
<file path=[Content_Types].xml><?xml version="1.0" encoding="utf-8"?>
<Types xmlns="http://schemas.openxmlformats.org/package/2006/content-types">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6" r:id="rId2"/>
    <p:sldId id="262" r:id="rId3"/>
    <p:sldId id="270" r:id="rId4"/>
    <p:sldId id="273" r:id="rId5"/>
    <p:sldId id="272" r:id="rId6"/>
    <p:sldId id="274" r:id="rId7"/>
    <p:sldId id="269" r:id="rId8"/>
    <p:sldId id="271" r:id="rId9"/>
    <p:sldId id="279" r:id="rId10"/>
    <p:sldId id="260" r:id="rId11"/>
    <p:sldId id="265" r:id="rId12"/>
    <p:sldId id="266" r:id="rId13"/>
    <p:sldId id="267" r:id="rId14"/>
    <p:sldId id="268" r:id="rId15"/>
    <p:sldId id="280" r:id="rId16"/>
    <p:sldId id="281" r:id="rId17"/>
    <p:sldId id="282" r:id="rId18"/>
    <p:sldId id="283" r:id="rId19"/>
    <p:sldId id="275" r:id="rId20"/>
    <p:sldId id="284" r:id="rId21"/>
    <p:sldId id="285" r:id="rId22"/>
    <p:sldId id="286" r:id="rId23"/>
    <p:sldId id="288" r:id="rId24"/>
    <p:sldId id="276" r:id="rId25"/>
    <p:sldId id="277" r:id="rId26"/>
    <p:sldId id="278"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60"/>
  </p:normalViewPr>
  <p:slideViewPr>
    <p:cSldViewPr>
      <p:cViewPr>
        <p:scale>
          <a:sx n="80" d="100"/>
          <a:sy n="80" d="100"/>
        </p:scale>
        <p:origin x="-1086" y="102"/>
      </p:cViewPr>
      <p:guideLst>
        <p:guide orient="horz" pos="2160"/>
        <p:guide pos="2880"/>
      </p:guideLst>
    </p:cSldViewPr>
  </p:slideViewPr>
  <p:notesTextViewPr>
    <p:cViewPr>
      <p:scale>
        <a:sx n="1" d="1"/>
        <a:sy n="1" d="1"/>
      </p:scale>
      <p:origin x="0" y="0"/>
    </p:cViewPr>
  </p:notesTextViewPr>
  <p:sorterViewPr>
    <p:cViewPr>
      <p:scale>
        <a:sx n="100" d="100"/>
        <a:sy n="100" d="100"/>
      </p:scale>
      <p:origin x="0" y="12"/>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66DF373-2278-4EB4-9FAA-7F8C0F7F869C}" type="datetimeFigureOut">
              <a:rPr lang="en-US" smtClean="0"/>
              <a:t>6/1/2016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DD53CA5-2007-413F-8F1E-7ACD621240AD}" type="slidenum">
              <a:rPr lang="en-US" smtClean="0"/>
              <a:t>‹#›</a:t>
            </a:fld>
            <a:endParaRPr lang="en-US"/>
          </a:p>
        </p:txBody>
      </p:sp>
    </p:spTree>
    <p:extLst>
      <p:ext uri="{BB962C8B-B14F-4D97-AF65-F5344CB8AC3E}">
        <p14:creationId xmlns:p14="http://schemas.microsoft.com/office/powerpoint/2010/main" val="5237407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noTextEdit="1"/>
          </p:cNvSpPr>
          <p:nvPr>
            <p:ph type="sldImg"/>
          </p:nvPr>
        </p:nvSpPr>
        <p:spPr>
          <a:ln/>
        </p:spPr>
      </p:sp>
      <p:sp>
        <p:nvSpPr>
          <p:cNvPr id="49155" name="Notes Placeholder 2"/>
          <p:cNvSpPr>
            <a:spLocks noGrp="1"/>
          </p:cNvSpPr>
          <p:nvPr>
            <p:ph type="body" idx="1"/>
          </p:nvPr>
        </p:nvSpPr>
        <p:spPr>
          <a:noFill/>
        </p:spPr>
        <p:txBody>
          <a:bodyPr/>
          <a:lstStyle/>
          <a:p>
            <a:endParaRPr lang="en-US" altLang="en-US" smtClean="0"/>
          </a:p>
        </p:txBody>
      </p:sp>
      <p:sp>
        <p:nvSpPr>
          <p:cNvPr id="49156" name="Header Placeholder 3"/>
          <p:cNvSpPr>
            <a:spLocks noGrp="1"/>
          </p:cNvSpPr>
          <p:nvPr>
            <p:ph type="hdr" sz="quarter"/>
          </p:nvPr>
        </p:nvSpPr>
        <p:spPr>
          <a:noFill/>
        </p:spPr>
        <p:txBody>
          <a:bodyPr/>
          <a:lstStyle>
            <a:lvl1pPr eaLnBrk="0" hangingPunct="0">
              <a:defRPr sz="2000">
                <a:solidFill>
                  <a:schemeClr val="tx1"/>
                </a:solidFill>
                <a:latin typeface="Arial" charset="0"/>
              </a:defRPr>
            </a:lvl1pPr>
            <a:lvl2pPr marL="730688" indent="-281034" eaLnBrk="0" hangingPunct="0">
              <a:defRPr sz="2000">
                <a:solidFill>
                  <a:schemeClr val="tx1"/>
                </a:solidFill>
                <a:latin typeface="Arial" charset="0"/>
              </a:defRPr>
            </a:lvl2pPr>
            <a:lvl3pPr marL="1124136" indent="-224827" eaLnBrk="0" hangingPunct="0">
              <a:defRPr sz="2000">
                <a:solidFill>
                  <a:schemeClr val="tx1"/>
                </a:solidFill>
                <a:latin typeface="Arial" charset="0"/>
              </a:defRPr>
            </a:lvl3pPr>
            <a:lvl4pPr marL="1573790" indent="-224827" eaLnBrk="0" hangingPunct="0">
              <a:defRPr sz="2000">
                <a:solidFill>
                  <a:schemeClr val="tx1"/>
                </a:solidFill>
                <a:latin typeface="Arial" charset="0"/>
              </a:defRPr>
            </a:lvl4pPr>
            <a:lvl5pPr marL="2023444" indent="-224827" eaLnBrk="0" hangingPunct="0">
              <a:defRPr sz="2000">
                <a:solidFill>
                  <a:schemeClr val="tx1"/>
                </a:solidFill>
                <a:latin typeface="Arial" charset="0"/>
              </a:defRPr>
            </a:lvl5pPr>
            <a:lvl6pPr marL="2473098" indent="-224827" algn="ctr" eaLnBrk="0" fontAlgn="base" hangingPunct="0">
              <a:spcBef>
                <a:spcPct val="0"/>
              </a:spcBef>
              <a:spcAft>
                <a:spcPct val="0"/>
              </a:spcAft>
              <a:defRPr sz="2000">
                <a:solidFill>
                  <a:schemeClr val="tx1"/>
                </a:solidFill>
                <a:latin typeface="Arial" charset="0"/>
              </a:defRPr>
            </a:lvl6pPr>
            <a:lvl7pPr marL="2922751" indent="-224827" algn="ctr" eaLnBrk="0" fontAlgn="base" hangingPunct="0">
              <a:spcBef>
                <a:spcPct val="0"/>
              </a:spcBef>
              <a:spcAft>
                <a:spcPct val="0"/>
              </a:spcAft>
              <a:defRPr sz="2000">
                <a:solidFill>
                  <a:schemeClr val="tx1"/>
                </a:solidFill>
                <a:latin typeface="Arial" charset="0"/>
              </a:defRPr>
            </a:lvl7pPr>
            <a:lvl8pPr marL="3372405" indent="-224827" algn="ctr" eaLnBrk="0" fontAlgn="base" hangingPunct="0">
              <a:spcBef>
                <a:spcPct val="0"/>
              </a:spcBef>
              <a:spcAft>
                <a:spcPct val="0"/>
              </a:spcAft>
              <a:defRPr sz="2000">
                <a:solidFill>
                  <a:schemeClr val="tx1"/>
                </a:solidFill>
                <a:latin typeface="Arial" charset="0"/>
              </a:defRPr>
            </a:lvl8pPr>
            <a:lvl9pPr marL="3822059" indent="-224827" algn="ctr" eaLnBrk="0" fontAlgn="base" hangingPunct="0">
              <a:spcBef>
                <a:spcPct val="0"/>
              </a:spcBef>
              <a:spcAft>
                <a:spcPct val="0"/>
              </a:spcAft>
              <a:defRPr sz="2000">
                <a:solidFill>
                  <a:schemeClr val="tx1"/>
                </a:solidFill>
                <a:latin typeface="Arial" charset="0"/>
              </a:defRPr>
            </a:lvl9pPr>
          </a:lstStyle>
          <a:p>
            <a:pPr eaLnBrk="1" hangingPunct="1"/>
            <a:r>
              <a:rPr lang="en-US" altLang="en-US" sz="1200"/>
              <a:t>SDNc-P alignment with ODL  </a:t>
            </a:r>
          </a:p>
        </p:txBody>
      </p:sp>
      <p:sp>
        <p:nvSpPr>
          <p:cNvPr id="49157" name="Date Placeholder 4"/>
          <p:cNvSpPr>
            <a:spLocks noGrp="1"/>
          </p:cNvSpPr>
          <p:nvPr>
            <p:ph type="dt" sz="quarter" idx="1"/>
          </p:nvPr>
        </p:nvSpPr>
        <p:spPr>
          <a:noFill/>
        </p:spPr>
        <p:txBody>
          <a:bodyPr/>
          <a:lstStyle>
            <a:lvl1pPr eaLnBrk="0" hangingPunct="0">
              <a:defRPr sz="2000">
                <a:solidFill>
                  <a:schemeClr val="tx1"/>
                </a:solidFill>
                <a:latin typeface="Arial" charset="0"/>
              </a:defRPr>
            </a:lvl1pPr>
            <a:lvl2pPr marL="730688" indent="-281034" eaLnBrk="0" hangingPunct="0">
              <a:defRPr sz="2000">
                <a:solidFill>
                  <a:schemeClr val="tx1"/>
                </a:solidFill>
                <a:latin typeface="Arial" charset="0"/>
              </a:defRPr>
            </a:lvl2pPr>
            <a:lvl3pPr marL="1124136" indent="-224827" eaLnBrk="0" hangingPunct="0">
              <a:defRPr sz="2000">
                <a:solidFill>
                  <a:schemeClr val="tx1"/>
                </a:solidFill>
                <a:latin typeface="Arial" charset="0"/>
              </a:defRPr>
            </a:lvl3pPr>
            <a:lvl4pPr marL="1573790" indent="-224827" eaLnBrk="0" hangingPunct="0">
              <a:defRPr sz="2000">
                <a:solidFill>
                  <a:schemeClr val="tx1"/>
                </a:solidFill>
                <a:latin typeface="Arial" charset="0"/>
              </a:defRPr>
            </a:lvl4pPr>
            <a:lvl5pPr marL="2023444" indent="-224827" eaLnBrk="0" hangingPunct="0">
              <a:defRPr sz="2000">
                <a:solidFill>
                  <a:schemeClr val="tx1"/>
                </a:solidFill>
                <a:latin typeface="Arial" charset="0"/>
              </a:defRPr>
            </a:lvl5pPr>
            <a:lvl6pPr marL="2473098" indent="-224827" algn="ctr" eaLnBrk="0" fontAlgn="base" hangingPunct="0">
              <a:spcBef>
                <a:spcPct val="0"/>
              </a:spcBef>
              <a:spcAft>
                <a:spcPct val="0"/>
              </a:spcAft>
              <a:defRPr sz="2000">
                <a:solidFill>
                  <a:schemeClr val="tx1"/>
                </a:solidFill>
                <a:latin typeface="Arial" charset="0"/>
              </a:defRPr>
            </a:lvl6pPr>
            <a:lvl7pPr marL="2922751" indent="-224827" algn="ctr" eaLnBrk="0" fontAlgn="base" hangingPunct="0">
              <a:spcBef>
                <a:spcPct val="0"/>
              </a:spcBef>
              <a:spcAft>
                <a:spcPct val="0"/>
              </a:spcAft>
              <a:defRPr sz="2000">
                <a:solidFill>
                  <a:schemeClr val="tx1"/>
                </a:solidFill>
                <a:latin typeface="Arial" charset="0"/>
              </a:defRPr>
            </a:lvl7pPr>
            <a:lvl8pPr marL="3372405" indent="-224827" algn="ctr" eaLnBrk="0" fontAlgn="base" hangingPunct="0">
              <a:spcBef>
                <a:spcPct val="0"/>
              </a:spcBef>
              <a:spcAft>
                <a:spcPct val="0"/>
              </a:spcAft>
              <a:defRPr sz="2000">
                <a:solidFill>
                  <a:schemeClr val="tx1"/>
                </a:solidFill>
                <a:latin typeface="Arial" charset="0"/>
              </a:defRPr>
            </a:lvl8pPr>
            <a:lvl9pPr marL="3822059" indent="-224827" algn="ctr" eaLnBrk="0" fontAlgn="base" hangingPunct="0">
              <a:spcBef>
                <a:spcPct val="0"/>
              </a:spcBef>
              <a:spcAft>
                <a:spcPct val="0"/>
              </a:spcAft>
              <a:defRPr sz="2000">
                <a:solidFill>
                  <a:schemeClr val="tx1"/>
                </a:solidFill>
                <a:latin typeface="Arial" charset="0"/>
              </a:defRPr>
            </a:lvl9pPr>
          </a:lstStyle>
          <a:p>
            <a:pPr eaLnBrk="1" hangingPunct="1"/>
            <a:r>
              <a:rPr lang="en-US" altLang="en-US" sz="1200"/>
              <a:t>2015-04-01 </a:t>
            </a:r>
          </a:p>
        </p:txBody>
      </p:sp>
      <p:sp>
        <p:nvSpPr>
          <p:cNvPr id="49158" name="Footer Placeholder 5"/>
          <p:cNvSpPr>
            <a:spLocks noGrp="1"/>
          </p:cNvSpPr>
          <p:nvPr>
            <p:ph type="ftr" sz="quarter" idx="4"/>
          </p:nvPr>
        </p:nvSpPr>
        <p:spPr>
          <a:noFill/>
        </p:spPr>
        <p:txBody>
          <a:bodyPr/>
          <a:lstStyle>
            <a:lvl1pPr eaLnBrk="0" hangingPunct="0">
              <a:defRPr sz="2000">
                <a:solidFill>
                  <a:schemeClr val="tx1"/>
                </a:solidFill>
                <a:latin typeface="Arial" charset="0"/>
              </a:defRPr>
            </a:lvl1pPr>
            <a:lvl2pPr marL="730688" indent="-281034" eaLnBrk="0" hangingPunct="0">
              <a:defRPr sz="2000">
                <a:solidFill>
                  <a:schemeClr val="tx1"/>
                </a:solidFill>
                <a:latin typeface="Arial" charset="0"/>
              </a:defRPr>
            </a:lvl2pPr>
            <a:lvl3pPr marL="1124136" indent="-224827" eaLnBrk="0" hangingPunct="0">
              <a:defRPr sz="2000">
                <a:solidFill>
                  <a:schemeClr val="tx1"/>
                </a:solidFill>
                <a:latin typeface="Arial" charset="0"/>
              </a:defRPr>
            </a:lvl3pPr>
            <a:lvl4pPr marL="1573790" indent="-224827" eaLnBrk="0" hangingPunct="0">
              <a:defRPr sz="2000">
                <a:solidFill>
                  <a:schemeClr val="tx1"/>
                </a:solidFill>
                <a:latin typeface="Arial" charset="0"/>
              </a:defRPr>
            </a:lvl4pPr>
            <a:lvl5pPr marL="2023444" indent="-224827" eaLnBrk="0" hangingPunct="0">
              <a:defRPr sz="2000">
                <a:solidFill>
                  <a:schemeClr val="tx1"/>
                </a:solidFill>
                <a:latin typeface="Arial" charset="0"/>
              </a:defRPr>
            </a:lvl5pPr>
            <a:lvl6pPr marL="2473098" indent="-224827" algn="ctr" eaLnBrk="0" fontAlgn="base" hangingPunct="0">
              <a:spcBef>
                <a:spcPct val="0"/>
              </a:spcBef>
              <a:spcAft>
                <a:spcPct val="0"/>
              </a:spcAft>
              <a:defRPr sz="2000">
                <a:solidFill>
                  <a:schemeClr val="tx1"/>
                </a:solidFill>
                <a:latin typeface="Arial" charset="0"/>
              </a:defRPr>
            </a:lvl6pPr>
            <a:lvl7pPr marL="2922751" indent="-224827" algn="ctr" eaLnBrk="0" fontAlgn="base" hangingPunct="0">
              <a:spcBef>
                <a:spcPct val="0"/>
              </a:spcBef>
              <a:spcAft>
                <a:spcPct val="0"/>
              </a:spcAft>
              <a:defRPr sz="2000">
                <a:solidFill>
                  <a:schemeClr val="tx1"/>
                </a:solidFill>
                <a:latin typeface="Arial" charset="0"/>
              </a:defRPr>
            </a:lvl7pPr>
            <a:lvl8pPr marL="3372405" indent="-224827" algn="ctr" eaLnBrk="0" fontAlgn="base" hangingPunct="0">
              <a:spcBef>
                <a:spcPct val="0"/>
              </a:spcBef>
              <a:spcAft>
                <a:spcPct val="0"/>
              </a:spcAft>
              <a:defRPr sz="2000">
                <a:solidFill>
                  <a:schemeClr val="tx1"/>
                </a:solidFill>
                <a:latin typeface="Arial" charset="0"/>
              </a:defRPr>
            </a:lvl8pPr>
            <a:lvl9pPr marL="3822059" indent="-224827" algn="ctr" eaLnBrk="0" fontAlgn="base" hangingPunct="0">
              <a:spcBef>
                <a:spcPct val="0"/>
              </a:spcBef>
              <a:spcAft>
                <a:spcPct val="0"/>
              </a:spcAft>
              <a:defRPr sz="2000">
                <a:solidFill>
                  <a:schemeClr val="tx1"/>
                </a:solidFill>
                <a:latin typeface="Arial" charset="0"/>
              </a:defRPr>
            </a:lvl9pPr>
          </a:lstStyle>
          <a:p>
            <a:pPr eaLnBrk="1" hangingPunct="1"/>
            <a:r>
              <a:rPr lang="en-US" altLang="en-US" sz="1200"/>
              <a:t>1/288 21-FCP 130 8701 Uen, Rev PA4 </a:t>
            </a:r>
          </a:p>
        </p:txBody>
      </p:sp>
      <p:sp>
        <p:nvSpPr>
          <p:cNvPr id="49159" name="Slide Number Placeholder 6"/>
          <p:cNvSpPr>
            <a:spLocks noGrp="1"/>
          </p:cNvSpPr>
          <p:nvPr>
            <p:ph type="sldNum" sz="quarter" idx="5"/>
          </p:nvPr>
        </p:nvSpPr>
        <p:spPr>
          <a:noFill/>
        </p:spPr>
        <p:txBody>
          <a:bodyPr/>
          <a:lstStyle>
            <a:lvl1pPr eaLnBrk="0" hangingPunct="0">
              <a:defRPr sz="2000">
                <a:solidFill>
                  <a:schemeClr val="tx1"/>
                </a:solidFill>
                <a:latin typeface="Arial" charset="0"/>
              </a:defRPr>
            </a:lvl1pPr>
            <a:lvl2pPr marL="730688" indent="-281034" eaLnBrk="0" hangingPunct="0">
              <a:defRPr sz="2000">
                <a:solidFill>
                  <a:schemeClr val="tx1"/>
                </a:solidFill>
                <a:latin typeface="Arial" charset="0"/>
              </a:defRPr>
            </a:lvl2pPr>
            <a:lvl3pPr marL="1124136" indent="-224827" eaLnBrk="0" hangingPunct="0">
              <a:defRPr sz="2000">
                <a:solidFill>
                  <a:schemeClr val="tx1"/>
                </a:solidFill>
                <a:latin typeface="Arial" charset="0"/>
              </a:defRPr>
            </a:lvl3pPr>
            <a:lvl4pPr marL="1573790" indent="-224827" eaLnBrk="0" hangingPunct="0">
              <a:defRPr sz="2000">
                <a:solidFill>
                  <a:schemeClr val="tx1"/>
                </a:solidFill>
                <a:latin typeface="Arial" charset="0"/>
              </a:defRPr>
            </a:lvl4pPr>
            <a:lvl5pPr marL="2023444" indent="-224827" eaLnBrk="0" hangingPunct="0">
              <a:defRPr sz="2000">
                <a:solidFill>
                  <a:schemeClr val="tx1"/>
                </a:solidFill>
                <a:latin typeface="Arial" charset="0"/>
              </a:defRPr>
            </a:lvl5pPr>
            <a:lvl6pPr marL="2473098" indent="-224827" algn="ctr" eaLnBrk="0" fontAlgn="base" hangingPunct="0">
              <a:spcBef>
                <a:spcPct val="0"/>
              </a:spcBef>
              <a:spcAft>
                <a:spcPct val="0"/>
              </a:spcAft>
              <a:defRPr sz="2000">
                <a:solidFill>
                  <a:schemeClr val="tx1"/>
                </a:solidFill>
                <a:latin typeface="Arial" charset="0"/>
              </a:defRPr>
            </a:lvl6pPr>
            <a:lvl7pPr marL="2922751" indent="-224827" algn="ctr" eaLnBrk="0" fontAlgn="base" hangingPunct="0">
              <a:spcBef>
                <a:spcPct val="0"/>
              </a:spcBef>
              <a:spcAft>
                <a:spcPct val="0"/>
              </a:spcAft>
              <a:defRPr sz="2000">
                <a:solidFill>
                  <a:schemeClr val="tx1"/>
                </a:solidFill>
                <a:latin typeface="Arial" charset="0"/>
              </a:defRPr>
            </a:lvl7pPr>
            <a:lvl8pPr marL="3372405" indent="-224827" algn="ctr" eaLnBrk="0" fontAlgn="base" hangingPunct="0">
              <a:spcBef>
                <a:spcPct val="0"/>
              </a:spcBef>
              <a:spcAft>
                <a:spcPct val="0"/>
              </a:spcAft>
              <a:defRPr sz="2000">
                <a:solidFill>
                  <a:schemeClr val="tx1"/>
                </a:solidFill>
                <a:latin typeface="Arial" charset="0"/>
              </a:defRPr>
            </a:lvl8pPr>
            <a:lvl9pPr marL="3822059" indent="-224827" algn="ctr" eaLnBrk="0" fontAlgn="base" hangingPunct="0">
              <a:spcBef>
                <a:spcPct val="0"/>
              </a:spcBef>
              <a:spcAft>
                <a:spcPct val="0"/>
              </a:spcAft>
              <a:defRPr sz="2000">
                <a:solidFill>
                  <a:schemeClr val="tx1"/>
                </a:solidFill>
                <a:latin typeface="Arial" charset="0"/>
              </a:defRPr>
            </a:lvl9pPr>
          </a:lstStyle>
          <a:p>
            <a:pPr eaLnBrk="1" hangingPunct="1"/>
            <a:fld id="{B13934A0-31A6-49C4-B12F-F114DDDE856D}" type="slidenum">
              <a:rPr lang="en-US" altLang="en-US" sz="1200"/>
              <a:t>2</a:t>
            </a:fld>
            <a:endParaRPr lang="en-US" altLang="en-US" sz="120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noTextEdit="1"/>
          </p:cNvSpPr>
          <p:nvPr>
            <p:ph type="sldImg"/>
          </p:nvPr>
        </p:nvSpPr>
        <p:spPr>
          <a:ln/>
        </p:spPr>
      </p:sp>
      <p:sp>
        <p:nvSpPr>
          <p:cNvPr id="49155" name="Notes Placeholder 2"/>
          <p:cNvSpPr>
            <a:spLocks noGrp="1"/>
          </p:cNvSpPr>
          <p:nvPr>
            <p:ph type="body" idx="1"/>
          </p:nvPr>
        </p:nvSpPr>
        <p:spPr>
          <a:noFill/>
        </p:spPr>
        <p:txBody>
          <a:bodyPr/>
          <a:lstStyle/>
          <a:p>
            <a:endParaRPr lang="en-US" altLang="en-US" smtClean="0"/>
          </a:p>
        </p:txBody>
      </p:sp>
      <p:sp>
        <p:nvSpPr>
          <p:cNvPr id="49156" name="Header Placeholder 3"/>
          <p:cNvSpPr>
            <a:spLocks noGrp="1"/>
          </p:cNvSpPr>
          <p:nvPr>
            <p:ph type="hdr" sz="quarter"/>
          </p:nvPr>
        </p:nvSpPr>
        <p:spPr>
          <a:noFill/>
        </p:spPr>
        <p:txBody>
          <a:bodyPr/>
          <a:lstStyle>
            <a:lvl1pPr eaLnBrk="0" hangingPunct="0">
              <a:defRPr sz="2000">
                <a:solidFill>
                  <a:schemeClr val="tx1"/>
                </a:solidFill>
                <a:latin typeface="Arial" charset="0"/>
              </a:defRPr>
            </a:lvl1pPr>
            <a:lvl2pPr marL="730688" indent="-281034" eaLnBrk="0" hangingPunct="0">
              <a:defRPr sz="2000">
                <a:solidFill>
                  <a:schemeClr val="tx1"/>
                </a:solidFill>
                <a:latin typeface="Arial" charset="0"/>
              </a:defRPr>
            </a:lvl2pPr>
            <a:lvl3pPr marL="1124136" indent="-224827" eaLnBrk="0" hangingPunct="0">
              <a:defRPr sz="2000">
                <a:solidFill>
                  <a:schemeClr val="tx1"/>
                </a:solidFill>
                <a:latin typeface="Arial" charset="0"/>
              </a:defRPr>
            </a:lvl3pPr>
            <a:lvl4pPr marL="1573790" indent="-224827" eaLnBrk="0" hangingPunct="0">
              <a:defRPr sz="2000">
                <a:solidFill>
                  <a:schemeClr val="tx1"/>
                </a:solidFill>
                <a:latin typeface="Arial" charset="0"/>
              </a:defRPr>
            </a:lvl4pPr>
            <a:lvl5pPr marL="2023444" indent="-224827" eaLnBrk="0" hangingPunct="0">
              <a:defRPr sz="2000">
                <a:solidFill>
                  <a:schemeClr val="tx1"/>
                </a:solidFill>
                <a:latin typeface="Arial" charset="0"/>
              </a:defRPr>
            </a:lvl5pPr>
            <a:lvl6pPr marL="2473098" indent="-224827" algn="ctr" eaLnBrk="0" fontAlgn="base" hangingPunct="0">
              <a:spcBef>
                <a:spcPct val="0"/>
              </a:spcBef>
              <a:spcAft>
                <a:spcPct val="0"/>
              </a:spcAft>
              <a:defRPr sz="2000">
                <a:solidFill>
                  <a:schemeClr val="tx1"/>
                </a:solidFill>
                <a:latin typeface="Arial" charset="0"/>
              </a:defRPr>
            </a:lvl6pPr>
            <a:lvl7pPr marL="2922751" indent="-224827" algn="ctr" eaLnBrk="0" fontAlgn="base" hangingPunct="0">
              <a:spcBef>
                <a:spcPct val="0"/>
              </a:spcBef>
              <a:spcAft>
                <a:spcPct val="0"/>
              </a:spcAft>
              <a:defRPr sz="2000">
                <a:solidFill>
                  <a:schemeClr val="tx1"/>
                </a:solidFill>
                <a:latin typeface="Arial" charset="0"/>
              </a:defRPr>
            </a:lvl7pPr>
            <a:lvl8pPr marL="3372405" indent="-224827" algn="ctr" eaLnBrk="0" fontAlgn="base" hangingPunct="0">
              <a:spcBef>
                <a:spcPct val="0"/>
              </a:spcBef>
              <a:spcAft>
                <a:spcPct val="0"/>
              </a:spcAft>
              <a:defRPr sz="2000">
                <a:solidFill>
                  <a:schemeClr val="tx1"/>
                </a:solidFill>
                <a:latin typeface="Arial" charset="0"/>
              </a:defRPr>
            </a:lvl8pPr>
            <a:lvl9pPr marL="3822059" indent="-224827" algn="ctr" eaLnBrk="0" fontAlgn="base" hangingPunct="0">
              <a:spcBef>
                <a:spcPct val="0"/>
              </a:spcBef>
              <a:spcAft>
                <a:spcPct val="0"/>
              </a:spcAft>
              <a:defRPr sz="2000">
                <a:solidFill>
                  <a:schemeClr val="tx1"/>
                </a:solidFill>
                <a:latin typeface="Arial" charset="0"/>
              </a:defRPr>
            </a:lvl9pPr>
          </a:lstStyle>
          <a:p>
            <a:pPr eaLnBrk="1" hangingPunct="1"/>
            <a:r>
              <a:rPr lang="en-US" altLang="en-US" sz="1200"/>
              <a:t>SDNc-P alignment with ODL  </a:t>
            </a:r>
          </a:p>
        </p:txBody>
      </p:sp>
      <p:sp>
        <p:nvSpPr>
          <p:cNvPr id="49157" name="Date Placeholder 4"/>
          <p:cNvSpPr>
            <a:spLocks noGrp="1"/>
          </p:cNvSpPr>
          <p:nvPr>
            <p:ph type="dt" sz="quarter" idx="1"/>
          </p:nvPr>
        </p:nvSpPr>
        <p:spPr>
          <a:noFill/>
        </p:spPr>
        <p:txBody>
          <a:bodyPr/>
          <a:lstStyle>
            <a:lvl1pPr eaLnBrk="0" hangingPunct="0">
              <a:defRPr sz="2000">
                <a:solidFill>
                  <a:schemeClr val="tx1"/>
                </a:solidFill>
                <a:latin typeface="Arial" charset="0"/>
              </a:defRPr>
            </a:lvl1pPr>
            <a:lvl2pPr marL="730688" indent="-281034" eaLnBrk="0" hangingPunct="0">
              <a:defRPr sz="2000">
                <a:solidFill>
                  <a:schemeClr val="tx1"/>
                </a:solidFill>
                <a:latin typeface="Arial" charset="0"/>
              </a:defRPr>
            </a:lvl2pPr>
            <a:lvl3pPr marL="1124136" indent="-224827" eaLnBrk="0" hangingPunct="0">
              <a:defRPr sz="2000">
                <a:solidFill>
                  <a:schemeClr val="tx1"/>
                </a:solidFill>
                <a:latin typeface="Arial" charset="0"/>
              </a:defRPr>
            </a:lvl3pPr>
            <a:lvl4pPr marL="1573790" indent="-224827" eaLnBrk="0" hangingPunct="0">
              <a:defRPr sz="2000">
                <a:solidFill>
                  <a:schemeClr val="tx1"/>
                </a:solidFill>
                <a:latin typeface="Arial" charset="0"/>
              </a:defRPr>
            </a:lvl4pPr>
            <a:lvl5pPr marL="2023444" indent="-224827" eaLnBrk="0" hangingPunct="0">
              <a:defRPr sz="2000">
                <a:solidFill>
                  <a:schemeClr val="tx1"/>
                </a:solidFill>
                <a:latin typeface="Arial" charset="0"/>
              </a:defRPr>
            </a:lvl5pPr>
            <a:lvl6pPr marL="2473098" indent="-224827" algn="ctr" eaLnBrk="0" fontAlgn="base" hangingPunct="0">
              <a:spcBef>
                <a:spcPct val="0"/>
              </a:spcBef>
              <a:spcAft>
                <a:spcPct val="0"/>
              </a:spcAft>
              <a:defRPr sz="2000">
                <a:solidFill>
                  <a:schemeClr val="tx1"/>
                </a:solidFill>
                <a:latin typeface="Arial" charset="0"/>
              </a:defRPr>
            </a:lvl6pPr>
            <a:lvl7pPr marL="2922751" indent="-224827" algn="ctr" eaLnBrk="0" fontAlgn="base" hangingPunct="0">
              <a:spcBef>
                <a:spcPct val="0"/>
              </a:spcBef>
              <a:spcAft>
                <a:spcPct val="0"/>
              </a:spcAft>
              <a:defRPr sz="2000">
                <a:solidFill>
                  <a:schemeClr val="tx1"/>
                </a:solidFill>
                <a:latin typeface="Arial" charset="0"/>
              </a:defRPr>
            </a:lvl7pPr>
            <a:lvl8pPr marL="3372405" indent="-224827" algn="ctr" eaLnBrk="0" fontAlgn="base" hangingPunct="0">
              <a:spcBef>
                <a:spcPct val="0"/>
              </a:spcBef>
              <a:spcAft>
                <a:spcPct val="0"/>
              </a:spcAft>
              <a:defRPr sz="2000">
                <a:solidFill>
                  <a:schemeClr val="tx1"/>
                </a:solidFill>
                <a:latin typeface="Arial" charset="0"/>
              </a:defRPr>
            </a:lvl8pPr>
            <a:lvl9pPr marL="3822059" indent="-224827" algn="ctr" eaLnBrk="0" fontAlgn="base" hangingPunct="0">
              <a:spcBef>
                <a:spcPct val="0"/>
              </a:spcBef>
              <a:spcAft>
                <a:spcPct val="0"/>
              </a:spcAft>
              <a:defRPr sz="2000">
                <a:solidFill>
                  <a:schemeClr val="tx1"/>
                </a:solidFill>
                <a:latin typeface="Arial" charset="0"/>
              </a:defRPr>
            </a:lvl9pPr>
          </a:lstStyle>
          <a:p>
            <a:pPr eaLnBrk="1" hangingPunct="1"/>
            <a:r>
              <a:rPr lang="en-US" altLang="en-US" sz="1200"/>
              <a:t>2015-04-01 </a:t>
            </a:r>
          </a:p>
        </p:txBody>
      </p:sp>
      <p:sp>
        <p:nvSpPr>
          <p:cNvPr id="49158" name="Footer Placeholder 5"/>
          <p:cNvSpPr>
            <a:spLocks noGrp="1"/>
          </p:cNvSpPr>
          <p:nvPr>
            <p:ph type="ftr" sz="quarter" idx="4"/>
          </p:nvPr>
        </p:nvSpPr>
        <p:spPr>
          <a:noFill/>
        </p:spPr>
        <p:txBody>
          <a:bodyPr/>
          <a:lstStyle>
            <a:lvl1pPr eaLnBrk="0" hangingPunct="0">
              <a:defRPr sz="2000">
                <a:solidFill>
                  <a:schemeClr val="tx1"/>
                </a:solidFill>
                <a:latin typeface="Arial" charset="0"/>
              </a:defRPr>
            </a:lvl1pPr>
            <a:lvl2pPr marL="730688" indent="-281034" eaLnBrk="0" hangingPunct="0">
              <a:defRPr sz="2000">
                <a:solidFill>
                  <a:schemeClr val="tx1"/>
                </a:solidFill>
                <a:latin typeface="Arial" charset="0"/>
              </a:defRPr>
            </a:lvl2pPr>
            <a:lvl3pPr marL="1124136" indent="-224827" eaLnBrk="0" hangingPunct="0">
              <a:defRPr sz="2000">
                <a:solidFill>
                  <a:schemeClr val="tx1"/>
                </a:solidFill>
                <a:latin typeface="Arial" charset="0"/>
              </a:defRPr>
            </a:lvl3pPr>
            <a:lvl4pPr marL="1573790" indent="-224827" eaLnBrk="0" hangingPunct="0">
              <a:defRPr sz="2000">
                <a:solidFill>
                  <a:schemeClr val="tx1"/>
                </a:solidFill>
                <a:latin typeface="Arial" charset="0"/>
              </a:defRPr>
            </a:lvl4pPr>
            <a:lvl5pPr marL="2023444" indent="-224827" eaLnBrk="0" hangingPunct="0">
              <a:defRPr sz="2000">
                <a:solidFill>
                  <a:schemeClr val="tx1"/>
                </a:solidFill>
                <a:latin typeface="Arial" charset="0"/>
              </a:defRPr>
            </a:lvl5pPr>
            <a:lvl6pPr marL="2473098" indent="-224827" algn="ctr" eaLnBrk="0" fontAlgn="base" hangingPunct="0">
              <a:spcBef>
                <a:spcPct val="0"/>
              </a:spcBef>
              <a:spcAft>
                <a:spcPct val="0"/>
              </a:spcAft>
              <a:defRPr sz="2000">
                <a:solidFill>
                  <a:schemeClr val="tx1"/>
                </a:solidFill>
                <a:latin typeface="Arial" charset="0"/>
              </a:defRPr>
            </a:lvl6pPr>
            <a:lvl7pPr marL="2922751" indent="-224827" algn="ctr" eaLnBrk="0" fontAlgn="base" hangingPunct="0">
              <a:spcBef>
                <a:spcPct val="0"/>
              </a:spcBef>
              <a:spcAft>
                <a:spcPct val="0"/>
              </a:spcAft>
              <a:defRPr sz="2000">
                <a:solidFill>
                  <a:schemeClr val="tx1"/>
                </a:solidFill>
                <a:latin typeface="Arial" charset="0"/>
              </a:defRPr>
            </a:lvl7pPr>
            <a:lvl8pPr marL="3372405" indent="-224827" algn="ctr" eaLnBrk="0" fontAlgn="base" hangingPunct="0">
              <a:spcBef>
                <a:spcPct val="0"/>
              </a:spcBef>
              <a:spcAft>
                <a:spcPct val="0"/>
              </a:spcAft>
              <a:defRPr sz="2000">
                <a:solidFill>
                  <a:schemeClr val="tx1"/>
                </a:solidFill>
                <a:latin typeface="Arial" charset="0"/>
              </a:defRPr>
            </a:lvl8pPr>
            <a:lvl9pPr marL="3822059" indent="-224827" algn="ctr" eaLnBrk="0" fontAlgn="base" hangingPunct="0">
              <a:spcBef>
                <a:spcPct val="0"/>
              </a:spcBef>
              <a:spcAft>
                <a:spcPct val="0"/>
              </a:spcAft>
              <a:defRPr sz="2000">
                <a:solidFill>
                  <a:schemeClr val="tx1"/>
                </a:solidFill>
                <a:latin typeface="Arial" charset="0"/>
              </a:defRPr>
            </a:lvl9pPr>
          </a:lstStyle>
          <a:p>
            <a:pPr eaLnBrk="1" hangingPunct="1"/>
            <a:r>
              <a:rPr lang="en-US" altLang="en-US" sz="1200"/>
              <a:t>1/288 21-FCP 130 8701 Uen, Rev PA4 </a:t>
            </a:r>
          </a:p>
        </p:txBody>
      </p:sp>
      <p:sp>
        <p:nvSpPr>
          <p:cNvPr id="49159" name="Slide Number Placeholder 6"/>
          <p:cNvSpPr>
            <a:spLocks noGrp="1"/>
          </p:cNvSpPr>
          <p:nvPr>
            <p:ph type="sldNum" sz="quarter" idx="5"/>
          </p:nvPr>
        </p:nvSpPr>
        <p:spPr>
          <a:noFill/>
        </p:spPr>
        <p:txBody>
          <a:bodyPr/>
          <a:lstStyle>
            <a:lvl1pPr eaLnBrk="0" hangingPunct="0">
              <a:defRPr sz="2000">
                <a:solidFill>
                  <a:schemeClr val="tx1"/>
                </a:solidFill>
                <a:latin typeface="Arial" charset="0"/>
              </a:defRPr>
            </a:lvl1pPr>
            <a:lvl2pPr marL="730688" indent="-281034" eaLnBrk="0" hangingPunct="0">
              <a:defRPr sz="2000">
                <a:solidFill>
                  <a:schemeClr val="tx1"/>
                </a:solidFill>
                <a:latin typeface="Arial" charset="0"/>
              </a:defRPr>
            </a:lvl2pPr>
            <a:lvl3pPr marL="1124136" indent="-224827" eaLnBrk="0" hangingPunct="0">
              <a:defRPr sz="2000">
                <a:solidFill>
                  <a:schemeClr val="tx1"/>
                </a:solidFill>
                <a:latin typeface="Arial" charset="0"/>
              </a:defRPr>
            </a:lvl3pPr>
            <a:lvl4pPr marL="1573790" indent="-224827" eaLnBrk="0" hangingPunct="0">
              <a:defRPr sz="2000">
                <a:solidFill>
                  <a:schemeClr val="tx1"/>
                </a:solidFill>
                <a:latin typeface="Arial" charset="0"/>
              </a:defRPr>
            </a:lvl4pPr>
            <a:lvl5pPr marL="2023444" indent="-224827" eaLnBrk="0" hangingPunct="0">
              <a:defRPr sz="2000">
                <a:solidFill>
                  <a:schemeClr val="tx1"/>
                </a:solidFill>
                <a:latin typeface="Arial" charset="0"/>
              </a:defRPr>
            </a:lvl5pPr>
            <a:lvl6pPr marL="2473098" indent="-224827" algn="ctr" eaLnBrk="0" fontAlgn="base" hangingPunct="0">
              <a:spcBef>
                <a:spcPct val="0"/>
              </a:spcBef>
              <a:spcAft>
                <a:spcPct val="0"/>
              </a:spcAft>
              <a:defRPr sz="2000">
                <a:solidFill>
                  <a:schemeClr val="tx1"/>
                </a:solidFill>
                <a:latin typeface="Arial" charset="0"/>
              </a:defRPr>
            </a:lvl6pPr>
            <a:lvl7pPr marL="2922751" indent="-224827" algn="ctr" eaLnBrk="0" fontAlgn="base" hangingPunct="0">
              <a:spcBef>
                <a:spcPct val="0"/>
              </a:spcBef>
              <a:spcAft>
                <a:spcPct val="0"/>
              </a:spcAft>
              <a:defRPr sz="2000">
                <a:solidFill>
                  <a:schemeClr val="tx1"/>
                </a:solidFill>
                <a:latin typeface="Arial" charset="0"/>
              </a:defRPr>
            </a:lvl7pPr>
            <a:lvl8pPr marL="3372405" indent="-224827" algn="ctr" eaLnBrk="0" fontAlgn="base" hangingPunct="0">
              <a:spcBef>
                <a:spcPct val="0"/>
              </a:spcBef>
              <a:spcAft>
                <a:spcPct val="0"/>
              </a:spcAft>
              <a:defRPr sz="2000">
                <a:solidFill>
                  <a:schemeClr val="tx1"/>
                </a:solidFill>
                <a:latin typeface="Arial" charset="0"/>
              </a:defRPr>
            </a:lvl8pPr>
            <a:lvl9pPr marL="3822059" indent="-224827" algn="ctr" eaLnBrk="0" fontAlgn="base" hangingPunct="0">
              <a:spcBef>
                <a:spcPct val="0"/>
              </a:spcBef>
              <a:spcAft>
                <a:spcPct val="0"/>
              </a:spcAft>
              <a:defRPr sz="2000">
                <a:solidFill>
                  <a:schemeClr val="tx1"/>
                </a:solidFill>
                <a:latin typeface="Arial" charset="0"/>
              </a:defRPr>
            </a:lvl9pPr>
          </a:lstStyle>
          <a:p>
            <a:pPr eaLnBrk="1" hangingPunct="1"/>
            <a:fld id="{B13934A0-31A6-49C4-B12F-F114DDDE856D}" type="slidenum">
              <a:rPr lang="en-US" altLang="en-US" sz="1200"/>
              <a:t>7</a:t>
            </a:fld>
            <a:endParaRPr lang="en-US" altLang="en-US" sz="120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a:xfrm>
            <a:off x="685800" y="4343400"/>
            <a:ext cx="5486400" cy="4114800"/>
          </a:xfrm>
          <a:prstGeom prst="rect">
            <a:avLst/>
          </a:prstGeom>
        </p:spPr>
        <p:txBody>
          <a:bodyPr/>
          <a:lstStyle/>
          <a:p>
            <a:endParaRPr lang="en-IN" dirty="0" smtClean="0"/>
          </a:p>
        </p:txBody>
      </p:sp>
      <p:sp>
        <p:nvSpPr>
          <p:cNvPr id="4" name="Header Placeholder 3"/>
          <p:cNvSpPr>
            <a:spLocks noGrp="1"/>
          </p:cNvSpPr>
          <p:nvPr>
            <p:ph type="hdr" sz="quarter" idx="10"/>
          </p:nvPr>
        </p:nvSpPr>
        <p:spPr/>
        <p:txBody>
          <a:bodyPr/>
          <a:lstStyle/>
          <a:p>
            <a:pPr>
              <a:defRPr/>
            </a:pPr>
            <a:r>
              <a:rPr lang="en-IN" smtClean="0"/>
              <a:t>FT 27: Basic L3 Infrastructure Services </a:t>
            </a:r>
            <a:endParaRPr lang="en-US"/>
          </a:p>
        </p:txBody>
      </p:sp>
      <p:sp>
        <p:nvSpPr>
          <p:cNvPr id="5" name="Date Placeholder 4"/>
          <p:cNvSpPr>
            <a:spLocks noGrp="1"/>
          </p:cNvSpPr>
          <p:nvPr>
            <p:ph type="dt" idx="11"/>
          </p:nvPr>
        </p:nvSpPr>
        <p:spPr/>
        <p:txBody>
          <a:bodyPr/>
          <a:lstStyle/>
          <a:p>
            <a:pPr>
              <a:defRPr/>
            </a:pPr>
            <a:r>
              <a:rPr lang="en-US" smtClean="0"/>
              <a:t>2015-01-06 </a:t>
            </a:r>
            <a:endParaRPr lang="en-US"/>
          </a:p>
        </p:txBody>
      </p:sp>
      <p:sp>
        <p:nvSpPr>
          <p:cNvPr id="6" name="Footer Placeholder 5"/>
          <p:cNvSpPr>
            <a:spLocks noGrp="1"/>
          </p:cNvSpPr>
          <p:nvPr>
            <p:ph type="ftr" sz="quarter" idx="12"/>
          </p:nvPr>
        </p:nvSpPr>
        <p:spPr/>
        <p:txBody>
          <a:bodyPr/>
          <a:lstStyle/>
          <a:p>
            <a:pPr>
              <a:defRPr/>
            </a:pPr>
            <a:r>
              <a:rPr lang="da-DK" smtClean="0"/>
              <a:t>EGI 27/155 19-FCP 1308701 Uen, Rev C </a:t>
            </a:r>
            <a:endParaRPr lang="en-US"/>
          </a:p>
        </p:txBody>
      </p:sp>
      <p:sp>
        <p:nvSpPr>
          <p:cNvPr id="7" name="Slide Number Placeholder 6"/>
          <p:cNvSpPr>
            <a:spLocks noGrp="1"/>
          </p:cNvSpPr>
          <p:nvPr>
            <p:ph type="sldNum" sz="quarter" idx="13"/>
          </p:nvPr>
        </p:nvSpPr>
        <p:spPr/>
        <p:txBody>
          <a:bodyPr/>
          <a:lstStyle/>
          <a:p>
            <a:pPr>
              <a:defRPr/>
            </a:pPr>
            <a:fld id="{2CCB5D12-6FE9-47F3-B279-62DA2951A41A}" type="slidenum">
              <a:rPr lang="en-US" smtClean="0"/>
              <a:t>11</a:t>
            </a:fld>
            <a:endParaRPr lang="en-US"/>
          </a:p>
        </p:txBody>
      </p:sp>
    </p:spTree>
    <p:extLst>
      <p:ext uri="{BB962C8B-B14F-4D97-AF65-F5344CB8AC3E}">
        <p14:creationId xmlns:p14="http://schemas.microsoft.com/office/powerpoint/2010/main" val="8157859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a:xfrm>
            <a:off x="685800" y="4343400"/>
            <a:ext cx="5486400" cy="4114800"/>
          </a:xfrm>
          <a:prstGeom prst="rect">
            <a:avLst/>
          </a:prstGeom>
        </p:spPr>
        <p:txBody>
          <a:bodyPr/>
          <a:lstStyle/>
          <a:p>
            <a:endParaRPr lang="en-IN" dirty="0" smtClean="0"/>
          </a:p>
        </p:txBody>
      </p:sp>
      <p:sp>
        <p:nvSpPr>
          <p:cNvPr id="4" name="Header Placeholder 3"/>
          <p:cNvSpPr>
            <a:spLocks noGrp="1"/>
          </p:cNvSpPr>
          <p:nvPr>
            <p:ph type="hdr" sz="quarter" idx="10"/>
          </p:nvPr>
        </p:nvSpPr>
        <p:spPr/>
        <p:txBody>
          <a:bodyPr/>
          <a:lstStyle/>
          <a:p>
            <a:pPr>
              <a:defRPr/>
            </a:pPr>
            <a:r>
              <a:rPr lang="en-IN" smtClean="0"/>
              <a:t>FT 27: Basic L3 Infrastructure Services </a:t>
            </a:r>
            <a:endParaRPr lang="en-US"/>
          </a:p>
        </p:txBody>
      </p:sp>
      <p:sp>
        <p:nvSpPr>
          <p:cNvPr id="5" name="Date Placeholder 4"/>
          <p:cNvSpPr>
            <a:spLocks noGrp="1"/>
          </p:cNvSpPr>
          <p:nvPr>
            <p:ph type="dt" idx="11"/>
          </p:nvPr>
        </p:nvSpPr>
        <p:spPr/>
        <p:txBody>
          <a:bodyPr/>
          <a:lstStyle/>
          <a:p>
            <a:pPr>
              <a:defRPr/>
            </a:pPr>
            <a:r>
              <a:rPr lang="en-US" smtClean="0"/>
              <a:t>2015-01-06 </a:t>
            </a:r>
            <a:endParaRPr lang="en-US"/>
          </a:p>
        </p:txBody>
      </p:sp>
      <p:sp>
        <p:nvSpPr>
          <p:cNvPr id="6" name="Footer Placeholder 5"/>
          <p:cNvSpPr>
            <a:spLocks noGrp="1"/>
          </p:cNvSpPr>
          <p:nvPr>
            <p:ph type="ftr" sz="quarter" idx="12"/>
          </p:nvPr>
        </p:nvSpPr>
        <p:spPr/>
        <p:txBody>
          <a:bodyPr/>
          <a:lstStyle/>
          <a:p>
            <a:pPr>
              <a:defRPr/>
            </a:pPr>
            <a:r>
              <a:rPr lang="da-DK" smtClean="0"/>
              <a:t>EGI 27/155 19-FCP 1308701 Uen, Rev C </a:t>
            </a:r>
            <a:endParaRPr lang="en-US"/>
          </a:p>
        </p:txBody>
      </p:sp>
      <p:sp>
        <p:nvSpPr>
          <p:cNvPr id="7" name="Slide Number Placeholder 6"/>
          <p:cNvSpPr>
            <a:spLocks noGrp="1"/>
          </p:cNvSpPr>
          <p:nvPr>
            <p:ph type="sldNum" sz="quarter" idx="13"/>
          </p:nvPr>
        </p:nvSpPr>
        <p:spPr/>
        <p:txBody>
          <a:bodyPr/>
          <a:lstStyle/>
          <a:p>
            <a:pPr>
              <a:defRPr/>
            </a:pPr>
            <a:fld id="{C688784C-E95E-4C3E-877C-558A84AA6CF6}" type="slidenum">
              <a:rPr lang="en-US" smtClean="0"/>
              <a:t>12</a:t>
            </a:fld>
            <a:endParaRPr lang="en-US"/>
          </a:p>
        </p:txBody>
      </p:sp>
    </p:spTree>
    <p:extLst>
      <p:ext uri="{BB962C8B-B14F-4D97-AF65-F5344CB8AC3E}">
        <p14:creationId xmlns:p14="http://schemas.microsoft.com/office/powerpoint/2010/main" val="39407445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27FE849-C389-4D65-ABD8-B6BF7D3E0C5D}" type="datetimeFigureOut">
              <a:rPr lang="en-US" smtClean="0"/>
              <a:t>6/1/2016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B7628C-3A21-4D5D-8FB0-60A43C3C638B}" type="slidenum">
              <a:rPr lang="en-US" smtClean="0"/>
              <a:t>‹#›</a:t>
            </a:fld>
            <a:endParaRPr lang="en-US"/>
          </a:p>
        </p:txBody>
      </p:sp>
    </p:spTree>
    <p:extLst>
      <p:ext uri="{BB962C8B-B14F-4D97-AF65-F5344CB8AC3E}">
        <p14:creationId xmlns:p14="http://schemas.microsoft.com/office/powerpoint/2010/main" val="41741894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27FE849-C389-4D65-ABD8-B6BF7D3E0C5D}" type="datetimeFigureOut">
              <a:rPr lang="en-US" smtClean="0"/>
              <a:t>6/1/2016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B7628C-3A21-4D5D-8FB0-60A43C3C638B}" type="slidenum">
              <a:rPr lang="en-US" smtClean="0"/>
              <a:t>‹#›</a:t>
            </a:fld>
            <a:endParaRPr lang="en-US"/>
          </a:p>
        </p:txBody>
      </p:sp>
    </p:spTree>
    <p:extLst>
      <p:ext uri="{BB962C8B-B14F-4D97-AF65-F5344CB8AC3E}">
        <p14:creationId xmlns:p14="http://schemas.microsoft.com/office/powerpoint/2010/main" val="35408060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27FE849-C389-4D65-ABD8-B6BF7D3E0C5D}" type="datetimeFigureOut">
              <a:rPr lang="en-US" smtClean="0"/>
              <a:t>6/1/2016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B7628C-3A21-4D5D-8FB0-60A43C3C638B}" type="slidenum">
              <a:rPr lang="en-US" smtClean="0"/>
              <a:t>‹#›</a:t>
            </a:fld>
            <a:endParaRPr lang="en-US"/>
          </a:p>
        </p:txBody>
      </p:sp>
    </p:spTree>
    <p:extLst>
      <p:ext uri="{BB962C8B-B14F-4D97-AF65-F5344CB8AC3E}">
        <p14:creationId xmlns:p14="http://schemas.microsoft.com/office/powerpoint/2010/main" val="17330353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Title and 1 column">
    <p:spTree>
      <p:nvGrpSpPr>
        <p:cNvPr id="1" name=""/>
        <p:cNvGrpSpPr/>
        <p:nvPr/>
      </p:nvGrpSpPr>
      <p:grpSpPr>
        <a:xfrm>
          <a:off x="0" y="0"/>
          <a:ext cx="0" cy="0"/>
          <a:chOff x="0" y="0"/>
          <a:chExt cx="0" cy="0"/>
        </a:xfrm>
      </p:grpSpPr>
      <p:sp>
        <p:nvSpPr>
          <p:cNvPr id="3" name="Content Placeholder 1"/>
          <p:cNvSpPr>
            <a:spLocks noGrp="1"/>
          </p:cNvSpPr>
          <p:nvPr>
            <p:ph idx="1"/>
          </p:nvPr>
        </p:nvSpPr>
        <p:spPr>
          <a:xfrm>
            <a:off x="396875" y="1800000"/>
            <a:ext cx="8351839" cy="385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itle 3"/>
          <p:cNvSpPr>
            <a:spLocks noGrp="1"/>
          </p:cNvSpPr>
          <p:nvPr>
            <p:ph type="title"/>
          </p:nvPr>
        </p:nvSpPr>
        <p:spPr>
          <a:xfrm>
            <a:off x="393701" y="239713"/>
            <a:ext cx="7494588" cy="1085371"/>
          </a:xfrm>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773085276"/>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27FE849-C389-4D65-ABD8-B6BF7D3E0C5D}" type="datetimeFigureOut">
              <a:rPr lang="en-US" smtClean="0"/>
              <a:t>6/1/2016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B7628C-3A21-4D5D-8FB0-60A43C3C638B}" type="slidenum">
              <a:rPr lang="en-US" smtClean="0"/>
              <a:t>‹#›</a:t>
            </a:fld>
            <a:endParaRPr lang="en-US"/>
          </a:p>
        </p:txBody>
      </p:sp>
    </p:spTree>
    <p:extLst>
      <p:ext uri="{BB962C8B-B14F-4D97-AF65-F5344CB8AC3E}">
        <p14:creationId xmlns:p14="http://schemas.microsoft.com/office/powerpoint/2010/main" val="22238040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27FE849-C389-4D65-ABD8-B6BF7D3E0C5D}" type="datetimeFigureOut">
              <a:rPr lang="en-US" smtClean="0"/>
              <a:t>6/1/2016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B7628C-3A21-4D5D-8FB0-60A43C3C638B}" type="slidenum">
              <a:rPr lang="en-US" smtClean="0"/>
              <a:t>‹#›</a:t>
            </a:fld>
            <a:endParaRPr lang="en-US"/>
          </a:p>
        </p:txBody>
      </p:sp>
    </p:spTree>
    <p:extLst>
      <p:ext uri="{BB962C8B-B14F-4D97-AF65-F5344CB8AC3E}">
        <p14:creationId xmlns:p14="http://schemas.microsoft.com/office/powerpoint/2010/main" val="6160978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27FE849-C389-4D65-ABD8-B6BF7D3E0C5D}" type="datetimeFigureOut">
              <a:rPr lang="en-US" smtClean="0"/>
              <a:t>6/1/2016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B7628C-3A21-4D5D-8FB0-60A43C3C638B}" type="slidenum">
              <a:rPr lang="en-US" smtClean="0"/>
              <a:t>‹#›</a:t>
            </a:fld>
            <a:endParaRPr lang="en-US"/>
          </a:p>
        </p:txBody>
      </p:sp>
    </p:spTree>
    <p:extLst>
      <p:ext uri="{BB962C8B-B14F-4D97-AF65-F5344CB8AC3E}">
        <p14:creationId xmlns:p14="http://schemas.microsoft.com/office/powerpoint/2010/main" val="29535835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27FE849-C389-4D65-ABD8-B6BF7D3E0C5D}" type="datetimeFigureOut">
              <a:rPr lang="en-US" smtClean="0"/>
              <a:t>6/1/2016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1B7628C-3A21-4D5D-8FB0-60A43C3C638B}" type="slidenum">
              <a:rPr lang="en-US" smtClean="0"/>
              <a:t>‹#›</a:t>
            </a:fld>
            <a:endParaRPr lang="en-US"/>
          </a:p>
        </p:txBody>
      </p:sp>
    </p:spTree>
    <p:extLst>
      <p:ext uri="{BB962C8B-B14F-4D97-AF65-F5344CB8AC3E}">
        <p14:creationId xmlns:p14="http://schemas.microsoft.com/office/powerpoint/2010/main" val="1719992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27FE849-C389-4D65-ABD8-B6BF7D3E0C5D}" type="datetimeFigureOut">
              <a:rPr lang="en-US" smtClean="0"/>
              <a:t>6/1/2016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1B7628C-3A21-4D5D-8FB0-60A43C3C638B}" type="slidenum">
              <a:rPr lang="en-US" smtClean="0"/>
              <a:t>‹#›</a:t>
            </a:fld>
            <a:endParaRPr lang="en-US"/>
          </a:p>
        </p:txBody>
      </p:sp>
    </p:spTree>
    <p:extLst>
      <p:ext uri="{BB962C8B-B14F-4D97-AF65-F5344CB8AC3E}">
        <p14:creationId xmlns:p14="http://schemas.microsoft.com/office/powerpoint/2010/main" val="2815624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7FE849-C389-4D65-ABD8-B6BF7D3E0C5D}" type="datetimeFigureOut">
              <a:rPr lang="en-US" smtClean="0"/>
              <a:t>6/1/2016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1B7628C-3A21-4D5D-8FB0-60A43C3C638B}" type="slidenum">
              <a:rPr lang="en-US" smtClean="0"/>
              <a:t>‹#›</a:t>
            </a:fld>
            <a:endParaRPr lang="en-US"/>
          </a:p>
        </p:txBody>
      </p:sp>
    </p:spTree>
    <p:extLst>
      <p:ext uri="{BB962C8B-B14F-4D97-AF65-F5344CB8AC3E}">
        <p14:creationId xmlns:p14="http://schemas.microsoft.com/office/powerpoint/2010/main" val="29960841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27FE849-C389-4D65-ABD8-B6BF7D3E0C5D}" type="datetimeFigureOut">
              <a:rPr lang="en-US" smtClean="0"/>
              <a:t>6/1/2016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B7628C-3A21-4D5D-8FB0-60A43C3C638B}" type="slidenum">
              <a:rPr lang="en-US" smtClean="0"/>
              <a:t>‹#›</a:t>
            </a:fld>
            <a:endParaRPr lang="en-US"/>
          </a:p>
        </p:txBody>
      </p:sp>
    </p:spTree>
    <p:extLst>
      <p:ext uri="{BB962C8B-B14F-4D97-AF65-F5344CB8AC3E}">
        <p14:creationId xmlns:p14="http://schemas.microsoft.com/office/powerpoint/2010/main" val="20295484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27FE849-C389-4D65-ABD8-B6BF7D3E0C5D}" type="datetimeFigureOut">
              <a:rPr lang="en-US" smtClean="0"/>
              <a:t>6/1/2016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B7628C-3A21-4D5D-8FB0-60A43C3C638B}" type="slidenum">
              <a:rPr lang="en-US" smtClean="0"/>
              <a:t>‹#›</a:t>
            </a:fld>
            <a:endParaRPr lang="en-US"/>
          </a:p>
        </p:txBody>
      </p:sp>
    </p:spTree>
    <p:extLst>
      <p:ext uri="{BB962C8B-B14F-4D97-AF65-F5344CB8AC3E}">
        <p14:creationId xmlns:p14="http://schemas.microsoft.com/office/powerpoint/2010/main" val="40711474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27FE849-C389-4D65-ABD8-B6BF7D3E0C5D}" type="datetimeFigureOut">
              <a:rPr lang="en-US" smtClean="0"/>
              <a:t>6/1/2016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1B7628C-3A21-4D5D-8FB0-60A43C3C638B}" type="slidenum">
              <a:rPr lang="en-US" smtClean="0"/>
              <a:t>‹#›</a:t>
            </a:fld>
            <a:endParaRPr lang="en-US"/>
          </a:p>
        </p:txBody>
      </p:sp>
    </p:spTree>
    <p:extLst>
      <p:ext uri="{BB962C8B-B14F-4D97-AF65-F5344CB8AC3E}">
        <p14:creationId xmlns:p14="http://schemas.microsoft.com/office/powerpoint/2010/main" val="34897323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Daya_k@yahoo.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1828800"/>
            <a:ext cx="7772400" cy="1470025"/>
          </a:xfrm>
        </p:spPr>
        <p:txBody>
          <a:bodyPr/>
          <a:lstStyle/>
          <a:p>
            <a:r>
              <a:rPr lang="en-US" dirty="0" smtClean="0"/>
              <a:t>NEW NETVIRT SERVICE INTRODUCTION</a:t>
            </a:r>
            <a:endParaRPr lang="en-US" dirty="0"/>
          </a:p>
        </p:txBody>
      </p:sp>
      <p:sp>
        <p:nvSpPr>
          <p:cNvPr id="3" name="Subtitle 2"/>
          <p:cNvSpPr>
            <a:spLocks noGrp="1"/>
          </p:cNvSpPr>
          <p:nvPr>
            <p:ph type="subTitle" idx="1"/>
          </p:nvPr>
        </p:nvSpPr>
        <p:spPr/>
        <p:txBody>
          <a:bodyPr>
            <a:normAutofit fontScale="55000" lnSpcReduction="20000"/>
          </a:bodyPr>
          <a:lstStyle/>
          <a:p>
            <a:r>
              <a:rPr lang="en-US" dirty="0" smtClean="0"/>
              <a:t>Daya Kamath, Ericsson</a:t>
            </a:r>
          </a:p>
          <a:p>
            <a:r>
              <a:rPr lang="en-US" dirty="0" smtClean="0">
                <a:hlinkClick r:id="rId2"/>
              </a:rPr>
              <a:t>Daya_k@yahoo.com</a:t>
            </a:r>
            <a:r>
              <a:rPr lang="en-US" dirty="0" smtClean="0"/>
              <a:t>, dayavanti.gopal.kamath@ericsson.com</a:t>
            </a:r>
          </a:p>
          <a:p>
            <a:r>
              <a:rPr lang="en-US" dirty="0" smtClean="0"/>
              <a:t>Vivekanandan </a:t>
            </a:r>
            <a:r>
              <a:rPr lang="en-US" dirty="0" err="1" smtClean="0"/>
              <a:t>Narasimhan</a:t>
            </a:r>
            <a:r>
              <a:rPr lang="en-US" dirty="0" smtClean="0"/>
              <a:t>, Ericsson</a:t>
            </a:r>
          </a:p>
          <a:p>
            <a:r>
              <a:rPr lang="en-US" dirty="0" smtClean="0"/>
              <a:t>n.vivekanandan@ericsson.com</a:t>
            </a:r>
          </a:p>
          <a:p>
            <a:r>
              <a:rPr lang="en-US" dirty="0" smtClean="0"/>
              <a:t>Periyasamy Palanisamy</a:t>
            </a:r>
          </a:p>
          <a:p>
            <a:r>
              <a:rPr lang="en-US" dirty="0" smtClean="0"/>
              <a:t>Periyasamy.palanisamy@ericsson.com</a:t>
            </a:r>
          </a:p>
        </p:txBody>
      </p:sp>
      <p:sp>
        <p:nvSpPr>
          <p:cNvPr id="4" name="TextBox 3"/>
          <p:cNvSpPr txBox="1"/>
          <p:nvPr/>
        </p:nvSpPr>
        <p:spPr>
          <a:xfrm>
            <a:off x="7467600" y="6307777"/>
            <a:ext cx="1400255" cy="369332"/>
          </a:xfrm>
          <a:prstGeom prst="rect">
            <a:avLst/>
          </a:prstGeom>
          <a:noFill/>
        </p:spPr>
        <p:txBody>
          <a:bodyPr wrap="none" rtlCol="0">
            <a:spAutoFit/>
          </a:bodyPr>
          <a:lstStyle/>
          <a:p>
            <a:r>
              <a:rPr lang="en-US" dirty="0" smtClean="0"/>
              <a:t>May 24 2016</a:t>
            </a:r>
            <a:endParaRPr lang="en-US" dirty="0"/>
          </a:p>
        </p:txBody>
      </p:sp>
    </p:spTree>
    <p:extLst>
      <p:ext uri="{BB962C8B-B14F-4D97-AF65-F5344CB8AC3E}">
        <p14:creationId xmlns:p14="http://schemas.microsoft.com/office/powerpoint/2010/main" val="264823960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Rectangle 130"/>
          <p:cNvSpPr/>
          <p:nvPr/>
        </p:nvSpPr>
        <p:spPr>
          <a:xfrm>
            <a:off x="2791338" y="3052549"/>
            <a:ext cx="990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DC-GW</a:t>
            </a:r>
            <a:endParaRPr lang="en-US" dirty="0"/>
          </a:p>
        </p:txBody>
      </p:sp>
      <p:sp>
        <p:nvSpPr>
          <p:cNvPr id="132" name="Rectangle 131"/>
          <p:cNvSpPr/>
          <p:nvPr/>
        </p:nvSpPr>
        <p:spPr>
          <a:xfrm>
            <a:off x="5097810" y="3048000"/>
            <a:ext cx="990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DC-GW</a:t>
            </a:r>
            <a:endParaRPr lang="en-US" dirty="0"/>
          </a:p>
        </p:txBody>
      </p:sp>
      <p:sp>
        <p:nvSpPr>
          <p:cNvPr id="133" name="Cloud 132"/>
          <p:cNvSpPr/>
          <p:nvPr/>
        </p:nvSpPr>
        <p:spPr>
          <a:xfrm>
            <a:off x="4034422" y="2955024"/>
            <a:ext cx="762000" cy="728449"/>
          </a:xfrm>
          <a:prstGeom prst="cloud">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135" name="Straight Connector 134"/>
          <p:cNvCxnSpPr>
            <a:stCxn id="131" idx="3"/>
            <a:endCxn id="133" idx="2"/>
          </p:cNvCxnSpPr>
          <p:nvPr/>
        </p:nvCxnSpPr>
        <p:spPr>
          <a:xfrm>
            <a:off x="3781938" y="3319249"/>
            <a:ext cx="25484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7" name="Straight Connector 136"/>
          <p:cNvCxnSpPr>
            <a:stCxn id="133" idx="0"/>
            <a:endCxn id="132" idx="1"/>
          </p:cNvCxnSpPr>
          <p:nvPr/>
        </p:nvCxnSpPr>
        <p:spPr>
          <a:xfrm flipV="1">
            <a:off x="4795787" y="3314700"/>
            <a:ext cx="302023" cy="4549"/>
          </a:xfrm>
          <a:prstGeom prst="line">
            <a:avLst/>
          </a:prstGeom>
        </p:spPr>
        <p:style>
          <a:lnRef idx="1">
            <a:schemeClr val="accent1"/>
          </a:lnRef>
          <a:fillRef idx="0">
            <a:schemeClr val="accent1"/>
          </a:fillRef>
          <a:effectRef idx="0">
            <a:schemeClr val="accent1"/>
          </a:effectRef>
          <a:fontRef idx="minor">
            <a:schemeClr val="tx1"/>
          </a:fontRef>
        </p:style>
      </p:cxnSp>
      <p:sp>
        <p:nvSpPr>
          <p:cNvPr id="140" name="Rectangle 139"/>
          <p:cNvSpPr/>
          <p:nvPr/>
        </p:nvSpPr>
        <p:spPr>
          <a:xfrm>
            <a:off x="1266984" y="1305928"/>
            <a:ext cx="990600" cy="5334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smtClean="0"/>
              <a:t>ODL</a:t>
            </a:r>
            <a:endParaRPr lang="en-US" dirty="0"/>
          </a:p>
        </p:txBody>
      </p:sp>
      <p:sp>
        <p:nvSpPr>
          <p:cNvPr id="141" name="Rectangle 140"/>
          <p:cNvSpPr/>
          <p:nvPr/>
        </p:nvSpPr>
        <p:spPr>
          <a:xfrm>
            <a:off x="6672783" y="1333839"/>
            <a:ext cx="990600" cy="5334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smtClean="0"/>
              <a:t>ODL</a:t>
            </a:r>
            <a:endParaRPr lang="en-US" dirty="0"/>
          </a:p>
        </p:txBody>
      </p:sp>
      <p:sp>
        <p:nvSpPr>
          <p:cNvPr id="144" name="TextBox 143"/>
          <p:cNvSpPr txBox="1"/>
          <p:nvPr/>
        </p:nvSpPr>
        <p:spPr>
          <a:xfrm>
            <a:off x="2204339" y="2562036"/>
            <a:ext cx="516488" cy="276999"/>
          </a:xfrm>
          <a:prstGeom prst="rect">
            <a:avLst/>
          </a:prstGeom>
          <a:noFill/>
        </p:spPr>
        <p:txBody>
          <a:bodyPr wrap="none" rtlCol="0">
            <a:spAutoFit/>
          </a:bodyPr>
          <a:lstStyle/>
          <a:p>
            <a:r>
              <a:rPr lang="en-US" sz="1200" dirty="0" err="1" smtClean="0"/>
              <a:t>iBGP</a:t>
            </a:r>
            <a:r>
              <a:rPr lang="en-US" sz="1200" dirty="0" smtClean="0"/>
              <a:t> </a:t>
            </a:r>
            <a:endParaRPr lang="en-US" sz="1200" dirty="0"/>
          </a:p>
        </p:txBody>
      </p:sp>
      <p:sp>
        <p:nvSpPr>
          <p:cNvPr id="146" name="TextBox 145"/>
          <p:cNvSpPr txBox="1"/>
          <p:nvPr/>
        </p:nvSpPr>
        <p:spPr>
          <a:xfrm>
            <a:off x="6289637" y="2665972"/>
            <a:ext cx="516488" cy="276999"/>
          </a:xfrm>
          <a:prstGeom prst="rect">
            <a:avLst/>
          </a:prstGeom>
          <a:noFill/>
        </p:spPr>
        <p:txBody>
          <a:bodyPr wrap="none" rtlCol="0">
            <a:spAutoFit/>
          </a:bodyPr>
          <a:lstStyle/>
          <a:p>
            <a:r>
              <a:rPr lang="en-US" sz="1200" dirty="0" err="1" smtClean="0"/>
              <a:t>iBGP</a:t>
            </a:r>
            <a:r>
              <a:rPr lang="en-US" sz="1200" dirty="0" smtClean="0"/>
              <a:t> </a:t>
            </a:r>
            <a:endParaRPr lang="en-US" sz="1200" dirty="0"/>
          </a:p>
        </p:txBody>
      </p:sp>
      <p:sp>
        <p:nvSpPr>
          <p:cNvPr id="147" name="Rectangle 146"/>
          <p:cNvSpPr/>
          <p:nvPr/>
        </p:nvSpPr>
        <p:spPr>
          <a:xfrm>
            <a:off x="1646900" y="4509414"/>
            <a:ext cx="610684" cy="368773"/>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400" dirty="0" smtClean="0"/>
              <a:t>OVS</a:t>
            </a:r>
            <a:endParaRPr lang="en-US" sz="1400" dirty="0"/>
          </a:p>
        </p:txBody>
      </p:sp>
      <p:sp>
        <p:nvSpPr>
          <p:cNvPr id="148" name="Rectangle 147"/>
          <p:cNvSpPr/>
          <p:nvPr/>
        </p:nvSpPr>
        <p:spPr>
          <a:xfrm>
            <a:off x="899721" y="3212627"/>
            <a:ext cx="610684" cy="368773"/>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400" dirty="0" smtClean="0"/>
              <a:t>OVS</a:t>
            </a:r>
            <a:endParaRPr lang="en-US" sz="1400" dirty="0"/>
          </a:p>
        </p:txBody>
      </p:sp>
      <p:sp>
        <p:nvSpPr>
          <p:cNvPr id="149" name="Rectangle 148"/>
          <p:cNvSpPr/>
          <p:nvPr/>
        </p:nvSpPr>
        <p:spPr>
          <a:xfrm>
            <a:off x="7695116" y="3212626"/>
            <a:ext cx="610684" cy="368773"/>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400" dirty="0" smtClean="0"/>
              <a:t>OVS</a:t>
            </a:r>
            <a:endParaRPr lang="en-US" sz="1400" dirty="0"/>
          </a:p>
        </p:txBody>
      </p:sp>
      <p:sp>
        <p:nvSpPr>
          <p:cNvPr id="150" name="Rectangle 149"/>
          <p:cNvSpPr/>
          <p:nvPr/>
        </p:nvSpPr>
        <p:spPr>
          <a:xfrm>
            <a:off x="6730674" y="4427980"/>
            <a:ext cx="610684" cy="368773"/>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400" dirty="0" smtClean="0"/>
              <a:t>OVS</a:t>
            </a:r>
            <a:endParaRPr lang="en-US" sz="1400" dirty="0"/>
          </a:p>
        </p:txBody>
      </p:sp>
      <p:cxnSp>
        <p:nvCxnSpPr>
          <p:cNvPr id="152" name="Straight Connector 151"/>
          <p:cNvCxnSpPr>
            <a:stCxn id="140" idx="2"/>
            <a:endCxn id="148" idx="0"/>
          </p:cNvCxnSpPr>
          <p:nvPr/>
        </p:nvCxnSpPr>
        <p:spPr>
          <a:xfrm flipH="1">
            <a:off x="1205063" y="1839328"/>
            <a:ext cx="557221" cy="1373299"/>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53" name="Straight Connector 152"/>
          <p:cNvCxnSpPr>
            <a:stCxn id="140" idx="2"/>
            <a:endCxn id="147" idx="0"/>
          </p:cNvCxnSpPr>
          <p:nvPr/>
        </p:nvCxnSpPr>
        <p:spPr>
          <a:xfrm>
            <a:off x="1762284" y="1839328"/>
            <a:ext cx="189958" cy="2670086"/>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56" name="Straight Connector 155"/>
          <p:cNvCxnSpPr>
            <a:stCxn id="141" idx="2"/>
            <a:endCxn id="150" idx="0"/>
          </p:cNvCxnSpPr>
          <p:nvPr/>
        </p:nvCxnSpPr>
        <p:spPr>
          <a:xfrm flipH="1">
            <a:off x="7036016" y="1867239"/>
            <a:ext cx="132067" cy="2560741"/>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59" name="Straight Connector 158"/>
          <p:cNvCxnSpPr>
            <a:stCxn id="141" idx="2"/>
            <a:endCxn id="149" idx="0"/>
          </p:cNvCxnSpPr>
          <p:nvPr/>
        </p:nvCxnSpPr>
        <p:spPr>
          <a:xfrm>
            <a:off x="7168083" y="1867239"/>
            <a:ext cx="832375" cy="1345387"/>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64" name="Curved Connector 163"/>
          <p:cNvCxnSpPr>
            <a:stCxn id="148" idx="3"/>
            <a:endCxn id="131" idx="1"/>
          </p:cNvCxnSpPr>
          <p:nvPr/>
        </p:nvCxnSpPr>
        <p:spPr>
          <a:xfrm flipV="1">
            <a:off x="1510405" y="3319249"/>
            <a:ext cx="1280933" cy="77765"/>
          </a:xfrm>
          <a:prstGeom prst="curvedConnector3">
            <a:avLst>
              <a:gd name="adj1" fmla="val 50000"/>
            </a:avLst>
          </a:prstGeom>
          <a:ln w="57150" cmpd="dbl"/>
        </p:spPr>
        <p:style>
          <a:lnRef idx="1">
            <a:schemeClr val="accent1"/>
          </a:lnRef>
          <a:fillRef idx="0">
            <a:schemeClr val="accent1"/>
          </a:fillRef>
          <a:effectRef idx="0">
            <a:schemeClr val="accent1"/>
          </a:effectRef>
          <a:fontRef idx="minor">
            <a:schemeClr val="tx1"/>
          </a:fontRef>
        </p:style>
      </p:cxnSp>
      <p:cxnSp>
        <p:nvCxnSpPr>
          <p:cNvPr id="168" name="Curved Connector 167"/>
          <p:cNvCxnSpPr>
            <a:stCxn id="147" idx="3"/>
            <a:endCxn id="131" idx="1"/>
          </p:cNvCxnSpPr>
          <p:nvPr/>
        </p:nvCxnSpPr>
        <p:spPr>
          <a:xfrm flipV="1">
            <a:off x="2257584" y="3319249"/>
            <a:ext cx="533754" cy="1374552"/>
          </a:xfrm>
          <a:prstGeom prst="curvedConnector3">
            <a:avLst/>
          </a:prstGeom>
          <a:ln w="57150" cmpd="dbl"/>
        </p:spPr>
        <p:style>
          <a:lnRef idx="1">
            <a:schemeClr val="accent1"/>
          </a:lnRef>
          <a:fillRef idx="0">
            <a:schemeClr val="accent1"/>
          </a:fillRef>
          <a:effectRef idx="0">
            <a:schemeClr val="accent1"/>
          </a:effectRef>
          <a:fontRef idx="minor">
            <a:schemeClr val="tx1"/>
          </a:fontRef>
        </p:style>
      </p:cxnSp>
      <p:cxnSp>
        <p:nvCxnSpPr>
          <p:cNvPr id="169" name="Curved Connector 168"/>
          <p:cNvCxnSpPr>
            <a:stCxn id="132" idx="3"/>
            <a:endCxn id="150" idx="1"/>
          </p:cNvCxnSpPr>
          <p:nvPr/>
        </p:nvCxnSpPr>
        <p:spPr>
          <a:xfrm>
            <a:off x="6088410" y="3314700"/>
            <a:ext cx="642264" cy="1297667"/>
          </a:xfrm>
          <a:prstGeom prst="curvedConnector3">
            <a:avLst/>
          </a:prstGeom>
          <a:ln w="57150" cmpd="dbl"/>
        </p:spPr>
        <p:style>
          <a:lnRef idx="1">
            <a:schemeClr val="accent1"/>
          </a:lnRef>
          <a:fillRef idx="0">
            <a:schemeClr val="accent1"/>
          </a:fillRef>
          <a:effectRef idx="0">
            <a:schemeClr val="accent1"/>
          </a:effectRef>
          <a:fontRef idx="minor">
            <a:schemeClr val="tx1"/>
          </a:fontRef>
        </p:style>
      </p:cxnSp>
      <p:cxnSp>
        <p:nvCxnSpPr>
          <p:cNvPr id="172" name="Curved Connector 171"/>
          <p:cNvCxnSpPr>
            <a:stCxn id="132" idx="3"/>
            <a:endCxn id="149" idx="1"/>
          </p:cNvCxnSpPr>
          <p:nvPr/>
        </p:nvCxnSpPr>
        <p:spPr>
          <a:xfrm>
            <a:off x="6088410" y="3314700"/>
            <a:ext cx="1606706" cy="82313"/>
          </a:xfrm>
          <a:prstGeom prst="curvedConnector3">
            <a:avLst/>
          </a:prstGeom>
          <a:ln w="57150" cmpd="dbl"/>
        </p:spPr>
        <p:style>
          <a:lnRef idx="1">
            <a:schemeClr val="accent1"/>
          </a:lnRef>
          <a:fillRef idx="0">
            <a:schemeClr val="accent1"/>
          </a:fillRef>
          <a:effectRef idx="0">
            <a:schemeClr val="accent1"/>
          </a:effectRef>
          <a:fontRef idx="minor">
            <a:schemeClr val="tx1"/>
          </a:fontRef>
        </p:style>
      </p:cxnSp>
      <p:sp>
        <p:nvSpPr>
          <p:cNvPr id="175" name="TextBox 174"/>
          <p:cNvSpPr txBox="1"/>
          <p:nvPr/>
        </p:nvSpPr>
        <p:spPr>
          <a:xfrm>
            <a:off x="2535146" y="3963533"/>
            <a:ext cx="752129" cy="246221"/>
          </a:xfrm>
          <a:prstGeom prst="rect">
            <a:avLst/>
          </a:prstGeom>
          <a:noFill/>
        </p:spPr>
        <p:txBody>
          <a:bodyPr wrap="none" rtlCol="0">
            <a:spAutoFit/>
          </a:bodyPr>
          <a:lstStyle/>
          <a:p>
            <a:r>
              <a:rPr lang="en-US" sz="1000" dirty="0" err="1" smtClean="0"/>
              <a:t>MPLSoGRE</a:t>
            </a:r>
            <a:endParaRPr lang="en-US" sz="1000" dirty="0"/>
          </a:p>
        </p:txBody>
      </p:sp>
      <p:sp>
        <p:nvSpPr>
          <p:cNvPr id="176" name="TextBox 175"/>
          <p:cNvSpPr txBox="1"/>
          <p:nvPr/>
        </p:nvSpPr>
        <p:spPr>
          <a:xfrm>
            <a:off x="6328451" y="3112578"/>
            <a:ext cx="752129" cy="246221"/>
          </a:xfrm>
          <a:prstGeom prst="rect">
            <a:avLst/>
          </a:prstGeom>
          <a:noFill/>
        </p:spPr>
        <p:txBody>
          <a:bodyPr wrap="none" rtlCol="0">
            <a:spAutoFit/>
          </a:bodyPr>
          <a:lstStyle/>
          <a:p>
            <a:r>
              <a:rPr lang="en-US" sz="1000" dirty="0" err="1" smtClean="0"/>
              <a:t>MPLSoGRE</a:t>
            </a:r>
            <a:endParaRPr lang="en-US" sz="1000" dirty="0"/>
          </a:p>
        </p:txBody>
      </p:sp>
      <p:sp>
        <p:nvSpPr>
          <p:cNvPr id="178" name="Rounded Rectangle 177"/>
          <p:cNvSpPr/>
          <p:nvPr/>
        </p:nvSpPr>
        <p:spPr>
          <a:xfrm>
            <a:off x="768975" y="4514102"/>
            <a:ext cx="610684" cy="368773"/>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200" dirty="0" smtClean="0"/>
              <a:t>VM1</a:t>
            </a:r>
            <a:endParaRPr lang="en-US" sz="1200" dirty="0"/>
          </a:p>
        </p:txBody>
      </p:sp>
      <p:sp>
        <p:nvSpPr>
          <p:cNvPr id="179" name="Rounded Rectangle 178"/>
          <p:cNvSpPr/>
          <p:nvPr/>
        </p:nvSpPr>
        <p:spPr>
          <a:xfrm>
            <a:off x="7695116" y="4437639"/>
            <a:ext cx="610684" cy="368773"/>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200" dirty="0" smtClean="0"/>
              <a:t>VM3</a:t>
            </a:r>
            <a:endParaRPr lang="en-US" sz="1200" dirty="0"/>
          </a:p>
        </p:txBody>
      </p:sp>
      <p:cxnSp>
        <p:nvCxnSpPr>
          <p:cNvPr id="181" name="Straight Connector 180"/>
          <p:cNvCxnSpPr>
            <a:stCxn id="178" idx="3"/>
            <a:endCxn id="147" idx="1"/>
          </p:cNvCxnSpPr>
          <p:nvPr/>
        </p:nvCxnSpPr>
        <p:spPr>
          <a:xfrm flipV="1">
            <a:off x="1379659" y="4693801"/>
            <a:ext cx="267241" cy="46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83" name="Straight Connector 182"/>
          <p:cNvCxnSpPr>
            <a:stCxn id="179" idx="1"/>
            <a:endCxn id="150" idx="3"/>
          </p:cNvCxnSpPr>
          <p:nvPr/>
        </p:nvCxnSpPr>
        <p:spPr>
          <a:xfrm flipH="1" flipV="1">
            <a:off x="7341358" y="4612367"/>
            <a:ext cx="353758" cy="9659"/>
          </a:xfrm>
          <a:prstGeom prst="line">
            <a:avLst/>
          </a:prstGeom>
        </p:spPr>
        <p:style>
          <a:lnRef idx="1">
            <a:schemeClr val="accent1"/>
          </a:lnRef>
          <a:fillRef idx="0">
            <a:schemeClr val="accent1"/>
          </a:fillRef>
          <a:effectRef idx="0">
            <a:schemeClr val="accent1"/>
          </a:effectRef>
          <a:fontRef idx="minor">
            <a:schemeClr val="tx1"/>
          </a:fontRef>
        </p:style>
      </p:cxnSp>
      <p:sp>
        <p:nvSpPr>
          <p:cNvPr id="184" name="TextBox 183"/>
          <p:cNvSpPr txBox="1"/>
          <p:nvPr/>
        </p:nvSpPr>
        <p:spPr>
          <a:xfrm>
            <a:off x="811225" y="4839096"/>
            <a:ext cx="651140" cy="261610"/>
          </a:xfrm>
          <a:prstGeom prst="rect">
            <a:avLst/>
          </a:prstGeom>
          <a:noFill/>
        </p:spPr>
        <p:txBody>
          <a:bodyPr wrap="none" rtlCol="0">
            <a:spAutoFit/>
          </a:bodyPr>
          <a:lstStyle/>
          <a:p>
            <a:r>
              <a:rPr lang="en-US" sz="1050" dirty="0" smtClean="0"/>
              <a:t>10.0.0.1</a:t>
            </a:r>
            <a:endParaRPr lang="en-US" sz="1050" dirty="0"/>
          </a:p>
        </p:txBody>
      </p:sp>
      <p:sp>
        <p:nvSpPr>
          <p:cNvPr id="185" name="TextBox 184"/>
          <p:cNvSpPr txBox="1"/>
          <p:nvPr/>
        </p:nvSpPr>
        <p:spPr>
          <a:xfrm>
            <a:off x="27070" y="2896908"/>
            <a:ext cx="630301" cy="253916"/>
          </a:xfrm>
          <a:prstGeom prst="rect">
            <a:avLst/>
          </a:prstGeom>
          <a:noFill/>
        </p:spPr>
        <p:txBody>
          <a:bodyPr wrap="none" rtlCol="0">
            <a:spAutoFit/>
          </a:bodyPr>
          <a:lstStyle/>
          <a:p>
            <a:r>
              <a:rPr lang="en-US" sz="1050" dirty="0" smtClean="0"/>
              <a:t>10.0.0.2</a:t>
            </a:r>
            <a:endParaRPr lang="en-US" sz="1050" dirty="0"/>
          </a:p>
        </p:txBody>
      </p:sp>
      <p:sp>
        <p:nvSpPr>
          <p:cNvPr id="188" name="Rounded Rectangle 187"/>
          <p:cNvSpPr/>
          <p:nvPr/>
        </p:nvSpPr>
        <p:spPr>
          <a:xfrm>
            <a:off x="27070" y="3212627"/>
            <a:ext cx="610684" cy="368773"/>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200" dirty="0" smtClean="0"/>
              <a:t>VM2</a:t>
            </a:r>
            <a:endParaRPr lang="en-US" sz="1200" dirty="0"/>
          </a:p>
        </p:txBody>
      </p:sp>
      <p:cxnSp>
        <p:nvCxnSpPr>
          <p:cNvPr id="190" name="Straight Connector 189"/>
          <p:cNvCxnSpPr>
            <a:stCxn id="188" idx="3"/>
            <a:endCxn id="148" idx="1"/>
          </p:cNvCxnSpPr>
          <p:nvPr/>
        </p:nvCxnSpPr>
        <p:spPr>
          <a:xfrm>
            <a:off x="637754" y="3397014"/>
            <a:ext cx="261967" cy="0"/>
          </a:xfrm>
          <a:prstGeom prst="line">
            <a:avLst/>
          </a:prstGeom>
        </p:spPr>
        <p:style>
          <a:lnRef idx="1">
            <a:schemeClr val="accent1"/>
          </a:lnRef>
          <a:fillRef idx="0">
            <a:schemeClr val="accent1"/>
          </a:fillRef>
          <a:effectRef idx="0">
            <a:schemeClr val="accent1"/>
          </a:effectRef>
          <a:fontRef idx="minor">
            <a:schemeClr val="tx1"/>
          </a:fontRef>
        </p:style>
      </p:cxnSp>
      <p:sp>
        <p:nvSpPr>
          <p:cNvPr id="191" name="TextBox 190"/>
          <p:cNvSpPr txBox="1"/>
          <p:nvPr/>
        </p:nvSpPr>
        <p:spPr>
          <a:xfrm>
            <a:off x="7695116" y="4775284"/>
            <a:ext cx="630301" cy="253916"/>
          </a:xfrm>
          <a:prstGeom prst="rect">
            <a:avLst/>
          </a:prstGeom>
          <a:noFill/>
        </p:spPr>
        <p:txBody>
          <a:bodyPr wrap="none" rtlCol="0">
            <a:spAutoFit/>
          </a:bodyPr>
          <a:lstStyle/>
          <a:p>
            <a:r>
              <a:rPr lang="en-US" sz="1050" dirty="0"/>
              <a:t>2</a:t>
            </a:r>
            <a:r>
              <a:rPr lang="en-US" sz="1050" dirty="0" smtClean="0"/>
              <a:t>0.0.0.1</a:t>
            </a:r>
            <a:endParaRPr lang="en-US" sz="1050" dirty="0"/>
          </a:p>
        </p:txBody>
      </p:sp>
      <p:sp>
        <p:nvSpPr>
          <p:cNvPr id="192" name="Rounded Rectangle 191"/>
          <p:cNvSpPr/>
          <p:nvPr/>
        </p:nvSpPr>
        <p:spPr>
          <a:xfrm>
            <a:off x="8492655" y="3212625"/>
            <a:ext cx="610684" cy="368773"/>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200" dirty="0" smtClean="0"/>
              <a:t>VM4</a:t>
            </a:r>
            <a:endParaRPr lang="en-US" sz="1200" dirty="0"/>
          </a:p>
        </p:txBody>
      </p:sp>
      <p:cxnSp>
        <p:nvCxnSpPr>
          <p:cNvPr id="194" name="Straight Connector 193"/>
          <p:cNvCxnSpPr>
            <a:stCxn id="192" idx="1"/>
            <a:endCxn id="149" idx="3"/>
          </p:cNvCxnSpPr>
          <p:nvPr/>
        </p:nvCxnSpPr>
        <p:spPr>
          <a:xfrm flipH="1">
            <a:off x="8305800" y="3397012"/>
            <a:ext cx="186855" cy="1"/>
          </a:xfrm>
          <a:prstGeom prst="line">
            <a:avLst/>
          </a:prstGeom>
        </p:spPr>
        <p:style>
          <a:lnRef idx="1">
            <a:schemeClr val="accent1"/>
          </a:lnRef>
          <a:fillRef idx="0">
            <a:schemeClr val="accent1"/>
          </a:fillRef>
          <a:effectRef idx="0">
            <a:schemeClr val="accent1"/>
          </a:effectRef>
          <a:fontRef idx="minor">
            <a:schemeClr val="tx1"/>
          </a:fontRef>
        </p:style>
      </p:cxnSp>
      <p:sp>
        <p:nvSpPr>
          <p:cNvPr id="195" name="TextBox 194"/>
          <p:cNvSpPr txBox="1"/>
          <p:nvPr/>
        </p:nvSpPr>
        <p:spPr>
          <a:xfrm>
            <a:off x="8492655" y="3597027"/>
            <a:ext cx="630301" cy="253916"/>
          </a:xfrm>
          <a:prstGeom prst="rect">
            <a:avLst/>
          </a:prstGeom>
          <a:noFill/>
        </p:spPr>
        <p:txBody>
          <a:bodyPr wrap="none" rtlCol="0">
            <a:spAutoFit/>
          </a:bodyPr>
          <a:lstStyle/>
          <a:p>
            <a:r>
              <a:rPr lang="en-US" sz="1050" dirty="0" smtClean="0"/>
              <a:t>20.0.0.2</a:t>
            </a:r>
            <a:endParaRPr lang="en-US" sz="1050" dirty="0"/>
          </a:p>
        </p:txBody>
      </p:sp>
      <p:sp>
        <p:nvSpPr>
          <p:cNvPr id="196" name="TextBox 195"/>
          <p:cNvSpPr txBox="1"/>
          <p:nvPr/>
        </p:nvSpPr>
        <p:spPr>
          <a:xfrm>
            <a:off x="824770" y="3505200"/>
            <a:ext cx="699230" cy="253916"/>
          </a:xfrm>
          <a:prstGeom prst="rect">
            <a:avLst/>
          </a:prstGeom>
          <a:noFill/>
        </p:spPr>
        <p:txBody>
          <a:bodyPr wrap="none" rtlCol="0">
            <a:spAutoFit/>
          </a:bodyPr>
          <a:lstStyle/>
          <a:p>
            <a:r>
              <a:rPr lang="en-US" sz="1050" dirty="0" smtClean="0"/>
              <a:t>200.0.0.2</a:t>
            </a:r>
            <a:endParaRPr lang="en-US" sz="1050" dirty="0"/>
          </a:p>
        </p:txBody>
      </p:sp>
      <p:sp>
        <p:nvSpPr>
          <p:cNvPr id="197" name="TextBox 196"/>
          <p:cNvSpPr txBox="1"/>
          <p:nvPr/>
        </p:nvSpPr>
        <p:spPr>
          <a:xfrm>
            <a:off x="1586770" y="4851484"/>
            <a:ext cx="699230" cy="253916"/>
          </a:xfrm>
          <a:prstGeom prst="rect">
            <a:avLst/>
          </a:prstGeom>
          <a:noFill/>
        </p:spPr>
        <p:txBody>
          <a:bodyPr wrap="none" rtlCol="0">
            <a:spAutoFit/>
          </a:bodyPr>
          <a:lstStyle/>
          <a:p>
            <a:r>
              <a:rPr lang="en-US" sz="1050" dirty="0" smtClean="0"/>
              <a:t>200.0.0.1</a:t>
            </a:r>
            <a:endParaRPr lang="en-US" sz="1050" dirty="0"/>
          </a:p>
        </p:txBody>
      </p:sp>
      <p:sp>
        <p:nvSpPr>
          <p:cNvPr id="198" name="TextBox 197"/>
          <p:cNvSpPr txBox="1"/>
          <p:nvPr/>
        </p:nvSpPr>
        <p:spPr>
          <a:xfrm>
            <a:off x="6704516" y="4775284"/>
            <a:ext cx="699230" cy="253916"/>
          </a:xfrm>
          <a:prstGeom prst="rect">
            <a:avLst/>
          </a:prstGeom>
          <a:noFill/>
        </p:spPr>
        <p:txBody>
          <a:bodyPr wrap="none" rtlCol="0">
            <a:spAutoFit/>
          </a:bodyPr>
          <a:lstStyle/>
          <a:p>
            <a:r>
              <a:rPr lang="en-US" sz="1050" dirty="0" smtClean="0"/>
              <a:t>210.0.0.1</a:t>
            </a:r>
            <a:endParaRPr lang="en-US" sz="1050" dirty="0"/>
          </a:p>
        </p:txBody>
      </p:sp>
      <p:sp>
        <p:nvSpPr>
          <p:cNvPr id="199" name="TextBox 198"/>
          <p:cNvSpPr txBox="1"/>
          <p:nvPr/>
        </p:nvSpPr>
        <p:spPr>
          <a:xfrm>
            <a:off x="7620000" y="3488264"/>
            <a:ext cx="699230" cy="253916"/>
          </a:xfrm>
          <a:prstGeom prst="rect">
            <a:avLst/>
          </a:prstGeom>
          <a:noFill/>
        </p:spPr>
        <p:txBody>
          <a:bodyPr wrap="none" rtlCol="0">
            <a:spAutoFit/>
          </a:bodyPr>
          <a:lstStyle/>
          <a:p>
            <a:r>
              <a:rPr lang="en-US" sz="1050" dirty="0" smtClean="0"/>
              <a:t>210.0.0.2</a:t>
            </a:r>
            <a:endParaRPr lang="en-US" sz="1050" dirty="0"/>
          </a:p>
        </p:txBody>
      </p:sp>
      <p:sp>
        <p:nvSpPr>
          <p:cNvPr id="200" name="TextBox 199"/>
          <p:cNvSpPr txBox="1"/>
          <p:nvPr/>
        </p:nvSpPr>
        <p:spPr>
          <a:xfrm>
            <a:off x="2209800" y="990600"/>
            <a:ext cx="1021574" cy="553998"/>
          </a:xfrm>
          <a:prstGeom prst="rect">
            <a:avLst/>
          </a:prstGeom>
          <a:noFill/>
        </p:spPr>
        <p:txBody>
          <a:bodyPr wrap="square" rtlCol="0">
            <a:spAutoFit/>
          </a:bodyPr>
          <a:lstStyle/>
          <a:p>
            <a:r>
              <a:rPr lang="en-US" sz="1000" dirty="0" smtClean="0"/>
              <a:t>Prefix 10.0.0.2</a:t>
            </a:r>
          </a:p>
          <a:p>
            <a:r>
              <a:rPr lang="en-US" sz="1000" dirty="0"/>
              <a:t>L</a:t>
            </a:r>
            <a:r>
              <a:rPr lang="en-US" sz="1000" dirty="0" smtClean="0"/>
              <a:t>abel L1 </a:t>
            </a:r>
          </a:p>
          <a:p>
            <a:r>
              <a:rPr lang="en-US" sz="1000" dirty="0" smtClean="0"/>
              <a:t>NH 200.0.0.2</a:t>
            </a:r>
            <a:endParaRPr lang="en-US" sz="1000" dirty="0"/>
          </a:p>
        </p:txBody>
      </p:sp>
      <p:sp>
        <p:nvSpPr>
          <p:cNvPr id="201" name="TextBox 200"/>
          <p:cNvSpPr txBox="1"/>
          <p:nvPr/>
        </p:nvSpPr>
        <p:spPr>
          <a:xfrm>
            <a:off x="2209800" y="1542020"/>
            <a:ext cx="1022054" cy="553998"/>
          </a:xfrm>
          <a:prstGeom prst="rect">
            <a:avLst/>
          </a:prstGeom>
          <a:noFill/>
        </p:spPr>
        <p:txBody>
          <a:bodyPr wrap="square" rtlCol="0">
            <a:spAutoFit/>
          </a:bodyPr>
          <a:lstStyle/>
          <a:p>
            <a:r>
              <a:rPr lang="en-US" sz="1000" dirty="0" smtClean="0"/>
              <a:t>Prefix 10.0.0.1</a:t>
            </a:r>
          </a:p>
          <a:p>
            <a:r>
              <a:rPr lang="en-US" sz="1000" dirty="0" smtClean="0"/>
              <a:t>Label L2</a:t>
            </a:r>
          </a:p>
          <a:p>
            <a:r>
              <a:rPr lang="en-US" sz="1000" dirty="0" smtClean="0"/>
              <a:t>NH 200.0.0.1</a:t>
            </a:r>
            <a:endParaRPr lang="en-US" sz="1000" dirty="0"/>
          </a:p>
        </p:txBody>
      </p:sp>
      <p:sp>
        <p:nvSpPr>
          <p:cNvPr id="202" name="TextBox 201"/>
          <p:cNvSpPr txBox="1"/>
          <p:nvPr/>
        </p:nvSpPr>
        <p:spPr>
          <a:xfrm>
            <a:off x="5715000" y="990600"/>
            <a:ext cx="1168749" cy="553998"/>
          </a:xfrm>
          <a:prstGeom prst="rect">
            <a:avLst/>
          </a:prstGeom>
          <a:noFill/>
        </p:spPr>
        <p:txBody>
          <a:bodyPr wrap="square" rtlCol="0">
            <a:spAutoFit/>
          </a:bodyPr>
          <a:lstStyle/>
          <a:p>
            <a:r>
              <a:rPr lang="en-US" sz="1000" dirty="0" smtClean="0"/>
              <a:t>Prefix 20.0.0.2</a:t>
            </a:r>
          </a:p>
          <a:p>
            <a:r>
              <a:rPr lang="en-US" sz="1000" dirty="0" smtClean="0"/>
              <a:t>Label L5</a:t>
            </a:r>
          </a:p>
          <a:p>
            <a:r>
              <a:rPr lang="en-US" sz="1000" dirty="0" smtClean="0"/>
              <a:t>NH 210.0.0.2</a:t>
            </a:r>
            <a:endParaRPr lang="en-US" sz="1000" dirty="0"/>
          </a:p>
        </p:txBody>
      </p:sp>
      <p:sp>
        <p:nvSpPr>
          <p:cNvPr id="203" name="TextBox 202"/>
          <p:cNvSpPr txBox="1"/>
          <p:nvPr/>
        </p:nvSpPr>
        <p:spPr>
          <a:xfrm>
            <a:off x="5715000" y="1520337"/>
            <a:ext cx="1098429" cy="553998"/>
          </a:xfrm>
          <a:prstGeom prst="rect">
            <a:avLst/>
          </a:prstGeom>
          <a:noFill/>
        </p:spPr>
        <p:txBody>
          <a:bodyPr wrap="square" rtlCol="0">
            <a:spAutoFit/>
          </a:bodyPr>
          <a:lstStyle/>
          <a:p>
            <a:r>
              <a:rPr lang="en-US" sz="1000" dirty="0" smtClean="0"/>
              <a:t>Prefix 20.0.0.1</a:t>
            </a:r>
          </a:p>
          <a:p>
            <a:r>
              <a:rPr lang="en-US" sz="1000" dirty="0" smtClean="0"/>
              <a:t>Label L6</a:t>
            </a:r>
          </a:p>
          <a:p>
            <a:r>
              <a:rPr lang="en-US" sz="1000" dirty="0" smtClean="0"/>
              <a:t>NH 210.0.0.1</a:t>
            </a:r>
            <a:endParaRPr lang="en-US" sz="1000" dirty="0"/>
          </a:p>
        </p:txBody>
      </p:sp>
      <p:sp>
        <p:nvSpPr>
          <p:cNvPr id="204" name="Title 2"/>
          <p:cNvSpPr txBox="1">
            <a:spLocks/>
          </p:cNvSpPr>
          <p:nvPr/>
        </p:nvSpPr>
        <p:spPr>
          <a:xfrm>
            <a:off x="50450" y="247201"/>
            <a:ext cx="8234389" cy="666966"/>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t>L3 VPN Architecture Overview</a:t>
            </a:r>
            <a:endParaRPr lang="en-US" dirty="0"/>
          </a:p>
        </p:txBody>
      </p:sp>
      <p:sp>
        <p:nvSpPr>
          <p:cNvPr id="49" name="TextBox 48"/>
          <p:cNvSpPr txBox="1"/>
          <p:nvPr/>
        </p:nvSpPr>
        <p:spPr>
          <a:xfrm>
            <a:off x="3878629" y="3764961"/>
            <a:ext cx="1150571" cy="461665"/>
          </a:xfrm>
          <a:prstGeom prst="rect">
            <a:avLst/>
          </a:prstGeom>
          <a:noFill/>
        </p:spPr>
        <p:txBody>
          <a:bodyPr wrap="none" rtlCol="0">
            <a:spAutoFit/>
          </a:bodyPr>
          <a:lstStyle/>
          <a:p>
            <a:r>
              <a:rPr lang="en-US" sz="1200" dirty="0" smtClean="0"/>
              <a:t>DC-GW – ASBR </a:t>
            </a:r>
          </a:p>
          <a:p>
            <a:r>
              <a:rPr lang="en-US" sz="1200" dirty="0" smtClean="0"/>
              <a:t>(WAN) </a:t>
            </a:r>
            <a:r>
              <a:rPr lang="en-US" sz="1200" dirty="0" err="1" smtClean="0"/>
              <a:t>eBGP</a:t>
            </a:r>
            <a:r>
              <a:rPr lang="en-US" sz="1200" dirty="0" smtClean="0"/>
              <a:t> </a:t>
            </a:r>
            <a:endParaRPr lang="en-US" sz="1200" dirty="0"/>
          </a:p>
        </p:txBody>
      </p:sp>
      <p:cxnSp>
        <p:nvCxnSpPr>
          <p:cNvPr id="57" name="Curved Connector 56"/>
          <p:cNvCxnSpPr>
            <a:stCxn id="147" idx="0"/>
            <a:endCxn id="148" idx="3"/>
          </p:cNvCxnSpPr>
          <p:nvPr/>
        </p:nvCxnSpPr>
        <p:spPr>
          <a:xfrm rot="16200000" flipV="1">
            <a:off x="1175124" y="3732295"/>
            <a:ext cx="1112400" cy="441837"/>
          </a:xfrm>
          <a:prstGeom prst="curvedConnector2">
            <a:avLst/>
          </a:prstGeom>
          <a:ln w="57150" cmpd="dbl">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Curved Connector 59"/>
          <p:cNvCxnSpPr>
            <a:stCxn id="150" idx="0"/>
          </p:cNvCxnSpPr>
          <p:nvPr/>
        </p:nvCxnSpPr>
        <p:spPr>
          <a:xfrm rot="5400000" flipH="1" flipV="1">
            <a:off x="6833637" y="3599391"/>
            <a:ext cx="1030968" cy="626211"/>
          </a:xfrm>
          <a:prstGeom prst="curvedConnector3">
            <a:avLst>
              <a:gd name="adj1" fmla="val 50000"/>
            </a:avLst>
          </a:prstGeom>
          <a:ln w="57150" cmpd="dbl">
            <a:solidFill>
              <a:schemeClr val="tx1"/>
            </a:solidFill>
          </a:ln>
        </p:spPr>
        <p:style>
          <a:lnRef idx="1">
            <a:schemeClr val="accent1"/>
          </a:lnRef>
          <a:fillRef idx="0">
            <a:schemeClr val="accent1"/>
          </a:fillRef>
          <a:effectRef idx="0">
            <a:schemeClr val="accent1"/>
          </a:effectRef>
          <a:fontRef idx="minor">
            <a:schemeClr val="tx1"/>
          </a:fontRef>
        </p:style>
      </p:cxnSp>
      <p:sp>
        <p:nvSpPr>
          <p:cNvPr id="62" name="TextBox 61"/>
          <p:cNvSpPr txBox="1"/>
          <p:nvPr/>
        </p:nvSpPr>
        <p:spPr>
          <a:xfrm>
            <a:off x="1143639" y="3995793"/>
            <a:ext cx="524503" cy="246221"/>
          </a:xfrm>
          <a:prstGeom prst="rect">
            <a:avLst/>
          </a:prstGeom>
          <a:noFill/>
        </p:spPr>
        <p:txBody>
          <a:bodyPr wrap="none" rtlCol="0">
            <a:spAutoFit/>
          </a:bodyPr>
          <a:lstStyle/>
          <a:p>
            <a:r>
              <a:rPr lang="en-US" sz="1000" dirty="0" err="1" smtClean="0"/>
              <a:t>VxLAN</a:t>
            </a:r>
            <a:endParaRPr lang="en-US" sz="1000" dirty="0"/>
          </a:p>
        </p:txBody>
      </p:sp>
      <p:sp>
        <p:nvSpPr>
          <p:cNvPr id="63" name="TextBox 62"/>
          <p:cNvSpPr txBox="1"/>
          <p:nvPr/>
        </p:nvSpPr>
        <p:spPr>
          <a:xfrm>
            <a:off x="7475955" y="3911933"/>
            <a:ext cx="524503" cy="246221"/>
          </a:xfrm>
          <a:prstGeom prst="rect">
            <a:avLst/>
          </a:prstGeom>
          <a:noFill/>
        </p:spPr>
        <p:txBody>
          <a:bodyPr wrap="none" rtlCol="0">
            <a:spAutoFit/>
          </a:bodyPr>
          <a:lstStyle/>
          <a:p>
            <a:r>
              <a:rPr lang="en-US" sz="1000" dirty="0" err="1" smtClean="0"/>
              <a:t>VxLAN</a:t>
            </a:r>
            <a:endParaRPr lang="en-US" sz="1000" dirty="0"/>
          </a:p>
        </p:txBody>
      </p:sp>
      <p:sp>
        <p:nvSpPr>
          <p:cNvPr id="53" name="TextBox 52"/>
          <p:cNvSpPr txBox="1"/>
          <p:nvPr/>
        </p:nvSpPr>
        <p:spPr>
          <a:xfrm>
            <a:off x="1774806" y="3165928"/>
            <a:ext cx="752129" cy="246221"/>
          </a:xfrm>
          <a:prstGeom prst="rect">
            <a:avLst/>
          </a:prstGeom>
          <a:noFill/>
        </p:spPr>
        <p:txBody>
          <a:bodyPr wrap="none" rtlCol="0">
            <a:spAutoFit/>
          </a:bodyPr>
          <a:lstStyle/>
          <a:p>
            <a:r>
              <a:rPr lang="en-US" sz="1000" dirty="0" err="1" smtClean="0"/>
              <a:t>MPLSoGRE</a:t>
            </a:r>
            <a:endParaRPr lang="en-US" sz="1000" dirty="0"/>
          </a:p>
        </p:txBody>
      </p:sp>
      <p:sp>
        <p:nvSpPr>
          <p:cNvPr id="54" name="TextBox 53"/>
          <p:cNvSpPr txBox="1"/>
          <p:nvPr/>
        </p:nvSpPr>
        <p:spPr>
          <a:xfrm>
            <a:off x="5724639" y="3883414"/>
            <a:ext cx="752129" cy="246221"/>
          </a:xfrm>
          <a:prstGeom prst="rect">
            <a:avLst/>
          </a:prstGeom>
          <a:noFill/>
        </p:spPr>
        <p:txBody>
          <a:bodyPr wrap="none" rtlCol="0">
            <a:spAutoFit/>
          </a:bodyPr>
          <a:lstStyle/>
          <a:p>
            <a:r>
              <a:rPr lang="en-US" sz="1000" dirty="0" err="1" smtClean="0"/>
              <a:t>MPLSoGRE</a:t>
            </a:r>
            <a:endParaRPr lang="en-US" sz="1000" dirty="0"/>
          </a:p>
        </p:txBody>
      </p:sp>
      <p:sp>
        <p:nvSpPr>
          <p:cNvPr id="2" name="Down Arrow 1"/>
          <p:cNvSpPr/>
          <p:nvPr/>
        </p:nvSpPr>
        <p:spPr>
          <a:xfrm rot="-2760000">
            <a:off x="2247846" y="1857114"/>
            <a:ext cx="264883" cy="690349"/>
          </a:xfrm>
          <a:prstGeom prst="down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dk1"/>
              </a:solidFill>
            </a:endParaRPr>
          </a:p>
        </p:txBody>
      </p:sp>
      <p:sp>
        <p:nvSpPr>
          <p:cNvPr id="56" name="Down Arrow 55"/>
          <p:cNvSpPr/>
          <p:nvPr/>
        </p:nvSpPr>
        <p:spPr>
          <a:xfrm rot="2760000">
            <a:off x="6432495" y="1881813"/>
            <a:ext cx="264883" cy="690349"/>
          </a:xfrm>
          <a:prstGeom prst="down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dk1"/>
              </a:solidFill>
            </a:endParaRPr>
          </a:p>
        </p:txBody>
      </p:sp>
      <p:sp>
        <p:nvSpPr>
          <p:cNvPr id="58" name="Down Arrow 57"/>
          <p:cNvSpPr/>
          <p:nvPr/>
        </p:nvSpPr>
        <p:spPr>
          <a:xfrm rot="7800000">
            <a:off x="2877668" y="2355362"/>
            <a:ext cx="264883" cy="690349"/>
          </a:xfrm>
          <a:prstGeom prst="down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dk1"/>
              </a:solidFill>
            </a:endParaRPr>
          </a:p>
        </p:txBody>
      </p:sp>
      <p:sp>
        <p:nvSpPr>
          <p:cNvPr id="64" name="Down Arrow 63"/>
          <p:cNvSpPr/>
          <p:nvPr/>
        </p:nvSpPr>
        <p:spPr>
          <a:xfrm rot="13800000">
            <a:off x="5742645" y="2392205"/>
            <a:ext cx="264883" cy="690349"/>
          </a:xfrm>
          <a:prstGeom prst="down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dk1"/>
              </a:solidFill>
            </a:endParaRPr>
          </a:p>
        </p:txBody>
      </p:sp>
      <p:sp>
        <p:nvSpPr>
          <p:cNvPr id="65" name="TextBox 64"/>
          <p:cNvSpPr txBox="1"/>
          <p:nvPr/>
        </p:nvSpPr>
        <p:spPr>
          <a:xfrm>
            <a:off x="4622451" y="1858333"/>
            <a:ext cx="1168749" cy="553998"/>
          </a:xfrm>
          <a:prstGeom prst="rect">
            <a:avLst/>
          </a:prstGeom>
          <a:noFill/>
        </p:spPr>
        <p:txBody>
          <a:bodyPr wrap="square" rtlCol="0">
            <a:spAutoFit/>
          </a:bodyPr>
          <a:lstStyle/>
          <a:p>
            <a:r>
              <a:rPr lang="en-US" sz="1000" dirty="0" smtClean="0"/>
              <a:t>Prefix 10.0.0.2</a:t>
            </a:r>
          </a:p>
          <a:p>
            <a:r>
              <a:rPr lang="en-US" sz="1000" dirty="0" smtClean="0"/>
              <a:t>Label L7</a:t>
            </a:r>
          </a:p>
          <a:p>
            <a:r>
              <a:rPr lang="en-US" sz="1000" dirty="0" smtClean="0"/>
              <a:t>NH 230.0.0.1</a:t>
            </a:r>
            <a:endParaRPr lang="en-US" sz="1000" dirty="0"/>
          </a:p>
        </p:txBody>
      </p:sp>
      <p:sp>
        <p:nvSpPr>
          <p:cNvPr id="66" name="TextBox 65"/>
          <p:cNvSpPr txBox="1"/>
          <p:nvPr/>
        </p:nvSpPr>
        <p:spPr>
          <a:xfrm>
            <a:off x="4616571" y="2375021"/>
            <a:ext cx="1098429" cy="553998"/>
          </a:xfrm>
          <a:prstGeom prst="rect">
            <a:avLst/>
          </a:prstGeom>
          <a:noFill/>
        </p:spPr>
        <p:txBody>
          <a:bodyPr wrap="square" rtlCol="0">
            <a:spAutoFit/>
          </a:bodyPr>
          <a:lstStyle/>
          <a:p>
            <a:r>
              <a:rPr lang="en-US" sz="1000" dirty="0" smtClean="0"/>
              <a:t>Prefix 10.0.0.1</a:t>
            </a:r>
          </a:p>
          <a:p>
            <a:r>
              <a:rPr lang="en-US" sz="1000" dirty="0" smtClean="0"/>
              <a:t>Label L8</a:t>
            </a:r>
          </a:p>
          <a:p>
            <a:r>
              <a:rPr lang="en-US" sz="1000" dirty="0" smtClean="0"/>
              <a:t>NH 230.0.0.1</a:t>
            </a:r>
            <a:endParaRPr lang="en-US" sz="1000" dirty="0"/>
          </a:p>
        </p:txBody>
      </p:sp>
      <p:sp>
        <p:nvSpPr>
          <p:cNvPr id="67" name="TextBox 66"/>
          <p:cNvSpPr txBox="1"/>
          <p:nvPr/>
        </p:nvSpPr>
        <p:spPr>
          <a:xfrm>
            <a:off x="3200400" y="1752600"/>
            <a:ext cx="1168749" cy="553998"/>
          </a:xfrm>
          <a:prstGeom prst="rect">
            <a:avLst/>
          </a:prstGeom>
          <a:noFill/>
        </p:spPr>
        <p:txBody>
          <a:bodyPr wrap="square" rtlCol="0">
            <a:spAutoFit/>
          </a:bodyPr>
          <a:lstStyle/>
          <a:p>
            <a:r>
              <a:rPr lang="en-US" sz="1000" dirty="0" smtClean="0"/>
              <a:t>Prefix 20.0.0.2</a:t>
            </a:r>
          </a:p>
          <a:p>
            <a:r>
              <a:rPr lang="en-US" sz="1000" dirty="0" smtClean="0"/>
              <a:t>Label L3</a:t>
            </a:r>
          </a:p>
          <a:p>
            <a:r>
              <a:rPr lang="en-US" sz="1000" dirty="0" smtClean="0"/>
              <a:t>NH 220.0.0.1</a:t>
            </a:r>
            <a:endParaRPr lang="en-US" sz="1000" dirty="0"/>
          </a:p>
        </p:txBody>
      </p:sp>
      <p:sp>
        <p:nvSpPr>
          <p:cNvPr id="68" name="TextBox 67"/>
          <p:cNvSpPr txBox="1"/>
          <p:nvPr/>
        </p:nvSpPr>
        <p:spPr>
          <a:xfrm>
            <a:off x="3200400" y="2282337"/>
            <a:ext cx="1098429" cy="553998"/>
          </a:xfrm>
          <a:prstGeom prst="rect">
            <a:avLst/>
          </a:prstGeom>
          <a:noFill/>
        </p:spPr>
        <p:txBody>
          <a:bodyPr wrap="square" rtlCol="0">
            <a:spAutoFit/>
          </a:bodyPr>
          <a:lstStyle/>
          <a:p>
            <a:r>
              <a:rPr lang="en-US" sz="1000" dirty="0" smtClean="0"/>
              <a:t>Prefix 20.0.0.1</a:t>
            </a:r>
          </a:p>
          <a:p>
            <a:r>
              <a:rPr lang="en-US" sz="1000" dirty="0" smtClean="0"/>
              <a:t>Label L4</a:t>
            </a:r>
          </a:p>
          <a:p>
            <a:r>
              <a:rPr lang="en-US" sz="1000" dirty="0" smtClean="0"/>
              <a:t>NH 220.0.0.1</a:t>
            </a:r>
            <a:endParaRPr lang="en-US" sz="1000" dirty="0"/>
          </a:p>
        </p:txBody>
      </p:sp>
      <p:sp>
        <p:nvSpPr>
          <p:cNvPr id="69" name="TextBox 68"/>
          <p:cNvSpPr txBox="1"/>
          <p:nvPr/>
        </p:nvSpPr>
        <p:spPr>
          <a:xfrm>
            <a:off x="2882239" y="3574074"/>
            <a:ext cx="699230" cy="253916"/>
          </a:xfrm>
          <a:prstGeom prst="rect">
            <a:avLst/>
          </a:prstGeom>
          <a:noFill/>
        </p:spPr>
        <p:txBody>
          <a:bodyPr wrap="none" rtlCol="0">
            <a:spAutoFit/>
          </a:bodyPr>
          <a:lstStyle/>
          <a:p>
            <a:r>
              <a:rPr lang="en-US" sz="1050" dirty="0" smtClean="0"/>
              <a:t>220.0.0.1</a:t>
            </a:r>
            <a:endParaRPr lang="en-US" sz="1050" dirty="0"/>
          </a:p>
        </p:txBody>
      </p:sp>
      <p:sp>
        <p:nvSpPr>
          <p:cNvPr id="70" name="TextBox 69"/>
          <p:cNvSpPr txBox="1"/>
          <p:nvPr/>
        </p:nvSpPr>
        <p:spPr>
          <a:xfrm>
            <a:off x="5243495" y="3606524"/>
            <a:ext cx="699230" cy="253916"/>
          </a:xfrm>
          <a:prstGeom prst="rect">
            <a:avLst/>
          </a:prstGeom>
          <a:noFill/>
        </p:spPr>
        <p:txBody>
          <a:bodyPr wrap="none" rtlCol="0">
            <a:spAutoFit/>
          </a:bodyPr>
          <a:lstStyle/>
          <a:p>
            <a:r>
              <a:rPr lang="en-US" sz="1050" dirty="0" smtClean="0"/>
              <a:t>230.0.0.1</a:t>
            </a:r>
            <a:endParaRPr lang="en-US" sz="1050" dirty="0"/>
          </a:p>
        </p:txBody>
      </p:sp>
    </p:spTree>
    <p:extLst>
      <p:ext uri="{BB962C8B-B14F-4D97-AF65-F5344CB8AC3E}">
        <p14:creationId xmlns:p14="http://schemas.microsoft.com/office/powerpoint/2010/main" val="283978118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84517" y="33321"/>
            <a:ext cx="7706691" cy="1085371"/>
          </a:xfrm>
        </p:spPr>
        <p:txBody>
          <a:bodyPr>
            <a:normAutofit/>
          </a:bodyPr>
          <a:lstStyle/>
          <a:p>
            <a:r>
              <a:rPr lang="en-IN" dirty="0" smtClean="0"/>
              <a:t>L3 VPN Service components</a:t>
            </a:r>
            <a:endParaRPr lang="en-US" dirty="0"/>
          </a:p>
        </p:txBody>
      </p:sp>
      <p:sp>
        <p:nvSpPr>
          <p:cNvPr id="111" name="TextBox 110"/>
          <p:cNvSpPr txBox="1"/>
          <p:nvPr/>
        </p:nvSpPr>
        <p:spPr>
          <a:xfrm>
            <a:off x="182941" y="5621816"/>
            <a:ext cx="2560284" cy="385947"/>
          </a:xfrm>
          <a:prstGeom prst="rect">
            <a:avLst/>
          </a:prstGeom>
          <a:noFill/>
        </p:spPr>
        <p:txBody>
          <a:bodyPr wrap="square" lIns="77413" tIns="38707" rIns="77413" bIns="38707" rtlCol="0">
            <a:spAutoFit/>
          </a:bodyPr>
          <a:lstStyle/>
          <a:p>
            <a:pPr marL="241916" indent="-241916">
              <a:buFont typeface="Arial" pitchFamily="34" charset="0"/>
              <a:buChar char="•"/>
            </a:pPr>
            <a:r>
              <a:rPr lang="en-IN" sz="1000" dirty="0" smtClean="0"/>
              <a:t>Label </a:t>
            </a:r>
            <a:r>
              <a:rPr lang="en-IN" sz="1000" dirty="0"/>
              <a:t>manager </a:t>
            </a:r>
            <a:r>
              <a:rPr lang="en-IN" sz="1000" dirty="0" smtClean="0"/>
              <a:t>used </a:t>
            </a:r>
            <a:r>
              <a:rPr lang="en-IN" sz="1000" dirty="0"/>
              <a:t>for issuing MPLS labels</a:t>
            </a:r>
            <a:endParaRPr lang="en-US" sz="1000" dirty="0"/>
          </a:p>
        </p:txBody>
      </p:sp>
      <p:grpSp>
        <p:nvGrpSpPr>
          <p:cNvPr id="2" name="Group 1"/>
          <p:cNvGrpSpPr/>
          <p:nvPr/>
        </p:nvGrpSpPr>
        <p:grpSpPr>
          <a:xfrm>
            <a:off x="179513" y="1329308"/>
            <a:ext cx="8896790" cy="5026688"/>
            <a:chOff x="179513" y="1107756"/>
            <a:chExt cx="8896790" cy="4188907"/>
          </a:xfrm>
        </p:grpSpPr>
        <p:sp>
          <p:nvSpPr>
            <p:cNvPr id="4" name="Flowchart: Process 3"/>
            <p:cNvSpPr/>
            <p:nvPr/>
          </p:nvSpPr>
          <p:spPr bwMode="auto">
            <a:xfrm>
              <a:off x="731576" y="3428523"/>
              <a:ext cx="864097" cy="406558"/>
            </a:xfrm>
            <a:prstGeom prst="flowChartProcess">
              <a:avLst/>
            </a:prstGeom>
            <a:solidFill>
              <a:schemeClr val="bg1"/>
            </a:solidFill>
            <a:ln w="22225" cap="rnd" cmpd="sng" algn="ctr">
              <a:solidFill>
                <a:srgbClr val="FF0000"/>
              </a:solidFill>
              <a:prstDash val="sysDot"/>
              <a:round/>
              <a:headEnd type="none" w="med" len="med"/>
              <a:tailEnd type="none" w="med" len="med"/>
            </a:ln>
            <a:effectLst/>
          </p:spPr>
          <p:txBody>
            <a:bodyPr vert="horz" wrap="none" lIns="60955" tIns="38707" rIns="60955" bIns="38707" numCol="1" rtlCol="0" anchor="ctr" anchorCtr="0" compatLnSpc="1">
              <a:prstTxWarp prst="textNoShape">
                <a:avLst/>
              </a:prstTxWarp>
            </a:bodyPr>
            <a:lstStyle/>
            <a:p>
              <a:pPr algn="ctr">
                <a:spcBef>
                  <a:spcPct val="50000"/>
                </a:spcBef>
              </a:pPr>
              <a:r>
                <a:rPr lang="en-IN" sz="1000" dirty="0">
                  <a:latin typeface="Arial" charset="0"/>
                </a:rPr>
                <a:t>RIB</a:t>
              </a:r>
              <a:endParaRPr lang="en-US" sz="1000" dirty="0">
                <a:latin typeface="Arial" charset="0"/>
              </a:endParaRPr>
            </a:p>
          </p:txBody>
        </p:sp>
        <p:sp>
          <p:nvSpPr>
            <p:cNvPr id="5" name="Flowchart: Process 4"/>
            <p:cNvSpPr/>
            <p:nvPr/>
          </p:nvSpPr>
          <p:spPr bwMode="auto">
            <a:xfrm>
              <a:off x="4832052" y="2930540"/>
              <a:ext cx="792469" cy="755119"/>
            </a:xfrm>
            <a:prstGeom prst="flowChartProcess">
              <a:avLst/>
            </a:prstGeom>
            <a:solidFill>
              <a:schemeClr val="bg1"/>
            </a:solidFill>
            <a:ln w="38100" cap="flat" cmpd="sng" algn="ctr">
              <a:solidFill>
                <a:schemeClr val="accent2">
                  <a:lumMod val="75000"/>
                </a:schemeClr>
              </a:solidFill>
              <a:prstDash val="solid"/>
              <a:round/>
              <a:headEnd type="none" w="med" len="med"/>
              <a:tailEnd type="none" w="med" len="med"/>
            </a:ln>
            <a:effectLst/>
          </p:spPr>
          <p:txBody>
            <a:bodyPr rot="0" spcFirstLastPara="0" vertOverflow="overflow" horzOverflow="overflow" vert="horz" wrap="square" lIns="60955" tIns="38707" rIns="60955" bIns="38707" numCol="1" spcCol="0" rtlCol="0" fromWordArt="0" anchor="ctr" anchorCtr="0" forceAA="0" compatLnSpc="1">
              <a:prstTxWarp prst="textNoShape">
                <a:avLst/>
              </a:prstTxWarp>
              <a:noAutofit/>
            </a:bodyPr>
            <a:lstStyle/>
            <a:p>
              <a:pPr algn="ctr">
                <a:spcBef>
                  <a:spcPct val="50000"/>
                </a:spcBef>
              </a:pPr>
              <a:r>
                <a:rPr lang="en-IN" sz="1000" dirty="0">
                  <a:latin typeface="Arial" charset="0"/>
                </a:rPr>
                <a:t>VPN Manager</a:t>
              </a:r>
              <a:endParaRPr lang="en-US" sz="1000" dirty="0">
                <a:latin typeface="Arial" charset="0"/>
              </a:endParaRPr>
            </a:p>
          </p:txBody>
        </p:sp>
        <p:sp>
          <p:nvSpPr>
            <p:cNvPr id="6" name="Flowchart: Process 5"/>
            <p:cNvSpPr/>
            <p:nvPr/>
          </p:nvSpPr>
          <p:spPr bwMode="auto">
            <a:xfrm>
              <a:off x="4882451" y="4255071"/>
              <a:ext cx="688311" cy="297443"/>
            </a:xfrm>
            <a:prstGeom prst="flowChartProcess">
              <a:avLst/>
            </a:prstGeom>
            <a:solidFill>
              <a:schemeClr val="bg1"/>
            </a:solidFill>
            <a:ln w="38100" cap="flat" cmpd="sng" algn="ctr">
              <a:solidFill>
                <a:schemeClr val="accent2">
                  <a:lumMod val="75000"/>
                </a:schemeClr>
              </a:solidFill>
              <a:prstDash val="solid"/>
              <a:round/>
              <a:headEnd type="none" w="med" len="med"/>
              <a:tailEnd type="none" w="med" len="med"/>
            </a:ln>
            <a:effectLst/>
          </p:spPr>
          <p:txBody>
            <a:bodyPr rot="0" spcFirstLastPara="0" vertOverflow="overflow" horzOverflow="overflow" vert="horz" wrap="square" lIns="60955" tIns="38707" rIns="60955" bIns="38707" numCol="1" spcCol="0" rtlCol="0" fromWordArt="0" anchor="ctr" anchorCtr="0" forceAA="0" compatLnSpc="1">
              <a:prstTxWarp prst="textNoShape">
                <a:avLst/>
              </a:prstTxWarp>
              <a:noAutofit/>
            </a:bodyPr>
            <a:lstStyle/>
            <a:p>
              <a:pPr algn="ctr">
                <a:spcBef>
                  <a:spcPct val="50000"/>
                </a:spcBef>
              </a:pPr>
              <a:r>
                <a:rPr lang="en-IN" sz="1000" dirty="0">
                  <a:latin typeface="Arial" charset="0"/>
                </a:rPr>
                <a:t>FIB</a:t>
              </a:r>
              <a:endParaRPr lang="en-US" sz="1200" dirty="0">
                <a:latin typeface="Arial" charset="0"/>
              </a:endParaRPr>
            </a:p>
          </p:txBody>
        </p:sp>
        <p:cxnSp>
          <p:nvCxnSpPr>
            <p:cNvPr id="16" name="Straight Arrow Connector 15"/>
            <p:cNvCxnSpPr>
              <a:stCxn id="4" idx="0"/>
              <a:endCxn id="31" idx="2"/>
            </p:cNvCxnSpPr>
            <p:nvPr/>
          </p:nvCxnSpPr>
          <p:spPr bwMode="auto">
            <a:xfrm flipH="1" flipV="1">
              <a:off x="1163624" y="3233506"/>
              <a:ext cx="1" cy="195017"/>
            </a:xfrm>
            <a:prstGeom prst="straightConnector1">
              <a:avLst/>
            </a:prstGeom>
            <a:solidFill>
              <a:schemeClr val="accent1"/>
            </a:solidFill>
            <a:ln w="25400" cap="flat" cmpd="sng" algn="ctr">
              <a:solidFill>
                <a:srgbClr val="FF0000"/>
              </a:solidFill>
              <a:prstDash val="solid"/>
              <a:round/>
              <a:headEnd type="none" w="med" len="med"/>
              <a:tailEnd type="triangle" w="lg" len="lg"/>
            </a:ln>
            <a:effectLst/>
          </p:spPr>
        </p:cxnSp>
        <p:sp>
          <p:nvSpPr>
            <p:cNvPr id="21" name="Cloud 20"/>
            <p:cNvSpPr/>
            <p:nvPr/>
          </p:nvSpPr>
          <p:spPr bwMode="auto">
            <a:xfrm>
              <a:off x="366449" y="1107756"/>
              <a:ext cx="1634843" cy="720080"/>
            </a:xfrm>
            <a:prstGeom prst="cloud">
              <a:avLst/>
            </a:prstGeom>
            <a:noFill/>
            <a:ln w="31750" cap="flat" cmpd="sng" algn="ctr">
              <a:solidFill>
                <a:schemeClr val="tx2"/>
              </a:solidFill>
              <a:prstDash val="solid"/>
              <a:round/>
              <a:headEnd type="none" w="med" len="med"/>
              <a:tailEnd type="none" w="med" len="med"/>
            </a:ln>
            <a:effectLst/>
          </p:spPr>
          <p:txBody>
            <a:bodyPr vert="horz" wrap="none" lIns="60955" tIns="38707" rIns="60955" bIns="38707" numCol="1" rtlCol="0" anchor="ctr" anchorCtr="0" compatLnSpc="1">
              <a:prstTxWarp prst="textNoShape">
                <a:avLst/>
              </a:prstTxWarp>
            </a:bodyPr>
            <a:lstStyle/>
            <a:p>
              <a:pPr algn="ctr">
                <a:spcBef>
                  <a:spcPct val="50000"/>
                </a:spcBef>
              </a:pPr>
              <a:r>
                <a:rPr lang="en-IN" sz="1700" dirty="0">
                  <a:latin typeface="Arial" charset="0"/>
                </a:rPr>
                <a:t>Network</a:t>
              </a:r>
              <a:endParaRPr lang="en-US" sz="1700" dirty="0">
                <a:latin typeface="Arial" charset="0"/>
              </a:endParaRPr>
            </a:p>
          </p:txBody>
        </p:sp>
        <p:sp>
          <p:nvSpPr>
            <p:cNvPr id="26" name="Flowchart: Process 25"/>
            <p:cNvSpPr/>
            <p:nvPr/>
          </p:nvSpPr>
          <p:spPr bwMode="auto">
            <a:xfrm>
              <a:off x="4832050" y="3760711"/>
              <a:ext cx="809280" cy="389421"/>
            </a:xfrm>
            <a:prstGeom prst="flowChartProcess">
              <a:avLst/>
            </a:prstGeom>
            <a:solidFill>
              <a:schemeClr val="bg1"/>
            </a:solidFill>
            <a:ln w="38100" cap="flat" cmpd="sng" algn="ctr">
              <a:noFill/>
              <a:prstDash val="solid"/>
              <a:round/>
              <a:headEnd type="none" w="med" len="med"/>
              <a:tailEnd type="none" w="med" len="med"/>
            </a:ln>
            <a:effectLst/>
          </p:spPr>
          <p:txBody>
            <a:bodyPr rot="0" spcFirstLastPara="0" vertOverflow="overflow" horzOverflow="overflow" vert="horz" wrap="square" lIns="60955" tIns="38707" rIns="60955" bIns="38707" numCol="1" spcCol="0" rtlCol="0" fromWordArt="0" anchor="ctr" anchorCtr="0" forceAA="0" compatLnSpc="1">
              <a:prstTxWarp prst="textNoShape">
                <a:avLst/>
              </a:prstTxWarp>
              <a:noAutofit/>
            </a:bodyPr>
            <a:lstStyle/>
            <a:p>
              <a:pPr algn="ctr">
                <a:spcBef>
                  <a:spcPct val="50000"/>
                </a:spcBef>
              </a:pPr>
              <a:r>
                <a:rPr lang="en-IN" sz="800" dirty="0">
                  <a:latin typeface="Arial" charset="0"/>
                </a:rPr>
                <a:t>Push/Remove FIB Entries</a:t>
              </a:r>
              <a:endParaRPr lang="en-US" sz="800" dirty="0">
                <a:latin typeface="Arial" charset="0"/>
              </a:endParaRPr>
            </a:p>
          </p:txBody>
        </p:sp>
        <p:sp>
          <p:nvSpPr>
            <p:cNvPr id="27" name="Flowchart: Process 26"/>
            <p:cNvSpPr/>
            <p:nvPr/>
          </p:nvSpPr>
          <p:spPr bwMode="auto">
            <a:xfrm>
              <a:off x="3875098" y="3376110"/>
              <a:ext cx="713862" cy="265826"/>
            </a:xfrm>
            <a:prstGeom prst="flowChartProcess">
              <a:avLst/>
            </a:prstGeom>
            <a:solidFill>
              <a:schemeClr val="bg1"/>
            </a:solidFill>
            <a:ln w="38100" cap="flat" cmpd="sng" algn="ctr">
              <a:noFill/>
              <a:prstDash val="solid"/>
              <a:round/>
              <a:headEnd type="none" w="med" len="med"/>
              <a:tailEnd type="none" w="med" len="med"/>
            </a:ln>
            <a:effectLst/>
          </p:spPr>
          <p:txBody>
            <a:bodyPr rot="0" spcFirstLastPara="0" vertOverflow="overflow" horzOverflow="overflow" vert="horz" wrap="square" lIns="60955" tIns="38707" rIns="60955" bIns="38707" numCol="1" spcCol="0" rtlCol="0" fromWordArt="0" anchor="ctr" anchorCtr="0" forceAA="0" compatLnSpc="1">
              <a:prstTxWarp prst="textNoShape">
                <a:avLst/>
              </a:prstTxWarp>
              <a:noAutofit/>
            </a:bodyPr>
            <a:lstStyle/>
            <a:p>
              <a:pPr algn="ctr">
                <a:spcBef>
                  <a:spcPct val="50000"/>
                </a:spcBef>
              </a:pPr>
              <a:r>
                <a:rPr lang="en-IN" sz="800" dirty="0">
                  <a:latin typeface="Arial" charset="0"/>
                </a:rPr>
                <a:t>Best route Update</a:t>
              </a:r>
              <a:endParaRPr lang="en-US" sz="800" dirty="0">
                <a:latin typeface="Arial" charset="0"/>
              </a:endParaRPr>
            </a:p>
          </p:txBody>
        </p:sp>
        <p:sp>
          <p:nvSpPr>
            <p:cNvPr id="28" name="Flowchart: Process 27"/>
            <p:cNvSpPr/>
            <p:nvPr/>
          </p:nvSpPr>
          <p:spPr bwMode="auto">
            <a:xfrm>
              <a:off x="3691638" y="2956896"/>
              <a:ext cx="1160466" cy="368018"/>
            </a:xfrm>
            <a:prstGeom prst="flowChartProcess">
              <a:avLst/>
            </a:prstGeom>
            <a:noFill/>
            <a:ln w="38100" cap="flat" cmpd="sng" algn="ctr">
              <a:noFill/>
              <a:prstDash val="solid"/>
              <a:round/>
              <a:headEnd type="none" w="med" len="med"/>
              <a:tailEnd type="none" w="med" len="med"/>
            </a:ln>
            <a:effectLst/>
          </p:spPr>
          <p:txBody>
            <a:bodyPr rot="0" spcFirstLastPara="0" vertOverflow="overflow" horzOverflow="overflow" vert="horz" wrap="square" lIns="60955" tIns="38707" rIns="60955" bIns="38707" numCol="1" spcCol="0" rtlCol="0" fromWordArt="0" anchor="ctr" anchorCtr="0" forceAA="0" compatLnSpc="1">
              <a:prstTxWarp prst="textNoShape">
                <a:avLst/>
              </a:prstTxWarp>
              <a:noAutofit/>
            </a:bodyPr>
            <a:lstStyle/>
            <a:p>
              <a:pPr algn="ctr">
                <a:spcBef>
                  <a:spcPct val="50000"/>
                </a:spcBef>
              </a:pPr>
              <a:r>
                <a:rPr lang="en-IN" sz="800" dirty="0">
                  <a:latin typeface="Arial" charset="0"/>
                </a:rPr>
                <a:t>Announce/Withdraw NLRI</a:t>
              </a:r>
              <a:endParaRPr lang="en-US" sz="800" dirty="0">
                <a:latin typeface="Arial" charset="0"/>
              </a:endParaRPr>
            </a:p>
          </p:txBody>
        </p:sp>
        <p:sp>
          <p:nvSpPr>
            <p:cNvPr id="29" name="Cloud 28"/>
            <p:cNvSpPr/>
            <p:nvPr/>
          </p:nvSpPr>
          <p:spPr bwMode="auto">
            <a:xfrm>
              <a:off x="7348111" y="3893734"/>
              <a:ext cx="1728192" cy="1020113"/>
            </a:xfrm>
            <a:prstGeom prst="cloud">
              <a:avLst/>
            </a:prstGeom>
            <a:noFill/>
            <a:ln w="31750" cap="flat" cmpd="sng" algn="ctr">
              <a:solidFill>
                <a:schemeClr val="tx2"/>
              </a:solidFill>
              <a:prstDash val="solid"/>
              <a:round/>
              <a:headEnd type="none" w="med" len="med"/>
              <a:tailEnd type="none" w="med" len="med"/>
            </a:ln>
            <a:effectLst/>
          </p:spPr>
          <p:txBody>
            <a:bodyPr vert="horz" wrap="square" lIns="60955" tIns="38707" rIns="60955" bIns="38707" numCol="1" rtlCol="0" anchor="ctr" anchorCtr="0" compatLnSpc="1">
              <a:prstTxWarp prst="textNoShape">
                <a:avLst/>
              </a:prstTxWarp>
            </a:bodyPr>
            <a:lstStyle/>
            <a:p>
              <a:pPr algn="ctr">
                <a:spcBef>
                  <a:spcPct val="50000"/>
                </a:spcBef>
              </a:pPr>
              <a:r>
                <a:rPr lang="en-IN" dirty="0" smtClean="0">
                  <a:latin typeface="Arial" charset="0"/>
                </a:rPr>
                <a:t>OF Switches</a:t>
              </a:r>
              <a:endParaRPr lang="en-US" dirty="0">
                <a:latin typeface="Arial" charset="0"/>
              </a:endParaRPr>
            </a:p>
          </p:txBody>
        </p:sp>
        <p:cxnSp>
          <p:nvCxnSpPr>
            <p:cNvPr id="30" name="Straight Arrow Connector 29"/>
            <p:cNvCxnSpPr>
              <a:stCxn id="6" idx="3"/>
              <a:endCxn id="29" idx="2"/>
            </p:cNvCxnSpPr>
            <p:nvPr/>
          </p:nvCxnSpPr>
          <p:spPr bwMode="auto">
            <a:xfrm flipV="1">
              <a:off x="5570760" y="4403792"/>
              <a:ext cx="1782712" cy="1"/>
            </a:xfrm>
            <a:prstGeom prst="straightConnector1">
              <a:avLst/>
            </a:prstGeom>
            <a:solidFill>
              <a:schemeClr val="accent1"/>
            </a:solidFill>
            <a:ln w="25400" cap="flat" cmpd="sng" algn="ctr">
              <a:solidFill>
                <a:schemeClr val="accent2">
                  <a:lumMod val="75000"/>
                </a:schemeClr>
              </a:solidFill>
              <a:prstDash val="solid"/>
              <a:round/>
              <a:headEnd type="none" w="med" len="med"/>
              <a:tailEnd type="triangle" w="lg" len="lg"/>
            </a:ln>
            <a:effectLst/>
          </p:spPr>
        </p:cxnSp>
        <p:sp>
          <p:nvSpPr>
            <p:cNvPr id="32" name="Flowchart: Process 31"/>
            <p:cNvSpPr/>
            <p:nvPr/>
          </p:nvSpPr>
          <p:spPr bwMode="auto">
            <a:xfrm>
              <a:off x="5794442" y="4153451"/>
              <a:ext cx="1124980" cy="302654"/>
            </a:xfrm>
            <a:prstGeom prst="flowChartProcess">
              <a:avLst/>
            </a:prstGeom>
            <a:noFill/>
            <a:ln w="38100" cap="flat" cmpd="sng" algn="ctr">
              <a:noFill/>
              <a:prstDash val="solid"/>
              <a:round/>
              <a:headEnd type="none" w="med" len="med"/>
              <a:tailEnd type="none" w="med" len="med"/>
            </a:ln>
            <a:effectLst/>
          </p:spPr>
          <p:txBody>
            <a:bodyPr rot="0" spcFirstLastPara="0" vertOverflow="overflow" horzOverflow="overflow" vert="horz" wrap="square" lIns="60955" tIns="38707" rIns="60955" bIns="38707" numCol="1" spcCol="0" rtlCol="0" fromWordArt="0" anchor="ctr" anchorCtr="0" forceAA="0" compatLnSpc="1">
              <a:prstTxWarp prst="textNoShape">
                <a:avLst/>
              </a:prstTxWarp>
              <a:noAutofit/>
            </a:bodyPr>
            <a:lstStyle/>
            <a:p>
              <a:pPr algn="ctr">
                <a:spcBef>
                  <a:spcPct val="50000"/>
                </a:spcBef>
              </a:pPr>
              <a:r>
                <a:rPr lang="en-IN" sz="800" dirty="0">
                  <a:latin typeface="Arial" charset="0"/>
                </a:rPr>
                <a:t>OF Programming</a:t>
              </a:r>
              <a:endParaRPr lang="en-US" sz="800" dirty="0">
                <a:latin typeface="Arial" charset="0"/>
              </a:endParaRPr>
            </a:p>
          </p:txBody>
        </p:sp>
        <p:sp>
          <p:nvSpPr>
            <p:cNvPr id="31" name="Flowchart: Process 30"/>
            <p:cNvSpPr/>
            <p:nvPr/>
          </p:nvSpPr>
          <p:spPr bwMode="auto">
            <a:xfrm>
              <a:off x="731575" y="2879339"/>
              <a:ext cx="864097" cy="354167"/>
            </a:xfrm>
            <a:prstGeom prst="flowChartProcess">
              <a:avLst/>
            </a:prstGeom>
            <a:solidFill>
              <a:schemeClr val="bg1"/>
            </a:solidFill>
            <a:ln w="38100" cap="rnd" cmpd="sng" algn="ctr">
              <a:solidFill>
                <a:srgbClr val="FF0000"/>
              </a:solidFill>
              <a:prstDash val="solid"/>
              <a:round/>
              <a:headEnd type="none" w="med" len="med"/>
              <a:tailEnd type="none" w="med" len="med"/>
            </a:ln>
            <a:effectLst/>
          </p:spPr>
          <p:txBody>
            <a:bodyPr vert="horz" wrap="square" lIns="60955" tIns="38707" rIns="60955" bIns="38707" numCol="1" rtlCol="0" anchor="ctr" anchorCtr="0" compatLnSpc="1">
              <a:prstTxWarp prst="textNoShape">
                <a:avLst/>
              </a:prstTxWarp>
            </a:bodyPr>
            <a:lstStyle/>
            <a:p>
              <a:pPr algn="ctr" defTabSz="774131">
                <a:spcBef>
                  <a:spcPct val="50000"/>
                </a:spcBef>
              </a:pPr>
              <a:r>
                <a:rPr lang="en-IN" sz="1000" dirty="0" err="1" smtClean="0">
                  <a:latin typeface="Arial" charset="0"/>
                </a:rPr>
                <a:t>BGP+Policy</a:t>
              </a:r>
              <a:r>
                <a:rPr lang="en-IN" sz="1000" dirty="0" smtClean="0">
                  <a:latin typeface="Arial" charset="0"/>
                </a:rPr>
                <a:t> Control</a:t>
              </a:r>
              <a:endParaRPr lang="en-US" sz="1000" dirty="0">
                <a:latin typeface="Arial" charset="0"/>
              </a:endParaRPr>
            </a:p>
          </p:txBody>
        </p:sp>
        <p:cxnSp>
          <p:nvCxnSpPr>
            <p:cNvPr id="34" name="Straight Arrow Connector 33"/>
            <p:cNvCxnSpPr>
              <a:stCxn id="31" idx="0"/>
              <a:endCxn id="21" idx="1"/>
            </p:cNvCxnSpPr>
            <p:nvPr/>
          </p:nvCxnSpPr>
          <p:spPr bwMode="auto">
            <a:xfrm flipV="1">
              <a:off x="1163624" y="1827069"/>
              <a:ext cx="20247" cy="1052271"/>
            </a:xfrm>
            <a:prstGeom prst="straightConnector1">
              <a:avLst/>
            </a:prstGeom>
            <a:solidFill>
              <a:schemeClr val="accent1"/>
            </a:solidFill>
            <a:ln w="25400" cap="flat" cmpd="sng" algn="ctr">
              <a:solidFill>
                <a:srgbClr val="FF0000"/>
              </a:solidFill>
              <a:prstDash val="solid"/>
              <a:round/>
              <a:headEnd type="none" w="med" len="med"/>
              <a:tailEnd type="triangle" w="lg" len="lg"/>
            </a:ln>
            <a:effectLst/>
          </p:spPr>
        </p:cxnSp>
        <p:cxnSp>
          <p:nvCxnSpPr>
            <p:cNvPr id="35" name="Straight Arrow Connector 34"/>
            <p:cNvCxnSpPr/>
            <p:nvPr/>
          </p:nvCxnSpPr>
          <p:spPr bwMode="auto">
            <a:xfrm>
              <a:off x="1311130" y="1827835"/>
              <a:ext cx="1611" cy="1036743"/>
            </a:xfrm>
            <a:prstGeom prst="straightConnector1">
              <a:avLst/>
            </a:prstGeom>
            <a:solidFill>
              <a:schemeClr val="accent1"/>
            </a:solidFill>
            <a:ln w="25400" cap="flat" cmpd="sng" algn="ctr">
              <a:solidFill>
                <a:srgbClr val="FF0000"/>
              </a:solidFill>
              <a:prstDash val="solid"/>
              <a:round/>
              <a:headEnd type="none" w="med" len="med"/>
              <a:tailEnd type="triangle" w="lg" len="lg"/>
            </a:ln>
            <a:effectLst/>
          </p:spPr>
        </p:cxnSp>
        <p:sp>
          <p:nvSpPr>
            <p:cNvPr id="36" name="Flowchart: Process 35"/>
            <p:cNvSpPr/>
            <p:nvPr/>
          </p:nvSpPr>
          <p:spPr bwMode="auto">
            <a:xfrm>
              <a:off x="393579" y="2140739"/>
              <a:ext cx="720080" cy="274943"/>
            </a:xfrm>
            <a:prstGeom prst="flowChartProcess">
              <a:avLst/>
            </a:prstGeom>
            <a:noFill/>
            <a:ln w="38100" cap="flat" cmpd="sng" algn="ctr">
              <a:noFill/>
              <a:prstDash val="solid"/>
              <a:round/>
              <a:headEnd type="none" w="med" len="med"/>
              <a:tailEnd type="none" w="med" len="med"/>
            </a:ln>
            <a:effectLst/>
          </p:spPr>
          <p:txBody>
            <a:bodyPr rot="0" spcFirstLastPara="0" vertOverflow="overflow" horzOverflow="overflow" vert="horz" wrap="square" lIns="60955" tIns="38707" rIns="60955" bIns="38707" numCol="1" spcCol="0" rtlCol="0" fromWordArt="0" anchor="ctr" anchorCtr="0" forceAA="0" compatLnSpc="1">
              <a:prstTxWarp prst="textNoShape">
                <a:avLst/>
              </a:prstTxWarp>
              <a:noAutofit/>
            </a:bodyPr>
            <a:lstStyle/>
            <a:p>
              <a:pPr algn="ctr">
                <a:spcBef>
                  <a:spcPct val="50000"/>
                </a:spcBef>
              </a:pPr>
              <a:r>
                <a:rPr lang="en-IN" sz="700" dirty="0">
                  <a:latin typeface="Arial" charset="0"/>
                </a:rPr>
                <a:t>Peer with BGP </a:t>
              </a:r>
              <a:r>
                <a:rPr lang="en-IN" sz="700" dirty="0" err="1">
                  <a:latin typeface="Arial" charset="0"/>
                </a:rPr>
                <a:t>Neighbors</a:t>
              </a:r>
              <a:endParaRPr lang="en-US" sz="700" dirty="0">
                <a:latin typeface="Arial" charset="0"/>
              </a:endParaRPr>
            </a:p>
          </p:txBody>
        </p:sp>
        <p:sp>
          <p:nvSpPr>
            <p:cNvPr id="40" name="Cloud 39"/>
            <p:cNvSpPr/>
            <p:nvPr/>
          </p:nvSpPr>
          <p:spPr bwMode="auto">
            <a:xfrm>
              <a:off x="4419270" y="1111890"/>
              <a:ext cx="1634843" cy="720080"/>
            </a:xfrm>
            <a:prstGeom prst="cloud">
              <a:avLst/>
            </a:prstGeom>
            <a:noFill/>
            <a:ln w="31750" cap="flat" cmpd="sng" algn="ctr">
              <a:solidFill>
                <a:schemeClr val="tx2"/>
              </a:solidFill>
              <a:prstDash val="solid"/>
              <a:round/>
              <a:headEnd type="none" w="med" len="med"/>
              <a:tailEnd type="none" w="med" len="med"/>
            </a:ln>
            <a:effectLst/>
          </p:spPr>
          <p:txBody>
            <a:bodyPr vert="horz" wrap="none" lIns="60955" tIns="38707" rIns="60955" bIns="38707" numCol="1" rtlCol="0" anchor="ctr" anchorCtr="0" compatLnSpc="1">
              <a:prstTxWarp prst="textNoShape">
                <a:avLst/>
              </a:prstTxWarp>
            </a:bodyPr>
            <a:lstStyle/>
            <a:p>
              <a:pPr algn="ctr" defTabSz="774131">
                <a:spcBef>
                  <a:spcPct val="50000"/>
                </a:spcBef>
              </a:pPr>
              <a:r>
                <a:rPr lang="en-IN" sz="1700" dirty="0" err="1">
                  <a:latin typeface="Arial" charset="0"/>
                </a:rPr>
                <a:t>Openstack</a:t>
              </a:r>
              <a:endParaRPr lang="en-US" sz="1700" dirty="0">
                <a:latin typeface="Arial" charset="0"/>
              </a:endParaRPr>
            </a:p>
          </p:txBody>
        </p:sp>
        <p:cxnSp>
          <p:nvCxnSpPr>
            <p:cNvPr id="14" name="Straight Arrow Connector 13"/>
            <p:cNvCxnSpPr>
              <a:stCxn id="40" idx="1"/>
              <a:endCxn id="5" idx="0"/>
            </p:cNvCxnSpPr>
            <p:nvPr/>
          </p:nvCxnSpPr>
          <p:spPr bwMode="auto">
            <a:xfrm flipH="1">
              <a:off x="5228285" y="1831204"/>
              <a:ext cx="8406" cy="1099337"/>
            </a:xfrm>
            <a:prstGeom prst="straightConnector1">
              <a:avLst/>
            </a:prstGeom>
            <a:solidFill>
              <a:schemeClr val="accent1"/>
            </a:solidFill>
            <a:ln w="25400" cap="flat" cmpd="sng" algn="ctr">
              <a:solidFill>
                <a:schemeClr val="accent2">
                  <a:lumMod val="75000"/>
                </a:schemeClr>
              </a:solidFill>
              <a:prstDash val="solid"/>
              <a:round/>
              <a:headEnd type="none" w="med" len="med"/>
              <a:tailEnd type="triangle" w="lg" len="lg"/>
            </a:ln>
            <a:effectLst/>
          </p:spPr>
        </p:cxnSp>
        <p:sp>
          <p:nvSpPr>
            <p:cNvPr id="41" name="Flowchart: Process 40"/>
            <p:cNvSpPr/>
            <p:nvPr/>
          </p:nvSpPr>
          <p:spPr bwMode="auto">
            <a:xfrm>
              <a:off x="4687546" y="2309124"/>
              <a:ext cx="1017428" cy="452128"/>
            </a:xfrm>
            <a:prstGeom prst="flowChartProcess">
              <a:avLst/>
            </a:prstGeom>
            <a:noFill/>
            <a:ln w="38100" cap="flat" cmpd="sng" algn="ctr">
              <a:noFill/>
              <a:prstDash val="solid"/>
              <a:round/>
              <a:headEnd type="none" w="med" len="med"/>
              <a:tailEnd type="none" w="med" len="med"/>
            </a:ln>
            <a:effectLst/>
          </p:spPr>
          <p:txBody>
            <a:bodyPr rot="0" spcFirstLastPara="0" vertOverflow="overflow" horzOverflow="overflow" vert="horz" wrap="square" lIns="60955" tIns="38707" rIns="60955" bIns="38707" numCol="1" spcCol="0" rtlCol="0" fromWordArt="0" anchor="ctr" anchorCtr="0" forceAA="0" compatLnSpc="1">
              <a:prstTxWarp prst="textNoShape">
                <a:avLst/>
              </a:prstTxWarp>
              <a:noAutofit/>
            </a:bodyPr>
            <a:lstStyle/>
            <a:p>
              <a:pPr algn="ctr">
                <a:spcBef>
                  <a:spcPct val="50000"/>
                </a:spcBef>
              </a:pPr>
              <a:r>
                <a:rPr lang="en-IN" sz="800" dirty="0">
                  <a:latin typeface="Arial" charset="0"/>
                </a:rPr>
                <a:t>Push/Remove </a:t>
              </a:r>
              <a:r>
                <a:rPr lang="en-IN" sz="800" dirty="0" smtClean="0">
                  <a:latin typeface="Arial" charset="0"/>
                </a:rPr>
                <a:t>VPN </a:t>
              </a:r>
              <a:r>
                <a:rPr lang="en-IN" sz="800" dirty="0">
                  <a:latin typeface="Arial" charset="0"/>
                </a:rPr>
                <a:t>Information</a:t>
              </a:r>
              <a:endParaRPr lang="en-US" sz="800" dirty="0">
                <a:latin typeface="Arial" charset="0"/>
              </a:endParaRPr>
            </a:p>
          </p:txBody>
        </p:sp>
        <p:sp>
          <p:nvSpPr>
            <p:cNvPr id="43" name="Flowchart: Process 42"/>
            <p:cNvSpPr/>
            <p:nvPr/>
          </p:nvSpPr>
          <p:spPr bwMode="auto">
            <a:xfrm>
              <a:off x="6255713" y="2873065"/>
              <a:ext cx="736689" cy="327808"/>
            </a:xfrm>
            <a:prstGeom prst="flowChartProcess">
              <a:avLst/>
            </a:prstGeom>
            <a:solidFill>
              <a:schemeClr val="bg1"/>
            </a:solidFill>
            <a:ln w="38100" cap="flat" cmpd="sng" algn="ctr">
              <a:solidFill>
                <a:schemeClr val="accent2">
                  <a:lumMod val="75000"/>
                </a:schemeClr>
              </a:solidFill>
              <a:prstDash val="solid"/>
              <a:round/>
              <a:headEnd type="none" w="med" len="med"/>
              <a:tailEnd type="none" w="med" len="med"/>
            </a:ln>
            <a:effectLst/>
          </p:spPr>
          <p:txBody>
            <a:bodyPr rot="0" spcFirstLastPara="0" vertOverflow="overflow" horzOverflow="overflow" vert="horz" wrap="square" lIns="60955" tIns="38707" rIns="60955" bIns="38707" numCol="1" spcCol="0" rtlCol="0" fromWordArt="0" anchor="ctr" anchorCtr="0" forceAA="0" compatLnSpc="1">
              <a:prstTxWarp prst="textNoShape">
                <a:avLst/>
              </a:prstTxWarp>
              <a:noAutofit/>
            </a:bodyPr>
            <a:lstStyle/>
            <a:p>
              <a:pPr algn="ctr">
                <a:spcBef>
                  <a:spcPct val="50000"/>
                </a:spcBef>
              </a:pPr>
              <a:r>
                <a:rPr lang="en-IN" sz="1000" dirty="0" smtClean="0">
                  <a:latin typeface="Arial" charset="0"/>
                </a:rPr>
                <a:t>ID </a:t>
              </a:r>
              <a:r>
                <a:rPr lang="en-IN" sz="1000" dirty="0">
                  <a:latin typeface="Arial" charset="0"/>
                </a:rPr>
                <a:t>Manager</a:t>
              </a:r>
              <a:endParaRPr lang="en-US" sz="1000" dirty="0">
                <a:latin typeface="Arial" charset="0"/>
              </a:endParaRPr>
            </a:p>
          </p:txBody>
        </p:sp>
        <p:cxnSp>
          <p:nvCxnSpPr>
            <p:cNvPr id="44" name="Straight Arrow Connector 43"/>
            <p:cNvCxnSpPr>
              <a:stCxn id="43" idx="1"/>
            </p:cNvCxnSpPr>
            <p:nvPr/>
          </p:nvCxnSpPr>
          <p:spPr bwMode="auto">
            <a:xfrm flipH="1">
              <a:off x="5624522" y="3036968"/>
              <a:ext cx="631191" cy="0"/>
            </a:xfrm>
            <a:prstGeom prst="straightConnector1">
              <a:avLst/>
            </a:prstGeom>
            <a:solidFill>
              <a:schemeClr val="accent1"/>
            </a:solidFill>
            <a:ln w="25400" cap="flat" cmpd="sng" algn="ctr">
              <a:solidFill>
                <a:schemeClr val="accent2">
                  <a:lumMod val="75000"/>
                </a:schemeClr>
              </a:solidFill>
              <a:prstDash val="solid"/>
              <a:round/>
              <a:headEnd type="triangle" w="lg" len="lg"/>
              <a:tailEnd type="triangle" w="lg" len="lg"/>
            </a:ln>
            <a:effectLst/>
          </p:spPr>
        </p:cxnSp>
        <p:sp>
          <p:nvSpPr>
            <p:cNvPr id="47" name="Flowchart: Process 46"/>
            <p:cNvSpPr/>
            <p:nvPr/>
          </p:nvSpPr>
          <p:spPr bwMode="auto">
            <a:xfrm>
              <a:off x="2977777" y="2956896"/>
              <a:ext cx="713862" cy="1323450"/>
            </a:xfrm>
            <a:prstGeom prst="flowChartProcess">
              <a:avLst/>
            </a:prstGeom>
            <a:solidFill>
              <a:schemeClr val="bg1"/>
            </a:solidFill>
            <a:ln w="38100" cap="flat" cmpd="sng" algn="ctr">
              <a:solidFill>
                <a:schemeClr val="accent2">
                  <a:lumMod val="75000"/>
                </a:schemeClr>
              </a:solidFill>
              <a:prstDash val="solid"/>
              <a:round/>
              <a:headEnd type="none" w="med" len="med"/>
              <a:tailEnd type="none" w="med" len="med"/>
            </a:ln>
            <a:effectLst/>
          </p:spPr>
          <p:txBody>
            <a:bodyPr rot="0" spcFirstLastPara="0" vertOverflow="overflow" horzOverflow="overflow" vert="horz" wrap="square" lIns="60955" tIns="38707" rIns="60955" bIns="38707" numCol="1" spcCol="0" rtlCol="0" fromWordArt="0" anchor="ctr" anchorCtr="0" forceAA="0" compatLnSpc="1">
              <a:prstTxWarp prst="textNoShape">
                <a:avLst/>
              </a:prstTxWarp>
              <a:noAutofit/>
            </a:bodyPr>
            <a:lstStyle/>
            <a:p>
              <a:pPr algn="ctr">
                <a:spcBef>
                  <a:spcPct val="50000"/>
                </a:spcBef>
              </a:pPr>
              <a:r>
                <a:rPr lang="en-IN" sz="1000" dirty="0" smtClean="0">
                  <a:latin typeface="Arial" charset="0"/>
                </a:rPr>
                <a:t>BGP Protocol Interface</a:t>
              </a:r>
              <a:endParaRPr lang="en-US" sz="1000" dirty="0">
                <a:latin typeface="Arial" charset="0"/>
              </a:endParaRPr>
            </a:p>
          </p:txBody>
        </p:sp>
        <p:cxnSp>
          <p:nvCxnSpPr>
            <p:cNvPr id="48" name="Straight Arrow Connector 47"/>
            <p:cNvCxnSpPr>
              <a:stCxn id="5" idx="2"/>
              <a:endCxn id="6" idx="0"/>
            </p:cNvCxnSpPr>
            <p:nvPr/>
          </p:nvCxnSpPr>
          <p:spPr bwMode="auto">
            <a:xfrm flipH="1">
              <a:off x="5226605" y="3685660"/>
              <a:ext cx="1680" cy="569411"/>
            </a:xfrm>
            <a:prstGeom prst="straightConnector1">
              <a:avLst/>
            </a:prstGeom>
            <a:solidFill>
              <a:schemeClr val="accent1"/>
            </a:solidFill>
            <a:ln w="25400" cap="flat" cmpd="sng" algn="ctr">
              <a:solidFill>
                <a:schemeClr val="accent2">
                  <a:lumMod val="75000"/>
                </a:schemeClr>
              </a:solidFill>
              <a:prstDash val="solid"/>
              <a:round/>
              <a:headEnd type="none" w="med" len="med"/>
              <a:tailEnd type="triangle" w="lg" len="lg"/>
            </a:ln>
            <a:effectLst/>
          </p:spPr>
        </p:cxnSp>
        <p:sp>
          <p:nvSpPr>
            <p:cNvPr id="59" name="Flowchart: Process 58"/>
            <p:cNvSpPr/>
            <p:nvPr/>
          </p:nvSpPr>
          <p:spPr bwMode="auto">
            <a:xfrm>
              <a:off x="349607" y="2608482"/>
              <a:ext cx="1684833" cy="1432941"/>
            </a:xfrm>
            <a:prstGeom prst="flowChartProcess">
              <a:avLst/>
            </a:prstGeom>
            <a:noFill/>
            <a:ln w="12700" cap="rnd" cmpd="dbl" algn="ctr">
              <a:solidFill>
                <a:srgbClr val="FF0000"/>
              </a:solidFill>
              <a:prstDash val="sysDash"/>
              <a:round/>
              <a:headEnd type="none" w="med" len="med"/>
              <a:tailEnd type="none" w="med" len="med"/>
            </a:ln>
            <a:effectLst/>
          </p:spPr>
          <p:txBody>
            <a:bodyPr vert="horz" wrap="none" lIns="60955" tIns="38707" rIns="60955" bIns="38707" numCol="1" rtlCol="0" anchor="ctr" anchorCtr="0" compatLnSpc="1">
              <a:prstTxWarp prst="textNoShape">
                <a:avLst/>
              </a:prstTxWarp>
            </a:bodyPr>
            <a:lstStyle/>
            <a:p>
              <a:pPr algn="ctr">
                <a:spcBef>
                  <a:spcPct val="50000"/>
                </a:spcBef>
              </a:pPr>
              <a:endParaRPr lang="en-US" sz="1000" dirty="0">
                <a:latin typeface="Arial" charset="0"/>
              </a:endParaRPr>
            </a:p>
          </p:txBody>
        </p:sp>
        <p:sp>
          <p:nvSpPr>
            <p:cNvPr id="68" name="Flowchart: Process 67"/>
            <p:cNvSpPr/>
            <p:nvPr/>
          </p:nvSpPr>
          <p:spPr bwMode="auto">
            <a:xfrm>
              <a:off x="2743225" y="2190890"/>
              <a:ext cx="4328100" cy="2493956"/>
            </a:xfrm>
            <a:prstGeom prst="flowChartProcess">
              <a:avLst/>
            </a:prstGeom>
            <a:noFill/>
            <a:ln w="12700" cap="rnd" cmpd="dbl" algn="ctr">
              <a:solidFill>
                <a:srgbClr val="00B050"/>
              </a:solidFill>
              <a:prstDash val="sysDash"/>
              <a:round/>
              <a:headEnd type="none" w="med" len="med"/>
              <a:tailEnd type="none" w="med" len="med"/>
            </a:ln>
            <a:effectLst/>
          </p:spPr>
          <p:txBody>
            <a:bodyPr vert="horz" wrap="none" lIns="60955" tIns="38707" rIns="60955" bIns="38707" numCol="1" rtlCol="0" anchor="ctr" anchorCtr="0" compatLnSpc="1">
              <a:prstTxWarp prst="textNoShape">
                <a:avLst/>
              </a:prstTxWarp>
            </a:bodyPr>
            <a:lstStyle/>
            <a:p>
              <a:pPr algn="ctr">
                <a:spcBef>
                  <a:spcPct val="50000"/>
                </a:spcBef>
              </a:pPr>
              <a:endParaRPr lang="en-US" sz="1000" dirty="0">
                <a:latin typeface="Arial" charset="0"/>
              </a:endParaRPr>
            </a:p>
          </p:txBody>
        </p:sp>
        <p:sp>
          <p:nvSpPr>
            <p:cNvPr id="101" name="Flowchart: Process 100"/>
            <p:cNvSpPr/>
            <p:nvPr/>
          </p:nvSpPr>
          <p:spPr bwMode="auto">
            <a:xfrm>
              <a:off x="179513" y="2019350"/>
              <a:ext cx="7173960" cy="3277313"/>
            </a:xfrm>
            <a:prstGeom prst="flowChartProcess">
              <a:avLst/>
            </a:prstGeom>
            <a:noFill/>
            <a:ln w="12700" cap="rnd" cmpd="dbl" algn="ctr">
              <a:solidFill>
                <a:srgbClr val="002060"/>
              </a:solidFill>
              <a:prstDash val="solid"/>
              <a:round/>
              <a:headEnd type="none" w="med" len="med"/>
              <a:tailEnd type="none" w="med" len="med"/>
            </a:ln>
            <a:effectLst/>
          </p:spPr>
          <p:txBody>
            <a:bodyPr vert="horz" wrap="none" lIns="60955" tIns="38707" rIns="60955" bIns="38707" numCol="1" rtlCol="0" anchor="ctr" anchorCtr="0" compatLnSpc="1">
              <a:prstTxWarp prst="textNoShape">
                <a:avLst/>
              </a:prstTxWarp>
            </a:bodyPr>
            <a:lstStyle/>
            <a:p>
              <a:pPr algn="ctr">
                <a:spcBef>
                  <a:spcPct val="50000"/>
                </a:spcBef>
              </a:pPr>
              <a:endParaRPr lang="en-US" sz="1000" dirty="0">
                <a:latin typeface="Arial" charset="0"/>
              </a:endParaRPr>
            </a:p>
          </p:txBody>
        </p:sp>
        <p:sp>
          <p:nvSpPr>
            <p:cNvPr id="102" name="Flowchart: Process 101"/>
            <p:cNvSpPr/>
            <p:nvPr/>
          </p:nvSpPr>
          <p:spPr bwMode="auto">
            <a:xfrm>
              <a:off x="5730225" y="2190890"/>
              <a:ext cx="1463782" cy="357449"/>
            </a:xfrm>
            <a:prstGeom prst="flowChartProcess">
              <a:avLst/>
            </a:prstGeom>
            <a:noFill/>
            <a:ln w="38100" cap="flat" cmpd="sng" algn="ctr">
              <a:noFill/>
              <a:prstDash val="solid"/>
              <a:round/>
              <a:headEnd type="none" w="med" len="med"/>
              <a:tailEnd type="none" w="med" len="med"/>
            </a:ln>
            <a:effectLst/>
          </p:spPr>
          <p:txBody>
            <a:bodyPr rot="0" spcFirstLastPara="0" vertOverflow="overflow" horzOverflow="overflow" vert="horz" wrap="square" lIns="60955" tIns="38707" rIns="60955" bIns="38707" numCol="1" spcCol="0" rtlCol="0" fromWordArt="0" anchor="ctr" anchorCtr="0" forceAA="0" compatLnSpc="1">
              <a:prstTxWarp prst="textNoShape">
                <a:avLst/>
              </a:prstTxWarp>
              <a:noAutofit/>
            </a:bodyPr>
            <a:lstStyle/>
            <a:p>
              <a:pPr algn="ctr">
                <a:spcBef>
                  <a:spcPct val="50000"/>
                </a:spcBef>
              </a:pPr>
              <a:r>
                <a:rPr lang="en-IN" sz="1700" dirty="0" smtClean="0">
                  <a:latin typeface="Arial" charset="0"/>
                </a:rPr>
                <a:t>ODL</a:t>
              </a:r>
              <a:endParaRPr lang="en-US" sz="1700" dirty="0">
                <a:latin typeface="Arial" charset="0"/>
              </a:endParaRPr>
            </a:p>
          </p:txBody>
        </p:sp>
        <p:cxnSp>
          <p:nvCxnSpPr>
            <p:cNvPr id="178" name="Elbow Connector 177"/>
            <p:cNvCxnSpPr>
              <a:stCxn id="31" idx="3"/>
            </p:cNvCxnSpPr>
            <p:nvPr/>
          </p:nvCxnSpPr>
          <p:spPr bwMode="auto">
            <a:xfrm flipV="1">
              <a:off x="1595672" y="1980959"/>
              <a:ext cx="1629974" cy="1075463"/>
            </a:xfrm>
            <a:prstGeom prst="bentConnector3">
              <a:avLst>
                <a:gd name="adj1" fmla="val 98085"/>
              </a:avLst>
            </a:prstGeom>
            <a:solidFill>
              <a:schemeClr val="accent1"/>
            </a:solidFill>
            <a:ln w="19050" cap="flat" cmpd="sng" algn="ctr">
              <a:solidFill>
                <a:schemeClr val="accent2">
                  <a:lumMod val="75000"/>
                </a:schemeClr>
              </a:solidFill>
              <a:prstDash val="sysDot"/>
              <a:round/>
              <a:headEnd type="triangle" w="lg" len="lg"/>
              <a:tailEnd type="none" w="lg" len="lg"/>
            </a:ln>
            <a:effectLst/>
          </p:spPr>
        </p:cxnSp>
        <p:sp>
          <p:nvSpPr>
            <p:cNvPr id="201" name="Flowchart: Process 200"/>
            <p:cNvSpPr/>
            <p:nvPr/>
          </p:nvSpPr>
          <p:spPr bwMode="auto">
            <a:xfrm>
              <a:off x="5624522" y="2578798"/>
              <a:ext cx="715601" cy="452128"/>
            </a:xfrm>
            <a:prstGeom prst="flowChartProcess">
              <a:avLst/>
            </a:prstGeom>
            <a:noFill/>
            <a:ln w="38100" cap="flat" cmpd="sng" algn="ctr">
              <a:noFill/>
              <a:prstDash val="solid"/>
              <a:round/>
              <a:headEnd type="none" w="med" len="med"/>
              <a:tailEnd type="none" w="med" len="med"/>
            </a:ln>
            <a:effectLst/>
          </p:spPr>
          <p:txBody>
            <a:bodyPr rot="0" spcFirstLastPara="0" vertOverflow="overflow" horzOverflow="overflow" vert="horz" wrap="square" lIns="60955" tIns="38707" rIns="60955" bIns="38707" numCol="1" spcCol="0" rtlCol="0" fromWordArt="0" anchor="ctr" anchorCtr="0" forceAA="0" compatLnSpc="1">
              <a:prstTxWarp prst="textNoShape">
                <a:avLst/>
              </a:prstTxWarp>
              <a:noAutofit/>
            </a:bodyPr>
            <a:lstStyle/>
            <a:p>
              <a:pPr algn="ctr">
                <a:spcBef>
                  <a:spcPct val="50000"/>
                </a:spcBef>
              </a:pPr>
              <a:r>
                <a:rPr lang="en-IN" sz="800" dirty="0">
                  <a:latin typeface="Arial" charset="0"/>
                </a:rPr>
                <a:t>Label Provisioning</a:t>
              </a:r>
              <a:endParaRPr lang="en-US" sz="800" dirty="0">
                <a:latin typeface="Arial" charset="0"/>
              </a:endParaRPr>
            </a:p>
          </p:txBody>
        </p:sp>
        <p:cxnSp>
          <p:nvCxnSpPr>
            <p:cNvPr id="9" name="Elbow Connector 8"/>
            <p:cNvCxnSpPr/>
            <p:nvPr/>
          </p:nvCxnSpPr>
          <p:spPr bwMode="auto">
            <a:xfrm>
              <a:off x="1311127" y="3221105"/>
              <a:ext cx="3520923" cy="310009"/>
            </a:xfrm>
            <a:prstGeom prst="bentConnector3">
              <a:avLst>
                <a:gd name="adj1" fmla="val 74"/>
              </a:avLst>
            </a:prstGeom>
            <a:solidFill>
              <a:schemeClr val="accent1"/>
            </a:solidFill>
            <a:ln w="19050" cap="flat" cmpd="sng" algn="ctr">
              <a:solidFill>
                <a:srgbClr val="FF0000"/>
              </a:solidFill>
              <a:prstDash val="sysDot"/>
              <a:round/>
              <a:headEnd type="none" w="lg" len="lg"/>
              <a:tailEnd type="triangle" w="lg" len="lg"/>
            </a:ln>
            <a:effectLst/>
          </p:spPr>
        </p:cxnSp>
        <p:cxnSp>
          <p:nvCxnSpPr>
            <p:cNvPr id="17" name="Elbow Connector 16"/>
            <p:cNvCxnSpPr/>
            <p:nvPr/>
          </p:nvCxnSpPr>
          <p:spPr bwMode="auto">
            <a:xfrm rot="10800000">
              <a:off x="1608203" y="3200874"/>
              <a:ext cx="3234887" cy="104318"/>
            </a:xfrm>
            <a:prstGeom prst="bentConnector3">
              <a:avLst/>
            </a:prstGeom>
            <a:solidFill>
              <a:schemeClr val="accent1"/>
            </a:solidFill>
            <a:ln w="19050" cap="flat" cmpd="sng" algn="ctr">
              <a:solidFill>
                <a:schemeClr val="accent2">
                  <a:lumMod val="75000"/>
                </a:schemeClr>
              </a:solidFill>
              <a:prstDash val="sysDot"/>
              <a:round/>
              <a:headEnd type="none" w="lg" len="lg"/>
              <a:tailEnd type="triangle" w="lg" len="lg"/>
            </a:ln>
            <a:effectLst/>
          </p:spPr>
        </p:cxnSp>
        <p:sp>
          <p:nvSpPr>
            <p:cNvPr id="106" name="Flowchart: Process 105"/>
            <p:cNvSpPr/>
            <p:nvPr/>
          </p:nvSpPr>
          <p:spPr bwMode="auto">
            <a:xfrm>
              <a:off x="2061367" y="2846214"/>
              <a:ext cx="536769" cy="205184"/>
            </a:xfrm>
            <a:prstGeom prst="flowChartProcess">
              <a:avLst/>
            </a:prstGeom>
            <a:noFill/>
            <a:ln w="38100" cap="flat" cmpd="sng" algn="ctr">
              <a:noFill/>
              <a:prstDash val="solid"/>
              <a:round/>
              <a:headEnd type="none" w="med" len="med"/>
              <a:tailEnd type="none" w="med" len="med"/>
            </a:ln>
            <a:effectLst/>
          </p:spPr>
          <p:txBody>
            <a:bodyPr rot="0" spcFirstLastPara="0" vertOverflow="overflow" horzOverflow="overflow" vert="horz" wrap="square" lIns="60955" tIns="38707" rIns="60955" bIns="38707" numCol="1" spcCol="0" rtlCol="0" fromWordArt="0" anchor="ctr" anchorCtr="0" forceAA="0" compatLnSpc="1">
              <a:prstTxWarp prst="textNoShape">
                <a:avLst/>
              </a:prstTxWarp>
              <a:noAutofit/>
            </a:bodyPr>
            <a:lstStyle/>
            <a:p>
              <a:pPr algn="ctr">
                <a:spcBef>
                  <a:spcPct val="50000"/>
                </a:spcBef>
              </a:pPr>
              <a:r>
                <a:rPr lang="en-IN" sz="800" dirty="0" err="1">
                  <a:latin typeface="Arial" charset="0"/>
                </a:rPr>
                <a:t>Config</a:t>
              </a:r>
              <a:endParaRPr lang="en-US" sz="800" dirty="0">
                <a:latin typeface="Arial" charset="0"/>
              </a:endParaRPr>
            </a:p>
          </p:txBody>
        </p:sp>
        <p:sp>
          <p:nvSpPr>
            <p:cNvPr id="121" name="Flowchart: Process 120"/>
            <p:cNvSpPr/>
            <p:nvPr/>
          </p:nvSpPr>
          <p:spPr bwMode="auto">
            <a:xfrm>
              <a:off x="1350751" y="2078261"/>
              <a:ext cx="720080" cy="274943"/>
            </a:xfrm>
            <a:prstGeom prst="flowChartProcess">
              <a:avLst/>
            </a:prstGeom>
            <a:noFill/>
            <a:ln w="38100" cap="flat" cmpd="sng" algn="ctr">
              <a:noFill/>
              <a:prstDash val="solid"/>
              <a:round/>
              <a:headEnd type="none" w="med" len="med"/>
              <a:tailEnd type="none" w="med" len="med"/>
            </a:ln>
            <a:effectLst/>
          </p:spPr>
          <p:txBody>
            <a:bodyPr rot="0" spcFirstLastPara="0" vertOverflow="overflow" horzOverflow="overflow" vert="horz" wrap="square" lIns="60955" tIns="38707" rIns="60955" bIns="38707" numCol="1" spcCol="0" rtlCol="0" fromWordArt="0" anchor="ctr" anchorCtr="0" forceAA="0" compatLnSpc="1">
              <a:prstTxWarp prst="textNoShape">
                <a:avLst/>
              </a:prstTxWarp>
              <a:noAutofit/>
            </a:bodyPr>
            <a:lstStyle/>
            <a:p>
              <a:pPr algn="ctr">
                <a:spcBef>
                  <a:spcPct val="50000"/>
                </a:spcBef>
              </a:pPr>
              <a:r>
                <a:rPr lang="en-IN" sz="700" dirty="0">
                  <a:latin typeface="Arial" charset="0"/>
                </a:rPr>
                <a:t>Routing Updates</a:t>
              </a:r>
              <a:endParaRPr lang="en-US" sz="700" dirty="0">
                <a:latin typeface="Arial" charset="0"/>
              </a:endParaRPr>
            </a:p>
          </p:txBody>
        </p:sp>
      </p:grpSp>
      <p:sp>
        <p:nvSpPr>
          <p:cNvPr id="7" name="TextBox 6"/>
          <p:cNvSpPr txBox="1"/>
          <p:nvPr/>
        </p:nvSpPr>
        <p:spPr>
          <a:xfrm>
            <a:off x="2977777" y="2007818"/>
            <a:ext cx="636072" cy="369332"/>
          </a:xfrm>
          <a:prstGeom prst="rect">
            <a:avLst/>
          </a:prstGeom>
          <a:noFill/>
        </p:spPr>
        <p:txBody>
          <a:bodyPr wrap="none" rtlCol="0">
            <a:spAutoFit/>
          </a:bodyPr>
          <a:lstStyle/>
          <a:p>
            <a:r>
              <a:rPr lang="en-US" dirty="0" smtClean="0"/>
              <a:t>REST</a:t>
            </a:r>
            <a:endParaRPr lang="en-US" dirty="0"/>
          </a:p>
        </p:txBody>
      </p:sp>
    </p:spTree>
    <p:extLst>
      <p:ext uri="{BB962C8B-B14F-4D97-AF65-F5344CB8AC3E}">
        <p14:creationId xmlns:p14="http://schemas.microsoft.com/office/powerpoint/2010/main" val="66271489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95536" y="706042"/>
            <a:ext cx="8279581" cy="5833704"/>
          </a:xfrm>
        </p:spPr>
        <p:txBody>
          <a:bodyPr>
            <a:noAutofit/>
          </a:bodyPr>
          <a:lstStyle/>
          <a:p>
            <a:r>
              <a:rPr lang="en-IN" sz="1400" dirty="0"/>
              <a:t>VPN Manager</a:t>
            </a:r>
          </a:p>
          <a:p>
            <a:pPr lvl="1"/>
            <a:r>
              <a:rPr lang="en-IN" sz="1200" dirty="0"/>
              <a:t>R</a:t>
            </a:r>
            <a:r>
              <a:rPr lang="en-IN" sz="1200" dirty="0" smtClean="0"/>
              <a:t>eceive s VPN instance creation/deletion </a:t>
            </a:r>
            <a:r>
              <a:rPr lang="en-IN" sz="1200" dirty="0"/>
              <a:t>requests from </a:t>
            </a:r>
            <a:r>
              <a:rPr lang="en-IN" sz="1200" dirty="0" err="1" smtClean="0"/>
              <a:t>Openstack</a:t>
            </a:r>
            <a:r>
              <a:rPr lang="en-IN" sz="1200" dirty="0" smtClean="0"/>
              <a:t> (via Neutron Northbound)</a:t>
            </a:r>
            <a:endParaRPr lang="en-IN" sz="1200" dirty="0"/>
          </a:p>
          <a:p>
            <a:pPr lvl="1"/>
            <a:r>
              <a:rPr lang="en-IN" sz="1200" dirty="0" smtClean="0"/>
              <a:t>Translates  VPN </a:t>
            </a:r>
            <a:r>
              <a:rPr lang="en-IN" sz="1200" dirty="0"/>
              <a:t> </a:t>
            </a:r>
            <a:r>
              <a:rPr lang="en-IN" sz="1200" dirty="0" smtClean="0"/>
              <a:t>and Neutron router requests </a:t>
            </a:r>
            <a:r>
              <a:rPr lang="en-IN" sz="1200" dirty="0"/>
              <a:t>into </a:t>
            </a:r>
            <a:r>
              <a:rPr lang="en-IN" sz="1200" dirty="0" smtClean="0"/>
              <a:t> VRFs, along with the set </a:t>
            </a:r>
            <a:r>
              <a:rPr lang="en-IN" sz="1200" dirty="0"/>
              <a:t>of route announce/withdraw requests</a:t>
            </a:r>
          </a:p>
          <a:p>
            <a:pPr lvl="1"/>
            <a:r>
              <a:rPr lang="en-IN" sz="1200" dirty="0" smtClean="0"/>
              <a:t>Uses </a:t>
            </a:r>
            <a:r>
              <a:rPr lang="en-IN" sz="1200" dirty="0"/>
              <a:t>label manager to generate labels</a:t>
            </a:r>
          </a:p>
          <a:p>
            <a:pPr lvl="1"/>
            <a:r>
              <a:rPr lang="en-IN" sz="1200" dirty="0" smtClean="0"/>
              <a:t>Propagates </a:t>
            </a:r>
            <a:r>
              <a:rPr lang="en-IN" sz="1200" dirty="0"/>
              <a:t>route announce/withdraw requests to  the protocol </a:t>
            </a:r>
            <a:r>
              <a:rPr lang="en-IN" sz="1200" dirty="0" smtClean="0"/>
              <a:t>manager module (currently BGP only)</a:t>
            </a:r>
            <a:endParaRPr lang="en-IN" sz="1200" dirty="0"/>
          </a:p>
          <a:p>
            <a:pPr lvl="1"/>
            <a:r>
              <a:rPr lang="en-IN" sz="1200" dirty="0" smtClean="0"/>
              <a:t>Receives </a:t>
            </a:r>
            <a:r>
              <a:rPr lang="en-IN" sz="1200" dirty="0"/>
              <a:t>the best path route updates from the protocol manager</a:t>
            </a:r>
          </a:p>
          <a:p>
            <a:pPr lvl="1"/>
            <a:r>
              <a:rPr lang="en-IN" sz="1200" dirty="0" smtClean="0"/>
              <a:t>Consults the Next hop manager </a:t>
            </a:r>
            <a:r>
              <a:rPr lang="en-IN" sz="1200" dirty="0"/>
              <a:t>to resolve route </a:t>
            </a:r>
            <a:r>
              <a:rPr lang="en-IN" sz="1200" dirty="0" err="1"/>
              <a:t>nexthops</a:t>
            </a:r>
            <a:r>
              <a:rPr lang="en-IN" sz="1200" dirty="0"/>
              <a:t> into logical </a:t>
            </a:r>
            <a:r>
              <a:rPr lang="en-IN" sz="1200" dirty="0" smtClean="0"/>
              <a:t>interfaces</a:t>
            </a:r>
            <a:endParaRPr lang="en-IN" sz="1200" dirty="0"/>
          </a:p>
          <a:p>
            <a:pPr lvl="1"/>
            <a:r>
              <a:rPr lang="en-IN" sz="1200" dirty="0" smtClean="0"/>
              <a:t>Communicates </a:t>
            </a:r>
            <a:r>
              <a:rPr lang="en-IN" sz="1200" dirty="0"/>
              <a:t>with FIB the logical port entries for each route </a:t>
            </a:r>
            <a:r>
              <a:rPr lang="en-IN" sz="1200" dirty="0" smtClean="0"/>
              <a:t>received</a:t>
            </a:r>
          </a:p>
          <a:p>
            <a:pPr lvl="1"/>
            <a:endParaRPr lang="en-IN" sz="1200" dirty="0" smtClean="0"/>
          </a:p>
          <a:p>
            <a:r>
              <a:rPr lang="en-IN" sz="1400" dirty="0" smtClean="0"/>
              <a:t>BGP </a:t>
            </a:r>
            <a:r>
              <a:rPr lang="en-IN" sz="1400" dirty="0"/>
              <a:t>manager</a:t>
            </a:r>
          </a:p>
          <a:p>
            <a:pPr lvl="1"/>
            <a:r>
              <a:rPr lang="en-IN" sz="1200" dirty="0" smtClean="0"/>
              <a:t>communicates </a:t>
            </a:r>
            <a:r>
              <a:rPr lang="en-IN" sz="1200" dirty="0"/>
              <a:t>with </a:t>
            </a:r>
            <a:r>
              <a:rPr lang="en-IN" sz="1200" dirty="0" smtClean="0"/>
              <a:t>an external BGP engine(in </a:t>
            </a:r>
            <a:r>
              <a:rPr lang="en-IN" sz="1200" dirty="0"/>
              <a:t>future LDP/OSPF) using Thrift IPC</a:t>
            </a:r>
          </a:p>
          <a:p>
            <a:pPr lvl="1"/>
            <a:r>
              <a:rPr lang="en-IN" sz="1200" dirty="0"/>
              <a:t>R</a:t>
            </a:r>
            <a:r>
              <a:rPr lang="en-IN" sz="1200" dirty="0" smtClean="0"/>
              <a:t>esponsible </a:t>
            </a:r>
            <a:r>
              <a:rPr lang="en-IN" sz="1200" dirty="0"/>
              <a:t>for receiving best path routes from the </a:t>
            </a:r>
            <a:r>
              <a:rPr lang="en-IN" sz="1200" dirty="0" smtClean="0"/>
              <a:t>RIB </a:t>
            </a:r>
            <a:endParaRPr lang="en-IN" sz="1200" dirty="0"/>
          </a:p>
          <a:p>
            <a:pPr lvl="1"/>
            <a:r>
              <a:rPr lang="en-IN" sz="1200" dirty="0" smtClean="0"/>
              <a:t>Communicates </a:t>
            </a:r>
            <a:r>
              <a:rPr lang="en-IN" sz="1200" dirty="0"/>
              <a:t>the best path updates to the VPN </a:t>
            </a:r>
            <a:r>
              <a:rPr lang="en-IN" sz="1200" dirty="0" smtClean="0"/>
              <a:t>manager</a:t>
            </a:r>
          </a:p>
          <a:p>
            <a:pPr lvl="1"/>
            <a:r>
              <a:rPr lang="en-IN" sz="1200" dirty="0" smtClean="0"/>
              <a:t>Communicates  local  routes (Prefix, NH IP, Label) from VPN Manager to the BGP engine</a:t>
            </a:r>
            <a:endParaRPr lang="en-IN" sz="1200" dirty="0"/>
          </a:p>
          <a:p>
            <a:pPr marL="457200" lvl="1" indent="0">
              <a:buNone/>
            </a:pPr>
            <a:endParaRPr lang="en-IN" sz="1200" dirty="0" smtClean="0"/>
          </a:p>
          <a:p>
            <a:r>
              <a:rPr lang="en-IN" sz="1400" dirty="0" smtClean="0"/>
              <a:t>FIB </a:t>
            </a:r>
            <a:r>
              <a:rPr lang="en-IN" sz="1400" dirty="0"/>
              <a:t>service</a:t>
            </a:r>
          </a:p>
          <a:p>
            <a:pPr lvl="1"/>
            <a:r>
              <a:rPr lang="en-IN" sz="1200" dirty="0"/>
              <a:t>Receive the forwarding information from the VPN manager</a:t>
            </a:r>
          </a:p>
          <a:p>
            <a:pPr lvl="1"/>
            <a:r>
              <a:rPr lang="en-IN" sz="1200" dirty="0"/>
              <a:t>Identify the logical output port for the route for </a:t>
            </a:r>
            <a:r>
              <a:rPr lang="en-IN" sz="1200" dirty="0" smtClean="0"/>
              <a:t>each next hop received from VPN service (local and remote)</a:t>
            </a:r>
          </a:p>
          <a:p>
            <a:pPr lvl="1"/>
            <a:r>
              <a:rPr lang="en-IN" sz="1200" dirty="0"/>
              <a:t>Generate per-prefix MPLS labels  </a:t>
            </a:r>
            <a:r>
              <a:rPr lang="en-IN" sz="1200" dirty="0" smtClean="0"/>
              <a:t>using ID Manager (GENIUS) , IT manager persists a mapping between  (VRF ID, Prefix) and label</a:t>
            </a:r>
            <a:endParaRPr lang="en-IN" sz="1200" dirty="0"/>
          </a:p>
          <a:p>
            <a:pPr lvl="1"/>
            <a:r>
              <a:rPr lang="en-IN" sz="1200" dirty="0"/>
              <a:t>Install L3 forwarding rules (VRF, Prefix, logical output port) in </a:t>
            </a:r>
            <a:r>
              <a:rPr lang="en-IN" sz="1200" dirty="0" smtClean="0"/>
              <a:t>FIB table for intra-DC forwarding</a:t>
            </a:r>
          </a:p>
          <a:p>
            <a:pPr lvl="1"/>
            <a:r>
              <a:rPr lang="en-IN" sz="1200" dirty="0" smtClean="0"/>
              <a:t>Install L3 forwarding rules (VRF, Prefix, Label, Logical output port) in LFIB table  for inter-DC forwarding</a:t>
            </a:r>
            <a:endParaRPr lang="en-IN" sz="1200" dirty="0"/>
          </a:p>
          <a:p>
            <a:pPr lvl="1"/>
            <a:r>
              <a:rPr lang="en-IN" sz="1200" dirty="0" smtClean="0"/>
              <a:t>Responds </a:t>
            </a:r>
            <a:r>
              <a:rPr lang="en-IN" sz="1200" dirty="0"/>
              <a:t>to Topology change </a:t>
            </a:r>
            <a:r>
              <a:rPr lang="en-IN" sz="1200" dirty="0" smtClean="0"/>
              <a:t>events from Inventory Manager </a:t>
            </a:r>
            <a:r>
              <a:rPr lang="en-IN" sz="1200" dirty="0"/>
              <a:t>by identifying the set of failed route entries and </a:t>
            </a:r>
            <a:r>
              <a:rPr lang="en-IN" sz="1200" dirty="0" smtClean="0"/>
              <a:t>reporting them </a:t>
            </a:r>
            <a:r>
              <a:rPr lang="en-IN" sz="1200" dirty="0"/>
              <a:t>to VPN </a:t>
            </a:r>
            <a:r>
              <a:rPr lang="en-IN" sz="1200" dirty="0" smtClean="0"/>
              <a:t>manager, which will withdraw corresponding routes</a:t>
            </a:r>
            <a:endParaRPr lang="en-IN" sz="1200" dirty="0"/>
          </a:p>
          <a:p>
            <a:endParaRPr lang="en-IN" sz="1400" dirty="0" smtClean="0"/>
          </a:p>
          <a:p>
            <a:pPr marL="0" indent="0">
              <a:buNone/>
            </a:pPr>
            <a:endParaRPr lang="en-IN" sz="1400" dirty="0"/>
          </a:p>
        </p:txBody>
      </p:sp>
      <p:sp>
        <p:nvSpPr>
          <p:cNvPr id="3" name="Title 2"/>
          <p:cNvSpPr>
            <a:spLocks noGrp="1"/>
          </p:cNvSpPr>
          <p:nvPr>
            <p:ph type="title"/>
          </p:nvPr>
        </p:nvSpPr>
        <p:spPr>
          <a:xfrm>
            <a:off x="395536" y="3245"/>
            <a:ext cx="7494588" cy="747058"/>
          </a:xfrm>
        </p:spPr>
        <p:txBody>
          <a:bodyPr>
            <a:normAutofit fontScale="90000"/>
          </a:bodyPr>
          <a:lstStyle/>
          <a:p>
            <a:r>
              <a:rPr lang="en-IN" dirty="0" smtClean="0"/>
              <a:t>Component Responsibilities</a:t>
            </a:r>
            <a:endParaRPr lang="en-US" dirty="0"/>
          </a:p>
        </p:txBody>
      </p:sp>
    </p:spTree>
    <p:extLst>
      <p:ext uri="{BB962C8B-B14F-4D97-AF65-F5344CB8AC3E}">
        <p14:creationId xmlns:p14="http://schemas.microsoft.com/office/powerpoint/2010/main" val="83864519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96875" y="1447800"/>
            <a:ext cx="8351839" cy="5105400"/>
          </a:xfrm>
        </p:spPr>
        <p:txBody>
          <a:bodyPr>
            <a:noAutofit/>
          </a:bodyPr>
          <a:lstStyle/>
          <a:p>
            <a:r>
              <a:rPr lang="en-US" sz="2800" dirty="0" smtClean="0"/>
              <a:t>Migrate to new OF plugin</a:t>
            </a:r>
          </a:p>
          <a:p>
            <a:r>
              <a:rPr lang="en-US" sz="2800" dirty="0" smtClean="0"/>
              <a:t>Performance related enhancements (multi-threading, FRM bypass)</a:t>
            </a:r>
          </a:p>
          <a:p>
            <a:r>
              <a:rPr lang="en-US" sz="2800" dirty="0" smtClean="0"/>
              <a:t>De-coupling between FIB and VPN Manager, and migration of VPN Manager, BGP Manager back into VPN project repo</a:t>
            </a:r>
          </a:p>
          <a:p>
            <a:r>
              <a:rPr lang="en-US" sz="2800" dirty="0" smtClean="0"/>
              <a:t>To be discussed –</a:t>
            </a:r>
          </a:p>
          <a:p>
            <a:pPr lvl="1"/>
            <a:r>
              <a:rPr lang="en-US" sz="2400" dirty="0" smtClean="0"/>
              <a:t>Continue use of service IDs for forwarding</a:t>
            </a:r>
          </a:p>
          <a:p>
            <a:pPr lvl="1"/>
            <a:r>
              <a:rPr lang="en-US" sz="2400" dirty="0" smtClean="0"/>
              <a:t>Scaling considerations</a:t>
            </a:r>
          </a:p>
        </p:txBody>
      </p:sp>
      <p:sp>
        <p:nvSpPr>
          <p:cNvPr id="3" name="Title 2"/>
          <p:cNvSpPr>
            <a:spLocks noGrp="1"/>
          </p:cNvSpPr>
          <p:nvPr>
            <p:ph type="title"/>
          </p:nvPr>
        </p:nvSpPr>
        <p:spPr/>
        <p:txBody>
          <a:bodyPr/>
          <a:lstStyle/>
          <a:p>
            <a:r>
              <a:rPr lang="en-US" dirty="0" smtClean="0"/>
              <a:t>L3VPN –Next steps</a:t>
            </a:r>
            <a:endParaRPr lang="en-US" dirty="0"/>
          </a:p>
        </p:txBody>
      </p:sp>
    </p:spTree>
    <p:extLst>
      <p:ext uri="{BB962C8B-B14F-4D97-AF65-F5344CB8AC3E}">
        <p14:creationId xmlns:p14="http://schemas.microsoft.com/office/powerpoint/2010/main" val="74132143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0" y="914400"/>
            <a:ext cx="8382000" cy="5562600"/>
          </a:xfrm>
        </p:spPr>
        <p:txBody>
          <a:bodyPr>
            <a:normAutofit lnSpcReduction="10000"/>
          </a:bodyPr>
          <a:lstStyle/>
          <a:p>
            <a:r>
              <a:rPr lang="en-US" sz="2000" dirty="0" smtClean="0"/>
              <a:t>Pt-to-</a:t>
            </a:r>
            <a:r>
              <a:rPr lang="en-US" sz="2000" dirty="0" err="1" smtClean="0"/>
              <a:t>pt</a:t>
            </a:r>
            <a:r>
              <a:rPr lang="en-US" sz="2000" dirty="0" smtClean="0"/>
              <a:t> and </a:t>
            </a:r>
            <a:r>
              <a:rPr lang="en-US" sz="2000" dirty="0" err="1" smtClean="0"/>
              <a:t>pt</a:t>
            </a:r>
            <a:r>
              <a:rPr lang="en-US" sz="2000" dirty="0" smtClean="0"/>
              <a:t>-to-</a:t>
            </a:r>
            <a:r>
              <a:rPr lang="en-US" sz="2000" dirty="0" err="1" smtClean="0"/>
              <a:t>multipt</a:t>
            </a:r>
            <a:r>
              <a:rPr lang="en-US" sz="2000" dirty="0" smtClean="0"/>
              <a:t> L2 forwarding service (MAC lookup only)</a:t>
            </a:r>
          </a:p>
          <a:p>
            <a:r>
              <a:rPr lang="en-US" sz="2000" dirty="0" smtClean="0"/>
              <a:t>Neutron networks map to ELAN instances and determine corresponding broadcast domains </a:t>
            </a:r>
          </a:p>
          <a:p>
            <a:r>
              <a:rPr lang="en-US" sz="2000" dirty="0"/>
              <a:t>Static MAC support using REST </a:t>
            </a:r>
            <a:r>
              <a:rPr lang="en-US" sz="2000" dirty="0" smtClean="0"/>
              <a:t>API</a:t>
            </a:r>
          </a:p>
          <a:p>
            <a:r>
              <a:rPr lang="en-US" sz="2000" dirty="0" smtClean="0"/>
              <a:t>Support for </a:t>
            </a:r>
            <a:r>
              <a:rPr lang="en-US" sz="2000" dirty="0" err="1" smtClean="0"/>
              <a:t>vlan</a:t>
            </a:r>
            <a:r>
              <a:rPr lang="en-US" sz="2000" dirty="0" smtClean="0"/>
              <a:t> trunk ports, </a:t>
            </a:r>
            <a:r>
              <a:rPr lang="en-US" sz="2000" dirty="0" err="1" smtClean="0"/>
              <a:t>vlan</a:t>
            </a:r>
            <a:r>
              <a:rPr lang="en-US" sz="2000" dirty="0" smtClean="0"/>
              <a:t> </a:t>
            </a:r>
            <a:r>
              <a:rPr lang="en-US" sz="2000" dirty="0" err="1" smtClean="0"/>
              <a:t>subports</a:t>
            </a:r>
            <a:r>
              <a:rPr lang="en-US" sz="2000" dirty="0" smtClean="0"/>
              <a:t>, and </a:t>
            </a:r>
            <a:r>
              <a:rPr lang="en-US" sz="2000" dirty="0" err="1" smtClean="0"/>
              <a:t>vlan</a:t>
            </a:r>
            <a:r>
              <a:rPr lang="en-US" sz="2000" dirty="0" smtClean="0"/>
              <a:t> transparent networks</a:t>
            </a:r>
          </a:p>
          <a:p>
            <a:pPr lvl="1"/>
            <a:r>
              <a:rPr lang="en-US" sz="1600" dirty="0" smtClean="0"/>
              <a:t>split horizon logic between </a:t>
            </a:r>
            <a:r>
              <a:rPr lang="en-US" sz="1600" dirty="0" err="1" smtClean="0"/>
              <a:t>subports</a:t>
            </a:r>
            <a:r>
              <a:rPr lang="en-US" sz="1600" dirty="0" smtClean="0"/>
              <a:t> on the same trunk port handled in the ELAN pipeline</a:t>
            </a:r>
          </a:p>
          <a:p>
            <a:r>
              <a:rPr lang="en-US" sz="2000" dirty="0" smtClean="0"/>
              <a:t>Forwarding between switches using </a:t>
            </a:r>
            <a:r>
              <a:rPr lang="en-US" sz="2000" dirty="0" err="1" smtClean="0"/>
              <a:t>VxLAN</a:t>
            </a:r>
            <a:r>
              <a:rPr lang="en-US" sz="2000" dirty="0" smtClean="0"/>
              <a:t> overlay</a:t>
            </a:r>
          </a:p>
          <a:p>
            <a:r>
              <a:rPr lang="en-US" sz="2000" dirty="0" smtClean="0"/>
              <a:t>Each ELAN maintains Local and remote broadcast groups per switch, for flooding</a:t>
            </a:r>
          </a:p>
          <a:p>
            <a:r>
              <a:rPr lang="en-US" sz="2000" dirty="0" smtClean="0"/>
              <a:t> MAC learning in SMAC table with punt to controller actions for miss entries</a:t>
            </a:r>
          </a:p>
          <a:p>
            <a:pPr lvl="1"/>
            <a:r>
              <a:rPr lang="en-US" sz="1600" dirty="0" smtClean="0"/>
              <a:t>MAC movement supported for static and dynamically learnt MACs,  based on interface manager events</a:t>
            </a:r>
          </a:p>
          <a:p>
            <a:pPr lvl="1"/>
            <a:r>
              <a:rPr lang="en-US" sz="1600" dirty="0" smtClean="0"/>
              <a:t>ELAN service reactively </a:t>
            </a:r>
            <a:r>
              <a:rPr lang="en-US" sz="1600" dirty="0"/>
              <a:t>performs flow re-writes on source and </a:t>
            </a:r>
            <a:r>
              <a:rPr lang="en-US" sz="1600" dirty="0" err="1"/>
              <a:t>dest</a:t>
            </a:r>
            <a:r>
              <a:rPr lang="en-US" sz="1600" dirty="0"/>
              <a:t> switches</a:t>
            </a:r>
          </a:p>
          <a:p>
            <a:r>
              <a:rPr lang="en-US" sz="2000" dirty="0" smtClean="0"/>
              <a:t>DMAC lookup on ingress switch only (no separate lookup on egress switch)</a:t>
            </a:r>
          </a:p>
          <a:p>
            <a:r>
              <a:rPr lang="en-US" sz="2000" dirty="0" smtClean="0"/>
              <a:t>Has lower priority than L3 service in GENIUS based pipeline</a:t>
            </a:r>
          </a:p>
          <a:p>
            <a:r>
              <a:rPr lang="en-US" sz="2000" dirty="0" smtClean="0"/>
              <a:t>Can forward non-IP </a:t>
            </a:r>
            <a:r>
              <a:rPr lang="en-US" sz="2000" dirty="0" err="1" smtClean="0"/>
              <a:t>pkts</a:t>
            </a:r>
            <a:r>
              <a:rPr lang="en-US" sz="2000" dirty="0" smtClean="0"/>
              <a:t>, IPv6 </a:t>
            </a:r>
            <a:r>
              <a:rPr lang="en-US" sz="2000" dirty="0" err="1" smtClean="0"/>
              <a:t>pkts</a:t>
            </a:r>
            <a:r>
              <a:rPr lang="en-US" sz="2000" dirty="0" smtClean="0"/>
              <a:t> (needs testing) because logic is purely L2 based</a:t>
            </a:r>
          </a:p>
        </p:txBody>
      </p:sp>
      <p:sp>
        <p:nvSpPr>
          <p:cNvPr id="3" name="Title 2"/>
          <p:cNvSpPr>
            <a:spLocks noGrp="1"/>
          </p:cNvSpPr>
          <p:nvPr>
            <p:ph type="title"/>
          </p:nvPr>
        </p:nvSpPr>
        <p:spPr>
          <a:xfrm>
            <a:off x="393701" y="0"/>
            <a:ext cx="7494588" cy="750887"/>
          </a:xfrm>
        </p:spPr>
        <p:txBody>
          <a:bodyPr>
            <a:normAutofit/>
          </a:bodyPr>
          <a:lstStyle/>
          <a:p>
            <a:r>
              <a:rPr lang="en-US" sz="3600" dirty="0" smtClean="0"/>
              <a:t>L2 </a:t>
            </a:r>
            <a:r>
              <a:rPr lang="en-US" sz="2800" dirty="0" smtClean="0"/>
              <a:t>Service</a:t>
            </a:r>
            <a:r>
              <a:rPr lang="en-US" sz="3600" dirty="0" smtClean="0"/>
              <a:t> (ELAN)</a:t>
            </a:r>
            <a:endParaRPr lang="en-US" sz="3600" dirty="0"/>
          </a:p>
        </p:txBody>
      </p:sp>
    </p:spTree>
    <p:extLst>
      <p:ext uri="{BB962C8B-B14F-4D97-AF65-F5344CB8AC3E}">
        <p14:creationId xmlns:p14="http://schemas.microsoft.com/office/powerpoint/2010/main" val="121796001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93701" y="0"/>
            <a:ext cx="7494588" cy="674687"/>
          </a:xfrm>
        </p:spPr>
        <p:txBody>
          <a:bodyPr>
            <a:normAutofit/>
          </a:bodyPr>
          <a:lstStyle/>
          <a:p>
            <a:r>
              <a:rPr lang="en-US" sz="3200" dirty="0" smtClean="0"/>
              <a:t>Neutron Network Create Workflow</a:t>
            </a:r>
            <a:endParaRPr lang="en-US" sz="3200" dirty="0"/>
          </a:p>
        </p:txBody>
      </p:sp>
      <p:sp>
        <p:nvSpPr>
          <p:cNvPr id="4" name="Rectangle 3"/>
          <p:cNvSpPr/>
          <p:nvPr/>
        </p:nvSpPr>
        <p:spPr>
          <a:xfrm>
            <a:off x="1219200" y="1676400"/>
            <a:ext cx="11430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Neutron  VPN</a:t>
            </a:r>
            <a:endParaRPr lang="en-US" sz="1200" dirty="0"/>
          </a:p>
        </p:txBody>
      </p:sp>
      <p:sp>
        <p:nvSpPr>
          <p:cNvPr id="6" name="Can 5"/>
          <p:cNvSpPr/>
          <p:nvPr/>
        </p:nvSpPr>
        <p:spPr>
          <a:xfrm>
            <a:off x="1295400" y="793988"/>
            <a:ext cx="844812" cy="577612"/>
          </a:xfrm>
          <a:prstGeom prst="can">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1200" dirty="0" smtClean="0"/>
              <a:t>Neutron MD-SAL</a:t>
            </a:r>
            <a:endParaRPr lang="en-US" sz="1200" dirty="0"/>
          </a:p>
        </p:txBody>
      </p:sp>
      <p:sp>
        <p:nvSpPr>
          <p:cNvPr id="7" name="Can 6"/>
          <p:cNvSpPr/>
          <p:nvPr/>
        </p:nvSpPr>
        <p:spPr>
          <a:xfrm>
            <a:off x="2438400" y="2209800"/>
            <a:ext cx="844812" cy="577612"/>
          </a:xfrm>
          <a:prstGeom prst="can">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1200" dirty="0" smtClean="0"/>
              <a:t>ELAN MD-SAL</a:t>
            </a:r>
            <a:endParaRPr lang="en-US" sz="1200" dirty="0"/>
          </a:p>
        </p:txBody>
      </p:sp>
      <p:sp>
        <p:nvSpPr>
          <p:cNvPr id="8" name="Can 7"/>
          <p:cNvSpPr/>
          <p:nvPr/>
        </p:nvSpPr>
        <p:spPr>
          <a:xfrm>
            <a:off x="191625" y="2209800"/>
            <a:ext cx="844812" cy="577612"/>
          </a:xfrm>
          <a:prstGeom prst="can">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1200" dirty="0" smtClean="0"/>
              <a:t>IFM MD-SAL</a:t>
            </a:r>
            <a:endParaRPr lang="en-US" sz="1200" dirty="0"/>
          </a:p>
        </p:txBody>
      </p:sp>
      <p:sp>
        <p:nvSpPr>
          <p:cNvPr id="9" name="Rectangle 8"/>
          <p:cNvSpPr/>
          <p:nvPr/>
        </p:nvSpPr>
        <p:spPr>
          <a:xfrm>
            <a:off x="685800" y="5243083"/>
            <a:ext cx="1056015" cy="433209"/>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200" dirty="0" smtClean="0"/>
              <a:t>OVSDB SB plugin</a:t>
            </a:r>
            <a:endParaRPr lang="en-US" sz="1200" dirty="0"/>
          </a:p>
        </p:txBody>
      </p:sp>
      <p:sp>
        <p:nvSpPr>
          <p:cNvPr id="10" name="Can 9"/>
          <p:cNvSpPr/>
          <p:nvPr/>
        </p:nvSpPr>
        <p:spPr>
          <a:xfrm>
            <a:off x="2058619" y="4114800"/>
            <a:ext cx="844812" cy="577612"/>
          </a:xfrm>
          <a:prstGeom prst="can">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smtClean="0"/>
              <a:t>OF MD-SAL</a:t>
            </a:r>
            <a:endParaRPr lang="en-US" sz="1200" dirty="0"/>
          </a:p>
        </p:txBody>
      </p:sp>
      <p:sp>
        <p:nvSpPr>
          <p:cNvPr id="11" name="Can 10"/>
          <p:cNvSpPr/>
          <p:nvPr/>
        </p:nvSpPr>
        <p:spPr>
          <a:xfrm>
            <a:off x="791401" y="4114800"/>
            <a:ext cx="844812" cy="577612"/>
          </a:xfrm>
          <a:prstGeom prst="can">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smtClean="0"/>
              <a:t>OVSDB MD-SAL</a:t>
            </a:r>
            <a:endParaRPr lang="en-US" sz="1200" dirty="0"/>
          </a:p>
        </p:txBody>
      </p:sp>
      <p:sp>
        <p:nvSpPr>
          <p:cNvPr id="12" name="Rectangle 11"/>
          <p:cNvSpPr/>
          <p:nvPr/>
        </p:nvSpPr>
        <p:spPr>
          <a:xfrm>
            <a:off x="1953018" y="5243083"/>
            <a:ext cx="1056015" cy="433209"/>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200" dirty="0"/>
              <a:t>OF SB plugin</a:t>
            </a:r>
          </a:p>
        </p:txBody>
      </p:sp>
      <p:cxnSp>
        <p:nvCxnSpPr>
          <p:cNvPr id="13" name="Straight Arrow Connector 12"/>
          <p:cNvCxnSpPr>
            <a:stCxn id="11" idx="3"/>
            <a:endCxn id="9" idx="0"/>
          </p:cNvCxnSpPr>
          <p:nvPr/>
        </p:nvCxnSpPr>
        <p:spPr>
          <a:xfrm>
            <a:off x="1213807" y="4692412"/>
            <a:ext cx="0" cy="550671"/>
          </a:xfrm>
          <a:prstGeom prst="straightConnector1">
            <a:avLst/>
          </a:prstGeom>
          <a:ln>
            <a:headEnd type="arrow"/>
            <a:tailEnd type="arrow"/>
          </a:ln>
        </p:spPr>
        <p:style>
          <a:lnRef idx="1">
            <a:schemeClr val="dk1"/>
          </a:lnRef>
          <a:fillRef idx="0">
            <a:schemeClr val="dk1"/>
          </a:fillRef>
          <a:effectRef idx="0">
            <a:schemeClr val="dk1"/>
          </a:effectRef>
          <a:fontRef idx="minor">
            <a:schemeClr val="tx1"/>
          </a:fontRef>
        </p:style>
      </p:cxnSp>
      <p:cxnSp>
        <p:nvCxnSpPr>
          <p:cNvPr id="14" name="Straight Arrow Connector 13"/>
          <p:cNvCxnSpPr>
            <a:stCxn id="10" idx="3"/>
            <a:endCxn id="12" idx="0"/>
          </p:cNvCxnSpPr>
          <p:nvPr/>
        </p:nvCxnSpPr>
        <p:spPr>
          <a:xfrm>
            <a:off x="2481025" y="4692412"/>
            <a:ext cx="0" cy="550671"/>
          </a:xfrm>
          <a:prstGeom prst="straightConnector1">
            <a:avLst/>
          </a:prstGeom>
          <a:ln>
            <a:headEnd type="arrow"/>
            <a:tailEnd type="arrow"/>
          </a:ln>
        </p:spPr>
        <p:style>
          <a:lnRef idx="1">
            <a:schemeClr val="dk1"/>
          </a:lnRef>
          <a:fillRef idx="0">
            <a:schemeClr val="dk1"/>
          </a:fillRef>
          <a:effectRef idx="0">
            <a:schemeClr val="dk1"/>
          </a:effectRef>
          <a:fontRef idx="minor">
            <a:schemeClr val="tx1"/>
          </a:fontRef>
        </p:style>
      </p:cxnSp>
      <p:cxnSp>
        <p:nvCxnSpPr>
          <p:cNvPr id="16" name="Curved Connector 15"/>
          <p:cNvCxnSpPr>
            <a:stCxn id="6" idx="3"/>
            <a:endCxn id="4" idx="0"/>
          </p:cNvCxnSpPr>
          <p:nvPr/>
        </p:nvCxnSpPr>
        <p:spPr>
          <a:xfrm rot="16200000" flipH="1">
            <a:off x="1601853" y="1487553"/>
            <a:ext cx="304800" cy="72894"/>
          </a:xfrm>
          <a:prstGeom prst="curvedConnector3">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nvGrpSpPr>
          <p:cNvPr id="21" name="Group 20"/>
          <p:cNvGrpSpPr/>
          <p:nvPr/>
        </p:nvGrpSpPr>
        <p:grpSpPr>
          <a:xfrm>
            <a:off x="1828800" y="1398963"/>
            <a:ext cx="181789" cy="201237"/>
            <a:chOff x="3150778" y="1219200"/>
            <a:chExt cx="1046834" cy="914400"/>
          </a:xfrm>
        </p:grpSpPr>
        <p:sp>
          <p:nvSpPr>
            <p:cNvPr id="17" name="Oval 16"/>
            <p:cNvSpPr/>
            <p:nvPr/>
          </p:nvSpPr>
          <p:spPr>
            <a:xfrm>
              <a:off x="3283212" y="1219200"/>
              <a:ext cx="914400" cy="9144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0" name="TextBox 19"/>
            <p:cNvSpPr txBox="1"/>
            <p:nvPr/>
          </p:nvSpPr>
          <p:spPr>
            <a:xfrm>
              <a:off x="3150778" y="1219200"/>
              <a:ext cx="971962" cy="646333"/>
            </a:xfrm>
            <a:prstGeom prst="rect">
              <a:avLst/>
            </a:prstGeom>
            <a:noFill/>
          </p:spPr>
          <p:txBody>
            <a:bodyPr wrap="none" rtlCol="0">
              <a:spAutoFit/>
            </a:bodyPr>
            <a:lstStyle/>
            <a:p>
              <a:r>
                <a:rPr lang="en-US" sz="800" dirty="0" smtClean="0"/>
                <a:t>1</a:t>
              </a:r>
              <a:endParaRPr lang="en-US" sz="800" dirty="0"/>
            </a:p>
          </p:txBody>
        </p:sp>
      </p:grpSp>
      <p:sp>
        <p:nvSpPr>
          <p:cNvPr id="29" name="Content Placeholder 1"/>
          <p:cNvSpPr>
            <a:spLocks noGrp="1"/>
          </p:cNvSpPr>
          <p:nvPr>
            <p:ph idx="1"/>
          </p:nvPr>
        </p:nvSpPr>
        <p:spPr>
          <a:xfrm>
            <a:off x="3886200" y="793988"/>
            <a:ext cx="5014914" cy="6064012"/>
          </a:xfrm>
        </p:spPr>
        <p:txBody>
          <a:bodyPr>
            <a:normAutofit/>
          </a:bodyPr>
          <a:lstStyle/>
          <a:p>
            <a:pPr marL="514350" indent="-514350">
              <a:buFont typeface="+mj-lt"/>
              <a:buAutoNum type="arabicPeriod"/>
            </a:pPr>
            <a:r>
              <a:rPr lang="en-US" sz="1800" dirty="0" smtClean="0"/>
              <a:t>Neutron VPN service listens on DCNs from Neutron Northbound for network creation</a:t>
            </a:r>
          </a:p>
          <a:p>
            <a:pPr marL="514350" indent="-514350">
              <a:buFont typeface="+mj-lt"/>
              <a:buAutoNum type="arabicPeriod"/>
            </a:pPr>
            <a:r>
              <a:rPr lang="en-US" sz="1800" dirty="0" smtClean="0"/>
              <a:t>Neutron VPN service create a new ELAN instance in ELAN DS with a new ELAN instance</a:t>
            </a:r>
          </a:p>
          <a:p>
            <a:pPr marL="514350" indent="-514350">
              <a:buFont typeface="+mj-lt"/>
              <a:buAutoNum type="arabicPeriod"/>
            </a:pPr>
            <a:r>
              <a:rPr lang="en-US" sz="1800" dirty="0" smtClean="0"/>
              <a:t>ELAN service is activated, it allocates an ELAN tag for this instance from ID manager. The ELAN tag is a </a:t>
            </a:r>
            <a:r>
              <a:rPr lang="en-US" sz="1800" dirty="0" err="1" smtClean="0"/>
              <a:t>dataplane</a:t>
            </a:r>
            <a:r>
              <a:rPr lang="en-US" sz="1800" dirty="0" smtClean="0"/>
              <a:t> identifier for the ELAN instance. ELAN tag is persisted by ID manager across reboots.</a:t>
            </a:r>
          </a:p>
        </p:txBody>
      </p:sp>
      <p:sp>
        <p:nvSpPr>
          <p:cNvPr id="30" name="Rectangle 29"/>
          <p:cNvSpPr/>
          <p:nvPr/>
        </p:nvSpPr>
        <p:spPr>
          <a:xfrm>
            <a:off x="1316666" y="3200400"/>
            <a:ext cx="11430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ELAN Manager</a:t>
            </a:r>
            <a:endParaRPr lang="en-US" sz="1200" dirty="0"/>
          </a:p>
        </p:txBody>
      </p:sp>
      <p:sp>
        <p:nvSpPr>
          <p:cNvPr id="31" name="Rectangle 30"/>
          <p:cNvSpPr/>
          <p:nvPr/>
        </p:nvSpPr>
        <p:spPr>
          <a:xfrm>
            <a:off x="2590800" y="3200400"/>
            <a:ext cx="1143000" cy="3048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200" dirty="0" smtClean="0"/>
              <a:t>ID Manager</a:t>
            </a:r>
            <a:endParaRPr lang="en-US" sz="1200" dirty="0"/>
          </a:p>
        </p:txBody>
      </p:sp>
      <p:sp>
        <p:nvSpPr>
          <p:cNvPr id="32" name="Rectangle 31"/>
          <p:cNvSpPr/>
          <p:nvPr/>
        </p:nvSpPr>
        <p:spPr>
          <a:xfrm>
            <a:off x="42531" y="3200400"/>
            <a:ext cx="1143000" cy="3048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200" dirty="0">
                <a:solidFill>
                  <a:schemeClr val="dk1"/>
                </a:solidFill>
              </a:rPr>
              <a:t>Interface </a:t>
            </a:r>
            <a:r>
              <a:rPr lang="en-US" sz="1200" dirty="0" err="1">
                <a:solidFill>
                  <a:schemeClr val="dk1"/>
                </a:solidFill>
              </a:rPr>
              <a:t>Mgr</a:t>
            </a:r>
            <a:endParaRPr lang="en-US" sz="1200" dirty="0">
              <a:solidFill>
                <a:schemeClr val="dk1"/>
              </a:solidFill>
            </a:endParaRPr>
          </a:p>
        </p:txBody>
      </p:sp>
      <p:cxnSp>
        <p:nvCxnSpPr>
          <p:cNvPr id="33" name="Curved Connector 32"/>
          <p:cNvCxnSpPr>
            <a:stCxn id="4" idx="2"/>
            <a:endCxn id="7" idx="1"/>
          </p:cNvCxnSpPr>
          <p:nvPr/>
        </p:nvCxnSpPr>
        <p:spPr>
          <a:xfrm rot="16200000" flipH="1">
            <a:off x="2211453" y="1560447"/>
            <a:ext cx="228600" cy="1070106"/>
          </a:xfrm>
          <a:prstGeom prst="curvedConnector3">
            <a:avLst>
              <a:gd name="adj1" fmla="val 50000"/>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nvGrpSpPr>
          <p:cNvPr id="36" name="Group 35"/>
          <p:cNvGrpSpPr/>
          <p:nvPr/>
        </p:nvGrpSpPr>
        <p:grpSpPr>
          <a:xfrm>
            <a:off x="2590800" y="1880580"/>
            <a:ext cx="235962" cy="215444"/>
            <a:chOff x="3150778" y="1219200"/>
            <a:chExt cx="1358790" cy="978955"/>
          </a:xfrm>
        </p:grpSpPr>
        <p:sp>
          <p:nvSpPr>
            <p:cNvPr id="37" name="Oval 36"/>
            <p:cNvSpPr/>
            <p:nvPr/>
          </p:nvSpPr>
          <p:spPr>
            <a:xfrm>
              <a:off x="3283212" y="1219200"/>
              <a:ext cx="914400" cy="9144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38" name="TextBox 37"/>
            <p:cNvSpPr txBox="1"/>
            <p:nvPr/>
          </p:nvSpPr>
          <p:spPr>
            <a:xfrm>
              <a:off x="3150778" y="1219200"/>
              <a:ext cx="1358790" cy="978955"/>
            </a:xfrm>
            <a:prstGeom prst="rect">
              <a:avLst/>
            </a:prstGeom>
            <a:noFill/>
          </p:spPr>
          <p:txBody>
            <a:bodyPr wrap="none" rtlCol="0">
              <a:spAutoFit/>
            </a:bodyPr>
            <a:lstStyle/>
            <a:p>
              <a:r>
                <a:rPr lang="en-US" sz="800" dirty="0"/>
                <a:t>2</a:t>
              </a:r>
            </a:p>
          </p:txBody>
        </p:sp>
      </p:grpSp>
      <p:cxnSp>
        <p:nvCxnSpPr>
          <p:cNvPr id="39" name="Curved Connector 38"/>
          <p:cNvCxnSpPr>
            <a:stCxn id="7" idx="3"/>
            <a:endCxn id="30" idx="0"/>
          </p:cNvCxnSpPr>
          <p:nvPr/>
        </p:nvCxnSpPr>
        <p:spPr>
          <a:xfrm rot="5400000">
            <a:off x="2167992" y="2507586"/>
            <a:ext cx="412988" cy="972640"/>
          </a:xfrm>
          <a:prstGeom prst="curvedConnector3">
            <a:avLst>
              <a:gd name="adj1" fmla="val 50000"/>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2" name="Curved Connector 41"/>
          <p:cNvCxnSpPr>
            <a:stCxn id="30" idx="3"/>
            <a:endCxn id="31" idx="0"/>
          </p:cNvCxnSpPr>
          <p:nvPr/>
        </p:nvCxnSpPr>
        <p:spPr>
          <a:xfrm flipV="1">
            <a:off x="2459666" y="3200400"/>
            <a:ext cx="702634" cy="152400"/>
          </a:xfrm>
          <a:prstGeom prst="curvedConnector4">
            <a:avLst>
              <a:gd name="adj1" fmla="val 9332"/>
              <a:gd name="adj2" fmla="val 250000"/>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nvGrpSpPr>
          <p:cNvPr id="46" name="Group 45"/>
          <p:cNvGrpSpPr/>
          <p:nvPr/>
        </p:nvGrpSpPr>
        <p:grpSpPr>
          <a:xfrm>
            <a:off x="2988941" y="2823982"/>
            <a:ext cx="235962" cy="215444"/>
            <a:chOff x="3150778" y="1219200"/>
            <a:chExt cx="1358790" cy="978955"/>
          </a:xfrm>
        </p:grpSpPr>
        <p:sp>
          <p:nvSpPr>
            <p:cNvPr id="47" name="Oval 46"/>
            <p:cNvSpPr/>
            <p:nvPr/>
          </p:nvSpPr>
          <p:spPr>
            <a:xfrm>
              <a:off x="3283212" y="1219200"/>
              <a:ext cx="914400" cy="9144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48" name="TextBox 47"/>
            <p:cNvSpPr txBox="1"/>
            <p:nvPr/>
          </p:nvSpPr>
          <p:spPr>
            <a:xfrm>
              <a:off x="3150778" y="1219200"/>
              <a:ext cx="1358790" cy="978955"/>
            </a:xfrm>
            <a:prstGeom prst="rect">
              <a:avLst/>
            </a:prstGeom>
            <a:noFill/>
          </p:spPr>
          <p:txBody>
            <a:bodyPr wrap="none" rtlCol="0">
              <a:spAutoFit/>
            </a:bodyPr>
            <a:lstStyle/>
            <a:p>
              <a:r>
                <a:rPr lang="en-US" sz="800" dirty="0" smtClean="0"/>
                <a:t>3</a:t>
              </a:r>
              <a:endParaRPr lang="en-US" sz="800" dirty="0"/>
            </a:p>
          </p:txBody>
        </p:sp>
      </p:grpSp>
      <p:cxnSp>
        <p:nvCxnSpPr>
          <p:cNvPr id="49" name="Curved Connector 48"/>
          <p:cNvCxnSpPr>
            <a:stCxn id="31" idx="2"/>
            <a:endCxn id="30" idx="2"/>
          </p:cNvCxnSpPr>
          <p:nvPr/>
        </p:nvCxnSpPr>
        <p:spPr>
          <a:xfrm rot="5400000">
            <a:off x="2525233" y="2868133"/>
            <a:ext cx="12700" cy="1274134"/>
          </a:xfrm>
          <a:prstGeom prst="curvedConnector3">
            <a:avLst>
              <a:gd name="adj1" fmla="val 1800000"/>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6897000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93701" y="0"/>
            <a:ext cx="7494588" cy="674687"/>
          </a:xfrm>
        </p:spPr>
        <p:txBody>
          <a:bodyPr>
            <a:normAutofit/>
          </a:bodyPr>
          <a:lstStyle/>
          <a:p>
            <a:r>
              <a:rPr lang="en-US" sz="3200" dirty="0" smtClean="0"/>
              <a:t>Neutron Port Create Workflow</a:t>
            </a:r>
            <a:endParaRPr lang="en-US" sz="3200" dirty="0"/>
          </a:p>
        </p:txBody>
      </p:sp>
      <p:sp>
        <p:nvSpPr>
          <p:cNvPr id="4" name="Rectangle 3"/>
          <p:cNvSpPr/>
          <p:nvPr/>
        </p:nvSpPr>
        <p:spPr>
          <a:xfrm>
            <a:off x="1219200" y="1676400"/>
            <a:ext cx="11430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Neutron  VPN</a:t>
            </a:r>
            <a:endParaRPr lang="en-US" sz="1200" dirty="0"/>
          </a:p>
        </p:txBody>
      </p:sp>
      <p:sp>
        <p:nvSpPr>
          <p:cNvPr id="6" name="Can 5"/>
          <p:cNvSpPr/>
          <p:nvPr/>
        </p:nvSpPr>
        <p:spPr>
          <a:xfrm>
            <a:off x="1295400" y="793988"/>
            <a:ext cx="844812" cy="577612"/>
          </a:xfrm>
          <a:prstGeom prst="can">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1200" dirty="0" smtClean="0"/>
              <a:t>Neutron MD-SAL</a:t>
            </a:r>
            <a:endParaRPr lang="en-US" sz="1200" dirty="0"/>
          </a:p>
        </p:txBody>
      </p:sp>
      <p:sp>
        <p:nvSpPr>
          <p:cNvPr id="7" name="Can 6"/>
          <p:cNvSpPr/>
          <p:nvPr/>
        </p:nvSpPr>
        <p:spPr>
          <a:xfrm>
            <a:off x="2438400" y="2209800"/>
            <a:ext cx="844812" cy="577612"/>
          </a:xfrm>
          <a:prstGeom prst="can">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1200" dirty="0" smtClean="0"/>
              <a:t>ELAN MD-SAL</a:t>
            </a:r>
            <a:endParaRPr lang="en-US" sz="1200" dirty="0"/>
          </a:p>
        </p:txBody>
      </p:sp>
      <p:sp>
        <p:nvSpPr>
          <p:cNvPr id="8" name="Can 7"/>
          <p:cNvSpPr/>
          <p:nvPr/>
        </p:nvSpPr>
        <p:spPr>
          <a:xfrm>
            <a:off x="191625" y="2209800"/>
            <a:ext cx="844812" cy="577612"/>
          </a:xfrm>
          <a:prstGeom prst="can">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1200" dirty="0" smtClean="0"/>
              <a:t>IFM MD-SAL</a:t>
            </a:r>
            <a:endParaRPr lang="en-US" sz="1200" dirty="0"/>
          </a:p>
        </p:txBody>
      </p:sp>
      <p:sp>
        <p:nvSpPr>
          <p:cNvPr id="9" name="Rectangle 8"/>
          <p:cNvSpPr/>
          <p:nvPr/>
        </p:nvSpPr>
        <p:spPr>
          <a:xfrm>
            <a:off x="685800" y="5243083"/>
            <a:ext cx="1056015" cy="433209"/>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200" dirty="0" smtClean="0"/>
              <a:t>OVSDB SB plugin</a:t>
            </a:r>
            <a:endParaRPr lang="en-US" sz="1200" dirty="0"/>
          </a:p>
        </p:txBody>
      </p:sp>
      <p:sp>
        <p:nvSpPr>
          <p:cNvPr id="10" name="Can 9"/>
          <p:cNvSpPr/>
          <p:nvPr/>
        </p:nvSpPr>
        <p:spPr>
          <a:xfrm>
            <a:off x="2058619" y="4114800"/>
            <a:ext cx="844812" cy="577612"/>
          </a:xfrm>
          <a:prstGeom prst="can">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smtClean="0"/>
              <a:t>OF MD-SAL</a:t>
            </a:r>
            <a:endParaRPr lang="en-US" sz="1200" dirty="0"/>
          </a:p>
        </p:txBody>
      </p:sp>
      <p:sp>
        <p:nvSpPr>
          <p:cNvPr id="11" name="Can 10"/>
          <p:cNvSpPr/>
          <p:nvPr/>
        </p:nvSpPr>
        <p:spPr>
          <a:xfrm>
            <a:off x="791401" y="4114800"/>
            <a:ext cx="844812" cy="577612"/>
          </a:xfrm>
          <a:prstGeom prst="can">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smtClean="0"/>
              <a:t>OVSDB MD-SAL</a:t>
            </a:r>
            <a:endParaRPr lang="en-US" sz="1200" dirty="0"/>
          </a:p>
        </p:txBody>
      </p:sp>
      <p:sp>
        <p:nvSpPr>
          <p:cNvPr id="12" name="Rectangle 11"/>
          <p:cNvSpPr/>
          <p:nvPr/>
        </p:nvSpPr>
        <p:spPr>
          <a:xfrm>
            <a:off x="1953018" y="5243083"/>
            <a:ext cx="1056015" cy="433209"/>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200" dirty="0"/>
              <a:t>OF SB plugin</a:t>
            </a:r>
          </a:p>
        </p:txBody>
      </p:sp>
      <p:cxnSp>
        <p:nvCxnSpPr>
          <p:cNvPr id="13" name="Straight Arrow Connector 12"/>
          <p:cNvCxnSpPr>
            <a:stCxn id="11" idx="3"/>
            <a:endCxn id="9" idx="0"/>
          </p:cNvCxnSpPr>
          <p:nvPr/>
        </p:nvCxnSpPr>
        <p:spPr>
          <a:xfrm>
            <a:off x="1213807" y="4692412"/>
            <a:ext cx="0" cy="550671"/>
          </a:xfrm>
          <a:prstGeom prst="straightConnector1">
            <a:avLst/>
          </a:prstGeom>
          <a:ln>
            <a:headEnd type="arrow"/>
            <a:tailEnd type="arrow"/>
          </a:ln>
        </p:spPr>
        <p:style>
          <a:lnRef idx="1">
            <a:schemeClr val="dk1"/>
          </a:lnRef>
          <a:fillRef idx="0">
            <a:schemeClr val="dk1"/>
          </a:fillRef>
          <a:effectRef idx="0">
            <a:schemeClr val="dk1"/>
          </a:effectRef>
          <a:fontRef idx="minor">
            <a:schemeClr val="tx1"/>
          </a:fontRef>
        </p:style>
      </p:cxnSp>
      <p:cxnSp>
        <p:nvCxnSpPr>
          <p:cNvPr id="14" name="Straight Arrow Connector 13"/>
          <p:cNvCxnSpPr>
            <a:stCxn id="10" idx="3"/>
            <a:endCxn id="12" idx="0"/>
          </p:cNvCxnSpPr>
          <p:nvPr/>
        </p:nvCxnSpPr>
        <p:spPr>
          <a:xfrm>
            <a:off x="2481025" y="4692412"/>
            <a:ext cx="0" cy="550671"/>
          </a:xfrm>
          <a:prstGeom prst="straightConnector1">
            <a:avLst/>
          </a:prstGeom>
          <a:ln>
            <a:headEnd type="arrow"/>
            <a:tailEnd type="arrow"/>
          </a:ln>
        </p:spPr>
        <p:style>
          <a:lnRef idx="1">
            <a:schemeClr val="dk1"/>
          </a:lnRef>
          <a:fillRef idx="0">
            <a:schemeClr val="dk1"/>
          </a:fillRef>
          <a:effectRef idx="0">
            <a:schemeClr val="dk1"/>
          </a:effectRef>
          <a:fontRef idx="minor">
            <a:schemeClr val="tx1"/>
          </a:fontRef>
        </p:style>
      </p:cxnSp>
      <p:cxnSp>
        <p:nvCxnSpPr>
          <p:cNvPr id="16" name="Curved Connector 15"/>
          <p:cNvCxnSpPr>
            <a:stCxn id="6" idx="3"/>
            <a:endCxn id="4" idx="0"/>
          </p:cNvCxnSpPr>
          <p:nvPr/>
        </p:nvCxnSpPr>
        <p:spPr>
          <a:xfrm rot="16200000" flipH="1">
            <a:off x="1601853" y="1487553"/>
            <a:ext cx="304800" cy="72894"/>
          </a:xfrm>
          <a:prstGeom prst="curvedConnector3">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nvGrpSpPr>
          <p:cNvPr id="21" name="Group 20"/>
          <p:cNvGrpSpPr/>
          <p:nvPr/>
        </p:nvGrpSpPr>
        <p:grpSpPr>
          <a:xfrm>
            <a:off x="1828800" y="1398963"/>
            <a:ext cx="242374" cy="230832"/>
            <a:chOff x="3150778" y="1219200"/>
            <a:chExt cx="1395713" cy="1048877"/>
          </a:xfrm>
        </p:grpSpPr>
        <p:sp>
          <p:nvSpPr>
            <p:cNvPr id="17" name="Oval 16"/>
            <p:cNvSpPr/>
            <p:nvPr/>
          </p:nvSpPr>
          <p:spPr>
            <a:xfrm>
              <a:off x="3283212" y="1219200"/>
              <a:ext cx="914400" cy="9144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20" name="TextBox 19"/>
            <p:cNvSpPr txBox="1"/>
            <p:nvPr/>
          </p:nvSpPr>
          <p:spPr>
            <a:xfrm>
              <a:off x="3150778" y="1219200"/>
              <a:ext cx="1395713" cy="1048877"/>
            </a:xfrm>
            <a:prstGeom prst="rect">
              <a:avLst/>
            </a:prstGeom>
            <a:noFill/>
          </p:spPr>
          <p:txBody>
            <a:bodyPr wrap="none" rtlCol="0">
              <a:spAutoFit/>
            </a:bodyPr>
            <a:lstStyle/>
            <a:p>
              <a:r>
                <a:rPr lang="en-US" sz="900" dirty="0" smtClean="0"/>
                <a:t>1</a:t>
              </a:r>
              <a:endParaRPr lang="en-US" sz="900" dirty="0"/>
            </a:p>
          </p:txBody>
        </p:sp>
      </p:grpSp>
      <p:sp>
        <p:nvSpPr>
          <p:cNvPr id="29" name="Content Placeholder 1"/>
          <p:cNvSpPr>
            <a:spLocks noGrp="1"/>
          </p:cNvSpPr>
          <p:nvPr>
            <p:ph idx="1"/>
          </p:nvPr>
        </p:nvSpPr>
        <p:spPr>
          <a:xfrm>
            <a:off x="3581400" y="793988"/>
            <a:ext cx="5319714" cy="6064012"/>
          </a:xfrm>
        </p:spPr>
        <p:txBody>
          <a:bodyPr>
            <a:normAutofit/>
          </a:bodyPr>
          <a:lstStyle/>
          <a:p>
            <a:pPr marL="514350" indent="-514350">
              <a:buFont typeface="+mj-lt"/>
              <a:buAutoNum type="arabicPeriod"/>
            </a:pPr>
            <a:r>
              <a:rPr lang="en-US" sz="1800" dirty="0" smtClean="0"/>
              <a:t>Neutron VPN service listens on DCNs from Neutron Northbound for port creation</a:t>
            </a:r>
          </a:p>
          <a:p>
            <a:pPr marL="514350" indent="-514350">
              <a:buFont typeface="+mj-lt"/>
              <a:buAutoNum type="arabicPeriod"/>
            </a:pPr>
            <a:r>
              <a:rPr lang="en-US" sz="1800" dirty="0" smtClean="0"/>
              <a:t>Neutron VPN service create a new  interface in Interface Manager with Neutron UUID as the interface name</a:t>
            </a:r>
          </a:p>
          <a:p>
            <a:pPr marL="914400" lvl="1" indent="-514350"/>
            <a:r>
              <a:rPr lang="en-US" sz="1200" dirty="0" smtClean="0"/>
              <a:t>The interface can be of type trunk or access, depending upon the Neutron port property. Trunk interfaces are created with </a:t>
            </a:r>
            <a:r>
              <a:rPr lang="en-US" sz="1200" dirty="0" err="1" smtClean="0"/>
              <a:t>Vlan</a:t>
            </a:r>
            <a:r>
              <a:rPr lang="en-US" sz="1200" dirty="0" smtClean="0"/>
              <a:t> ID 0.</a:t>
            </a:r>
          </a:p>
          <a:p>
            <a:pPr marL="514350" indent="-514350">
              <a:buFont typeface="+mj-lt"/>
              <a:buAutoNum type="arabicPeriod"/>
            </a:pPr>
            <a:r>
              <a:rPr lang="en-US" sz="1800" dirty="0" smtClean="0"/>
              <a:t>Neutron VPN service creates an ELAN port in ELAN </a:t>
            </a:r>
            <a:r>
              <a:rPr lang="en-US" sz="1800" dirty="0" err="1" smtClean="0"/>
              <a:t>config</a:t>
            </a:r>
            <a:r>
              <a:rPr lang="en-US" sz="1800" dirty="0" smtClean="0"/>
              <a:t> DS for this interface</a:t>
            </a:r>
          </a:p>
          <a:p>
            <a:pPr marL="514350" indent="-514350">
              <a:buFont typeface="+mj-lt"/>
              <a:buAutoNum type="arabicPeriod"/>
            </a:pPr>
            <a:r>
              <a:rPr lang="en-US" sz="1800" dirty="0" smtClean="0"/>
              <a:t>ELAN service  receives a DCN for port creation</a:t>
            </a:r>
          </a:p>
          <a:p>
            <a:pPr marL="514350" indent="-514350">
              <a:buFont typeface="+mj-lt"/>
              <a:buAutoNum type="arabicPeriod"/>
            </a:pPr>
            <a:r>
              <a:rPr lang="en-US" sz="1800" dirty="0" smtClean="0"/>
              <a:t>ELAN registers for interface state DCNs with Interface Manager</a:t>
            </a:r>
          </a:p>
          <a:p>
            <a:pPr marL="514350" indent="-514350">
              <a:buFont typeface="+mj-lt"/>
              <a:buAutoNum type="arabicPeriod"/>
            </a:pPr>
            <a:r>
              <a:rPr lang="en-US" sz="1800" dirty="0" smtClean="0"/>
              <a:t>Interface manager allocates an </a:t>
            </a:r>
            <a:r>
              <a:rPr lang="en-US" sz="1800" dirty="0" err="1" smtClean="0"/>
              <a:t>lport</a:t>
            </a:r>
            <a:r>
              <a:rPr lang="en-US" sz="1800" dirty="0" smtClean="0"/>
              <a:t> tag for the interface from ID manager. The </a:t>
            </a:r>
            <a:r>
              <a:rPr lang="en-US" sz="1800" dirty="0" err="1" smtClean="0"/>
              <a:t>lport</a:t>
            </a:r>
            <a:r>
              <a:rPr lang="en-US" sz="1800" dirty="0" smtClean="0"/>
              <a:t> tag is the </a:t>
            </a:r>
            <a:r>
              <a:rPr lang="en-US" sz="1800" dirty="0" err="1" smtClean="0"/>
              <a:t>dataplane</a:t>
            </a:r>
            <a:r>
              <a:rPr lang="en-US" sz="1800" dirty="0" smtClean="0"/>
              <a:t> representation for the interface. </a:t>
            </a:r>
            <a:r>
              <a:rPr lang="en-US" sz="1800" dirty="0" err="1" smtClean="0"/>
              <a:t>Lport</a:t>
            </a:r>
            <a:r>
              <a:rPr lang="en-US" sz="1800" dirty="0" smtClean="0"/>
              <a:t> tag is persisted by ID manager across reboots.</a:t>
            </a:r>
          </a:p>
          <a:p>
            <a:pPr marL="514350" indent="-514350">
              <a:buFont typeface="+mj-lt"/>
              <a:buAutoNum type="arabicPeriod"/>
            </a:pPr>
            <a:r>
              <a:rPr lang="en-US" sz="1800" dirty="0" smtClean="0"/>
              <a:t>Users can add static MACs on individual interfaces using ELAN service REST APIs. These entries are stored per ELAN instance, per interface in the ELAN </a:t>
            </a:r>
            <a:r>
              <a:rPr lang="en-US" sz="1800" dirty="0" err="1" smtClean="0"/>
              <a:t>config</a:t>
            </a:r>
            <a:r>
              <a:rPr lang="en-US" sz="1800" dirty="0" smtClean="0"/>
              <a:t> DS.</a:t>
            </a:r>
          </a:p>
        </p:txBody>
      </p:sp>
      <p:sp>
        <p:nvSpPr>
          <p:cNvPr id="30" name="Rectangle 29"/>
          <p:cNvSpPr/>
          <p:nvPr/>
        </p:nvSpPr>
        <p:spPr>
          <a:xfrm>
            <a:off x="1180613" y="3200400"/>
            <a:ext cx="11430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ELAN Manager</a:t>
            </a:r>
            <a:endParaRPr lang="en-US" sz="1200" dirty="0"/>
          </a:p>
        </p:txBody>
      </p:sp>
      <p:sp>
        <p:nvSpPr>
          <p:cNvPr id="31" name="Rectangle 30"/>
          <p:cNvSpPr/>
          <p:nvPr/>
        </p:nvSpPr>
        <p:spPr>
          <a:xfrm>
            <a:off x="2438400" y="3200400"/>
            <a:ext cx="959862" cy="3048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200" dirty="0" smtClean="0"/>
              <a:t>ID Manager</a:t>
            </a:r>
            <a:endParaRPr lang="en-US" sz="1200" dirty="0"/>
          </a:p>
        </p:txBody>
      </p:sp>
      <p:sp>
        <p:nvSpPr>
          <p:cNvPr id="32" name="Rectangle 31"/>
          <p:cNvSpPr/>
          <p:nvPr/>
        </p:nvSpPr>
        <p:spPr>
          <a:xfrm>
            <a:off x="42531" y="3200400"/>
            <a:ext cx="1023295" cy="3048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200" dirty="0">
                <a:solidFill>
                  <a:schemeClr val="dk1"/>
                </a:solidFill>
              </a:rPr>
              <a:t>Interface </a:t>
            </a:r>
            <a:r>
              <a:rPr lang="en-US" sz="1200" dirty="0" err="1">
                <a:solidFill>
                  <a:schemeClr val="dk1"/>
                </a:solidFill>
              </a:rPr>
              <a:t>Mgr</a:t>
            </a:r>
            <a:endParaRPr lang="en-US" sz="1200" dirty="0">
              <a:solidFill>
                <a:schemeClr val="dk1"/>
              </a:solidFill>
            </a:endParaRPr>
          </a:p>
        </p:txBody>
      </p:sp>
      <p:cxnSp>
        <p:nvCxnSpPr>
          <p:cNvPr id="33" name="Curved Connector 32"/>
          <p:cNvCxnSpPr>
            <a:stCxn id="4" idx="2"/>
            <a:endCxn id="8" idx="1"/>
          </p:cNvCxnSpPr>
          <p:nvPr/>
        </p:nvCxnSpPr>
        <p:spPr>
          <a:xfrm rot="5400000">
            <a:off x="1088066" y="1507166"/>
            <a:ext cx="228600" cy="1176669"/>
          </a:xfrm>
          <a:prstGeom prst="curvedConnector3">
            <a:avLst>
              <a:gd name="adj1" fmla="val 50000"/>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nvGrpSpPr>
          <p:cNvPr id="36" name="Group 35"/>
          <p:cNvGrpSpPr/>
          <p:nvPr/>
        </p:nvGrpSpPr>
        <p:grpSpPr>
          <a:xfrm>
            <a:off x="829864" y="1880580"/>
            <a:ext cx="235962" cy="215444"/>
            <a:chOff x="3150778" y="1219200"/>
            <a:chExt cx="1358790" cy="978955"/>
          </a:xfrm>
        </p:grpSpPr>
        <p:sp>
          <p:nvSpPr>
            <p:cNvPr id="37" name="Oval 36"/>
            <p:cNvSpPr/>
            <p:nvPr/>
          </p:nvSpPr>
          <p:spPr>
            <a:xfrm>
              <a:off x="3283212" y="1219200"/>
              <a:ext cx="914400" cy="9144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38" name="TextBox 37"/>
            <p:cNvSpPr txBox="1"/>
            <p:nvPr/>
          </p:nvSpPr>
          <p:spPr>
            <a:xfrm>
              <a:off x="3150778" y="1219200"/>
              <a:ext cx="1358790" cy="978955"/>
            </a:xfrm>
            <a:prstGeom prst="rect">
              <a:avLst/>
            </a:prstGeom>
            <a:noFill/>
          </p:spPr>
          <p:txBody>
            <a:bodyPr wrap="none" rtlCol="0">
              <a:spAutoFit/>
            </a:bodyPr>
            <a:lstStyle/>
            <a:p>
              <a:r>
                <a:rPr lang="en-US" sz="800" dirty="0"/>
                <a:t>2</a:t>
              </a:r>
            </a:p>
          </p:txBody>
        </p:sp>
      </p:grpSp>
      <p:cxnSp>
        <p:nvCxnSpPr>
          <p:cNvPr id="39" name="Curved Connector 38"/>
          <p:cNvCxnSpPr>
            <a:stCxn id="7" idx="3"/>
            <a:endCxn id="30" idx="0"/>
          </p:cNvCxnSpPr>
          <p:nvPr/>
        </p:nvCxnSpPr>
        <p:spPr>
          <a:xfrm rot="5400000">
            <a:off x="2099966" y="2439560"/>
            <a:ext cx="412988" cy="1108693"/>
          </a:xfrm>
          <a:prstGeom prst="curvedConnector3">
            <a:avLst>
              <a:gd name="adj1" fmla="val 24122"/>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2" name="Curved Connector 41"/>
          <p:cNvCxnSpPr>
            <a:stCxn id="32" idx="2"/>
            <a:endCxn id="31" idx="2"/>
          </p:cNvCxnSpPr>
          <p:nvPr/>
        </p:nvCxnSpPr>
        <p:spPr>
          <a:xfrm rot="16200000" flipH="1">
            <a:off x="1736255" y="2323124"/>
            <a:ext cx="12700" cy="2364152"/>
          </a:xfrm>
          <a:prstGeom prst="curvedConnector3">
            <a:avLst>
              <a:gd name="adj1" fmla="val 1800000"/>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nvGrpSpPr>
          <p:cNvPr id="46" name="Group 45"/>
          <p:cNvGrpSpPr/>
          <p:nvPr/>
        </p:nvGrpSpPr>
        <p:grpSpPr>
          <a:xfrm>
            <a:off x="2514600" y="1866373"/>
            <a:ext cx="242374" cy="230832"/>
            <a:chOff x="3150778" y="1219200"/>
            <a:chExt cx="1395714" cy="1048876"/>
          </a:xfrm>
        </p:grpSpPr>
        <p:sp>
          <p:nvSpPr>
            <p:cNvPr id="47" name="Oval 46"/>
            <p:cNvSpPr/>
            <p:nvPr/>
          </p:nvSpPr>
          <p:spPr>
            <a:xfrm>
              <a:off x="3283212" y="1219200"/>
              <a:ext cx="914400" cy="9144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48" name="TextBox 47"/>
            <p:cNvSpPr txBox="1"/>
            <p:nvPr/>
          </p:nvSpPr>
          <p:spPr>
            <a:xfrm>
              <a:off x="3150778" y="1219200"/>
              <a:ext cx="1395714" cy="1048876"/>
            </a:xfrm>
            <a:prstGeom prst="rect">
              <a:avLst/>
            </a:prstGeom>
            <a:noFill/>
          </p:spPr>
          <p:txBody>
            <a:bodyPr wrap="none" rtlCol="0">
              <a:spAutoFit/>
            </a:bodyPr>
            <a:lstStyle/>
            <a:p>
              <a:r>
                <a:rPr lang="en-US" sz="900" dirty="0" smtClean="0"/>
                <a:t>3</a:t>
              </a:r>
              <a:endParaRPr lang="en-US" sz="900" dirty="0"/>
            </a:p>
          </p:txBody>
        </p:sp>
      </p:grpSp>
      <p:cxnSp>
        <p:nvCxnSpPr>
          <p:cNvPr id="34" name="Curved Connector 33"/>
          <p:cNvCxnSpPr>
            <a:stCxn id="4" idx="2"/>
            <a:endCxn id="7" idx="1"/>
          </p:cNvCxnSpPr>
          <p:nvPr/>
        </p:nvCxnSpPr>
        <p:spPr>
          <a:xfrm rot="16200000" flipH="1">
            <a:off x="2211453" y="1560447"/>
            <a:ext cx="228600" cy="1070106"/>
          </a:xfrm>
          <a:prstGeom prst="curvedConnector3">
            <a:avLst>
              <a:gd name="adj1" fmla="val 50000"/>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2966271" y="1384631"/>
            <a:ext cx="636072" cy="369332"/>
          </a:xfrm>
          <a:prstGeom prst="rect">
            <a:avLst/>
          </a:prstGeom>
          <a:noFill/>
        </p:spPr>
        <p:txBody>
          <a:bodyPr wrap="none" rtlCol="0">
            <a:spAutoFit/>
          </a:bodyPr>
          <a:lstStyle/>
          <a:p>
            <a:r>
              <a:rPr lang="en-US" dirty="0" smtClean="0"/>
              <a:t>REST</a:t>
            </a:r>
            <a:endParaRPr lang="en-US" dirty="0"/>
          </a:p>
        </p:txBody>
      </p:sp>
      <p:cxnSp>
        <p:nvCxnSpPr>
          <p:cNvPr id="35" name="Curved Connector 34"/>
          <p:cNvCxnSpPr>
            <a:stCxn id="18" idx="2"/>
          </p:cNvCxnSpPr>
          <p:nvPr/>
        </p:nvCxnSpPr>
        <p:spPr>
          <a:xfrm rot="5400000">
            <a:off x="2988614" y="1914106"/>
            <a:ext cx="455837" cy="135550"/>
          </a:xfrm>
          <a:prstGeom prst="curvedConnector3">
            <a:avLst>
              <a:gd name="adj1" fmla="val 50000"/>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1" name="Curved Connector 40"/>
          <p:cNvCxnSpPr>
            <a:stCxn id="30" idx="0"/>
            <a:endCxn id="8" idx="3"/>
          </p:cNvCxnSpPr>
          <p:nvPr/>
        </p:nvCxnSpPr>
        <p:spPr>
          <a:xfrm rot="16200000" flipV="1">
            <a:off x="976578" y="2424865"/>
            <a:ext cx="412988" cy="1138082"/>
          </a:xfrm>
          <a:prstGeom prst="curvedConnector3">
            <a:avLst>
              <a:gd name="adj1" fmla="val 90256"/>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nvGrpSpPr>
          <p:cNvPr id="49" name="Group 48"/>
          <p:cNvGrpSpPr/>
          <p:nvPr/>
        </p:nvGrpSpPr>
        <p:grpSpPr>
          <a:xfrm>
            <a:off x="1897638" y="2758989"/>
            <a:ext cx="242374" cy="230832"/>
            <a:chOff x="3150778" y="1219200"/>
            <a:chExt cx="1395714" cy="1048876"/>
          </a:xfrm>
        </p:grpSpPr>
        <p:sp>
          <p:nvSpPr>
            <p:cNvPr id="50" name="Oval 49"/>
            <p:cNvSpPr/>
            <p:nvPr/>
          </p:nvSpPr>
          <p:spPr>
            <a:xfrm>
              <a:off x="3283212" y="1219200"/>
              <a:ext cx="914400" cy="9144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51" name="TextBox 50"/>
            <p:cNvSpPr txBox="1"/>
            <p:nvPr/>
          </p:nvSpPr>
          <p:spPr>
            <a:xfrm>
              <a:off x="3150778" y="1219200"/>
              <a:ext cx="1395714" cy="1048876"/>
            </a:xfrm>
            <a:prstGeom prst="rect">
              <a:avLst/>
            </a:prstGeom>
            <a:noFill/>
          </p:spPr>
          <p:txBody>
            <a:bodyPr wrap="none" rtlCol="0">
              <a:spAutoFit/>
            </a:bodyPr>
            <a:lstStyle/>
            <a:p>
              <a:r>
                <a:rPr lang="en-US" sz="900" dirty="0"/>
                <a:t>4</a:t>
              </a:r>
            </a:p>
          </p:txBody>
        </p:sp>
      </p:grpSp>
      <p:grpSp>
        <p:nvGrpSpPr>
          <p:cNvPr id="55" name="Group 54"/>
          <p:cNvGrpSpPr/>
          <p:nvPr/>
        </p:nvGrpSpPr>
        <p:grpSpPr>
          <a:xfrm>
            <a:off x="1661676" y="3733800"/>
            <a:ext cx="242374" cy="230832"/>
            <a:chOff x="3150778" y="1219200"/>
            <a:chExt cx="1395714" cy="1048876"/>
          </a:xfrm>
        </p:grpSpPr>
        <p:sp>
          <p:nvSpPr>
            <p:cNvPr id="56" name="Oval 55"/>
            <p:cNvSpPr/>
            <p:nvPr/>
          </p:nvSpPr>
          <p:spPr>
            <a:xfrm>
              <a:off x="3283212" y="1219200"/>
              <a:ext cx="914400" cy="9144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57" name="TextBox 56"/>
            <p:cNvSpPr txBox="1"/>
            <p:nvPr/>
          </p:nvSpPr>
          <p:spPr>
            <a:xfrm>
              <a:off x="3150778" y="1219200"/>
              <a:ext cx="1395714" cy="1048876"/>
            </a:xfrm>
            <a:prstGeom prst="rect">
              <a:avLst/>
            </a:prstGeom>
            <a:noFill/>
          </p:spPr>
          <p:txBody>
            <a:bodyPr wrap="none" rtlCol="0">
              <a:spAutoFit/>
            </a:bodyPr>
            <a:lstStyle/>
            <a:p>
              <a:r>
                <a:rPr lang="en-US" sz="900" dirty="0"/>
                <a:t>6</a:t>
              </a:r>
            </a:p>
          </p:txBody>
        </p:sp>
      </p:grpSp>
      <p:grpSp>
        <p:nvGrpSpPr>
          <p:cNvPr id="61" name="Group 60"/>
          <p:cNvGrpSpPr/>
          <p:nvPr/>
        </p:nvGrpSpPr>
        <p:grpSpPr>
          <a:xfrm>
            <a:off x="1065826" y="2595719"/>
            <a:ext cx="242374" cy="230832"/>
            <a:chOff x="3150778" y="1219200"/>
            <a:chExt cx="1395714" cy="1048876"/>
          </a:xfrm>
        </p:grpSpPr>
        <p:sp>
          <p:nvSpPr>
            <p:cNvPr id="62" name="Oval 61"/>
            <p:cNvSpPr/>
            <p:nvPr/>
          </p:nvSpPr>
          <p:spPr>
            <a:xfrm>
              <a:off x="3283212" y="1219200"/>
              <a:ext cx="914400" cy="9144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63" name="TextBox 62"/>
            <p:cNvSpPr txBox="1"/>
            <p:nvPr/>
          </p:nvSpPr>
          <p:spPr>
            <a:xfrm>
              <a:off x="3150778" y="1219200"/>
              <a:ext cx="1395714" cy="1048876"/>
            </a:xfrm>
            <a:prstGeom prst="rect">
              <a:avLst/>
            </a:prstGeom>
            <a:noFill/>
          </p:spPr>
          <p:txBody>
            <a:bodyPr wrap="none" rtlCol="0">
              <a:spAutoFit/>
            </a:bodyPr>
            <a:lstStyle/>
            <a:p>
              <a:r>
                <a:rPr lang="en-US" sz="900" dirty="0" smtClean="0"/>
                <a:t>5</a:t>
              </a:r>
              <a:endParaRPr lang="en-US" sz="900" dirty="0"/>
            </a:p>
          </p:txBody>
        </p:sp>
      </p:grpSp>
      <p:grpSp>
        <p:nvGrpSpPr>
          <p:cNvPr id="69" name="Group 68"/>
          <p:cNvGrpSpPr/>
          <p:nvPr/>
        </p:nvGrpSpPr>
        <p:grpSpPr>
          <a:xfrm>
            <a:off x="3280281" y="1936313"/>
            <a:ext cx="242374" cy="230832"/>
            <a:chOff x="3150778" y="1219200"/>
            <a:chExt cx="1395714" cy="1048876"/>
          </a:xfrm>
        </p:grpSpPr>
        <p:sp>
          <p:nvSpPr>
            <p:cNvPr id="70" name="Oval 69"/>
            <p:cNvSpPr/>
            <p:nvPr/>
          </p:nvSpPr>
          <p:spPr>
            <a:xfrm>
              <a:off x="3283212" y="1219200"/>
              <a:ext cx="914400" cy="9144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71" name="TextBox 70"/>
            <p:cNvSpPr txBox="1"/>
            <p:nvPr/>
          </p:nvSpPr>
          <p:spPr>
            <a:xfrm>
              <a:off x="3150778" y="1219200"/>
              <a:ext cx="1395714" cy="1048876"/>
            </a:xfrm>
            <a:prstGeom prst="rect">
              <a:avLst/>
            </a:prstGeom>
            <a:noFill/>
          </p:spPr>
          <p:txBody>
            <a:bodyPr wrap="none" rtlCol="0">
              <a:spAutoFit/>
            </a:bodyPr>
            <a:lstStyle/>
            <a:p>
              <a:r>
                <a:rPr lang="en-US" sz="900" dirty="0" smtClean="0"/>
                <a:t>7</a:t>
              </a:r>
              <a:endParaRPr lang="en-US" sz="900" dirty="0"/>
            </a:p>
          </p:txBody>
        </p:sp>
      </p:grpSp>
    </p:spTree>
    <p:extLst>
      <p:ext uri="{BB962C8B-B14F-4D97-AF65-F5344CB8AC3E}">
        <p14:creationId xmlns:p14="http://schemas.microsoft.com/office/powerpoint/2010/main" val="27816453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93701" y="0"/>
            <a:ext cx="7494588" cy="674687"/>
          </a:xfrm>
        </p:spPr>
        <p:txBody>
          <a:bodyPr>
            <a:normAutofit/>
          </a:bodyPr>
          <a:lstStyle/>
          <a:p>
            <a:r>
              <a:rPr lang="en-US" sz="3200" dirty="0" smtClean="0"/>
              <a:t>Neutron Port UP Workflow</a:t>
            </a:r>
            <a:endParaRPr lang="en-US" sz="3200" dirty="0"/>
          </a:p>
        </p:txBody>
      </p:sp>
      <p:sp>
        <p:nvSpPr>
          <p:cNvPr id="4" name="Rectangle 3"/>
          <p:cNvSpPr/>
          <p:nvPr/>
        </p:nvSpPr>
        <p:spPr>
          <a:xfrm>
            <a:off x="1219200" y="1676400"/>
            <a:ext cx="11430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Neutron  VPN</a:t>
            </a:r>
            <a:endParaRPr lang="en-US" sz="1200" dirty="0"/>
          </a:p>
        </p:txBody>
      </p:sp>
      <p:sp>
        <p:nvSpPr>
          <p:cNvPr id="6" name="Can 5"/>
          <p:cNvSpPr/>
          <p:nvPr/>
        </p:nvSpPr>
        <p:spPr>
          <a:xfrm>
            <a:off x="1295400" y="793988"/>
            <a:ext cx="844812" cy="577612"/>
          </a:xfrm>
          <a:prstGeom prst="can">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1200" dirty="0" smtClean="0"/>
              <a:t>Neutron MD-SAL</a:t>
            </a:r>
            <a:endParaRPr lang="en-US" sz="1200" dirty="0"/>
          </a:p>
        </p:txBody>
      </p:sp>
      <p:sp>
        <p:nvSpPr>
          <p:cNvPr id="7" name="Can 6"/>
          <p:cNvSpPr/>
          <p:nvPr/>
        </p:nvSpPr>
        <p:spPr>
          <a:xfrm>
            <a:off x="2438400" y="2209800"/>
            <a:ext cx="844812" cy="577612"/>
          </a:xfrm>
          <a:prstGeom prst="can">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1200" dirty="0" smtClean="0"/>
              <a:t>ELAN MD-SAL</a:t>
            </a:r>
            <a:endParaRPr lang="en-US" sz="1200" dirty="0"/>
          </a:p>
        </p:txBody>
      </p:sp>
      <p:sp>
        <p:nvSpPr>
          <p:cNvPr id="8" name="Can 7"/>
          <p:cNvSpPr/>
          <p:nvPr/>
        </p:nvSpPr>
        <p:spPr>
          <a:xfrm>
            <a:off x="218833" y="2209800"/>
            <a:ext cx="844812" cy="577612"/>
          </a:xfrm>
          <a:prstGeom prst="can">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1200" dirty="0" smtClean="0"/>
              <a:t>IFM MD-SAL</a:t>
            </a:r>
            <a:endParaRPr lang="en-US" sz="1200" dirty="0"/>
          </a:p>
        </p:txBody>
      </p:sp>
      <p:sp>
        <p:nvSpPr>
          <p:cNvPr id="9" name="Rectangle 8"/>
          <p:cNvSpPr/>
          <p:nvPr/>
        </p:nvSpPr>
        <p:spPr>
          <a:xfrm>
            <a:off x="2234759" y="5243083"/>
            <a:ext cx="1056015" cy="433209"/>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200" dirty="0" smtClean="0"/>
              <a:t>OVSDB SB plugin</a:t>
            </a:r>
            <a:endParaRPr lang="en-US" sz="1200" dirty="0"/>
          </a:p>
        </p:txBody>
      </p:sp>
      <p:sp>
        <p:nvSpPr>
          <p:cNvPr id="10" name="Can 9"/>
          <p:cNvSpPr/>
          <p:nvPr/>
        </p:nvSpPr>
        <p:spPr>
          <a:xfrm>
            <a:off x="802186" y="4114800"/>
            <a:ext cx="844812" cy="577612"/>
          </a:xfrm>
          <a:prstGeom prst="can">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smtClean="0"/>
              <a:t>OF MD-SAL</a:t>
            </a:r>
            <a:endParaRPr lang="en-US" sz="1200" dirty="0"/>
          </a:p>
        </p:txBody>
      </p:sp>
      <p:sp>
        <p:nvSpPr>
          <p:cNvPr id="11" name="Can 10"/>
          <p:cNvSpPr/>
          <p:nvPr/>
        </p:nvSpPr>
        <p:spPr>
          <a:xfrm>
            <a:off x="2340360" y="4114800"/>
            <a:ext cx="844812" cy="577612"/>
          </a:xfrm>
          <a:prstGeom prst="can">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smtClean="0"/>
              <a:t>OVSDB MD-SAL</a:t>
            </a:r>
            <a:endParaRPr lang="en-US" sz="1200" dirty="0"/>
          </a:p>
        </p:txBody>
      </p:sp>
      <p:sp>
        <p:nvSpPr>
          <p:cNvPr id="12" name="Rectangle 11"/>
          <p:cNvSpPr/>
          <p:nvPr/>
        </p:nvSpPr>
        <p:spPr>
          <a:xfrm>
            <a:off x="696585" y="5243083"/>
            <a:ext cx="1056015" cy="433209"/>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200" dirty="0"/>
              <a:t>OF SB plugin</a:t>
            </a:r>
          </a:p>
        </p:txBody>
      </p:sp>
      <p:cxnSp>
        <p:nvCxnSpPr>
          <p:cNvPr id="13" name="Straight Arrow Connector 12"/>
          <p:cNvCxnSpPr>
            <a:stCxn id="11" idx="3"/>
            <a:endCxn id="9" idx="0"/>
          </p:cNvCxnSpPr>
          <p:nvPr/>
        </p:nvCxnSpPr>
        <p:spPr>
          <a:xfrm>
            <a:off x="2762766" y="4692412"/>
            <a:ext cx="0" cy="550671"/>
          </a:xfrm>
          <a:prstGeom prst="straightConnector1">
            <a:avLst/>
          </a:prstGeom>
          <a:ln>
            <a:headEnd type="arrow"/>
            <a:tailEnd type="arrow"/>
          </a:ln>
        </p:spPr>
        <p:style>
          <a:lnRef idx="1">
            <a:schemeClr val="dk1"/>
          </a:lnRef>
          <a:fillRef idx="0">
            <a:schemeClr val="dk1"/>
          </a:fillRef>
          <a:effectRef idx="0">
            <a:schemeClr val="dk1"/>
          </a:effectRef>
          <a:fontRef idx="minor">
            <a:schemeClr val="tx1"/>
          </a:fontRef>
        </p:style>
      </p:cxnSp>
      <p:cxnSp>
        <p:nvCxnSpPr>
          <p:cNvPr id="14" name="Straight Arrow Connector 13"/>
          <p:cNvCxnSpPr>
            <a:stCxn id="10" idx="3"/>
            <a:endCxn id="12" idx="0"/>
          </p:cNvCxnSpPr>
          <p:nvPr/>
        </p:nvCxnSpPr>
        <p:spPr>
          <a:xfrm>
            <a:off x="1224592" y="4692412"/>
            <a:ext cx="0" cy="550671"/>
          </a:xfrm>
          <a:prstGeom prst="straightConnector1">
            <a:avLst/>
          </a:prstGeom>
          <a:ln>
            <a:headEnd type="arrow"/>
            <a:tailEnd type="arrow"/>
          </a:ln>
        </p:spPr>
        <p:style>
          <a:lnRef idx="1">
            <a:schemeClr val="dk1"/>
          </a:lnRef>
          <a:fillRef idx="0">
            <a:schemeClr val="dk1"/>
          </a:fillRef>
          <a:effectRef idx="0">
            <a:schemeClr val="dk1"/>
          </a:effectRef>
          <a:fontRef idx="minor">
            <a:schemeClr val="tx1"/>
          </a:fontRef>
        </p:style>
      </p:cxnSp>
      <p:cxnSp>
        <p:nvCxnSpPr>
          <p:cNvPr id="16" name="Curved Connector 15"/>
          <p:cNvCxnSpPr>
            <a:endCxn id="32" idx="2"/>
          </p:cNvCxnSpPr>
          <p:nvPr/>
        </p:nvCxnSpPr>
        <p:spPr>
          <a:xfrm rot="16200000" flipV="1">
            <a:off x="-15118" y="4154595"/>
            <a:ext cx="1737884" cy="451796"/>
          </a:xfrm>
          <a:prstGeom prst="curvedConnector3">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nvGrpSpPr>
          <p:cNvPr id="21" name="Group 20"/>
          <p:cNvGrpSpPr/>
          <p:nvPr/>
        </p:nvGrpSpPr>
        <p:grpSpPr>
          <a:xfrm>
            <a:off x="762928" y="4760110"/>
            <a:ext cx="242374" cy="230832"/>
            <a:chOff x="3150778" y="1219200"/>
            <a:chExt cx="1395713" cy="1048877"/>
          </a:xfrm>
        </p:grpSpPr>
        <p:sp>
          <p:nvSpPr>
            <p:cNvPr id="17" name="Oval 16"/>
            <p:cNvSpPr/>
            <p:nvPr/>
          </p:nvSpPr>
          <p:spPr>
            <a:xfrm>
              <a:off x="3283212" y="1219200"/>
              <a:ext cx="914400" cy="9144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20" name="TextBox 19"/>
            <p:cNvSpPr txBox="1"/>
            <p:nvPr/>
          </p:nvSpPr>
          <p:spPr>
            <a:xfrm>
              <a:off x="3150778" y="1219200"/>
              <a:ext cx="1395713" cy="1048877"/>
            </a:xfrm>
            <a:prstGeom prst="rect">
              <a:avLst/>
            </a:prstGeom>
            <a:noFill/>
          </p:spPr>
          <p:txBody>
            <a:bodyPr wrap="none" rtlCol="0">
              <a:spAutoFit/>
            </a:bodyPr>
            <a:lstStyle/>
            <a:p>
              <a:r>
                <a:rPr lang="en-US" sz="900" dirty="0" smtClean="0"/>
                <a:t>1</a:t>
              </a:r>
              <a:endParaRPr lang="en-US" sz="900" dirty="0"/>
            </a:p>
          </p:txBody>
        </p:sp>
      </p:grpSp>
      <p:sp>
        <p:nvSpPr>
          <p:cNvPr id="29" name="Content Placeholder 1"/>
          <p:cNvSpPr>
            <a:spLocks noGrp="1"/>
          </p:cNvSpPr>
          <p:nvPr>
            <p:ph idx="1"/>
          </p:nvPr>
        </p:nvSpPr>
        <p:spPr>
          <a:xfrm>
            <a:off x="3581400" y="609600"/>
            <a:ext cx="5319714" cy="6248400"/>
          </a:xfrm>
        </p:spPr>
        <p:txBody>
          <a:bodyPr>
            <a:normAutofit/>
          </a:bodyPr>
          <a:lstStyle/>
          <a:p>
            <a:pPr marL="514350" indent="-514350">
              <a:buFont typeface="+mj-lt"/>
              <a:buAutoNum type="arabicPeriod"/>
            </a:pPr>
            <a:r>
              <a:rPr lang="en-US" sz="1200" dirty="0" smtClean="0"/>
              <a:t>Interface manager updates the parent ref for an interface with the OF port and DPN ID when an OF PORT UP event is received from the OF plugin</a:t>
            </a:r>
          </a:p>
          <a:p>
            <a:pPr marL="514350" indent="-514350">
              <a:buFont typeface="+mj-lt"/>
              <a:buAutoNum type="arabicPeriod"/>
            </a:pPr>
            <a:r>
              <a:rPr lang="en-US" sz="1200" dirty="0" smtClean="0"/>
              <a:t>Interface manager  fires an interface UP event, and ELAN service receives a DCN for the same, with the DPN ID for the interface</a:t>
            </a:r>
          </a:p>
          <a:p>
            <a:pPr marL="514350" indent="-514350">
              <a:buFont typeface="+mj-lt"/>
              <a:buAutoNum type="arabicPeriod"/>
            </a:pPr>
            <a:r>
              <a:rPr lang="en-US" sz="1200" dirty="0" smtClean="0"/>
              <a:t>ELAN service maintains a list of all DPNs per ELAN instance in </a:t>
            </a:r>
            <a:r>
              <a:rPr lang="en-US" sz="1200" dirty="0" err="1" smtClean="0"/>
              <a:t>operDS</a:t>
            </a:r>
            <a:endParaRPr lang="en-US" sz="1200" dirty="0" smtClean="0"/>
          </a:p>
          <a:p>
            <a:pPr marL="514350" indent="-514350">
              <a:buFont typeface="+mj-lt"/>
              <a:buAutoNum type="arabicPeriod"/>
            </a:pPr>
            <a:r>
              <a:rPr lang="en-US" sz="1200" dirty="0" smtClean="0"/>
              <a:t>ELAN instance does a ‘bind service’ on the interface. </a:t>
            </a:r>
          </a:p>
          <a:p>
            <a:pPr marL="514350" indent="-514350">
              <a:buFont typeface="+mj-lt"/>
              <a:buAutoNum type="arabicPeriod"/>
            </a:pPr>
            <a:r>
              <a:rPr lang="en-US" sz="1200" dirty="0" smtClean="0"/>
              <a:t>Interface manager adds the service into the dispatcher table (currently 17), for the 1</a:t>
            </a:r>
            <a:r>
              <a:rPr lang="en-US" sz="1200" baseline="30000" dirty="0" smtClean="0"/>
              <a:t>st</a:t>
            </a:r>
            <a:r>
              <a:rPr lang="en-US" sz="1200" dirty="0" smtClean="0"/>
              <a:t> such bind service  per switch</a:t>
            </a:r>
          </a:p>
          <a:p>
            <a:pPr marL="514350" indent="-514350">
              <a:buFont typeface="+mj-lt"/>
              <a:buAutoNum type="arabicPeriod"/>
            </a:pPr>
            <a:r>
              <a:rPr lang="en-US" sz="1200" dirty="0" smtClean="0"/>
              <a:t>ELAN service populates  the SMAC table (currently 50) on the DPN with the MAC entry for this interface. Static MAC entries are permanent,  Dynamic entries are programmed to age out</a:t>
            </a:r>
          </a:p>
          <a:p>
            <a:pPr marL="514350" indent="-514350">
              <a:buFont typeface="+mj-lt"/>
              <a:buAutoNum type="arabicPeriod"/>
            </a:pPr>
            <a:r>
              <a:rPr lang="en-US" sz="1200" dirty="0" smtClean="0"/>
              <a:t>ELAN service invokes ITM service RPC API to get the tunnel interface name to reach a destination DPN from a source DPN</a:t>
            </a:r>
          </a:p>
          <a:p>
            <a:pPr marL="514350" indent="-514350">
              <a:buFont typeface="+mj-lt"/>
              <a:buAutoNum type="arabicPeriod"/>
            </a:pPr>
            <a:r>
              <a:rPr lang="en-US" sz="1200" dirty="0" smtClean="0"/>
              <a:t>ELAN service invokes Interface Manager RPC to get egress actions to send out packets on the tunnel interface. Interface manager will return the OF Port number for </a:t>
            </a:r>
            <a:r>
              <a:rPr lang="en-US" sz="1200" dirty="0" err="1" smtClean="0"/>
              <a:t>VxLAN</a:t>
            </a:r>
            <a:r>
              <a:rPr lang="en-US" sz="1200" dirty="0" smtClean="0"/>
              <a:t> tunnel endpoints.</a:t>
            </a:r>
          </a:p>
          <a:p>
            <a:pPr marL="514350" indent="-514350">
              <a:buFont typeface="+mj-lt"/>
              <a:buAutoNum type="arabicPeriod"/>
            </a:pPr>
            <a:r>
              <a:rPr lang="en-US" sz="1200" dirty="0" smtClean="0"/>
              <a:t>ELAN service populates the DMAC table (currently 51) on this DPN as well as all other DPNs for the instance with the MAC address for this interface, and the corresponding egress action from Interface manager. Static MAC entries are permanent, dynamic entries are programmed to age out</a:t>
            </a:r>
          </a:p>
          <a:p>
            <a:pPr marL="514350" indent="-514350">
              <a:buFont typeface="+mj-lt"/>
              <a:buAutoNum type="arabicPeriod"/>
            </a:pPr>
            <a:r>
              <a:rPr lang="en-US" sz="1200" dirty="0" smtClean="0"/>
              <a:t>For the 1</a:t>
            </a:r>
            <a:r>
              <a:rPr lang="en-US" sz="1200" baseline="30000" dirty="0" smtClean="0"/>
              <a:t>st</a:t>
            </a:r>
            <a:r>
              <a:rPr lang="en-US" sz="1200" dirty="0" smtClean="0"/>
              <a:t> interface on a DPN, ELAN </a:t>
            </a:r>
            <a:r>
              <a:rPr lang="en-US" sz="1200" dirty="0"/>
              <a:t>service creates </a:t>
            </a:r>
            <a:r>
              <a:rPr lang="en-US" sz="1200" dirty="0" smtClean="0"/>
              <a:t>–</a:t>
            </a:r>
          </a:p>
          <a:p>
            <a:pPr marL="914400" lvl="1" indent="-514350">
              <a:buFont typeface="+mj-lt"/>
              <a:buAutoNum type="arabicPeriod"/>
            </a:pPr>
            <a:r>
              <a:rPr lang="en-US" sz="1000" dirty="0" smtClean="0"/>
              <a:t>unknown </a:t>
            </a:r>
            <a:r>
              <a:rPr lang="en-US" sz="1000" dirty="0"/>
              <a:t>DMAC table entry per instance per new switch associated with the </a:t>
            </a:r>
            <a:r>
              <a:rPr lang="en-US" sz="1000" dirty="0" smtClean="0"/>
              <a:t>instance</a:t>
            </a:r>
          </a:p>
          <a:p>
            <a:pPr marL="914400" lvl="1" indent="-514350">
              <a:buFont typeface="+mj-lt"/>
              <a:buAutoNum type="arabicPeriod"/>
            </a:pPr>
            <a:r>
              <a:rPr lang="en-US" sz="1000" dirty="0" smtClean="0"/>
              <a:t>Terminating service table </a:t>
            </a:r>
            <a:endParaRPr lang="en-US" sz="1000" dirty="0" smtClean="0"/>
          </a:p>
          <a:p>
            <a:pPr marL="914400" lvl="1" indent="-514350">
              <a:buFont typeface="+mj-lt"/>
              <a:buAutoNum type="arabicPeriod"/>
            </a:pPr>
            <a:r>
              <a:rPr lang="en-US" sz="1000" dirty="0" smtClean="0"/>
              <a:t>Creation of ELAN </a:t>
            </a:r>
            <a:r>
              <a:rPr lang="en-US" sz="1000" dirty="0" smtClean="0"/>
              <a:t>broadcast </a:t>
            </a:r>
            <a:r>
              <a:rPr lang="en-US" sz="1000" dirty="0" smtClean="0"/>
              <a:t>group on the switch</a:t>
            </a:r>
            <a:endParaRPr lang="en-US" sz="1000" dirty="0" smtClean="0"/>
          </a:p>
          <a:p>
            <a:pPr marL="914400" lvl="1" indent="-514350">
              <a:buFont typeface="+mj-lt"/>
              <a:buAutoNum type="arabicPeriod"/>
            </a:pPr>
            <a:r>
              <a:rPr lang="en-US" sz="1000" dirty="0" smtClean="0"/>
              <a:t>Creation of Local </a:t>
            </a:r>
            <a:r>
              <a:rPr lang="en-US" sz="1000" dirty="0" smtClean="0"/>
              <a:t>broadcast </a:t>
            </a:r>
            <a:r>
              <a:rPr lang="en-US" sz="1000" dirty="0" smtClean="0"/>
              <a:t>group on the switch</a:t>
            </a:r>
            <a:endParaRPr lang="en-US" sz="1000" dirty="0"/>
          </a:p>
          <a:p>
            <a:pPr marL="514350" indent="-514350">
              <a:buFont typeface="+mj-lt"/>
              <a:buAutoNum type="arabicPeriod"/>
            </a:pPr>
            <a:r>
              <a:rPr lang="en-US" sz="1200" dirty="0" smtClean="0"/>
              <a:t>ELAN populates </a:t>
            </a:r>
            <a:r>
              <a:rPr lang="en-US" sz="1200" dirty="0" smtClean="0"/>
              <a:t>the </a:t>
            </a:r>
            <a:r>
              <a:rPr lang="en-US" sz="1200" dirty="0" smtClean="0"/>
              <a:t>group </a:t>
            </a:r>
            <a:r>
              <a:rPr lang="en-US" sz="1200" dirty="0" smtClean="0"/>
              <a:t>memberships, as well as  entries in the </a:t>
            </a:r>
            <a:r>
              <a:rPr lang="en-US" sz="1200" dirty="0" err="1" smtClean="0"/>
              <a:t>Filter_Equals</a:t>
            </a:r>
            <a:r>
              <a:rPr lang="en-US" sz="1200" dirty="0" smtClean="0"/>
              <a:t>, SMAC and DMAC tables, terminating service table </a:t>
            </a:r>
            <a:r>
              <a:rPr lang="en-US" sz="1200" dirty="0" smtClean="0"/>
              <a:t>for </a:t>
            </a:r>
            <a:r>
              <a:rPr lang="en-US" sz="1200" dirty="0" smtClean="0"/>
              <a:t>each </a:t>
            </a:r>
            <a:r>
              <a:rPr lang="en-US" sz="1200" dirty="0" smtClean="0"/>
              <a:t>new interface </a:t>
            </a:r>
            <a:r>
              <a:rPr lang="en-US" sz="1200" dirty="0" smtClean="0"/>
              <a:t>on </a:t>
            </a:r>
            <a:r>
              <a:rPr lang="en-US" sz="1200" dirty="0" smtClean="0"/>
              <a:t>all  relevant DPNs</a:t>
            </a:r>
          </a:p>
          <a:p>
            <a:pPr marL="514350" indent="-514350">
              <a:buFont typeface="+mj-lt"/>
              <a:buAutoNum type="arabicPeriod"/>
            </a:pPr>
            <a:endParaRPr lang="en-US" sz="1200" dirty="0" smtClean="0"/>
          </a:p>
        </p:txBody>
      </p:sp>
      <p:sp>
        <p:nvSpPr>
          <p:cNvPr id="30" name="Rectangle 29"/>
          <p:cNvSpPr/>
          <p:nvPr/>
        </p:nvSpPr>
        <p:spPr>
          <a:xfrm>
            <a:off x="1316666" y="3200400"/>
            <a:ext cx="11430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ELAN Service</a:t>
            </a:r>
            <a:endParaRPr lang="en-US" sz="1200" dirty="0"/>
          </a:p>
        </p:txBody>
      </p:sp>
      <p:sp>
        <p:nvSpPr>
          <p:cNvPr id="31" name="Rectangle 30"/>
          <p:cNvSpPr/>
          <p:nvPr/>
        </p:nvSpPr>
        <p:spPr>
          <a:xfrm>
            <a:off x="2590800" y="3200400"/>
            <a:ext cx="990600" cy="3048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200" dirty="0" smtClean="0"/>
              <a:t>ITM</a:t>
            </a:r>
            <a:endParaRPr lang="en-US" sz="1200" dirty="0"/>
          </a:p>
        </p:txBody>
      </p:sp>
      <p:sp>
        <p:nvSpPr>
          <p:cNvPr id="32" name="Rectangle 31"/>
          <p:cNvSpPr/>
          <p:nvPr/>
        </p:nvSpPr>
        <p:spPr>
          <a:xfrm>
            <a:off x="56426" y="3206751"/>
            <a:ext cx="1143000" cy="3048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200" dirty="0">
                <a:solidFill>
                  <a:schemeClr val="dk1"/>
                </a:solidFill>
              </a:rPr>
              <a:t>Interface </a:t>
            </a:r>
            <a:r>
              <a:rPr lang="en-US" sz="1200" dirty="0" err="1">
                <a:solidFill>
                  <a:schemeClr val="dk1"/>
                </a:solidFill>
              </a:rPr>
              <a:t>Mgr</a:t>
            </a:r>
            <a:endParaRPr lang="en-US" sz="1200" dirty="0">
              <a:solidFill>
                <a:schemeClr val="dk1"/>
              </a:solidFill>
            </a:endParaRPr>
          </a:p>
        </p:txBody>
      </p:sp>
      <p:cxnSp>
        <p:nvCxnSpPr>
          <p:cNvPr id="33" name="Curved Connector 32"/>
          <p:cNvCxnSpPr>
            <a:stCxn id="32" idx="0"/>
            <a:endCxn id="8" idx="1"/>
          </p:cNvCxnSpPr>
          <p:nvPr/>
        </p:nvCxnSpPr>
        <p:spPr>
          <a:xfrm rot="5400000" flipH="1" flipV="1">
            <a:off x="136107" y="2701620"/>
            <a:ext cx="996951" cy="13313"/>
          </a:xfrm>
          <a:prstGeom prst="curvedConnector5">
            <a:avLst>
              <a:gd name="adj1" fmla="val 21031"/>
              <a:gd name="adj2" fmla="val -4790002"/>
              <a:gd name="adj3" fmla="val 122930"/>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nvGrpSpPr>
          <p:cNvPr id="36" name="Group 35"/>
          <p:cNvGrpSpPr/>
          <p:nvPr/>
        </p:nvGrpSpPr>
        <p:grpSpPr>
          <a:xfrm>
            <a:off x="983106" y="2838471"/>
            <a:ext cx="242374" cy="230832"/>
            <a:chOff x="3150778" y="1219200"/>
            <a:chExt cx="1395714" cy="1048876"/>
          </a:xfrm>
        </p:grpSpPr>
        <p:sp>
          <p:nvSpPr>
            <p:cNvPr id="37" name="Oval 36"/>
            <p:cNvSpPr/>
            <p:nvPr/>
          </p:nvSpPr>
          <p:spPr>
            <a:xfrm>
              <a:off x="3283212" y="1219200"/>
              <a:ext cx="914400" cy="9144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38" name="TextBox 37"/>
            <p:cNvSpPr txBox="1"/>
            <p:nvPr/>
          </p:nvSpPr>
          <p:spPr>
            <a:xfrm>
              <a:off x="3150778" y="1219200"/>
              <a:ext cx="1395714" cy="1048876"/>
            </a:xfrm>
            <a:prstGeom prst="rect">
              <a:avLst/>
            </a:prstGeom>
            <a:noFill/>
          </p:spPr>
          <p:txBody>
            <a:bodyPr wrap="none" rtlCol="0">
              <a:spAutoFit/>
            </a:bodyPr>
            <a:lstStyle/>
            <a:p>
              <a:r>
                <a:rPr lang="en-US" sz="900" dirty="0"/>
                <a:t>2</a:t>
              </a:r>
            </a:p>
          </p:txBody>
        </p:sp>
      </p:grpSp>
      <p:cxnSp>
        <p:nvCxnSpPr>
          <p:cNvPr id="39" name="Curved Connector 38"/>
          <p:cNvCxnSpPr>
            <a:endCxn id="7" idx="1"/>
          </p:cNvCxnSpPr>
          <p:nvPr/>
        </p:nvCxnSpPr>
        <p:spPr>
          <a:xfrm rot="5400000" flipH="1" flipV="1">
            <a:off x="2005209" y="2344804"/>
            <a:ext cx="990600" cy="720593"/>
          </a:xfrm>
          <a:prstGeom prst="curvedConnector3">
            <a:avLst>
              <a:gd name="adj1" fmla="val 123077"/>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2" name="Curved Connector 41"/>
          <p:cNvCxnSpPr>
            <a:stCxn id="8" idx="3"/>
          </p:cNvCxnSpPr>
          <p:nvPr/>
        </p:nvCxnSpPr>
        <p:spPr>
          <a:xfrm rot="16200000" flipH="1">
            <a:off x="506650" y="2922001"/>
            <a:ext cx="419342" cy="150164"/>
          </a:xfrm>
          <a:prstGeom prst="curvedConnector3">
            <a:avLst>
              <a:gd name="adj1" fmla="val 50000"/>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nvGrpSpPr>
          <p:cNvPr id="46" name="Group 45"/>
          <p:cNvGrpSpPr/>
          <p:nvPr/>
        </p:nvGrpSpPr>
        <p:grpSpPr>
          <a:xfrm>
            <a:off x="2644785" y="1774342"/>
            <a:ext cx="242374" cy="230832"/>
            <a:chOff x="3150778" y="1219200"/>
            <a:chExt cx="1395714" cy="1048876"/>
          </a:xfrm>
        </p:grpSpPr>
        <p:sp>
          <p:nvSpPr>
            <p:cNvPr id="47" name="Oval 46"/>
            <p:cNvSpPr/>
            <p:nvPr/>
          </p:nvSpPr>
          <p:spPr>
            <a:xfrm>
              <a:off x="3283212" y="1219200"/>
              <a:ext cx="914400" cy="9144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48" name="TextBox 47"/>
            <p:cNvSpPr txBox="1"/>
            <p:nvPr/>
          </p:nvSpPr>
          <p:spPr>
            <a:xfrm>
              <a:off x="3150778" y="1219200"/>
              <a:ext cx="1395714" cy="1048876"/>
            </a:xfrm>
            <a:prstGeom prst="rect">
              <a:avLst/>
            </a:prstGeom>
            <a:noFill/>
          </p:spPr>
          <p:txBody>
            <a:bodyPr wrap="none" rtlCol="0">
              <a:spAutoFit/>
            </a:bodyPr>
            <a:lstStyle/>
            <a:p>
              <a:r>
                <a:rPr lang="en-US" sz="900" dirty="0" smtClean="0"/>
                <a:t>3</a:t>
              </a:r>
              <a:endParaRPr lang="en-US" sz="900" dirty="0"/>
            </a:p>
          </p:txBody>
        </p:sp>
      </p:grpSp>
      <p:cxnSp>
        <p:nvCxnSpPr>
          <p:cNvPr id="34" name="Curved Connector 33"/>
          <p:cNvCxnSpPr>
            <a:stCxn id="8" idx="1"/>
          </p:cNvCxnSpPr>
          <p:nvPr/>
        </p:nvCxnSpPr>
        <p:spPr>
          <a:xfrm rot="16200000" flipH="1">
            <a:off x="651420" y="2199618"/>
            <a:ext cx="996951" cy="1017315"/>
          </a:xfrm>
          <a:prstGeom prst="curvedConnector4">
            <a:avLst>
              <a:gd name="adj1" fmla="val 36628"/>
              <a:gd name="adj2" fmla="val 20566"/>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0" name="Curved Connector 39"/>
          <p:cNvCxnSpPr/>
          <p:nvPr/>
        </p:nvCxnSpPr>
        <p:spPr>
          <a:xfrm rot="16200000" flipH="1">
            <a:off x="278165" y="4184067"/>
            <a:ext cx="1731534" cy="386502"/>
          </a:xfrm>
          <a:prstGeom prst="curvedConnector3">
            <a:avLst>
              <a:gd name="adj1" fmla="val 50000"/>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1" name="Curved Connector 40"/>
          <p:cNvCxnSpPr>
            <a:endCxn id="8" idx="4"/>
          </p:cNvCxnSpPr>
          <p:nvPr/>
        </p:nvCxnSpPr>
        <p:spPr>
          <a:xfrm rot="10800000">
            <a:off x="1063646" y="2498606"/>
            <a:ext cx="714143" cy="701794"/>
          </a:xfrm>
          <a:prstGeom prst="curvedConnector3">
            <a:avLst>
              <a:gd name="adj1" fmla="val 28383"/>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nvGrpSpPr>
          <p:cNvPr id="49" name="Group 48"/>
          <p:cNvGrpSpPr/>
          <p:nvPr/>
        </p:nvGrpSpPr>
        <p:grpSpPr>
          <a:xfrm>
            <a:off x="1599825" y="2483214"/>
            <a:ext cx="242374" cy="230832"/>
            <a:chOff x="3150778" y="1219200"/>
            <a:chExt cx="1395714" cy="1048876"/>
          </a:xfrm>
        </p:grpSpPr>
        <p:sp>
          <p:nvSpPr>
            <p:cNvPr id="50" name="Oval 49"/>
            <p:cNvSpPr/>
            <p:nvPr/>
          </p:nvSpPr>
          <p:spPr>
            <a:xfrm>
              <a:off x="3283212" y="1219200"/>
              <a:ext cx="914400" cy="9144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51" name="TextBox 50"/>
            <p:cNvSpPr txBox="1"/>
            <p:nvPr/>
          </p:nvSpPr>
          <p:spPr>
            <a:xfrm>
              <a:off x="3150778" y="1219200"/>
              <a:ext cx="1395714" cy="1048876"/>
            </a:xfrm>
            <a:prstGeom prst="rect">
              <a:avLst/>
            </a:prstGeom>
            <a:noFill/>
          </p:spPr>
          <p:txBody>
            <a:bodyPr wrap="none" rtlCol="0">
              <a:spAutoFit/>
            </a:bodyPr>
            <a:lstStyle/>
            <a:p>
              <a:r>
                <a:rPr lang="en-US" sz="900" dirty="0"/>
                <a:t>4</a:t>
              </a:r>
            </a:p>
          </p:txBody>
        </p:sp>
      </p:grpSp>
      <p:grpSp>
        <p:nvGrpSpPr>
          <p:cNvPr id="52" name="Group 51"/>
          <p:cNvGrpSpPr/>
          <p:nvPr/>
        </p:nvGrpSpPr>
        <p:grpSpPr>
          <a:xfrm>
            <a:off x="1247729" y="4698007"/>
            <a:ext cx="242374" cy="230832"/>
            <a:chOff x="3150778" y="1219200"/>
            <a:chExt cx="1395714" cy="1048876"/>
          </a:xfrm>
        </p:grpSpPr>
        <p:sp>
          <p:nvSpPr>
            <p:cNvPr id="53" name="Oval 52"/>
            <p:cNvSpPr/>
            <p:nvPr/>
          </p:nvSpPr>
          <p:spPr>
            <a:xfrm>
              <a:off x="3283212" y="1219200"/>
              <a:ext cx="914400" cy="9144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54" name="TextBox 53"/>
            <p:cNvSpPr txBox="1"/>
            <p:nvPr/>
          </p:nvSpPr>
          <p:spPr>
            <a:xfrm>
              <a:off x="3150778" y="1219200"/>
              <a:ext cx="1395714" cy="1048876"/>
            </a:xfrm>
            <a:prstGeom prst="rect">
              <a:avLst/>
            </a:prstGeom>
            <a:noFill/>
          </p:spPr>
          <p:txBody>
            <a:bodyPr wrap="none" rtlCol="0">
              <a:spAutoFit/>
            </a:bodyPr>
            <a:lstStyle/>
            <a:p>
              <a:r>
                <a:rPr lang="en-US" sz="900" dirty="0" smtClean="0"/>
                <a:t>5</a:t>
              </a:r>
              <a:endParaRPr lang="en-US" sz="900" dirty="0"/>
            </a:p>
          </p:txBody>
        </p:sp>
      </p:grpSp>
      <p:grpSp>
        <p:nvGrpSpPr>
          <p:cNvPr id="58" name="Group 57"/>
          <p:cNvGrpSpPr/>
          <p:nvPr/>
        </p:nvGrpSpPr>
        <p:grpSpPr>
          <a:xfrm>
            <a:off x="219277" y="1765756"/>
            <a:ext cx="242374" cy="230832"/>
            <a:chOff x="3150778" y="1219200"/>
            <a:chExt cx="1395714" cy="1048876"/>
          </a:xfrm>
        </p:grpSpPr>
        <p:sp>
          <p:nvSpPr>
            <p:cNvPr id="59" name="Oval 58"/>
            <p:cNvSpPr/>
            <p:nvPr/>
          </p:nvSpPr>
          <p:spPr>
            <a:xfrm>
              <a:off x="3283212" y="1219200"/>
              <a:ext cx="914400" cy="9144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60" name="TextBox 59"/>
            <p:cNvSpPr txBox="1"/>
            <p:nvPr/>
          </p:nvSpPr>
          <p:spPr>
            <a:xfrm>
              <a:off x="3150778" y="1219200"/>
              <a:ext cx="1395714" cy="1048876"/>
            </a:xfrm>
            <a:prstGeom prst="rect">
              <a:avLst/>
            </a:prstGeom>
            <a:noFill/>
          </p:spPr>
          <p:txBody>
            <a:bodyPr wrap="none" rtlCol="0">
              <a:spAutoFit/>
            </a:bodyPr>
            <a:lstStyle/>
            <a:p>
              <a:r>
                <a:rPr lang="en-US" sz="900" dirty="0"/>
                <a:t>2</a:t>
              </a:r>
            </a:p>
          </p:txBody>
        </p:sp>
      </p:grpSp>
      <p:grpSp>
        <p:nvGrpSpPr>
          <p:cNvPr id="73" name="Group 72"/>
          <p:cNvGrpSpPr/>
          <p:nvPr/>
        </p:nvGrpSpPr>
        <p:grpSpPr>
          <a:xfrm>
            <a:off x="509944" y="2897182"/>
            <a:ext cx="242374" cy="230832"/>
            <a:chOff x="3150778" y="1219200"/>
            <a:chExt cx="1395714" cy="1048876"/>
          </a:xfrm>
        </p:grpSpPr>
        <p:sp>
          <p:nvSpPr>
            <p:cNvPr id="74" name="Oval 73"/>
            <p:cNvSpPr/>
            <p:nvPr/>
          </p:nvSpPr>
          <p:spPr>
            <a:xfrm>
              <a:off x="3283212" y="1219200"/>
              <a:ext cx="914400" cy="9144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75" name="TextBox 74"/>
            <p:cNvSpPr txBox="1"/>
            <p:nvPr/>
          </p:nvSpPr>
          <p:spPr>
            <a:xfrm>
              <a:off x="3150778" y="1219200"/>
              <a:ext cx="1395714" cy="1048876"/>
            </a:xfrm>
            <a:prstGeom prst="rect">
              <a:avLst/>
            </a:prstGeom>
            <a:noFill/>
          </p:spPr>
          <p:txBody>
            <a:bodyPr wrap="none" rtlCol="0">
              <a:spAutoFit/>
            </a:bodyPr>
            <a:lstStyle/>
            <a:p>
              <a:r>
                <a:rPr lang="en-US" sz="900" dirty="0"/>
                <a:t>4</a:t>
              </a:r>
            </a:p>
          </p:txBody>
        </p:sp>
      </p:grpSp>
      <p:cxnSp>
        <p:nvCxnSpPr>
          <p:cNvPr id="76" name="Curved Connector 75"/>
          <p:cNvCxnSpPr>
            <a:stCxn id="30" idx="2"/>
          </p:cNvCxnSpPr>
          <p:nvPr/>
        </p:nvCxnSpPr>
        <p:spPr>
          <a:xfrm rot="5400000">
            <a:off x="809919" y="4171187"/>
            <a:ext cx="1744235" cy="412260"/>
          </a:xfrm>
          <a:prstGeom prst="curvedConnector3">
            <a:avLst>
              <a:gd name="adj1" fmla="val 50000"/>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nvGrpSpPr>
          <p:cNvPr id="80" name="Group 79"/>
          <p:cNvGrpSpPr/>
          <p:nvPr/>
        </p:nvGrpSpPr>
        <p:grpSpPr>
          <a:xfrm>
            <a:off x="1874226" y="3839837"/>
            <a:ext cx="242374" cy="230832"/>
            <a:chOff x="3150778" y="1219200"/>
            <a:chExt cx="1395714" cy="1048876"/>
          </a:xfrm>
        </p:grpSpPr>
        <p:sp>
          <p:nvSpPr>
            <p:cNvPr id="81" name="Oval 80"/>
            <p:cNvSpPr/>
            <p:nvPr/>
          </p:nvSpPr>
          <p:spPr>
            <a:xfrm>
              <a:off x="3283212" y="1219200"/>
              <a:ext cx="914400" cy="9144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82" name="TextBox 81"/>
            <p:cNvSpPr txBox="1"/>
            <p:nvPr/>
          </p:nvSpPr>
          <p:spPr>
            <a:xfrm>
              <a:off x="3150778" y="1219200"/>
              <a:ext cx="1395714" cy="1048876"/>
            </a:xfrm>
            <a:prstGeom prst="rect">
              <a:avLst/>
            </a:prstGeom>
            <a:noFill/>
          </p:spPr>
          <p:txBody>
            <a:bodyPr wrap="none" rtlCol="0">
              <a:spAutoFit/>
            </a:bodyPr>
            <a:lstStyle/>
            <a:p>
              <a:r>
                <a:rPr lang="en-US" sz="900" dirty="0"/>
                <a:t>6</a:t>
              </a:r>
            </a:p>
          </p:txBody>
        </p:sp>
      </p:grpSp>
      <p:cxnSp>
        <p:nvCxnSpPr>
          <p:cNvPr id="86" name="Curved Connector 85"/>
          <p:cNvCxnSpPr>
            <a:stCxn id="30" idx="3"/>
            <a:endCxn id="31" idx="2"/>
          </p:cNvCxnSpPr>
          <p:nvPr/>
        </p:nvCxnSpPr>
        <p:spPr>
          <a:xfrm>
            <a:off x="2459666" y="3352800"/>
            <a:ext cx="626434" cy="152400"/>
          </a:xfrm>
          <a:prstGeom prst="curvedConnector4">
            <a:avLst>
              <a:gd name="adj1" fmla="val 10467"/>
              <a:gd name="adj2" fmla="val 250000"/>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nvGrpSpPr>
          <p:cNvPr id="90" name="Group 89"/>
          <p:cNvGrpSpPr/>
          <p:nvPr/>
        </p:nvGrpSpPr>
        <p:grpSpPr>
          <a:xfrm>
            <a:off x="2644785" y="3511551"/>
            <a:ext cx="242374" cy="230832"/>
            <a:chOff x="3150778" y="1219200"/>
            <a:chExt cx="1395714" cy="1048876"/>
          </a:xfrm>
        </p:grpSpPr>
        <p:sp>
          <p:nvSpPr>
            <p:cNvPr id="91" name="Oval 90"/>
            <p:cNvSpPr/>
            <p:nvPr/>
          </p:nvSpPr>
          <p:spPr>
            <a:xfrm>
              <a:off x="3283212" y="1219200"/>
              <a:ext cx="914400" cy="9144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92" name="TextBox 91"/>
            <p:cNvSpPr txBox="1"/>
            <p:nvPr/>
          </p:nvSpPr>
          <p:spPr>
            <a:xfrm>
              <a:off x="3150778" y="1219200"/>
              <a:ext cx="1395714" cy="1048876"/>
            </a:xfrm>
            <a:prstGeom prst="rect">
              <a:avLst/>
            </a:prstGeom>
            <a:noFill/>
          </p:spPr>
          <p:txBody>
            <a:bodyPr wrap="none" rtlCol="0">
              <a:spAutoFit/>
            </a:bodyPr>
            <a:lstStyle/>
            <a:p>
              <a:r>
                <a:rPr lang="en-US" sz="900" dirty="0" smtClean="0"/>
                <a:t>7</a:t>
              </a:r>
              <a:endParaRPr lang="en-US" sz="900" dirty="0"/>
            </a:p>
          </p:txBody>
        </p:sp>
      </p:grpSp>
      <p:cxnSp>
        <p:nvCxnSpPr>
          <p:cNvPr id="95" name="Curved Connector 94"/>
          <p:cNvCxnSpPr>
            <a:stCxn id="30" idx="1"/>
            <a:endCxn id="32" idx="2"/>
          </p:cNvCxnSpPr>
          <p:nvPr/>
        </p:nvCxnSpPr>
        <p:spPr>
          <a:xfrm rot="10800000" flipV="1">
            <a:off x="627926" y="3352799"/>
            <a:ext cx="688740" cy="158751"/>
          </a:xfrm>
          <a:prstGeom prst="curvedConnector4">
            <a:avLst>
              <a:gd name="adj1" fmla="val 8511"/>
              <a:gd name="adj2" fmla="val 243999"/>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nvGrpSpPr>
          <p:cNvPr id="99" name="Group 98"/>
          <p:cNvGrpSpPr/>
          <p:nvPr/>
        </p:nvGrpSpPr>
        <p:grpSpPr>
          <a:xfrm>
            <a:off x="1219068" y="3537857"/>
            <a:ext cx="242374" cy="230832"/>
            <a:chOff x="3150778" y="1219200"/>
            <a:chExt cx="1395714" cy="1048876"/>
          </a:xfrm>
        </p:grpSpPr>
        <p:sp>
          <p:nvSpPr>
            <p:cNvPr id="100" name="Oval 99"/>
            <p:cNvSpPr/>
            <p:nvPr/>
          </p:nvSpPr>
          <p:spPr>
            <a:xfrm>
              <a:off x="3283212" y="1219200"/>
              <a:ext cx="914400" cy="9144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01" name="TextBox 100"/>
            <p:cNvSpPr txBox="1"/>
            <p:nvPr/>
          </p:nvSpPr>
          <p:spPr>
            <a:xfrm>
              <a:off x="3150778" y="1219200"/>
              <a:ext cx="1395714" cy="1048876"/>
            </a:xfrm>
            <a:prstGeom prst="rect">
              <a:avLst/>
            </a:prstGeom>
            <a:noFill/>
          </p:spPr>
          <p:txBody>
            <a:bodyPr wrap="none" rtlCol="0">
              <a:spAutoFit/>
            </a:bodyPr>
            <a:lstStyle/>
            <a:p>
              <a:r>
                <a:rPr lang="en-US" sz="900" dirty="0"/>
                <a:t>8</a:t>
              </a:r>
            </a:p>
          </p:txBody>
        </p:sp>
      </p:grpSp>
      <p:grpSp>
        <p:nvGrpSpPr>
          <p:cNvPr id="112" name="Group 111"/>
          <p:cNvGrpSpPr/>
          <p:nvPr/>
        </p:nvGrpSpPr>
        <p:grpSpPr>
          <a:xfrm>
            <a:off x="1858638" y="4055281"/>
            <a:ext cx="242374" cy="230832"/>
            <a:chOff x="3150778" y="1219200"/>
            <a:chExt cx="1395714" cy="1048876"/>
          </a:xfrm>
        </p:grpSpPr>
        <p:sp>
          <p:nvSpPr>
            <p:cNvPr id="113" name="Oval 112"/>
            <p:cNvSpPr/>
            <p:nvPr/>
          </p:nvSpPr>
          <p:spPr>
            <a:xfrm>
              <a:off x="3283212" y="1219200"/>
              <a:ext cx="914400" cy="9144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114" name="TextBox 113"/>
            <p:cNvSpPr txBox="1"/>
            <p:nvPr/>
          </p:nvSpPr>
          <p:spPr>
            <a:xfrm>
              <a:off x="3150778" y="1219200"/>
              <a:ext cx="1395714" cy="1048876"/>
            </a:xfrm>
            <a:prstGeom prst="rect">
              <a:avLst/>
            </a:prstGeom>
            <a:noFill/>
          </p:spPr>
          <p:txBody>
            <a:bodyPr wrap="none" rtlCol="0">
              <a:spAutoFit/>
            </a:bodyPr>
            <a:lstStyle/>
            <a:p>
              <a:r>
                <a:rPr lang="en-US" sz="900" dirty="0"/>
                <a:t>9</a:t>
              </a:r>
            </a:p>
          </p:txBody>
        </p:sp>
      </p:grpSp>
      <p:grpSp>
        <p:nvGrpSpPr>
          <p:cNvPr id="115" name="Group 114"/>
          <p:cNvGrpSpPr/>
          <p:nvPr/>
        </p:nvGrpSpPr>
        <p:grpSpPr>
          <a:xfrm>
            <a:off x="1748493" y="4256518"/>
            <a:ext cx="391720" cy="235589"/>
            <a:chOff x="3150778" y="1219200"/>
            <a:chExt cx="1770876" cy="978955"/>
          </a:xfrm>
        </p:grpSpPr>
        <p:sp>
          <p:nvSpPr>
            <p:cNvPr id="116" name="Oval 115"/>
            <p:cNvSpPr/>
            <p:nvPr/>
          </p:nvSpPr>
          <p:spPr>
            <a:xfrm>
              <a:off x="3283212" y="1219200"/>
              <a:ext cx="914400" cy="9144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17" name="TextBox 116"/>
            <p:cNvSpPr txBox="1"/>
            <p:nvPr/>
          </p:nvSpPr>
          <p:spPr>
            <a:xfrm>
              <a:off x="3150778" y="1219200"/>
              <a:ext cx="1770876" cy="978955"/>
            </a:xfrm>
            <a:prstGeom prst="rect">
              <a:avLst/>
            </a:prstGeom>
            <a:noFill/>
          </p:spPr>
          <p:txBody>
            <a:bodyPr wrap="square" rtlCol="0">
              <a:spAutoFit/>
            </a:bodyPr>
            <a:lstStyle/>
            <a:p>
              <a:r>
                <a:rPr lang="en-US" sz="900" dirty="0" smtClean="0"/>
                <a:t>10</a:t>
              </a:r>
              <a:endParaRPr lang="en-US" sz="900" dirty="0"/>
            </a:p>
          </p:txBody>
        </p:sp>
      </p:grpSp>
      <p:grpSp>
        <p:nvGrpSpPr>
          <p:cNvPr id="118" name="Group 117"/>
          <p:cNvGrpSpPr/>
          <p:nvPr/>
        </p:nvGrpSpPr>
        <p:grpSpPr>
          <a:xfrm>
            <a:off x="1672626" y="4492108"/>
            <a:ext cx="391720" cy="230832"/>
            <a:chOff x="3150778" y="1219200"/>
            <a:chExt cx="1770876" cy="959186"/>
          </a:xfrm>
        </p:grpSpPr>
        <p:sp>
          <p:nvSpPr>
            <p:cNvPr id="119" name="Oval 118"/>
            <p:cNvSpPr/>
            <p:nvPr/>
          </p:nvSpPr>
          <p:spPr>
            <a:xfrm>
              <a:off x="3283212" y="1219200"/>
              <a:ext cx="914400" cy="9144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20" name="TextBox 119"/>
            <p:cNvSpPr txBox="1"/>
            <p:nvPr/>
          </p:nvSpPr>
          <p:spPr>
            <a:xfrm>
              <a:off x="3150778" y="1219200"/>
              <a:ext cx="1770876" cy="959186"/>
            </a:xfrm>
            <a:prstGeom prst="rect">
              <a:avLst/>
            </a:prstGeom>
            <a:noFill/>
          </p:spPr>
          <p:txBody>
            <a:bodyPr wrap="square" rtlCol="0">
              <a:spAutoFit/>
            </a:bodyPr>
            <a:lstStyle/>
            <a:p>
              <a:r>
                <a:rPr lang="en-US" sz="900" dirty="0" smtClean="0"/>
                <a:t>11</a:t>
              </a:r>
              <a:endParaRPr lang="en-US" sz="900" dirty="0"/>
            </a:p>
          </p:txBody>
        </p:sp>
      </p:grpSp>
    </p:spTree>
    <p:extLst>
      <p:ext uri="{BB962C8B-B14F-4D97-AF65-F5344CB8AC3E}">
        <p14:creationId xmlns:p14="http://schemas.microsoft.com/office/powerpoint/2010/main" val="119432616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533400"/>
            <a:ext cx="8839199" cy="6248400"/>
          </a:xfrm>
        </p:spPr>
        <p:txBody>
          <a:bodyPr>
            <a:normAutofit fontScale="77500" lnSpcReduction="20000"/>
          </a:bodyPr>
          <a:lstStyle/>
          <a:p>
            <a:r>
              <a:rPr lang="en-US" sz="2300" dirty="0" smtClean="0"/>
              <a:t>ELAN tags and </a:t>
            </a:r>
            <a:r>
              <a:rPr lang="en-US" sz="2300" dirty="0" err="1" smtClean="0"/>
              <a:t>lport</a:t>
            </a:r>
            <a:r>
              <a:rPr lang="en-US" sz="2300" dirty="0" smtClean="0"/>
              <a:t> tags used in the pipeline, these are persisted by ID Manager across controller reboots</a:t>
            </a:r>
          </a:p>
          <a:p>
            <a:pPr lvl="1"/>
            <a:r>
              <a:rPr lang="en-US" sz="2000" dirty="0" smtClean="0"/>
              <a:t>ELAN tag – 1 identifier per ELAN instance</a:t>
            </a:r>
          </a:p>
          <a:p>
            <a:pPr lvl="1"/>
            <a:r>
              <a:rPr lang="en-US" sz="2000" dirty="0" err="1" smtClean="0"/>
              <a:t>Lport</a:t>
            </a:r>
            <a:r>
              <a:rPr lang="en-US" sz="2000" dirty="0" smtClean="0"/>
              <a:t> tag – 1 identifier per interface</a:t>
            </a:r>
          </a:p>
          <a:p>
            <a:r>
              <a:rPr lang="en-US" sz="2300" dirty="0" smtClean="0"/>
              <a:t>ELAN service metadata usage </a:t>
            </a:r>
            <a:r>
              <a:rPr lang="en-US" sz="2100" dirty="0" smtClean="0"/>
              <a:t>–</a:t>
            </a:r>
          </a:p>
          <a:p>
            <a:pPr lvl="1"/>
            <a:r>
              <a:rPr lang="en-US" sz="2000" dirty="0" smtClean="0"/>
              <a:t>3 bits of service Identifier – pushed by Interface Manager in Dispatcher table</a:t>
            </a:r>
          </a:p>
          <a:p>
            <a:pPr lvl="1"/>
            <a:r>
              <a:rPr lang="en-US" sz="2000" dirty="0" smtClean="0"/>
              <a:t>21 bits for </a:t>
            </a:r>
            <a:r>
              <a:rPr lang="en-US" sz="2000" dirty="0" err="1" smtClean="0"/>
              <a:t>lport</a:t>
            </a:r>
            <a:r>
              <a:rPr lang="en-US" sz="2000" dirty="0" smtClean="0"/>
              <a:t> tag – pushed by Interface Manager in Table 0 for ingress </a:t>
            </a:r>
            <a:r>
              <a:rPr lang="en-US" sz="2000" dirty="0" smtClean="0"/>
              <a:t>interface</a:t>
            </a:r>
            <a:endParaRPr lang="en-US" sz="2000" dirty="0" smtClean="0"/>
          </a:p>
          <a:p>
            <a:pPr lvl="1"/>
            <a:r>
              <a:rPr lang="en-US" sz="2000" dirty="0" smtClean="0"/>
              <a:t>16 bits for Elan tag – pushed by ELAN service in unknown DMAC table</a:t>
            </a:r>
          </a:p>
          <a:p>
            <a:r>
              <a:rPr lang="en-US" sz="2300" dirty="0" smtClean="0"/>
              <a:t>SMAC table misses send a copy of the packet to the controller for learning</a:t>
            </a:r>
          </a:p>
          <a:p>
            <a:r>
              <a:rPr lang="en-US" sz="2300" dirty="0" smtClean="0"/>
              <a:t>DMAC table lookup sets </a:t>
            </a:r>
            <a:r>
              <a:rPr lang="en-US" sz="2300" dirty="0" err="1" smtClean="0"/>
              <a:t>fowarding</a:t>
            </a:r>
            <a:r>
              <a:rPr lang="en-US" sz="2300" dirty="0" smtClean="0"/>
              <a:t> actions as follows -</a:t>
            </a:r>
          </a:p>
          <a:p>
            <a:pPr lvl="1"/>
            <a:r>
              <a:rPr lang="en-US" sz="2100" dirty="0" smtClean="0"/>
              <a:t>Unicast </a:t>
            </a:r>
            <a:r>
              <a:rPr lang="en-US" sz="2100" dirty="0"/>
              <a:t>forwarding actions</a:t>
            </a:r>
          </a:p>
          <a:p>
            <a:pPr lvl="2"/>
            <a:r>
              <a:rPr lang="en-US" sz="1800" dirty="0"/>
              <a:t>Local DMAC entries have direct output port </a:t>
            </a:r>
            <a:r>
              <a:rPr lang="en-US" sz="1800" dirty="0" smtClean="0"/>
              <a:t>actions</a:t>
            </a:r>
          </a:p>
          <a:p>
            <a:pPr lvl="2"/>
            <a:r>
              <a:rPr lang="en-US" sz="1800" dirty="0" smtClean="0"/>
              <a:t>For remote entries, DMAC </a:t>
            </a:r>
            <a:r>
              <a:rPr lang="en-US" sz="1800" dirty="0"/>
              <a:t>flows point to </a:t>
            </a:r>
            <a:r>
              <a:rPr lang="en-US" sz="1800" dirty="0" smtClean="0"/>
              <a:t>the egress action (OF port) received from Interface Manager for ITM tunnel interfaces, and the </a:t>
            </a:r>
            <a:r>
              <a:rPr lang="en-US" sz="1800" dirty="0" err="1" smtClean="0"/>
              <a:t>lport</a:t>
            </a:r>
            <a:r>
              <a:rPr lang="en-US" sz="1800" dirty="0" smtClean="0"/>
              <a:t> tag is pushed in the </a:t>
            </a:r>
            <a:r>
              <a:rPr lang="en-US" sz="1800" dirty="0" err="1" smtClean="0"/>
              <a:t>tunnel_id</a:t>
            </a:r>
            <a:r>
              <a:rPr lang="en-US" sz="1800" dirty="0" smtClean="0"/>
              <a:t> </a:t>
            </a:r>
            <a:r>
              <a:rPr lang="en-US" sz="1800" dirty="0"/>
              <a:t>field </a:t>
            </a:r>
            <a:r>
              <a:rPr lang="en-US" sz="1800" dirty="0" smtClean="0"/>
              <a:t> </a:t>
            </a:r>
            <a:endParaRPr lang="en-US" sz="1800" dirty="0"/>
          </a:p>
          <a:p>
            <a:pPr lvl="2"/>
            <a:r>
              <a:rPr lang="en-US" sz="1800" dirty="0" smtClean="0"/>
              <a:t>Terminating service table on the egress </a:t>
            </a:r>
            <a:r>
              <a:rPr lang="en-US" sz="1800" dirty="0"/>
              <a:t>switch does a lookup on the </a:t>
            </a:r>
            <a:r>
              <a:rPr lang="en-US" sz="1800" dirty="0" err="1"/>
              <a:t>lport</a:t>
            </a:r>
            <a:r>
              <a:rPr lang="en-US" sz="1800" dirty="0"/>
              <a:t> tag, and sends </a:t>
            </a:r>
            <a:r>
              <a:rPr lang="en-US" sz="1800" dirty="0" err="1"/>
              <a:t>pkt</a:t>
            </a:r>
            <a:r>
              <a:rPr lang="en-US" sz="1800" dirty="0"/>
              <a:t> out to the corresponding VM port (no MAC lookup)</a:t>
            </a:r>
          </a:p>
          <a:p>
            <a:pPr lvl="1"/>
            <a:r>
              <a:rPr lang="en-US" sz="2100" dirty="0"/>
              <a:t>Broadcast forwarding actions</a:t>
            </a:r>
          </a:p>
          <a:p>
            <a:pPr lvl="2"/>
            <a:r>
              <a:rPr lang="en-US" sz="1800" dirty="0" smtClean="0"/>
              <a:t>DMAC table </a:t>
            </a:r>
            <a:r>
              <a:rPr lang="en-US" sz="1800" dirty="0"/>
              <a:t>sends the </a:t>
            </a:r>
            <a:r>
              <a:rPr lang="en-US" sz="1800" dirty="0" err="1"/>
              <a:t>pkt</a:t>
            </a:r>
            <a:r>
              <a:rPr lang="en-US" sz="1800" dirty="0"/>
              <a:t> to </a:t>
            </a:r>
            <a:r>
              <a:rPr lang="en-US" sz="1800" dirty="0" smtClean="0"/>
              <a:t>the ELAN </a:t>
            </a:r>
            <a:r>
              <a:rPr lang="en-US" sz="1800" dirty="0"/>
              <a:t>broadcast group, </a:t>
            </a:r>
            <a:r>
              <a:rPr lang="en-US" sz="1800" dirty="0" smtClean="0"/>
              <a:t>which points to the local broadcast group (group chaining), as well as remote tunnel endpoints</a:t>
            </a:r>
            <a:endParaRPr lang="en-US" sz="1800" dirty="0" smtClean="0"/>
          </a:p>
          <a:p>
            <a:pPr lvl="2"/>
            <a:r>
              <a:rPr lang="en-US" sz="1800" dirty="0" smtClean="0"/>
              <a:t>The local </a:t>
            </a:r>
            <a:r>
              <a:rPr lang="en-US" sz="1800" dirty="0" smtClean="0"/>
              <a:t>group forwards </a:t>
            </a:r>
            <a:r>
              <a:rPr lang="en-US" sz="1800" dirty="0"/>
              <a:t>the </a:t>
            </a:r>
            <a:r>
              <a:rPr lang="en-US" sz="1800" dirty="0" err="1"/>
              <a:t>pkt</a:t>
            </a:r>
            <a:r>
              <a:rPr lang="en-US" sz="1800" dirty="0"/>
              <a:t> to all </a:t>
            </a:r>
            <a:r>
              <a:rPr lang="en-US" sz="1800" dirty="0" smtClean="0"/>
              <a:t>local VM </a:t>
            </a:r>
            <a:r>
              <a:rPr lang="en-US" sz="1800" dirty="0"/>
              <a:t>ports in the same </a:t>
            </a:r>
            <a:r>
              <a:rPr lang="en-US" sz="1800" dirty="0" smtClean="0"/>
              <a:t>network(including </a:t>
            </a:r>
            <a:r>
              <a:rPr lang="en-US" sz="1800" dirty="0"/>
              <a:t>VLAN </a:t>
            </a:r>
            <a:r>
              <a:rPr lang="en-US" sz="1800" dirty="0" err="1"/>
              <a:t>subports</a:t>
            </a:r>
            <a:r>
              <a:rPr lang="en-US" sz="1800" dirty="0"/>
              <a:t>)</a:t>
            </a:r>
          </a:p>
          <a:p>
            <a:pPr lvl="2"/>
            <a:r>
              <a:rPr lang="en-US" sz="1800" dirty="0"/>
              <a:t>Additionally, </a:t>
            </a:r>
            <a:r>
              <a:rPr lang="en-US" sz="1800" dirty="0" smtClean="0"/>
              <a:t>a </a:t>
            </a:r>
            <a:r>
              <a:rPr lang="en-US" sz="1800" dirty="0" err="1" smtClean="0"/>
              <a:t>pkt</a:t>
            </a:r>
            <a:r>
              <a:rPr lang="en-US" sz="1800" dirty="0" smtClean="0"/>
              <a:t> </a:t>
            </a:r>
            <a:r>
              <a:rPr lang="en-US" sz="1800" dirty="0"/>
              <a:t>copy is sent to </a:t>
            </a:r>
            <a:r>
              <a:rPr lang="en-US" sz="1800" dirty="0" smtClean="0"/>
              <a:t>all remote TEP </a:t>
            </a:r>
            <a:r>
              <a:rPr lang="en-US" sz="1800" dirty="0"/>
              <a:t>interfaces on the same ELAN (Head end Replication)</a:t>
            </a:r>
          </a:p>
          <a:p>
            <a:pPr lvl="2"/>
            <a:r>
              <a:rPr lang="en-US" sz="1800" dirty="0" err="1" smtClean="0"/>
              <a:t>Tunnel_Id</a:t>
            </a:r>
            <a:r>
              <a:rPr lang="en-US" sz="1800" dirty="0" smtClean="0"/>
              <a:t> </a:t>
            </a:r>
            <a:r>
              <a:rPr lang="en-US" sz="1800" dirty="0"/>
              <a:t>field contains  </a:t>
            </a:r>
            <a:r>
              <a:rPr lang="en-US" sz="1800" dirty="0" smtClean="0"/>
              <a:t>the ELAN tag</a:t>
            </a:r>
            <a:endParaRPr lang="en-US" sz="1800" dirty="0"/>
          </a:p>
          <a:p>
            <a:pPr lvl="2"/>
            <a:r>
              <a:rPr lang="en-US" sz="1800" dirty="0" smtClean="0"/>
              <a:t>Terminating service table on the egress </a:t>
            </a:r>
            <a:r>
              <a:rPr lang="en-US" sz="1800" dirty="0"/>
              <a:t>switch looks up on  the ELAN tag, which points to the  local broadcast group, and floods the </a:t>
            </a:r>
            <a:r>
              <a:rPr lang="en-US" sz="1800" dirty="0" err="1"/>
              <a:t>pkt</a:t>
            </a:r>
            <a:r>
              <a:rPr lang="en-US" sz="1800" dirty="0"/>
              <a:t> to all local VM </a:t>
            </a:r>
            <a:r>
              <a:rPr lang="en-US" sz="1800" dirty="0" smtClean="0"/>
              <a:t>ports</a:t>
            </a:r>
          </a:p>
          <a:p>
            <a:pPr lvl="1"/>
            <a:r>
              <a:rPr lang="en-US" sz="2100" dirty="0" smtClean="0"/>
              <a:t>Filter Equals table – For </a:t>
            </a:r>
            <a:r>
              <a:rPr lang="en-US" sz="2100" dirty="0" err="1" smtClean="0"/>
              <a:t>pkt</a:t>
            </a:r>
            <a:r>
              <a:rPr lang="en-US" sz="2100" dirty="0" smtClean="0"/>
              <a:t> forwarding between </a:t>
            </a:r>
            <a:r>
              <a:rPr lang="en-US" sz="2100" dirty="0" err="1" smtClean="0"/>
              <a:t>subports</a:t>
            </a:r>
            <a:r>
              <a:rPr lang="en-US" sz="2100" dirty="0" smtClean="0"/>
              <a:t>, if source and </a:t>
            </a:r>
            <a:r>
              <a:rPr lang="en-US" sz="2100" dirty="0" err="1" smtClean="0"/>
              <a:t>dest</a:t>
            </a:r>
            <a:r>
              <a:rPr lang="en-US" sz="2100" dirty="0" smtClean="0"/>
              <a:t> </a:t>
            </a:r>
            <a:r>
              <a:rPr lang="en-US" sz="2100" dirty="0" err="1" smtClean="0"/>
              <a:t>lport</a:t>
            </a:r>
            <a:r>
              <a:rPr lang="en-US" sz="2100" dirty="0" smtClean="0"/>
              <a:t> is the same, drops the packet, and if different forwards the packet to the output port</a:t>
            </a:r>
            <a:endParaRPr lang="en-US" sz="2100" dirty="0"/>
          </a:p>
          <a:p>
            <a:endParaRPr lang="en-US" dirty="0"/>
          </a:p>
        </p:txBody>
      </p:sp>
      <p:sp>
        <p:nvSpPr>
          <p:cNvPr id="3" name="Title 2"/>
          <p:cNvSpPr>
            <a:spLocks noGrp="1"/>
          </p:cNvSpPr>
          <p:nvPr>
            <p:ph type="title"/>
          </p:nvPr>
        </p:nvSpPr>
        <p:spPr>
          <a:xfrm>
            <a:off x="393701" y="0"/>
            <a:ext cx="7454899" cy="598487"/>
          </a:xfrm>
        </p:spPr>
        <p:txBody>
          <a:bodyPr>
            <a:normAutofit fontScale="90000"/>
          </a:bodyPr>
          <a:lstStyle/>
          <a:p>
            <a:r>
              <a:rPr lang="en-US" dirty="0" err="1" smtClean="0"/>
              <a:t>Dataplane</a:t>
            </a:r>
            <a:r>
              <a:rPr lang="en-US" dirty="0" smtClean="0"/>
              <a:t> highlights</a:t>
            </a:r>
            <a:endParaRPr lang="en-US" dirty="0"/>
          </a:p>
        </p:txBody>
      </p:sp>
    </p:spTree>
    <p:extLst>
      <p:ext uri="{BB962C8B-B14F-4D97-AF65-F5344CB8AC3E}">
        <p14:creationId xmlns:p14="http://schemas.microsoft.com/office/powerpoint/2010/main" val="353099681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1" y="838200"/>
            <a:ext cx="8443914" cy="5791200"/>
          </a:xfrm>
        </p:spPr>
        <p:txBody>
          <a:bodyPr>
            <a:noAutofit/>
          </a:bodyPr>
          <a:lstStyle/>
          <a:p>
            <a:r>
              <a:rPr lang="en-US" sz="2000" dirty="0" smtClean="0"/>
              <a:t>ELAN instance manager</a:t>
            </a:r>
          </a:p>
          <a:p>
            <a:pPr lvl="1"/>
            <a:r>
              <a:rPr lang="en-US" sz="1600" dirty="0" smtClean="0"/>
              <a:t>CRUD operations on ELAN instances (tied to Neutron subnet CRUD)</a:t>
            </a:r>
          </a:p>
          <a:p>
            <a:r>
              <a:rPr lang="en-US" sz="2000" dirty="0" smtClean="0"/>
              <a:t>ELAN interface manager</a:t>
            </a:r>
          </a:p>
          <a:p>
            <a:pPr lvl="1"/>
            <a:r>
              <a:rPr lang="en-US" sz="1600" dirty="0" smtClean="0"/>
              <a:t>Service binding logic to bind ELAN instances to VM port interfaces</a:t>
            </a:r>
          </a:p>
          <a:p>
            <a:pPr lvl="1"/>
            <a:r>
              <a:rPr lang="en-US" sz="1600" dirty="0" smtClean="0"/>
              <a:t>Static MAC address CRUD per ELAN instance</a:t>
            </a:r>
          </a:p>
          <a:p>
            <a:pPr lvl="1"/>
            <a:r>
              <a:rPr lang="en-US" sz="1600" dirty="0" smtClean="0"/>
              <a:t>SB flow and group programming</a:t>
            </a:r>
          </a:p>
          <a:p>
            <a:r>
              <a:rPr lang="en-US" sz="2000" dirty="0" smtClean="0"/>
              <a:t>Interface state handler</a:t>
            </a:r>
          </a:p>
          <a:p>
            <a:pPr lvl="1"/>
            <a:r>
              <a:rPr lang="en-US" sz="1600" dirty="0" smtClean="0"/>
              <a:t>SB state programming and cleanups, based on interface state events</a:t>
            </a:r>
          </a:p>
          <a:p>
            <a:r>
              <a:rPr lang="en-US" sz="2000" dirty="0" smtClean="0"/>
              <a:t>ELAN MAC Handler</a:t>
            </a:r>
          </a:p>
          <a:p>
            <a:pPr lvl="1"/>
            <a:r>
              <a:rPr lang="en-US" sz="1600" dirty="0" smtClean="0"/>
              <a:t>Static MAC address SB programming (permanent entries), and operational DB maintenance</a:t>
            </a:r>
          </a:p>
          <a:p>
            <a:r>
              <a:rPr lang="en-US" sz="2000" dirty="0" err="1" smtClean="0"/>
              <a:t>Pkt</a:t>
            </a:r>
            <a:r>
              <a:rPr lang="en-US" sz="2000" dirty="0" smtClean="0"/>
              <a:t>-in Handler</a:t>
            </a:r>
          </a:p>
          <a:p>
            <a:pPr lvl="1"/>
            <a:r>
              <a:rPr lang="en-US" sz="1600" dirty="0" smtClean="0"/>
              <a:t>Dynamic MAC learning, and corresponding operational DB maintenance</a:t>
            </a:r>
          </a:p>
          <a:p>
            <a:pPr lvl="1"/>
            <a:r>
              <a:rPr lang="en-US" sz="1600" dirty="0" smtClean="0"/>
              <a:t>SB dynamic MAC address flow programming (with idle-timeouts)</a:t>
            </a:r>
          </a:p>
          <a:p>
            <a:r>
              <a:rPr lang="en-US" sz="2000" dirty="0" smtClean="0"/>
              <a:t>Flow Expiry Handler</a:t>
            </a:r>
          </a:p>
          <a:p>
            <a:pPr lvl="1"/>
            <a:r>
              <a:rPr lang="en-US" sz="1600" dirty="0" smtClean="0"/>
              <a:t>Cleaning up of DMAC entries upon SMAC expiry, corresponding operational DB maintenance</a:t>
            </a:r>
          </a:p>
        </p:txBody>
      </p:sp>
      <p:sp>
        <p:nvSpPr>
          <p:cNvPr id="3" name="Title 2"/>
          <p:cNvSpPr>
            <a:spLocks noGrp="1"/>
          </p:cNvSpPr>
          <p:nvPr>
            <p:ph type="title"/>
          </p:nvPr>
        </p:nvSpPr>
        <p:spPr>
          <a:xfrm>
            <a:off x="393701" y="239713"/>
            <a:ext cx="7494588" cy="750887"/>
          </a:xfrm>
        </p:spPr>
        <p:txBody>
          <a:bodyPr>
            <a:normAutofit fontScale="90000"/>
          </a:bodyPr>
          <a:lstStyle/>
          <a:p>
            <a:r>
              <a:rPr lang="en-US" dirty="0" smtClean="0"/>
              <a:t>Component Classes</a:t>
            </a:r>
            <a:endParaRPr lang="en-US" dirty="0"/>
          </a:p>
        </p:txBody>
      </p:sp>
    </p:spTree>
    <p:extLst>
      <p:ext uri="{BB962C8B-B14F-4D97-AF65-F5344CB8AC3E}">
        <p14:creationId xmlns:p14="http://schemas.microsoft.com/office/powerpoint/2010/main" val="256539468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ounded Rectangle 89"/>
          <p:cNvSpPr>
            <a:spLocks noChangeArrowheads="1"/>
          </p:cNvSpPr>
          <p:nvPr/>
        </p:nvSpPr>
        <p:spPr bwMode="auto">
          <a:xfrm>
            <a:off x="268689" y="2457678"/>
            <a:ext cx="7045631" cy="2808920"/>
          </a:xfrm>
          <a:prstGeom prst="roundRect">
            <a:avLst>
              <a:gd name="adj" fmla="val 9106"/>
            </a:avLst>
          </a:prstGeom>
          <a:solidFill>
            <a:srgbClr val="DEEEF7"/>
          </a:solidFill>
          <a:ln>
            <a:noFill/>
          </a:ln>
          <a:extLst>
            <a:ext uri="{91240B29-F687-4F45-9708-019B960494DF}">
              <a14:hiddenLine xmlns:a14="http://schemas.microsoft.com/office/drawing/2010/main" w="12700">
                <a:solidFill>
                  <a:srgbClr val="000000"/>
                </a:solidFill>
                <a:round/>
                <a:headEnd/>
                <a:tailEnd/>
              </a14:hiddenLine>
            </a:ext>
          </a:extLst>
        </p:spPr>
        <p:txBody>
          <a:bodyPr lIns="72000" rIns="72000"/>
          <a:lstStyle/>
          <a:p>
            <a:endParaRPr lang="en-US" b="1">
              <a:solidFill>
                <a:srgbClr val="58585A"/>
              </a:solidFill>
            </a:endParaRPr>
          </a:p>
        </p:txBody>
      </p:sp>
      <p:sp>
        <p:nvSpPr>
          <p:cNvPr id="10245" name="Rounded Rectangle 7"/>
          <p:cNvSpPr>
            <a:spLocks noChangeArrowheads="1"/>
          </p:cNvSpPr>
          <p:nvPr/>
        </p:nvSpPr>
        <p:spPr bwMode="auto">
          <a:xfrm>
            <a:off x="391001" y="5314287"/>
            <a:ext cx="1998843" cy="418748"/>
          </a:xfrm>
          <a:prstGeom prst="roundRect">
            <a:avLst>
              <a:gd name="adj" fmla="val 16667"/>
            </a:avLst>
          </a:prstGeom>
          <a:solidFill>
            <a:srgbClr val="BADEEE"/>
          </a:solidFill>
          <a:ln w="12700">
            <a:solidFill>
              <a:schemeClr val="tx1"/>
            </a:solidFill>
            <a:round/>
            <a:headEnd/>
            <a:tailEnd/>
          </a:ln>
        </p:spPr>
        <p:txBody>
          <a:bodyPr lIns="72000" rIns="72000"/>
          <a:lstStyle/>
          <a:p>
            <a:r>
              <a:rPr lang="en-US" sz="1200">
                <a:solidFill>
                  <a:srgbClr val="58585A"/>
                </a:solidFill>
              </a:rPr>
              <a:t>OpenFlow</a:t>
            </a:r>
          </a:p>
        </p:txBody>
      </p:sp>
      <p:sp>
        <p:nvSpPr>
          <p:cNvPr id="10246" name="Rectangle 9"/>
          <p:cNvSpPr>
            <a:spLocks noChangeArrowheads="1"/>
          </p:cNvSpPr>
          <p:nvPr/>
        </p:nvSpPr>
        <p:spPr bwMode="auto">
          <a:xfrm>
            <a:off x="390674" y="2533549"/>
            <a:ext cx="1125149" cy="2158549"/>
          </a:xfrm>
          <a:prstGeom prst="rect">
            <a:avLst/>
          </a:prstGeom>
          <a:noFill/>
          <a:ln w="28575">
            <a:solidFill>
              <a:srgbClr val="99CCFF"/>
            </a:solidFill>
            <a:round/>
            <a:headEnd/>
            <a:tailEnd/>
          </a:ln>
          <a:extLst>
            <a:ext uri="{909E8E84-426E-40DD-AFC4-6F175D3DCCD1}">
              <a14:hiddenFill xmlns:a14="http://schemas.microsoft.com/office/drawing/2010/main">
                <a:solidFill>
                  <a:srgbClr val="FFFFFF"/>
                </a:solidFill>
              </a14:hiddenFill>
            </a:ext>
          </a:extLst>
        </p:spPr>
        <p:txBody>
          <a:bodyPr lIns="72000" rIns="72000"/>
          <a:lstStyle/>
          <a:p>
            <a:r>
              <a:rPr lang="en-US" sz="1200" dirty="0" smtClean="0">
                <a:solidFill>
                  <a:srgbClr val="58585A"/>
                </a:solidFill>
              </a:rPr>
              <a:t>OF NSFs</a:t>
            </a:r>
            <a:endParaRPr lang="en-US" sz="1200" dirty="0">
              <a:solidFill>
                <a:srgbClr val="58585A"/>
              </a:solidFill>
            </a:endParaRPr>
          </a:p>
        </p:txBody>
      </p:sp>
      <p:sp>
        <p:nvSpPr>
          <p:cNvPr id="7" name="Rectangle 6"/>
          <p:cNvSpPr/>
          <p:nvPr/>
        </p:nvSpPr>
        <p:spPr bwMode="auto">
          <a:xfrm>
            <a:off x="1189257" y="5370675"/>
            <a:ext cx="484187" cy="276225"/>
          </a:xfrm>
          <a:prstGeom prst="rect">
            <a:avLst/>
          </a:prstGeom>
          <a:solidFill>
            <a:schemeClr val="bg1"/>
          </a:solidFill>
          <a:ln w="12700">
            <a:solidFill>
              <a:schemeClr val="tx1"/>
            </a:solidFill>
            <a:round/>
            <a:headEnd/>
            <a:tailEnd/>
          </a:ln>
        </p:spPr>
        <p:txBody>
          <a:bodyPr lIns="72000" rIns="72000" anchor="ctr"/>
          <a:lstStyle/>
          <a:p>
            <a:pPr>
              <a:defRPr/>
            </a:pPr>
            <a:r>
              <a:rPr lang="en-US" sz="1050" dirty="0">
                <a:solidFill>
                  <a:srgbClr val="58585A"/>
                </a:solidFill>
                <a:latin typeface="+mn-lt"/>
                <a:cs typeface="Arial" charset="0"/>
              </a:rPr>
              <a:t>1.0</a:t>
            </a:r>
          </a:p>
        </p:txBody>
      </p:sp>
      <p:sp>
        <p:nvSpPr>
          <p:cNvPr id="8" name="Rectangle 25"/>
          <p:cNvSpPr>
            <a:spLocks noChangeArrowheads="1"/>
          </p:cNvSpPr>
          <p:nvPr/>
        </p:nvSpPr>
        <p:spPr bwMode="auto">
          <a:xfrm>
            <a:off x="1751232" y="5370675"/>
            <a:ext cx="487362" cy="276225"/>
          </a:xfrm>
          <a:prstGeom prst="rect">
            <a:avLst/>
          </a:prstGeom>
          <a:solidFill>
            <a:srgbClr val="F08A00"/>
          </a:solidFill>
          <a:ln w="12700" cap="flat" cmpd="sng" algn="ctr">
            <a:solidFill>
              <a:schemeClr val="tx1"/>
            </a:solidFill>
            <a:prstDash val="solid"/>
            <a:round/>
            <a:headEnd type="none" w="med" len="med"/>
            <a:tailEnd type="none" w="med" len="med"/>
          </a:ln>
          <a:effectLst/>
        </p:spPr>
        <p:txBody>
          <a:bodyPr lIns="72000" rIns="72000" anchor="ctr"/>
          <a:lstStyle/>
          <a:p>
            <a:pPr>
              <a:defRPr/>
            </a:pPr>
            <a:r>
              <a:rPr lang="en-US" sz="900">
                <a:solidFill>
                  <a:schemeClr val="bg1"/>
                </a:solidFill>
                <a:latin typeface="+mn-lt"/>
                <a:cs typeface="Arial" charset="0"/>
              </a:rPr>
              <a:t>1.3</a:t>
            </a:r>
          </a:p>
        </p:txBody>
      </p:sp>
      <p:sp>
        <p:nvSpPr>
          <p:cNvPr id="11" name="Rounded Rectangle 10"/>
          <p:cNvSpPr/>
          <p:nvPr/>
        </p:nvSpPr>
        <p:spPr bwMode="auto">
          <a:xfrm>
            <a:off x="5043602" y="6129279"/>
            <a:ext cx="998537" cy="315912"/>
          </a:xfrm>
          <a:prstGeom prst="roundRect">
            <a:avLst/>
          </a:prstGeom>
          <a:solidFill>
            <a:srgbClr val="F08A00"/>
          </a:solidFill>
          <a:ln w="12700" cap="flat" cmpd="sng" algn="ctr">
            <a:noFill/>
            <a:prstDash val="solid"/>
            <a:round/>
            <a:headEnd type="none" w="med" len="med"/>
            <a:tailEnd type="none" w="med" len="med"/>
          </a:ln>
          <a:effectLst/>
        </p:spPr>
        <p:txBody>
          <a:bodyPr lIns="72000" rIns="72000" anchor="ctr"/>
          <a:lstStyle/>
          <a:p>
            <a:pPr>
              <a:defRPr/>
            </a:pPr>
            <a:r>
              <a:rPr lang="en-US" sz="900" b="1" dirty="0">
                <a:solidFill>
                  <a:schemeClr val="bg1"/>
                </a:solidFill>
                <a:latin typeface="+mn-lt"/>
                <a:cs typeface="Arial" charset="0"/>
              </a:rPr>
              <a:t>ODL </a:t>
            </a:r>
            <a:r>
              <a:rPr lang="en-US" sz="900" b="1" dirty="0" smtClean="0">
                <a:solidFill>
                  <a:schemeClr val="bg1"/>
                </a:solidFill>
                <a:latin typeface="+mn-lt"/>
                <a:cs typeface="Arial" charset="0"/>
              </a:rPr>
              <a:t>modules consumed</a:t>
            </a:r>
            <a:endParaRPr lang="en-US" sz="900" b="1" dirty="0">
              <a:solidFill>
                <a:schemeClr val="bg1"/>
              </a:solidFill>
              <a:latin typeface="+mn-lt"/>
              <a:cs typeface="Arial" charset="0"/>
            </a:endParaRPr>
          </a:p>
        </p:txBody>
      </p:sp>
      <p:sp>
        <p:nvSpPr>
          <p:cNvPr id="12" name="Rounded Rectangle 11"/>
          <p:cNvSpPr/>
          <p:nvPr/>
        </p:nvSpPr>
        <p:spPr bwMode="auto">
          <a:xfrm>
            <a:off x="2768634" y="4316348"/>
            <a:ext cx="1025525" cy="325438"/>
          </a:xfrm>
          <a:prstGeom prst="roundRect">
            <a:avLst/>
          </a:prstGeom>
          <a:ln>
            <a:headEnd type="none" w="med" len="med"/>
            <a:tailEnd type="none" w="med" len="med"/>
          </a:ln>
          <a:extLst/>
        </p:spPr>
        <p:style>
          <a:lnRef idx="0">
            <a:schemeClr val="accent1"/>
          </a:lnRef>
          <a:fillRef idx="3">
            <a:schemeClr val="accent1"/>
          </a:fillRef>
          <a:effectRef idx="3">
            <a:schemeClr val="accent1"/>
          </a:effectRef>
          <a:fontRef idx="minor">
            <a:schemeClr val="lt1"/>
          </a:fontRef>
        </p:style>
        <p:txBody>
          <a:bodyPr lIns="72000" rIns="72000" anchor="ctr"/>
          <a:lstStyle/>
          <a:p>
            <a:pPr>
              <a:defRPr/>
            </a:pPr>
            <a:r>
              <a:rPr lang="en-US" sz="1000" b="1" dirty="0">
                <a:solidFill>
                  <a:schemeClr val="bg1"/>
                </a:solidFill>
                <a:latin typeface="+mn-lt"/>
                <a:cs typeface="Arial" charset="0"/>
              </a:rPr>
              <a:t>ELAN Service</a:t>
            </a:r>
          </a:p>
        </p:txBody>
      </p:sp>
      <p:sp>
        <p:nvSpPr>
          <p:cNvPr id="13" name="Rounded Rectangle 12"/>
          <p:cNvSpPr/>
          <p:nvPr/>
        </p:nvSpPr>
        <p:spPr bwMode="auto">
          <a:xfrm>
            <a:off x="4088634" y="3865306"/>
            <a:ext cx="1157270" cy="387350"/>
          </a:xfrm>
          <a:prstGeom prst="roundRect">
            <a:avLst/>
          </a:prstGeom>
          <a:ln>
            <a:headEnd type="none" w="med" len="med"/>
            <a:tailEnd type="none" w="med" len="med"/>
          </a:ln>
          <a:extLst/>
        </p:spPr>
        <p:style>
          <a:lnRef idx="0">
            <a:schemeClr val="accent1"/>
          </a:lnRef>
          <a:fillRef idx="3">
            <a:schemeClr val="accent1"/>
          </a:fillRef>
          <a:effectRef idx="3">
            <a:schemeClr val="accent1"/>
          </a:effectRef>
          <a:fontRef idx="minor">
            <a:schemeClr val="lt1"/>
          </a:fontRef>
        </p:style>
        <p:txBody>
          <a:bodyPr lIns="72000" rIns="72000" anchor="ctr"/>
          <a:lstStyle/>
          <a:p>
            <a:pPr>
              <a:defRPr/>
            </a:pPr>
            <a:r>
              <a:rPr lang="en-US" sz="1000" b="1" dirty="0">
                <a:solidFill>
                  <a:schemeClr val="bg1"/>
                </a:solidFill>
                <a:latin typeface="+mn-lt"/>
                <a:cs typeface="Arial" charset="0"/>
              </a:rPr>
              <a:t>Internal Transport Manager</a:t>
            </a:r>
          </a:p>
        </p:txBody>
      </p:sp>
      <p:sp>
        <p:nvSpPr>
          <p:cNvPr id="14" name="Rounded Rectangle 72"/>
          <p:cNvSpPr>
            <a:spLocks noChangeArrowheads="1"/>
          </p:cNvSpPr>
          <p:nvPr/>
        </p:nvSpPr>
        <p:spPr bwMode="auto">
          <a:xfrm>
            <a:off x="328832" y="1474951"/>
            <a:ext cx="765175" cy="407988"/>
          </a:xfrm>
          <a:prstGeom prst="roundRect">
            <a:avLst>
              <a:gd name="adj" fmla="val 16667"/>
            </a:avLst>
          </a:prstGeom>
          <a:solidFill>
            <a:srgbClr val="F08A00"/>
          </a:solidFill>
          <a:ln w="12700" cap="flat" cmpd="sng" algn="ctr">
            <a:solidFill>
              <a:schemeClr val="tx1"/>
            </a:solidFill>
            <a:prstDash val="solid"/>
            <a:round/>
            <a:headEnd type="none" w="med" len="med"/>
            <a:tailEnd type="none" w="med" len="med"/>
          </a:ln>
          <a:effectLst/>
        </p:spPr>
        <p:txBody>
          <a:bodyPr lIns="72000" rIns="72000" anchor="ctr"/>
          <a:lstStyle/>
          <a:p>
            <a:pPr>
              <a:defRPr/>
            </a:pPr>
            <a:r>
              <a:rPr lang="en-US" sz="1000" b="1">
                <a:solidFill>
                  <a:schemeClr val="bg1"/>
                </a:solidFill>
                <a:latin typeface="+mn-lt"/>
                <a:cs typeface="Arial" charset="0"/>
              </a:rPr>
              <a:t>GUI</a:t>
            </a:r>
          </a:p>
        </p:txBody>
      </p:sp>
      <p:sp>
        <p:nvSpPr>
          <p:cNvPr id="15" name="Rounded Rectangle 73"/>
          <p:cNvSpPr>
            <a:spLocks noChangeArrowheads="1"/>
          </p:cNvSpPr>
          <p:nvPr/>
        </p:nvSpPr>
        <p:spPr bwMode="auto">
          <a:xfrm>
            <a:off x="325657" y="1998825"/>
            <a:ext cx="3171825" cy="365125"/>
          </a:xfrm>
          <a:prstGeom prst="roundRect">
            <a:avLst>
              <a:gd name="adj" fmla="val 16667"/>
            </a:avLst>
          </a:prstGeom>
          <a:solidFill>
            <a:srgbClr val="F08A00"/>
          </a:solidFill>
          <a:ln w="12700" cap="flat" cmpd="sng" algn="ctr">
            <a:solidFill>
              <a:schemeClr val="tx1"/>
            </a:solidFill>
            <a:prstDash val="solid"/>
            <a:round/>
            <a:headEnd type="none" w="med" len="med"/>
            <a:tailEnd type="none" w="med" len="med"/>
          </a:ln>
          <a:effectLst/>
        </p:spPr>
        <p:txBody>
          <a:bodyPr lIns="72000" rIns="72000" anchor="ctr"/>
          <a:lstStyle/>
          <a:p>
            <a:pPr>
              <a:defRPr/>
            </a:pPr>
            <a:r>
              <a:rPr lang="en-US" sz="1050" b="1">
                <a:solidFill>
                  <a:schemeClr val="bg1"/>
                </a:solidFill>
                <a:latin typeface="+mn-lt"/>
                <a:cs typeface="Arial" charset="0"/>
              </a:rPr>
              <a:t>OpenDaylight NB APIs (REST)</a:t>
            </a:r>
          </a:p>
        </p:txBody>
      </p:sp>
      <p:sp>
        <p:nvSpPr>
          <p:cNvPr id="17" name="Rounded Rectangle 16"/>
          <p:cNvSpPr>
            <a:spLocks noChangeArrowheads="1"/>
          </p:cNvSpPr>
          <p:nvPr/>
        </p:nvSpPr>
        <p:spPr bwMode="auto">
          <a:xfrm>
            <a:off x="6158768" y="6130073"/>
            <a:ext cx="865187" cy="314325"/>
          </a:xfrm>
          <a:prstGeom prst="roundRect">
            <a:avLst>
              <a:gd name="adj" fmla="val 0"/>
            </a:avLst>
          </a:prstGeom>
          <a:solidFill>
            <a:schemeClr val="bg1"/>
          </a:solidFill>
          <a:ln w="12700">
            <a:solidFill>
              <a:schemeClr val="tx1"/>
            </a:solidFill>
            <a:round/>
            <a:headEnd/>
            <a:tailEnd/>
          </a:ln>
        </p:spPr>
        <p:txBody>
          <a:bodyPr lIns="72000" rIns="72000" anchor="ctr"/>
          <a:lstStyle/>
          <a:p>
            <a:pPr>
              <a:defRPr/>
            </a:pPr>
            <a:r>
              <a:rPr lang="en-US" sz="1050" dirty="0" smtClean="0">
                <a:solidFill>
                  <a:srgbClr val="58585A"/>
                </a:solidFill>
                <a:latin typeface="+mn-lt"/>
                <a:cs typeface="Arial" charset="0"/>
              </a:rPr>
              <a:t>ODL Module </a:t>
            </a:r>
            <a:r>
              <a:rPr lang="en-US" sz="1050" dirty="0">
                <a:solidFill>
                  <a:srgbClr val="58585A"/>
                </a:solidFill>
                <a:latin typeface="+mn-lt"/>
                <a:cs typeface="Arial" charset="0"/>
              </a:rPr>
              <a:t>Not Used</a:t>
            </a:r>
          </a:p>
        </p:txBody>
      </p:sp>
      <p:sp>
        <p:nvSpPr>
          <p:cNvPr id="19" name="Rounded Rectangle 69"/>
          <p:cNvSpPr>
            <a:spLocks noChangeArrowheads="1"/>
          </p:cNvSpPr>
          <p:nvPr/>
        </p:nvSpPr>
        <p:spPr bwMode="auto">
          <a:xfrm>
            <a:off x="2497357" y="5313526"/>
            <a:ext cx="696912" cy="419100"/>
          </a:xfrm>
          <a:prstGeom prst="roundRect">
            <a:avLst>
              <a:gd name="adj" fmla="val 16667"/>
            </a:avLst>
          </a:prstGeom>
          <a:solidFill>
            <a:srgbClr val="F08A00"/>
          </a:solidFill>
          <a:ln w="12700" cap="flat" cmpd="sng" algn="ctr">
            <a:solidFill>
              <a:schemeClr val="tx1"/>
            </a:solidFill>
            <a:prstDash val="solid"/>
            <a:round/>
            <a:headEnd type="none" w="med" len="med"/>
            <a:tailEnd type="none" w="med" len="med"/>
          </a:ln>
          <a:effectLst/>
        </p:spPr>
        <p:txBody>
          <a:bodyPr lIns="72000" rIns="72000" anchor="ctr"/>
          <a:lstStyle/>
          <a:p>
            <a:r>
              <a:rPr lang="en-US" sz="1050" b="1" dirty="0">
                <a:solidFill>
                  <a:schemeClr val="bg1"/>
                </a:solidFill>
                <a:cs typeface="Arial" charset="0"/>
              </a:rPr>
              <a:t>OVSDB</a:t>
            </a:r>
          </a:p>
        </p:txBody>
      </p:sp>
      <p:sp>
        <p:nvSpPr>
          <p:cNvPr id="20" name="Rounded Rectangle 85"/>
          <p:cNvSpPr>
            <a:spLocks noChangeArrowheads="1"/>
          </p:cNvSpPr>
          <p:nvPr/>
        </p:nvSpPr>
        <p:spPr bwMode="auto">
          <a:xfrm>
            <a:off x="363757" y="4796000"/>
            <a:ext cx="6796087" cy="388938"/>
          </a:xfrm>
          <a:prstGeom prst="roundRect">
            <a:avLst>
              <a:gd name="adj" fmla="val 16667"/>
            </a:avLst>
          </a:prstGeom>
          <a:solidFill>
            <a:schemeClr val="accent1">
              <a:lumMod val="60000"/>
              <a:lumOff val="40000"/>
            </a:schemeClr>
          </a:solidFill>
          <a:ln w="28575">
            <a:solidFill>
              <a:schemeClr val="tx2">
                <a:lumMod val="50000"/>
                <a:lumOff val="50000"/>
              </a:schemeClr>
            </a:solidFill>
            <a:round/>
            <a:headEnd/>
            <a:tailEnd/>
          </a:ln>
        </p:spPr>
        <p:txBody>
          <a:bodyPr lIns="72000" rIns="72000" anchor="ctr"/>
          <a:lstStyle/>
          <a:p>
            <a:pPr>
              <a:lnSpc>
                <a:spcPct val="90000"/>
              </a:lnSpc>
              <a:defRPr/>
            </a:pPr>
            <a:r>
              <a:rPr lang="en-US" sz="1100" dirty="0">
                <a:solidFill>
                  <a:srgbClr val="58585A"/>
                </a:solidFill>
              </a:rPr>
              <a:t>Model-Driven service abstraction layer ( MD-SAL) (plug-in mgr., capability abstractions, …)</a:t>
            </a:r>
          </a:p>
        </p:txBody>
      </p:sp>
      <p:sp>
        <p:nvSpPr>
          <p:cNvPr id="21" name="Rounded Rectangle 20"/>
          <p:cNvSpPr/>
          <p:nvPr/>
        </p:nvSpPr>
        <p:spPr bwMode="auto">
          <a:xfrm>
            <a:off x="4266426" y="3487423"/>
            <a:ext cx="801687" cy="327025"/>
          </a:xfrm>
          <a:prstGeom prst="roundRect">
            <a:avLst/>
          </a:prstGeom>
          <a:ln>
            <a:headEnd type="none" w="med" len="med"/>
            <a:tailEnd type="none" w="med" len="med"/>
          </a:ln>
          <a:extLst/>
        </p:spPr>
        <p:style>
          <a:lnRef idx="0">
            <a:schemeClr val="accent1"/>
          </a:lnRef>
          <a:fillRef idx="3">
            <a:schemeClr val="accent1"/>
          </a:fillRef>
          <a:effectRef idx="3">
            <a:schemeClr val="accent1"/>
          </a:effectRef>
          <a:fontRef idx="minor">
            <a:schemeClr val="lt1"/>
          </a:fontRef>
        </p:style>
        <p:txBody>
          <a:bodyPr lIns="72000" rIns="72000" anchor="ctr"/>
          <a:lstStyle/>
          <a:p>
            <a:pPr>
              <a:defRPr/>
            </a:pPr>
            <a:r>
              <a:rPr lang="en-US" sz="1000" b="1" dirty="0">
                <a:solidFill>
                  <a:schemeClr val="bg1"/>
                </a:solidFill>
                <a:latin typeface="+mn-lt"/>
                <a:cs typeface="Arial" charset="0"/>
              </a:rPr>
              <a:t>ID Manager</a:t>
            </a:r>
          </a:p>
        </p:txBody>
      </p:sp>
      <p:sp>
        <p:nvSpPr>
          <p:cNvPr id="22" name="Rounded Rectangle 21"/>
          <p:cNvSpPr/>
          <p:nvPr/>
        </p:nvSpPr>
        <p:spPr bwMode="auto">
          <a:xfrm>
            <a:off x="4156717" y="4290383"/>
            <a:ext cx="1021105" cy="328612"/>
          </a:xfrm>
          <a:prstGeom prst="roundRect">
            <a:avLst/>
          </a:prstGeom>
          <a:ln>
            <a:headEnd type="none" w="med" len="med"/>
            <a:tailEnd type="none" w="med" len="med"/>
          </a:ln>
          <a:extLst/>
        </p:spPr>
        <p:style>
          <a:lnRef idx="0">
            <a:schemeClr val="accent1"/>
          </a:lnRef>
          <a:fillRef idx="3">
            <a:schemeClr val="accent1"/>
          </a:fillRef>
          <a:effectRef idx="3">
            <a:schemeClr val="accent1"/>
          </a:effectRef>
          <a:fontRef idx="minor">
            <a:schemeClr val="lt1"/>
          </a:fontRef>
        </p:style>
        <p:txBody>
          <a:bodyPr lIns="72000" rIns="72000" anchor="ctr"/>
          <a:lstStyle/>
          <a:p>
            <a:pPr>
              <a:defRPr/>
            </a:pPr>
            <a:r>
              <a:rPr lang="en-US" sz="1000" b="1" dirty="0" smtClean="0">
                <a:solidFill>
                  <a:schemeClr val="bg1"/>
                </a:solidFill>
                <a:cs typeface="Arial" charset="0"/>
              </a:rPr>
              <a:t>Interface  </a:t>
            </a:r>
            <a:r>
              <a:rPr lang="en-US" sz="1000" b="1" dirty="0">
                <a:solidFill>
                  <a:schemeClr val="bg1"/>
                </a:solidFill>
                <a:cs typeface="Arial" charset="0"/>
              </a:rPr>
              <a:t>Manager</a:t>
            </a:r>
          </a:p>
        </p:txBody>
      </p:sp>
      <p:sp>
        <p:nvSpPr>
          <p:cNvPr id="10266" name="Rectangle 1"/>
          <p:cNvSpPr>
            <a:spLocks noChangeArrowheads="1"/>
          </p:cNvSpPr>
          <p:nvPr/>
        </p:nvSpPr>
        <p:spPr bwMode="auto">
          <a:xfrm>
            <a:off x="171669" y="1946286"/>
            <a:ext cx="8683797" cy="3908026"/>
          </a:xfrm>
          <a:prstGeom prst="rect">
            <a:avLst/>
          </a:prstGeom>
          <a:noFill/>
          <a:ln w="12700">
            <a:solidFill>
              <a:srgbClr val="8BC5FF"/>
            </a:solidFill>
            <a:round/>
            <a:headEnd/>
            <a:tailEnd/>
          </a:ln>
          <a:extLst>
            <a:ext uri="{909E8E84-426E-40DD-AFC4-6F175D3DCCD1}">
              <a14:hiddenFill xmlns:a14="http://schemas.microsoft.com/office/drawing/2010/main">
                <a:solidFill>
                  <a:srgbClr val="FFFFFF"/>
                </a:solidFill>
              </a14:hiddenFill>
            </a:ext>
          </a:extLst>
        </p:spPr>
        <p:txBody>
          <a:bodyPr wrap="none" lIns="72000" rIns="72000"/>
          <a:lstStyle/>
          <a:p>
            <a:pPr>
              <a:spcBef>
                <a:spcPct val="50000"/>
              </a:spcBef>
            </a:pPr>
            <a:endParaRPr lang="en-US"/>
          </a:p>
        </p:txBody>
      </p:sp>
      <p:sp>
        <p:nvSpPr>
          <p:cNvPr id="10265" name="TextBox 11"/>
          <p:cNvSpPr txBox="1">
            <a:spLocks noChangeArrowheads="1"/>
          </p:cNvSpPr>
          <p:nvPr/>
        </p:nvSpPr>
        <p:spPr bwMode="auto">
          <a:xfrm>
            <a:off x="3007090" y="6174217"/>
            <a:ext cx="804717" cy="226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algn="ctr" eaLnBrk="0" fontAlgn="base" hangingPunct="0">
              <a:spcBef>
                <a:spcPct val="0"/>
              </a:spcBef>
              <a:spcAft>
                <a:spcPct val="0"/>
              </a:spcAft>
              <a:defRPr sz="2000">
                <a:solidFill>
                  <a:schemeClr val="tx1"/>
                </a:solidFill>
                <a:latin typeface="Arial" charset="0"/>
              </a:defRPr>
            </a:lvl6pPr>
            <a:lvl7pPr marL="2971800" indent="-228600" algn="ctr" eaLnBrk="0" fontAlgn="base" hangingPunct="0">
              <a:spcBef>
                <a:spcPct val="0"/>
              </a:spcBef>
              <a:spcAft>
                <a:spcPct val="0"/>
              </a:spcAft>
              <a:defRPr sz="2000">
                <a:solidFill>
                  <a:schemeClr val="tx1"/>
                </a:solidFill>
                <a:latin typeface="Arial" charset="0"/>
              </a:defRPr>
            </a:lvl7pPr>
            <a:lvl8pPr marL="3429000" indent="-228600" algn="ctr" eaLnBrk="0" fontAlgn="base" hangingPunct="0">
              <a:spcBef>
                <a:spcPct val="0"/>
              </a:spcBef>
              <a:spcAft>
                <a:spcPct val="0"/>
              </a:spcAft>
              <a:defRPr sz="2000">
                <a:solidFill>
                  <a:schemeClr val="tx1"/>
                </a:solidFill>
                <a:latin typeface="Arial" charset="0"/>
              </a:defRPr>
            </a:lvl8pPr>
            <a:lvl9pPr marL="3886200" indent="-228600" algn="ctr" eaLnBrk="0" fontAlgn="base" hangingPunct="0">
              <a:spcBef>
                <a:spcPct val="0"/>
              </a:spcBef>
              <a:spcAft>
                <a:spcPct val="0"/>
              </a:spcAft>
              <a:defRPr sz="2000">
                <a:solidFill>
                  <a:schemeClr val="tx1"/>
                </a:solidFill>
                <a:latin typeface="Arial" charset="0"/>
              </a:defRPr>
            </a:lvl9pPr>
          </a:lstStyle>
          <a:p>
            <a:pPr eaLnBrk="1" hangingPunct="1">
              <a:lnSpc>
                <a:spcPct val="90000"/>
              </a:lnSpc>
            </a:pPr>
            <a:r>
              <a:rPr lang="en-US" sz="1100" b="1" dirty="0">
                <a:solidFill>
                  <a:srgbClr val="58585A"/>
                </a:solidFill>
                <a:ea typeface="MS PGothic" pitchFamily="34" charset="-128"/>
              </a:rPr>
              <a:t>Legend</a:t>
            </a:r>
          </a:p>
        </p:txBody>
      </p:sp>
      <p:sp>
        <p:nvSpPr>
          <p:cNvPr id="29" name="Rounded Rectangle 27"/>
          <p:cNvSpPr>
            <a:spLocks noChangeArrowheads="1"/>
          </p:cNvSpPr>
          <p:nvPr/>
        </p:nvSpPr>
        <p:spPr bwMode="auto">
          <a:xfrm>
            <a:off x="452657" y="3670464"/>
            <a:ext cx="969962" cy="284162"/>
          </a:xfrm>
          <a:prstGeom prst="roundRect">
            <a:avLst>
              <a:gd name="adj" fmla="val 16667"/>
            </a:avLst>
          </a:prstGeom>
          <a:solidFill>
            <a:schemeClr val="bg1"/>
          </a:solidFill>
          <a:ln w="28575" cap="flat" cmpd="sng" algn="ctr">
            <a:noFill/>
            <a:prstDash val="solid"/>
            <a:round/>
            <a:headEnd type="none" w="med" len="med"/>
            <a:tailEnd type="none" w="med" len="med"/>
          </a:ln>
          <a:effectLst/>
        </p:spPr>
        <p:txBody>
          <a:bodyPr lIns="72000" rIns="72000" anchor="ctr"/>
          <a:lstStyle/>
          <a:p>
            <a:pPr>
              <a:defRPr/>
            </a:pPr>
            <a:r>
              <a:rPr lang="en-US" sz="1050" dirty="0">
                <a:latin typeface="+mn-lt"/>
                <a:cs typeface="Arial" charset="0"/>
              </a:rPr>
              <a:t>Topology </a:t>
            </a:r>
            <a:r>
              <a:rPr lang="en-US" sz="1050" dirty="0" err="1">
                <a:latin typeface="+mn-lt"/>
                <a:cs typeface="Arial" charset="0"/>
              </a:rPr>
              <a:t>Mgr</a:t>
            </a:r>
            <a:endParaRPr lang="en-US" sz="1050" dirty="0">
              <a:latin typeface="+mn-lt"/>
              <a:cs typeface="Arial" charset="0"/>
            </a:endParaRPr>
          </a:p>
        </p:txBody>
      </p:sp>
      <p:sp>
        <p:nvSpPr>
          <p:cNvPr id="30" name="Rounded Rectangle 27"/>
          <p:cNvSpPr>
            <a:spLocks noChangeArrowheads="1"/>
          </p:cNvSpPr>
          <p:nvPr/>
        </p:nvSpPr>
        <p:spPr bwMode="auto">
          <a:xfrm>
            <a:off x="462182" y="3251363"/>
            <a:ext cx="969962" cy="377825"/>
          </a:xfrm>
          <a:prstGeom prst="roundRect">
            <a:avLst>
              <a:gd name="adj" fmla="val 16667"/>
            </a:avLst>
          </a:prstGeom>
          <a:solidFill>
            <a:srgbClr val="F08A00"/>
          </a:solidFill>
          <a:ln w="12700" cap="flat" cmpd="sng" algn="ctr">
            <a:solidFill>
              <a:schemeClr val="tx1"/>
            </a:solidFill>
            <a:prstDash val="solid"/>
            <a:round/>
            <a:headEnd type="none" w="med" len="med"/>
            <a:tailEnd type="none" w="med" len="med"/>
          </a:ln>
          <a:effectLst/>
        </p:spPr>
        <p:txBody>
          <a:bodyPr lIns="72000" rIns="72000" anchor="ctr"/>
          <a:lstStyle/>
          <a:p>
            <a:r>
              <a:rPr lang="en-US" sz="1050" b="1" dirty="0">
                <a:solidFill>
                  <a:schemeClr val="bg1"/>
                </a:solidFill>
                <a:cs typeface="Arial" charset="0"/>
              </a:rPr>
              <a:t>Forwarding Rules </a:t>
            </a:r>
            <a:r>
              <a:rPr lang="en-US" sz="1050" b="1" dirty="0" err="1">
                <a:solidFill>
                  <a:schemeClr val="bg1"/>
                </a:solidFill>
                <a:cs typeface="Arial" charset="0"/>
              </a:rPr>
              <a:t>Mgr</a:t>
            </a:r>
            <a:endParaRPr lang="en-US" sz="1050" b="1" dirty="0">
              <a:solidFill>
                <a:schemeClr val="bg1"/>
              </a:solidFill>
              <a:cs typeface="Arial" charset="0"/>
            </a:endParaRPr>
          </a:p>
        </p:txBody>
      </p:sp>
      <p:sp>
        <p:nvSpPr>
          <p:cNvPr id="31" name="Rounded Rectangle 27"/>
          <p:cNvSpPr>
            <a:spLocks noChangeArrowheads="1"/>
          </p:cNvSpPr>
          <p:nvPr/>
        </p:nvSpPr>
        <p:spPr bwMode="auto">
          <a:xfrm>
            <a:off x="452657" y="2891000"/>
            <a:ext cx="969962" cy="284163"/>
          </a:xfrm>
          <a:prstGeom prst="roundRect">
            <a:avLst>
              <a:gd name="adj" fmla="val 16667"/>
            </a:avLst>
          </a:prstGeom>
          <a:solidFill>
            <a:schemeClr val="bg1"/>
          </a:solidFill>
          <a:ln w="12700" cap="flat" cmpd="sng" algn="ctr">
            <a:noFill/>
            <a:prstDash val="solid"/>
            <a:round/>
            <a:headEnd type="none" w="med" len="med"/>
            <a:tailEnd type="none" w="med" len="med"/>
          </a:ln>
          <a:effectLst/>
        </p:spPr>
        <p:txBody>
          <a:bodyPr lIns="72000" rIns="72000" anchor="ctr"/>
          <a:lstStyle/>
          <a:p>
            <a:pPr>
              <a:defRPr/>
            </a:pPr>
            <a:r>
              <a:rPr lang="en-US" sz="1050" dirty="0">
                <a:latin typeface="+mn-lt"/>
                <a:cs typeface="Arial" charset="0"/>
              </a:rPr>
              <a:t>Host Tracker</a:t>
            </a:r>
          </a:p>
        </p:txBody>
      </p:sp>
      <p:sp>
        <p:nvSpPr>
          <p:cNvPr id="33" name="Rounded Rectangle 32"/>
          <p:cNvSpPr/>
          <p:nvPr/>
        </p:nvSpPr>
        <p:spPr bwMode="auto">
          <a:xfrm>
            <a:off x="4266426" y="2743200"/>
            <a:ext cx="801687" cy="328612"/>
          </a:xfrm>
          <a:prstGeom prst="roundRect">
            <a:avLst/>
          </a:prstGeom>
          <a:ln>
            <a:headEnd type="none" w="med" len="med"/>
            <a:tailEnd type="none" w="med" len="med"/>
          </a:ln>
          <a:extLst/>
        </p:spPr>
        <p:style>
          <a:lnRef idx="0">
            <a:schemeClr val="accent1"/>
          </a:lnRef>
          <a:fillRef idx="3">
            <a:schemeClr val="accent1"/>
          </a:fillRef>
          <a:effectRef idx="3">
            <a:schemeClr val="accent1"/>
          </a:effectRef>
          <a:fontRef idx="minor">
            <a:schemeClr val="lt1"/>
          </a:fontRef>
        </p:style>
        <p:txBody>
          <a:bodyPr lIns="72000" rIns="72000" anchor="ctr"/>
          <a:lstStyle/>
          <a:p>
            <a:pPr>
              <a:defRPr/>
            </a:pPr>
            <a:r>
              <a:rPr lang="en-US" sz="1000" b="1" dirty="0">
                <a:solidFill>
                  <a:schemeClr val="bg1"/>
                </a:solidFill>
                <a:latin typeface="+mn-lt"/>
                <a:cs typeface="Arial" charset="0"/>
              </a:rPr>
              <a:t>Lock Manager</a:t>
            </a:r>
          </a:p>
        </p:txBody>
      </p:sp>
      <p:sp>
        <p:nvSpPr>
          <p:cNvPr id="35" name="Rounded Rectangle 69"/>
          <p:cNvSpPr>
            <a:spLocks noChangeArrowheads="1"/>
          </p:cNvSpPr>
          <p:nvPr/>
        </p:nvSpPr>
        <p:spPr bwMode="auto">
          <a:xfrm>
            <a:off x="4362669" y="5326225"/>
            <a:ext cx="820738" cy="419100"/>
          </a:xfrm>
          <a:prstGeom prst="roundRect">
            <a:avLst>
              <a:gd name="adj" fmla="val 16667"/>
            </a:avLst>
          </a:prstGeom>
          <a:solidFill>
            <a:schemeClr val="bg1"/>
          </a:solidFill>
          <a:ln w="12700" cap="flat" cmpd="sng" algn="ctr">
            <a:solidFill>
              <a:schemeClr val="tx1"/>
            </a:solidFill>
            <a:prstDash val="solid"/>
            <a:round/>
            <a:headEnd type="none" w="med" len="med"/>
            <a:tailEnd type="none" w="med" len="med"/>
          </a:ln>
          <a:effectLst/>
        </p:spPr>
        <p:txBody>
          <a:bodyPr lIns="72000" rIns="72000" anchor="ctr"/>
          <a:lstStyle/>
          <a:p>
            <a:pPr>
              <a:defRPr/>
            </a:pPr>
            <a:r>
              <a:rPr lang="en-US" sz="1000" dirty="0">
                <a:latin typeface="+mn-lt"/>
                <a:cs typeface="Arial" charset="0"/>
              </a:rPr>
              <a:t>NETCONF</a:t>
            </a:r>
          </a:p>
        </p:txBody>
      </p:sp>
      <p:sp>
        <p:nvSpPr>
          <p:cNvPr id="10276" name="Rectangle 35"/>
          <p:cNvSpPr>
            <a:spLocks noChangeArrowheads="1"/>
          </p:cNvSpPr>
          <p:nvPr/>
        </p:nvSpPr>
        <p:spPr bwMode="auto">
          <a:xfrm>
            <a:off x="5349898" y="2533549"/>
            <a:ext cx="1809956" cy="2158549"/>
          </a:xfrm>
          <a:prstGeom prst="rect">
            <a:avLst/>
          </a:prstGeom>
          <a:noFill/>
          <a:ln w="28575" algn="ctr">
            <a:solidFill>
              <a:srgbClr val="99CCFF"/>
            </a:solidFill>
            <a:round/>
            <a:headEnd/>
            <a:tailEnd/>
          </a:ln>
          <a:extLst>
            <a:ext uri="{909E8E84-426E-40DD-AFC4-6F175D3DCCD1}">
              <a14:hiddenFill xmlns:a14="http://schemas.microsoft.com/office/drawing/2010/main">
                <a:solidFill>
                  <a:srgbClr val="FFFFFF"/>
                </a:solidFill>
              </a14:hiddenFill>
            </a:ext>
          </a:extLst>
        </p:spPr>
        <p:txBody>
          <a:bodyPr wrap="none" lIns="72000" rIns="72000"/>
          <a:lstStyle/>
          <a:p>
            <a:r>
              <a:rPr lang="en-US" sz="1200" dirty="0"/>
              <a:t>ODL Infrastructure </a:t>
            </a:r>
          </a:p>
          <a:p>
            <a:endParaRPr lang="en-US" sz="1200" dirty="0"/>
          </a:p>
        </p:txBody>
      </p:sp>
      <p:sp>
        <p:nvSpPr>
          <p:cNvPr id="37" name="Rounded Rectangle 36"/>
          <p:cNvSpPr/>
          <p:nvPr/>
        </p:nvSpPr>
        <p:spPr bwMode="auto">
          <a:xfrm>
            <a:off x="4266426" y="3116105"/>
            <a:ext cx="801687" cy="327025"/>
          </a:xfrm>
          <a:prstGeom prst="roundRect">
            <a:avLst/>
          </a:prstGeom>
          <a:ln>
            <a:headEnd type="none" w="med" len="med"/>
            <a:tailEnd type="none" w="med" len="med"/>
          </a:ln>
          <a:extLst/>
        </p:spPr>
        <p:style>
          <a:lnRef idx="0">
            <a:schemeClr val="accent1"/>
          </a:lnRef>
          <a:fillRef idx="3">
            <a:schemeClr val="accent1"/>
          </a:fillRef>
          <a:effectRef idx="3">
            <a:schemeClr val="accent1"/>
          </a:effectRef>
          <a:fontRef idx="minor">
            <a:schemeClr val="lt1"/>
          </a:fontRef>
        </p:style>
        <p:txBody>
          <a:bodyPr lIns="72000" rIns="72000" anchor="ctr"/>
          <a:lstStyle/>
          <a:p>
            <a:pPr>
              <a:defRPr/>
            </a:pPr>
            <a:r>
              <a:rPr lang="en-US" sz="1000" b="1" dirty="0" err="1">
                <a:solidFill>
                  <a:schemeClr val="bg1"/>
                </a:solidFill>
                <a:latin typeface="+mn-lt"/>
                <a:cs typeface="Arial" charset="0"/>
              </a:rPr>
              <a:t>Liveness</a:t>
            </a:r>
            <a:r>
              <a:rPr lang="en-US" sz="1000" b="1" dirty="0">
                <a:solidFill>
                  <a:schemeClr val="bg1"/>
                </a:solidFill>
                <a:latin typeface="+mn-lt"/>
                <a:cs typeface="Arial" charset="0"/>
              </a:rPr>
              <a:t> Manager</a:t>
            </a:r>
          </a:p>
        </p:txBody>
      </p:sp>
      <p:sp>
        <p:nvSpPr>
          <p:cNvPr id="51" name="Rounded Rectangle 72"/>
          <p:cNvSpPr>
            <a:spLocks noChangeArrowheads="1"/>
          </p:cNvSpPr>
          <p:nvPr/>
        </p:nvSpPr>
        <p:spPr bwMode="auto">
          <a:xfrm>
            <a:off x="1147982" y="1454313"/>
            <a:ext cx="960437" cy="409575"/>
          </a:xfrm>
          <a:prstGeom prst="roundRect">
            <a:avLst>
              <a:gd name="adj" fmla="val 16667"/>
            </a:avLst>
          </a:prstGeom>
          <a:solidFill>
            <a:srgbClr val="F08A00"/>
          </a:solidFill>
          <a:ln w="12700" cap="flat" cmpd="sng" algn="ctr">
            <a:solidFill>
              <a:schemeClr val="tx1"/>
            </a:solidFill>
            <a:prstDash val="solid"/>
            <a:round/>
            <a:headEnd type="none" w="med" len="med"/>
            <a:tailEnd type="none" w="med" len="med"/>
          </a:ln>
          <a:effectLst/>
        </p:spPr>
        <p:txBody>
          <a:bodyPr lIns="72000" rIns="72000" anchor="ctr"/>
          <a:lstStyle/>
          <a:p>
            <a:pPr>
              <a:defRPr/>
            </a:pPr>
            <a:r>
              <a:rPr lang="en-US" sz="1000" b="1" dirty="0" err="1">
                <a:solidFill>
                  <a:schemeClr val="bg1"/>
                </a:solidFill>
                <a:latin typeface="+mn-lt"/>
                <a:cs typeface="Arial" charset="0"/>
              </a:rPr>
              <a:t>Openstack</a:t>
            </a:r>
            <a:r>
              <a:rPr lang="en-US" sz="1000" b="1" dirty="0">
                <a:solidFill>
                  <a:schemeClr val="bg1"/>
                </a:solidFill>
                <a:latin typeface="+mn-lt"/>
                <a:cs typeface="Arial" charset="0"/>
              </a:rPr>
              <a:t>/</a:t>
            </a:r>
          </a:p>
          <a:p>
            <a:pPr>
              <a:defRPr/>
            </a:pPr>
            <a:r>
              <a:rPr lang="en-US" sz="1000" b="1" dirty="0">
                <a:solidFill>
                  <a:schemeClr val="bg1"/>
                </a:solidFill>
                <a:latin typeface="+mn-lt"/>
                <a:cs typeface="Arial" charset="0"/>
              </a:rPr>
              <a:t>Neutron</a:t>
            </a:r>
          </a:p>
        </p:txBody>
      </p:sp>
      <p:sp>
        <p:nvSpPr>
          <p:cNvPr id="52" name="Rounded Rectangle 27"/>
          <p:cNvSpPr>
            <a:spLocks noChangeArrowheads="1"/>
          </p:cNvSpPr>
          <p:nvPr/>
        </p:nvSpPr>
        <p:spPr bwMode="auto">
          <a:xfrm>
            <a:off x="1636932" y="3838738"/>
            <a:ext cx="860425" cy="373062"/>
          </a:xfrm>
          <a:prstGeom prst="roundRect">
            <a:avLst>
              <a:gd name="adj" fmla="val 16667"/>
            </a:avLst>
          </a:prstGeom>
          <a:solidFill>
            <a:srgbClr val="F08A00"/>
          </a:solidFill>
          <a:ln w="12700" cap="flat" cmpd="sng" algn="ctr">
            <a:solidFill>
              <a:schemeClr val="tx1"/>
            </a:solidFill>
            <a:prstDash val="solid"/>
            <a:round/>
            <a:headEnd type="none" w="med" len="med"/>
            <a:tailEnd type="none" w="med" len="med"/>
          </a:ln>
          <a:effectLst/>
        </p:spPr>
        <p:txBody>
          <a:bodyPr lIns="72000" rIns="72000" anchor="ctr"/>
          <a:lstStyle/>
          <a:p>
            <a:r>
              <a:rPr lang="en-US" sz="1050" b="1" dirty="0">
                <a:solidFill>
                  <a:schemeClr val="bg1"/>
                </a:solidFill>
                <a:cs typeface="Arial" charset="0"/>
              </a:rPr>
              <a:t>Neutron  NB</a:t>
            </a:r>
          </a:p>
        </p:txBody>
      </p:sp>
      <p:sp>
        <p:nvSpPr>
          <p:cNvPr id="53" name="Rounded Rectangle 72"/>
          <p:cNvSpPr>
            <a:spLocks noChangeArrowheads="1"/>
          </p:cNvSpPr>
          <p:nvPr/>
        </p:nvSpPr>
        <p:spPr bwMode="auto">
          <a:xfrm>
            <a:off x="1636932" y="4265776"/>
            <a:ext cx="860425" cy="368300"/>
          </a:xfrm>
          <a:prstGeom prst="roundRect">
            <a:avLst>
              <a:gd name="adj" fmla="val 16667"/>
            </a:avLst>
          </a:prstGeom>
          <a:solidFill>
            <a:schemeClr val="bg1"/>
          </a:solidFill>
          <a:ln w="9525" cap="flat" cmpd="sng" algn="ctr">
            <a:solidFill>
              <a:schemeClr val="tx1">
                <a:lumMod val="40000"/>
                <a:lumOff val="60000"/>
              </a:schemeClr>
            </a:solidFill>
            <a:prstDash val="solid"/>
            <a:round/>
            <a:headEnd type="none" w="med" len="med"/>
            <a:tailEnd type="none" w="med" len="med"/>
          </a:ln>
          <a:effectLst/>
        </p:spPr>
        <p:txBody>
          <a:bodyPr lIns="72000" rIns="72000" anchor="ctr"/>
          <a:lstStyle/>
          <a:p>
            <a:r>
              <a:rPr lang="en-US" sz="1050" dirty="0" err="1" smtClean="0">
                <a:cs typeface="Arial" charset="0"/>
              </a:rPr>
              <a:t>Netvirt</a:t>
            </a:r>
            <a:endParaRPr lang="en-US" sz="1050" dirty="0">
              <a:cs typeface="Arial" charset="0"/>
            </a:endParaRPr>
          </a:p>
        </p:txBody>
      </p:sp>
      <p:sp>
        <p:nvSpPr>
          <p:cNvPr id="10293" name="Rectangle 9"/>
          <p:cNvSpPr>
            <a:spLocks noChangeArrowheads="1"/>
          </p:cNvSpPr>
          <p:nvPr/>
        </p:nvSpPr>
        <p:spPr bwMode="auto">
          <a:xfrm>
            <a:off x="1593515" y="2533549"/>
            <a:ext cx="1002880" cy="2158549"/>
          </a:xfrm>
          <a:prstGeom prst="rect">
            <a:avLst/>
          </a:prstGeom>
          <a:noFill/>
          <a:ln w="28575">
            <a:solidFill>
              <a:srgbClr val="99CCFF"/>
            </a:solidFill>
            <a:round/>
            <a:headEnd/>
            <a:tailEnd/>
          </a:ln>
          <a:extLst>
            <a:ext uri="{909E8E84-426E-40DD-AFC4-6F175D3DCCD1}">
              <a14:hiddenFill xmlns:a14="http://schemas.microsoft.com/office/drawing/2010/main">
                <a:solidFill>
                  <a:srgbClr val="FFFFFF"/>
                </a:solidFill>
              </a14:hiddenFill>
            </a:ext>
          </a:extLst>
        </p:spPr>
        <p:txBody>
          <a:bodyPr lIns="72000" rIns="72000"/>
          <a:lstStyle/>
          <a:p>
            <a:r>
              <a:rPr lang="en-US" sz="1200" dirty="0" smtClean="0">
                <a:solidFill>
                  <a:srgbClr val="58585A"/>
                </a:solidFill>
              </a:rPr>
              <a:t>Network </a:t>
            </a:r>
            <a:r>
              <a:rPr lang="en-US" sz="1200" dirty="0">
                <a:solidFill>
                  <a:srgbClr val="58585A"/>
                </a:solidFill>
              </a:rPr>
              <a:t>NSFs</a:t>
            </a:r>
          </a:p>
        </p:txBody>
      </p:sp>
      <p:sp>
        <p:nvSpPr>
          <p:cNvPr id="57" name="Rounded Rectangle 56"/>
          <p:cNvSpPr/>
          <p:nvPr/>
        </p:nvSpPr>
        <p:spPr bwMode="auto">
          <a:xfrm>
            <a:off x="2759902" y="3671937"/>
            <a:ext cx="1042988" cy="282575"/>
          </a:xfrm>
          <a:prstGeom prst="roundRect">
            <a:avLst/>
          </a:prstGeom>
          <a:ln>
            <a:headEnd type="none" w="med" len="med"/>
            <a:tailEnd type="none" w="med" len="med"/>
          </a:ln>
          <a:extLst/>
        </p:spPr>
        <p:style>
          <a:lnRef idx="0">
            <a:schemeClr val="accent1"/>
          </a:lnRef>
          <a:fillRef idx="3">
            <a:schemeClr val="accent1"/>
          </a:fillRef>
          <a:effectRef idx="3">
            <a:schemeClr val="accent1"/>
          </a:effectRef>
          <a:fontRef idx="minor">
            <a:schemeClr val="lt1"/>
          </a:fontRef>
        </p:style>
        <p:txBody>
          <a:bodyPr lIns="72000" rIns="72000" anchor="ctr"/>
          <a:lstStyle/>
          <a:p>
            <a:pPr>
              <a:defRPr/>
            </a:pPr>
            <a:r>
              <a:rPr lang="en-US" sz="1000" b="1" dirty="0">
                <a:solidFill>
                  <a:schemeClr val="bg1"/>
                </a:solidFill>
                <a:latin typeface="+mn-lt"/>
                <a:cs typeface="Arial" charset="0"/>
              </a:rPr>
              <a:t>FIB Manager</a:t>
            </a:r>
          </a:p>
        </p:txBody>
      </p:sp>
      <p:sp>
        <p:nvSpPr>
          <p:cNvPr id="58" name="Rounded Rectangle 27"/>
          <p:cNvSpPr>
            <a:spLocks noChangeArrowheads="1"/>
          </p:cNvSpPr>
          <p:nvPr/>
        </p:nvSpPr>
        <p:spPr bwMode="auto">
          <a:xfrm>
            <a:off x="2769427" y="3354494"/>
            <a:ext cx="1023938" cy="300037"/>
          </a:xfrm>
          <a:prstGeom prst="roundRect">
            <a:avLst>
              <a:gd name="adj" fmla="val 16667"/>
            </a:avLst>
          </a:prstGeom>
          <a:ln>
            <a:headEnd/>
            <a:tailEnd/>
          </a:ln>
        </p:spPr>
        <p:style>
          <a:lnRef idx="0">
            <a:schemeClr val="accent1"/>
          </a:lnRef>
          <a:fillRef idx="3">
            <a:schemeClr val="accent1"/>
          </a:fillRef>
          <a:effectRef idx="3">
            <a:schemeClr val="accent1"/>
          </a:effectRef>
          <a:fontRef idx="minor">
            <a:schemeClr val="lt1"/>
          </a:fontRef>
        </p:style>
        <p:txBody>
          <a:bodyPr lIns="72000" rIns="72000" anchor="ctr"/>
          <a:lstStyle/>
          <a:p>
            <a:pPr>
              <a:defRPr/>
            </a:pPr>
            <a:r>
              <a:rPr lang="en-US" sz="1000" b="1" dirty="0">
                <a:solidFill>
                  <a:schemeClr val="bg1"/>
                </a:solidFill>
                <a:latin typeface="+mn-lt"/>
                <a:cs typeface="Arial" charset="0"/>
              </a:rPr>
              <a:t>VPN </a:t>
            </a:r>
            <a:r>
              <a:rPr lang="en-US" sz="1000" b="1" dirty="0" err="1">
                <a:solidFill>
                  <a:schemeClr val="bg1"/>
                </a:solidFill>
                <a:latin typeface="+mn-lt"/>
                <a:cs typeface="Arial" charset="0"/>
              </a:rPr>
              <a:t>Mgr</a:t>
            </a:r>
            <a:endParaRPr lang="en-US" sz="1000" b="1" dirty="0">
              <a:solidFill>
                <a:schemeClr val="bg1"/>
              </a:solidFill>
              <a:latin typeface="+mn-lt"/>
              <a:cs typeface="Arial" charset="0"/>
            </a:endParaRPr>
          </a:p>
        </p:txBody>
      </p:sp>
      <p:sp>
        <p:nvSpPr>
          <p:cNvPr id="10298" name="Rectangle 58"/>
          <p:cNvSpPr>
            <a:spLocks noChangeArrowheads="1"/>
          </p:cNvSpPr>
          <p:nvPr/>
        </p:nvSpPr>
        <p:spPr bwMode="auto">
          <a:xfrm>
            <a:off x="2681536" y="2522719"/>
            <a:ext cx="2579640" cy="2169380"/>
          </a:xfrm>
          <a:prstGeom prst="rect">
            <a:avLst/>
          </a:prstGeom>
          <a:noFill/>
          <a:ln w="28575" algn="ctr">
            <a:solidFill>
              <a:srgbClr val="99CCFF"/>
            </a:solidFill>
            <a:round/>
            <a:headEnd/>
            <a:tailEnd/>
          </a:ln>
          <a:extLst>
            <a:ext uri="{909E8E84-426E-40DD-AFC4-6F175D3DCCD1}">
              <a14:hiddenFill xmlns:a14="http://schemas.microsoft.com/office/drawing/2010/main">
                <a:solidFill>
                  <a:srgbClr val="FFFFFF"/>
                </a:solidFill>
              </a14:hiddenFill>
            </a:ext>
          </a:extLst>
        </p:spPr>
        <p:txBody>
          <a:bodyPr wrap="none" lIns="72000" rIns="72000"/>
          <a:lstStyle/>
          <a:p>
            <a:r>
              <a:rPr lang="en-US" sz="1200" dirty="0" smtClean="0"/>
              <a:t>VPN </a:t>
            </a:r>
            <a:r>
              <a:rPr lang="en-US" sz="1200" dirty="0"/>
              <a:t>Service </a:t>
            </a:r>
            <a:r>
              <a:rPr lang="en-US" sz="1200" dirty="0" smtClean="0"/>
              <a:t> NSFs</a:t>
            </a:r>
            <a:endParaRPr lang="en-US" sz="1200" dirty="0"/>
          </a:p>
        </p:txBody>
      </p:sp>
      <p:sp>
        <p:nvSpPr>
          <p:cNvPr id="61" name="Rectangle 60"/>
          <p:cNvSpPr/>
          <p:nvPr/>
        </p:nvSpPr>
        <p:spPr bwMode="auto">
          <a:xfrm>
            <a:off x="7496602" y="3381743"/>
            <a:ext cx="1325563" cy="471488"/>
          </a:xfrm>
          <a:prstGeom prst="rect">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wrap="none" lIns="72000" rIns="72000"/>
          <a:lstStyle/>
          <a:p>
            <a:pPr>
              <a:spcBef>
                <a:spcPts val="0"/>
              </a:spcBef>
              <a:defRPr/>
            </a:pPr>
            <a:r>
              <a:rPr lang="en-US" sz="1200" dirty="0"/>
              <a:t>BGP Protocol</a:t>
            </a:r>
          </a:p>
          <a:p>
            <a:pPr>
              <a:spcBef>
                <a:spcPts val="0"/>
              </a:spcBef>
              <a:defRPr/>
            </a:pPr>
            <a:r>
              <a:rPr lang="en-US" sz="1200" dirty="0"/>
              <a:t>(</a:t>
            </a:r>
            <a:r>
              <a:rPr lang="en-US" sz="1200" dirty="0" err="1"/>
              <a:t>Quagga</a:t>
            </a:r>
            <a:r>
              <a:rPr lang="en-US" sz="1200" dirty="0"/>
              <a:t>)</a:t>
            </a:r>
          </a:p>
        </p:txBody>
      </p:sp>
      <p:sp>
        <p:nvSpPr>
          <p:cNvPr id="62" name="Rounded Rectangle 27"/>
          <p:cNvSpPr>
            <a:spLocks noChangeArrowheads="1"/>
          </p:cNvSpPr>
          <p:nvPr/>
        </p:nvSpPr>
        <p:spPr bwMode="auto">
          <a:xfrm>
            <a:off x="1636932" y="3481551"/>
            <a:ext cx="860425" cy="295275"/>
          </a:xfrm>
          <a:prstGeom prst="roundRect">
            <a:avLst>
              <a:gd name="adj" fmla="val 16667"/>
            </a:avLst>
          </a:prstGeom>
          <a:solidFill>
            <a:schemeClr val="bg1"/>
          </a:solidFill>
          <a:ln w="9525" cap="flat" cmpd="sng" algn="ctr">
            <a:solidFill>
              <a:schemeClr val="tx1">
                <a:lumMod val="40000"/>
                <a:lumOff val="60000"/>
              </a:schemeClr>
            </a:solidFill>
            <a:prstDash val="solid"/>
            <a:round/>
            <a:headEnd type="none" w="med" len="med"/>
            <a:tailEnd type="none" w="med" len="med"/>
          </a:ln>
          <a:effectLst/>
        </p:spPr>
        <p:txBody>
          <a:bodyPr lIns="72000" rIns="72000" anchor="ctr"/>
          <a:lstStyle/>
          <a:p>
            <a:pPr>
              <a:defRPr/>
            </a:pPr>
            <a:r>
              <a:rPr lang="en-US" sz="1050" dirty="0">
                <a:latin typeface="+mn-lt"/>
                <a:cs typeface="Arial" charset="0"/>
              </a:rPr>
              <a:t>SFC</a:t>
            </a:r>
          </a:p>
        </p:txBody>
      </p:sp>
      <p:sp>
        <p:nvSpPr>
          <p:cNvPr id="63" name="Rounded Rectangle 27"/>
          <p:cNvSpPr>
            <a:spLocks noChangeArrowheads="1"/>
          </p:cNvSpPr>
          <p:nvPr/>
        </p:nvSpPr>
        <p:spPr bwMode="auto">
          <a:xfrm>
            <a:off x="1636932" y="3146588"/>
            <a:ext cx="860425" cy="295275"/>
          </a:xfrm>
          <a:prstGeom prst="roundRect">
            <a:avLst>
              <a:gd name="adj" fmla="val 16667"/>
            </a:avLst>
          </a:prstGeom>
          <a:solidFill>
            <a:schemeClr val="bg1"/>
          </a:solidFill>
          <a:ln w="9525" cap="flat" cmpd="sng" algn="ctr">
            <a:solidFill>
              <a:schemeClr val="tx1">
                <a:lumMod val="40000"/>
                <a:lumOff val="60000"/>
              </a:schemeClr>
            </a:solidFill>
            <a:prstDash val="solid"/>
            <a:round/>
            <a:headEnd type="none" w="med" len="med"/>
            <a:tailEnd type="none" w="med" len="med"/>
          </a:ln>
          <a:effectLst/>
        </p:spPr>
        <p:txBody>
          <a:bodyPr lIns="72000" rIns="72000" anchor="ctr"/>
          <a:lstStyle/>
          <a:p>
            <a:pPr>
              <a:defRPr/>
            </a:pPr>
            <a:r>
              <a:rPr lang="en-US" sz="1050" dirty="0">
                <a:latin typeface="+mn-lt"/>
                <a:cs typeface="Arial" charset="0"/>
              </a:rPr>
              <a:t>GBP</a:t>
            </a:r>
          </a:p>
        </p:txBody>
      </p:sp>
      <p:sp>
        <p:nvSpPr>
          <p:cNvPr id="60" name="Rounded Rectangle 27"/>
          <p:cNvSpPr>
            <a:spLocks noChangeArrowheads="1"/>
          </p:cNvSpPr>
          <p:nvPr/>
        </p:nvSpPr>
        <p:spPr bwMode="auto">
          <a:xfrm>
            <a:off x="2769427" y="3010063"/>
            <a:ext cx="1023938" cy="327025"/>
          </a:xfrm>
          <a:prstGeom prst="roundRect">
            <a:avLst>
              <a:gd name="adj" fmla="val 16667"/>
            </a:avLst>
          </a:prstGeom>
          <a:ln>
            <a:headEnd/>
            <a:tailEnd/>
          </a:ln>
        </p:spPr>
        <p:style>
          <a:lnRef idx="0">
            <a:schemeClr val="accent1"/>
          </a:lnRef>
          <a:fillRef idx="3">
            <a:schemeClr val="accent1"/>
          </a:fillRef>
          <a:effectRef idx="3">
            <a:schemeClr val="accent1"/>
          </a:effectRef>
          <a:fontRef idx="minor">
            <a:schemeClr val="lt1"/>
          </a:fontRef>
        </p:style>
        <p:txBody>
          <a:bodyPr lIns="72000" rIns="72000" anchor="ctr"/>
          <a:lstStyle/>
          <a:p>
            <a:pPr>
              <a:defRPr/>
            </a:pPr>
            <a:r>
              <a:rPr lang="en-US" sz="1000" b="1" dirty="0">
                <a:solidFill>
                  <a:schemeClr val="bg1"/>
                </a:solidFill>
                <a:latin typeface="+mn-lt"/>
                <a:cs typeface="Arial" charset="0"/>
              </a:rPr>
              <a:t>MP-BGP Interface</a:t>
            </a:r>
          </a:p>
        </p:txBody>
      </p:sp>
      <p:sp>
        <p:nvSpPr>
          <p:cNvPr id="10242" name="Title 2"/>
          <p:cNvSpPr>
            <a:spLocks noGrp="1"/>
          </p:cNvSpPr>
          <p:nvPr>
            <p:ph type="title"/>
          </p:nvPr>
        </p:nvSpPr>
        <p:spPr>
          <a:xfrm>
            <a:off x="17184" y="239713"/>
            <a:ext cx="8978900" cy="1085850"/>
          </a:xfrm>
        </p:spPr>
        <p:txBody>
          <a:bodyPr>
            <a:normAutofit/>
          </a:bodyPr>
          <a:lstStyle/>
          <a:p>
            <a:r>
              <a:rPr lang="en-US" altLang="en-US" sz="3600" dirty="0" smtClean="0">
                <a:solidFill>
                  <a:srgbClr val="00A9D4"/>
                </a:solidFill>
              </a:rPr>
              <a:t>VPN Service components in ODL (Be)</a:t>
            </a:r>
            <a:endParaRPr lang="en-US" altLang="en-US" sz="3600" dirty="0" smtClean="0"/>
          </a:p>
        </p:txBody>
      </p:sp>
      <p:sp>
        <p:nvSpPr>
          <p:cNvPr id="64" name="Rounded Rectangle 63"/>
          <p:cNvSpPr/>
          <p:nvPr/>
        </p:nvSpPr>
        <p:spPr bwMode="auto">
          <a:xfrm>
            <a:off x="3928436" y="6129279"/>
            <a:ext cx="998537" cy="315912"/>
          </a:xfrm>
          <a:prstGeom prst="round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lIns="72000" rIns="72000" anchor="ctr"/>
          <a:lstStyle/>
          <a:p>
            <a:pPr>
              <a:defRPr/>
            </a:pPr>
            <a:r>
              <a:rPr lang="en-US" sz="900" b="1" dirty="0" smtClean="0">
                <a:solidFill>
                  <a:schemeClr val="bg1"/>
                </a:solidFill>
                <a:latin typeface="+mn-lt"/>
                <a:cs typeface="Arial" charset="0"/>
              </a:rPr>
              <a:t>VPN Service</a:t>
            </a:r>
            <a:endParaRPr lang="en-US" sz="900" b="1" dirty="0">
              <a:solidFill>
                <a:schemeClr val="bg1"/>
              </a:solidFill>
              <a:latin typeface="+mn-lt"/>
              <a:cs typeface="Arial" charset="0"/>
            </a:endParaRPr>
          </a:p>
        </p:txBody>
      </p:sp>
      <p:sp>
        <p:nvSpPr>
          <p:cNvPr id="49" name="Rounded Rectangle 69"/>
          <p:cNvSpPr>
            <a:spLocks noChangeArrowheads="1"/>
          </p:cNvSpPr>
          <p:nvPr/>
        </p:nvSpPr>
        <p:spPr bwMode="auto">
          <a:xfrm>
            <a:off x="3341688" y="5372100"/>
            <a:ext cx="696912" cy="419100"/>
          </a:xfrm>
          <a:prstGeom prst="roundRect">
            <a:avLst>
              <a:gd name="adj" fmla="val 16667"/>
            </a:avLst>
          </a:prstGeom>
          <a:solidFill>
            <a:srgbClr val="F08A00"/>
          </a:solidFill>
          <a:ln w="12700" cap="flat" cmpd="sng" algn="ctr">
            <a:solidFill>
              <a:schemeClr val="tx1"/>
            </a:solidFill>
            <a:prstDash val="solid"/>
            <a:round/>
            <a:headEnd type="none" w="med" len="med"/>
            <a:tailEnd type="none" w="med" len="med"/>
          </a:ln>
          <a:effectLst/>
        </p:spPr>
        <p:txBody>
          <a:bodyPr lIns="72000" rIns="72000" anchor="ctr"/>
          <a:lstStyle/>
          <a:p>
            <a:r>
              <a:rPr lang="en-US" sz="1050" b="1" dirty="0">
                <a:solidFill>
                  <a:schemeClr val="bg1"/>
                </a:solidFill>
                <a:cs typeface="Arial" charset="0"/>
              </a:rPr>
              <a:t>HWVTEP</a:t>
            </a:r>
          </a:p>
        </p:txBody>
      </p:sp>
      <p:sp>
        <p:nvSpPr>
          <p:cNvPr id="50" name="Rectangle 49"/>
          <p:cNvSpPr/>
          <p:nvPr/>
        </p:nvSpPr>
        <p:spPr bwMode="auto">
          <a:xfrm>
            <a:off x="7140585" y="6129279"/>
            <a:ext cx="999529" cy="315912"/>
          </a:xfrm>
          <a:prstGeom prst="rect">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wrap="none" lIns="72000" rIns="72000"/>
          <a:lstStyle/>
          <a:p>
            <a:r>
              <a:rPr lang="en-US" sz="1050" dirty="0"/>
              <a:t>External module</a:t>
            </a:r>
          </a:p>
        </p:txBody>
      </p:sp>
      <p:sp>
        <p:nvSpPr>
          <p:cNvPr id="54" name="Rounded Rectangle 53"/>
          <p:cNvSpPr/>
          <p:nvPr/>
        </p:nvSpPr>
        <p:spPr bwMode="auto">
          <a:xfrm>
            <a:off x="2880553" y="3971918"/>
            <a:ext cx="801687" cy="327025"/>
          </a:xfrm>
          <a:prstGeom prst="roundRect">
            <a:avLst/>
          </a:prstGeom>
          <a:ln>
            <a:headEnd type="none" w="med" len="med"/>
            <a:tailEnd type="none" w="med" len="med"/>
          </a:ln>
          <a:extLst/>
        </p:spPr>
        <p:style>
          <a:lnRef idx="0">
            <a:schemeClr val="accent1"/>
          </a:lnRef>
          <a:fillRef idx="3">
            <a:schemeClr val="accent1"/>
          </a:fillRef>
          <a:effectRef idx="3">
            <a:schemeClr val="accent1"/>
          </a:effectRef>
          <a:fontRef idx="minor">
            <a:schemeClr val="lt1"/>
          </a:fontRef>
        </p:style>
        <p:txBody>
          <a:bodyPr lIns="72000" rIns="72000" anchor="ctr"/>
          <a:lstStyle/>
          <a:p>
            <a:pPr>
              <a:defRPr/>
            </a:pPr>
            <a:r>
              <a:rPr lang="en-US" sz="1000" b="1" dirty="0" smtClean="0">
                <a:solidFill>
                  <a:schemeClr val="bg1"/>
                </a:solidFill>
                <a:cs typeface="Arial" charset="0"/>
              </a:rPr>
              <a:t>L2GW Handler</a:t>
            </a:r>
            <a:endParaRPr lang="en-US" sz="1000" b="1" dirty="0">
              <a:solidFill>
                <a:schemeClr val="bg1"/>
              </a:solidFill>
              <a:cs typeface="Arial" charset="0"/>
            </a:endParaRPr>
          </a:p>
        </p:txBody>
      </p:sp>
      <p:sp>
        <p:nvSpPr>
          <p:cNvPr id="48" name="Rounded Rectangle 47"/>
          <p:cNvSpPr/>
          <p:nvPr/>
        </p:nvSpPr>
        <p:spPr bwMode="auto">
          <a:xfrm>
            <a:off x="5357813" y="3745275"/>
            <a:ext cx="1197964" cy="327025"/>
          </a:xfrm>
          <a:prstGeom prst="roundRect">
            <a:avLst/>
          </a:prstGeom>
          <a:solidFill>
            <a:srgbClr val="F08A00"/>
          </a:solidFill>
          <a:ln w="12700" cap="flat" cmpd="sng" algn="ctr">
            <a:solidFill>
              <a:schemeClr val="tx1"/>
            </a:solidFill>
            <a:prstDash val="solid"/>
            <a:round/>
            <a:headEnd type="none" w="med" len="med"/>
            <a:tailEnd type="none" w="med" len="med"/>
          </a:ln>
          <a:effectLst/>
          <a:extLst/>
        </p:spPr>
        <p:txBody>
          <a:bodyPr lIns="72000" rIns="72000" anchor="ctr"/>
          <a:lstStyle/>
          <a:p>
            <a:r>
              <a:rPr lang="en-US" sz="1050" b="1" dirty="0">
                <a:solidFill>
                  <a:schemeClr val="bg1"/>
                </a:solidFill>
                <a:cs typeface="Arial" charset="0"/>
              </a:rPr>
              <a:t>YANG notification broker</a:t>
            </a:r>
          </a:p>
        </p:txBody>
      </p:sp>
      <p:sp>
        <p:nvSpPr>
          <p:cNvPr id="55" name="Rounded Rectangle 54"/>
          <p:cNvSpPr/>
          <p:nvPr/>
        </p:nvSpPr>
        <p:spPr bwMode="auto">
          <a:xfrm>
            <a:off x="5357431" y="3367088"/>
            <a:ext cx="1171162" cy="327025"/>
          </a:xfrm>
          <a:prstGeom prst="roundRect">
            <a:avLst/>
          </a:prstGeom>
          <a:solidFill>
            <a:srgbClr val="F08A00"/>
          </a:solidFill>
          <a:ln w="12700" cap="flat" cmpd="sng" algn="ctr">
            <a:solidFill>
              <a:schemeClr val="tx1"/>
            </a:solidFill>
            <a:prstDash val="solid"/>
            <a:round/>
            <a:headEnd type="none" w="med" len="med"/>
            <a:tailEnd type="none" w="med" len="med"/>
          </a:ln>
          <a:effectLst/>
          <a:extLst/>
        </p:spPr>
        <p:txBody>
          <a:bodyPr lIns="72000" rIns="72000" anchor="ctr"/>
          <a:lstStyle/>
          <a:p>
            <a:r>
              <a:rPr lang="en-US" sz="1050" b="1" dirty="0">
                <a:solidFill>
                  <a:schemeClr val="bg1"/>
                </a:solidFill>
                <a:cs typeface="Arial" charset="0"/>
              </a:rPr>
              <a:t>Clustered RPC broker</a:t>
            </a:r>
          </a:p>
        </p:txBody>
      </p:sp>
      <p:sp>
        <p:nvSpPr>
          <p:cNvPr id="59" name="Rounded Rectangle 58"/>
          <p:cNvSpPr/>
          <p:nvPr/>
        </p:nvSpPr>
        <p:spPr bwMode="auto">
          <a:xfrm>
            <a:off x="5357813" y="3016250"/>
            <a:ext cx="1170780" cy="327025"/>
          </a:xfrm>
          <a:prstGeom prst="roundRect">
            <a:avLst/>
          </a:prstGeom>
          <a:solidFill>
            <a:srgbClr val="F08A00"/>
          </a:solidFill>
          <a:ln w="12700" cap="flat" cmpd="sng" algn="ctr">
            <a:solidFill>
              <a:schemeClr val="tx1"/>
            </a:solidFill>
            <a:prstDash val="solid"/>
            <a:round/>
            <a:headEnd type="none" w="med" len="med"/>
            <a:tailEnd type="none" w="med" len="med"/>
          </a:ln>
          <a:effectLst/>
          <a:extLst/>
        </p:spPr>
        <p:txBody>
          <a:bodyPr lIns="72000" rIns="72000" anchor="ctr"/>
          <a:lstStyle/>
          <a:p>
            <a:r>
              <a:rPr lang="en-US" sz="1050" b="1" dirty="0">
                <a:solidFill>
                  <a:schemeClr val="bg1"/>
                </a:solidFill>
                <a:cs typeface="Arial" charset="0"/>
              </a:rPr>
              <a:t>Clustered MD-SAL </a:t>
            </a:r>
            <a:r>
              <a:rPr lang="en-US" sz="1050" b="1" dirty="0" err="1">
                <a:solidFill>
                  <a:schemeClr val="bg1"/>
                </a:solidFill>
                <a:cs typeface="Arial" charset="0"/>
              </a:rPr>
              <a:t>datastore</a:t>
            </a:r>
            <a:endParaRPr lang="en-US" sz="1050" b="1" dirty="0">
              <a:solidFill>
                <a:schemeClr val="bg1"/>
              </a:solidFill>
              <a:cs typeface="Arial" charset="0"/>
            </a:endParaRPr>
          </a:p>
        </p:txBody>
      </p:sp>
    </p:spTree>
    <p:extLst>
      <p:ext uri="{BB962C8B-B14F-4D97-AF65-F5344CB8AC3E}">
        <p14:creationId xmlns:p14="http://schemas.microsoft.com/office/powerpoint/2010/main" val="195011382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66800" y="990600"/>
            <a:ext cx="7068811" cy="3962400"/>
          </a:xfrm>
        </p:spPr>
      </p:pic>
      <p:sp>
        <p:nvSpPr>
          <p:cNvPr id="3" name="Title 2"/>
          <p:cNvSpPr>
            <a:spLocks noGrp="1"/>
          </p:cNvSpPr>
          <p:nvPr>
            <p:ph type="title"/>
          </p:nvPr>
        </p:nvSpPr>
        <p:spPr>
          <a:xfrm>
            <a:off x="393700" y="239713"/>
            <a:ext cx="7759699" cy="674687"/>
          </a:xfrm>
        </p:spPr>
        <p:txBody>
          <a:bodyPr>
            <a:normAutofit/>
          </a:bodyPr>
          <a:lstStyle/>
          <a:p>
            <a:r>
              <a:rPr lang="en-US" sz="3600" dirty="0" smtClean="0"/>
              <a:t>DEMO, code walk-through</a:t>
            </a:r>
            <a:endParaRPr lang="en-US" sz="3600"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4572000"/>
            <a:ext cx="6995160" cy="2080260"/>
          </a:xfrm>
          <a:prstGeom prst="rect">
            <a:avLst/>
          </a:prstGeom>
        </p:spPr>
      </p:pic>
    </p:spTree>
    <p:extLst>
      <p:ext uri="{BB962C8B-B14F-4D97-AF65-F5344CB8AC3E}">
        <p14:creationId xmlns:p14="http://schemas.microsoft.com/office/powerpoint/2010/main" val="101498714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0"/>
            <a:ext cx="8762999" cy="6705600"/>
          </a:xfrm>
        </p:spPr>
        <p:txBody>
          <a:bodyPr>
            <a:noAutofit/>
          </a:bodyPr>
          <a:lstStyle/>
          <a:p>
            <a:pPr marL="0" indent="0">
              <a:buNone/>
            </a:pPr>
            <a:r>
              <a:rPr lang="en-US" sz="1200" u="sng" dirty="0"/>
              <a:t>OVS1:</a:t>
            </a:r>
            <a:endParaRPr lang="en-US" sz="1200" dirty="0"/>
          </a:p>
          <a:p>
            <a:pPr marL="0" indent="0">
              <a:buNone/>
            </a:pPr>
            <a:r>
              <a:rPr lang="en-US" sz="1000" dirty="0" err="1"/>
              <a:t>mininet</a:t>
            </a:r>
            <a:r>
              <a:rPr lang="en-US" sz="1000" dirty="0"/>
              <a:t>&gt; </a:t>
            </a:r>
            <a:r>
              <a:rPr lang="en-US" sz="1000" dirty="0" err="1"/>
              <a:t>sh</a:t>
            </a:r>
            <a:r>
              <a:rPr lang="en-US" sz="1000" dirty="0"/>
              <a:t> </a:t>
            </a:r>
            <a:r>
              <a:rPr lang="en-US" sz="1000" dirty="0" err="1"/>
              <a:t>ovs-ofctl</a:t>
            </a:r>
            <a:r>
              <a:rPr lang="en-US" sz="1000" dirty="0"/>
              <a:t> -O OpenFlow13 dump-flows s1</a:t>
            </a:r>
          </a:p>
          <a:p>
            <a:pPr marL="0" indent="0">
              <a:buNone/>
            </a:pPr>
            <a:r>
              <a:rPr lang="en-US" sz="1000" dirty="0"/>
              <a:t>OFPST_FLOW reply (OF1.3) (</a:t>
            </a:r>
            <a:r>
              <a:rPr lang="en-US" sz="1000" dirty="0" err="1"/>
              <a:t>xid</a:t>
            </a:r>
            <a:r>
              <a:rPr lang="en-US" sz="1000" dirty="0"/>
              <a:t>=0x2):</a:t>
            </a:r>
          </a:p>
          <a:p>
            <a:pPr marL="0" indent="0">
              <a:buNone/>
            </a:pPr>
            <a:r>
              <a:rPr lang="en-US" sz="1000" dirty="0"/>
              <a:t> cookie=0x8000001, duration=18434.843s, table=0, </a:t>
            </a:r>
            <a:r>
              <a:rPr lang="en-US" sz="1000" dirty="0" err="1"/>
              <a:t>n_packets</a:t>
            </a:r>
            <a:r>
              <a:rPr lang="en-US" sz="1000" dirty="0"/>
              <a:t>=5666, </a:t>
            </a:r>
            <a:r>
              <a:rPr lang="en-US" sz="1000" dirty="0" err="1"/>
              <a:t>n_bytes</a:t>
            </a:r>
            <a:r>
              <a:rPr lang="en-US" sz="1000" dirty="0"/>
              <a:t>=419554, priority=5,in_port=3 actions=write_metadata:0x80000000001/0x1fffff0000000001,goto_table:36</a:t>
            </a:r>
          </a:p>
          <a:p>
            <a:pPr marL="0" indent="0">
              <a:buNone/>
            </a:pPr>
            <a:r>
              <a:rPr lang="en-US" sz="1000" dirty="0"/>
              <a:t> cookie=0x8000000, duration=18363.824s, table=0, </a:t>
            </a:r>
            <a:r>
              <a:rPr lang="en-US" sz="1000" dirty="0" err="1"/>
              <a:t>n_packets</a:t>
            </a:r>
            <a:r>
              <a:rPr lang="en-US" sz="1000" dirty="0"/>
              <a:t>=0, </a:t>
            </a:r>
            <a:r>
              <a:rPr lang="en-US" sz="1000" dirty="0" err="1"/>
              <a:t>n_bytes</a:t>
            </a:r>
            <a:r>
              <a:rPr lang="en-US" sz="1000" dirty="0"/>
              <a:t>=0, priority=4,in_port=2 actions=write_metadata:0x90000000000/0xffffff0000000000,goto_table:16</a:t>
            </a:r>
          </a:p>
          <a:p>
            <a:pPr marL="0" indent="0">
              <a:buNone/>
            </a:pPr>
            <a:r>
              <a:rPr lang="en-US" sz="1000" dirty="0"/>
              <a:t> cookie=0x8000000, duration=18361.867s, table=0, </a:t>
            </a:r>
            <a:r>
              <a:rPr lang="en-US" sz="1000" dirty="0" err="1"/>
              <a:t>n_packets</a:t>
            </a:r>
            <a:r>
              <a:rPr lang="en-US" sz="1000" dirty="0"/>
              <a:t>=135, </a:t>
            </a:r>
            <a:r>
              <a:rPr lang="en-US" sz="1000" dirty="0" err="1"/>
              <a:t>n_bytes</a:t>
            </a:r>
            <a:r>
              <a:rPr lang="en-US" sz="1000" dirty="0"/>
              <a:t>=12670, priority=4,in_port=1 actions=write_metadata:0xa0000000000/0xffffff0000000000,goto_table:16</a:t>
            </a:r>
          </a:p>
          <a:p>
            <a:pPr marL="0" indent="0">
              <a:buNone/>
            </a:pPr>
            <a:r>
              <a:rPr lang="en-US" sz="1000" dirty="0"/>
              <a:t> cookie=0x6800000, duration=19376.354s, table=16, </a:t>
            </a:r>
            <a:r>
              <a:rPr lang="en-US" sz="1000" dirty="0" err="1"/>
              <a:t>n_packets</a:t>
            </a:r>
            <a:r>
              <a:rPr lang="en-US" sz="1000" dirty="0"/>
              <a:t>=135, </a:t>
            </a:r>
            <a:r>
              <a:rPr lang="en-US" sz="1000" dirty="0" err="1"/>
              <a:t>n_bytes</a:t>
            </a:r>
            <a:r>
              <a:rPr lang="en-US" sz="1000" dirty="0"/>
              <a:t>=12670, priority=0 actions=goto_table:17</a:t>
            </a:r>
          </a:p>
          <a:p>
            <a:pPr marL="0" indent="0">
              <a:buNone/>
            </a:pPr>
            <a:r>
              <a:rPr lang="en-US" sz="1000" dirty="0"/>
              <a:t> cookie=0x8040000, duration=18343.849s, table=17, </a:t>
            </a:r>
            <a:r>
              <a:rPr lang="en-US" sz="1000" dirty="0" err="1"/>
              <a:t>n_packets</a:t>
            </a:r>
            <a:r>
              <a:rPr lang="en-US" sz="1000" dirty="0"/>
              <a:t>=0, </a:t>
            </a:r>
            <a:r>
              <a:rPr lang="en-US" sz="1000" dirty="0" err="1"/>
              <a:t>n_bytes</a:t>
            </a:r>
            <a:r>
              <a:rPr lang="en-US" sz="1000" dirty="0"/>
              <a:t>=0, priority=3,metadata=0x90000000000/0xffffff0000000000 actions=write_metadata:0x8000091388000000,goto_table:50</a:t>
            </a:r>
          </a:p>
          <a:p>
            <a:pPr marL="0" indent="0">
              <a:buNone/>
            </a:pPr>
            <a:r>
              <a:rPr lang="en-US" sz="1000" dirty="0"/>
              <a:t> cookie=0x8040000, duration=18340.819s, table=17, </a:t>
            </a:r>
            <a:r>
              <a:rPr lang="en-US" sz="1000" dirty="0" err="1"/>
              <a:t>n_packets</a:t>
            </a:r>
            <a:r>
              <a:rPr lang="en-US" sz="1000" dirty="0"/>
              <a:t>=135, </a:t>
            </a:r>
            <a:r>
              <a:rPr lang="en-US" sz="1000" dirty="0" err="1"/>
              <a:t>n_bytes</a:t>
            </a:r>
            <a:r>
              <a:rPr lang="en-US" sz="1000" dirty="0"/>
              <a:t>=12670, priority=3,metadata=0xa0000000000/0xffffff0000000000 actions=write_metadata:0x80000a1388000000,goto_table:50</a:t>
            </a:r>
          </a:p>
          <a:p>
            <a:pPr marL="0" indent="0">
              <a:buNone/>
            </a:pPr>
            <a:r>
              <a:rPr lang="en-US" sz="1000" dirty="0"/>
              <a:t> cookie=0x6800000, duration=19376.354s, table=18, </a:t>
            </a:r>
            <a:r>
              <a:rPr lang="en-US" sz="1000" dirty="0" err="1"/>
              <a:t>n_packets</a:t>
            </a:r>
            <a:r>
              <a:rPr lang="en-US" sz="1000" dirty="0"/>
              <a:t>=0, </a:t>
            </a:r>
            <a:r>
              <a:rPr lang="en-US" sz="1000" dirty="0" err="1"/>
              <a:t>n_bytes</a:t>
            </a:r>
            <a:r>
              <a:rPr lang="en-US" sz="1000" dirty="0"/>
              <a:t>=0, priority=0 actions=goto_table:38</a:t>
            </a:r>
          </a:p>
          <a:p>
            <a:pPr marL="0" indent="0">
              <a:buNone/>
            </a:pPr>
            <a:r>
              <a:rPr lang="en-US" sz="1000" dirty="0"/>
              <a:t> cookie=0x1030000, duration=19376.354s, table=20, </a:t>
            </a:r>
            <a:r>
              <a:rPr lang="en-US" sz="1000" dirty="0" err="1"/>
              <a:t>n_packets</a:t>
            </a:r>
            <a:r>
              <a:rPr lang="en-US" sz="1000" dirty="0"/>
              <a:t>=0, </a:t>
            </a:r>
            <a:r>
              <a:rPr lang="en-US" sz="1000" dirty="0" err="1"/>
              <a:t>n_bytes</a:t>
            </a:r>
            <a:r>
              <a:rPr lang="en-US" sz="1000" dirty="0"/>
              <a:t>=0, priority=0 actions=goto_table:80</a:t>
            </a:r>
          </a:p>
          <a:p>
            <a:pPr marL="0" indent="0">
              <a:buNone/>
            </a:pPr>
            <a:r>
              <a:rPr lang="en-US" sz="1000" dirty="0"/>
              <a:t> cookie=0x8000003, duration=19376.354s, table=21, </a:t>
            </a:r>
            <a:r>
              <a:rPr lang="en-US" sz="1000" dirty="0" err="1"/>
              <a:t>n_packets</a:t>
            </a:r>
            <a:r>
              <a:rPr lang="en-US" sz="1000" dirty="0"/>
              <a:t>=0, </a:t>
            </a:r>
            <a:r>
              <a:rPr lang="en-US" sz="1000" dirty="0" err="1"/>
              <a:t>n_bytes</a:t>
            </a:r>
            <a:r>
              <a:rPr lang="en-US" sz="1000" dirty="0"/>
              <a:t>=0, priority=0 actions=goto_table:80</a:t>
            </a:r>
          </a:p>
          <a:p>
            <a:pPr marL="0" indent="0">
              <a:buNone/>
            </a:pPr>
            <a:r>
              <a:rPr lang="en-US" sz="1000" dirty="0"/>
              <a:t> cookie=0x8000004, duration=19376.354s, table=22, </a:t>
            </a:r>
            <a:r>
              <a:rPr lang="en-US" sz="1000" dirty="0" err="1"/>
              <a:t>n_packets</a:t>
            </a:r>
            <a:r>
              <a:rPr lang="en-US" sz="1000" dirty="0"/>
              <a:t>=0, </a:t>
            </a:r>
            <a:r>
              <a:rPr lang="en-US" sz="1000" dirty="0" err="1"/>
              <a:t>n_bytes</a:t>
            </a:r>
            <a:r>
              <a:rPr lang="en-US" sz="1000" dirty="0"/>
              <a:t>=0, priority=0 actions=CONTROLLER:65535</a:t>
            </a:r>
          </a:p>
          <a:p>
            <a:pPr marL="0" indent="0">
              <a:buNone/>
            </a:pPr>
            <a:r>
              <a:rPr lang="en-US" sz="1000" dirty="0"/>
              <a:t> cookie=0x9000000, duration=18436.905s, table=36, </a:t>
            </a:r>
            <a:r>
              <a:rPr lang="en-US" sz="1000" dirty="0" err="1"/>
              <a:t>n_packets</a:t>
            </a:r>
            <a:r>
              <a:rPr lang="en-US" sz="1000" dirty="0"/>
              <a:t>=5531, </a:t>
            </a:r>
            <a:r>
              <a:rPr lang="en-US" sz="1000" dirty="0" err="1"/>
              <a:t>n_bytes</a:t>
            </a:r>
            <a:r>
              <a:rPr lang="en-US" sz="1000" dirty="0"/>
              <a:t>=406884, priority=5,tun_id=0 actions=CONTROLLER:65535</a:t>
            </a:r>
          </a:p>
          <a:p>
            <a:pPr marL="0" indent="0">
              <a:buNone/>
            </a:pPr>
            <a:r>
              <a:rPr lang="en-US" sz="1000" dirty="0"/>
              <a:t> cookie=0x9001388, duration=18344.076s, table=36, </a:t>
            </a:r>
            <a:r>
              <a:rPr lang="en-US" sz="1000" dirty="0" err="1"/>
              <a:t>n_packets</a:t>
            </a:r>
            <a:r>
              <a:rPr lang="en-US" sz="1000" dirty="0"/>
              <a:t>=6, </a:t>
            </a:r>
            <a:r>
              <a:rPr lang="en-US" sz="1000" dirty="0" err="1"/>
              <a:t>n_bytes</a:t>
            </a:r>
            <a:r>
              <a:rPr lang="en-US" sz="1000" dirty="0"/>
              <a:t>=476, priority=5,tun_id=0x1388 actions=</a:t>
            </a:r>
            <a:r>
              <a:rPr lang="en-US" sz="1000" dirty="0" err="1"/>
              <a:t>write_actions</a:t>
            </a:r>
            <a:r>
              <a:rPr lang="en-US" sz="1000" dirty="0"/>
              <a:t>(group:209999)</a:t>
            </a:r>
          </a:p>
          <a:p>
            <a:pPr marL="0" indent="0">
              <a:buNone/>
            </a:pPr>
            <a:r>
              <a:rPr lang="en-US" sz="1000" dirty="0"/>
              <a:t> cookie=0x9000009, duration=18344.047s, table=36, </a:t>
            </a:r>
            <a:r>
              <a:rPr lang="en-US" sz="1000" dirty="0" err="1"/>
              <a:t>n_packets</a:t>
            </a:r>
            <a:r>
              <a:rPr lang="en-US" sz="1000" dirty="0"/>
              <a:t>=0, </a:t>
            </a:r>
            <a:r>
              <a:rPr lang="en-US" sz="1000" dirty="0" err="1"/>
              <a:t>n_bytes</a:t>
            </a:r>
            <a:r>
              <a:rPr lang="en-US" sz="1000" dirty="0"/>
              <a:t>=0, priority=5,tun_id=0x9 actions=output:2</a:t>
            </a:r>
          </a:p>
          <a:p>
            <a:pPr marL="0" indent="0">
              <a:buNone/>
            </a:pPr>
            <a:r>
              <a:rPr lang="en-US" sz="1000" dirty="0"/>
              <a:t> cookie=0x900000a, duration=18341.834s, table=36, </a:t>
            </a:r>
            <a:r>
              <a:rPr lang="en-US" sz="1000" dirty="0" err="1"/>
              <a:t>n_packets</a:t>
            </a:r>
            <a:r>
              <a:rPr lang="en-US" sz="1000" dirty="0"/>
              <a:t>=129, </a:t>
            </a:r>
            <a:r>
              <a:rPr lang="en-US" sz="1000" dirty="0" err="1"/>
              <a:t>n_bytes</a:t>
            </a:r>
            <a:r>
              <a:rPr lang="en-US" sz="1000" dirty="0"/>
              <a:t>=12194, priority=5,tun_id=0xa actions=output:1</a:t>
            </a:r>
          </a:p>
          <a:p>
            <a:pPr marL="0" indent="0">
              <a:buNone/>
            </a:pPr>
            <a:r>
              <a:rPr lang="en-US" sz="1000" dirty="0"/>
              <a:t> cookie=0x8050000, duration=19376.354s, table=50, </a:t>
            </a:r>
            <a:r>
              <a:rPr lang="en-US" sz="1000" dirty="0" err="1"/>
              <a:t>n_packets</a:t>
            </a:r>
            <a:r>
              <a:rPr lang="en-US" sz="1000" dirty="0"/>
              <a:t>=6, </a:t>
            </a:r>
            <a:r>
              <a:rPr lang="en-US" sz="1000" dirty="0" err="1"/>
              <a:t>n_bytes</a:t>
            </a:r>
            <a:r>
              <a:rPr lang="en-US" sz="1000" dirty="0"/>
              <a:t>=476, priority=0 actions=CONTROLLER:65535,goto_table:51</a:t>
            </a:r>
          </a:p>
          <a:p>
            <a:pPr marL="0" indent="0">
              <a:buNone/>
            </a:pPr>
            <a:r>
              <a:rPr lang="en-US" sz="1000" dirty="0"/>
              <a:t> cookie=0x8030000, duration=19376.354s, table=51, </a:t>
            </a:r>
            <a:r>
              <a:rPr lang="en-US" sz="1000" dirty="0" err="1"/>
              <a:t>n_packets</a:t>
            </a:r>
            <a:r>
              <a:rPr lang="en-US" sz="1000" dirty="0"/>
              <a:t>=6, </a:t>
            </a:r>
            <a:r>
              <a:rPr lang="en-US" sz="1000" dirty="0" err="1"/>
              <a:t>n_bytes</a:t>
            </a:r>
            <a:r>
              <a:rPr lang="en-US" sz="1000" dirty="0"/>
              <a:t>=476, priority=0 actions=goto_table:52</a:t>
            </a:r>
          </a:p>
          <a:p>
            <a:pPr marL="0" indent="0">
              <a:buNone/>
            </a:pPr>
            <a:r>
              <a:rPr lang="en-US" sz="1000" dirty="0"/>
              <a:t> cookie=0x8701388, duration=18344.047s, table=52, </a:t>
            </a:r>
            <a:r>
              <a:rPr lang="en-US" sz="1000" dirty="0" err="1"/>
              <a:t>n_packets</a:t>
            </a:r>
            <a:r>
              <a:rPr lang="en-US" sz="1000" dirty="0"/>
              <a:t>=6, </a:t>
            </a:r>
            <a:r>
              <a:rPr lang="en-US" sz="1000" dirty="0" err="1"/>
              <a:t>n_bytes</a:t>
            </a:r>
            <a:r>
              <a:rPr lang="en-US" sz="1000" dirty="0"/>
              <a:t>=476, priority=5,metadata=0x1388000000/0xffff000001 actions=</a:t>
            </a:r>
            <a:r>
              <a:rPr lang="en-US" sz="1000" dirty="0" err="1"/>
              <a:t>write_actions</a:t>
            </a:r>
            <a:r>
              <a:rPr lang="en-US" sz="1000" dirty="0"/>
              <a:t>(group:210000)</a:t>
            </a:r>
          </a:p>
          <a:p>
            <a:pPr marL="0" indent="0">
              <a:buNone/>
            </a:pPr>
            <a:r>
              <a:rPr lang="en-US" sz="1000" dirty="0"/>
              <a:t> cookie=0x8800009, duration=18344.015s, table=55, </a:t>
            </a:r>
            <a:r>
              <a:rPr lang="en-US" sz="1000" dirty="0" err="1"/>
              <a:t>n_packets</a:t>
            </a:r>
            <a:r>
              <a:rPr lang="en-US" sz="1000" dirty="0"/>
              <a:t>=0, </a:t>
            </a:r>
            <a:r>
              <a:rPr lang="en-US" sz="1000" dirty="0" err="1"/>
              <a:t>n_bytes</a:t>
            </a:r>
            <a:r>
              <a:rPr lang="en-US" sz="1000" dirty="0"/>
              <a:t>=0, priority=10,tun_id=0x9,metadata=0x90000000000/0x1fffff0000000000 actions=drop</a:t>
            </a:r>
          </a:p>
          <a:p>
            <a:pPr marL="0" indent="0">
              <a:buNone/>
            </a:pPr>
            <a:r>
              <a:rPr lang="en-US" sz="1000" dirty="0"/>
              <a:t> cookie=0x880000a, duration=18341.797s, table=55, </a:t>
            </a:r>
            <a:r>
              <a:rPr lang="en-US" sz="1000" dirty="0" err="1"/>
              <a:t>n_packets</a:t>
            </a:r>
            <a:r>
              <a:rPr lang="en-US" sz="1000" dirty="0"/>
              <a:t>=6, </a:t>
            </a:r>
            <a:r>
              <a:rPr lang="en-US" sz="1000" dirty="0" err="1"/>
              <a:t>n_bytes</a:t>
            </a:r>
            <a:r>
              <a:rPr lang="en-US" sz="1000" dirty="0"/>
              <a:t>=476, priority=10,tun_id=0xa,metadata=0xa0000000000/0x1fffff0000000000 actions=drop</a:t>
            </a:r>
          </a:p>
          <a:p>
            <a:pPr marL="0" indent="0">
              <a:buNone/>
            </a:pPr>
            <a:r>
              <a:rPr lang="en-US" sz="1000" dirty="0"/>
              <a:t> cookie=0x8800009, duration=18344.020s, table=55, </a:t>
            </a:r>
            <a:r>
              <a:rPr lang="en-US" sz="1000" dirty="0" err="1"/>
              <a:t>n_packets</a:t>
            </a:r>
            <a:r>
              <a:rPr lang="en-US" sz="1000" dirty="0"/>
              <a:t>=12, </a:t>
            </a:r>
            <a:r>
              <a:rPr lang="en-US" sz="1000" dirty="0" err="1"/>
              <a:t>n_bytes</a:t>
            </a:r>
            <a:r>
              <a:rPr lang="en-US" sz="1000" dirty="0"/>
              <a:t>=952, priority=9,tun_id=0x9 actions=output:2</a:t>
            </a:r>
          </a:p>
          <a:p>
            <a:pPr marL="0" indent="0">
              <a:buNone/>
            </a:pPr>
            <a:r>
              <a:rPr lang="en-US" sz="1000" dirty="0"/>
              <a:t> cookie=0x880000a, duration=18341.799s, table=55, </a:t>
            </a:r>
            <a:r>
              <a:rPr lang="en-US" sz="1000" dirty="0" err="1"/>
              <a:t>n_packets</a:t>
            </a:r>
            <a:r>
              <a:rPr lang="en-US" sz="1000" dirty="0"/>
              <a:t>=6, </a:t>
            </a:r>
            <a:r>
              <a:rPr lang="en-US" sz="1000" dirty="0" err="1"/>
              <a:t>n_bytes</a:t>
            </a:r>
            <a:r>
              <a:rPr lang="en-US" sz="1000" dirty="0"/>
              <a:t>=476, priority=9,tun_id=0xa actions=output:1</a:t>
            </a:r>
          </a:p>
          <a:p>
            <a:pPr marL="0" indent="0">
              <a:buNone/>
            </a:pPr>
            <a:r>
              <a:rPr lang="en-US" sz="1000" dirty="0"/>
              <a:t> cookie=0x1030000, duration=19376.354s, table=80, </a:t>
            </a:r>
            <a:r>
              <a:rPr lang="en-US" sz="1000" dirty="0" err="1"/>
              <a:t>n_packets</a:t>
            </a:r>
            <a:r>
              <a:rPr lang="en-US" sz="1000" dirty="0"/>
              <a:t>=0, </a:t>
            </a:r>
            <a:r>
              <a:rPr lang="en-US" sz="1000" dirty="0" err="1"/>
              <a:t>n_bytes</a:t>
            </a:r>
            <a:r>
              <a:rPr lang="en-US" sz="1000" dirty="0"/>
              <a:t>=0, priority=0 actions=resubmit(,17)</a:t>
            </a:r>
          </a:p>
          <a:p>
            <a:pPr marL="0" indent="0">
              <a:buNone/>
            </a:pPr>
            <a:r>
              <a:rPr lang="en-US" sz="1000" dirty="0" err="1"/>
              <a:t>mininet</a:t>
            </a:r>
            <a:r>
              <a:rPr lang="en-US" sz="1000" dirty="0"/>
              <a:t>&gt; </a:t>
            </a:r>
            <a:r>
              <a:rPr lang="en-US" sz="1000" dirty="0" err="1"/>
              <a:t>sh</a:t>
            </a:r>
            <a:r>
              <a:rPr lang="en-US" sz="1000" dirty="0"/>
              <a:t> </a:t>
            </a:r>
            <a:r>
              <a:rPr lang="en-US" sz="1000" dirty="0" err="1"/>
              <a:t>ovs-ofctl</a:t>
            </a:r>
            <a:r>
              <a:rPr lang="en-US" sz="1000" dirty="0"/>
              <a:t> -O OpenFlow13 dump-groups s1</a:t>
            </a:r>
          </a:p>
          <a:p>
            <a:pPr marL="0" indent="0">
              <a:buNone/>
            </a:pPr>
            <a:r>
              <a:rPr lang="en-US" sz="1000" dirty="0"/>
              <a:t>OFPST_GROUP_DESC reply (OF1.3) (</a:t>
            </a:r>
            <a:r>
              <a:rPr lang="en-US" sz="1000" dirty="0" err="1"/>
              <a:t>xid</a:t>
            </a:r>
            <a:r>
              <a:rPr lang="en-US" sz="1000" dirty="0"/>
              <a:t>=0x2):</a:t>
            </a:r>
          </a:p>
          <a:p>
            <a:pPr marL="0" indent="0">
              <a:buNone/>
            </a:pPr>
            <a:r>
              <a:rPr lang="en-US" sz="1000" dirty="0"/>
              <a:t> </a:t>
            </a:r>
            <a:r>
              <a:rPr lang="en-US" sz="1000" dirty="0" err="1"/>
              <a:t>group_id</a:t>
            </a:r>
            <a:r>
              <a:rPr lang="en-US" sz="1000" dirty="0"/>
              <a:t>=209999,type=</a:t>
            </a:r>
            <a:r>
              <a:rPr lang="en-US" sz="1000" dirty="0" err="1"/>
              <a:t>all,bucket</a:t>
            </a:r>
            <a:r>
              <a:rPr lang="en-US" sz="1000" dirty="0"/>
              <a:t>=actions=set_field:0x9-&gt;</a:t>
            </a:r>
            <a:r>
              <a:rPr lang="en-US" sz="1000" dirty="0" err="1"/>
              <a:t>tun_id,resubmit</a:t>
            </a:r>
            <a:r>
              <a:rPr lang="en-US" sz="1000" dirty="0"/>
              <a:t>(,55),bucket=actions=set_field:0xa-&gt;</a:t>
            </a:r>
            <a:r>
              <a:rPr lang="en-US" sz="1000" dirty="0" err="1"/>
              <a:t>tun_id,resubmit</a:t>
            </a:r>
            <a:r>
              <a:rPr lang="en-US" sz="1000" dirty="0"/>
              <a:t>(,55)</a:t>
            </a:r>
          </a:p>
          <a:p>
            <a:pPr marL="0" indent="0">
              <a:buNone/>
            </a:pPr>
            <a:r>
              <a:rPr lang="en-US" sz="1000" dirty="0"/>
              <a:t> </a:t>
            </a:r>
            <a:r>
              <a:rPr lang="en-US" sz="1000" dirty="0" err="1"/>
              <a:t>group_id</a:t>
            </a:r>
            <a:r>
              <a:rPr lang="en-US" sz="1000" dirty="0"/>
              <a:t>=210000,type=</a:t>
            </a:r>
            <a:r>
              <a:rPr lang="en-US" sz="1000" dirty="0" err="1"/>
              <a:t>all,bucket</a:t>
            </a:r>
            <a:r>
              <a:rPr lang="en-US" sz="1000" dirty="0"/>
              <a:t>=actions=group:209999,bucket=actions=set_field:0x1388-&gt;tun_id,output:3</a:t>
            </a:r>
          </a:p>
          <a:p>
            <a:pPr marL="0" indent="0">
              <a:buNone/>
            </a:pPr>
            <a:r>
              <a:rPr lang="en-US" sz="1000" dirty="0" err="1"/>
              <a:t>mininet</a:t>
            </a:r>
            <a:r>
              <a:rPr lang="en-US" sz="1000" dirty="0"/>
              <a:t>&gt;</a:t>
            </a:r>
          </a:p>
          <a:p>
            <a:pPr marL="0" indent="0">
              <a:buNone/>
            </a:pPr>
            <a:endParaRPr lang="en-US" sz="1000" dirty="0"/>
          </a:p>
        </p:txBody>
      </p:sp>
    </p:spTree>
    <p:extLst>
      <p:ext uri="{BB962C8B-B14F-4D97-AF65-F5344CB8AC3E}">
        <p14:creationId xmlns:p14="http://schemas.microsoft.com/office/powerpoint/2010/main" val="11801204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0"/>
            <a:ext cx="8762999" cy="6705600"/>
          </a:xfrm>
        </p:spPr>
        <p:txBody>
          <a:bodyPr>
            <a:noAutofit/>
          </a:bodyPr>
          <a:lstStyle/>
          <a:p>
            <a:pPr marL="0" indent="0">
              <a:buNone/>
            </a:pPr>
            <a:r>
              <a:rPr lang="en-US" sz="1200" u="sng" dirty="0"/>
              <a:t>OVS2:</a:t>
            </a:r>
          </a:p>
          <a:p>
            <a:pPr marL="0" indent="0">
              <a:buNone/>
            </a:pPr>
            <a:r>
              <a:rPr lang="en-US" sz="1000" dirty="0" err="1"/>
              <a:t>mininet</a:t>
            </a:r>
            <a:r>
              <a:rPr lang="en-US" sz="1000" dirty="0"/>
              <a:t>&gt; </a:t>
            </a:r>
            <a:r>
              <a:rPr lang="en-US" sz="1000" dirty="0" err="1"/>
              <a:t>sh</a:t>
            </a:r>
            <a:r>
              <a:rPr lang="en-US" sz="1000" dirty="0"/>
              <a:t> </a:t>
            </a:r>
            <a:r>
              <a:rPr lang="en-US" sz="1000" dirty="0" err="1"/>
              <a:t>ovs-ofctl</a:t>
            </a:r>
            <a:r>
              <a:rPr lang="en-US" sz="1000" dirty="0"/>
              <a:t> -O OpenFlow13 dump-flows s2</a:t>
            </a:r>
          </a:p>
          <a:p>
            <a:pPr marL="0" indent="0">
              <a:buNone/>
            </a:pPr>
            <a:r>
              <a:rPr lang="en-US" sz="1000" dirty="0"/>
              <a:t>OFPST_FLOW reply (OF1.3) (</a:t>
            </a:r>
            <a:r>
              <a:rPr lang="en-US" sz="1000" dirty="0" err="1"/>
              <a:t>xid</a:t>
            </a:r>
            <a:r>
              <a:rPr lang="en-US" sz="1000" dirty="0"/>
              <a:t>=0x2):</a:t>
            </a:r>
          </a:p>
          <a:p>
            <a:pPr marL="0" indent="0">
              <a:buNone/>
            </a:pPr>
            <a:r>
              <a:rPr lang="en-US" sz="1000" dirty="0"/>
              <a:t> cookie=0x8000001, duration=18476.671s, table=0, </a:t>
            </a:r>
            <a:r>
              <a:rPr lang="en-US" sz="1000" dirty="0" err="1"/>
              <a:t>n_packets</a:t>
            </a:r>
            <a:r>
              <a:rPr lang="en-US" sz="1000" dirty="0"/>
              <a:t>=5678, </a:t>
            </a:r>
            <a:r>
              <a:rPr lang="en-US" sz="1000" dirty="0" err="1"/>
              <a:t>n_bytes</a:t>
            </a:r>
            <a:r>
              <a:rPr lang="en-US" sz="1000" dirty="0"/>
              <a:t>=420441, priority=5,in_port=3 actions=write_metadata:0x70000000001/0x1fffff0000000001,goto_table:36</a:t>
            </a:r>
          </a:p>
          <a:p>
            <a:pPr marL="0" indent="0">
              <a:buNone/>
            </a:pPr>
            <a:r>
              <a:rPr lang="en-US" sz="1000" dirty="0"/>
              <a:t> cookie=0x8000000, duration=18400.630s, table=0, </a:t>
            </a:r>
            <a:r>
              <a:rPr lang="en-US" sz="1000" dirty="0" err="1"/>
              <a:t>n_packets</a:t>
            </a:r>
            <a:r>
              <a:rPr lang="en-US" sz="1000" dirty="0"/>
              <a:t>=8, </a:t>
            </a:r>
            <a:r>
              <a:rPr lang="en-US" sz="1000" dirty="0" err="1"/>
              <a:t>n_bytes</a:t>
            </a:r>
            <a:r>
              <a:rPr lang="en-US" sz="1000" dirty="0"/>
              <a:t>=616, priority=4,in_port=2 actions=write_metadata:0xb0000000000/0xffffff0000000000,goto_table:16</a:t>
            </a:r>
          </a:p>
          <a:p>
            <a:pPr marL="0" indent="0">
              <a:buNone/>
            </a:pPr>
            <a:r>
              <a:rPr lang="en-US" sz="1000" dirty="0"/>
              <a:t> cookie=0x8000000, duration=18398.616s, table=0, </a:t>
            </a:r>
            <a:r>
              <a:rPr lang="en-US" sz="1000" dirty="0" err="1"/>
              <a:t>n_packets</a:t>
            </a:r>
            <a:r>
              <a:rPr lang="en-US" sz="1000" dirty="0"/>
              <a:t>=127, </a:t>
            </a:r>
            <a:r>
              <a:rPr lang="en-US" sz="1000" dirty="0" err="1"/>
              <a:t>n_bytes</a:t>
            </a:r>
            <a:r>
              <a:rPr lang="en-US" sz="1000" dirty="0"/>
              <a:t>=12054, priority=4,in_port=1 actions=write_metadata:0xc0000000000/0xffffff0000000000,goto_table:16</a:t>
            </a:r>
          </a:p>
          <a:p>
            <a:pPr marL="0" indent="0">
              <a:buNone/>
            </a:pPr>
            <a:r>
              <a:rPr lang="en-US" sz="1000" dirty="0"/>
              <a:t> cookie=0x6800000, duration=19252.032s, table=16, </a:t>
            </a:r>
            <a:r>
              <a:rPr lang="en-US" sz="1000" dirty="0" err="1"/>
              <a:t>n_packets</a:t>
            </a:r>
            <a:r>
              <a:rPr lang="en-US" sz="1000" dirty="0"/>
              <a:t>=135, </a:t>
            </a:r>
            <a:r>
              <a:rPr lang="en-US" sz="1000" dirty="0" err="1"/>
              <a:t>n_bytes</a:t>
            </a:r>
            <a:r>
              <a:rPr lang="en-US" sz="1000" dirty="0"/>
              <a:t>=12670, priority=0 actions=goto_table:17</a:t>
            </a:r>
          </a:p>
          <a:p>
            <a:pPr marL="0" indent="0">
              <a:buNone/>
            </a:pPr>
            <a:r>
              <a:rPr lang="en-US" sz="1000" dirty="0"/>
              <a:t> cookie=0x8040000, duration=18379.621s, table=17, </a:t>
            </a:r>
            <a:r>
              <a:rPr lang="en-US" sz="1000" dirty="0" err="1"/>
              <a:t>n_packets</a:t>
            </a:r>
            <a:r>
              <a:rPr lang="en-US" sz="1000" dirty="0"/>
              <a:t>=8, </a:t>
            </a:r>
            <a:r>
              <a:rPr lang="en-US" sz="1000" dirty="0" err="1"/>
              <a:t>n_bytes</a:t>
            </a:r>
            <a:r>
              <a:rPr lang="en-US" sz="1000" dirty="0"/>
              <a:t>=616, priority=3,metadata=0xb0000000000/0xffffff0000000000 actions=write_metadata:0x80000b1388000000,goto_table:50</a:t>
            </a:r>
          </a:p>
          <a:p>
            <a:pPr marL="0" indent="0">
              <a:buNone/>
            </a:pPr>
            <a:r>
              <a:rPr lang="en-US" sz="1000" dirty="0"/>
              <a:t> cookie=0x8040000, duration=18377.606s, table=17, </a:t>
            </a:r>
            <a:r>
              <a:rPr lang="en-US" sz="1000" dirty="0" err="1"/>
              <a:t>n_packets</a:t>
            </a:r>
            <a:r>
              <a:rPr lang="en-US" sz="1000" dirty="0"/>
              <a:t>=127, </a:t>
            </a:r>
            <a:r>
              <a:rPr lang="en-US" sz="1000" dirty="0" err="1"/>
              <a:t>n_bytes</a:t>
            </a:r>
            <a:r>
              <a:rPr lang="en-US" sz="1000" dirty="0"/>
              <a:t>=12054, priority=3,metadata=0xc0000000000/0xffffff0000000000 actions=write_metadata:0x80000c1388000000,goto_table:50</a:t>
            </a:r>
          </a:p>
          <a:p>
            <a:pPr marL="0" indent="0">
              <a:buNone/>
            </a:pPr>
            <a:r>
              <a:rPr lang="en-US" sz="1000" dirty="0"/>
              <a:t> cookie=0x6800000, duration=19252.032s, table=18, </a:t>
            </a:r>
            <a:r>
              <a:rPr lang="en-US" sz="1000" dirty="0" err="1"/>
              <a:t>n_packets</a:t>
            </a:r>
            <a:r>
              <a:rPr lang="en-US" sz="1000" dirty="0"/>
              <a:t>=0, </a:t>
            </a:r>
            <a:r>
              <a:rPr lang="en-US" sz="1000" dirty="0" err="1"/>
              <a:t>n_bytes</a:t>
            </a:r>
            <a:r>
              <a:rPr lang="en-US" sz="1000" dirty="0"/>
              <a:t>=0, priority=0 actions=goto_table:38</a:t>
            </a:r>
          </a:p>
          <a:p>
            <a:pPr marL="0" indent="0">
              <a:buNone/>
            </a:pPr>
            <a:r>
              <a:rPr lang="en-US" sz="1000" dirty="0"/>
              <a:t> cookie=0x1030000, duration=19252.032s, table=20, </a:t>
            </a:r>
            <a:r>
              <a:rPr lang="en-US" sz="1000" dirty="0" err="1"/>
              <a:t>n_packets</a:t>
            </a:r>
            <a:r>
              <a:rPr lang="en-US" sz="1000" dirty="0"/>
              <a:t>=0, </a:t>
            </a:r>
            <a:r>
              <a:rPr lang="en-US" sz="1000" dirty="0" err="1"/>
              <a:t>n_bytes</a:t>
            </a:r>
            <a:r>
              <a:rPr lang="en-US" sz="1000" dirty="0"/>
              <a:t>=0, priority=0 actions=goto_table:80</a:t>
            </a:r>
          </a:p>
          <a:p>
            <a:pPr marL="0" indent="0">
              <a:buNone/>
            </a:pPr>
            <a:r>
              <a:rPr lang="en-US" sz="1000" dirty="0"/>
              <a:t> cookie=0x8000003, duration=19252.032s, table=21, </a:t>
            </a:r>
            <a:r>
              <a:rPr lang="en-US" sz="1000" dirty="0" err="1"/>
              <a:t>n_packets</a:t>
            </a:r>
            <a:r>
              <a:rPr lang="en-US" sz="1000" dirty="0"/>
              <a:t>=0, </a:t>
            </a:r>
            <a:r>
              <a:rPr lang="en-US" sz="1000" dirty="0" err="1"/>
              <a:t>n_bytes</a:t>
            </a:r>
            <a:r>
              <a:rPr lang="en-US" sz="1000" dirty="0"/>
              <a:t>=0, priority=0 actions=goto_table:80</a:t>
            </a:r>
          </a:p>
          <a:p>
            <a:pPr marL="0" indent="0">
              <a:buNone/>
            </a:pPr>
            <a:r>
              <a:rPr lang="en-US" sz="1000" dirty="0"/>
              <a:t> cookie=0x8000004, duration=19252.032s, table=22, </a:t>
            </a:r>
            <a:r>
              <a:rPr lang="en-US" sz="1000" dirty="0" err="1"/>
              <a:t>n_packets</a:t>
            </a:r>
            <a:r>
              <a:rPr lang="en-US" sz="1000" dirty="0"/>
              <a:t>=0, </a:t>
            </a:r>
            <a:r>
              <a:rPr lang="en-US" sz="1000" dirty="0" err="1"/>
              <a:t>n_bytes</a:t>
            </a:r>
            <a:r>
              <a:rPr lang="en-US" sz="1000" dirty="0"/>
              <a:t>=0, priority=0 actions=CONTROLLER:65535</a:t>
            </a:r>
          </a:p>
          <a:p>
            <a:pPr marL="0" indent="0">
              <a:buNone/>
            </a:pPr>
            <a:r>
              <a:rPr lang="en-US" sz="1000" dirty="0"/>
              <a:t> cookie=0x9000000, duration=18478.687s, table=36, </a:t>
            </a:r>
            <a:r>
              <a:rPr lang="en-US" sz="1000" dirty="0" err="1"/>
              <a:t>n_packets</a:t>
            </a:r>
            <a:r>
              <a:rPr lang="en-US" sz="1000" dirty="0"/>
              <a:t>=5543, </a:t>
            </a:r>
            <a:r>
              <a:rPr lang="en-US" sz="1000" dirty="0" err="1"/>
              <a:t>n_bytes</a:t>
            </a:r>
            <a:r>
              <a:rPr lang="en-US" sz="1000" dirty="0"/>
              <a:t>=407771, priority=5,tun_id=0 actions=CONTROLLER:65535</a:t>
            </a:r>
          </a:p>
          <a:p>
            <a:pPr marL="0" indent="0">
              <a:buNone/>
            </a:pPr>
            <a:r>
              <a:rPr lang="en-US" sz="1000" dirty="0"/>
              <a:t> cookie=0x9001388, duration=18379.970s, table=36, </a:t>
            </a:r>
            <a:r>
              <a:rPr lang="en-US" sz="1000" dirty="0" err="1"/>
              <a:t>n_packets</a:t>
            </a:r>
            <a:r>
              <a:rPr lang="en-US" sz="1000" dirty="0"/>
              <a:t>=6, </a:t>
            </a:r>
            <a:r>
              <a:rPr lang="en-US" sz="1000" dirty="0" err="1"/>
              <a:t>n_bytes</a:t>
            </a:r>
            <a:r>
              <a:rPr lang="en-US" sz="1000" dirty="0"/>
              <a:t>=476, priority=5,tun_id=0x1388 actions=</a:t>
            </a:r>
            <a:r>
              <a:rPr lang="en-US" sz="1000" dirty="0" err="1"/>
              <a:t>write_actions</a:t>
            </a:r>
            <a:r>
              <a:rPr lang="en-US" sz="1000" dirty="0"/>
              <a:t>(group:209999)</a:t>
            </a:r>
          </a:p>
          <a:p>
            <a:pPr marL="0" indent="0">
              <a:buNone/>
            </a:pPr>
            <a:r>
              <a:rPr lang="en-US" sz="1000" dirty="0"/>
              <a:t> cookie=0x900000b, duration=18379.962s, table=36, </a:t>
            </a:r>
            <a:r>
              <a:rPr lang="en-US" sz="1000" dirty="0" err="1"/>
              <a:t>n_packets</a:t>
            </a:r>
            <a:r>
              <a:rPr lang="en-US" sz="1000" dirty="0"/>
              <a:t>=5, </a:t>
            </a:r>
            <a:r>
              <a:rPr lang="en-US" sz="1000" dirty="0" err="1"/>
              <a:t>n_bytes</a:t>
            </a:r>
            <a:r>
              <a:rPr lang="en-US" sz="1000" dirty="0"/>
              <a:t>=378, priority=5,tun_id=0xb actions=output:2</a:t>
            </a:r>
          </a:p>
          <a:p>
            <a:pPr marL="0" indent="0">
              <a:buNone/>
            </a:pPr>
            <a:r>
              <a:rPr lang="en-US" sz="1000" dirty="0"/>
              <a:t> cookie=0x900000c, duration=18378.579s, table=36, </a:t>
            </a:r>
            <a:r>
              <a:rPr lang="en-US" sz="1000" dirty="0" err="1"/>
              <a:t>n_packets</a:t>
            </a:r>
            <a:r>
              <a:rPr lang="en-US" sz="1000" dirty="0"/>
              <a:t>=124, </a:t>
            </a:r>
            <a:r>
              <a:rPr lang="en-US" sz="1000" dirty="0" err="1"/>
              <a:t>n_bytes</a:t>
            </a:r>
            <a:r>
              <a:rPr lang="en-US" sz="1000" dirty="0"/>
              <a:t>=11816, priority=5,tun_id=0xc actions=output:1</a:t>
            </a:r>
          </a:p>
          <a:p>
            <a:pPr marL="0" indent="0">
              <a:buNone/>
            </a:pPr>
            <a:r>
              <a:rPr lang="en-US" sz="1000" dirty="0"/>
              <a:t> cookie=0x8050000, duration=19252.032s, table=50, </a:t>
            </a:r>
            <a:r>
              <a:rPr lang="en-US" sz="1000" dirty="0" err="1"/>
              <a:t>n_packets</a:t>
            </a:r>
            <a:r>
              <a:rPr lang="en-US" sz="1000" dirty="0"/>
              <a:t>=6, </a:t>
            </a:r>
            <a:r>
              <a:rPr lang="en-US" sz="1000" dirty="0" err="1"/>
              <a:t>n_bytes</a:t>
            </a:r>
            <a:r>
              <a:rPr lang="en-US" sz="1000" dirty="0"/>
              <a:t>=476, priority=0 actions=CONTROLLER:65535,goto_table:51</a:t>
            </a:r>
          </a:p>
          <a:p>
            <a:pPr marL="0" indent="0">
              <a:buNone/>
            </a:pPr>
            <a:r>
              <a:rPr lang="en-US" sz="1000" dirty="0"/>
              <a:t> cookie=0x8030000, duration=19252.032s, table=51, </a:t>
            </a:r>
            <a:r>
              <a:rPr lang="en-US" sz="1000" dirty="0" err="1"/>
              <a:t>n_packets</a:t>
            </a:r>
            <a:r>
              <a:rPr lang="en-US" sz="1000" dirty="0"/>
              <a:t>=6, </a:t>
            </a:r>
            <a:r>
              <a:rPr lang="en-US" sz="1000" dirty="0" err="1"/>
              <a:t>n_bytes</a:t>
            </a:r>
            <a:r>
              <a:rPr lang="en-US" sz="1000" dirty="0"/>
              <a:t>=476, priority=0 actions=goto_table:52</a:t>
            </a:r>
          </a:p>
          <a:p>
            <a:pPr marL="0" indent="0">
              <a:buNone/>
            </a:pPr>
            <a:r>
              <a:rPr lang="en-US" sz="1000" dirty="0"/>
              <a:t> cookie=0x8701388, duration=18379.967s, table=52, </a:t>
            </a:r>
            <a:r>
              <a:rPr lang="en-US" sz="1000" dirty="0" err="1"/>
              <a:t>n_packets</a:t>
            </a:r>
            <a:r>
              <a:rPr lang="en-US" sz="1000" dirty="0"/>
              <a:t>=6, </a:t>
            </a:r>
            <a:r>
              <a:rPr lang="en-US" sz="1000" dirty="0" err="1"/>
              <a:t>n_bytes</a:t>
            </a:r>
            <a:r>
              <a:rPr lang="en-US" sz="1000" dirty="0"/>
              <a:t>=476, priority=5,metadata=0x1388000000/0xffff000001 actions=</a:t>
            </a:r>
            <a:r>
              <a:rPr lang="en-US" sz="1000" dirty="0" err="1"/>
              <a:t>write_actions</a:t>
            </a:r>
            <a:r>
              <a:rPr lang="en-US" sz="1000" dirty="0"/>
              <a:t>(group:210000)</a:t>
            </a:r>
          </a:p>
          <a:p>
            <a:pPr marL="0" indent="0">
              <a:buNone/>
            </a:pPr>
            <a:r>
              <a:rPr lang="en-US" sz="1000" dirty="0"/>
              <a:t> cookie=0x880000b, duration=18379.958s, table=55, </a:t>
            </a:r>
            <a:r>
              <a:rPr lang="en-US" sz="1000" dirty="0" err="1"/>
              <a:t>n_packets</a:t>
            </a:r>
            <a:r>
              <a:rPr lang="en-US" sz="1000" dirty="0"/>
              <a:t>=3, </a:t>
            </a:r>
            <a:r>
              <a:rPr lang="en-US" sz="1000" dirty="0" err="1"/>
              <a:t>n_bytes</a:t>
            </a:r>
            <a:r>
              <a:rPr lang="en-US" sz="1000" dirty="0"/>
              <a:t>=238, priority=10,tun_id=0xb,metadata=0xb0000000000/0x1fffff0000000000 actions=drop</a:t>
            </a:r>
          </a:p>
          <a:p>
            <a:pPr marL="0" indent="0">
              <a:buNone/>
            </a:pPr>
            <a:r>
              <a:rPr lang="en-US" sz="1000" dirty="0"/>
              <a:t> cookie=0x880000c, duration=18378.574s, table=55, </a:t>
            </a:r>
            <a:r>
              <a:rPr lang="en-US" sz="1000" dirty="0" err="1"/>
              <a:t>n_packets</a:t>
            </a:r>
            <a:r>
              <a:rPr lang="en-US" sz="1000" dirty="0"/>
              <a:t>=3, </a:t>
            </a:r>
            <a:r>
              <a:rPr lang="en-US" sz="1000" dirty="0" err="1"/>
              <a:t>n_bytes</a:t>
            </a:r>
            <a:r>
              <a:rPr lang="en-US" sz="1000" dirty="0"/>
              <a:t>=238, priority=10,tun_id=0xc,metadata=0xc0000000000/0x1fffff0000000000 actions=drop</a:t>
            </a:r>
          </a:p>
          <a:p>
            <a:pPr marL="0" indent="0">
              <a:buNone/>
            </a:pPr>
            <a:r>
              <a:rPr lang="en-US" sz="1000" dirty="0"/>
              <a:t> cookie=0x880000b, duration=18379.960s, table=55, </a:t>
            </a:r>
            <a:r>
              <a:rPr lang="en-US" sz="1000" dirty="0" err="1"/>
              <a:t>n_packets</a:t>
            </a:r>
            <a:r>
              <a:rPr lang="en-US" sz="1000" dirty="0"/>
              <a:t>=9, </a:t>
            </a:r>
            <a:r>
              <a:rPr lang="en-US" sz="1000" dirty="0" err="1"/>
              <a:t>n_bytes</a:t>
            </a:r>
            <a:r>
              <a:rPr lang="en-US" sz="1000" dirty="0"/>
              <a:t>=714, priority=9,tun_id=0xb actions=output:2</a:t>
            </a:r>
          </a:p>
          <a:p>
            <a:pPr marL="0" indent="0">
              <a:buNone/>
            </a:pPr>
            <a:r>
              <a:rPr lang="en-US" sz="1000" dirty="0"/>
              <a:t> cookie=0x880000c, duration=18378.576s, table=55, </a:t>
            </a:r>
            <a:r>
              <a:rPr lang="en-US" sz="1000" dirty="0" err="1"/>
              <a:t>n_packets</a:t>
            </a:r>
            <a:r>
              <a:rPr lang="en-US" sz="1000" dirty="0"/>
              <a:t>=9, </a:t>
            </a:r>
            <a:r>
              <a:rPr lang="en-US" sz="1000" dirty="0" err="1"/>
              <a:t>n_bytes</a:t>
            </a:r>
            <a:r>
              <a:rPr lang="en-US" sz="1000" dirty="0"/>
              <a:t>=714, priority=9,tun_id=0xc actions=output:1</a:t>
            </a:r>
          </a:p>
          <a:p>
            <a:pPr marL="0" indent="0">
              <a:buNone/>
            </a:pPr>
            <a:r>
              <a:rPr lang="en-US" sz="1000" dirty="0"/>
              <a:t> cookie=0x1030000, duration=19252.032s, table=80, </a:t>
            </a:r>
            <a:r>
              <a:rPr lang="en-US" sz="1000" dirty="0" err="1"/>
              <a:t>n_packets</a:t>
            </a:r>
            <a:r>
              <a:rPr lang="en-US" sz="1000" dirty="0"/>
              <a:t>=0, </a:t>
            </a:r>
            <a:r>
              <a:rPr lang="en-US" sz="1000" dirty="0" err="1"/>
              <a:t>n_bytes</a:t>
            </a:r>
            <a:r>
              <a:rPr lang="en-US" sz="1000" dirty="0"/>
              <a:t>=0, priority=0 actions=resubmit(,17)</a:t>
            </a:r>
          </a:p>
          <a:p>
            <a:pPr marL="0" indent="0">
              <a:buNone/>
            </a:pPr>
            <a:r>
              <a:rPr lang="en-US" sz="1000" dirty="0" err="1"/>
              <a:t>mininet</a:t>
            </a:r>
            <a:r>
              <a:rPr lang="en-US" sz="1000" dirty="0"/>
              <a:t>&gt; </a:t>
            </a:r>
            <a:r>
              <a:rPr lang="en-US" sz="1000" dirty="0" err="1"/>
              <a:t>sh</a:t>
            </a:r>
            <a:r>
              <a:rPr lang="en-US" sz="1000" dirty="0"/>
              <a:t> </a:t>
            </a:r>
            <a:r>
              <a:rPr lang="en-US" sz="1000" dirty="0" err="1"/>
              <a:t>ovs-ofctl</a:t>
            </a:r>
            <a:r>
              <a:rPr lang="en-US" sz="1000" dirty="0"/>
              <a:t> -O OpenFlow13 dump-groups s2</a:t>
            </a:r>
          </a:p>
          <a:p>
            <a:pPr marL="0" indent="0">
              <a:buNone/>
            </a:pPr>
            <a:r>
              <a:rPr lang="en-US" sz="1000" dirty="0"/>
              <a:t>OFPST_GROUP_DESC reply (OF1.3) (</a:t>
            </a:r>
            <a:r>
              <a:rPr lang="en-US" sz="1000" dirty="0" err="1"/>
              <a:t>xid</a:t>
            </a:r>
            <a:r>
              <a:rPr lang="en-US" sz="1000" dirty="0"/>
              <a:t>=0x2):</a:t>
            </a:r>
          </a:p>
          <a:p>
            <a:pPr marL="0" indent="0">
              <a:buNone/>
            </a:pPr>
            <a:r>
              <a:rPr lang="en-US" sz="1000" dirty="0"/>
              <a:t> </a:t>
            </a:r>
            <a:r>
              <a:rPr lang="en-US" sz="1000" dirty="0" err="1"/>
              <a:t>group_id</a:t>
            </a:r>
            <a:r>
              <a:rPr lang="en-US" sz="1000" dirty="0"/>
              <a:t>=209999,type=</a:t>
            </a:r>
            <a:r>
              <a:rPr lang="en-US" sz="1000" dirty="0" err="1"/>
              <a:t>all,bucket</a:t>
            </a:r>
            <a:r>
              <a:rPr lang="en-US" sz="1000" dirty="0"/>
              <a:t>=actions=set_field:0xc-&gt;</a:t>
            </a:r>
            <a:r>
              <a:rPr lang="en-US" sz="1000" dirty="0" err="1"/>
              <a:t>tun_id,resubmit</a:t>
            </a:r>
            <a:r>
              <a:rPr lang="en-US" sz="1000" dirty="0"/>
              <a:t>(,55),bucket=actions=set_field:0xb-&gt;</a:t>
            </a:r>
            <a:r>
              <a:rPr lang="en-US" sz="1000" dirty="0" err="1"/>
              <a:t>tun_id,resubmit</a:t>
            </a:r>
            <a:r>
              <a:rPr lang="en-US" sz="1000" dirty="0"/>
              <a:t>(,55)</a:t>
            </a:r>
          </a:p>
          <a:p>
            <a:pPr marL="0" indent="0">
              <a:buNone/>
            </a:pPr>
            <a:r>
              <a:rPr lang="en-US" sz="1000" dirty="0"/>
              <a:t> </a:t>
            </a:r>
            <a:r>
              <a:rPr lang="en-US" sz="1000" dirty="0" err="1"/>
              <a:t>group_id</a:t>
            </a:r>
            <a:r>
              <a:rPr lang="en-US" sz="1000" dirty="0"/>
              <a:t>=210000,type=</a:t>
            </a:r>
            <a:r>
              <a:rPr lang="en-US" sz="1000" dirty="0" err="1"/>
              <a:t>all,bucket</a:t>
            </a:r>
            <a:r>
              <a:rPr lang="en-US" sz="1000" dirty="0"/>
              <a:t>=actions=group:209999,bucket=actions=set_field:0x1388-&gt;tun_id,output:3</a:t>
            </a:r>
          </a:p>
          <a:p>
            <a:pPr marL="0" indent="0">
              <a:buNone/>
            </a:pPr>
            <a:endParaRPr lang="en-US" sz="1000" dirty="0"/>
          </a:p>
        </p:txBody>
      </p:sp>
    </p:spTree>
    <p:extLst>
      <p:ext uri="{BB962C8B-B14F-4D97-AF65-F5344CB8AC3E}">
        <p14:creationId xmlns:p14="http://schemas.microsoft.com/office/powerpoint/2010/main" val="22699655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0"/>
            <a:ext cx="8915399" cy="6705600"/>
          </a:xfrm>
        </p:spPr>
        <p:txBody>
          <a:bodyPr>
            <a:noAutofit/>
          </a:bodyPr>
          <a:lstStyle/>
          <a:p>
            <a:pPr marL="0" indent="0">
              <a:buNone/>
            </a:pPr>
            <a:r>
              <a:rPr lang="en-US" sz="1200" u="sng" dirty="0" err="1"/>
              <a:t>karaf</a:t>
            </a:r>
            <a:r>
              <a:rPr lang="en-US" sz="1200" u="sng" dirty="0"/>
              <a:t> output:</a:t>
            </a:r>
          </a:p>
          <a:p>
            <a:pPr marL="0" indent="0">
              <a:buNone/>
            </a:pPr>
            <a:r>
              <a:rPr lang="en-US" sz="1000" dirty="0" err="1"/>
              <a:t>opendaylight-user@root</a:t>
            </a:r>
            <a:r>
              <a:rPr lang="en-US" sz="1000" dirty="0"/>
              <a:t>&gt;</a:t>
            </a:r>
            <a:r>
              <a:rPr lang="en-US" sz="1000" dirty="0" err="1"/>
              <a:t>vlan:show</a:t>
            </a:r>
            <a:endParaRPr lang="en-US" sz="1000" dirty="0"/>
          </a:p>
          <a:p>
            <a:pPr marL="0" indent="0">
              <a:buNone/>
            </a:pPr>
            <a:r>
              <a:rPr lang="en-US" sz="1000" dirty="0" smtClean="0"/>
              <a:t>Name                       </a:t>
            </a:r>
            <a:r>
              <a:rPr lang="en-US" sz="1000" dirty="0" err="1"/>
              <a:t>Dpn</a:t>
            </a:r>
            <a:r>
              <a:rPr lang="en-US" sz="1000" dirty="0"/>
              <a:t>           </a:t>
            </a:r>
            <a:r>
              <a:rPr lang="en-US" sz="1000" dirty="0" smtClean="0"/>
              <a:t>   </a:t>
            </a:r>
            <a:r>
              <a:rPr lang="en-US" sz="1000" dirty="0" err="1"/>
              <a:t>PortName</a:t>
            </a:r>
            <a:r>
              <a:rPr lang="en-US" sz="1000" dirty="0"/>
              <a:t>        </a:t>
            </a:r>
            <a:r>
              <a:rPr lang="en-US" sz="1000" dirty="0" err="1" smtClean="0"/>
              <a:t>Vlan</a:t>
            </a:r>
            <a:r>
              <a:rPr lang="en-US" sz="1000" dirty="0" smtClean="0"/>
              <a:t>-Id     Tag                      </a:t>
            </a:r>
            <a:r>
              <a:rPr lang="en-US" sz="1000" dirty="0" err="1"/>
              <a:t>PortNo</a:t>
            </a:r>
            <a:r>
              <a:rPr lang="en-US" sz="1000" dirty="0"/>
              <a:t>               </a:t>
            </a:r>
            <a:r>
              <a:rPr lang="en-US" sz="1000" dirty="0" err="1"/>
              <a:t>AdmState</a:t>
            </a:r>
            <a:r>
              <a:rPr lang="en-US" sz="1000" dirty="0"/>
              <a:t>        </a:t>
            </a:r>
            <a:r>
              <a:rPr lang="en-US" sz="1000" dirty="0" err="1" smtClean="0"/>
              <a:t>OpStateDescription</a:t>
            </a:r>
            <a:endParaRPr lang="en-US" sz="1000" dirty="0"/>
          </a:p>
          <a:p>
            <a:pPr marL="0" indent="0">
              <a:buNone/>
            </a:pPr>
            <a:r>
              <a:rPr lang="en-US" sz="1000" dirty="0"/>
              <a:t>--------------------------------------------------------------------------------</a:t>
            </a:r>
          </a:p>
          <a:p>
            <a:pPr marL="0" indent="0">
              <a:buNone/>
            </a:pPr>
            <a:r>
              <a:rPr lang="en-US" sz="1000" dirty="0" smtClean="0"/>
              <a:t>s1-eth1-trunk           </a:t>
            </a:r>
            <a:r>
              <a:rPr lang="en-US" sz="1000" dirty="0"/>
              <a:t>1                    s1-eth1         </a:t>
            </a:r>
            <a:r>
              <a:rPr lang="en-US" sz="1000" dirty="0" smtClean="0"/>
              <a:t>0                  10                        1                    ENABLED         UP        null</a:t>
            </a:r>
            <a:endParaRPr lang="en-US" sz="1000" dirty="0"/>
          </a:p>
          <a:p>
            <a:pPr marL="0" indent="0">
              <a:buNone/>
            </a:pPr>
            <a:r>
              <a:rPr lang="en-US" sz="1000" dirty="0" smtClean="0"/>
              <a:t>s2-eth2-trunk           </a:t>
            </a:r>
            <a:r>
              <a:rPr lang="en-US" sz="1000" dirty="0"/>
              <a:t>2                    s2-eth2         </a:t>
            </a:r>
            <a:r>
              <a:rPr lang="en-US" sz="1000" dirty="0" smtClean="0"/>
              <a:t>0                   11                       </a:t>
            </a:r>
            <a:r>
              <a:rPr lang="en-US" sz="1000" dirty="0"/>
              <a:t>2                    ENABLED         </a:t>
            </a:r>
            <a:r>
              <a:rPr lang="en-US" sz="1000" dirty="0" smtClean="0"/>
              <a:t>UP        null</a:t>
            </a:r>
            <a:endParaRPr lang="en-US" sz="1000" dirty="0"/>
          </a:p>
          <a:p>
            <a:pPr marL="0" indent="0">
              <a:buNone/>
            </a:pPr>
            <a:r>
              <a:rPr lang="en-US" sz="1000" dirty="0"/>
              <a:t> </a:t>
            </a:r>
            <a:r>
              <a:rPr lang="en-US" sz="1000" dirty="0" smtClean="0"/>
              <a:t>s2-eth1-trunk          </a:t>
            </a:r>
            <a:r>
              <a:rPr lang="en-US" sz="1000" dirty="0"/>
              <a:t>2                    s2-eth1         </a:t>
            </a:r>
            <a:r>
              <a:rPr lang="en-US" sz="1000" dirty="0" smtClean="0"/>
              <a:t>0                   12                       </a:t>
            </a:r>
            <a:r>
              <a:rPr lang="en-US" sz="1000" dirty="0"/>
              <a:t>1                    ENABLED         </a:t>
            </a:r>
            <a:r>
              <a:rPr lang="en-US" sz="1000" dirty="0" smtClean="0"/>
              <a:t>UP         null</a:t>
            </a:r>
            <a:endParaRPr lang="en-US" sz="1000" dirty="0"/>
          </a:p>
          <a:p>
            <a:pPr marL="0" indent="0">
              <a:buNone/>
            </a:pPr>
            <a:r>
              <a:rPr lang="en-US" sz="1000" dirty="0"/>
              <a:t> </a:t>
            </a:r>
            <a:r>
              <a:rPr lang="en-US" sz="1000" dirty="0" smtClean="0"/>
              <a:t>s1-eth2-trunk           </a:t>
            </a:r>
            <a:r>
              <a:rPr lang="en-US" sz="1000" dirty="0"/>
              <a:t>1                    s1-eth2         </a:t>
            </a:r>
            <a:r>
              <a:rPr lang="en-US" sz="1000" dirty="0" smtClean="0"/>
              <a:t>0                    9                        </a:t>
            </a:r>
            <a:r>
              <a:rPr lang="en-US" sz="1000" dirty="0"/>
              <a:t>2                    ENABLED         </a:t>
            </a:r>
            <a:r>
              <a:rPr lang="en-US" sz="1000" dirty="0" smtClean="0"/>
              <a:t>UP        null</a:t>
            </a:r>
            <a:endParaRPr lang="en-US" sz="1000" dirty="0"/>
          </a:p>
          <a:p>
            <a:pPr marL="0" indent="0">
              <a:buNone/>
            </a:pPr>
            <a:r>
              <a:rPr lang="en-US" sz="1000" dirty="0"/>
              <a:t> </a:t>
            </a:r>
          </a:p>
          <a:p>
            <a:pPr marL="0" indent="0">
              <a:buNone/>
            </a:pPr>
            <a:r>
              <a:rPr lang="en-US" sz="1000" dirty="0" err="1"/>
              <a:t>opendaylight-user@root</a:t>
            </a:r>
            <a:r>
              <a:rPr lang="en-US" sz="1000" dirty="0"/>
              <a:t>&gt;</a:t>
            </a:r>
            <a:r>
              <a:rPr lang="en-US" sz="1000" dirty="0" err="1"/>
              <a:t>elan:show</a:t>
            </a:r>
            <a:endParaRPr lang="en-US" sz="1000" dirty="0"/>
          </a:p>
          <a:p>
            <a:pPr marL="0" indent="0">
              <a:buNone/>
            </a:pPr>
            <a:r>
              <a:rPr lang="en-US" sz="1000" dirty="0"/>
              <a:t>Elan Instance                       Mac-</a:t>
            </a:r>
            <a:r>
              <a:rPr lang="en-US" sz="1000" dirty="0" err="1"/>
              <a:t>TimeOut</a:t>
            </a:r>
            <a:r>
              <a:rPr lang="en-US" sz="1000" dirty="0"/>
              <a:t>          Tag</a:t>
            </a:r>
          </a:p>
          <a:p>
            <a:pPr marL="0" indent="0">
              <a:buNone/>
            </a:pPr>
            <a:r>
              <a:rPr lang="en-US" sz="1000" dirty="0"/>
              <a:t>--------------------------------------------------------------------------------</a:t>
            </a:r>
          </a:p>
          <a:p>
            <a:pPr marL="0" indent="0">
              <a:buNone/>
            </a:pPr>
            <a:r>
              <a:rPr lang="en-US" sz="1000" dirty="0"/>
              <a:t>elan0                               30                   5000</a:t>
            </a:r>
          </a:p>
          <a:p>
            <a:pPr marL="0" indent="0">
              <a:buNone/>
            </a:pPr>
            <a:r>
              <a:rPr lang="en-US" sz="1000" dirty="0" err="1"/>
              <a:t>opendaylight-user@root</a:t>
            </a:r>
            <a:r>
              <a:rPr lang="en-US" sz="1000" dirty="0"/>
              <a:t>&gt;</a:t>
            </a:r>
            <a:r>
              <a:rPr lang="en-US" sz="1000" dirty="0" err="1"/>
              <a:t>elaninterface:show</a:t>
            </a:r>
            <a:endParaRPr lang="en-US" sz="1000" dirty="0"/>
          </a:p>
          <a:p>
            <a:pPr marL="0" indent="0">
              <a:buNone/>
            </a:pPr>
            <a:r>
              <a:rPr lang="en-US" sz="1000" dirty="0" err="1"/>
              <a:t>ElanInstance</a:t>
            </a:r>
            <a:r>
              <a:rPr lang="en-US" sz="1000" dirty="0"/>
              <a:t>/Tag                    </a:t>
            </a:r>
            <a:r>
              <a:rPr lang="en-US" sz="1000" dirty="0" err="1"/>
              <a:t>ElanInterface</a:t>
            </a:r>
            <a:r>
              <a:rPr lang="en-US" sz="1000" dirty="0"/>
              <a:t>/Tag         </a:t>
            </a:r>
            <a:r>
              <a:rPr lang="en-US" sz="1000" dirty="0" err="1"/>
              <a:t>OpState</a:t>
            </a:r>
            <a:endParaRPr lang="en-US" sz="1000" dirty="0"/>
          </a:p>
          <a:p>
            <a:pPr marL="0" indent="0">
              <a:buNone/>
            </a:pPr>
            <a:r>
              <a:rPr lang="en-US" sz="1000" dirty="0"/>
              <a:t>--------------------------------------------------------------------------------</a:t>
            </a:r>
          </a:p>
          <a:p>
            <a:pPr marL="0" indent="0">
              <a:buNone/>
            </a:pPr>
            <a:r>
              <a:rPr lang="en-US" sz="1000" dirty="0"/>
              <a:t>elan0/5000                          s1-eth2-trunk/9           UP</a:t>
            </a:r>
          </a:p>
          <a:p>
            <a:pPr marL="0" indent="0">
              <a:buNone/>
            </a:pPr>
            <a:r>
              <a:rPr lang="en-US" sz="1000" dirty="0"/>
              <a:t>elan0/5000                          s2-eth2-trunk/11          UP</a:t>
            </a:r>
          </a:p>
          <a:p>
            <a:pPr marL="0" indent="0">
              <a:buNone/>
            </a:pPr>
            <a:r>
              <a:rPr lang="en-US" sz="1000" dirty="0"/>
              <a:t>elan0/5000                          s2-eth1-trunk/12          UP</a:t>
            </a:r>
          </a:p>
          <a:p>
            <a:pPr marL="0" indent="0">
              <a:buNone/>
            </a:pPr>
            <a:r>
              <a:rPr lang="en-US" sz="1000" dirty="0"/>
              <a:t>elan0/5000                          s1-eth1-trunk/10          </a:t>
            </a:r>
            <a:r>
              <a:rPr lang="en-US" sz="1000" dirty="0" smtClean="0"/>
              <a:t>UP</a:t>
            </a:r>
          </a:p>
          <a:p>
            <a:pPr marL="0" indent="0">
              <a:buNone/>
            </a:pPr>
            <a:endParaRPr lang="en-US" sz="1000" dirty="0" smtClean="0"/>
          </a:p>
          <a:p>
            <a:pPr marL="0" indent="0">
              <a:buNone/>
            </a:pPr>
            <a:r>
              <a:rPr lang="en-US" sz="1000" dirty="0" err="1" smtClean="0"/>
              <a:t>opendaylight-user@root</a:t>
            </a:r>
            <a:r>
              <a:rPr lang="en-US" sz="1000" dirty="0" smtClean="0"/>
              <a:t>&gt;</a:t>
            </a:r>
            <a:r>
              <a:rPr lang="en-US" sz="1000" dirty="0" err="1" smtClean="0"/>
              <a:t>vxlan:show</a:t>
            </a:r>
            <a:endParaRPr lang="en-US" sz="1000" dirty="0"/>
          </a:p>
          <a:p>
            <a:pPr marL="0" indent="0">
              <a:buNone/>
            </a:pPr>
            <a:r>
              <a:rPr lang="en-US" sz="1000" dirty="0"/>
              <a:t>Name                           </a:t>
            </a:r>
            <a:r>
              <a:rPr lang="en-US" sz="1000" dirty="0" smtClean="0"/>
              <a:t>Description                         Local </a:t>
            </a:r>
            <a:r>
              <a:rPr lang="en-US" sz="1000" dirty="0"/>
              <a:t>IP   </a:t>
            </a:r>
            <a:r>
              <a:rPr lang="en-US" sz="1000" dirty="0" smtClean="0"/>
              <a:t>                   </a:t>
            </a:r>
            <a:r>
              <a:rPr lang="en-US" sz="1000" dirty="0"/>
              <a:t>Remote IP     </a:t>
            </a:r>
            <a:r>
              <a:rPr lang="en-US" sz="1000" dirty="0" smtClean="0"/>
              <a:t>                </a:t>
            </a:r>
            <a:r>
              <a:rPr lang="en-US" sz="1000" dirty="0"/>
              <a:t>Gateway IP         </a:t>
            </a:r>
            <a:r>
              <a:rPr lang="en-US" sz="1000" dirty="0" err="1" smtClean="0"/>
              <a:t>AdmState</a:t>
            </a:r>
            <a:r>
              <a:rPr lang="en-US" sz="1000" dirty="0" smtClean="0"/>
              <a:t>  </a:t>
            </a:r>
            <a:r>
              <a:rPr lang="en-US" sz="1000" dirty="0" err="1" smtClean="0"/>
              <a:t>OpState</a:t>
            </a:r>
            <a:r>
              <a:rPr lang="en-US" sz="1000" dirty="0" smtClean="0"/>
              <a:t>                  </a:t>
            </a:r>
            <a:r>
              <a:rPr lang="en-US" sz="1000" dirty="0"/>
              <a:t>Parent                   Tag</a:t>
            </a:r>
          </a:p>
          <a:p>
            <a:pPr marL="0" indent="0">
              <a:buNone/>
            </a:pPr>
            <a:r>
              <a:rPr lang="en-US" sz="1000" dirty="0"/>
              <a:t>--------------------------------------------------------------------------------</a:t>
            </a:r>
          </a:p>
          <a:p>
            <a:pPr marL="0" indent="0">
              <a:buNone/>
            </a:pPr>
            <a:r>
              <a:rPr lang="en-US" sz="1000" dirty="0"/>
              <a:t>TUNNEL:1                   </a:t>
            </a:r>
            <a:r>
              <a:rPr lang="en-US" sz="1000" dirty="0" smtClean="0"/>
              <a:t> </a:t>
            </a:r>
            <a:r>
              <a:rPr lang="en-US" sz="1000" dirty="0"/>
              <a:t>VXLAN Trunk </a:t>
            </a:r>
            <a:r>
              <a:rPr lang="en-US" sz="1000" dirty="0" smtClean="0"/>
              <a:t>Interface  192.168.56.102           </a:t>
            </a:r>
            <a:r>
              <a:rPr lang="en-US" sz="1000" dirty="0"/>
              <a:t>192.168.56.103           0.0.0.0    </a:t>
            </a:r>
            <a:r>
              <a:rPr lang="en-US" sz="1000" dirty="0" smtClean="0"/>
              <a:t>            ENABLED     UP                       </a:t>
            </a:r>
            <a:r>
              <a:rPr lang="en-US" sz="1000" dirty="0"/>
              <a:t>1/TUNNEL:1               8</a:t>
            </a:r>
          </a:p>
          <a:p>
            <a:pPr marL="0" indent="0">
              <a:buNone/>
            </a:pPr>
            <a:r>
              <a:rPr lang="en-US" sz="1000" dirty="0"/>
              <a:t> </a:t>
            </a:r>
          </a:p>
          <a:p>
            <a:pPr marL="0" indent="0">
              <a:buNone/>
            </a:pPr>
            <a:r>
              <a:rPr lang="en-US" sz="1000" dirty="0"/>
              <a:t>TUNNEL:2                     </a:t>
            </a:r>
            <a:r>
              <a:rPr lang="en-US" sz="1000" dirty="0" smtClean="0"/>
              <a:t>VXLAN </a:t>
            </a:r>
            <a:r>
              <a:rPr lang="en-US" sz="1000" dirty="0"/>
              <a:t>Trunk </a:t>
            </a:r>
            <a:r>
              <a:rPr lang="en-US" sz="1000" dirty="0" smtClean="0"/>
              <a:t>Interface 192.168.56.103           </a:t>
            </a:r>
            <a:r>
              <a:rPr lang="en-US" sz="1000" dirty="0"/>
              <a:t>192.168.56.102           0.0.0.0            </a:t>
            </a:r>
            <a:r>
              <a:rPr lang="en-US" sz="1000" dirty="0" smtClean="0"/>
              <a:t>ENABLED          UP                       </a:t>
            </a:r>
            <a:r>
              <a:rPr lang="en-US" sz="1000" dirty="0"/>
              <a:t>2/TUNNEL:2               7</a:t>
            </a:r>
          </a:p>
          <a:p>
            <a:pPr marL="0" indent="0">
              <a:buNone/>
            </a:pPr>
            <a:endParaRPr lang="en-US" sz="1000" dirty="0"/>
          </a:p>
          <a:p>
            <a:pPr marL="0" indent="0">
              <a:buNone/>
            </a:pPr>
            <a:r>
              <a:rPr lang="en-US" sz="1000" dirty="0"/>
              <a:t> </a:t>
            </a:r>
          </a:p>
          <a:p>
            <a:pPr marL="0" indent="0">
              <a:buNone/>
            </a:pPr>
            <a:r>
              <a:rPr lang="en-US" sz="1000" dirty="0"/>
              <a:t> </a:t>
            </a:r>
          </a:p>
        </p:txBody>
      </p:sp>
    </p:spTree>
    <p:extLst>
      <p:ext uri="{BB962C8B-B14F-4D97-AF65-F5344CB8AC3E}">
        <p14:creationId xmlns:p14="http://schemas.microsoft.com/office/powerpoint/2010/main" val="19023727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smtClean="0"/>
              <a:t>Migrate to new OF plugin</a:t>
            </a:r>
          </a:p>
          <a:p>
            <a:r>
              <a:rPr lang="en-US" dirty="0" smtClean="0"/>
              <a:t>Performance related enhancements (multi-threading, FRM bypass)</a:t>
            </a:r>
          </a:p>
          <a:p>
            <a:r>
              <a:rPr lang="en-US" dirty="0" smtClean="0"/>
              <a:t>To be discussed –</a:t>
            </a:r>
          </a:p>
          <a:p>
            <a:pPr lvl="1"/>
            <a:r>
              <a:rPr lang="en-US" dirty="0" smtClean="0"/>
              <a:t>Pros/cons of </a:t>
            </a:r>
            <a:r>
              <a:rPr lang="en-US" dirty="0" err="1" smtClean="0"/>
              <a:t>of</a:t>
            </a:r>
            <a:r>
              <a:rPr lang="en-US" dirty="0" smtClean="0"/>
              <a:t> ELAN tags and </a:t>
            </a:r>
            <a:r>
              <a:rPr lang="en-US" dirty="0" err="1" smtClean="0"/>
              <a:t>lport</a:t>
            </a:r>
            <a:r>
              <a:rPr lang="en-US" dirty="0" smtClean="0"/>
              <a:t> tags in </a:t>
            </a:r>
            <a:r>
              <a:rPr lang="en-US" dirty="0" err="1" smtClean="0"/>
              <a:t>VxLAN</a:t>
            </a:r>
            <a:r>
              <a:rPr lang="en-US" dirty="0" smtClean="0"/>
              <a:t> </a:t>
            </a:r>
            <a:r>
              <a:rPr lang="en-US" dirty="0" err="1" smtClean="0"/>
              <a:t>encap</a:t>
            </a:r>
            <a:r>
              <a:rPr lang="en-US" dirty="0" smtClean="0"/>
              <a:t> vs standard </a:t>
            </a:r>
            <a:r>
              <a:rPr lang="en-US" dirty="0" err="1" smtClean="0"/>
              <a:t>VxLAN</a:t>
            </a:r>
            <a:r>
              <a:rPr lang="en-US" dirty="0" smtClean="0"/>
              <a:t> header</a:t>
            </a:r>
          </a:p>
          <a:p>
            <a:pPr lvl="1"/>
            <a:endParaRPr lang="en-US" dirty="0" smtClean="0"/>
          </a:p>
        </p:txBody>
      </p:sp>
      <p:sp>
        <p:nvSpPr>
          <p:cNvPr id="3" name="Title 2"/>
          <p:cNvSpPr>
            <a:spLocks noGrp="1"/>
          </p:cNvSpPr>
          <p:nvPr>
            <p:ph type="title"/>
          </p:nvPr>
        </p:nvSpPr>
        <p:spPr/>
        <p:txBody>
          <a:bodyPr/>
          <a:lstStyle/>
          <a:p>
            <a:r>
              <a:rPr lang="en-US" dirty="0" smtClean="0"/>
              <a:t>L2 –Next steps</a:t>
            </a:r>
            <a:endParaRPr lang="en-US" dirty="0"/>
          </a:p>
        </p:txBody>
      </p:sp>
    </p:spTree>
    <p:extLst>
      <p:ext uri="{BB962C8B-B14F-4D97-AF65-F5344CB8AC3E}">
        <p14:creationId xmlns:p14="http://schemas.microsoft.com/office/powerpoint/2010/main" val="343755453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0" y="1371600"/>
            <a:ext cx="8351839" cy="4953000"/>
          </a:xfrm>
        </p:spPr>
        <p:txBody>
          <a:bodyPr>
            <a:normAutofit lnSpcReduction="10000"/>
          </a:bodyPr>
          <a:lstStyle/>
          <a:p>
            <a:r>
              <a:rPr lang="en-US" sz="2400" dirty="0" smtClean="0"/>
              <a:t>Security groups – Create an ACL service, and port legacy </a:t>
            </a:r>
            <a:r>
              <a:rPr lang="en-US" sz="2400" dirty="0" err="1" smtClean="0"/>
              <a:t>Netvirt</a:t>
            </a:r>
            <a:r>
              <a:rPr lang="en-US" sz="2400" dirty="0" smtClean="0"/>
              <a:t> security groups code into a </a:t>
            </a:r>
            <a:r>
              <a:rPr lang="en-US" sz="2400" dirty="0" err="1" smtClean="0"/>
              <a:t>stateful</a:t>
            </a:r>
            <a:r>
              <a:rPr lang="en-US" sz="2400" dirty="0" smtClean="0"/>
              <a:t> model – WIP</a:t>
            </a:r>
          </a:p>
          <a:p>
            <a:pPr lvl="1"/>
            <a:r>
              <a:rPr lang="en-US" sz="2000" dirty="0" smtClean="0"/>
              <a:t>Also enhance the ACL service to forward </a:t>
            </a:r>
            <a:r>
              <a:rPr lang="en-US" sz="2000" dirty="0" err="1" smtClean="0"/>
              <a:t>pkts</a:t>
            </a:r>
            <a:r>
              <a:rPr lang="en-US" sz="2000" dirty="0" smtClean="0"/>
              <a:t> to SFC</a:t>
            </a:r>
          </a:p>
          <a:p>
            <a:r>
              <a:rPr lang="en-US" sz="2400" dirty="0" smtClean="0"/>
              <a:t>ARP – Create an ARP service, need flexibility per interface to perform ARP proxy, and learning logic with controller based learn/flood</a:t>
            </a:r>
          </a:p>
          <a:p>
            <a:r>
              <a:rPr lang="en-US" sz="2400" dirty="0" smtClean="0"/>
              <a:t>DHCP – create a service, allow for controller based, or </a:t>
            </a:r>
            <a:r>
              <a:rPr lang="en-US" sz="2400" dirty="0" err="1" smtClean="0"/>
              <a:t>openstack</a:t>
            </a:r>
            <a:r>
              <a:rPr lang="en-US" sz="2400" dirty="0" smtClean="0"/>
              <a:t> agent or external DHCP server to operate on a per subnet basis</a:t>
            </a:r>
          </a:p>
          <a:p>
            <a:r>
              <a:rPr lang="en-US" sz="2400" dirty="0" err="1" smtClean="0"/>
              <a:t>LBaaS</a:t>
            </a:r>
            <a:r>
              <a:rPr lang="en-US" sz="2400" dirty="0" smtClean="0"/>
              <a:t> – create service framework</a:t>
            </a:r>
          </a:p>
          <a:p>
            <a:r>
              <a:rPr lang="en-US" sz="2400" dirty="0" smtClean="0"/>
              <a:t>IPv6 – convert control plane functions into service. Integrate forwarding with L2 and L3 services</a:t>
            </a:r>
          </a:p>
          <a:p>
            <a:r>
              <a:rPr lang="en-US" sz="2400" dirty="0" err="1" smtClean="0"/>
              <a:t>QoS</a:t>
            </a:r>
            <a:r>
              <a:rPr lang="en-US" sz="2400" dirty="0" smtClean="0"/>
              <a:t> – service needed ?</a:t>
            </a:r>
            <a:endParaRPr lang="en-US" sz="2400" dirty="0"/>
          </a:p>
        </p:txBody>
      </p:sp>
      <p:sp>
        <p:nvSpPr>
          <p:cNvPr id="3" name="Title 2"/>
          <p:cNvSpPr>
            <a:spLocks noGrp="1"/>
          </p:cNvSpPr>
          <p:nvPr>
            <p:ph type="title"/>
          </p:nvPr>
        </p:nvSpPr>
        <p:spPr>
          <a:xfrm>
            <a:off x="393700" y="239713"/>
            <a:ext cx="7988299" cy="1085371"/>
          </a:xfrm>
        </p:spPr>
        <p:txBody>
          <a:bodyPr/>
          <a:lstStyle/>
          <a:p>
            <a:r>
              <a:rPr lang="en-US" dirty="0" smtClean="0"/>
              <a:t>Other Services – Next steps</a:t>
            </a:r>
            <a:endParaRPr lang="en-US" dirty="0"/>
          </a:p>
        </p:txBody>
      </p:sp>
    </p:spTree>
    <p:extLst>
      <p:ext uri="{BB962C8B-B14F-4D97-AF65-F5344CB8AC3E}">
        <p14:creationId xmlns:p14="http://schemas.microsoft.com/office/powerpoint/2010/main" val="378759083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1143000"/>
            <a:ext cx="8762999" cy="4509000"/>
          </a:xfrm>
        </p:spPr>
        <p:txBody>
          <a:bodyPr>
            <a:normAutofit fontScale="85000" lnSpcReduction="10000"/>
          </a:bodyPr>
          <a:lstStyle/>
          <a:p>
            <a:r>
              <a:rPr lang="en-US" dirty="0" smtClean="0"/>
              <a:t>Device renderers to support different types of devices as well as different versions of OVS switches</a:t>
            </a:r>
          </a:p>
          <a:p>
            <a:pPr lvl="1"/>
            <a:r>
              <a:rPr lang="en-US" dirty="0" smtClean="0"/>
              <a:t>Each </a:t>
            </a:r>
            <a:r>
              <a:rPr lang="en-US" dirty="0" err="1" smtClean="0"/>
              <a:t>Netvirt</a:t>
            </a:r>
            <a:r>
              <a:rPr lang="en-US" dirty="0" smtClean="0"/>
              <a:t> service will consume the renderer framework</a:t>
            </a:r>
          </a:p>
          <a:p>
            <a:pPr lvl="1"/>
            <a:r>
              <a:rPr lang="en-US" dirty="0" smtClean="0"/>
              <a:t>Can it be a common component shared with GENIUS as well for interface manager consumption</a:t>
            </a:r>
          </a:p>
          <a:p>
            <a:r>
              <a:rPr lang="en-US" dirty="0" err="1" smtClean="0"/>
              <a:t>br-int</a:t>
            </a:r>
            <a:r>
              <a:rPr lang="en-US" dirty="0" smtClean="0"/>
              <a:t> creation by controller– to be discussed</a:t>
            </a:r>
          </a:p>
          <a:p>
            <a:r>
              <a:rPr lang="en-US" dirty="0" smtClean="0"/>
              <a:t>Need each service to support DPDK and non-DPDK OVS</a:t>
            </a:r>
          </a:p>
          <a:p>
            <a:pPr lvl="1"/>
            <a:r>
              <a:rPr lang="en-US" dirty="0" smtClean="0"/>
              <a:t>Can the test framework be run against a mix of kernel and DPDK OVS</a:t>
            </a:r>
          </a:p>
          <a:p>
            <a:pPr lvl="2"/>
            <a:r>
              <a:rPr lang="en-US" dirty="0" smtClean="0"/>
              <a:t>Private build of DPDK OVS with conn-track available, can this be integrated into the </a:t>
            </a:r>
            <a:r>
              <a:rPr lang="en-US" dirty="0" err="1" smtClean="0"/>
              <a:t>Netvirt</a:t>
            </a:r>
            <a:r>
              <a:rPr lang="en-US" dirty="0" smtClean="0"/>
              <a:t> test environment</a:t>
            </a:r>
          </a:p>
          <a:p>
            <a:endParaRPr lang="en-US" dirty="0"/>
          </a:p>
        </p:txBody>
      </p:sp>
      <p:sp>
        <p:nvSpPr>
          <p:cNvPr id="3" name="Title 2"/>
          <p:cNvSpPr>
            <a:spLocks noGrp="1"/>
          </p:cNvSpPr>
          <p:nvPr>
            <p:ph type="title"/>
          </p:nvPr>
        </p:nvSpPr>
        <p:spPr>
          <a:xfrm>
            <a:off x="393701" y="239713"/>
            <a:ext cx="7494588" cy="827087"/>
          </a:xfrm>
        </p:spPr>
        <p:txBody>
          <a:bodyPr/>
          <a:lstStyle/>
          <a:p>
            <a:r>
              <a:rPr lang="en-US" dirty="0" smtClean="0"/>
              <a:t>Architectural updates needed</a:t>
            </a:r>
            <a:endParaRPr lang="en-US" dirty="0"/>
          </a:p>
        </p:txBody>
      </p:sp>
    </p:spTree>
    <p:extLst>
      <p:ext uri="{BB962C8B-B14F-4D97-AF65-F5344CB8AC3E}">
        <p14:creationId xmlns:p14="http://schemas.microsoft.com/office/powerpoint/2010/main" val="3927665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96875" y="1143000"/>
            <a:ext cx="8351839" cy="4509000"/>
          </a:xfrm>
        </p:spPr>
        <p:txBody>
          <a:bodyPr>
            <a:normAutofit/>
          </a:bodyPr>
          <a:lstStyle/>
          <a:p>
            <a:pPr fontAlgn="base"/>
            <a:r>
              <a:rPr lang="en-US" sz="2400" dirty="0" smtClean="0"/>
              <a:t>GOALS</a:t>
            </a:r>
          </a:p>
          <a:p>
            <a:pPr lvl="1" fontAlgn="base"/>
            <a:r>
              <a:rPr lang="en-US" sz="2000" dirty="0" smtClean="0"/>
              <a:t>A </a:t>
            </a:r>
            <a:r>
              <a:rPr lang="en-US" sz="2000" dirty="0"/>
              <a:t>common service pipeline between VPN project and OVSDB - </a:t>
            </a:r>
            <a:r>
              <a:rPr lang="en-US" sz="2000" dirty="0" err="1"/>
              <a:t>NetVirt</a:t>
            </a:r>
            <a:r>
              <a:rPr lang="en-US" sz="2000" dirty="0"/>
              <a:t>, with shared development on a common set of services</a:t>
            </a:r>
          </a:p>
          <a:p>
            <a:pPr lvl="1" fontAlgn="base"/>
            <a:r>
              <a:rPr lang="en-US" sz="2000" dirty="0"/>
              <a:t>Achieve maximum leverage of code, test, and developer resources</a:t>
            </a:r>
          </a:p>
          <a:p>
            <a:pPr lvl="1" fontAlgn="base"/>
            <a:r>
              <a:rPr lang="en-US" sz="2000" dirty="0"/>
              <a:t>A modular framework of network applications and device renderers that makes addition of new functions efficient</a:t>
            </a:r>
          </a:p>
          <a:p>
            <a:pPr lvl="1" fontAlgn="base"/>
            <a:r>
              <a:rPr lang="en-US" sz="2000" dirty="0"/>
              <a:t>Co-existence and cooperation between different services in running systems, with minimal design coordination and hard-coded dependencies</a:t>
            </a:r>
          </a:p>
          <a:p>
            <a:endParaRPr lang="en-US" sz="2000" dirty="0"/>
          </a:p>
        </p:txBody>
      </p:sp>
      <p:sp>
        <p:nvSpPr>
          <p:cNvPr id="3" name="Title 2"/>
          <p:cNvSpPr>
            <a:spLocks noGrp="1"/>
          </p:cNvSpPr>
          <p:nvPr>
            <p:ph type="title"/>
          </p:nvPr>
        </p:nvSpPr>
        <p:spPr/>
        <p:txBody>
          <a:bodyPr/>
          <a:lstStyle/>
          <a:p>
            <a:r>
              <a:rPr lang="en-US" dirty="0" smtClean="0"/>
              <a:t>VPN Service-</a:t>
            </a:r>
            <a:r>
              <a:rPr lang="en-US" dirty="0" err="1" smtClean="0"/>
              <a:t>Netvirt</a:t>
            </a:r>
            <a:r>
              <a:rPr lang="en-US" dirty="0" smtClean="0"/>
              <a:t> Integration</a:t>
            </a:r>
            <a:endParaRPr lang="en-US" dirty="0"/>
          </a:p>
        </p:txBody>
      </p:sp>
    </p:spTree>
    <p:extLst>
      <p:ext uri="{BB962C8B-B14F-4D97-AF65-F5344CB8AC3E}">
        <p14:creationId xmlns:p14="http://schemas.microsoft.com/office/powerpoint/2010/main" val="414462480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Community Direction</a:t>
            </a:r>
            <a:endParaRPr lang="en-US" dirty="0"/>
          </a:p>
        </p:txBody>
      </p:sp>
      <p:sp>
        <p:nvSpPr>
          <p:cNvPr id="3" name="Content Placeholder 2"/>
          <p:cNvSpPr>
            <a:spLocks noGrp="1"/>
          </p:cNvSpPr>
          <p:nvPr>
            <p:ph idx="1"/>
          </p:nvPr>
        </p:nvSpPr>
        <p:spPr/>
        <p:txBody>
          <a:bodyPr>
            <a:noAutofit/>
          </a:bodyPr>
          <a:lstStyle/>
          <a:p>
            <a:r>
              <a:rPr lang="en-US" sz="2400" dirty="0" smtClean="0"/>
              <a:t>Incorporate VPN service project forwarding services into </a:t>
            </a:r>
            <a:r>
              <a:rPr lang="en-US" sz="2400" dirty="0" err="1" smtClean="0"/>
              <a:t>Netvirt</a:t>
            </a:r>
            <a:r>
              <a:rPr lang="en-US" sz="2400" dirty="0" smtClean="0"/>
              <a:t> project</a:t>
            </a:r>
          </a:p>
          <a:p>
            <a:r>
              <a:rPr lang="en-US" sz="2400" dirty="0" smtClean="0"/>
              <a:t>Work on building feature parity between legacy </a:t>
            </a:r>
            <a:r>
              <a:rPr lang="en-US" sz="2400" dirty="0" err="1" smtClean="0"/>
              <a:t>Netvirt</a:t>
            </a:r>
            <a:r>
              <a:rPr lang="en-US" sz="2400" dirty="0" smtClean="0"/>
              <a:t> functions and VPN service functions in the new </a:t>
            </a:r>
            <a:r>
              <a:rPr lang="en-US" sz="2400" dirty="0" err="1" smtClean="0"/>
              <a:t>Netvirt</a:t>
            </a:r>
            <a:r>
              <a:rPr lang="en-US" sz="2400" dirty="0" smtClean="0"/>
              <a:t> community repository during Boron cycle</a:t>
            </a:r>
          </a:p>
          <a:p>
            <a:r>
              <a:rPr lang="en-US" sz="2400" dirty="0" smtClean="0"/>
              <a:t>Migrate VPN service control components back to VPN project</a:t>
            </a:r>
          </a:p>
          <a:p>
            <a:r>
              <a:rPr lang="en-US" sz="2400" dirty="0" smtClean="0"/>
              <a:t>Use GENIUS project framework for each sub-function to enable hybrid app co-existence</a:t>
            </a:r>
            <a:endParaRPr lang="en-US" sz="2400" dirty="0"/>
          </a:p>
        </p:txBody>
      </p:sp>
    </p:spTree>
    <p:extLst>
      <p:ext uri="{BB962C8B-B14F-4D97-AF65-F5344CB8AC3E}">
        <p14:creationId xmlns:p14="http://schemas.microsoft.com/office/powerpoint/2010/main" val="268598651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74638"/>
            <a:ext cx="8229600" cy="1143000"/>
          </a:xfrm>
        </p:spPr>
        <p:txBody>
          <a:bodyPr/>
          <a:lstStyle/>
          <a:p>
            <a:r>
              <a:rPr lang="en-US" dirty="0" smtClean="0"/>
              <a:t>Feature Comparison</a:t>
            </a:r>
            <a:endParaRPr lang="en-US" dirty="0"/>
          </a:p>
        </p:txBody>
      </p:sp>
      <p:sp>
        <p:nvSpPr>
          <p:cNvPr id="4" name="Rectangle 3"/>
          <p:cNvSpPr/>
          <p:nvPr/>
        </p:nvSpPr>
        <p:spPr>
          <a:xfrm>
            <a:off x="4419600" y="1447800"/>
            <a:ext cx="4572000" cy="4401205"/>
          </a:xfrm>
          <a:prstGeom prst="rect">
            <a:avLst/>
          </a:prstGeom>
          <a:ln>
            <a:solidFill>
              <a:schemeClr val="tx1"/>
            </a:solidFill>
          </a:ln>
        </p:spPr>
        <p:txBody>
          <a:bodyPr>
            <a:spAutoFit/>
          </a:bodyPr>
          <a:lstStyle/>
          <a:p>
            <a:pPr marL="285750" indent="-285750" fontAlgn="base">
              <a:buFont typeface="Arial" panose="020B0604020202020204" pitchFamily="34" charset="0"/>
              <a:buChar char="•"/>
            </a:pPr>
            <a:r>
              <a:rPr lang="en-US" sz="2000" dirty="0"/>
              <a:t>In VPN Service, but not in </a:t>
            </a:r>
            <a:r>
              <a:rPr lang="en-US" sz="2000" dirty="0" err="1"/>
              <a:t>NetVirt</a:t>
            </a:r>
            <a:endParaRPr lang="en-US" sz="2000" dirty="0"/>
          </a:p>
          <a:p>
            <a:pPr marL="742950" lvl="1" indent="-285750" fontAlgn="base">
              <a:buFont typeface="Arial" panose="020B0604020202020204" pitchFamily="34" charset="0"/>
              <a:buChar char="•"/>
            </a:pPr>
            <a:r>
              <a:rPr lang="en-US" sz="2000" dirty="0"/>
              <a:t>L2 with mac learning</a:t>
            </a:r>
          </a:p>
          <a:p>
            <a:pPr marL="742950" lvl="1" indent="-285750" fontAlgn="base">
              <a:buFont typeface="Arial" panose="020B0604020202020204" pitchFamily="34" charset="0"/>
              <a:buChar char="•"/>
            </a:pPr>
            <a:r>
              <a:rPr lang="en-US" sz="2000" dirty="0"/>
              <a:t>BGP VPN</a:t>
            </a:r>
          </a:p>
          <a:p>
            <a:pPr marL="1200150" lvl="2" indent="-285750" fontAlgn="base">
              <a:buFont typeface="Arial" panose="020B0604020202020204" pitchFamily="34" charset="0"/>
              <a:buChar char="•"/>
            </a:pPr>
            <a:r>
              <a:rPr lang="en-US" sz="2000" dirty="0"/>
              <a:t>Interface w/External BGP</a:t>
            </a:r>
          </a:p>
          <a:p>
            <a:pPr marL="1200150" lvl="2" indent="-285750" fontAlgn="base">
              <a:buFont typeface="Arial" panose="020B0604020202020204" pitchFamily="34" charset="0"/>
              <a:buChar char="•"/>
            </a:pPr>
            <a:r>
              <a:rPr lang="en-US" sz="2000" dirty="0"/>
              <a:t>Carry traffic on MPLS/GRE tunnels</a:t>
            </a:r>
          </a:p>
          <a:p>
            <a:pPr marL="742950" lvl="1" indent="-285750" fontAlgn="base">
              <a:buFont typeface="Arial" panose="020B0604020202020204" pitchFamily="34" charset="0"/>
              <a:buChar char="•"/>
            </a:pPr>
            <a:r>
              <a:rPr lang="en-US" sz="2000" dirty="0" err="1"/>
              <a:t>OpenFlow</a:t>
            </a:r>
            <a:r>
              <a:rPr lang="en-US" sz="2000" dirty="0"/>
              <a:t>-based DHCP</a:t>
            </a:r>
          </a:p>
          <a:p>
            <a:pPr marL="742950" lvl="1" indent="-285750" fontAlgn="base">
              <a:buFont typeface="Arial" panose="020B0604020202020204" pitchFamily="34" charset="0"/>
              <a:buChar char="•"/>
            </a:pPr>
            <a:r>
              <a:rPr lang="en-US" sz="2000" dirty="0"/>
              <a:t>Tunnel Monitoring</a:t>
            </a:r>
          </a:p>
          <a:p>
            <a:pPr marL="742950" lvl="1" indent="-285750" fontAlgn="base">
              <a:buFont typeface="Arial" panose="020B0604020202020204" pitchFamily="34" charset="0"/>
              <a:buChar char="•"/>
            </a:pPr>
            <a:r>
              <a:rPr lang="en-US" sz="2000" dirty="0"/>
              <a:t>VLAN Aware VMs</a:t>
            </a:r>
          </a:p>
          <a:p>
            <a:pPr marL="742950" lvl="1" indent="-285750" fontAlgn="base">
              <a:buFont typeface="Arial" panose="020B0604020202020204" pitchFamily="34" charset="0"/>
              <a:buChar char="•"/>
            </a:pPr>
            <a:r>
              <a:rPr lang="en-US" sz="2000" dirty="0"/>
              <a:t>Transparent VLANs</a:t>
            </a:r>
          </a:p>
          <a:p>
            <a:pPr marL="742950" lvl="1" indent="-285750" fontAlgn="base">
              <a:buFont typeface="Arial" panose="020B0604020202020204" pitchFamily="34" charset="0"/>
              <a:buChar char="•"/>
            </a:pPr>
            <a:r>
              <a:rPr lang="en-US" sz="2000" dirty="0"/>
              <a:t>Uses IFM and Tunnel Manger (</a:t>
            </a:r>
            <a:r>
              <a:rPr lang="en-US" sz="2000" dirty="0" err="1"/>
              <a:t>GeNiuS</a:t>
            </a:r>
            <a:r>
              <a:rPr lang="en-US" sz="2000" dirty="0"/>
              <a:t>)</a:t>
            </a:r>
          </a:p>
          <a:p>
            <a:pPr marL="742950" lvl="1" indent="-285750" fontAlgn="base">
              <a:buFont typeface="Arial" panose="020B0604020202020204" pitchFamily="34" charset="0"/>
              <a:buChar char="•"/>
            </a:pPr>
            <a:r>
              <a:rPr lang="en-US" sz="2000" dirty="0" err="1"/>
              <a:t>OpenFlow</a:t>
            </a:r>
            <a:r>
              <a:rPr lang="en-US" sz="2000" dirty="0"/>
              <a:t>-based NPAT (SNAT)</a:t>
            </a:r>
          </a:p>
          <a:p>
            <a:pPr marL="742950" lvl="1" indent="-285750" fontAlgn="base">
              <a:buFont typeface="Arial" panose="020B0604020202020204" pitchFamily="34" charset="0"/>
              <a:buChar char="•"/>
            </a:pPr>
            <a:r>
              <a:rPr lang="en-US" sz="2000" dirty="0"/>
              <a:t>L2-GW (WIP for Boron)</a:t>
            </a:r>
          </a:p>
        </p:txBody>
      </p:sp>
      <p:sp>
        <p:nvSpPr>
          <p:cNvPr id="5" name="Rectangle 4"/>
          <p:cNvSpPr/>
          <p:nvPr/>
        </p:nvSpPr>
        <p:spPr>
          <a:xfrm>
            <a:off x="76200" y="1434886"/>
            <a:ext cx="4191000" cy="4401205"/>
          </a:xfrm>
          <a:prstGeom prst="rect">
            <a:avLst/>
          </a:prstGeom>
          <a:noFill/>
          <a:ln>
            <a:solidFill>
              <a:schemeClr val="tx1"/>
            </a:solidFill>
          </a:ln>
        </p:spPr>
        <p:txBody>
          <a:bodyPr wrap="square">
            <a:spAutoFit/>
          </a:bodyPr>
          <a:lstStyle/>
          <a:p>
            <a:pPr marL="285750" indent="-285750" fontAlgn="base">
              <a:buFont typeface="Arial" panose="020B0604020202020204" pitchFamily="34" charset="0"/>
              <a:buChar char="•"/>
            </a:pPr>
            <a:r>
              <a:rPr lang="en-US" sz="2000" dirty="0"/>
              <a:t>Both Have</a:t>
            </a:r>
          </a:p>
          <a:p>
            <a:pPr marL="742950" lvl="1" indent="-285750" fontAlgn="base">
              <a:buFont typeface="Arial" panose="020B0604020202020204" pitchFamily="34" charset="0"/>
              <a:buChar char="•"/>
            </a:pPr>
            <a:r>
              <a:rPr lang="en-US" sz="2000" dirty="0" err="1"/>
              <a:t>OpenStack</a:t>
            </a:r>
            <a:r>
              <a:rPr lang="en-US" sz="2000" dirty="0"/>
              <a:t> Neutron Provider</a:t>
            </a:r>
          </a:p>
          <a:p>
            <a:pPr marL="742950" lvl="1" indent="-285750" fontAlgn="base">
              <a:buFont typeface="Arial" panose="020B0604020202020204" pitchFamily="34" charset="0"/>
              <a:buChar char="•"/>
            </a:pPr>
            <a:r>
              <a:rPr lang="en-US" sz="2000" dirty="0"/>
              <a:t>Distributed L2/L3 Forwarding</a:t>
            </a:r>
          </a:p>
          <a:p>
            <a:pPr marL="742950" lvl="1" indent="-285750" fontAlgn="base">
              <a:buFont typeface="Arial" panose="020B0604020202020204" pitchFamily="34" charset="0"/>
              <a:buChar char="•"/>
            </a:pPr>
            <a:r>
              <a:rPr lang="en-US" sz="2000" dirty="0"/>
              <a:t>Floating IP</a:t>
            </a:r>
          </a:p>
          <a:p>
            <a:pPr marL="742950" lvl="1" indent="-285750" fontAlgn="base">
              <a:buFont typeface="Arial" panose="020B0604020202020204" pitchFamily="34" charset="0"/>
              <a:buChar char="•"/>
            </a:pPr>
            <a:r>
              <a:rPr lang="en-US" sz="2000" dirty="0"/>
              <a:t>Clustering</a:t>
            </a:r>
          </a:p>
          <a:p>
            <a:pPr marL="285750" indent="-285750" fontAlgn="base">
              <a:buFont typeface="Arial" panose="020B0604020202020204" pitchFamily="34" charset="0"/>
              <a:buChar char="•"/>
            </a:pPr>
            <a:r>
              <a:rPr lang="en-US" sz="2000" dirty="0"/>
              <a:t>In </a:t>
            </a:r>
            <a:r>
              <a:rPr lang="en-US" sz="2000" dirty="0" err="1"/>
              <a:t>NetVirt</a:t>
            </a:r>
            <a:r>
              <a:rPr lang="en-US" sz="2000" dirty="0"/>
              <a:t>, but not In VPN Service</a:t>
            </a:r>
          </a:p>
          <a:p>
            <a:pPr marL="742950" lvl="1" indent="-285750" fontAlgn="base">
              <a:buFont typeface="Arial" panose="020B0604020202020204" pitchFamily="34" charset="0"/>
              <a:buChar char="•"/>
            </a:pPr>
            <a:r>
              <a:rPr lang="en-US" sz="2000" dirty="0"/>
              <a:t>Distributed ARP responder</a:t>
            </a:r>
          </a:p>
          <a:p>
            <a:pPr marL="742950" lvl="1" indent="-285750" fontAlgn="base">
              <a:buFont typeface="Arial" panose="020B0604020202020204" pitchFamily="34" charset="0"/>
              <a:buChar char="•"/>
            </a:pPr>
            <a:r>
              <a:rPr lang="en-US" sz="2000" dirty="0"/>
              <a:t>Security groups</a:t>
            </a:r>
          </a:p>
          <a:p>
            <a:pPr marL="742950" lvl="1" indent="-285750" fontAlgn="base">
              <a:buFont typeface="Arial" panose="020B0604020202020204" pitchFamily="34" charset="0"/>
              <a:buChar char="•"/>
            </a:pPr>
            <a:r>
              <a:rPr lang="en-US" sz="2000" dirty="0"/>
              <a:t>SFC Integration</a:t>
            </a:r>
          </a:p>
          <a:p>
            <a:pPr marL="742950" lvl="1" indent="-285750" fontAlgn="base">
              <a:buFont typeface="Arial" panose="020B0604020202020204" pitchFamily="34" charset="0"/>
              <a:buChar char="•"/>
            </a:pPr>
            <a:r>
              <a:rPr lang="en-US" sz="2000" dirty="0"/>
              <a:t>Support for </a:t>
            </a:r>
            <a:r>
              <a:rPr lang="en-US" sz="2000" dirty="0" err="1"/>
              <a:t>OpenStack</a:t>
            </a:r>
            <a:r>
              <a:rPr lang="en-US" sz="2000" dirty="0"/>
              <a:t> DHCP Agent</a:t>
            </a:r>
            <a:br>
              <a:rPr lang="en-US" sz="2000" dirty="0"/>
            </a:br>
            <a:r>
              <a:rPr lang="en-US" sz="2000" dirty="0"/>
              <a:t>(w/Metadata support)</a:t>
            </a:r>
          </a:p>
          <a:p>
            <a:pPr marL="742950" lvl="1" indent="-285750" fontAlgn="base">
              <a:buFont typeface="Arial" panose="020B0604020202020204" pitchFamily="34" charset="0"/>
              <a:buChar char="•"/>
            </a:pPr>
            <a:r>
              <a:rPr lang="en-US" sz="2000" dirty="0"/>
              <a:t>VLAN Network Type</a:t>
            </a:r>
          </a:p>
          <a:p>
            <a:pPr marL="742950" lvl="1" indent="-285750" fontAlgn="base">
              <a:buFont typeface="Arial" panose="020B0604020202020204" pitchFamily="34" charset="0"/>
              <a:buChar char="•"/>
            </a:pPr>
            <a:r>
              <a:rPr lang="en-US" sz="2000" dirty="0" err="1"/>
              <a:t>LBaaS</a:t>
            </a:r>
            <a:r>
              <a:rPr lang="en-US" sz="2000" dirty="0"/>
              <a:t> (v1)</a:t>
            </a:r>
          </a:p>
        </p:txBody>
      </p:sp>
    </p:spTree>
    <p:extLst>
      <p:ext uri="{BB962C8B-B14F-4D97-AF65-F5344CB8AC3E}">
        <p14:creationId xmlns:p14="http://schemas.microsoft.com/office/powerpoint/2010/main" val="191989754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sz="3600" dirty="0" smtClean="0"/>
              <a:t>Current Status (May 24 2016)</a:t>
            </a:r>
            <a:endParaRPr lang="en-US" sz="3600" dirty="0"/>
          </a:p>
        </p:txBody>
      </p:sp>
      <p:sp>
        <p:nvSpPr>
          <p:cNvPr id="3" name="Content Placeholder 2"/>
          <p:cNvSpPr>
            <a:spLocks noGrp="1"/>
          </p:cNvSpPr>
          <p:nvPr>
            <p:ph idx="1"/>
          </p:nvPr>
        </p:nvSpPr>
        <p:spPr>
          <a:xfrm>
            <a:off x="152400" y="838200"/>
            <a:ext cx="8915400" cy="5867400"/>
          </a:xfrm>
        </p:spPr>
        <p:txBody>
          <a:bodyPr>
            <a:normAutofit lnSpcReduction="10000"/>
          </a:bodyPr>
          <a:lstStyle/>
          <a:p>
            <a:r>
              <a:rPr lang="en-US" sz="2000" dirty="0" smtClean="0"/>
              <a:t>All code from VPN service migrated to </a:t>
            </a:r>
            <a:r>
              <a:rPr lang="en-US" sz="2000" dirty="0" err="1" smtClean="0"/>
              <a:t>Netvirt</a:t>
            </a:r>
            <a:r>
              <a:rPr lang="en-US" sz="2000" dirty="0" smtClean="0"/>
              <a:t> project / GENIUS project</a:t>
            </a:r>
          </a:p>
          <a:p>
            <a:pPr lvl="1"/>
            <a:r>
              <a:rPr lang="en-US" sz="1600" dirty="0"/>
              <a:t>Phase 1- modules migrated from VPN service to </a:t>
            </a:r>
            <a:r>
              <a:rPr lang="en-US" sz="1600" dirty="0" err="1"/>
              <a:t>Netvirt</a:t>
            </a:r>
            <a:endParaRPr lang="en-US" sz="1600" dirty="0"/>
          </a:p>
          <a:p>
            <a:pPr lvl="2"/>
            <a:r>
              <a:rPr lang="en-US" sz="1400" dirty="0" err="1" smtClean="0"/>
              <a:t>neutronvpn</a:t>
            </a:r>
            <a:r>
              <a:rPr lang="en-US" sz="1400" dirty="0" smtClean="0"/>
              <a:t> </a:t>
            </a:r>
            <a:r>
              <a:rPr lang="en-US" sz="1400" dirty="0"/>
              <a:t>- An intermediate module that listens to NN DCNs, and instantiates the data in </a:t>
            </a:r>
            <a:r>
              <a:rPr lang="en-US" sz="1400" dirty="0" err="1"/>
              <a:t>Netvirt</a:t>
            </a:r>
            <a:r>
              <a:rPr lang="en-US" sz="1400" dirty="0"/>
              <a:t> as needed</a:t>
            </a:r>
          </a:p>
          <a:p>
            <a:pPr lvl="2"/>
            <a:r>
              <a:rPr lang="en-US" sz="1400" dirty="0" err="1" smtClean="0"/>
              <a:t>dhcpservice</a:t>
            </a:r>
            <a:r>
              <a:rPr lang="en-US" sz="1400" dirty="0" smtClean="0"/>
              <a:t> </a:t>
            </a:r>
            <a:r>
              <a:rPr lang="en-US" sz="1400" dirty="0"/>
              <a:t>- Controller based DHCP service</a:t>
            </a:r>
          </a:p>
          <a:p>
            <a:pPr lvl="2"/>
            <a:r>
              <a:rPr lang="en-US" sz="1400" dirty="0" err="1" smtClean="0"/>
              <a:t>elanmanager</a:t>
            </a:r>
            <a:r>
              <a:rPr lang="en-US" sz="1400" dirty="0" smtClean="0"/>
              <a:t> </a:t>
            </a:r>
            <a:r>
              <a:rPr lang="en-US" sz="1400" dirty="0"/>
              <a:t>- L2 service</a:t>
            </a:r>
          </a:p>
          <a:p>
            <a:pPr lvl="2"/>
            <a:r>
              <a:rPr lang="en-US" sz="1400" dirty="0" err="1" smtClean="0"/>
              <a:t>vpnmanager</a:t>
            </a:r>
            <a:r>
              <a:rPr lang="en-US" sz="1400" dirty="0" smtClean="0"/>
              <a:t> </a:t>
            </a:r>
            <a:r>
              <a:rPr lang="en-US" sz="1400" dirty="0"/>
              <a:t>- Integrated L3 </a:t>
            </a:r>
          </a:p>
          <a:p>
            <a:pPr lvl="2"/>
            <a:r>
              <a:rPr lang="en-US" sz="1400" dirty="0" err="1" smtClean="0"/>
              <a:t>natservice</a:t>
            </a:r>
            <a:r>
              <a:rPr lang="en-US" sz="1400" dirty="0" smtClean="0"/>
              <a:t> </a:t>
            </a:r>
            <a:r>
              <a:rPr lang="en-US" sz="1400" dirty="0"/>
              <a:t>- Controller assisted SNAT service using non-</a:t>
            </a:r>
            <a:r>
              <a:rPr lang="en-US" sz="1400" dirty="0" err="1"/>
              <a:t>conntrack</a:t>
            </a:r>
            <a:r>
              <a:rPr lang="en-US" sz="1400" dirty="0"/>
              <a:t> flows</a:t>
            </a:r>
          </a:p>
          <a:p>
            <a:pPr lvl="2"/>
            <a:r>
              <a:rPr lang="en-US" sz="1400" dirty="0" err="1" smtClean="0"/>
              <a:t>bgpmanager</a:t>
            </a:r>
            <a:r>
              <a:rPr lang="en-US" sz="1400" dirty="0" smtClean="0"/>
              <a:t> </a:t>
            </a:r>
            <a:r>
              <a:rPr lang="en-US" sz="1400" dirty="0"/>
              <a:t> - Module interacting with external BGP protocol engine</a:t>
            </a:r>
          </a:p>
          <a:p>
            <a:pPr lvl="2"/>
            <a:r>
              <a:rPr lang="en-US" sz="1400" dirty="0" smtClean="0"/>
              <a:t>model-</a:t>
            </a:r>
            <a:r>
              <a:rPr lang="en-US" sz="1400" dirty="0" err="1" smtClean="0"/>
              <a:t>bgp</a:t>
            </a:r>
            <a:r>
              <a:rPr lang="en-US" sz="1400" dirty="0" smtClean="0"/>
              <a:t> </a:t>
            </a:r>
            <a:r>
              <a:rPr lang="en-US" sz="1400" dirty="0"/>
              <a:t> - Assist module for BGP </a:t>
            </a:r>
          </a:p>
          <a:p>
            <a:pPr lvl="2"/>
            <a:r>
              <a:rPr lang="en-US" sz="1400" dirty="0" err="1" smtClean="0"/>
              <a:t>fibmanager</a:t>
            </a:r>
            <a:r>
              <a:rPr lang="en-US" sz="1400" dirty="0" smtClean="0"/>
              <a:t> </a:t>
            </a:r>
            <a:r>
              <a:rPr lang="en-US" sz="1400" dirty="0"/>
              <a:t>  - Module for managing L3 FIB entries in the </a:t>
            </a:r>
            <a:r>
              <a:rPr lang="en-US" sz="1400" dirty="0" smtClean="0"/>
              <a:t>switches</a:t>
            </a:r>
          </a:p>
          <a:p>
            <a:r>
              <a:rPr lang="en-US" sz="2000" dirty="0"/>
              <a:t>Validation exercise to ensure </a:t>
            </a:r>
            <a:r>
              <a:rPr lang="en-US" sz="2000" dirty="0" smtClean="0"/>
              <a:t>Phase 1 sanity successful</a:t>
            </a:r>
          </a:p>
          <a:p>
            <a:r>
              <a:rPr lang="en-US" sz="2000" dirty="0" err="1"/>
              <a:t>Netvirt</a:t>
            </a:r>
            <a:r>
              <a:rPr lang="en-US" sz="2000" dirty="0"/>
              <a:t> services updated to use GENIUS project </a:t>
            </a:r>
            <a:r>
              <a:rPr lang="en-US" sz="2000" dirty="0" smtClean="0"/>
              <a:t>interfaces</a:t>
            </a:r>
            <a:endParaRPr lang="en-US" sz="2000" dirty="0"/>
          </a:p>
          <a:p>
            <a:pPr lvl="1"/>
            <a:r>
              <a:rPr lang="en-US" sz="1600" dirty="0"/>
              <a:t>Phase 2 - migration to use of GENIUS modules</a:t>
            </a:r>
          </a:p>
          <a:p>
            <a:pPr lvl="2"/>
            <a:r>
              <a:rPr lang="en-US" sz="1400" dirty="0" err="1" smtClean="0"/>
              <a:t>arputil</a:t>
            </a:r>
            <a:r>
              <a:rPr lang="en-US" sz="1400" dirty="0" smtClean="0"/>
              <a:t> </a:t>
            </a:r>
            <a:r>
              <a:rPr lang="en-US" sz="1400" dirty="0"/>
              <a:t> - ARP </a:t>
            </a:r>
            <a:r>
              <a:rPr lang="en-US" sz="1400" dirty="0" err="1"/>
              <a:t>pkt</a:t>
            </a:r>
            <a:r>
              <a:rPr lang="en-US" sz="1400" dirty="0"/>
              <a:t> generation utility </a:t>
            </a:r>
          </a:p>
          <a:p>
            <a:pPr lvl="2"/>
            <a:r>
              <a:rPr lang="en-US" sz="1400" dirty="0" err="1" smtClean="0"/>
              <a:t>interfacemgr</a:t>
            </a:r>
            <a:r>
              <a:rPr lang="en-US" sz="1400" dirty="0" smtClean="0"/>
              <a:t> </a:t>
            </a:r>
            <a:r>
              <a:rPr lang="en-US" sz="1400" dirty="0"/>
              <a:t>- Common logical port abstraction for services</a:t>
            </a:r>
          </a:p>
          <a:p>
            <a:pPr lvl="2"/>
            <a:r>
              <a:rPr lang="en-US" sz="1400" dirty="0" err="1" smtClean="0"/>
              <a:t>itm</a:t>
            </a:r>
            <a:r>
              <a:rPr lang="en-US" sz="1400" dirty="0" smtClean="0"/>
              <a:t> </a:t>
            </a:r>
            <a:r>
              <a:rPr lang="en-US" sz="1400" dirty="0"/>
              <a:t>  - Transport management entity</a:t>
            </a:r>
          </a:p>
          <a:p>
            <a:pPr lvl="2"/>
            <a:r>
              <a:rPr lang="en-US" sz="1400" dirty="0" err="1" smtClean="0"/>
              <a:t>lockmanager</a:t>
            </a:r>
            <a:r>
              <a:rPr lang="en-US" sz="1400" dirty="0" smtClean="0"/>
              <a:t> </a:t>
            </a:r>
            <a:r>
              <a:rPr lang="en-US" sz="1400" dirty="0"/>
              <a:t>- internal locking mechanism for accessing shared resources</a:t>
            </a:r>
          </a:p>
          <a:p>
            <a:pPr lvl="2"/>
            <a:r>
              <a:rPr lang="en-US" sz="1400" dirty="0" err="1" smtClean="0"/>
              <a:t>alivenessmonitor</a:t>
            </a:r>
            <a:r>
              <a:rPr lang="en-US" sz="1400" dirty="0" smtClean="0"/>
              <a:t> </a:t>
            </a:r>
            <a:r>
              <a:rPr lang="en-US" sz="1400" dirty="0"/>
              <a:t>- controller driven entity monitoring entity, currently supports ARP and LLDP</a:t>
            </a:r>
          </a:p>
          <a:p>
            <a:pPr lvl="2"/>
            <a:r>
              <a:rPr lang="en-US" sz="1400" dirty="0" err="1" smtClean="0"/>
              <a:t>idmanager</a:t>
            </a:r>
            <a:r>
              <a:rPr lang="en-US" sz="1400" dirty="0" smtClean="0"/>
              <a:t> </a:t>
            </a:r>
            <a:r>
              <a:rPr lang="en-US" sz="1400" dirty="0"/>
              <a:t>- Persistent resource manager, used for </a:t>
            </a:r>
            <a:r>
              <a:rPr lang="en-US" sz="1400" dirty="0" err="1"/>
              <a:t>dataplane</a:t>
            </a:r>
            <a:r>
              <a:rPr lang="en-US" sz="1400" dirty="0"/>
              <a:t> resources by services</a:t>
            </a:r>
          </a:p>
          <a:p>
            <a:pPr lvl="2"/>
            <a:r>
              <a:rPr lang="en-US" sz="1400" dirty="0" err="1" smtClean="0"/>
              <a:t>mdsalutil</a:t>
            </a:r>
            <a:r>
              <a:rPr lang="en-US" sz="1400" dirty="0" smtClean="0"/>
              <a:t> </a:t>
            </a:r>
            <a:r>
              <a:rPr lang="en-US" sz="1400" dirty="0"/>
              <a:t>  - MD-SAL access common </a:t>
            </a:r>
            <a:r>
              <a:rPr lang="en-US" sz="1400" dirty="0" smtClean="0"/>
              <a:t>utilities</a:t>
            </a:r>
          </a:p>
          <a:p>
            <a:pPr lvl="2"/>
            <a:endParaRPr lang="en-US" sz="1200" dirty="0" smtClean="0"/>
          </a:p>
          <a:p>
            <a:r>
              <a:rPr lang="en-US" sz="2000" dirty="0"/>
              <a:t>Validation exercise to ensure </a:t>
            </a:r>
            <a:r>
              <a:rPr lang="en-US" sz="2000" dirty="0" smtClean="0"/>
              <a:t>Phase 2 sanity successful</a:t>
            </a:r>
          </a:p>
          <a:p>
            <a:endParaRPr lang="en-US" sz="2000" dirty="0"/>
          </a:p>
          <a:p>
            <a:endParaRPr lang="en-US" sz="2000" dirty="0" smtClean="0"/>
          </a:p>
          <a:p>
            <a:endParaRPr lang="en-US" sz="2000" dirty="0"/>
          </a:p>
        </p:txBody>
      </p:sp>
    </p:spTree>
    <p:extLst>
      <p:ext uri="{BB962C8B-B14F-4D97-AF65-F5344CB8AC3E}">
        <p14:creationId xmlns:p14="http://schemas.microsoft.com/office/powerpoint/2010/main" val="175782469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ounded Rectangle 89"/>
          <p:cNvSpPr>
            <a:spLocks noChangeArrowheads="1"/>
          </p:cNvSpPr>
          <p:nvPr/>
        </p:nvSpPr>
        <p:spPr bwMode="auto">
          <a:xfrm>
            <a:off x="249420" y="2506728"/>
            <a:ext cx="7045631" cy="2808920"/>
          </a:xfrm>
          <a:prstGeom prst="roundRect">
            <a:avLst>
              <a:gd name="adj" fmla="val 9106"/>
            </a:avLst>
          </a:prstGeom>
          <a:solidFill>
            <a:srgbClr val="DEEEF7"/>
          </a:solidFill>
          <a:ln>
            <a:noFill/>
          </a:ln>
          <a:extLst>
            <a:ext uri="{91240B29-F687-4F45-9708-019B960494DF}">
              <a14:hiddenLine xmlns:a14="http://schemas.microsoft.com/office/drawing/2010/main" w="12700">
                <a:solidFill>
                  <a:srgbClr val="000000"/>
                </a:solidFill>
                <a:round/>
                <a:headEnd/>
                <a:tailEnd/>
              </a14:hiddenLine>
            </a:ext>
          </a:extLst>
        </p:spPr>
        <p:txBody>
          <a:bodyPr lIns="72000" rIns="72000"/>
          <a:lstStyle/>
          <a:p>
            <a:endParaRPr lang="en-US" b="1">
              <a:solidFill>
                <a:srgbClr val="58585A"/>
              </a:solidFill>
            </a:endParaRPr>
          </a:p>
        </p:txBody>
      </p:sp>
      <p:sp>
        <p:nvSpPr>
          <p:cNvPr id="10245" name="Rounded Rectangle 7"/>
          <p:cNvSpPr>
            <a:spLocks noChangeArrowheads="1"/>
          </p:cNvSpPr>
          <p:nvPr/>
        </p:nvSpPr>
        <p:spPr bwMode="auto">
          <a:xfrm>
            <a:off x="371732" y="5363337"/>
            <a:ext cx="1998843" cy="418748"/>
          </a:xfrm>
          <a:prstGeom prst="roundRect">
            <a:avLst>
              <a:gd name="adj" fmla="val 16667"/>
            </a:avLst>
          </a:prstGeom>
          <a:solidFill>
            <a:srgbClr val="BADEEE"/>
          </a:solidFill>
          <a:ln w="12700">
            <a:solidFill>
              <a:schemeClr val="tx1"/>
            </a:solidFill>
            <a:round/>
            <a:headEnd/>
            <a:tailEnd/>
          </a:ln>
        </p:spPr>
        <p:txBody>
          <a:bodyPr lIns="72000" rIns="72000"/>
          <a:lstStyle/>
          <a:p>
            <a:r>
              <a:rPr lang="en-US" sz="1200">
                <a:solidFill>
                  <a:srgbClr val="58585A"/>
                </a:solidFill>
              </a:rPr>
              <a:t>OpenFlow</a:t>
            </a:r>
          </a:p>
        </p:txBody>
      </p:sp>
      <p:sp>
        <p:nvSpPr>
          <p:cNvPr id="10246" name="Rectangle 9"/>
          <p:cNvSpPr>
            <a:spLocks noChangeArrowheads="1"/>
          </p:cNvSpPr>
          <p:nvPr/>
        </p:nvSpPr>
        <p:spPr bwMode="auto">
          <a:xfrm>
            <a:off x="371405" y="2582599"/>
            <a:ext cx="1125149" cy="2158549"/>
          </a:xfrm>
          <a:prstGeom prst="rect">
            <a:avLst/>
          </a:prstGeom>
          <a:noFill/>
          <a:ln w="28575">
            <a:solidFill>
              <a:srgbClr val="99CCFF"/>
            </a:solidFill>
            <a:round/>
            <a:headEnd/>
            <a:tailEnd/>
          </a:ln>
          <a:extLst>
            <a:ext uri="{909E8E84-426E-40DD-AFC4-6F175D3DCCD1}">
              <a14:hiddenFill xmlns:a14="http://schemas.microsoft.com/office/drawing/2010/main">
                <a:solidFill>
                  <a:srgbClr val="FFFFFF"/>
                </a:solidFill>
              </a14:hiddenFill>
            </a:ext>
          </a:extLst>
        </p:spPr>
        <p:txBody>
          <a:bodyPr lIns="72000" rIns="72000"/>
          <a:lstStyle/>
          <a:p>
            <a:r>
              <a:rPr lang="en-US" sz="1200" dirty="0" smtClean="0">
                <a:solidFill>
                  <a:srgbClr val="58585A"/>
                </a:solidFill>
              </a:rPr>
              <a:t>OF NSFs</a:t>
            </a:r>
            <a:endParaRPr lang="en-US" sz="1200" dirty="0">
              <a:solidFill>
                <a:srgbClr val="58585A"/>
              </a:solidFill>
            </a:endParaRPr>
          </a:p>
        </p:txBody>
      </p:sp>
      <p:sp>
        <p:nvSpPr>
          <p:cNvPr id="7" name="Rectangle 6"/>
          <p:cNvSpPr/>
          <p:nvPr/>
        </p:nvSpPr>
        <p:spPr bwMode="auto">
          <a:xfrm>
            <a:off x="1169988" y="5419725"/>
            <a:ext cx="484187" cy="276225"/>
          </a:xfrm>
          <a:prstGeom prst="rect">
            <a:avLst/>
          </a:prstGeom>
          <a:solidFill>
            <a:schemeClr val="bg1"/>
          </a:solidFill>
          <a:ln w="12700">
            <a:solidFill>
              <a:schemeClr val="tx1"/>
            </a:solidFill>
            <a:round/>
            <a:headEnd/>
            <a:tailEnd/>
          </a:ln>
        </p:spPr>
        <p:txBody>
          <a:bodyPr lIns="72000" rIns="72000" anchor="ctr"/>
          <a:lstStyle/>
          <a:p>
            <a:pPr>
              <a:defRPr/>
            </a:pPr>
            <a:r>
              <a:rPr lang="en-US" sz="1050" dirty="0">
                <a:solidFill>
                  <a:srgbClr val="58585A"/>
                </a:solidFill>
                <a:latin typeface="+mn-lt"/>
                <a:cs typeface="Arial" charset="0"/>
              </a:rPr>
              <a:t>1.0</a:t>
            </a:r>
          </a:p>
        </p:txBody>
      </p:sp>
      <p:sp>
        <p:nvSpPr>
          <p:cNvPr id="8" name="Rectangle 25"/>
          <p:cNvSpPr>
            <a:spLocks noChangeArrowheads="1"/>
          </p:cNvSpPr>
          <p:nvPr/>
        </p:nvSpPr>
        <p:spPr bwMode="auto">
          <a:xfrm>
            <a:off x="1731963" y="5419725"/>
            <a:ext cx="487362" cy="276225"/>
          </a:xfrm>
          <a:prstGeom prst="rect">
            <a:avLst/>
          </a:prstGeom>
          <a:solidFill>
            <a:srgbClr val="F08A00"/>
          </a:solidFill>
          <a:ln w="12700" cap="flat" cmpd="sng" algn="ctr">
            <a:solidFill>
              <a:schemeClr val="tx1"/>
            </a:solidFill>
            <a:prstDash val="solid"/>
            <a:round/>
            <a:headEnd type="none" w="med" len="med"/>
            <a:tailEnd type="none" w="med" len="med"/>
          </a:ln>
          <a:effectLst/>
        </p:spPr>
        <p:txBody>
          <a:bodyPr lIns="72000" rIns="72000" anchor="ctr"/>
          <a:lstStyle/>
          <a:p>
            <a:pPr>
              <a:defRPr/>
            </a:pPr>
            <a:r>
              <a:rPr lang="en-US" sz="900">
                <a:solidFill>
                  <a:schemeClr val="bg1"/>
                </a:solidFill>
                <a:latin typeface="+mn-lt"/>
                <a:cs typeface="Arial" charset="0"/>
              </a:rPr>
              <a:t>1.3</a:t>
            </a:r>
          </a:p>
        </p:txBody>
      </p:sp>
      <p:sp>
        <p:nvSpPr>
          <p:cNvPr id="12" name="Rounded Rectangle 11"/>
          <p:cNvSpPr/>
          <p:nvPr/>
        </p:nvSpPr>
        <p:spPr bwMode="auto">
          <a:xfrm>
            <a:off x="2743706" y="4038600"/>
            <a:ext cx="1042988" cy="325438"/>
          </a:xfrm>
          <a:prstGeom prst="roundRect">
            <a:avLst/>
          </a:prstGeom>
          <a:ln>
            <a:headEnd type="none" w="med" len="med"/>
            <a:tailEnd type="none" w="med" len="med"/>
          </a:ln>
          <a:extLst/>
        </p:spPr>
        <p:style>
          <a:lnRef idx="0">
            <a:schemeClr val="accent1"/>
          </a:lnRef>
          <a:fillRef idx="3">
            <a:schemeClr val="accent1"/>
          </a:fillRef>
          <a:effectRef idx="3">
            <a:schemeClr val="accent1"/>
          </a:effectRef>
          <a:fontRef idx="minor">
            <a:schemeClr val="lt1"/>
          </a:fontRef>
        </p:style>
        <p:txBody>
          <a:bodyPr lIns="72000" rIns="72000" anchor="ctr"/>
          <a:lstStyle/>
          <a:p>
            <a:pPr>
              <a:defRPr/>
            </a:pPr>
            <a:r>
              <a:rPr lang="en-US" sz="1000" b="1" dirty="0">
                <a:solidFill>
                  <a:schemeClr val="bg1"/>
                </a:solidFill>
                <a:latin typeface="+mn-lt"/>
                <a:cs typeface="Arial" charset="0"/>
              </a:rPr>
              <a:t>ELAN Service</a:t>
            </a:r>
          </a:p>
        </p:txBody>
      </p:sp>
      <p:sp>
        <p:nvSpPr>
          <p:cNvPr id="14" name="Rounded Rectangle 72"/>
          <p:cNvSpPr>
            <a:spLocks noChangeArrowheads="1"/>
          </p:cNvSpPr>
          <p:nvPr/>
        </p:nvSpPr>
        <p:spPr bwMode="auto">
          <a:xfrm>
            <a:off x="309563" y="1524001"/>
            <a:ext cx="765175" cy="407988"/>
          </a:xfrm>
          <a:prstGeom prst="roundRect">
            <a:avLst>
              <a:gd name="adj" fmla="val 16667"/>
            </a:avLst>
          </a:prstGeom>
          <a:solidFill>
            <a:srgbClr val="F08A00"/>
          </a:solidFill>
          <a:ln w="12700" cap="flat" cmpd="sng" algn="ctr">
            <a:solidFill>
              <a:schemeClr val="tx1"/>
            </a:solidFill>
            <a:prstDash val="solid"/>
            <a:round/>
            <a:headEnd type="none" w="med" len="med"/>
            <a:tailEnd type="none" w="med" len="med"/>
          </a:ln>
          <a:effectLst/>
        </p:spPr>
        <p:txBody>
          <a:bodyPr lIns="72000" rIns="72000" anchor="ctr"/>
          <a:lstStyle/>
          <a:p>
            <a:pPr>
              <a:defRPr/>
            </a:pPr>
            <a:r>
              <a:rPr lang="en-US" sz="1000" b="1">
                <a:solidFill>
                  <a:schemeClr val="bg1"/>
                </a:solidFill>
                <a:latin typeface="+mn-lt"/>
                <a:cs typeface="Arial" charset="0"/>
              </a:rPr>
              <a:t>GUI</a:t>
            </a:r>
          </a:p>
        </p:txBody>
      </p:sp>
      <p:sp>
        <p:nvSpPr>
          <p:cNvPr id="15" name="Rounded Rectangle 73"/>
          <p:cNvSpPr>
            <a:spLocks noChangeArrowheads="1"/>
          </p:cNvSpPr>
          <p:nvPr/>
        </p:nvSpPr>
        <p:spPr bwMode="auto">
          <a:xfrm>
            <a:off x="306388" y="2047875"/>
            <a:ext cx="3171825" cy="365125"/>
          </a:xfrm>
          <a:prstGeom prst="roundRect">
            <a:avLst>
              <a:gd name="adj" fmla="val 16667"/>
            </a:avLst>
          </a:prstGeom>
          <a:solidFill>
            <a:srgbClr val="F08A00"/>
          </a:solidFill>
          <a:ln w="12700" cap="flat" cmpd="sng" algn="ctr">
            <a:solidFill>
              <a:schemeClr val="tx1"/>
            </a:solidFill>
            <a:prstDash val="solid"/>
            <a:round/>
            <a:headEnd type="none" w="med" len="med"/>
            <a:tailEnd type="none" w="med" len="med"/>
          </a:ln>
          <a:effectLst/>
        </p:spPr>
        <p:txBody>
          <a:bodyPr lIns="72000" rIns="72000" anchor="ctr"/>
          <a:lstStyle/>
          <a:p>
            <a:pPr>
              <a:defRPr/>
            </a:pPr>
            <a:r>
              <a:rPr lang="en-US" sz="1050" b="1">
                <a:solidFill>
                  <a:schemeClr val="bg1"/>
                </a:solidFill>
                <a:latin typeface="+mn-lt"/>
                <a:cs typeface="Arial" charset="0"/>
              </a:rPr>
              <a:t>OpenDaylight NB APIs (REST)</a:t>
            </a:r>
          </a:p>
        </p:txBody>
      </p:sp>
      <p:sp>
        <p:nvSpPr>
          <p:cNvPr id="19" name="Rounded Rectangle 69"/>
          <p:cNvSpPr>
            <a:spLocks noChangeArrowheads="1"/>
          </p:cNvSpPr>
          <p:nvPr/>
        </p:nvSpPr>
        <p:spPr bwMode="auto">
          <a:xfrm>
            <a:off x="2478088" y="5362576"/>
            <a:ext cx="696912" cy="419100"/>
          </a:xfrm>
          <a:prstGeom prst="roundRect">
            <a:avLst>
              <a:gd name="adj" fmla="val 16667"/>
            </a:avLst>
          </a:prstGeom>
          <a:solidFill>
            <a:srgbClr val="F08A00"/>
          </a:solidFill>
          <a:ln w="12700" cap="flat" cmpd="sng" algn="ctr">
            <a:solidFill>
              <a:schemeClr val="tx1"/>
            </a:solidFill>
            <a:prstDash val="solid"/>
            <a:round/>
            <a:headEnd type="none" w="med" len="med"/>
            <a:tailEnd type="none" w="med" len="med"/>
          </a:ln>
          <a:effectLst/>
        </p:spPr>
        <p:txBody>
          <a:bodyPr lIns="72000" rIns="72000" anchor="ctr"/>
          <a:lstStyle/>
          <a:p>
            <a:r>
              <a:rPr lang="en-US" sz="1050" b="1" dirty="0">
                <a:solidFill>
                  <a:schemeClr val="bg1"/>
                </a:solidFill>
                <a:cs typeface="Arial" charset="0"/>
              </a:rPr>
              <a:t>OVSDB</a:t>
            </a:r>
          </a:p>
        </p:txBody>
      </p:sp>
      <p:sp>
        <p:nvSpPr>
          <p:cNvPr id="20" name="Rounded Rectangle 85"/>
          <p:cNvSpPr>
            <a:spLocks noChangeArrowheads="1"/>
          </p:cNvSpPr>
          <p:nvPr/>
        </p:nvSpPr>
        <p:spPr bwMode="auto">
          <a:xfrm>
            <a:off x="344488" y="4845050"/>
            <a:ext cx="6796087" cy="388938"/>
          </a:xfrm>
          <a:prstGeom prst="roundRect">
            <a:avLst>
              <a:gd name="adj" fmla="val 16667"/>
            </a:avLst>
          </a:prstGeom>
          <a:solidFill>
            <a:schemeClr val="accent1">
              <a:lumMod val="60000"/>
              <a:lumOff val="40000"/>
            </a:schemeClr>
          </a:solidFill>
          <a:ln w="28575">
            <a:solidFill>
              <a:schemeClr val="tx2">
                <a:lumMod val="50000"/>
                <a:lumOff val="50000"/>
              </a:schemeClr>
            </a:solidFill>
            <a:round/>
            <a:headEnd/>
            <a:tailEnd/>
          </a:ln>
        </p:spPr>
        <p:txBody>
          <a:bodyPr lIns="72000" rIns="72000" anchor="ctr"/>
          <a:lstStyle/>
          <a:p>
            <a:pPr>
              <a:lnSpc>
                <a:spcPct val="90000"/>
              </a:lnSpc>
              <a:defRPr/>
            </a:pPr>
            <a:r>
              <a:rPr lang="en-US" sz="1100" dirty="0">
                <a:solidFill>
                  <a:srgbClr val="58585A"/>
                </a:solidFill>
              </a:rPr>
              <a:t>Model-Driven service abstraction layer ( MD-SAL) (plug-in mgr., capability abstractions, …)</a:t>
            </a:r>
          </a:p>
        </p:txBody>
      </p:sp>
      <p:sp>
        <p:nvSpPr>
          <p:cNvPr id="10266" name="Rectangle 1"/>
          <p:cNvSpPr>
            <a:spLocks noChangeArrowheads="1"/>
          </p:cNvSpPr>
          <p:nvPr/>
        </p:nvSpPr>
        <p:spPr bwMode="auto">
          <a:xfrm>
            <a:off x="152400" y="1995336"/>
            <a:ext cx="8683797" cy="3908026"/>
          </a:xfrm>
          <a:prstGeom prst="rect">
            <a:avLst/>
          </a:prstGeom>
          <a:noFill/>
          <a:ln w="12700">
            <a:solidFill>
              <a:srgbClr val="8BC5FF"/>
            </a:solidFill>
            <a:round/>
            <a:headEnd/>
            <a:tailEnd/>
          </a:ln>
          <a:extLst>
            <a:ext uri="{909E8E84-426E-40DD-AFC4-6F175D3DCCD1}">
              <a14:hiddenFill xmlns:a14="http://schemas.microsoft.com/office/drawing/2010/main">
                <a:solidFill>
                  <a:srgbClr val="FFFFFF"/>
                </a:solidFill>
              </a14:hiddenFill>
            </a:ext>
          </a:extLst>
        </p:spPr>
        <p:txBody>
          <a:bodyPr wrap="none" lIns="72000" rIns="72000"/>
          <a:lstStyle/>
          <a:p>
            <a:pPr>
              <a:spcBef>
                <a:spcPct val="50000"/>
              </a:spcBef>
            </a:pPr>
            <a:endParaRPr lang="en-US"/>
          </a:p>
        </p:txBody>
      </p:sp>
      <p:sp>
        <p:nvSpPr>
          <p:cNvPr id="29" name="Rounded Rectangle 27"/>
          <p:cNvSpPr>
            <a:spLocks noChangeArrowheads="1"/>
          </p:cNvSpPr>
          <p:nvPr/>
        </p:nvSpPr>
        <p:spPr bwMode="auto">
          <a:xfrm>
            <a:off x="433388" y="3719514"/>
            <a:ext cx="969962" cy="284162"/>
          </a:xfrm>
          <a:prstGeom prst="roundRect">
            <a:avLst>
              <a:gd name="adj" fmla="val 16667"/>
            </a:avLst>
          </a:prstGeom>
          <a:solidFill>
            <a:schemeClr val="bg1"/>
          </a:solidFill>
          <a:ln w="28575" cap="flat" cmpd="sng" algn="ctr">
            <a:noFill/>
            <a:prstDash val="solid"/>
            <a:round/>
            <a:headEnd type="none" w="med" len="med"/>
            <a:tailEnd type="none" w="med" len="med"/>
          </a:ln>
          <a:effectLst/>
        </p:spPr>
        <p:txBody>
          <a:bodyPr lIns="72000" rIns="72000" anchor="ctr"/>
          <a:lstStyle/>
          <a:p>
            <a:pPr>
              <a:defRPr/>
            </a:pPr>
            <a:r>
              <a:rPr lang="en-US" sz="1050" dirty="0">
                <a:latin typeface="+mn-lt"/>
                <a:cs typeface="Arial" charset="0"/>
              </a:rPr>
              <a:t>Topology </a:t>
            </a:r>
            <a:r>
              <a:rPr lang="en-US" sz="1050" dirty="0" err="1">
                <a:latin typeface="+mn-lt"/>
                <a:cs typeface="Arial" charset="0"/>
              </a:rPr>
              <a:t>Mgr</a:t>
            </a:r>
            <a:endParaRPr lang="en-US" sz="1050" dirty="0">
              <a:latin typeface="+mn-lt"/>
              <a:cs typeface="Arial" charset="0"/>
            </a:endParaRPr>
          </a:p>
        </p:txBody>
      </p:sp>
      <p:sp>
        <p:nvSpPr>
          <p:cNvPr id="30" name="Rounded Rectangle 27"/>
          <p:cNvSpPr>
            <a:spLocks noChangeArrowheads="1"/>
          </p:cNvSpPr>
          <p:nvPr/>
        </p:nvSpPr>
        <p:spPr bwMode="auto">
          <a:xfrm>
            <a:off x="442913" y="3300413"/>
            <a:ext cx="969962" cy="377825"/>
          </a:xfrm>
          <a:prstGeom prst="roundRect">
            <a:avLst>
              <a:gd name="adj" fmla="val 16667"/>
            </a:avLst>
          </a:prstGeom>
          <a:solidFill>
            <a:srgbClr val="F08A00"/>
          </a:solidFill>
          <a:ln w="12700" cap="flat" cmpd="sng" algn="ctr">
            <a:solidFill>
              <a:schemeClr val="tx1"/>
            </a:solidFill>
            <a:prstDash val="solid"/>
            <a:round/>
            <a:headEnd type="none" w="med" len="med"/>
            <a:tailEnd type="none" w="med" len="med"/>
          </a:ln>
          <a:effectLst/>
        </p:spPr>
        <p:txBody>
          <a:bodyPr lIns="72000" rIns="72000" anchor="ctr"/>
          <a:lstStyle/>
          <a:p>
            <a:r>
              <a:rPr lang="en-US" sz="1050" b="1" dirty="0">
                <a:solidFill>
                  <a:schemeClr val="bg1"/>
                </a:solidFill>
                <a:cs typeface="Arial" charset="0"/>
              </a:rPr>
              <a:t>Forwarding Rules </a:t>
            </a:r>
            <a:r>
              <a:rPr lang="en-US" sz="1050" b="1" dirty="0" err="1">
                <a:solidFill>
                  <a:schemeClr val="bg1"/>
                </a:solidFill>
                <a:cs typeface="Arial" charset="0"/>
              </a:rPr>
              <a:t>Mgr</a:t>
            </a:r>
            <a:endParaRPr lang="en-US" sz="1050" b="1" dirty="0">
              <a:solidFill>
                <a:schemeClr val="bg1"/>
              </a:solidFill>
              <a:cs typeface="Arial" charset="0"/>
            </a:endParaRPr>
          </a:p>
        </p:txBody>
      </p:sp>
      <p:sp>
        <p:nvSpPr>
          <p:cNvPr id="31" name="Rounded Rectangle 27"/>
          <p:cNvSpPr>
            <a:spLocks noChangeArrowheads="1"/>
          </p:cNvSpPr>
          <p:nvPr/>
        </p:nvSpPr>
        <p:spPr bwMode="auto">
          <a:xfrm>
            <a:off x="433388" y="2940050"/>
            <a:ext cx="969962" cy="284163"/>
          </a:xfrm>
          <a:prstGeom prst="roundRect">
            <a:avLst>
              <a:gd name="adj" fmla="val 16667"/>
            </a:avLst>
          </a:prstGeom>
          <a:solidFill>
            <a:schemeClr val="bg1"/>
          </a:solidFill>
          <a:ln w="12700" cap="flat" cmpd="sng" algn="ctr">
            <a:noFill/>
            <a:prstDash val="solid"/>
            <a:round/>
            <a:headEnd type="none" w="med" len="med"/>
            <a:tailEnd type="none" w="med" len="med"/>
          </a:ln>
          <a:effectLst/>
        </p:spPr>
        <p:txBody>
          <a:bodyPr lIns="72000" rIns="72000" anchor="ctr"/>
          <a:lstStyle/>
          <a:p>
            <a:pPr>
              <a:defRPr/>
            </a:pPr>
            <a:r>
              <a:rPr lang="en-US" sz="1050" dirty="0">
                <a:latin typeface="+mn-lt"/>
                <a:cs typeface="Arial" charset="0"/>
              </a:rPr>
              <a:t>Host Tracker</a:t>
            </a:r>
          </a:p>
        </p:txBody>
      </p:sp>
      <p:sp>
        <p:nvSpPr>
          <p:cNvPr id="35" name="Rounded Rectangle 69"/>
          <p:cNvSpPr>
            <a:spLocks noChangeArrowheads="1"/>
          </p:cNvSpPr>
          <p:nvPr/>
        </p:nvSpPr>
        <p:spPr bwMode="auto">
          <a:xfrm>
            <a:off x="4343400" y="5375275"/>
            <a:ext cx="820738" cy="419100"/>
          </a:xfrm>
          <a:prstGeom prst="roundRect">
            <a:avLst>
              <a:gd name="adj" fmla="val 16667"/>
            </a:avLst>
          </a:prstGeom>
          <a:solidFill>
            <a:schemeClr val="bg1"/>
          </a:solidFill>
          <a:ln w="12700" cap="flat" cmpd="sng" algn="ctr">
            <a:solidFill>
              <a:schemeClr val="tx1"/>
            </a:solidFill>
            <a:prstDash val="solid"/>
            <a:round/>
            <a:headEnd type="none" w="med" len="med"/>
            <a:tailEnd type="none" w="med" len="med"/>
          </a:ln>
          <a:effectLst/>
        </p:spPr>
        <p:txBody>
          <a:bodyPr lIns="72000" rIns="72000" anchor="ctr"/>
          <a:lstStyle/>
          <a:p>
            <a:pPr>
              <a:defRPr/>
            </a:pPr>
            <a:r>
              <a:rPr lang="en-US" sz="1000" dirty="0">
                <a:latin typeface="+mn-lt"/>
                <a:cs typeface="Arial" charset="0"/>
              </a:rPr>
              <a:t>NETCONF</a:t>
            </a:r>
          </a:p>
        </p:txBody>
      </p:sp>
      <p:sp>
        <p:nvSpPr>
          <p:cNvPr id="10276" name="Rectangle 35"/>
          <p:cNvSpPr>
            <a:spLocks noChangeArrowheads="1"/>
          </p:cNvSpPr>
          <p:nvPr/>
        </p:nvSpPr>
        <p:spPr bwMode="auto">
          <a:xfrm>
            <a:off x="5276644" y="3681867"/>
            <a:ext cx="1809956" cy="1093333"/>
          </a:xfrm>
          <a:prstGeom prst="rect">
            <a:avLst/>
          </a:prstGeom>
          <a:noFill/>
          <a:ln w="28575" algn="ctr">
            <a:solidFill>
              <a:srgbClr val="99CCFF"/>
            </a:solidFill>
            <a:round/>
            <a:headEnd/>
            <a:tailEnd/>
          </a:ln>
          <a:extLst>
            <a:ext uri="{909E8E84-426E-40DD-AFC4-6F175D3DCCD1}">
              <a14:hiddenFill xmlns:a14="http://schemas.microsoft.com/office/drawing/2010/main">
                <a:solidFill>
                  <a:srgbClr val="FFFFFF"/>
                </a:solidFill>
              </a14:hiddenFill>
            </a:ext>
          </a:extLst>
        </p:spPr>
        <p:txBody>
          <a:bodyPr wrap="none" lIns="72000" rIns="72000"/>
          <a:lstStyle/>
          <a:p>
            <a:r>
              <a:rPr lang="en-US" sz="1200" dirty="0"/>
              <a:t>ODL Infrastructure </a:t>
            </a:r>
          </a:p>
          <a:p>
            <a:endParaRPr lang="en-US" sz="1200" dirty="0"/>
          </a:p>
        </p:txBody>
      </p:sp>
      <p:sp>
        <p:nvSpPr>
          <p:cNvPr id="51" name="Rounded Rectangle 72"/>
          <p:cNvSpPr>
            <a:spLocks noChangeArrowheads="1"/>
          </p:cNvSpPr>
          <p:nvPr/>
        </p:nvSpPr>
        <p:spPr bwMode="auto">
          <a:xfrm>
            <a:off x="1128713" y="1503363"/>
            <a:ext cx="960437" cy="409575"/>
          </a:xfrm>
          <a:prstGeom prst="roundRect">
            <a:avLst>
              <a:gd name="adj" fmla="val 16667"/>
            </a:avLst>
          </a:prstGeom>
          <a:solidFill>
            <a:srgbClr val="F08A00"/>
          </a:solidFill>
          <a:ln w="12700" cap="flat" cmpd="sng" algn="ctr">
            <a:solidFill>
              <a:schemeClr val="tx1"/>
            </a:solidFill>
            <a:prstDash val="solid"/>
            <a:round/>
            <a:headEnd type="none" w="med" len="med"/>
            <a:tailEnd type="none" w="med" len="med"/>
          </a:ln>
          <a:effectLst/>
        </p:spPr>
        <p:txBody>
          <a:bodyPr lIns="72000" rIns="72000" anchor="ctr"/>
          <a:lstStyle/>
          <a:p>
            <a:pPr>
              <a:defRPr/>
            </a:pPr>
            <a:r>
              <a:rPr lang="en-US" sz="1000" b="1" dirty="0" err="1">
                <a:solidFill>
                  <a:schemeClr val="bg1"/>
                </a:solidFill>
                <a:latin typeface="+mn-lt"/>
                <a:cs typeface="Arial" charset="0"/>
              </a:rPr>
              <a:t>Openstack</a:t>
            </a:r>
            <a:r>
              <a:rPr lang="en-US" sz="1000" b="1" dirty="0">
                <a:solidFill>
                  <a:schemeClr val="bg1"/>
                </a:solidFill>
                <a:latin typeface="+mn-lt"/>
                <a:cs typeface="Arial" charset="0"/>
              </a:rPr>
              <a:t>/</a:t>
            </a:r>
          </a:p>
          <a:p>
            <a:pPr>
              <a:defRPr/>
            </a:pPr>
            <a:r>
              <a:rPr lang="en-US" sz="1000" b="1" dirty="0">
                <a:solidFill>
                  <a:schemeClr val="bg1"/>
                </a:solidFill>
                <a:latin typeface="+mn-lt"/>
                <a:cs typeface="Arial" charset="0"/>
              </a:rPr>
              <a:t>Neutron</a:t>
            </a:r>
          </a:p>
        </p:txBody>
      </p:sp>
      <p:sp>
        <p:nvSpPr>
          <p:cNvPr id="52" name="Rounded Rectangle 27"/>
          <p:cNvSpPr>
            <a:spLocks noChangeArrowheads="1"/>
          </p:cNvSpPr>
          <p:nvPr/>
        </p:nvSpPr>
        <p:spPr bwMode="auto">
          <a:xfrm>
            <a:off x="1617663" y="3887788"/>
            <a:ext cx="860425" cy="373062"/>
          </a:xfrm>
          <a:prstGeom prst="roundRect">
            <a:avLst>
              <a:gd name="adj" fmla="val 16667"/>
            </a:avLst>
          </a:prstGeom>
          <a:solidFill>
            <a:srgbClr val="F08A00"/>
          </a:solidFill>
          <a:ln w="12700" cap="flat" cmpd="sng" algn="ctr">
            <a:solidFill>
              <a:schemeClr val="tx1"/>
            </a:solidFill>
            <a:prstDash val="solid"/>
            <a:round/>
            <a:headEnd type="none" w="med" len="med"/>
            <a:tailEnd type="none" w="med" len="med"/>
          </a:ln>
          <a:effectLst/>
        </p:spPr>
        <p:txBody>
          <a:bodyPr lIns="72000" rIns="72000" anchor="ctr"/>
          <a:lstStyle/>
          <a:p>
            <a:r>
              <a:rPr lang="en-US" sz="1050" b="1" dirty="0">
                <a:solidFill>
                  <a:schemeClr val="bg1"/>
                </a:solidFill>
                <a:cs typeface="Arial" charset="0"/>
              </a:rPr>
              <a:t>Neutron  NB</a:t>
            </a:r>
          </a:p>
        </p:txBody>
      </p:sp>
      <p:sp>
        <p:nvSpPr>
          <p:cNvPr id="53" name="Rounded Rectangle 72"/>
          <p:cNvSpPr>
            <a:spLocks noChangeArrowheads="1"/>
          </p:cNvSpPr>
          <p:nvPr/>
        </p:nvSpPr>
        <p:spPr bwMode="auto">
          <a:xfrm>
            <a:off x="1617663" y="4314826"/>
            <a:ext cx="860425" cy="368300"/>
          </a:xfrm>
          <a:prstGeom prst="roundRect">
            <a:avLst>
              <a:gd name="adj" fmla="val 16667"/>
            </a:avLst>
          </a:prstGeom>
          <a:solidFill>
            <a:schemeClr val="bg1"/>
          </a:solidFill>
          <a:ln w="9525" cap="flat" cmpd="sng" algn="ctr">
            <a:solidFill>
              <a:schemeClr val="tx1">
                <a:lumMod val="40000"/>
                <a:lumOff val="60000"/>
              </a:schemeClr>
            </a:solidFill>
            <a:prstDash val="solid"/>
            <a:round/>
            <a:headEnd type="none" w="med" len="med"/>
            <a:tailEnd type="none" w="med" len="med"/>
          </a:ln>
          <a:effectLst/>
        </p:spPr>
        <p:txBody>
          <a:bodyPr lIns="72000" rIns="72000" anchor="ctr"/>
          <a:lstStyle/>
          <a:p>
            <a:r>
              <a:rPr lang="en-US" sz="1050" dirty="0" err="1" smtClean="0">
                <a:cs typeface="Arial" charset="0"/>
              </a:rPr>
              <a:t>Netvirt</a:t>
            </a:r>
            <a:endParaRPr lang="en-US" sz="1050" dirty="0">
              <a:cs typeface="Arial" charset="0"/>
            </a:endParaRPr>
          </a:p>
        </p:txBody>
      </p:sp>
      <p:sp>
        <p:nvSpPr>
          <p:cNvPr id="10293" name="Rectangle 9"/>
          <p:cNvSpPr>
            <a:spLocks noChangeArrowheads="1"/>
          </p:cNvSpPr>
          <p:nvPr/>
        </p:nvSpPr>
        <p:spPr bwMode="auto">
          <a:xfrm>
            <a:off x="1574246" y="2582599"/>
            <a:ext cx="1002880" cy="2158549"/>
          </a:xfrm>
          <a:prstGeom prst="rect">
            <a:avLst/>
          </a:prstGeom>
          <a:noFill/>
          <a:ln w="28575">
            <a:solidFill>
              <a:srgbClr val="99CCFF"/>
            </a:solidFill>
            <a:round/>
            <a:headEnd/>
            <a:tailEnd/>
          </a:ln>
          <a:extLst>
            <a:ext uri="{909E8E84-426E-40DD-AFC4-6F175D3DCCD1}">
              <a14:hiddenFill xmlns:a14="http://schemas.microsoft.com/office/drawing/2010/main">
                <a:solidFill>
                  <a:srgbClr val="FFFFFF"/>
                </a:solidFill>
              </a14:hiddenFill>
            </a:ext>
          </a:extLst>
        </p:spPr>
        <p:txBody>
          <a:bodyPr lIns="72000" rIns="72000"/>
          <a:lstStyle/>
          <a:p>
            <a:r>
              <a:rPr lang="en-US" sz="1200" dirty="0" smtClean="0">
                <a:solidFill>
                  <a:srgbClr val="58585A"/>
                </a:solidFill>
              </a:rPr>
              <a:t>Network </a:t>
            </a:r>
            <a:r>
              <a:rPr lang="en-US" sz="1200" dirty="0">
                <a:solidFill>
                  <a:srgbClr val="58585A"/>
                </a:solidFill>
              </a:rPr>
              <a:t>NSFs</a:t>
            </a:r>
          </a:p>
        </p:txBody>
      </p:sp>
      <p:sp>
        <p:nvSpPr>
          <p:cNvPr id="57" name="Rounded Rectangle 56"/>
          <p:cNvSpPr/>
          <p:nvPr/>
        </p:nvSpPr>
        <p:spPr bwMode="auto">
          <a:xfrm>
            <a:off x="2743706" y="3720307"/>
            <a:ext cx="1042988" cy="282575"/>
          </a:xfrm>
          <a:prstGeom prst="roundRect">
            <a:avLst/>
          </a:prstGeom>
          <a:ln>
            <a:headEnd type="none" w="med" len="med"/>
            <a:tailEnd type="none" w="med" len="med"/>
          </a:ln>
          <a:extLst/>
        </p:spPr>
        <p:style>
          <a:lnRef idx="0">
            <a:schemeClr val="accent1"/>
          </a:lnRef>
          <a:fillRef idx="3">
            <a:schemeClr val="accent1"/>
          </a:fillRef>
          <a:effectRef idx="3">
            <a:schemeClr val="accent1"/>
          </a:effectRef>
          <a:fontRef idx="minor">
            <a:schemeClr val="lt1"/>
          </a:fontRef>
        </p:style>
        <p:txBody>
          <a:bodyPr lIns="72000" rIns="72000" anchor="ctr"/>
          <a:lstStyle/>
          <a:p>
            <a:pPr>
              <a:defRPr/>
            </a:pPr>
            <a:r>
              <a:rPr lang="en-US" sz="1000" b="1" dirty="0">
                <a:solidFill>
                  <a:schemeClr val="bg1"/>
                </a:solidFill>
                <a:latin typeface="+mn-lt"/>
                <a:cs typeface="Arial" charset="0"/>
              </a:rPr>
              <a:t>FIB Manager</a:t>
            </a:r>
          </a:p>
        </p:txBody>
      </p:sp>
      <p:sp>
        <p:nvSpPr>
          <p:cNvPr id="58" name="Rounded Rectangle 27"/>
          <p:cNvSpPr>
            <a:spLocks noChangeArrowheads="1"/>
          </p:cNvSpPr>
          <p:nvPr/>
        </p:nvSpPr>
        <p:spPr bwMode="auto">
          <a:xfrm>
            <a:off x="2753231" y="3261801"/>
            <a:ext cx="1023938" cy="300037"/>
          </a:xfrm>
          <a:prstGeom prst="roundRect">
            <a:avLst>
              <a:gd name="adj" fmla="val 16667"/>
            </a:avLst>
          </a:prstGeom>
          <a:ln>
            <a:headEnd/>
            <a:tailEnd/>
          </a:ln>
        </p:spPr>
        <p:style>
          <a:lnRef idx="0">
            <a:schemeClr val="accent4"/>
          </a:lnRef>
          <a:fillRef idx="3">
            <a:schemeClr val="accent4"/>
          </a:fillRef>
          <a:effectRef idx="3">
            <a:schemeClr val="accent4"/>
          </a:effectRef>
          <a:fontRef idx="minor">
            <a:schemeClr val="lt1"/>
          </a:fontRef>
        </p:style>
        <p:txBody>
          <a:bodyPr lIns="72000" rIns="72000" anchor="ctr"/>
          <a:lstStyle/>
          <a:p>
            <a:pPr>
              <a:defRPr/>
            </a:pPr>
            <a:r>
              <a:rPr lang="en-US" sz="1000" b="1" dirty="0">
                <a:solidFill>
                  <a:schemeClr val="bg1"/>
                </a:solidFill>
                <a:latin typeface="+mn-lt"/>
                <a:cs typeface="Arial" charset="0"/>
              </a:rPr>
              <a:t>VPN </a:t>
            </a:r>
            <a:r>
              <a:rPr lang="en-US" sz="1000" b="1" dirty="0" err="1">
                <a:solidFill>
                  <a:schemeClr val="bg1"/>
                </a:solidFill>
                <a:latin typeface="+mn-lt"/>
                <a:cs typeface="Arial" charset="0"/>
              </a:rPr>
              <a:t>Mgr</a:t>
            </a:r>
            <a:endParaRPr lang="en-US" sz="1000" b="1" dirty="0">
              <a:solidFill>
                <a:schemeClr val="bg1"/>
              </a:solidFill>
              <a:latin typeface="+mn-lt"/>
              <a:cs typeface="Arial" charset="0"/>
            </a:endParaRPr>
          </a:p>
        </p:txBody>
      </p:sp>
      <p:sp>
        <p:nvSpPr>
          <p:cNvPr id="10298" name="Rectangle 58"/>
          <p:cNvSpPr>
            <a:spLocks noChangeArrowheads="1"/>
          </p:cNvSpPr>
          <p:nvPr/>
        </p:nvSpPr>
        <p:spPr bwMode="auto">
          <a:xfrm>
            <a:off x="2662267" y="2571769"/>
            <a:ext cx="2579640" cy="2203432"/>
          </a:xfrm>
          <a:prstGeom prst="rect">
            <a:avLst/>
          </a:prstGeom>
          <a:noFill/>
          <a:ln w="28575" algn="ctr">
            <a:solidFill>
              <a:srgbClr val="99CCFF"/>
            </a:solidFill>
            <a:round/>
            <a:headEnd/>
            <a:tailEnd/>
          </a:ln>
          <a:extLst>
            <a:ext uri="{909E8E84-426E-40DD-AFC4-6F175D3DCCD1}">
              <a14:hiddenFill xmlns:a14="http://schemas.microsoft.com/office/drawing/2010/main">
                <a:solidFill>
                  <a:srgbClr val="FFFFFF"/>
                </a:solidFill>
              </a14:hiddenFill>
            </a:ext>
          </a:extLst>
        </p:spPr>
        <p:txBody>
          <a:bodyPr wrap="none" lIns="72000" rIns="72000"/>
          <a:lstStyle/>
          <a:p>
            <a:r>
              <a:rPr lang="en-US" sz="1200" dirty="0" err="1" smtClean="0"/>
              <a:t>Netvirt</a:t>
            </a:r>
            <a:r>
              <a:rPr lang="en-US" sz="1200" dirty="0" smtClean="0"/>
              <a:t> </a:t>
            </a:r>
            <a:r>
              <a:rPr lang="en-US" sz="1200" dirty="0"/>
              <a:t>Service </a:t>
            </a:r>
            <a:r>
              <a:rPr lang="en-US" sz="1200" dirty="0" smtClean="0"/>
              <a:t> NSFs</a:t>
            </a:r>
            <a:endParaRPr lang="en-US" sz="1200" dirty="0"/>
          </a:p>
        </p:txBody>
      </p:sp>
      <p:sp>
        <p:nvSpPr>
          <p:cNvPr id="61" name="Rectangle 60"/>
          <p:cNvSpPr/>
          <p:nvPr/>
        </p:nvSpPr>
        <p:spPr bwMode="auto">
          <a:xfrm>
            <a:off x="7477333" y="3430793"/>
            <a:ext cx="1325563" cy="471488"/>
          </a:xfrm>
          <a:prstGeom prst="rect">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wrap="none" lIns="72000" rIns="72000"/>
          <a:lstStyle/>
          <a:p>
            <a:pPr>
              <a:spcBef>
                <a:spcPts val="0"/>
              </a:spcBef>
              <a:defRPr/>
            </a:pPr>
            <a:r>
              <a:rPr lang="en-US" sz="1200" dirty="0"/>
              <a:t>BGP Protocol</a:t>
            </a:r>
          </a:p>
          <a:p>
            <a:pPr>
              <a:spcBef>
                <a:spcPts val="0"/>
              </a:spcBef>
              <a:defRPr/>
            </a:pPr>
            <a:r>
              <a:rPr lang="en-US" sz="1200" dirty="0"/>
              <a:t>(</a:t>
            </a:r>
            <a:r>
              <a:rPr lang="en-US" sz="1200" dirty="0" err="1"/>
              <a:t>Quagga</a:t>
            </a:r>
            <a:r>
              <a:rPr lang="en-US" sz="1200" dirty="0"/>
              <a:t>)</a:t>
            </a:r>
          </a:p>
        </p:txBody>
      </p:sp>
      <p:sp>
        <p:nvSpPr>
          <p:cNvPr id="62" name="Rounded Rectangle 27"/>
          <p:cNvSpPr>
            <a:spLocks noChangeArrowheads="1"/>
          </p:cNvSpPr>
          <p:nvPr/>
        </p:nvSpPr>
        <p:spPr bwMode="auto">
          <a:xfrm>
            <a:off x="1617663" y="3530601"/>
            <a:ext cx="860425" cy="295275"/>
          </a:xfrm>
          <a:prstGeom prst="roundRect">
            <a:avLst>
              <a:gd name="adj" fmla="val 16667"/>
            </a:avLst>
          </a:prstGeom>
          <a:solidFill>
            <a:schemeClr val="bg1"/>
          </a:solidFill>
          <a:ln w="9525" cap="flat" cmpd="sng" algn="ctr">
            <a:solidFill>
              <a:schemeClr val="tx1">
                <a:lumMod val="40000"/>
                <a:lumOff val="60000"/>
              </a:schemeClr>
            </a:solidFill>
            <a:prstDash val="solid"/>
            <a:round/>
            <a:headEnd type="none" w="med" len="med"/>
            <a:tailEnd type="none" w="med" len="med"/>
          </a:ln>
          <a:effectLst/>
        </p:spPr>
        <p:txBody>
          <a:bodyPr lIns="72000" rIns="72000" anchor="ctr"/>
          <a:lstStyle/>
          <a:p>
            <a:pPr>
              <a:defRPr/>
            </a:pPr>
            <a:r>
              <a:rPr lang="en-US" sz="1050" dirty="0">
                <a:latin typeface="+mn-lt"/>
                <a:cs typeface="Arial" charset="0"/>
              </a:rPr>
              <a:t>SFC</a:t>
            </a:r>
          </a:p>
        </p:txBody>
      </p:sp>
      <p:sp>
        <p:nvSpPr>
          <p:cNvPr id="63" name="Rounded Rectangle 27"/>
          <p:cNvSpPr>
            <a:spLocks noChangeArrowheads="1"/>
          </p:cNvSpPr>
          <p:nvPr/>
        </p:nvSpPr>
        <p:spPr bwMode="auto">
          <a:xfrm>
            <a:off x="1617663" y="3195638"/>
            <a:ext cx="860425" cy="295275"/>
          </a:xfrm>
          <a:prstGeom prst="roundRect">
            <a:avLst>
              <a:gd name="adj" fmla="val 16667"/>
            </a:avLst>
          </a:prstGeom>
          <a:solidFill>
            <a:schemeClr val="bg1"/>
          </a:solidFill>
          <a:ln w="9525" cap="flat" cmpd="sng" algn="ctr">
            <a:solidFill>
              <a:schemeClr val="tx1">
                <a:lumMod val="40000"/>
                <a:lumOff val="60000"/>
              </a:schemeClr>
            </a:solidFill>
            <a:prstDash val="solid"/>
            <a:round/>
            <a:headEnd type="none" w="med" len="med"/>
            <a:tailEnd type="none" w="med" len="med"/>
          </a:ln>
          <a:effectLst/>
        </p:spPr>
        <p:txBody>
          <a:bodyPr lIns="72000" rIns="72000" anchor="ctr"/>
          <a:lstStyle/>
          <a:p>
            <a:pPr>
              <a:defRPr/>
            </a:pPr>
            <a:r>
              <a:rPr lang="en-US" sz="1050" dirty="0">
                <a:latin typeface="+mn-lt"/>
                <a:cs typeface="Arial" charset="0"/>
              </a:rPr>
              <a:t>GBP</a:t>
            </a:r>
          </a:p>
        </p:txBody>
      </p:sp>
      <p:sp>
        <p:nvSpPr>
          <p:cNvPr id="60" name="Rounded Rectangle 27"/>
          <p:cNvSpPr>
            <a:spLocks noChangeArrowheads="1"/>
          </p:cNvSpPr>
          <p:nvPr/>
        </p:nvSpPr>
        <p:spPr bwMode="auto">
          <a:xfrm>
            <a:off x="2743200" y="2885603"/>
            <a:ext cx="1023938" cy="327025"/>
          </a:xfrm>
          <a:prstGeom prst="roundRect">
            <a:avLst>
              <a:gd name="adj" fmla="val 16667"/>
            </a:avLst>
          </a:prstGeom>
          <a:ln>
            <a:headEnd/>
            <a:tailEnd/>
          </a:ln>
        </p:spPr>
        <p:style>
          <a:lnRef idx="0">
            <a:schemeClr val="accent4"/>
          </a:lnRef>
          <a:fillRef idx="3">
            <a:schemeClr val="accent4"/>
          </a:fillRef>
          <a:effectRef idx="3">
            <a:schemeClr val="accent4"/>
          </a:effectRef>
          <a:fontRef idx="minor">
            <a:schemeClr val="lt1"/>
          </a:fontRef>
        </p:style>
        <p:txBody>
          <a:bodyPr lIns="72000" rIns="72000" anchor="ctr"/>
          <a:lstStyle/>
          <a:p>
            <a:pPr>
              <a:defRPr/>
            </a:pPr>
            <a:r>
              <a:rPr lang="en-US" sz="1000" b="1" dirty="0">
                <a:solidFill>
                  <a:schemeClr val="bg1"/>
                </a:solidFill>
                <a:latin typeface="+mn-lt"/>
                <a:cs typeface="Arial" charset="0"/>
              </a:rPr>
              <a:t>MP-BGP Interface</a:t>
            </a:r>
          </a:p>
        </p:txBody>
      </p:sp>
      <p:sp>
        <p:nvSpPr>
          <p:cNvPr id="49" name="Rounded Rectangle 69"/>
          <p:cNvSpPr>
            <a:spLocks noChangeArrowheads="1"/>
          </p:cNvSpPr>
          <p:nvPr/>
        </p:nvSpPr>
        <p:spPr bwMode="auto">
          <a:xfrm>
            <a:off x="3341688" y="5372100"/>
            <a:ext cx="696912" cy="419100"/>
          </a:xfrm>
          <a:prstGeom prst="roundRect">
            <a:avLst>
              <a:gd name="adj" fmla="val 16667"/>
            </a:avLst>
          </a:prstGeom>
          <a:solidFill>
            <a:srgbClr val="F08A00"/>
          </a:solidFill>
          <a:ln w="12700" cap="flat" cmpd="sng" algn="ctr">
            <a:solidFill>
              <a:schemeClr val="tx1"/>
            </a:solidFill>
            <a:prstDash val="solid"/>
            <a:round/>
            <a:headEnd type="none" w="med" len="med"/>
            <a:tailEnd type="none" w="med" len="med"/>
          </a:ln>
          <a:effectLst/>
        </p:spPr>
        <p:txBody>
          <a:bodyPr lIns="72000" rIns="72000" anchor="ctr"/>
          <a:lstStyle/>
          <a:p>
            <a:r>
              <a:rPr lang="en-US" sz="1050" b="1" dirty="0">
                <a:solidFill>
                  <a:schemeClr val="bg1"/>
                </a:solidFill>
                <a:cs typeface="Arial" charset="0"/>
              </a:rPr>
              <a:t>HWVTEP</a:t>
            </a:r>
          </a:p>
        </p:txBody>
      </p:sp>
      <p:sp>
        <p:nvSpPr>
          <p:cNvPr id="48" name="Rounded Rectangle 47"/>
          <p:cNvSpPr/>
          <p:nvPr/>
        </p:nvSpPr>
        <p:spPr bwMode="auto">
          <a:xfrm>
            <a:off x="6204852" y="4172484"/>
            <a:ext cx="840769" cy="518352"/>
          </a:xfrm>
          <a:prstGeom prst="roundRect">
            <a:avLst/>
          </a:prstGeom>
          <a:solidFill>
            <a:srgbClr val="F08A00"/>
          </a:solidFill>
          <a:ln w="12700" cap="flat" cmpd="sng" algn="ctr">
            <a:solidFill>
              <a:schemeClr val="tx1"/>
            </a:solidFill>
            <a:prstDash val="solid"/>
            <a:round/>
            <a:headEnd type="none" w="med" len="med"/>
            <a:tailEnd type="none" w="med" len="med"/>
          </a:ln>
          <a:effectLst/>
          <a:extLst/>
        </p:spPr>
        <p:txBody>
          <a:bodyPr lIns="72000" rIns="72000" anchor="ctr"/>
          <a:lstStyle/>
          <a:p>
            <a:r>
              <a:rPr lang="en-US" sz="1050" b="1" dirty="0">
                <a:solidFill>
                  <a:schemeClr val="bg1"/>
                </a:solidFill>
                <a:cs typeface="Arial" charset="0"/>
              </a:rPr>
              <a:t>YANG notification broker</a:t>
            </a:r>
          </a:p>
        </p:txBody>
      </p:sp>
      <p:sp>
        <p:nvSpPr>
          <p:cNvPr id="55" name="Rounded Rectangle 54"/>
          <p:cNvSpPr/>
          <p:nvPr/>
        </p:nvSpPr>
        <p:spPr bwMode="auto">
          <a:xfrm>
            <a:off x="5305478" y="4424019"/>
            <a:ext cx="891959" cy="327025"/>
          </a:xfrm>
          <a:prstGeom prst="roundRect">
            <a:avLst/>
          </a:prstGeom>
          <a:solidFill>
            <a:srgbClr val="F08A00"/>
          </a:solidFill>
          <a:ln w="12700" cap="flat" cmpd="sng" algn="ctr">
            <a:solidFill>
              <a:schemeClr val="tx1"/>
            </a:solidFill>
            <a:prstDash val="solid"/>
            <a:round/>
            <a:headEnd type="none" w="med" len="med"/>
            <a:tailEnd type="none" w="med" len="med"/>
          </a:ln>
          <a:effectLst/>
          <a:extLst/>
        </p:spPr>
        <p:txBody>
          <a:bodyPr lIns="72000" rIns="72000" anchor="ctr"/>
          <a:lstStyle/>
          <a:p>
            <a:r>
              <a:rPr lang="en-US" sz="1050" b="1" dirty="0">
                <a:solidFill>
                  <a:schemeClr val="bg1"/>
                </a:solidFill>
                <a:cs typeface="Arial" charset="0"/>
              </a:rPr>
              <a:t>Clustered RPC broker</a:t>
            </a:r>
          </a:p>
        </p:txBody>
      </p:sp>
      <p:sp>
        <p:nvSpPr>
          <p:cNvPr id="59" name="Rounded Rectangle 58"/>
          <p:cNvSpPr/>
          <p:nvPr/>
        </p:nvSpPr>
        <p:spPr bwMode="auto">
          <a:xfrm>
            <a:off x="5292460" y="3911188"/>
            <a:ext cx="904977" cy="492177"/>
          </a:xfrm>
          <a:prstGeom prst="roundRect">
            <a:avLst/>
          </a:prstGeom>
          <a:solidFill>
            <a:srgbClr val="F08A00"/>
          </a:solidFill>
          <a:ln w="12700" cap="flat" cmpd="sng" algn="ctr">
            <a:solidFill>
              <a:schemeClr val="tx1"/>
            </a:solidFill>
            <a:prstDash val="solid"/>
            <a:round/>
            <a:headEnd type="none" w="med" len="med"/>
            <a:tailEnd type="none" w="med" len="med"/>
          </a:ln>
          <a:effectLst/>
          <a:extLst/>
        </p:spPr>
        <p:txBody>
          <a:bodyPr lIns="72000" rIns="72000" anchor="ctr"/>
          <a:lstStyle/>
          <a:p>
            <a:r>
              <a:rPr lang="en-US" sz="1000" b="1" dirty="0">
                <a:solidFill>
                  <a:schemeClr val="bg1"/>
                </a:solidFill>
                <a:cs typeface="Arial" charset="0"/>
              </a:rPr>
              <a:t>Clustered MD-SAL </a:t>
            </a:r>
            <a:r>
              <a:rPr lang="en-US" sz="1000" b="1" dirty="0" err="1">
                <a:solidFill>
                  <a:schemeClr val="bg1"/>
                </a:solidFill>
                <a:cs typeface="Arial" charset="0"/>
              </a:rPr>
              <a:t>datastore</a:t>
            </a:r>
            <a:endParaRPr lang="en-US" sz="1000" b="1" dirty="0">
              <a:solidFill>
                <a:schemeClr val="bg1"/>
              </a:solidFill>
              <a:cs typeface="Arial" charset="0"/>
            </a:endParaRPr>
          </a:p>
        </p:txBody>
      </p:sp>
      <p:sp>
        <p:nvSpPr>
          <p:cNvPr id="65" name="Title 2"/>
          <p:cNvSpPr>
            <a:spLocks noGrp="1"/>
          </p:cNvSpPr>
          <p:nvPr>
            <p:ph type="title"/>
          </p:nvPr>
        </p:nvSpPr>
        <p:spPr>
          <a:xfrm>
            <a:off x="17184" y="239713"/>
            <a:ext cx="8978900" cy="1085850"/>
          </a:xfrm>
        </p:spPr>
        <p:txBody>
          <a:bodyPr>
            <a:normAutofit/>
          </a:bodyPr>
          <a:lstStyle/>
          <a:p>
            <a:r>
              <a:rPr lang="en-US" altLang="en-US" sz="3600" dirty="0" err="1" smtClean="0">
                <a:solidFill>
                  <a:srgbClr val="00A9D4"/>
                </a:solidFill>
              </a:rPr>
              <a:t>Netvirt</a:t>
            </a:r>
            <a:r>
              <a:rPr lang="en-US" altLang="en-US" sz="3600" dirty="0" smtClean="0">
                <a:solidFill>
                  <a:srgbClr val="00A9D4"/>
                </a:solidFill>
              </a:rPr>
              <a:t> VPN Service components in ODL (Bo)</a:t>
            </a:r>
            <a:endParaRPr lang="en-US" altLang="en-US" sz="3600" dirty="0" smtClean="0"/>
          </a:p>
        </p:txBody>
      </p:sp>
      <p:sp>
        <p:nvSpPr>
          <p:cNvPr id="66" name="Rounded Rectangle 65"/>
          <p:cNvSpPr/>
          <p:nvPr/>
        </p:nvSpPr>
        <p:spPr bwMode="auto">
          <a:xfrm>
            <a:off x="3676992" y="6143120"/>
            <a:ext cx="998537" cy="315912"/>
          </a:xfrm>
          <a:prstGeom prst="roundRect">
            <a:avLst/>
          </a:prstGeom>
          <a:solidFill>
            <a:srgbClr val="F08A00"/>
          </a:solidFill>
          <a:ln w="12700" cap="flat" cmpd="sng" algn="ctr">
            <a:noFill/>
            <a:prstDash val="solid"/>
            <a:round/>
            <a:headEnd type="none" w="med" len="med"/>
            <a:tailEnd type="none" w="med" len="med"/>
          </a:ln>
          <a:effectLst/>
        </p:spPr>
        <p:txBody>
          <a:bodyPr lIns="72000" rIns="72000" anchor="ctr"/>
          <a:lstStyle/>
          <a:p>
            <a:pPr>
              <a:defRPr/>
            </a:pPr>
            <a:r>
              <a:rPr lang="en-US" sz="900" b="1" dirty="0">
                <a:solidFill>
                  <a:schemeClr val="bg1"/>
                </a:solidFill>
                <a:latin typeface="+mn-lt"/>
                <a:cs typeface="Arial" charset="0"/>
              </a:rPr>
              <a:t>ODL </a:t>
            </a:r>
            <a:r>
              <a:rPr lang="en-US" sz="900" b="1" dirty="0" smtClean="0">
                <a:solidFill>
                  <a:schemeClr val="bg1"/>
                </a:solidFill>
                <a:latin typeface="+mn-lt"/>
                <a:cs typeface="Arial" charset="0"/>
              </a:rPr>
              <a:t>modules consumed</a:t>
            </a:r>
            <a:endParaRPr lang="en-US" sz="900" b="1" dirty="0">
              <a:solidFill>
                <a:schemeClr val="bg1"/>
              </a:solidFill>
              <a:latin typeface="+mn-lt"/>
              <a:cs typeface="Arial" charset="0"/>
            </a:endParaRPr>
          </a:p>
        </p:txBody>
      </p:sp>
      <p:sp>
        <p:nvSpPr>
          <p:cNvPr id="67" name="Rounded Rectangle 66"/>
          <p:cNvSpPr>
            <a:spLocks noChangeArrowheads="1"/>
          </p:cNvSpPr>
          <p:nvPr/>
        </p:nvSpPr>
        <p:spPr bwMode="auto">
          <a:xfrm>
            <a:off x="4778631" y="6143914"/>
            <a:ext cx="865187" cy="314325"/>
          </a:xfrm>
          <a:prstGeom prst="roundRect">
            <a:avLst>
              <a:gd name="adj" fmla="val 0"/>
            </a:avLst>
          </a:prstGeom>
          <a:solidFill>
            <a:schemeClr val="bg1"/>
          </a:solidFill>
          <a:ln w="12700">
            <a:solidFill>
              <a:schemeClr val="tx1"/>
            </a:solidFill>
            <a:round/>
            <a:headEnd/>
            <a:tailEnd/>
          </a:ln>
        </p:spPr>
        <p:txBody>
          <a:bodyPr lIns="72000" rIns="72000" anchor="ctr"/>
          <a:lstStyle/>
          <a:p>
            <a:pPr>
              <a:defRPr/>
            </a:pPr>
            <a:r>
              <a:rPr lang="en-US" sz="1050" dirty="0" smtClean="0">
                <a:solidFill>
                  <a:srgbClr val="58585A"/>
                </a:solidFill>
                <a:latin typeface="+mn-lt"/>
                <a:cs typeface="Arial" charset="0"/>
              </a:rPr>
              <a:t>ODL Module </a:t>
            </a:r>
            <a:r>
              <a:rPr lang="en-US" sz="1050" dirty="0">
                <a:solidFill>
                  <a:srgbClr val="58585A"/>
                </a:solidFill>
                <a:latin typeface="+mn-lt"/>
                <a:cs typeface="Arial" charset="0"/>
              </a:rPr>
              <a:t>Not Used</a:t>
            </a:r>
          </a:p>
        </p:txBody>
      </p:sp>
      <p:sp>
        <p:nvSpPr>
          <p:cNvPr id="68" name="TextBox 11"/>
          <p:cNvSpPr txBox="1">
            <a:spLocks noChangeArrowheads="1"/>
          </p:cNvSpPr>
          <p:nvPr/>
        </p:nvSpPr>
        <p:spPr bwMode="auto">
          <a:xfrm>
            <a:off x="719283" y="6188058"/>
            <a:ext cx="804717" cy="226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algn="ctr" eaLnBrk="0" fontAlgn="base" hangingPunct="0">
              <a:spcBef>
                <a:spcPct val="0"/>
              </a:spcBef>
              <a:spcAft>
                <a:spcPct val="0"/>
              </a:spcAft>
              <a:defRPr sz="2000">
                <a:solidFill>
                  <a:schemeClr val="tx1"/>
                </a:solidFill>
                <a:latin typeface="Arial" charset="0"/>
              </a:defRPr>
            </a:lvl6pPr>
            <a:lvl7pPr marL="2971800" indent="-228600" algn="ctr" eaLnBrk="0" fontAlgn="base" hangingPunct="0">
              <a:spcBef>
                <a:spcPct val="0"/>
              </a:spcBef>
              <a:spcAft>
                <a:spcPct val="0"/>
              </a:spcAft>
              <a:defRPr sz="2000">
                <a:solidFill>
                  <a:schemeClr val="tx1"/>
                </a:solidFill>
                <a:latin typeface="Arial" charset="0"/>
              </a:defRPr>
            </a:lvl7pPr>
            <a:lvl8pPr marL="3429000" indent="-228600" algn="ctr" eaLnBrk="0" fontAlgn="base" hangingPunct="0">
              <a:spcBef>
                <a:spcPct val="0"/>
              </a:spcBef>
              <a:spcAft>
                <a:spcPct val="0"/>
              </a:spcAft>
              <a:defRPr sz="2000">
                <a:solidFill>
                  <a:schemeClr val="tx1"/>
                </a:solidFill>
                <a:latin typeface="Arial" charset="0"/>
              </a:defRPr>
            </a:lvl8pPr>
            <a:lvl9pPr marL="3886200" indent="-228600" algn="ctr" eaLnBrk="0" fontAlgn="base" hangingPunct="0">
              <a:spcBef>
                <a:spcPct val="0"/>
              </a:spcBef>
              <a:spcAft>
                <a:spcPct val="0"/>
              </a:spcAft>
              <a:defRPr sz="2000">
                <a:solidFill>
                  <a:schemeClr val="tx1"/>
                </a:solidFill>
                <a:latin typeface="Arial" charset="0"/>
              </a:defRPr>
            </a:lvl9pPr>
          </a:lstStyle>
          <a:p>
            <a:pPr eaLnBrk="1" hangingPunct="1">
              <a:lnSpc>
                <a:spcPct val="90000"/>
              </a:lnSpc>
            </a:pPr>
            <a:r>
              <a:rPr lang="en-US" sz="1100" b="1" dirty="0">
                <a:solidFill>
                  <a:srgbClr val="58585A"/>
                </a:solidFill>
                <a:ea typeface="MS PGothic" pitchFamily="34" charset="-128"/>
              </a:rPr>
              <a:t>Legend</a:t>
            </a:r>
          </a:p>
        </p:txBody>
      </p:sp>
      <p:sp>
        <p:nvSpPr>
          <p:cNvPr id="69" name="Rounded Rectangle 68"/>
          <p:cNvSpPr/>
          <p:nvPr/>
        </p:nvSpPr>
        <p:spPr bwMode="auto">
          <a:xfrm>
            <a:off x="2575353" y="6143120"/>
            <a:ext cx="998537" cy="315912"/>
          </a:xfrm>
          <a:prstGeom prst="round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lIns="72000" rIns="72000" anchor="ctr"/>
          <a:lstStyle/>
          <a:p>
            <a:pPr>
              <a:defRPr/>
            </a:pPr>
            <a:r>
              <a:rPr lang="en-US" sz="900" b="1" dirty="0" err="1" smtClean="0">
                <a:solidFill>
                  <a:schemeClr val="bg1"/>
                </a:solidFill>
                <a:cs typeface="Arial" charset="0"/>
              </a:rPr>
              <a:t>Netvirt</a:t>
            </a:r>
            <a:r>
              <a:rPr lang="en-US" sz="900" b="1" dirty="0" smtClean="0">
                <a:solidFill>
                  <a:schemeClr val="bg1"/>
                </a:solidFill>
                <a:latin typeface="+mn-lt"/>
                <a:cs typeface="Arial" charset="0"/>
              </a:rPr>
              <a:t> Service</a:t>
            </a:r>
            <a:endParaRPr lang="en-US" sz="900" b="1" dirty="0">
              <a:solidFill>
                <a:schemeClr val="bg1"/>
              </a:solidFill>
              <a:latin typeface="+mn-lt"/>
              <a:cs typeface="Arial" charset="0"/>
            </a:endParaRPr>
          </a:p>
        </p:txBody>
      </p:sp>
      <p:sp>
        <p:nvSpPr>
          <p:cNvPr id="70" name="Rounded Rectangle 27"/>
          <p:cNvSpPr>
            <a:spLocks noChangeArrowheads="1"/>
          </p:cNvSpPr>
          <p:nvPr/>
        </p:nvSpPr>
        <p:spPr bwMode="auto">
          <a:xfrm>
            <a:off x="5746920" y="6151058"/>
            <a:ext cx="1023938" cy="300037"/>
          </a:xfrm>
          <a:prstGeom prst="roundRect">
            <a:avLst>
              <a:gd name="adj" fmla="val 16667"/>
            </a:avLst>
          </a:prstGeom>
          <a:ln>
            <a:headEnd/>
            <a:tailEnd/>
          </a:ln>
        </p:spPr>
        <p:style>
          <a:lnRef idx="0">
            <a:schemeClr val="accent4"/>
          </a:lnRef>
          <a:fillRef idx="3">
            <a:schemeClr val="accent4"/>
          </a:fillRef>
          <a:effectRef idx="3">
            <a:schemeClr val="accent4"/>
          </a:effectRef>
          <a:fontRef idx="minor">
            <a:schemeClr val="lt1"/>
          </a:fontRef>
        </p:style>
        <p:txBody>
          <a:bodyPr lIns="72000" rIns="72000" anchor="ctr"/>
          <a:lstStyle/>
          <a:p>
            <a:pPr>
              <a:defRPr/>
            </a:pPr>
            <a:r>
              <a:rPr lang="en-US" sz="1000" b="1" dirty="0" smtClean="0">
                <a:solidFill>
                  <a:schemeClr val="bg1"/>
                </a:solidFill>
                <a:cs typeface="Arial" charset="0"/>
              </a:rPr>
              <a:t>To be migrated back to VPN</a:t>
            </a:r>
            <a:endParaRPr lang="en-US" sz="1000" b="1" dirty="0">
              <a:solidFill>
                <a:schemeClr val="bg1"/>
              </a:solidFill>
              <a:cs typeface="Arial" charset="0"/>
            </a:endParaRPr>
          </a:p>
        </p:txBody>
      </p:sp>
      <p:sp>
        <p:nvSpPr>
          <p:cNvPr id="71" name="Rounded Rectangle 27"/>
          <p:cNvSpPr>
            <a:spLocks noChangeArrowheads="1"/>
          </p:cNvSpPr>
          <p:nvPr/>
        </p:nvSpPr>
        <p:spPr bwMode="auto">
          <a:xfrm>
            <a:off x="6873960" y="6137564"/>
            <a:ext cx="1023938" cy="327025"/>
          </a:xfrm>
          <a:prstGeom prst="roundRect">
            <a:avLst>
              <a:gd name="adj" fmla="val 16667"/>
            </a:avLst>
          </a:prstGeom>
          <a:ln>
            <a:headEnd/>
            <a:tailEnd/>
          </a:ln>
        </p:spPr>
        <p:style>
          <a:lnRef idx="0">
            <a:schemeClr val="accent1"/>
          </a:lnRef>
          <a:fillRef idx="1002">
            <a:schemeClr val="lt1"/>
          </a:fillRef>
          <a:effectRef idx="3">
            <a:schemeClr val="accent1"/>
          </a:effectRef>
          <a:fontRef idx="minor">
            <a:schemeClr val="lt1"/>
          </a:fontRef>
        </p:style>
        <p:txBody>
          <a:bodyPr lIns="72000" rIns="72000" anchor="ctr"/>
          <a:lstStyle/>
          <a:p>
            <a:pPr>
              <a:defRPr/>
            </a:pPr>
            <a:r>
              <a:rPr lang="en-US" sz="1000" dirty="0" smtClean="0">
                <a:solidFill>
                  <a:srgbClr val="58585A"/>
                </a:solidFill>
                <a:cs typeface="Arial" charset="0"/>
              </a:rPr>
              <a:t>New </a:t>
            </a:r>
            <a:r>
              <a:rPr lang="en-US" sz="1000" dirty="0" err="1" smtClean="0">
                <a:solidFill>
                  <a:srgbClr val="58585A"/>
                </a:solidFill>
                <a:cs typeface="Arial" charset="0"/>
              </a:rPr>
              <a:t>Netvirt</a:t>
            </a:r>
            <a:r>
              <a:rPr lang="en-US" sz="1000" dirty="0" smtClean="0">
                <a:solidFill>
                  <a:srgbClr val="58585A"/>
                </a:solidFill>
                <a:cs typeface="Arial" charset="0"/>
              </a:rPr>
              <a:t> module (WIP)</a:t>
            </a:r>
            <a:endParaRPr lang="en-US" sz="1000" dirty="0">
              <a:solidFill>
                <a:srgbClr val="58585A"/>
              </a:solidFill>
              <a:latin typeface="+mn-lt"/>
              <a:cs typeface="Arial" charset="0"/>
            </a:endParaRPr>
          </a:p>
        </p:txBody>
      </p:sp>
      <p:sp>
        <p:nvSpPr>
          <p:cNvPr id="72" name="Rectangle 71"/>
          <p:cNvSpPr/>
          <p:nvPr/>
        </p:nvSpPr>
        <p:spPr bwMode="auto">
          <a:xfrm>
            <a:off x="8001000" y="6133517"/>
            <a:ext cx="999539" cy="335119"/>
          </a:xfrm>
          <a:prstGeom prst="rect">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wrap="none" lIns="72000" rIns="72000"/>
          <a:lstStyle/>
          <a:p>
            <a:pPr>
              <a:spcBef>
                <a:spcPts val="0"/>
              </a:spcBef>
              <a:defRPr/>
            </a:pPr>
            <a:r>
              <a:rPr lang="en-US" sz="1050" dirty="0" smtClean="0"/>
              <a:t>External module</a:t>
            </a:r>
            <a:endParaRPr lang="en-US" sz="1050" dirty="0"/>
          </a:p>
        </p:txBody>
      </p:sp>
      <p:sp>
        <p:nvSpPr>
          <p:cNvPr id="73" name="Rounded Rectangle 72"/>
          <p:cNvSpPr/>
          <p:nvPr/>
        </p:nvSpPr>
        <p:spPr bwMode="auto">
          <a:xfrm>
            <a:off x="5307303" y="2880819"/>
            <a:ext cx="815562" cy="429903"/>
          </a:xfrm>
          <a:prstGeom prst="roundRect">
            <a:avLst/>
          </a:prstGeom>
          <a:ln>
            <a:headEnd type="none" w="med" len="med"/>
            <a:tailEnd type="none" w="med" len="med"/>
          </a:ln>
          <a:extLst/>
        </p:spPr>
        <p:style>
          <a:lnRef idx="0">
            <a:schemeClr val="accent2"/>
          </a:lnRef>
          <a:fillRef idx="3">
            <a:schemeClr val="accent2"/>
          </a:fillRef>
          <a:effectRef idx="3">
            <a:schemeClr val="accent2"/>
          </a:effectRef>
          <a:fontRef idx="minor">
            <a:schemeClr val="lt1"/>
          </a:fontRef>
        </p:style>
        <p:txBody>
          <a:bodyPr lIns="72000" rIns="72000" anchor="ctr"/>
          <a:lstStyle/>
          <a:p>
            <a:r>
              <a:rPr lang="en-US" sz="1000" b="1" dirty="0">
                <a:solidFill>
                  <a:schemeClr val="bg1"/>
                </a:solidFill>
                <a:cs typeface="Arial" charset="0"/>
              </a:rPr>
              <a:t>Internal Transport Manager</a:t>
            </a:r>
          </a:p>
        </p:txBody>
      </p:sp>
      <p:sp>
        <p:nvSpPr>
          <p:cNvPr id="74" name="Rounded Rectangle 73"/>
          <p:cNvSpPr/>
          <p:nvPr/>
        </p:nvSpPr>
        <p:spPr bwMode="auto">
          <a:xfrm>
            <a:off x="6181622" y="2941984"/>
            <a:ext cx="845149" cy="322330"/>
          </a:xfrm>
          <a:prstGeom prst="roundRect">
            <a:avLst/>
          </a:prstGeom>
          <a:ln>
            <a:headEnd type="none" w="med" len="med"/>
            <a:tailEnd type="none" w="med" len="med"/>
          </a:ln>
          <a:extLst/>
        </p:spPr>
        <p:style>
          <a:lnRef idx="0">
            <a:schemeClr val="accent2"/>
          </a:lnRef>
          <a:fillRef idx="3">
            <a:schemeClr val="accent2"/>
          </a:fillRef>
          <a:effectRef idx="3">
            <a:schemeClr val="accent2"/>
          </a:effectRef>
          <a:fontRef idx="minor">
            <a:schemeClr val="lt1"/>
          </a:fontRef>
        </p:style>
        <p:txBody>
          <a:bodyPr lIns="72000" rIns="72000" anchor="ctr"/>
          <a:lstStyle/>
          <a:p>
            <a:r>
              <a:rPr lang="en-US" sz="1000" b="1" dirty="0">
                <a:solidFill>
                  <a:schemeClr val="bg1"/>
                </a:solidFill>
                <a:cs typeface="Arial" charset="0"/>
              </a:rPr>
              <a:t>ID Manager</a:t>
            </a:r>
          </a:p>
        </p:txBody>
      </p:sp>
      <p:sp>
        <p:nvSpPr>
          <p:cNvPr id="75" name="Rounded Rectangle 74"/>
          <p:cNvSpPr/>
          <p:nvPr/>
        </p:nvSpPr>
        <p:spPr bwMode="auto">
          <a:xfrm>
            <a:off x="6181622" y="2624789"/>
            <a:ext cx="845149" cy="323894"/>
          </a:xfrm>
          <a:prstGeom prst="roundRect">
            <a:avLst/>
          </a:prstGeom>
          <a:ln>
            <a:headEnd type="none" w="med" len="med"/>
            <a:tailEnd type="none" w="med" len="med"/>
          </a:ln>
          <a:extLst/>
        </p:spPr>
        <p:style>
          <a:lnRef idx="0">
            <a:schemeClr val="accent2"/>
          </a:lnRef>
          <a:fillRef idx="3">
            <a:schemeClr val="accent2"/>
          </a:fillRef>
          <a:effectRef idx="3">
            <a:schemeClr val="accent2"/>
          </a:effectRef>
          <a:fontRef idx="minor">
            <a:schemeClr val="lt1"/>
          </a:fontRef>
        </p:style>
        <p:txBody>
          <a:bodyPr lIns="72000" rIns="72000" anchor="ctr"/>
          <a:lstStyle/>
          <a:p>
            <a:r>
              <a:rPr lang="en-US" sz="1000" b="1" dirty="0">
                <a:solidFill>
                  <a:schemeClr val="bg1"/>
                </a:solidFill>
                <a:cs typeface="Arial" charset="0"/>
              </a:rPr>
              <a:t>Interface  Manager</a:t>
            </a:r>
          </a:p>
        </p:txBody>
      </p:sp>
      <p:sp>
        <p:nvSpPr>
          <p:cNvPr id="76" name="Rounded Rectangle 75"/>
          <p:cNvSpPr/>
          <p:nvPr/>
        </p:nvSpPr>
        <p:spPr bwMode="auto">
          <a:xfrm>
            <a:off x="6181622" y="3290138"/>
            <a:ext cx="845149" cy="323894"/>
          </a:xfrm>
          <a:prstGeom prst="roundRect">
            <a:avLst/>
          </a:prstGeom>
          <a:solidFill>
            <a:schemeClr val="accent2"/>
          </a:solidFill>
          <a:ln>
            <a:headEnd type="none" w="med" len="med"/>
            <a:tailEnd type="none" w="med" len="med"/>
          </a:ln>
          <a:extLst/>
        </p:spPr>
        <p:style>
          <a:lnRef idx="0">
            <a:schemeClr val="accent1"/>
          </a:lnRef>
          <a:fillRef idx="3">
            <a:schemeClr val="accent1"/>
          </a:fillRef>
          <a:effectRef idx="3">
            <a:schemeClr val="accent1"/>
          </a:effectRef>
          <a:fontRef idx="minor">
            <a:schemeClr val="lt1"/>
          </a:fontRef>
        </p:style>
        <p:txBody>
          <a:bodyPr lIns="72000" rIns="72000" anchor="ctr"/>
          <a:lstStyle/>
          <a:p>
            <a:pPr>
              <a:defRPr/>
            </a:pPr>
            <a:r>
              <a:rPr lang="en-US" sz="1000" b="1" dirty="0">
                <a:solidFill>
                  <a:schemeClr val="bg1"/>
                </a:solidFill>
                <a:latin typeface="+mn-lt"/>
                <a:cs typeface="Arial" charset="0"/>
              </a:rPr>
              <a:t>Lock Manager</a:t>
            </a:r>
          </a:p>
        </p:txBody>
      </p:sp>
      <p:sp>
        <p:nvSpPr>
          <p:cNvPr id="77" name="Rounded Rectangle 76"/>
          <p:cNvSpPr/>
          <p:nvPr/>
        </p:nvSpPr>
        <p:spPr bwMode="auto">
          <a:xfrm>
            <a:off x="5321178" y="3328160"/>
            <a:ext cx="801687" cy="322330"/>
          </a:xfrm>
          <a:prstGeom prst="roundRect">
            <a:avLst/>
          </a:prstGeom>
          <a:solidFill>
            <a:schemeClr val="accent2"/>
          </a:solidFill>
          <a:ln>
            <a:headEnd type="none" w="med" len="med"/>
            <a:tailEnd type="none" w="med" len="med"/>
          </a:ln>
          <a:extLst/>
        </p:spPr>
        <p:style>
          <a:lnRef idx="0">
            <a:schemeClr val="accent1"/>
          </a:lnRef>
          <a:fillRef idx="3">
            <a:schemeClr val="accent1"/>
          </a:fillRef>
          <a:effectRef idx="3">
            <a:schemeClr val="accent1"/>
          </a:effectRef>
          <a:fontRef idx="minor">
            <a:schemeClr val="lt1"/>
          </a:fontRef>
        </p:style>
        <p:txBody>
          <a:bodyPr lIns="72000" rIns="72000" anchor="ctr"/>
          <a:lstStyle/>
          <a:p>
            <a:pPr>
              <a:defRPr/>
            </a:pPr>
            <a:r>
              <a:rPr lang="en-US" sz="1000" b="1" dirty="0" err="1">
                <a:solidFill>
                  <a:schemeClr val="bg1"/>
                </a:solidFill>
                <a:latin typeface="+mn-lt"/>
                <a:cs typeface="Arial" charset="0"/>
              </a:rPr>
              <a:t>Liveness</a:t>
            </a:r>
            <a:r>
              <a:rPr lang="en-US" sz="1000" b="1" dirty="0">
                <a:solidFill>
                  <a:schemeClr val="bg1"/>
                </a:solidFill>
                <a:latin typeface="+mn-lt"/>
                <a:cs typeface="Arial" charset="0"/>
              </a:rPr>
              <a:t> Manager</a:t>
            </a:r>
          </a:p>
        </p:txBody>
      </p:sp>
      <p:sp>
        <p:nvSpPr>
          <p:cNvPr id="78" name="Rectangle 35"/>
          <p:cNvSpPr>
            <a:spLocks noChangeArrowheads="1"/>
          </p:cNvSpPr>
          <p:nvPr/>
        </p:nvSpPr>
        <p:spPr bwMode="auto">
          <a:xfrm>
            <a:off x="5298395" y="2506728"/>
            <a:ext cx="1809956" cy="1175140"/>
          </a:xfrm>
          <a:prstGeom prst="rect">
            <a:avLst/>
          </a:prstGeom>
          <a:noFill/>
          <a:ln w="28575" algn="ctr">
            <a:solidFill>
              <a:srgbClr val="99CCFF"/>
            </a:solidFill>
            <a:round/>
            <a:headEnd/>
            <a:tailEnd/>
          </a:ln>
          <a:extLst>
            <a:ext uri="{909E8E84-426E-40DD-AFC4-6F175D3DCCD1}">
              <a14:hiddenFill xmlns:a14="http://schemas.microsoft.com/office/drawing/2010/main">
                <a:solidFill>
                  <a:srgbClr val="FFFFFF"/>
                </a:solidFill>
              </a14:hiddenFill>
            </a:ext>
          </a:extLst>
        </p:spPr>
        <p:txBody>
          <a:bodyPr wrap="none" lIns="72000" rIns="72000"/>
          <a:lstStyle/>
          <a:p>
            <a:r>
              <a:rPr lang="en-US" sz="1200" dirty="0" smtClean="0"/>
              <a:t>GENIUS </a:t>
            </a:r>
            <a:endParaRPr lang="en-US" sz="1200" dirty="0"/>
          </a:p>
          <a:p>
            <a:endParaRPr lang="en-US" sz="1200" dirty="0"/>
          </a:p>
        </p:txBody>
      </p:sp>
      <p:sp>
        <p:nvSpPr>
          <p:cNvPr id="79" name="Rounded Rectangle 78"/>
          <p:cNvSpPr/>
          <p:nvPr/>
        </p:nvSpPr>
        <p:spPr bwMode="auto">
          <a:xfrm>
            <a:off x="3925887" y="3770312"/>
            <a:ext cx="1023938" cy="280987"/>
          </a:xfrm>
          <a:prstGeom prst="roundRect">
            <a:avLst/>
          </a:prstGeom>
          <a:ln>
            <a:headEnd/>
            <a:tailEnd/>
          </a:ln>
          <a:extLst/>
        </p:spPr>
        <p:style>
          <a:lnRef idx="0">
            <a:schemeClr val="accent1"/>
          </a:lnRef>
          <a:fillRef idx="1002">
            <a:schemeClr val="lt1"/>
          </a:fillRef>
          <a:effectRef idx="3">
            <a:schemeClr val="accent1"/>
          </a:effectRef>
          <a:fontRef idx="minor">
            <a:schemeClr val="lt1"/>
          </a:fontRef>
        </p:style>
        <p:txBody>
          <a:bodyPr lIns="72000" rIns="72000" anchor="ctr"/>
          <a:lstStyle/>
          <a:p>
            <a:r>
              <a:rPr lang="en-US" sz="1000" dirty="0">
                <a:solidFill>
                  <a:srgbClr val="58585A"/>
                </a:solidFill>
                <a:cs typeface="Arial" charset="0"/>
              </a:rPr>
              <a:t>ACL service</a:t>
            </a:r>
          </a:p>
        </p:txBody>
      </p:sp>
      <p:sp>
        <p:nvSpPr>
          <p:cNvPr id="80" name="Rounded Rectangle 79"/>
          <p:cNvSpPr/>
          <p:nvPr/>
        </p:nvSpPr>
        <p:spPr bwMode="auto">
          <a:xfrm>
            <a:off x="3906837" y="4079875"/>
            <a:ext cx="1042988" cy="334963"/>
          </a:xfrm>
          <a:prstGeom prst="roundRect">
            <a:avLst/>
          </a:prstGeom>
          <a:ln>
            <a:headEnd/>
            <a:tailEnd/>
          </a:ln>
          <a:extLst/>
        </p:spPr>
        <p:style>
          <a:lnRef idx="0">
            <a:schemeClr val="accent1"/>
          </a:lnRef>
          <a:fillRef idx="1002">
            <a:schemeClr val="lt1"/>
          </a:fillRef>
          <a:effectRef idx="3">
            <a:schemeClr val="accent1"/>
          </a:effectRef>
          <a:fontRef idx="minor">
            <a:schemeClr val="lt1"/>
          </a:fontRef>
        </p:style>
        <p:txBody>
          <a:bodyPr lIns="72000" rIns="72000" anchor="ctr"/>
          <a:lstStyle/>
          <a:p>
            <a:r>
              <a:rPr lang="en-US" sz="1000" dirty="0">
                <a:solidFill>
                  <a:srgbClr val="58585A"/>
                </a:solidFill>
                <a:cs typeface="Arial" charset="0"/>
              </a:rPr>
              <a:t>DHCP Service</a:t>
            </a:r>
          </a:p>
        </p:txBody>
      </p:sp>
      <p:sp>
        <p:nvSpPr>
          <p:cNvPr id="81" name="Rounded Rectangle 80"/>
          <p:cNvSpPr/>
          <p:nvPr/>
        </p:nvSpPr>
        <p:spPr bwMode="auto">
          <a:xfrm>
            <a:off x="3906837" y="4441825"/>
            <a:ext cx="1042988" cy="282575"/>
          </a:xfrm>
          <a:prstGeom prst="roundRect">
            <a:avLst/>
          </a:prstGeom>
          <a:ln>
            <a:headEnd/>
            <a:tailEnd/>
          </a:ln>
          <a:extLst/>
        </p:spPr>
        <p:style>
          <a:lnRef idx="0">
            <a:schemeClr val="accent1"/>
          </a:lnRef>
          <a:fillRef idx="1002">
            <a:schemeClr val="lt1"/>
          </a:fillRef>
          <a:effectRef idx="3">
            <a:schemeClr val="accent1"/>
          </a:effectRef>
          <a:fontRef idx="minor">
            <a:schemeClr val="lt1"/>
          </a:fontRef>
        </p:style>
        <p:txBody>
          <a:bodyPr lIns="72000" rIns="72000" anchor="ctr"/>
          <a:lstStyle/>
          <a:p>
            <a:r>
              <a:rPr lang="en-US" sz="1000" dirty="0">
                <a:solidFill>
                  <a:srgbClr val="58585A"/>
                </a:solidFill>
                <a:cs typeface="Arial" charset="0"/>
              </a:rPr>
              <a:t>NAT Service</a:t>
            </a:r>
          </a:p>
        </p:txBody>
      </p:sp>
      <p:sp>
        <p:nvSpPr>
          <p:cNvPr id="82" name="Rounded Rectangle 27"/>
          <p:cNvSpPr>
            <a:spLocks noChangeArrowheads="1"/>
          </p:cNvSpPr>
          <p:nvPr/>
        </p:nvSpPr>
        <p:spPr bwMode="auto">
          <a:xfrm>
            <a:off x="3925887" y="3449637"/>
            <a:ext cx="1023938" cy="300037"/>
          </a:xfrm>
          <a:prstGeom prst="roundRect">
            <a:avLst>
              <a:gd name="adj" fmla="val 16667"/>
            </a:avLst>
          </a:prstGeom>
          <a:ln>
            <a:headEnd/>
            <a:tailEnd/>
          </a:ln>
        </p:spPr>
        <p:style>
          <a:lnRef idx="0">
            <a:schemeClr val="accent1"/>
          </a:lnRef>
          <a:fillRef idx="1002">
            <a:schemeClr val="lt1"/>
          </a:fillRef>
          <a:effectRef idx="3">
            <a:schemeClr val="accent1"/>
          </a:effectRef>
          <a:fontRef idx="minor">
            <a:schemeClr val="lt1"/>
          </a:fontRef>
        </p:style>
        <p:txBody>
          <a:bodyPr lIns="72000" rIns="72000" anchor="ctr"/>
          <a:lstStyle/>
          <a:p>
            <a:r>
              <a:rPr lang="en-US" sz="1000" dirty="0">
                <a:solidFill>
                  <a:srgbClr val="58585A"/>
                </a:solidFill>
                <a:cs typeface="Arial" charset="0"/>
              </a:rPr>
              <a:t>ARP service</a:t>
            </a:r>
          </a:p>
        </p:txBody>
      </p:sp>
      <p:sp>
        <p:nvSpPr>
          <p:cNvPr id="83" name="Rounded Rectangle 27"/>
          <p:cNvSpPr>
            <a:spLocks noChangeArrowheads="1"/>
          </p:cNvSpPr>
          <p:nvPr/>
        </p:nvSpPr>
        <p:spPr bwMode="auto">
          <a:xfrm>
            <a:off x="3929062" y="3120759"/>
            <a:ext cx="1023938" cy="327025"/>
          </a:xfrm>
          <a:prstGeom prst="roundRect">
            <a:avLst>
              <a:gd name="adj" fmla="val 16667"/>
            </a:avLst>
          </a:prstGeom>
          <a:ln>
            <a:headEnd/>
            <a:tailEnd/>
          </a:ln>
        </p:spPr>
        <p:style>
          <a:lnRef idx="0">
            <a:schemeClr val="accent1"/>
          </a:lnRef>
          <a:fillRef idx="1002">
            <a:schemeClr val="lt1"/>
          </a:fillRef>
          <a:effectRef idx="3">
            <a:schemeClr val="accent1"/>
          </a:effectRef>
          <a:fontRef idx="minor">
            <a:schemeClr val="lt1"/>
          </a:fontRef>
        </p:style>
        <p:txBody>
          <a:bodyPr lIns="72000" rIns="72000" anchor="ctr"/>
          <a:lstStyle/>
          <a:p>
            <a:pPr>
              <a:defRPr/>
            </a:pPr>
            <a:r>
              <a:rPr lang="en-US" sz="1000" dirty="0" smtClean="0">
                <a:solidFill>
                  <a:srgbClr val="58585A"/>
                </a:solidFill>
                <a:cs typeface="Arial" charset="0"/>
              </a:rPr>
              <a:t>IPv6 control</a:t>
            </a:r>
            <a:r>
              <a:rPr lang="en-US" sz="1000" dirty="0" smtClean="0">
                <a:solidFill>
                  <a:srgbClr val="58585A"/>
                </a:solidFill>
                <a:latin typeface="+mn-lt"/>
                <a:cs typeface="Arial" charset="0"/>
              </a:rPr>
              <a:t> service</a:t>
            </a:r>
            <a:endParaRPr lang="en-US" sz="1000" dirty="0">
              <a:solidFill>
                <a:srgbClr val="58585A"/>
              </a:solidFill>
              <a:latin typeface="+mn-lt"/>
              <a:cs typeface="Arial" charset="0"/>
            </a:endParaRPr>
          </a:p>
        </p:txBody>
      </p:sp>
      <p:sp>
        <p:nvSpPr>
          <p:cNvPr id="84" name="Rounded Rectangle 27"/>
          <p:cNvSpPr>
            <a:spLocks noChangeArrowheads="1"/>
          </p:cNvSpPr>
          <p:nvPr/>
        </p:nvSpPr>
        <p:spPr bwMode="auto">
          <a:xfrm>
            <a:off x="3916362" y="2793734"/>
            <a:ext cx="1023938" cy="327025"/>
          </a:xfrm>
          <a:prstGeom prst="roundRect">
            <a:avLst>
              <a:gd name="adj" fmla="val 16667"/>
            </a:avLst>
          </a:prstGeom>
          <a:ln>
            <a:headEnd/>
            <a:tailEnd/>
          </a:ln>
        </p:spPr>
        <p:style>
          <a:lnRef idx="0">
            <a:schemeClr val="accent1"/>
          </a:lnRef>
          <a:fillRef idx="1002">
            <a:schemeClr val="lt1"/>
          </a:fillRef>
          <a:effectRef idx="3">
            <a:schemeClr val="accent1"/>
          </a:effectRef>
          <a:fontRef idx="minor">
            <a:schemeClr val="lt1"/>
          </a:fontRef>
        </p:style>
        <p:txBody>
          <a:bodyPr lIns="72000" rIns="72000" anchor="ctr"/>
          <a:lstStyle/>
          <a:p>
            <a:pPr>
              <a:defRPr/>
            </a:pPr>
            <a:r>
              <a:rPr lang="en-US" sz="1000" dirty="0" smtClean="0">
                <a:solidFill>
                  <a:srgbClr val="58585A"/>
                </a:solidFill>
                <a:cs typeface="Arial" charset="0"/>
              </a:rPr>
              <a:t>LB</a:t>
            </a:r>
            <a:r>
              <a:rPr lang="en-US" sz="1000" dirty="0" smtClean="0">
                <a:solidFill>
                  <a:srgbClr val="58585A"/>
                </a:solidFill>
                <a:latin typeface="+mn-lt"/>
                <a:cs typeface="Arial" charset="0"/>
              </a:rPr>
              <a:t> service</a:t>
            </a:r>
            <a:endParaRPr lang="en-US" sz="1000" dirty="0">
              <a:solidFill>
                <a:srgbClr val="58585A"/>
              </a:solidFill>
              <a:latin typeface="+mn-lt"/>
              <a:cs typeface="Arial" charset="0"/>
            </a:endParaRPr>
          </a:p>
        </p:txBody>
      </p:sp>
      <p:sp>
        <p:nvSpPr>
          <p:cNvPr id="85" name="Rounded Rectangle 84"/>
          <p:cNvSpPr/>
          <p:nvPr/>
        </p:nvSpPr>
        <p:spPr bwMode="auto">
          <a:xfrm>
            <a:off x="2731717" y="4394201"/>
            <a:ext cx="1054977" cy="327025"/>
          </a:xfrm>
          <a:prstGeom prst="roundRect">
            <a:avLst/>
          </a:prstGeom>
          <a:ln>
            <a:headEnd type="none" w="med" len="med"/>
            <a:tailEnd type="none" w="med" len="med"/>
          </a:ln>
          <a:extLst/>
        </p:spPr>
        <p:style>
          <a:lnRef idx="0">
            <a:schemeClr val="accent1"/>
          </a:lnRef>
          <a:fillRef idx="3">
            <a:schemeClr val="accent1"/>
          </a:fillRef>
          <a:effectRef idx="3">
            <a:schemeClr val="accent1"/>
          </a:effectRef>
          <a:fontRef idx="minor">
            <a:schemeClr val="lt1"/>
          </a:fontRef>
        </p:style>
        <p:txBody>
          <a:bodyPr lIns="72000" rIns="72000" anchor="ctr"/>
          <a:lstStyle/>
          <a:p>
            <a:pPr>
              <a:defRPr/>
            </a:pPr>
            <a:r>
              <a:rPr lang="en-US" sz="1000" b="1" dirty="0" smtClean="0">
                <a:solidFill>
                  <a:schemeClr val="bg1"/>
                </a:solidFill>
                <a:cs typeface="Arial" charset="0"/>
              </a:rPr>
              <a:t>L2GW Handler</a:t>
            </a:r>
            <a:endParaRPr lang="en-US" sz="1000" b="1" dirty="0">
              <a:solidFill>
                <a:schemeClr val="bg1"/>
              </a:solidFill>
              <a:cs typeface="Arial" charset="0"/>
            </a:endParaRPr>
          </a:p>
        </p:txBody>
      </p:sp>
      <p:sp>
        <p:nvSpPr>
          <p:cNvPr id="86" name="Rounded Rectangle 85"/>
          <p:cNvSpPr/>
          <p:nvPr/>
        </p:nvSpPr>
        <p:spPr bwMode="auto">
          <a:xfrm>
            <a:off x="1627102" y="6139129"/>
            <a:ext cx="845149" cy="323894"/>
          </a:xfrm>
          <a:prstGeom prst="roundRect">
            <a:avLst/>
          </a:prstGeom>
          <a:ln>
            <a:headEnd type="none" w="med" len="med"/>
            <a:tailEnd type="none" w="med" len="med"/>
          </a:ln>
          <a:extLst/>
        </p:spPr>
        <p:style>
          <a:lnRef idx="0">
            <a:schemeClr val="accent2"/>
          </a:lnRef>
          <a:fillRef idx="3">
            <a:schemeClr val="accent2"/>
          </a:fillRef>
          <a:effectRef idx="3">
            <a:schemeClr val="accent2"/>
          </a:effectRef>
          <a:fontRef idx="minor">
            <a:schemeClr val="lt1"/>
          </a:fontRef>
        </p:style>
        <p:txBody>
          <a:bodyPr lIns="72000" rIns="72000" anchor="ctr"/>
          <a:lstStyle/>
          <a:p>
            <a:pPr>
              <a:defRPr/>
            </a:pPr>
            <a:r>
              <a:rPr lang="en-US" sz="1000" b="1" dirty="0" smtClean="0">
                <a:solidFill>
                  <a:schemeClr val="bg1"/>
                </a:solidFill>
                <a:cs typeface="Arial" charset="0"/>
              </a:rPr>
              <a:t>GENIUS  Module</a:t>
            </a:r>
            <a:endParaRPr lang="en-US" sz="1000" b="1" dirty="0">
              <a:solidFill>
                <a:schemeClr val="bg1"/>
              </a:solidFill>
              <a:cs typeface="Arial" charset="0"/>
            </a:endParaRPr>
          </a:p>
        </p:txBody>
      </p:sp>
    </p:spTree>
    <p:extLst>
      <p:ext uri="{BB962C8B-B14F-4D97-AF65-F5344CB8AC3E}">
        <p14:creationId xmlns:p14="http://schemas.microsoft.com/office/powerpoint/2010/main" val="152645212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76200"/>
            <a:ext cx="8153400" cy="609600"/>
          </a:xfrm>
        </p:spPr>
        <p:txBody>
          <a:bodyPr>
            <a:noAutofit/>
          </a:bodyPr>
          <a:lstStyle/>
          <a:p>
            <a:r>
              <a:rPr lang="en-US" sz="2800" dirty="0" smtClean="0"/>
              <a:t>Proposed Hybrid pluggable pipeline using Genius</a:t>
            </a:r>
            <a:endParaRPr lang="en-US" sz="2800" dirty="0"/>
          </a:p>
        </p:txBody>
      </p:sp>
      <p:sp>
        <p:nvSpPr>
          <p:cNvPr id="4" name="Rectangle 3"/>
          <p:cNvSpPr/>
          <p:nvPr/>
        </p:nvSpPr>
        <p:spPr>
          <a:xfrm>
            <a:off x="723900" y="2819400"/>
            <a:ext cx="990600" cy="6858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smtClean="0"/>
              <a:t>Table 0</a:t>
            </a:r>
          </a:p>
          <a:p>
            <a:pPr algn="ctr"/>
            <a:r>
              <a:rPr lang="en-US" sz="1400" dirty="0" smtClean="0"/>
              <a:t>Ingress scoping</a:t>
            </a:r>
            <a:endParaRPr lang="en-US" sz="1400" dirty="0"/>
          </a:p>
        </p:txBody>
      </p:sp>
      <p:sp>
        <p:nvSpPr>
          <p:cNvPr id="6" name="Rectangle 5"/>
          <p:cNvSpPr/>
          <p:nvPr/>
        </p:nvSpPr>
        <p:spPr>
          <a:xfrm>
            <a:off x="2819400" y="2933700"/>
            <a:ext cx="990600" cy="4572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smtClean="0"/>
              <a:t>Dispatcher</a:t>
            </a:r>
            <a:endParaRPr lang="en-US" sz="1400" dirty="0"/>
          </a:p>
        </p:txBody>
      </p:sp>
      <p:sp>
        <p:nvSpPr>
          <p:cNvPr id="7" name="Rectangle 6"/>
          <p:cNvSpPr/>
          <p:nvPr/>
        </p:nvSpPr>
        <p:spPr>
          <a:xfrm>
            <a:off x="4191000" y="2471951"/>
            <a:ext cx="990600" cy="347449"/>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smtClean="0"/>
              <a:t>Ingress ACL</a:t>
            </a:r>
            <a:endParaRPr lang="en-US" sz="1400" dirty="0"/>
          </a:p>
        </p:txBody>
      </p:sp>
      <p:sp>
        <p:nvSpPr>
          <p:cNvPr id="8" name="Rectangle 7"/>
          <p:cNvSpPr/>
          <p:nvPr/>
        </p:nvSpPr>
        <p:spPr>
          <a:xfrm>
            <a:off x="4226257" y="2990850"/>
            <a:ext cx="955343" cy="3429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smtClean="0"/>
              <a:t>LB</a:t>
            </a:r>
            <a:endParaRPr lang="en-US" sz="1400" dirty="0"/>
          </a:p>
        </p:txBody>
      </p:sp>
      <p:sp>
        <p:nvSpPr>
          <p:cNvPr id="9" name="Rectangle 8"/>
          <p:cNvSpPr/>
          <p:nvPr/>
        </p:nvSpPr>
        <p:spPr>
          <a:xfrm>
            <a:off x="4176806" y="1219200"/>
            <a:ext cx="990600" cy="3810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a:t>Inbound NAT</a:t>
            </a:r>
          </a:p>
        </p:txBody>
      </p:sp>
      <p:sp>
        <p:nvSpPr>
          <p:cNvPr id="10" name="Rectangle 9"/>
          <p:cNvSpPr/>
          <p:nvPr/>
        </p:nvSpPr>
        <p:spPr>
          <a:xfrm>
            <a:off x="6553200" y="1811484"/>
            <a:ext cx="970128" cy="3810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smtClean="0"/>
              <a:t>SFC</a:t>
            </a:r>
            <a:endParaRPr lang="en-US" sz="1400" dirty="0"/>
          </a:p>
        </p:txBody>
      </p:sp>
      <p:sp>
        <p:nvSpPr>
          <p:cNvPr id="11" name="Rectangle 10"/>
          <p:cNvSpPr/>
          <p:nvPr/>
        </p:nvSpPr>
        <p:spPr>
          <a:xfrm>
            <a:off x="4180764" y="1828800"/>
            <a:ext cx="990600" cy="347449"/>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smtClean="0"/>
              <a:t>GBP</a:t>
            </a:r>
            <a:endParaRPr lang="en-US" sz="1400" dirty="0"/>
          </a:p>
        </p:txBody>
      </p:sp>
      <p:sp>
        <p:nvSpPr>
          <p:cNvPr id="12" name="Rectangle 11"/>
          <p:cNvSpPr/>
          <p:nvPr/>
        </p:nvSpPr>
        <p:spPr>
          <a:xfrm>
            <a:off x="4231943" y="3657600"/>
            <a:ext cx="1025857" cy="4572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smtClean="0"/>
              <a:t>L3 Routing</a:t>
            </a:r>
            <a:endParaRPr lang="en-US" sz="1400" dirty="0"/>
          </a:p>
        </p:txBody>
      </p:sp>
      <p:sp>
        <p:nvSpPr>
          <p:cNvPr id="13" name="Rectangle 12"/>
          <p:cNvSpPr/>
          <p:nvPr/>
        </p:nvSpPr>
        <p:spPr>
          <a:xfrm>
            <a:off x="5562600" y="3657600"/>
            <a:ext cx="990600" cy="4572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smtClean="0"/>
              <a:t>L3 </a:t>
            </a:r>
            <a:r>
              <a:rPr lang="en-US" sz="1400" dirty="0" err="1" smtClean="0"/>
              <a:t>Fwding</a:t>
            </a:r>
            <a:endParaRPr lang="en-US" sz="1400" dirty="0"/>
          </a:p>
        </p:txBody>
      </p:sp>
      <p:sp>
        <p:nvSpPr>
          <p:cNvPr id="14" name="Rectangle 13"/>
          <p:cNvSpPr/>
          <p:nvPr/>
        </p:nvSpPr>
        <p:spPr>
          <a:xfrm>
            <a:off x="6858000" y="3657600"/>
            <a:ext cx="990600" cy="4572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smtClean="0"/>
              <a:t>L3 Rewrite</a:t>
            </a:r>
            <a:endParaRPr lang="en-US" sz="1400" dirty="0"/>
          </a:p>
        </p:txBody>
      </p:sp>
      <p:sp>
        <p:nvSpPr>
          <p:cNvPr id="15" name="Rectangle 14"/>
          <p:cNvSpPr/>
          <p:nvPr/>
        </p:nvSpPr>
        <p:spPr>
          <a:xfrm>
            <a:off x="4191000" y="4572000"/>
            <a:ext cx="990600" cy="3429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smtClean="0"/>
              <a:t>Egress ACL</a:t>
            </a:r>
            <a:endParaRPr lang="en-US" sz="1400" dirty="0"/>
          </a:p>
        </p:txBody>
      </p:sp>
      <p:sp>
        <p:nvSpPr>
          <p:cNvPr id="16" name="Rectangle 15"/>
          <p:cNvSpPr/>
          <p:nvPr/>
        </p:nvSpPr>
        <p:spPr>
          <a:xfrm>
            <a:off x="4189863" y="5334000"/>
            <a:ext cx="990600" cy="4572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a:t>Outbound NAT</a:t>
            </a:r>
          </a:p>
        </p:txBody>
      </p:sp>
      <p:sp>
        <p:nvSpPr>
          <p:cNvPr id="17" name="Rectangle 16"/>
          <p:cNvSpPr/>
          <p:nvPr/>
        </p:nvSpPr>
        <p:spPr>
          <a:xfrm>
            <a:off x="4191000" y="6096000"/>
            <a:ext cx="990600" cy="4572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smtClean="0"/>
              <a:t>L2</a:t>
            </a:r>
            <a:endParaRPr lang="en-US" sz="1400" dirty="0"/>
          </a:p>
        </p:txBody>
      </p:sp>
      <p:cxnSp>
        <p:nvCxnSpPr>
          <p:cNvPr id="19" name="Straight Arrow Connector 18"/>
          <p:cNvCxnSpPr>
            <a:stCxn id="4" idx="3"/>
            <a:endCxn id="6" idx="1"/>
          </p:cNvCxnSpPr>
          <p:nvPr/>
        </p:nvCxnSpPr>
        <p:spPr>
          <a:xfrm>
            <a:off x="1714500" y="3162300"/>
            <a:ext cx="11049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Elbow Connector 22"/>
          <p:cNvCxnSpPr>
            <a:stCxn id="6" idx="3"/>
            <a:endCxn id="7" idx="1"/>
          </p:cNvCxnSpPr>
          <p:nvPr/>
        </p:nvCxnSpPr>
        <p:spPr>
          <a:xfrm flipV="1">
            <a:off x="3810000" y="2645676"/>
            <a:ext cx="381000" cy="516624"/>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7" idx="3"/>
            <a:endCxn id="10" idx="1"/>
          </p:cNvCxnSpPr>
          <p:nvPr/>
        </p:nvCxnSpPr>
        <p:spPr>
          <a:xfrm flipV="1">
            <a:off x="5181600" y="2001984"/>
            <a:ext cx="1371600" cy="64369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Elbow Connector 26"/>
          <p:cNvCxnSpPr>
            <a:stCxn id="10" idx="3"/>
            <a:endCxn id="6" idx="1"/>
          </p:cNvCxnSpPr>
          <p:nvPr/>
        </p:nvCxnSpPr>
        <p:spPr>
          <a:xfrm flipH="1">
            <a:off x="2819400" y="2001984"/>
            <a:ext cx="4703928" cy="1160316"/>
          </a:xfrm>
          <a:prstGeom prst="bentConnector5">
            <a:avLst>
              <a:gd name="adj1" fmla="val -4860"/>
              <a:gd name="adj2" fmla="val 31983"/>
              <a:gd name="adj3" fmla="val 10486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Elbow Connector 28"/>
          <p:cNvCxnSpPr>
            <a:stCxn id="6" idx="3"/>
            <a:endCxn id="8" idx="1"/>
          </p:cNvCxnSpPr>
          <p:nvPr/>
        </p:nvCxnSpPr>
        <p:spPr>
          <a:xfrm>
            <a:off x="3810000" y="3162300"/>
            <a:ext cx="416257" cy="12700"/>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1" name="Elbow Connector 30"/>
          <p:cNvCxnSpPr>
            <a:stCxn id="8" idx="3"/>
            <a:endCxn id="6" idx="1"/>
          </p:cNvCxnSpPr>
          <p:nvPr/>
        </p:nvCxnSpPr>
        <p:spPr>
          <a:xfrm flipH="1">
            <a:off x="2819400" y="3162300"/>
            <a:ext cx="2362200" cy="12700"/>
          </a:xfrm>
          <a:prstGeom prst="bentConnector5">
            <a:avLst>
              <a:gd name="adj1" fmla="val -9677"/>
              <a:gd name="adj2" fmla="val 2664937"/>
              <a:gd name="adj3" fmla="val 109677"/>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3" name="Elbow Connector 32"/>
          <p:cNvCxnSpPr>
            <a:stCxn id="6" idx="3"/>
            <a:endCxn id="12" idx="1"/>
          </p:cNvCxnSpPr>
          <p:nvPr/>
        </p:nvCxnSpPr>
        <p:spPr>
          <a:xfrm>
            <a:off x="3810000" y="3162300"/>
            <a:ext cx="421943" cy="723900"/>
          </a:xfrm>
          <a:prstGeom prst="bentConnector3">
            <a:avLst>
              <a:gd name="adj1" fmla="val 4437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12" idx="3"/>
            <a:endCxn id="13" idx="1"/>
          </p:cNvCxnSpPr>
          <p:nvPr/>
        </p:nvCxnSpPr>
        <p:spPr>
          <a:xfrm>
            <a:off x="5257800" y="3886200"/>
            <a:ext cx="3048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13" idx="3"/>
            <a:endCxn id="14" idx="1"/>
          </p:cNvCxnSpPr>
          <p:nvPr/>
        </p:nvCxnSpPr>
        <p:spPr>
          <a:xfrm>
            <a:off x="6553200" y="3886200"/>
            <a:ext cx="3048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1" name="Elbow Connector 40"/>
          <p:cNvCxnSpPr>
            <a:stCxn id="14" idx="3"/>
            <a:endCxn id="6" idx="1"/>
          </p:cNvCxnSpPr>
          <p:nvPr/>
        </p:nvCxnSpPr>
        <p:spPr>
          <a:xfrm flipH="1" flipV="1">
            <a:off x="2819400" y="3162300"/>
            <a:ext cx="5029200" cy="723900"/>
          </a:xfrm>
          <a:prstGeom prst="bentConnector5">
            <a:avLst>
              <a:gd name="adj1" fmla="val -4545"/>
              <a:gd name="adj2" fmla="val -46787"/>
              <a:gd name="adj3" fmla="val 104545"/>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4" name="Elbow Connector 43"/>
          <p:cNvCxnSpPr>
            <a:stCxn id="6" idx="3"/>
            <a:endCxn id="15" idx="1"/>
          </p:cNvCxnSpPr>
          <p:nvPr/>
        </p:nvCxnSpPr>
        <p:spPr>
          <a:xfrm>
            <a:off x="3810000" y="3162300"/>
            <a:ext cx="381000" cy="1581150"/>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6" name="Elbow Connector 45"/>
          <p:cNvCxnSpPr>
            <a:stCxn id="15" idx="3"/>
            <a:endCxn id="6" idx="1"/>
          </p:cNvCxnSpPr>
          <p:nvPr/>
        </p:nvCxnSpPr>
        <p:spPr>
          <a:xfrm flipH="1" flipV="1">
            <a:off x="2819400" y="3162300"/>
            <a:ext cx="2362200" cy="1581150"/>
          </a:xfrm>
          <a:prstGeom prst="bentConnector5">
            <a:avLst>
              <a:gd name="adj1" fmla="val -9677"/>
              <a:gd name="adj2" fmla="val -23908"/>
              <a:gd name="adj3" fmla="val 109677"/>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9" name="Elbow Connector 48"/>
          <p:cNvCxnSpPr>
            <a:stCxn id="6" idx="3"/>
            <a:endCxn id="17" idx="1"/>
          </p:cNvCxnSpPr>
          <p:nvPr/>
        </p:nvCxnSpPr>
        <p:spPr>
          <a:xfrm>
            <a:off x="3810000" y="3162300"/>
            <a:ext cx="381000" cy="3162300"/>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11" idx="3"/>
            <a:endCxn id="10" idx="1"/>
          </p:cNvCxnSpPr>
          <p:nvPr/>
        </p:nvCxnSpPr>
        <p:spPr>
          <a:xfrm flipV="1">
            <a:off x="5171364" y="2001984"/>
            <a:ext cx="1381836" cy="54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4" name="Elbow Connector 33"/>
          <p:cNvCxnSpPr>
            <a:stCxn id="6" idx="3"/>
            <a:endCxn id="11" idx="1"/>
          </p:cNvCxnSpPr>
          <p:nvPr/>
        </p:nvCxnSpPr>
        <p:spPr>
          <a:xfrm flipV="1">
            <a:off x="3810000" y="2002525"/>
            <a:ext cx="370764" cy="1159775"/>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8" name="Elbow Connector 37"/>
          <p:cNvCxnSpPr>
            <a:stCxn id="6" idx="3"/>
            <a:endCxn id="9" idx="1"/>
          </p:cNvCxnSpPr>
          <p:nvPr/>
        </p:nvCxnSpPr>
        <p:spPr>
          <a:xfrm flipV="1">
            <a:off x="3810000" y="1409700"/>
            <a:ext cx="366806" cy="1752600"/>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0" name="Elbow Connector 39"/>
          <p:cNvCxnSpPr>
            <a:stCxn id="7" idx="3"/>
            <a:endCxn id="6" idx="1"/>
          </p:cNvCxnSpPr>
          <p:nvPr/>
        </p:nvCxnSpPr>
        <p:spPr>
          <a:xfrm flipH="1">
            <a:off x="2819400" y="2645676"/>
            <a:ext cx="2362200" cy="516624"/>
          </a:xfrm>
          <a:prstGeom prst="bentConnector5">
            <a:avLst>
              <a:gd name="adj1" fmla="val -9677"/>
              <a:gd name="adj2" fmla="val 44689"/>
              <a:gd name="adj3" fmla="val 109677"/>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0" name="Elbow Connector 49"/>
          <p:cNvCxnSpPr>
            <a:stCxn id="6" idx="3"/>
            <a:endCxn id="16" idx="1"/>
          </p:cNvCxnSpPr>
          <p:nvPr/>
        </p:nvCxnSpPr>
        <p:spPr>
          <a:xfrm>
            <a:off x="3810000" y="3162300"/>
            <a:ext cx="379863" cy="2400300"/>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4" name="Elbow Connector 53"/>
          <p:cNvCxnSpPr>
            <a:stCxn id="16" idx="3"/>
            <a:endCxn id="6" idx="1"/>
          </p:cNvCxnSpPr>
          <p:nvPr/>
        </p:nvCxnSpPr>
        <p:spPr>
          <a:xfrm flipH="1" flipV="1">
            <a:off x="2819400" y="3162300"/>
            <a:ext cx="2361063" cy="2400300"/>
          </a:xfrm>
          <a:prstGeom prst="bentConnector5">
            <a:avLst>
              <a:gd name="adj1" fmla="val -9682"/>
              <a:gd name="adj2" fmla="val -14811"/>
              <a:gd name="adj3" fmla="val 109682"/>
            </a:avLst>
          </a:prstGeom>
          <a:ln>
            <a:tailEnd type="arrow"/>
          </a:ln>
        </p:spPr>
        <p:style>
          <a:lnRef idx="1">
            <a:schemeClr val="accent1"/>
          </a:lnRef>
          <a:fillRef idx="0">
            <a:schemeClr val="accent1"/>
          </a:fillRef>
          <a:effectRef idx="0">
            <a:schemeClr val="accent1"/>
          </a:effectRef>
          <a:fontRef idx="minor">
            <a:schemeClr val="tx1"/>
          </a:fontRef>
        </p:style>
      </p:cxnSp>
      <p:sp>
        <p:nvSpPr>
          <p:cNvPr id="39" name="Rectangle 38"/>
          <p:cNvSpPr/>
          <p:nvPr/>
        </p:nvSpPr>
        <p:spPr>
          <a:xfrm>
            <a:off x="4164931" y="609600"/>
            <a:ext cx="990600" cy="4572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smtClean="0"/>
              <a:t>ARP/DHCP</a:t>
            </a:r>
            <a:endParaRPr lang="en-US" sz="1400" dirty="0"/>
          </a:p>
        </p:txBody>
      </p:sp>
      <p:cxnSp>
        <p:nvCxnSpPr>
          <p:cNvPr id="22" name="Elbow Connector 21"/>
          <p:cNvCxnSpPr>
            <a:stCxn id="6" idx="3"/>
            <a:endCxn id="39" idx="1"/>
          </p:cNvCxnSpPr>
          <p:nvPr/>
        </p:nvCxnSpPr>
        <p:spPr>
          <a:xfrm flipV="1">
            <a:off x="3810000" y="838200"/>
            <a:ext cx="354931" cy="2324100"/>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Elbow Connector 25"/>
          <p:cNvCxnSpPr>
            <a:stCxn id="9" idx="3"/>
            <a:endCxn id="6" idx="1"/>
          </p:cNvCxnSpPr>
          <p:nvPr/>
        </p:nvCxnSpPr>
        <p:spPr>
          <a:xfrm flipH="1">
            <a:off x="2819400" y="1409700"/>
            <a:ext cx="2348006" cy="1752600"/>
          </a:xfrm>
          <a:prstGeom prst="bentConnector5">
            <a:avLst>
              <a:gd name="adj1" fmla="val -9736"/>
              <a:gd name="adj2" fmla="val 16389"/>
              <a:gd name="adj3" fmla="val 109736"/>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083971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Flowchart: Terminator 52"/>
          <p:cNvSpPr/>
          <p:nvPr/>
        </p:nvSpPr>
        <p:spPr bwMode="auto">
          <a:xfrm>
            <a:off x="8312864" y="4301582"/>
            <a:ext cx="623114" cy="392164"/>
          </a:xfrm>
          <a:prstGeom prst="flowChartTerminator">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charset="0"/>
              </a:rPr>
              <a:t>OF port out</a:t>
            </a:r>
          </a:p>
        </p:txBody>
      </p:sp>
      <p:sp>
        <p:nvSpPr>
          <p:cNvPr id="8" name="Rectangle 7"/>
          <p:cNvSpPr/>
          <p:nvPr/>
        </p:nvSpPr>
        <p:spPr bwMode="auto">
          <a:xfrm>
            <a:off x="1839976" y="3213999"/>
            <a:ext cx="933800" cy="474831"/>
          </a:xfrm>
          <a:prstGeom prst="rect">
            <a:avLst/>
          </a:prstGeom>
          <a:solidFill>
            <a:schemeClr val="accent5">
              <a:lumMod val="75000"/>
            </a:schemeClr>
          </a:solidFill>
          <a:ln w="12700" cap="flat" cmpd="sng" algn="ctr">
            <a:solidFill>
              <a:schemeClr val="tx1"/>
            </a:solid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r>
              <a:rPr lang="en-US" sz="900" b="1" dirty="0"/>
              <a:t>External tunnel</a:t>
            </a:r>
          </a:p>
          <a:p>
            <a:r>
              <a:rPr lang="en-US" sz="900" b="1" dirty="0"/>
              <a:t>Table  38</a:t>
            </a:r>
          </a:p>
        </p:txBody>
      </p:sp>
      <p:sp>
        <p:nvSpPr>
          <p:cNvPr id="9" name="Rectangle 8"/>
          <p:cNvSpPr/>
          <p:nvPr/>
        </p:nvSpPr>
        <p:spPr bwMode="auto">
          <a:xfrm>
            <a:off x="1928524" y="3848694"/>
            <a:ext cx="929037" cy="508927"/>
          </a:xfrm>
          <a:prstGeom prst="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r>
              <a:rPr lang="en-US" sz="900" b="1" dirty="0" smtClean="0"/>
              <a:t>LFIB Table   20</a:t>
            </a:r>
          </a:p>
          <a:p>
            <a:pPr marL="0" marR="0" indent="0" algn="l" defTabSz="914400" rtl="0" eaLnBrk="1" fontAlgn="base" latinLnBrk="0" hangingPunct="1">
              <a:lnSpc>
                <a:spcPct val="100000"/>
              </a:lnSpc>
              <a:spcBef>
                <a:spcPct val="50000"/>
              </a:spcBef>
              <a:spcAft>
                <a:spcPct val="0"/>
              </a:spcAft>
              <a:buClrTx/>
              <a:buSzTx/>
              <a:buFontTx/>
              <a:buNone/>
              <a:tabLst/>
            </a:pPr>
            <a:r>
              <a:rPr lang="en-US" sz="900" dirty="0" smtClean="0"/>
              <a:t>Match </a:t>
            </a:r>
            <a:r>
              <a:rPr lang="en-US" sz="900" dirty="0" err="1" smtClean="0"/>
              <a:t>mpls</a:t>
            </a:r>
            <a:r>
              <a:rPr lang="en-US" sz="900" dirty="0" smtClean="0"/>
              <a:t> label</a:t>
            </a:r>
            <a:endParaRPr kumimoji="0" lang="en-US" sz="900" b="0" i="0" u="none" strike="noStrike" cap="none" normalizeH="0" baseline="0" dirty="0" smtClean="0">
              <a:ln>
                <a:noFill/>
              </a:ln>
              <a:solidFill>
                <a:schemeClr val="tx1"/>
              </a:solidFill>
              <a:effectLst/>
            </a:endParaRPr>
          </a:p>
        </p:txBody>
      </p:sp>
      <p:cxnSp>
        <p:nvCxnSpPr>
          <p:cNvPr id="10" name="Elbow Connector 9"/>
          <p:cNvCxnSpPr>
            <a:stCxn id="6" idx="3"/>
            <a:endCxn id="377" idx="1"/>
          </p:cNvCxnSpPr>
          <p:nvPr/>
        </p:nvCxnSpPr>
        <p:spPr bwMode="auto">
          <a:xfrm flipH="1" flipV="1">
            <a:off x="547525" y="1831793"/>
            <a:ext cx="464519" cy="2301255"/>
          </a:xfrm>
          <a:prstGeom prst="bentConnector5">
            <a:avLst>
              <a:gd name="adj1" fmla="val -36909"/>
              <a:gd name="adj2" fmla="val 48513"/>
              <a:gd name="adj3" fmla="val 136909"/>
            </a:avLst>
          </a:prstGeom>
          <a:solidFill>
            <a:schemeClr val="accent1"/>
          </a:solidFill>
          <a:ln w="12700" cap="flat" cmpd="sng" algn="ctr">
            <a:solidFill>
              <a:schemeClr val="accent2"/>
            </a:solidFill>
            <a:prstDash val="solid"/>
            <a:round/>
            <a:headEnd type="none" w="med" len="med"/>
            <a:tailEnd type="arrow"/>
          </a:ln>
          <a:effectLst/>
        </p:spPr>
      </p:cxnSp>
      <p:sp>
        <p:nvSpPr>
          <p:cNvPr id="13" name="Rectangle 12"/>
          <p:cNvSpPr/>
          <p:nvPr/>
        </p:nvSpPr>
        <p:spPr bwMode="auto">
          <a:xfrm>
            <a:off x="7910704" y="2952690"/>
            <a:ext cx="929037" cy="334513"/>
          </a:xfrm>
          <a:prstGeom prst="rect">
            <a:avLst/>
          </a:prstGeom>
          <a:solidFill>
            <a:schemeClr val="accent1">
              <a:lumMod val="20000"/>
              <a:lumOff val="80000"/>
            </a:schemeClr>
          </a:solidFill>
          <a:ln w="38100" cap="flat" cmpd="sng" algn="ctr">
            <a:solidFill>
              <a:schemeClr val="bg1">
                <a:lumMod val="85000"/>
              </a:schemeClr>
            </a:solid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r>
              <a:rPr lang="en-US" sz="900" b="1" dirty="0" smtClean="0"/>
              <a:t>Remote NH Group</a:t>
            </a:r>
            <a:endParaRPr kumimoji="0" lang="en-US" sz="900" b="1" i="0" u="none" strike="noStrike" cap="none" normalizeH="0" baseline="0" dirty="0" smtClean="0">
              <a:ln>
                <a:noFill/>
              </a:ln>
              <a:solidFill>
                <a:schemeClr val="tx1"/>
              </a:solidFill>
              <a:effectLst/>
            </a:endParaRPr>
          </a:p>
        </p:txBody>
      </p:sp>
      <p:sp>
        <p:nvSpPr>
          <p:cNvPr id="14" name="Rectangle 13"/>
          <p:cNvSpPr/>
          <p:nvPr/>
        </p:nvSpPr>
        <p:spPr bwMode="auto">
          <a:xfrm>
            <a:off x="7565466" y="2549157"/>
            <a:ext cx="929037" cy="327958"/>
          </a:xfrm>
          <a:prstGeom prst="rect">
            <a:avLst/>
          </a:prstGeom>
          <a:solidFill>
            <a:schemeClr val="accent1">
              <a:lumMod val="20000"/>
              <a:lumOff val="80000"/>
            </a:schemeClr>
          </a:solidFill>
          <a:ln w="38100" cap="flat" cmpd="sng" algn="ctr">
            <a:solidFill>
              <a:schemeClr val="bg1">
                <a:lumMod val="85000"/>
              </a:schemeClr>
            </a:solid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r>
              <a:rPr lang="en-US" sz="900" b="1" dirty="0" smtClean="0"/>
              <a:t>Local NH Group</a:t>
            </a:r>
            <a:endParaRPr kumimoji="0" lang="en-US" sz="900" b="0" i="0" u="none" strike="noStrike" cap="none" normalizeH="0" baseline="0" dirty="0" smtClean="0">
              <a:ln>
                <a:noFill/>
              </a:ln>
              <a:solidFill>
                <a:schemeClr val="tx1"/>
              </a:solidFill>
              <a:effectLst/>
            </a:endParaRPr>
          </a:p>
        </p:txBody>
      </p:sp>
      <p:cxnSp>
        <p:nvCxnSpPr>
          <p:cNvPr id="15" name="Elbow Connector 14"/>
          <p:cNvCxnSpPr>
            <a:stCxn id="17" idx="3"/>
            <a:endCxn id="13" idx="1"/>
          </p:cNvCxnSpPr>
          <p:nvPr/>
        </p:nvCxnSpPr>
        <p:spPr bwMode="auto">
          <a:xfrm flipV="1">
            <a:off x="6828114" y="3119947"/>
            <a:ext cx="1082590" cy="610373"/>
          </a:xfrm>
          <a:prstGeom prst="bentConnector3">
            <a:avLst>
              <a:gd name="adj1" fmla="val 29802"/>
            </a:avLst>
          </a:prstGeom>
          <a:solidFill>
            <a:schemeClr val="accent1"/>
          </a:solidFill>
          <a:ln w="12700" cap="flat" cmpd="sng" algn="ctr">
            <a:solidFill>
              <a:schemeClr val="tx1"/>
            </a:solidFill>
            <a:prstDash val="solid"/>
            <a:round/>
            <a:headEnd type="none" w="med" len="med"/>
            <a:tailEnd type="arrow"/>
          </a:ln>
          <a:effectLst/>
        </p:spPr>
      </p:cxnSp>
      <p:cxnSp>
        <p:nvCxnSpPr>
          <p:cNvPr id="19" name="Elbow Connector 18"/>
          <p:cNvCxnSpPr>
            <a:stCxn id="16" idx="3"/>
            <a:endCxn id="14" idx="1"/>
          </p:cNvCxnSpPr>
          <p:nvPr/>
        </p:nvCxnSpPr>
        <p:spPr bwMode="auto">
          <a:xfrm flipV="1">
            <a:off x="6828114" y="2713136"/>
            <a:ext cx="737352" cy="755224"/>
          </a:xfrm>
          <a:prstGeom prst="bentConnector3">
            <a:avLst>
              <a:gd name="adj1" fmla="val 33824"/>
            </a:avLst>
          </a:prstGeom>
          <a:solidFill>
            <a:schemeClr val="accent1"/>
          </a:solidFill>
          <a:ln w="12700" cap="flat" cmpd="sng" algn="ctr">
            <a:solidFill>
              <a:schemeClr val="tx1"/>
            </a:solidFill>
            <a:prstDash val="solid"/>
            <a:round/>
            <a:headEnd type="none" w="med" len="med"/>
            <a:tailEnd type="arrow"/>
          </a:ln>
          <a:effectLst/>
        </p:spPr>
      </p:cxnSp>
      <p:cxnSp>
        <p:nvCxnSpPr>
          <p:cNvPr id="22" name="Elbow Connector 21"/>
          <p:cNvCxnSpPr>
            <a:stCxn id="14" idx="3"/>
            <a:endCxn id="53" idx="3"/>
          </p:cNvCxnSpPr>
          <p:nvPr/>
        </p:nvCxnSpPr>
        <p:spPr bwMode="auto">
          <a:xfrm>
            <a:off x="8494503" y="2713136"/>
            <a:ext cx="441475" cy="1784528"/>
          </a:xfrm>
          <a:prstGeom prst="bentConnector3">
            <a:avLst>
              <a:gd name="adj1" fmla="val 138836"/>
            </a:avLst>
          </a:prstGeom>
          <a:solidFill>
            <a:schemeClr val="accent1"/>
          </a:solidFill>
          <a:ln w="12700" cap="flat" cmpd="sng" algn="ctr">
            <a:solidFill>
              <a:schemeClr val="tx1"/>
            </a:solidFill>
            <a:prstDash val="solid"/>
            <a:round/>
            <a:headEnd type="none" w="med" len="med"/>
            <a:tailEnd type="arrow"/>
          </a:ln>
          <a:effectLst/>
        </p:spPr>
      </p:cxnSp>
      <p:cxnSp>
        <p:nvCxnSpPr>
          <p:cNvPr id="23" name="Elbow Connector 22"/>
          <p:cNvCxnSpPr>
            <a:stCxn id="13" idx="3"/>
            <a:endCxn id="53" idx="3"/>
          </p:cNvCxnSpPr>
          <p:nvPr/>
        </p:nvCxnSpPr>
        <p:spPr bwMode="auto">
          <a:xfrm>
            <a:off x="8839741" y="3119946"/>
            <a:ext cx="96237" cy="1377718"/>
          </a:xfrm>
          <a:prstGeom prst="bentConnector3">
            <a:avLst>
              <a:gd name="adj1" fmla="val 278154"/>
            </a:avLst>
          </a:prstGeom>
          <a:solidFill>
            <a:schemeClr val="accent1"/>
          </a:solidFill>
          <a:ln w="12700" cap="flat" cmpd="sng" algn="ctr">
            <a:solidFill>
              <a:schemeClr val="tx1"/>
            </a:solidFill>
            <a:prstDash val="solid"/>
            <a:round/>
            <a:headEnd type="none" w="med" len="med"/>
            <a:tailEnd type="arrow"/>
          </a:ln>
          <a:effectLst/>
        </p:spPr>
      </p:cxnSp>
      <p:cxnSp>
        <p:nvCxnSpPr>
          <p:cNvPr id="25" name="Elbow Connector 24"/>
          <p:cNvCxnSpPr>
            <a:stCxn id="27" idx="3"/>
            <a:endCxn id="9" idx="1"/>
          </p:cNvCxnSpPr>
          <p:nvPr/>
        </p:nvCxnSpPr>
        <p:spPr bwMode="auto">
          <a:xfrm>
            <a:off x="1012044" y="3852425"/>
            <a:ext cx="916481" cy="250732"/>
          </a:xfrm>
          <a:prstGeom prst="bentConnector3">
            <a:avLst>
              <a:gd name="adj1" fmla="val 50000"/>
            </a:avLst>
          </a:prstGeom>
          <a:solidFill>
            <a:schemeClr val="accent1"/>
          </a:solidFill>
          <a:ln w="12700" cap="flat" cmpd="sng" algn="ctr">
            <a:solidFill>
              <a:schemeClr val="tx1"/>
            </a:solidFill>
            <a:prstDash val="solid"/>
            <a:round/>
            <a:headEnd type="none" w="med" len="med"/>
            <a:tailEnd type="arrow"/>
          </a:ln>
          <a:effectLst/>
        </p:spPr>
      </p:cxnSp>
      <p:sp>
        <p:nvSpPr>
          <p:cNvPr id="26" name="Rectangle 25"/>
          <p:cNvSpPr/>
          <p:nvPr/>
        </p:nvSpPr>
        <p:spPr bwMode="auto">
          <a:xfrm>
            <a:off x="1835007" y="684021"/>
            <a:ext cx="933800" cy="508927"/>
          </a:xfrm>
          <a:prstGeom prst="rect">
            <a:avLst/>
          </a:prstGeom>
          <a:solidFill>
            <a:schemeClr val="accent5">
              <a:lumMod val="75000"/>
            </a:schemeClr>
          </a:solidFill>
          <a:ln w="12700" cap="flat" cmpd="sng" algn="ctr">
            <a:solidFill>
              <a:schemeClr val="tx1"/>
            </a:solid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r>
              <a:rPr lang="en-US" sz="900" b="1" dirty="0" smtClean="0"/>
              <a:t>Internal tunnel/TST</a:t>
            </a:r>
          </a:p>
          <a:p>
            <a:pPr marL="0" marR="0" indent="0" algn="l" defTabSz="914400" rtl="0" eaLnBrk="1" fontAlgn="base" latinLnBrk="0" hangingPunct="1">
              <a:lnSpc>
                <a:spcPct val="100000"/>
              </a:lnSpc>
              <a:spcBef>
                <a:spcPct val="50000"/>
              </a:spcBef>
              <a:spcAft>
                <a:spcPct val="0"/>
              </a:spcAft>
              <a:buClrTx/>
              <a:buSzTx/>
              <a:buFontTx/>
              <a:buNone/>
              <a:tabLst/>
            </a:pPr>
            <a:r>
              <a:rPr lang="en-US" sz="900" b="1" dirty="0" smtClean="0"/>
              <a:t>Table 36</a:t>
            </a:r>
          </a:p>
        </p:txBody>
      </p:sp>
      <p:cxnSp>
        <p:nvCxnSpPr>
          <p:cNvPr id="29" name="Elbow Connector 28"/>
          <p:cNvCxnSpPr>
            <a:stCxn id="27" idx="3"/>
            <a:endCxn id="26" idx="1"/>
          </p:cNvCxnSpPr>
          <p:nvPr/>
        </p:nvCxnSpPr>
        <p:spPr bwMode="auto">
          <a:xfrm flipV="1">
            <a:off x="1012045" y="938485"/>
            <a:ext cx="822962" cy="2913941"/>
          </a:xfrm>
          <a:prstGeom prst="bentConnector3">
            <a:avLst>
              <a:gd name="adj1" fmla="val 54831"/>
            </a:avLst>
          </a:prstGeom>
          <a:solidFill>
            <a:schemeClr val="accent1"/>
          </a:solidFill>
          <a:ln w="12700" cap="flat" cmpd="sng" algn="ctr">
            <a:solidFill>
              <a:schemeClr val="tx1"/>
            </a:solidFill>
            <a:prstDash val="solid"/>
            <a:round/>
            <a:headEnd type="none" w="med" len="med"/>
            <a:tailEnd type="arrow"/>
          </a:ln>
          <a:effectLst/>
        </p:spPr>
      </p:cxnSp>
      <p:cxnSp>
        <p:nvCxnSpPr>
          <p:cNvPr id="38" name="Elbow Connector 37"/>
          <p:cNvCxnSpPr>
            <a:stCxn id="43" idx="3"/>
            <a:endCxn id="34" idx="1"/>
          </p:cNvCxnSpPr>
          <p:nvPr/>
        </p:nvCxnSpPr>
        <p:spPr bwMode="auto">
          <a:xfrm>
            <a:off x="3908297" y="4639777"/>
            <a:ext cx="409404" cy="916578"/>
          </a:xfrm>
          <a:prstGeom prst="bentConnector3">
            <a:avLst>
              <a:gd name="adj1" fmla="val 50000"/>
            </a:avLst>
          </a:prstGeom>
          <a:solidFill>
            <a:schemeClr val="accent1"/>
          </a:solidFill>
          <a:ln w="12700" cap="flat" cmpd="sng" algn="ctr">
            <a:solidFill>
              <a:schemeClr val="tx2"/>
            </a:solidFill>
            <a:prstDash val="solid"/>
            <a:round/>
            <a:headEnd type="none" w="med" len="med"/>
            <a:tailEnd type="arrow"/>
          </a:ln>
          <a:effectLst/>
        </p:spPr>
      </p:cxnSp>
      <p:grpSp>
        <p:nvGrpSpPr>
          <p:cNvPr id="166" name="Group 165"/>
          <p:cNvGrpSpPr/>
          <p:nvPr/>
        </p:nvGrpSpPr>
        <p:grpSpPr>
          <a:xfrm>
            <a:off x="4317701" y="5356850"/>
            <a:ext cx="929037" cy="927241"/>
            <a:chOff x="5624414" y="4694249"/>
            <a:chExt cx="1238716" cy="927241"/>
          </a:xfrm>
        </p:grpSpPr>
        <p:sp>
          <p:nvSpPr>
            <p:cNvPr id="34" name="Rectangle 33"/>
            <p:cNvSpPr/>
            <p:nvPr/>
          </p:nvSpPr>
          <p:spPr bwMode="auto">
            <a:xfrm>
              <a:off x="5624414" y="4694249"/>
              <a:ext cx="1238716" cy="399011"/>
            </a:xfrm>
            <a:prstGeom prst="rect">
              <a:avLst/>
            </a:prstGeom>
            <a:solidFill>
              <a:srgbClr val="99CCFF"/>
            </a:solidFill>
            <a:ln w="12700" cap="flat" cmpd="sng" algn="ctr">
              <a:solidFill>
                <a:schemeClr val="tx1"/>
              </a:solid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r>
                <a:rPr lang="en-US" sz="900" b="1" dirty="0" smtClean="0"/>
                <a:t>ELAN SMAC Table</a:t>
              </a:r>
            </a:p>
            <a:p>
              <a:pPr marL="0" marR="0" indent="0" algn="ctr" defTabSz="914400" rtl="0" eaLnBrk="1" fontAlgn="base" latinLnBrk="0" hangingPunct="1">
                <a:lnSpc>
                  <a:spcPct val="100000"/>
                </a:lnSpc>
                <a:spcBef>
                  <a:spcPct val="50000"/>
                </a:spcBef>
                <a:spcAft>
                  <a:spcPct val="0"/>
                </a:spcAft>
                <a:buClrTx/>
                <a:buSzTx/>
                <a:buFontTx/>
                <a:buNone/>
                <a:tabLst/>
              </a:pPr>
              <a:r>
                <a:rPr kumimoji="0" lang="en-US" sz="900" b="1" i="0" u="none" strike="noStrike" cap="none" normalizeH="0" baseline="0" dirty="0" smtClean="0">
                  <a:ln>
                    <a:noFill/>
                  </a:ln>
                  <a:solidFill>
                    <a:schemeClr val="tx1"/>
                  </a:solidFill>
                  <a:effectLst/>
                </a:rPr>
                <a:t>50</a:t>
              </a:r>
            </a:p>
          </p:txBody>
        </p:sp>
        <p:sp>
          <p:nvSpPr>
            <p:cNvPr id="35" name="Rectangle 34"/>
            <p:cNvSpPr/>
            <p:nvPr/>
          </p:nvSpPr>
          <p:spPr bwMode="auto">
            <a:xfrm>
              <a:off x="5624414" y="5093258"/>
              <a:ext cx="1238716" cy="306420"/>
            </a:xfrm>
            <a:prstGeom prst="rect">
              <a:avLst/>
            </a:prstGeom>
            <a:solidFill>
              <a:srgbClr val="99CCFF"/>
            </a:solidFill>
            <a:ln w="12700" cap="flat" cmpd="sng" algn="ctr">
              <a:solidFill>
                <a:schemeClr val="tx1"/>
              </a:solid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r>
                <a:rPr kumimoji="0" lang="en-US" sz="900" b="0" i="0" u="none" strike="noStrike" cap="none" normalizeH="0" baseline="0" dirty="0" smtClean="0">
                  <a:ln>
                    <a:noFill/>
                  </a:ln>
                  <a:solidFill>
                    <a:schemeClr val="tx1"/>
                  </a:solidFill>
                  <a:effectLst/>
                </a:rPr>
                <a:t>Table miss</a:t>
              </a:r>
            </a:p>
          </p:txBody>
        </p:sp>
        <p:sp>
          <p:nvSpPr>
            <p:cNvPr id="39" name="Rectangle 38"/>
            <p:cNvSpPr/>
            <p:nvPr/>
          </p:nvSpPr>
          <p:spPr bwMode="auto">
            <a:xfrm>
              <a:off x="5624414" y="5357375"/>
              <a:ext cx="1238716" cy="264115"/>
            </a:xfrm>
            <a:prstGeom prst="rect">
              <a:avLst/>
            </a:prstGeom>
            <a:solidFill>
              <a:srgbClr val="99CCFF"/>
            </a:solidFill>
            <a:ln w="12700" cap="flat" cmpd="sng" algn="ctr">
              <a:solidFill>
                <a:schemeClr val="tx1"/>
              </a:solid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r>
                <a:rPr kumimoji="0" lang="en-US" sz="900" b="0" i="0" u="none" strike="noStrike" cap="none" normalizeH="0" baseline="0" dirty="0" smtClean="0">
                  <a:ln>
                    <a:noFill/>
                  </a:ln>
                  <a:solidFill>
                    <a:schemeClr val="tx1"/>
                  </a:solidFill>
                  <a:effectLst/>
                </a:rPr>
                <a:t>match</a:t>
              </a:r>
            </a:p>
          </p:txBody>
        </p:sp>
      </p:grpSp>
      <p:cxnSp>
        <p:nvCxnSpPr>
          <p:cNvPr id="40" name="Elbow Connector 39"/>
          <p:cNvCxnSpPr>
            <a:stCxn id="39" idx="3"/>
            <a:endCxn id="36" idx="1"/>
          </p:cNvCxnSpPr>
          <p:nvPr/>
        </p:nvCxnSpPr>
        <p:spPr bwMode="auto">
          <a:xfrm flipV="1">
            <a:off x="5246738" y="4864731"/>
            <a:ext cx="349953" cy="1287302"/>
          </a:xfrm>
          <a:prstGeom prst="bentConnector3">
            <a:avLst>
              <a:gd name="adj1" fmla="val 50000"/>
            </a:avLst>
          </a:prstGeom>
          <a:solidFill>
            <a:schemeClr val="accent1"/>
          </a:solidFill>
          <a:ln w="12700" cap="flat" cmpd="sng" algn="ctr">
            <a:solidFill>
              <a:schemeClr val="tx1"/>
            </a:solidFill>
            <a:prstDash val="solid"/>
            <a:round/>
            <a:headEnd type="none" w="med" len="med"/>
            <a:tailEnd type="arrow"/>
          </a:ln>
          <a:effectLst/>
        </p:spPr>
      </p:cxnSp>
      <p:sp>
        <p:nvSpPr>
          <p:cNvPr id="41" name="Rectangle 40"/>
          <p:cNvSpPr/>
          <p:nvPr/>
        </p:nvSpPr>
        <p:spPr bwMode="auto">
          <a:xfrm>
            <a:off x="7646665" y="5579053"/>
            <a:ext cx="929037" cy="327958"/>
          </a:xfrm>
          <a:prstGeom prst="rect">
            <a:avLst/>
          </a:prstGeom>
          <a:solidFill>
            <a:srgbClr val="99CCFF"/>
          </a:solidFill>
          <a:ln w="38100" cap="flat" cmpd="sng" algn="ctr">
            <a:solidFill>
              <a:schemeClr val="tx1"/>
            </a:solid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r>
              <a:rPr lang="en-US" sz="900" b="1" dirty="0" smtClean="0"/>
              <a:t>ELAN BC Group</a:t>
            </a:r>
            <a:endParaRPr kumimoji="0" lang="en-US" sz="900" b="0" i="0" u="none" strike="noStrike" cap="none" normalizeH="0" baseline="0" dirty="0" smtClean="0">
              <a:ln>
                <a:noFill/>
              </a:ln>
              <a:solidFill>
                <a:schemeClr val="tx1"/>
              </a:solidFill>
              <a:effectLst/>
            </a:endParaRPr>
          </a:p>
        </p:txBody>
      </p:sp>
      <p:cxnSp>
        <p:nvCxnSpPr>
          <p:cNvPr id="42" name="Elbow Connector 41"/>
          <p:cNvCxnSpPr>
            <a:stCxn id="47" idx="3"/>
            <a:endCxn id="45" idx="1"/>
          </p:cNvCxnSpPr>
          <p:nvPr/>
        </p:nvCxnSpPr>
        <p:spPr bwMode="auto">
          <a:xfrm flipV="1">
            <a:off x="6525728" y="4885867"/>
            <a:ext cx="469890" cy="590319"/>
          </a:xfrm>
          <a:prstGeom prst="bentConnector3">
            <a:avLst>
              <a:gd name="adj1" fmla="val 50000"/>
            </a:avLst>
          </a:prstGeom>
          <a:solidFill>
            <a:schemeClr val="accent1"/>
          </a:solidFill>
          <a:ln w="12700" cap="flat" cmpd="sng" algn="ctr">
            <a:solidFill>
              <a:schemeClr val="tx1"/>
            </a:solidFill>
            <a:prstDash val="solid"/>
            <a:round/>
            <a:headEnd type="none" w="med" len="med"/>
            <a:tailEnd type="arrow"/>
          </a:ln>
          <a:effectLst/>
        </p:spPr>
      </p:cxnSp>
      <p:sp>
        <p:nvSpPr>
          <p:cNvPr id="43" name="Rectangle 42"/>
          <p:cNvSpPr/>
          <p:nvPr/>
        </p:nvSpPr>
        <p:spPr bwMode="auto">
          <a:xfrm>
            <a:off x="3245500" y="4325762"/>
            <a:ext cx="662797" cy="628030"/>
          </a:xfrm>
          <a:prstGeom prst="rect">
            <a:avLst/>
          </a:prstGeom>
          <a:gradFill flip="none" rotWithShape="1">
            <a:gsLst>
              <a:gs pos="0">
                <a:srgbClr val="5E9EFF"/>
              </a:gs>
              <a:gs pos="39999">
                <a:srgbClr val="85C2FF"/>
              </a:gs>
              <a:gs pos="70000">
                <a:srgbClr val="C4D6EB"/>
              </a:gs>
              <a:gs pos="100000">
                <a:srgbClr val="FFEBFA"/>
              </a:gs>
            </a:gsLst>
            <a:lin ang="16200000" scaled="1"/>
            <a:tileRect/>
          </a:gradFill>
          <a:ln w="12700" cap="flat" cmpd="sng" algn="ctr">
            <a:solidFill>
              <a:schemeClr val="tx1"/>
            </a:solid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r>
              <a:rPr lang="en-US" sz="900" b="1" dirty="0" smtClean="0"/>
              <a:t>Dispatcher </a:t>
            </a:r>
          </a:p>
          <a:p>
            <a:pPr marL="0" marR="0" indent="0" algn="l" defTabSz="914400" rtl="0" eaLnBrk="1" fontAlgn="base" latinLnBrk="0" hangingPunct="1">
              <a:lnSpc>
                <a:spcPct val="100000"/>
              </a:lnSpc>
              <a:spcBef>
                <a:spcPct val="50000"/>
              </a:spcBef>
              <a:spcAft>
                <a:spcPct val="0"/>
              </a:spcAft>
              <a:buClrTx/>
              <a:buSzTx/>
              <a:buFontTx/>
              <a:buNone/>
              <a:tabLst/>
            </a:pPr>
            <a:r>
              <a:rPr lang="en-US" sz="900" b="1" dirty="0" err="1" smtClean="0"/>
              <a:t>Tbl</a:t>
            </a:r>
            <a:r>
              <a:rPr lang="en-US" sz="900" b="1" dirty="0" smtClean="0"/>
              <a:t>  17</a:t>
            </a:r>
            <a:endParaRPr kumimoji="0" lang="en-US" sz="900" b="1" i="0" u="none" strike="noStrike" cap="none" normalizeH="0" baseline="0" dirty="0" smtClean="0">
              <a:ln>
                <a:noFill/>
              </a:ln>
              <a:solidFill>
                <a:schemeClr val="tx1"/>
              </a:solidFill>
              <a:effectLst/>
            </a:endParaRPr>
          </a:p>
        </p:txBody>
      </p:sp>
      <p:sp>
        <p:nvSpPr>
          <p:cNvPr id="44" name="Rectangle 43"/>
          <p:cNvSpPr/>
          <p:nvPr/>
        </p:nvSpPr>
        <p:spPr bwMode="auto">
          <a:xfrm>
            <a:off x="6691615" y="5562600"/>
            <a:ext cx="770906" cy="327958"/>
          </a:xfrm>
          <a:prstGeom prst="rect">
            <a:avLst/>
          </a:prstGeom>
          <a:solidFill>
            <a:srgbClr val="99CCFF"/>
          </a:solidFill>
          <a:ln w="38100" cap="flat" cmpd="sng" algn="ctr">
            <a:solidFill>
              <a:schemeClr val="tx1"/>
            </a:solid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r>
              <a:rPr lang="en-US" sz="900" b="1" dirty="0" smtClean="0"/>
              <a:t>Local BC Group</a:t>
            </a:r>
            <a:endParaRPr kumimoji="0" lang="en-US" sz="900" b="0" i="0" u="none" strike="noStrike" cap="none" normalizeH="0" baseline="0" dirty="0" smtClean="0">
              <a:ln>
                <a:noFill/>
              </a:ln>
              <a:solidFill>
                <a:schemeClr val="tx1"/>
              </a:solidFill>
              <a:effectLst/>
            </a:endParaRPr>
          </a:p>
        </p:txBody>
      </p:sp>
      <p:sp>
        <p:nvSpPr>
          <p:cNvPr id="45" name="Rectangle 44"/>
          <p:cNvSpPr/>
          <p:nvPr/>
        </p:nvSpPr>
        <p:spPr bwMode="auto">
          <a:xfrm>
            <a:off x="6995618" y="4602127"/>
            <a:ext cx="1116655" cy="567479"/>
          </a:xfrm>
          <a:prstGeom prst="rect">
            <a:avLst/>
          </a:prstGeom>
          <a:solidFill>
            <a:srgbClr val="99CCFF"/>
          </a:solidFill>
          <a:ln w="12700" cap="flat" cmpd="sng" algn="ctr">
            <a:solidFill>
              <a:schemeClr val="tx1"/>
            </a:solid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r>
              <a:rPr lang="en-US" sz="900" b="1" dirty="0" smtClean="0"/>
              <a:t>Unknown DMAC Table</a:t>
            </a:r>
          </a:p>
          <a:p>
            <a:pPr marL="0" marR="0" indent="0" algn="ctr" defTabSz="914400" rtl="0" eaLnBrk="1" fontAlgn="base" latinLnBrk="0" hangingPunct="1">
              <a:lnSpc>
                <a:spcPct val="100000"/>
              </a:lnSpc>
              <a:spcBef>
                <a:spcPct val="50000"/>
              </a:spcBef>
              <a:spcAft>
                <a:spcPct val="0"/>
              </a:spcAft>
              <a:buClrTx/>
              <a:buSzTx/>
              <a:buFontTx/>
              <a:buNone/>
              <a:tabLst/>
            </a:pPr>
            <a:r>
              <a:rPr kumimoji="0" lang="en-US" sz="900" b="1" i="0" u="none" strike="noStrike" cap="none" normalizeH="0" baseline="0" dirty="0" smtClean="0">
                <a:ln>
                  <a:noFill/>
                </a:ln>
                <a:solidFill>
                  <a:schemeClr val="tx1"/>
                </a:solidFill>
                <a:effectLst/>
              </a:rPr>
              <a:t>52</a:t>
            </a:r>
          </a:p>
        </p:txBody>
      </p:sp>
      <p:cxnSp>
        <p:nvCxnSpPr>
          <p:cNvPr id="46" name="Elbow Connector 45"/>
          <p:cNvCxnSpPr>
            <a:stCxn id="45" idx="2"/>
            <a:endCxn id="41" idx="0"/>
          </p:cNvCxnSpPr>
          <p:nvPr/>
        </p:nvCxnSpPr>
        <p:spPr bwMode="auto">
          <a:xfrm rot="16200000" flipH="1">
            <a:off x="7627840" y="5095710"/>
            <a:ext cx="409448" cy="557238"/>
          </a:xfrm>
          <a:prstGeom prst="bentConnector3">
            <a:avLst>
              <a:gd name="adj1" fmla="val 50000"/>
            </a:avLst>
          </a:prstGeom>
          <a:solidFill>
            <a:schemeClr val="accent1"/>
          </a:solidFill>
          <a:ln w="12700" cap="flat" cmpd="sng" algn="ctr">
            <a:solidFill>
              <a:schemeClr val="tx1"/>
            </a:solidFill>
            <a:prstDash val="solid"/>
            <a:round/>
            <a:headEnd type="none" w="med" len="med"/>
            <a:tailEnd type="arrow"/>
          </a:ln>
          <a:effectLst/>
        </p:spPr>
      </p:cxnSp>
      <p:grpSp>
        <p:nvGrpSpPr>
          <p:cNvPr id="167" name="Group 166"/>
          <p:cNvGrpSpPr/>
          <p:nvPr/>
        </p:nvGrpSpPr>
        <p:grpSpPr>
          <a:xfrm>
            <a:off x="5596691" y="4670290"/>
            <a:ext cx="929037" cy="940530"/>
            <a:chOff x="7568270" y="4471510"/>
            <a:chExt cx="1238716" cy="940530"/>
          </a:xfrm>
        </p:grpSpPr>
        <p:sp>
          <p:nvSpPr>
            <p:cNvPr id="36" name="Rectangle 35"/>
            <p:cNvSpPr/>
            <p:nvPr/>
          </p:nvSpPr>
          <p:spPr bwMode="auto">
            <a:xfrm>
              <a:off x="7568270" y="4471510"/>
              <a:ext cx="1238716" cy="388881"/>
            </a:xfrm>
            <a:prstGeom prst="rect">
              <a:avLst/>
            </a:prstGeom>
            <a:solidFill>
              <a:srgbClr val="99CCFF"/>
            </a:solidFill>
            <a:ln w="12700" cap="flat" cmpd="sng" algn="ctr">
              <a:solidFill>
                <a:schemeClr val="tx1"/>
              </a:solid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r>
                <a:rPr lang="en-US" sz="900" b="1" dirty="0" smtClean="0"/>
                <a:t>ELAN DMAC Table</a:t>
              </a:r>
            </a:p>
            <a:p>
              <a:pPr marL="0" marR="0" indent="0" algn="ctr" defTabSz="914400" rtl="0" eaLnBrk="1" fontAlgn="base" latinLnBrk="0" hangingPunct="1">
                <a:lnSpc>
                  <a:spcPct val="100000"/>
                </a:lnSpc>
                <a:spcBef>
                  <a:spcPct val="50000"/>
                </a:spcBef>
                <a:spcAft>
                  <a:spcPct val="0"/>
                </a:spcAft>
                <a:buClrTx/>
                <a:buSzTx/>
                <a:buFontTx/>
                <a:buNone/>
                <a:tabLst/>
              </a:pPr>
              <a:r>
                <a:rPr kumimoji="0" lang="en-US" sz="900" b="1" i="0" u="none" strike="noStrike" cap="none" normalizeH="0" baseline="0" dirty="0" smtClean="0">
                  <a:ln>
                    <a:noFill/>
                  </a:ln>
                  <a:solidFill>
                    <a:schemeClr val="tx1"/>
                  </a:solidFill>
                  <a:effectLst/>
                </a:rPr>
                <a:t>51</a:t>
              </a:r>
            </a:p>
          </p:txBody>
        </p:sp>
        <p:sp>
          <p:nvSpPr>
            <p:cNvPr id="37" name="Rectangle 36"/>
            <p:cNvSpPr/>
            <p:nvPr/>
          </p:nvSpPr>
          <p:spPr bwMode="auto">
            <a:xfrm>
              <a:off x="7568270" y="4860391"/>
              <a:ext cx="1238716" cy="288305"/>
            </a:xfrm>
            <a:prstGeom prst="rect">
              <a:avLst/>
            </a:prstGeom>
            <a:solidFill>
              <a:srgbClr val="99CCFF"/>
            </a:solidFill>
            <a:ln w="12700" cap="flat" cmpd="sng" algn="ctr">
              <a:solidFill>
                <a:schemeClr val="tx1"/>
              </a:solid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r>
                <a:rPr kumimoji="0" lang="en-US" sz="900" b="0" i="0" u="none" strike="noStrike" cap="none" normalizeH="0" baseline="0" dirty="0" smtClean="0">
                  <a:ln>
                    <a:noFill/>
                  </a:ln>
                  <a:solidFill>
                    <a:schemeClr val="tx1"/>
                  </a:solidFill>
                  <a:effectLst/>
                </a:rPr>
                <a:t>Match</a:t>
              </a:r>
            </a:p>
          </p:txBody>
        </p:sp>
        <p:sp>
          <p:nvSpPr>
            <p:cNvPr id="47" name="Rectangle 46"/>
            <p:cNvSpPr/>
            <p:nvPr/>
          </p:nvSpPr>
          <p:spPr bwMode="auto">
            <a:xfrm>
              <a:off x="7568270" y="5142769"/>
              <a:ext cx="1238716" cy="269271"/>
            </a:xfrm>
            <a:prstGeom prst="rect">
              <a:avLst/>
            </a:prstGeom>
            <a:solidFill>
              <a:srgbClr val="99CCFF"/>
            </a:solidFill>
            <a:ln w="12700" cap="flat" cmpd="sng" algn="ctr">
              <a:solidFill>
                <a:schemeClr val="tx1"/>
              </a:solid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r>
                <a:rPr kumimoji="0" lang="en-US" sz="900" b="0" i="0" u="none" strike="noStrike" cap="none" normalizeH="0" baseline="0" dirty="0" smtClean="0">
                  <a:ln>
                    <a:noFill/>
                  </a:ln>
                  <a:solidFill>
                    <a:schemeClr val="tx1"/>
                  </a:solidFill>
                  <a:effectLst/>
                </a:rPr>
                <a:t>Miss</a:t>
              </a:r>
            </a:p>
          </p:txBody>
        </p:sp>
      </p:grpSp>
      <p:cxnSp>
        <p:nvCxnSpPr>
          <p:cNvPr id="48" name="Elbow Connector 47"/>
          <p:cNvCxnSpPr>
            <a:stCxn id="35" idx="3"/>
          </p:cNvCxnSpPr>
          <p:nvPr/>
        </p:nvCxnSpPr>
        <p:spPr bwMode="auto">
          <a:xfrm flipV="1">
            <a:off x="5246738" y="5370242"/>
            <a:ext cx="122613" cy="538827"/>
          </a:xfrm>
          <a:prstGeom prst="bentConnector2">
            <a:avLst/>
          </a:prstGeom>
          <a:solidFill>
            <a:schemeClr val="accent1"/>
          </a:solidFill>
          <a:ln w="28575" cap="flat" cmpd="sng" algn="ctr">
            <a:solidFill>
              <a:srgbClr val="6010F0"/>
            </a:solidFill>
            <a:prstDash val="solid"/>
            <a:round/>
            <a:headEnd type="none" w="med" len="med"/>
            <a:tailEnd type="arrow"/>
          </a:ln>
          <a:effectLst/>
        </p:spPr>
      </p:cxnSp>
      <p:cxnSp>
        <p:nvCxnSpPr>
          <p:cNvPr id="50" name="Elbow Connector 49"/>
          <p:cNvCxnSpPr>
            <a:stCxn id="37" idx="3"/>
            <a:endCxn id="53" idx="1"/>
          </p:cNvCxnSpPr>
          <p:nvPr/>
        </p:nvCxnSpPr>
        <p:spPr bwMode="auto">
          <a:xfrm flipV="1">
            <a:off x="6525728" y="4497664"/>
            <a:ext cx="1787137" cy="705660"/>
          </a:xfrm>
          <a:prstGeom prst="bentConnector3">
            <a:avLst>
              <a:gd name="adj1" fmla="val 7733"/>
            </a:avLst>
          </a:prstGeom>
          <a:solidFill>
            <a:schemeClr val="accent1"/>
          </a:solidFill>
          <a:ln w="12700" cap="flat" cmpd="sng" algn="ctr">
            <a:solidFill>
              <a:schemeClr val="tx1"/>
            </a:solidFill>
            <a:prstDash val="solid"/>
            <a:round/>
            <a:headEnd type="none" w="med" len="med"/>
            <a:tailEnd type="arrow"/>
          </a:ln>
          <a:effectLst/>
        </p:spPr>
      </p:cxnSp>
      <p:cxnSp>
        <p:nvCxnSpPr>
          <p:cNvPr id="51" name="Elbow Connector 50"/>
          <p:cNvCxnSpPr>
            <a:stCxn id="389" idx="3"/>
            <a:endCxn id="43" idx="1"/>
          </p:cNvCxnSpPr>
          <p:nvPr/>
        </p:nvCxnSpPr>
        <p:spPr bwMode="auto">
          <a:xfrm flipH="1">
            <a:off x="3245500" y="4060187"/>
            <a:ext cx="4919256" cy="579590"/>
          </a:xfrm>
          <a:prstGeom prst="bentConnector5">
            <a:avLst>
              <a:gd name="adj1" fmla="val -3485"/>
              <a:gd name="adj2" fmla="val 35038"/>
              <a:gd name="adj3" fmla="val 103485"/>
            </a:avLst>
          </a:prstGeom>
          <a:solidFill>
            <a:schemeClr val="accent1"/>
          </a:solidFill>
          <a:ln w="12700" cap="flat" cmpd="sng" algn="ctr">
            <a:solidFill>
              <a:srgbClr val="FF0000"/>
            </a:solidFill>
            <a:prstDash val="solid"/>
            <a:round/>
            <a:headEnd type="none" w="med" len="med"/>
            <a:tailEnd type="arrow"/>
          </a:ln>
          <a:effectLst/>
        </p:spPr>
      </p:cxnSp>
      <p:cxnSp>
        <p:nvCxnSpPr>
          <p:cNvPr id="62" name="Elbow Connector 61"/>
          <p:cNvCxnSpPr>
            <a:stCxn id="44" idx="2"/>
            <a:endCxn id="68" idx="0"/>
          </p:cNvCxnSpPr>
          <p:nvPr/>
        </p:nvCxnSpPr>
        <p:spPr bwMode="auto">
          <a:xfrm rot="16200000" flipH="1">
            <a:off x="7165462" y="5802163"/>
            <a:ext cx="323726" cy="500515"/>
          </a:xfrm>
          <a:prstGeom prst="bentConnector3">
            <a:avLst/>
          </a:prstGeom>
          <a:solidFill>
            <a:schemeClr val="accent1"/>
          </a:solidFill>
          <a:ln w="12700" cap="flat" cmpd="sng" algn="ctr">
            <a:solidFill>
              <a:schemeClr val="tx1"/>
            </a:solidFill>
            <a:prstDash val="solid"/>
            <a:round/>
            <a:headEnd type="none" w="med" len="med"/>
            <a:tailEnd type="arrow"/>
          </a:ln>
          <a:effectLst/>
        </p:spPr>
      </p:cxnSp>
      <p:cxnSp>
        <p:nvCxnSpPr>
          <p:cNvPr id="63" name="Elbow Connector 62"/>
          <p:cNvCxnSpPr>
            <a:stCxn id="41" idx="2"/>
            <a:endCxn id="68" idx="0"/>
          </p:cNvCxnSpPr>
          <p:nvPr/>
        </p:nvCxnSpPr>
        <p:spPr bwMode="auto">
          <a:xfrm rot="5400000">
            <a:off x="7690747" y="5793847"/>
            <a:ext cx="307272" cy="533601"/>
          </a:xfrm>
          <a:prstGeom prst="bentConnector3">
            <a:avLst/>
          </a:prstGeom>
          <a:solidFill>
            <a:schemeClr val="accent1"/>
          </a:solidFill>
          <a:ln w="12700" cap="flat" cmpd="sng" algn="ctr">
            <a:solidFill>
              <a:schemeClr val="tx1"/>
            </a:solidFill>
            <a:prstDash val="solid"/>
            <a:round/>
            <a:headEnd type="none" w="med" len="med"/>
            <a:tailEnd type="arrow"/>
          </a:ln>
          <a:effectLst/>
        </p:spPr>
      </p:cxnSp>
      <p:cxnSp>
        <p:nvCxnSpPr>
          <p:cNvPr id="64" name="Elbow Connector 63"/>
          <p:cNvCxnSpPr>
            <a:stCxn id="113" idx="3"/>
            <a:endCxn id="43" idx="1"/>
          </p:cNvCxnSpPr>
          <p:nvPr/>
        </p:nvCxnSpPr>
        <p:spPr bwMode="auto">
          <a:xfrm flipV="1">
            <a:off x="2316654" y="4639777"/>
            <a:ext cx="928846" cy="902662"/>
          </a:xfrm>
          <a:prstGeom prst="bentConnector3">
            <a:avLst>
              <a:gd name="adj1" fmla="val 50000"/>
            </a:avLst>
          </a:prstGeom>
          <a:solidFill>
            <a:schemeClr val="accent1"/>
          </a:solidFill>
          <a:ln w="12700" cap="flat" cmpd="sng" algn="ctr">
            <a:solidFill>
              <a:srgbClr val="FF0000"/>
            </a:solidFill>
            <a:prstDash val="solid"/>
            <a:round/>
            <a:headEnd type="none" w="med" len="med"/>
            <a:tailEnd type="arrow"/>
          </a:ln>
          <a:effectLst/>
        </p:spPr>
      </p:cxnSp>
      <p:sp>
        <p:nvSpPr>
          <p:cNvPr id="68" name="Rectangle 67"/>
          <p:cNvSpPr/>
          <p:nvPr/>
        </p:nvSpPr>
        <p:spPr bwMode="auto">
          <a:xfrm>
            <a:off x="7123092" y="6214284"/>
            <a:ext cx="908981" cy="242269"/>
          </a:xfrm>
          <a:prstGeom prst="rect">
            <a:avLst/>
          </a:prstGeom>
          <a:solidFill>
            <a:srgbClr val="99CCFF"/>
          </a:solidFill>
          <a:ln w="12700" cap="flat" cmpd="sng" algn="ctr">
            <a:solidFill>
              <a:schemeClr val="tx1"/>
            </a:solid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r>
              <a:rPr lang="en-US" sz="900" b="1" dirty="0" smtClean="0"/>
              <a:t>Filter Equal table</a:t>
            </a:r>
            <a:endParaRPr kumimoji="0" lang="en-US" sz="900" b="1" i="0" u="none" strike="noStrike" cap="none" normalizeH="0" baseline="0" dirty="0" smtClean="0">
              <a:ln>
                <a:noFill/>
              </a:ln>
              <a:solidFill>
                <a:schemeClr val="tx1"/>
              </a:solidFill>
              <a:effectLst/>
            </a:endParaRPr>
          </a:p>
        </p:txBody>
      </p:sp>
      <p:cxnSp>
        <p:nvCxnSpPr>
          <p:cNvPr id="69" name="Elbow Connector 68"/>
          <p:cNvCxnSpPr>
            <a:stCxn id="68" idx="2"/>
            <a:endCxn id="53" idx="2"/>
          </p:cNvCxnSpPr>
          <p:nvPr/>
        </p:nvCxnSpPr>
        <p:spPr bwMode="auto">
          <a:xfrm rot="5400000" flipH="1" flipV="1">
            <a:off x="7219598" y="5051730"/>
            <a:ext cx="1762806" cy="1046839"/>
          </a:xfrm>
          <a:prstGeom prst="bentConnector3">
            <a:avLst>
              <a:gd name="adj1" fmla="val -12968"/>
            </a:avLst>
          </a:prstGeom>
          <a:solidFill>
            <a:schemeClr val="accent1"/>
          </a:solidFill>
          <a:ln w="12700" cap="flat" cmpd="sng" algn="ctr">
            <a:solidFill>
              <a:schemeClr val="tx1"/>
            </a:solidFill>
            <a:prstDash val="solid"/>
            <a:round/>
            <a:headEnd type="none" w="med" len="med"/>
            <a:tailEnd type="arrow"/>
          </a:ln>
          <a:effectLst/>
        </p:spPr>
      </p:cxnSp>
      <p:cxnSp>
        <p:nvCxnSpPr>
          <p:cNvPr id="4" name="Elbow Connector 3"/>
          <p:cNvCxnSpPr>
            <a:stCxn id="43" idx="3"/>
          </p:cNvCxnSpPr>
          <p:nvPr/>
        </p:nvCxnSpPr>
        <p:spPr bwMode="auto">
          <a:xfrm flipV="1">
            <a:off x="3908296" y="2762893"/>
            <a:ext cx="1990781" cy="1876884"/>
          </a:xfrm>
          <a:prstGeom prst="bentConnector3">
            <a:avLst>
              <a:gd name="adj1" fmla="val 50000"/>
            </a:avLst>
          </a:prstGeom>
          <a:solidFill>
            <a:schemeClr val="accent1"/>
          </a:solidFill>
          <a:ln w="12700" cap="flat" cmpd="sng" algn="ctr">
            <a:solidFill>
              <a:schemeClr val="tx2"/>
            </a:solidFill>
            <a:prstDash val="solid"/>
            <a:round/>
            <a:headEnd type="none" w="med" len="med"/>
            <a:tailEnd type="arrow"/>
          </a:ln>
          <a:effectLst/>
        </p:spPr>
      </p:cxnSp>
      <p:grpSp>
        <p:nvGrpSpPr>
          <p:cNvPr id="198" name="Group 197"/>
          <p:cNvGrpSpPr/>
          <p:nvPr/>
        </p:nvGrpSpPr>
        <p:grpSpPr>
          <a:xfrm>
            <a:off x="1705339" y="4727652"/>
            <a:ext cx="697643" cy="955365"/>
            <a:chOff x="2247281" y="3985539"/>
            <a:chExt cx="930191" cy="955365"/>
          </a:xfrm>
          <a:solidFill>
            <a:srgbClr val="FFC000"/>
          </a:solidFill>
        </p:grpSpPr>
        <p:sp>
          <p:nvSpPr>
            <p:cNvPr id="31" name="Rectangle 30"/>
            <p:cNvSpPr/>
            <p:nvPr/>
          </p:nvSpPr>
          <p:spPr bwMode="auto">
            <a:xfrm>
              <a:off x="2247281" y="3985539"/>
              <a:ext cx="814659" cy="401032"/>
            </a:xfrm>
            <a:prstGeom prst="rect">
              <a:avLst/>
            </a:prstGeom>
            <a:grpFill/>
            <a:ln w="12700" cap="flat" cmpd="sng" algn="ctr">
              <a:solidFill>
                <a:schemeClr val="tx1"/>
              </a:solid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r>
                <a:rPr lang="en-US" sz="900" b="1" dirty="0" smtClean="0"/>
                <a:t>DHCP</a:t>
              </a:r>
            </a:p>
            <a:p>
              <a:pPr marL="0" marR="0" indent="0" algn="ctr" defTabSz="914400" rtl="0" eaLnBrk="1" fontAlgn="base" latinLnBrk="0" hangingPunct="1">
                <a:lnSpc>
                  <a:spcPct val="100000"/>
                </a:lnSpc>
                <a:spcBef>
                  <a:spcPct val="50000"/>
                </a:spcBef>
                <a:spcAft>
                  <a:spcPct val="0"/>
                </a:spcAft>
                <a:buClrTx/>
                <a:buSzTx/>
                <a:buFontTx/>
                <a:buNone/>
                <a:tabLst/>
              </a:pPr>
              <a:r>
                <a:rPr lang="en-US" sz="900" b="1" dirty="0" smtClean="0"/>
                <a:t> Table(16)</a:t>
              </a:r>
            </a:p>
            <a:p>
              <a:pPr marL="0" marR="0" indent="0" algn="ctr" defTabSz="914400" rtl="0" eaLnBrk="1" fontAlgn="base" latinLnBrk="0" hangingPunct="1">
                <a:lnSpc>
                  <a:spcPct val="100000"/>
                </a:lnSpc>
                <a:spcBef>
                  <a:spcPct val="50000"/>
                </a:spcBef>
                <a:spcAft>
                  <a:spcPct val="0"/>
                </a:spcAft>
                <a:buClrTx/>
                <a:buSzTx/>
                <a:buFontTx/>
                <a:buNone/>
                <a:tabLst/>
              </a:pPr>
              <a:r>
                <a:rPr lang="en-US" sz="900" b="1" dirty="0" smtClean="0"/>
                <a:t>25</a:t>
              </a:r>
            </a:p>
          </p:txBody>
        </p:sp>
        <p:cxnSp>
          <p:nvCxnSpPr>
            <p:cNvPr id="33" name="Elbow Connector 32"/>
            <p:cNvCxnSpPr/>
            <p:nvPr/>
          </p:nvCxnSpPr>
          <p:spPr bwMode="auto">
            <a:xfrm flipV="1">
              <a:off x="3055957" y="4066827"/>
              <a:ext cx="121515" cy="513012"/>
            </a:xfrm>
            <a:prstGeom prst="bentConnector2">
              <a:avLst/>
            </a:prstGeom>
            <a:grpFill/>
            <a:ln w="28575" cap="flat" cmpd="sng" algn="ctr">
              <a:solidFill>
                <a:srgbClr val="6010F0"/>
              </a:solidFill>
              <a:prstDash val="solid"/>
              <a:round/>
              <a:headEnd type="none" w="med" len="med"/>
              <a:tailEnd type="arrow"/>
            </a:ln>
            <a:effectLst/>
          </p:spPr>
        </p:cxnSp>
        <p:sp>
          <p:nvSpPr>
            <p:cNvPr id="60" name="Rectangle 59"/>
            <p:cNvSpPr/>
            <p:nvPr/>
          </p:nvSpPr>
          <p:spPr bwMode="auto">
            <a:xfrm>
              <a:off x="2247709" y="4378596"/>
              <a:ext cx="814659" cy="281154"/>
            </a:xfrm>
            <a:prstGeom prst="rect">
              <a:avLst/>
            </a:prstGeom>
            <a:grpFill/>
            <a:ln w="12700" cap="flat" cmpd="sng" algn="ctr">
              <a:solidFill>
                <a:schemeClr val="tx1"/>
              </a:solid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r>
                <a:rPr lang="en-US" sz="900" dirty="0" smtClean="0"/>
                <a:t>DHCP match</a:t>
              </a:r>
            </a:p>
          </p:txBody>
        </p:sp>
        <p:sp>
          <p:nvSpPr>
            <p:cNvPr id="113" name="Rectangle 112"/>
            <p:cNvSpPr/>
            <p:nvPr/>
          </p:nvSpPr>
          <p:spPr bwMode="auto">
            <a:xfrm>
              <a:off x="2247709" y="4659750"/>
              <a:ext cx="814659" cy="281154"/>
            </a:xfrm>
            <a:prstGeom prst="rect">
              <a:avLst/>
            </a:prstGeom>
            <a:grpFill/>
            <a:ln w="12700" cap="flat" cmpd="sng" algn="ctr">
              <a:solidFill>
                <a:schemeClr val="tx1"/>
              </a:solid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r>
                <a:rPr lang="en-US" sz="900" dirty="0" smtClean="0"/>
                <a:t>Table miss</a:t>
              </a:r>
            </a:p>
          </p:txBody>
        </p:sp>
      </p:grpSp>
      <p:sp>
        <p:nvSpPr>
          <p:cNvPr id="102" name="Title 1"/>
          <p:cNvSpPr>
            <a:spLocks noGrp="1"/>
          </p:cNvSpPr>
          <p:nvPr>
            <p:ph type="title"/>
          </p:nvPr>
        </p:nvSpPr>
        <p:spPr>
          <a:xfrm>
            <a:off x="756961" y="128093"/>
            <a:ext cx="7529015" cy="396098"/>
          </a:xfrm>
        </p:spPr>
        <p:txBody>
          <a:bodyPr>
            <a:normAutofit fontScale="90000"/>
          </a:bodyPr>
          <a:lstStyle/>
          <a:p>
            <a:r>
              <a:rPr lang="en-US" sz="3200" dirty="0" smtClean="0"/>
              <a:t>Current ODL NETVIRT VPN service pipeline</a:t>
            </a:r>
            <a:endParaRPr lang="en-US" sz="3200" dirty="0"/>
          </a:p>
        </p:txBody>
      </p:sp>
      <p:cxnSp>
        <p:nvCxnSpPr>
          <p:cNvPr id="141" name="Elbow Connector 140"/>
          <p:cNvCxnSpPr>
            <a:stCxn id="9" idx="3"/>
            <a:endCxn id="53" idx="1"/>
          </p:cNvCxnSpPr>
          <p:nvPr/>
        </p:nvCxnSpPr>
        <p:spPr bwMode="auto">
          <a:xfrm>
            <a:off x="2857562" y="4103158"/>
            <a:ext cx="5455303" cy="394507"/>
          </a:xfrm>
          <a:prstGeom prst="bentConnector3">
            <a:avLst>
              <a:gd name="adj1" fmla="val 50000"/>
            </a:avLst>
          </a:prstGeom>
          <a:solidFill>
            <a:schemeClr val="accent1"/>
          </a:solidFill>
          <a:ln w="12700" cap="flat" cmpd="sng" algn="ctr">
            <a:solidFill>
              <a:schemeClr val="tx1"/>
            </a:solidFill>
            <a:prstDash val="solid"/>
            <a:round/>
            <a:headEnd type="none" w="med" len="med"/>
            <a:tailEnd type="arrow"/>
          </a:ln>
          <a:effectLst/>
        </p:spPr>
      </p:cxnSp>
      <p:sp>
        <p:nvSpPr>
          <p:cNvPr id="66" name="Rectangle 65"/>
          <p:cNvSpPr/>
          <p:nvPr/>
        </p:nvSpPr>
        <p:spPr bwMode="auto">
          <a:xfrm>
            <a:off x="3256675" y="1807667"/>
            <a:ext cx="1006275" cy="301292"/>
          </a:xfrm>
          <a:prstGeom prst="rect">
            <a:avLst/>
          </a:prstGeom>
          <a:solidFill>
            <a:schemeClr val="accent2">
              <a:lumMod val="20000"/>
              <a:lumOff val="80000"/>
            </a:schemeClr>
          </a:solidFill>
          <a:ln w="12700" cap="flat" cmpd="sng" algn="ctr">
            <a:solidFill>
              <a:schemeClr val="tx1"/>
            </a:solid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charset="0"/>
              </a:rPr>
              <a:t>DNAT Table (25)</a:t>
            </a:r>
          </a:p>
        </p:txBody>
      </p:sp>
      <p:sp>
        <p:nvSpPr>
          <p:cNvPr id="70" name="Rectangle 69"/>
          <p:cNvSpPr/>
          <p:nvPr/>
        </p:nvSpPr>
        <p:spPr bwMode="auto">
          <a:xfrm>
            <a:off x="4719106" y="1248954"/>
            <a:ext cx="962564" cy="595252"/>
          </a:xfrm>
          <a:prstGeom prst="rect">
            <a:avLst/>
          </a:prstGeom>
          <a:solidFill>
            <a:schemeClr val="accent2">
              <a:lumMod val="20000"/>
              <a:lumOff val="80000"/>
            </a:schemeClr>
          </a:solidFill>
          <a:ln w="12700" cap="flat" cmpd="sng" algn="ctr">
            <a:solidFill>
              <a:schemeClr val="tx1"/>
            </a:solid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r>
              <a:rPr lang="en-US" sz="1000" dirty="0" smtClean="0"/>
              <a:t>NAT - FIB Table (28)</a:t>
            </a:r>
            <a:endParaRPr kumimoji="0" lang="en-US" sz="1000" b="0" i="0" u="none" strike="noStrike" cap="none" normalizeH="0" baseline="0" dirty="0" smtClean="0">
              <a:ln>
                <a:noFill/>
              </a:ln>
              <a:solidFill>
                <a:schemeClr val="tx1"/>
              </a:solidFill>
              <a:effectLst/>
            </a:endParaRPr>
          </a:p>
        </p:txBody>
      </p:sp>
      <p:sp>
        <p:nvSpPr>
          <p:cNvPr id="71" name="Rectangle 70"/>
          <p:cNvSpPr/>
          <p:nvPr/>
        </p:nvSpPr>
        <p:spPr bwMode="auto">
          <a:xfrm>
            <a:off x="3289723" y="1027767"/>
            <a:ext cx="962564" cy="613186"/>
          </a:xfrm>
          <a:prstGeom prst="rect">
            <a:avLst/>
          </a:prstGeom>
          <a:solidFill>
            <a:schemeClr val="accent2">
              <a:lumMod val="20000"/>
              <a:lumOff val="80000"/>
            </a:schemeClr>
          </a:solidFill>
          <a:ln w="12700" cap="flat" cmpd="sng" algn="ctr">
            <a:solidFill>
              <a:schemeClr val="tx1"/>
            </a:solid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r>
              <a:rPr lang="en-US" sz="1000" dirty="0" smtClean="0"/>
              <a:t>Inbound NAPT </a:t>
            </a:r>
          </a:p>
          <a:p>
            <a:pPr marL="0" marR="0" indent="0" algn="l" defTabSz="914400" rtl="0" eaLnBrk="1" fontAlgn="base" latinLnBrk="0" hangingPunct="1">
              <a:lnSpc>
                <a:spcPct val="100000"/>
              </a:lnSpc>
              <a:spcBef>
                <a:spcPct val="50000"/>
              </a:spcBef>
              <a:spcAft>
                <a:spcPct val="0"/>
              </a:spcAft>
              <a:buClrTx/>
              <a:buSzTx/>
              <a:buFontTx/>
              <a:buNone/>
              <a:tabLst/>
            </a:pPr>
            <a:r>
              <a:rPr lang="en-US" sz="1000" dirty="0" smtClean="0"/>
              <a:t>Table (44)</a:t>
            </a:r>
            <a:endParaRPr kumimoji="0" lang="en-US" sz="1000" b="0" i="0" u="none" strike="noStrike" cap="none" normalizeH="0" baseline="0" dirty="0" smtClean="0">
              <a:ln>
                <a:noFill/>
              </a:ln>
              <a:solidFill>
                <a:schemeClr val="tx1"/>
              </a:solidFill>
              <a:effectLst/>
            </a:endParaRPr>
          </a:p>
        </p:txBody>
      </p:sp>
      <p:sp>
        <p:nvSpPr>
          <p:cNvPr id="76" name="Rectangle 75"/>
          <p:cNvSpPr/>
          <p:nvPr/>
        </p:nvSpPr>
        <p:spPr bwMode="auto">
          <a:xfrm>
            <a:off x="8164756" y="1651997"/>
            <a:ext cx="929037" cy="327958"/>
          </a:xfrm>
          <a:prstGeom prst="rect">
            <a:avLst/>
          </a:prstGeom>
          <a:solidFill>
            <a:schemeClr val="accent1">
              <a:lumMod val="20000"/>
              <a:lumOff val="80000"/>
            </a:schemeClr>
          </a:solidFill>
          <a:ln w="38100" cap="flat" cmpd="sng" algn="ctr">
            <a:solidFill>
              <a:schemeClr val="bg1">
                <a:lumMod val="85000"/>
              </a:schemeClr>
            </a:solid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r>
              <a:rPr lang="en-US" sz="900" b="1" dirty="0" smtClean="0"/>
              <a:t>NAPT  Group</a:t>
            </a:r>
            <a:endParaRPr kumimoji="0" lang="en-US" sz="900" b="0" i="0" u="none" strike="noStrike" cap="none" normalizeH="0" baseline="0" dirty="0" smtClean="0">
              <a:ln>
                <a:noFill/>
              </a:ln>
              <a:solidFill>
                <a:schemeClr val="tx1"/>
              </a:solidFill>
              <a:effectLst/>
            </a:endParaRPr>
          </a:p>
        </p:txBody>
      </p:sp>
      <p:sp>
        <p:nvSpPr>
          <p:cNvPr id="96" name="Rectangle 95"/>
          <p:cNvSpPr/>
          <p:nvPr/>
        </p:nvSpPr>
        <p:spPr bwMode="auto">
          <a:xfrm>
            <a:off x="4651177" y="2042808"/>
            <a:ext cx="962564" cy="627528"/>
          </a:xfrm>
          <a:prstGeom prst="rect">
            <a:avLst/>
          </a:prstGeom>
          <a:solidFill>
            <a:schemeClr val="accent2">
              <a:lumMod val="20000"/>
              <a:lumOff val="80000"/>
            </a:schemeClr>
          </a:solidFill>
          <a:ln w="12700" cap="flat" cmpd="sng" algn="ctr">
            <a:solidFill>
              <a:schemeClr val="tx1"/>
            </a:solid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r>
              <a:rPr lang="en-US" sz="1100" dirty="0" smtClean="0"/>
              <a:t>NAPT - FIB </a:t>
            </a:r>
          </a:p>
          <a:p>
            <a:pPr marL="0" marR="0" indent="0" algn="l" defTabSz="914400" rtl="0" eaLnBrk="1" fontAlgn="base" latinLnBrk="0" hangingPunct="1">
              <a:lnSpc>
                <a:spcPct val="100000"/>
              </a:lnSpc>
              <a:spcBef>
                <a:spcPct val="50000"/>
              </a:spcBef>
              <a:spcAft>
                <a:spcPct val="0"/>
              </a:spcAft>
              <a:buClrTx/>
              <a:buSzTx/>
              <a:buFontTx/>
              <a:buNone/>
              <a:tabLst/>
            </a:pPr>
            <a:r>
              <a:rPr lang="en-US" sz="1100" dirty="0" smtClean="0"/>
              <a:t>Table (47)</a:t>
            </a:r>
            <a:endParaRPr kumimoji="0" lang="en-US" sz="1100" b="0" i="0" u="none" strike="noStrike" cap="none" normalizeH="0" baseline="0" dirty="0" smtClean="0">
              <a:ln>
                <a:noFill/>
              </a:ln>
              <a:solidFill>
                <a:schemeClr val="tx1"/>
              </a:solidFill>
              <a:effectLst/>
            </a:endParaRPr>
          </a:p>
        </p:txBody>
      </p:sp>
      <p:cxnSp>
        <p:nvCxnSpPr>
          <p:cNvPr id="98" name="Elbow Connector 97"/>
          <p:cNvCxnSpPr>
            <a:stCxn id="71" idx="3"/>
            <a:endCxn id="96" idx="1"/>
          </p:cNvCxnSpPr>
          <p:nvPr/>
        </p:nvCxnSpPr>
        <p:spPr bwMode="auto">
          <a:xfrm>
            <a:off x="4252287" y="1334360"/>
            <a:ext cx="398890" cy="1022212"/>
          </a:xfrm>
          <a:prstGeom prst="bentConnector3">
            <a:avLst>
              <a:gd name="adj1" fmla="val 30067"/>
            </a:avLst>
          </a:prstGeom>
          <a:solidFill>
            <a:schemeClr val="accent1"/>
          </a:solidFill>
          <a:ln w="12700" cap="flat" cmpd="sng" algn="ctr">
            <a:solidFill>
              <a:schemeClr val="tx1"/>
            </a:solidFill>
            <a:prstDash val="solid"/>
            <a:round/>
            <a:headEnd type="none" w="med" len="med"/>
            <a:tailEnd type="arrow"/>
          </a:ln>
          <a:effectLst/>
        </p:spPr>
      </p:cxnSp>
      <p:cxnSp>
        <p:nvCxnSpPr>
          <p:cNvPr id="21" name="Elbow Connector 20"/>
          <p:cNvCxnSpPr>
            <a:stCxn id="8" idx="3"/>
            <a:endCxn id="71" idx="1"/>
          </p:cNvCxnSpPr>
          <p:nvPr/>
        </p:nvCxnSpPr>
        <p:spPr bwMode="auto">
          <a:xfrm flipV="1">
            <a:off x="2773775" y="1334360"/>
            <a:ext cx="515948" cy="2117054"/>
          </a:xfrm>
          <a:prstGeom prst="bentConnector3">
            <a:avLst>
              <a:gd name="adj1" fmla="val 61558"/>
            </a:avLst>
          </a:prstGeom>
          <a:solidFill>
            <a:schemeClr val="accent1"/>
          </a:solidFill>
          <a:ln w="12700" cap="flat" cmpd="sng" algn="ctr">
            <a:solidFill>
              <a:schemeClr val="tx2">
                <a:lumMod val="50000"/>
                <a:lumOff val="50000"/>
              </a:schemeClr>
            </a:solidFill>
            <a:prstDash val="solid"/>
            <a:round/>
            <a:headEnd type="none" w="med" len="med"/>
            <a:tailEnd type="arrow"/>
          </a:ln>
          <a:effectLst/>
        </p:spPr>
      </p:cxnSp>
      <p:cxnSp>
        <p:nvCxnSpPr>
          <p:cNvPr id="30" name="Elbow Connector 29"/>
          <p:cNvCxnSpPr>
            <a:stCxn id="8" idx="3"/>
            <a:endCxn id="72" idx="1"/>
          </p:cNvCxnSpPr>
          <p:nvPr/>
        </p:nvCxnSpPr>
        <p:spPr bwMode="auto">
          <a:xfrm flipV="1">
            <a:off x="2773775" y="2548454"/>
            <a:ext cx="515019" cy="902960"/>
          </a:xfrm>
          <a:prstGeom prst="bentConnector3">
            <a:avLst>
              <a:gd name="adj1" fmla="val 59649"/>
            </a:avLst>
          </a:prstGeom>
          <a:solidFill>
            <a:schemeClr val="accent1"/>
          </a:solidFill>
          <a:ln w="12700" cap="flat" cmpd="sng" algn="ctr">
            <a:solidFill>
              <a:schemeClr val="tx1"/>
            </a:solidFill>
            <a:prstDash val="solid"/>
            <a:round/>
            <a:headEnd type="none" w="med" len="med"/>
            <a:tailEnd type="arrow"/>
          </a:ln>
          <a:effectLst/>
        </p:spPr>
      </p:cxnSp>
      <p:cxnSp>
        <p:nvCxnSpPr>
          <p:cNvPr id="54" name="Elbow Connector 53"/>
          <p:cNvCxnSpPr>
            <a:stCxn id="8" idx="3"/>
            <a:endCxn id="66" idx="1"/>
          </p:cNvCxnSpPr>
          <p:nvPr/>
        </p:nvCxnSpPr>
        <p:spPr bwMode="auto">
          <a:xfrm flipV="1">
            <a:off x="2773775" y="1958314"/>
            <a:ext cx="482900" cy="1493101"/>
          </a:xfrm>
          <a:prstGeom prst="bentConnector3">
            <a:avLst>
              <a:gd name="adj1" fmla="val 64408"/>
            </a:avLst>
          </a:prstGeom>
          <a:solidFill>
            <a:schemeClr val="accent1"/>
          </a:solidFill>
          <a:ln w="12700" cap="flat" cmpd="sng" algn="ctr">
            <a:solidFill>
              <a:schemeClr val="tx2">
                <a:lumMod val="50000"/>
                <a:lumOff val="50000"/>
              </a:schemeClr>
            </a:solidFill>
            <a:prstDash val="solid"/>
            <a:round/>
            <a:headEnd type="none" w="med" len="med"/>
            <a:tailEnd type="arrow"/>
          </a:ln>
          <a:effectLst/>
        </p:spPr>
      </p:cxnSp>
      <p:cxnSp>
        <p:nvCxnSpPr>
          <p:cNvPr id="57" name="Elbow Connector 56"/>
          <p:cNvCxnSpPr>
            <a:stCxn id="26" idx="3"/>
            <a:endCxn id="71" idx="1"/>
          </p:cNvCxnSpPr>
          <p:nvPr/>
        </p:nvCxnSpPr>
        <p:spPr bwMode="auto">
          <a:xfrm>
            <a:off x="2768807" y="938484"/>
            <a:ext cx="520916" cy="395876"/>
          </a:xfrm>
          <a:prstGeom prst="bentConnector3">
            <a:avLst>
              <a:gd name="adj1" fmla="val 34736"/>
            </a:avLst>
          </a:prstGeom>
          <a:solidFill>
            <a:schemeClr val="accent1"/>
          </a:solidFill>
          <a:ln w="12700" cap="flat" cmpd="sng" algn="ctr">
            <a:solidFill>
              <a:schemeClr val="tx1"/>
            </a:solidFill>
            <a:prstDash val="solid"/>
            <a:round/>
            <a:headEnd type="none" w="med" len="med"/>
            <a:tailEnd type="arrow"/>
          </a:ln>
          <a:effectLst/>
        </p:spPr>
      </p:cxnSp>
      <p:cxnSp>
        <p:nvCxnSpPr>
          <p:cNvPr id="59" name="Elbow Connector 58"/>
          <p:cNvCxnSpPr>
            <a:stCxn id="26" idx="3"/>
            <a:endCxn id="72" idx="1"/>
          </p:cNvCxnSpPr>
          <p:nvPr/>
        </p:nvCxnSpPr>
        <p:spPr bwMode="auto">
          <a:xfrm>
            <a:off x="2768807" y="938484"/>
            <a:ext cx="519988" cy="1609970"/>
          </a:xfrm>
          <a:prstGeom prst="bentConnector3">
            <a:avLst>
              <a:gd name="adj1" fmla="val 32798"/>
            </a:avLst>
          </a:prstGeom>
          <a:solidFill>
            <a:schemeClr val="accent1"/>
          </a:solidFill>
          <a:ln w="12700" cap="flat" cmpd="sng" algn="ctr">
            <a:solidFill>
              <a:schemeClr val="tx1"/>
            </a:solidFill>
            <a:prstDash val="solid"/>
            <a:round/>
            <a:headEnd type="none" w="med" len="med"/>
            <a:tailEnd type="arrow"/>
          </a:ln>
          <a:effectLst/>
        </p:spPr>
      </p:cxnSp>
      <p:cxnSp>
        <p:nvCxnSpPr>
          <p:cNvPr id="104" name="Elbow Connector 103"/>
          <p:cNvCxnSpPr>
            <a:stCxn id="26" idx="3"/>
            <a:endCxn id="66" idx="1"/>
          </p:cNvCxnSpPr>
          <p:nvPr/>
        </p:nvCxnSpPr>
        <p:spPr bwMode="auto">
          <a:xfrm>
            <a:off x="2768807" y="938485"/>
            <a:ext cx="487868" cy="1019829"/>
          </a:xfrm>
          <a:prstGeom prst="bentConnector3">
            <a:avLst>
              <a:gd name="adj1" fmla="val 35738"/>
            </a:avLst>
          </a:prstGeom>
          <a:solidFill>
            <a:schemeClr val="accent1"/>
          </a:solidFill>
          <a:ln w="12700" cap="flat" cmpd="sng" algn="ctr">
            <a:solidFill>
              <a:schemeClr val="tx1"/>
            </a:solidFill>
            <a:prstDash val="solid"/>
            <a:round/>
            <a:headEnd type="none" w="med" len="med"/>
            <a:tailEnd type="arrow"/>
          </a:ln>
          <a:effectLst/>
        </p:spPr>
      </p:cxnSp>
      <p:cxnSp>
        <p:nvCxnSpPr>
          <p:cNvPr id="118" name="Elbow Connector 117"/>
          <p:cNvCxnSpPr>
            <a:stCxn id="174" idx="3"/>
          </p:cNvCxnSpPr>
          <p:nvPr/>
        </p:nvCxnSpPr>
        <p:spPr bwMode="auto">
          <a:xfrm flipV="1">
            <a:off x="4250430" y="2834173"/>
            <a:ext cx="240598" cy="377247"/>
          </a:xfrm>
          <a:prstGeom prst="bentConnector2">
            <a:avLst/>
          </a:prstGeom>
          <a:solidFill>
            <a:schemeClr val="accent1"/>
          </a:solidFill>
          <a:ln w="28575" cap="flat" cmpd="sng" algn="ctr">
            <a:solidFill>
              <a:srgbClr val="6010F0"/>
            </a:solidFill>
            <a:prstDash val="solid"/>
            <a:round/>
            <a:headEnd type="none" w="med" len="med"/>
            <a:tailEnd type="arrow"/>
          </a:ln>
          <a:effectLst/>
        </p:spPr>
      </p:cxnSp>
      <p:cxnSp>
        <p:nvCxnSpPr>
          <p:cNvPr id="138" name="Elbow Connector 137"/>
          <p:cNvCxnSpPr/>
          <p:nvPr/>
        </p:nvCxnSpPr>
        <p:spPr bwMode="auto">
          <a:xfrm>
            <a:off x="7540214" y="1845466"/>
            <a:ext cx="608337" cy="12700"/>
          </a:xfrm>
          <a:prstGeom prst="bentConnector3">
            <a:avLst>
              <a:gd name="adj1" fmla="val 50000"/>
            </a:avLst>
          </a:prstGeom>
          <a:solidFill>
            <a:schemeClr val="accent1"/>
          </a:solidFill>
          <a:ln w="12700" cap="flat" cmpd="sng" algn="ctr">
            <a:solidFill>
              <a:schemeClr val="tx1"/>
            </a:solidFill>
            <a:prstDash val="solid"/>
            <a:round/>
            <a:headEnd type="none" w="med" len="med"/>
            <a:tailEnd type="arrow"/>
          </a:ln>
          <a:effectLst/>
        </p:spPr>
      </p:cxnSp>
      <p:grpSp>
        <p:nvGrpSpPr>
          <p:cNvPr id="184" name="Group 183"/>
          <p:cNvGrpSpPr/>
          <p:nvPr/>
        </p:nvGrpSpPr>
        <p:grpSpPr>
          <a:xfrm>
            <a:off x="3288795" y="2301027"/>
            <a:ext cx="962564" cy="1061039"/>
            <a:chOff x="5153675" y="1214362"/>
            <a:chExt cx="1283419" cy="1061039"/>
          </a:xfrm>
        </p:grpSpPr>
        <p:sp>
          <p:nvSpPr>
            <p:cNvPr id="72" name="Rectangle 71"/>
            <p:cNvSpPr/>
            <p:nvPr/>
          </p:nvSpPr>
          <p:spPr bwMode="auto">
            <a:xfrm>
              <a:off x="5153675" y="1214362"/>
              <a:ext cx="1283419" cy="494855"/>
            </a:xfrm>
            <a:prstGeom prst="rect">
              <a:avLst/>
            </a:prstGeom>
            <a:solidFill>
              <a:schemeClr val="accent2">
                <a:lumMod val="20000"/>
                <a:lumOff val="80000"/>
              </a:schemeClr>
            </a:solidFill>
            <a:ln w="12700" cap="flat" cmpd="sng" algn="ctr">
              <a:solidFill>
                <a:schemeClr val="tx1"/>
              </a:solid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r>
                <a:rPr lang="en-US" sz="1000" dirty="0" smtClean="0"/>
                <a:t>Outbound NAPT</a:t>
              </a:r>
            </a:p>
            <a:p>
              <a:pPr marL="0" marR="0" indent="0" algn="l" defTabSz="914400" rtl="0" eaLnBrk="1" fontAlgn="base" latinLnBrk="0" hangingPunct="1">
                <a:lnSpc>
                  <a:spcPct val="100000"/>
                </a:lnSpc>
                <a:spcBef>
                  <a:spcPct val="50000"/>
                </a:spcBef>
                <a:spcAft>
                  <a:spcPct val="0"/>
                </a:spcAft>
                <a:buClrTx/>
                <a:buSzTx/>
                <a:buFontTx/>
                <a:buNone/>
                <a:tabLst/>
              </a:pPr>
              <a:r>
                <a:rPr lang="en-US" sz="1000" dirty="0" smtClean="0"/>
                <a:t> Table (46)</a:t>
              </a:r>
              <a:endParaRPr kumimoji="0" lang="en-US" sz="1000" b="0" i="0" u="none" strike="noStrike" cap="none" normalizeH="0" baseline="0" dirty="0" smtClean="0">
                <a:ln>
                  <a:noFill/>
                </a:ln>
                <a:solidFill>
                  <a:schemeClr val="tx1"/>
                </a:solidFill>
                <a:effectLst/>
              </a:endParaRPr>
            </a:p>
          </p:txBody>
        </p:sp>
        <p:sp>
          <p:nvSpPr>
            <p:cNvPr id="173" name="Rectangle 172"/>
            <p:cNvSpPr/>
            <p:nvPr/>
          </p:nvSpPr>
          <p:spPr bwMode="auto">
            <a:xfrm>
              <a:off x="5154913" y="1721779"/>
              <a:ext cx="1280943" cy="252330"/>
            </a:xfrm>
            <a:prstGeom prst="rect">
              <a:avLst/>
            </a:prstGeom>
            <a:solidFill>
              <a:schemeClr val="accent2">
                <a:lumMod val="20000"/>
                <a:lumOff val="80000"/>
              </a:schemeClr>
            </a:solidFill>
            <a:ln w="12700" cap="flat" cmpd="sng" algn="ctr">
              <a:solidFill>
                <a:schemeClr val="tx1"/>
              </a:solid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charset="0"/>
                </a:rPr>
                <a:t>Match</a:t>
              </a:r>
            </a:p>
          </p:txBody>
        </p:sp>
        <p:sp>
          <p:nvSpPr>
            <p:cNvPr id="174" name="Rectangle 173"/>
            <p:cNvSpPr/>
            <p:nvPr/>
          </p:nvSpPr>
          <p:spPr bwMode="auto">
            <a:xfrm>
              <a:off x="5154913" y="1974109"/>
              <a:ext cx="1280943" cy="301292"/>
            </a:xfrm>
            <a:prstGeom prst="rect">
              <a:avLst/>
            </a:prstGeom>
            <a:solidFill>
              <a:schemeClr val="accent2">
                <a:lumMod val="20000"/>
                <a:lumOff val="80000"/>
              </a:schemeClr>
            </a:solidFill>
            <a:ln w="12700" cap="flat" cmpd="sng" algn="ctr">
              <a:solidFill>
                <a:schemeClr val="tx1"/>
              </a:solid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charset="0"/>
                </a:rPr>
                <a:t>Miss</a:t>
              </a:r>
            </a:p>
          </p:txBody>
        </p:sp>
      </p:grpSp>
      <p:grpSp>
        <p:nvGrpSpPr>
          <p:cNvPr id="197" name="Group 196"/>
          <p:cNvGrpSpPr/>
          <p:nvPr/>
        </p:nvGrpSpPr>
        <p:grpSpPr>
          <a:xfrm>
            <a:off x="6615018" y="1092162"/>
            <a:ext cx="962564" cy="944069"/>
            <a:chOff x="8793593" y="1494548"/>
            <a:chExt cx="1283419" cy="944069"/>
          </a:xfrm>
        </p:grpSpPr>
        <p:sp>
          <p:nvSpPr>
            <p:cNvPr id="65" name="Rectangle 64"/>
            <p:cNvSpPr/>
            <p:nvPr/>
          </p:nvSpPr>
          <p:spPr bwMode="auto">
            <a:xfrm>
              <a:off x="8793593" y="1494548"/>
              <a:ext cx="1283419" cy="376451"/>
            </a:xfrm>
            <a:prstGeom prst="rect">
              <a:avLst/>
            </a:prstGeom>
            <a:solidFill>
              <a:schemeClr val="accent2">
                <a:lumMod val="20000"/>
                <a:lumOff val="80000"/>
              </a:schemeClr>
            </a:solidFill>
            <a:ln w="12700" cap="flat" cmpd="sng" algn="ctr">
              <a:solidFill>
                <a:schemeClr val="tx1"/>
              </a:solid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r>
                <a:rPr lang="en-US" sz="1050" dirty="0" smtClean="0"/>
                <a:t>SNAT Table (26)</a:t>
              </a:r>
              <a:endParaRPr lang="en-US" sz="1050" dirty="0"/>
            </a:p>
          </p:txBody>
        </p:sp>
        <p:sp>
          <p:nvSpPr>
            <p:cNvPr id="182" name="Rectangle 181"/>
            <p:cNvSpPr/>
            <p:nvPr/>
          </p:nvSpPr>
          <p:spPr bwMode="auto">
            <a:xfrm>
              <a:off x="8794831" y="1884995"/>
              <a:ext cx="1280943" cy="252330"/>
            </a:xfrm>
            <a:prstGeom prst="rect">
              <a:avLst/>
            </a:prstGeom>
            <a:solidFill>
              <a:schemeClr val="accent2">
                <a:lumMod val="20000"/>
                <a:lumOff val="80000"/>
              </a:schemeClr>
            </a:solidFill>
            <a:ln w="12700" cap="flat" cmpd="sng" algn="ctr">
              <a:solidFill>
                <a:schemeClr val="tx1"/>
              </a:solid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r>
                <a:rPr kumimoji="0" lang="en-US" sz="1050" b="0" i="0" u="none" strike="noStrike" cap="none" normalizeH="0" baseline="0" dirty="0" smtClean="0">
                  <a:ln>
                    <a:noFill/>
                  </a:ln>
                  <a:solidFill>
                    <a:schemeClr val="tx1"/>
                  </a:solidFill>
                  <a:effectLst/>
                  <a:latin typeface="Arial" charset="0"/>
                </a:rPr>
                <a:t>Match</a:t>
              </a:r>
            </a:p>
          </p:txBody>
        </p:sp>
        <p:sp>
          <p:nvSpPr>
            <p:cNvPr id="183" name="Rectangle 182"/>
            <p:cNvSpPr/>
            <p:nvPr/>
          </p:nvSpPr>
          <p:spPr bwMode="auto">
            <a:xfrm>
              <a:off x="8794831" y="2137325"/>
              <a:ext cx="1280943" cy="301292"/>
            </a:xfrm>
            <a:prstGeom prst="rect">
              <a:avLst/>
            </a:prstGeom>
            <a:solidFill>
              <a:schemeClr val="accent2">
                <a:lumMod val="20000"/>
                <a:lumOff val="80000"/>
              </a:schemeClr>
            </a:solidFill>
            <a:ln w="12700" cap="flat" cmpd="sng" algn="ctr">
              <a:solidFill>
                <a:schemeClr val="tx1"/>
              </a:solid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r>
                <a:rPr kumimoji="0" lang="en-US" sz="1050" b="0" i="0" u="none" strike="noStrike" cap="none" normalizeH="0" baseline="0" dirty="0" smtClean="0">
                  <a:ln>
                    <a:noFill/>
                  </a:ln>
                  <a:solidFill>
                    <a:schemeClr val="tx1"/>
                  </a:solidFill>
                  <a:effectLst/>
                  <a:latin typeface="Arial" charset="0"/>
                </a:rPr>
                <a:t>Miss</a:t>
              </a:r>
            </a:p>
          </p:txBody>
        </p:sp>
      </p:grpSp>
      <p:cxnSp>
        <p:nvCxnSpPr>
          <p:cNvPr id="200" name="Elbow Connector 199"/>
          <p:cNvCxnSpPr>
            <a:stCxn id="173" idx="3"/>
            <a:endCxn id="96" idx="1"/>
          </p:cNvCxnSpPr>
          <p:nvPr/>
        </p:nvCxnSpPr>
        <p:spPr bwMode="auto">
          <a:xfrm flipV="1">
            <a:off x="4250430" y="2356572"/>
            <a:ext cx="400747" cy="578036"/>
          </a:xfrm>
          <a:prstGeom prst="bentConnector3">
            <a:avLst>
              <a:gd name="adj1" fmla="val 30159"/>
            </a:avLst>
          </a:prstGeom>
          <a:solidFill>
            <a:schemeClr val="accent1"/>
          </a:solidFill>
          <a:ln w="12700" cap="flat" cmpd="sng" algn="ctr">
            <a:solidFill>
              <a:schemeClr val="tx1"/>
            </a:solidFill>
            <a:prstDash val="solid"/>
            <a:round/>
            <a:headEnd type="none" w="med" len="med"/>
            <a:tailEnd type="arrow"/>
          </a:ln>
          <a:effectLst/>
        </p:spPr>
      </p:cxnSp>
      <p:cxnSp>
        <p:nvCxnSpPr>
          <p:cNvPr id="202" name="Elbow Connector 201"/>
          <p:cNvCxnSpPr>
            <a:stCxn id="66" idx="3"/>
            <a:endCxn id="70" idx="1"/>
          </p:cNvCxnSpPr>
          <p:nvPr/>
        </p:nvCxnSpPr>
        <p:spPr bwMode="auto">
          <a:xfrm flipV="1">
            <a:off x="4262950" y="1546581"/>
            <a:ext cx="456156" cy="411733"/>
          </a:xfrm>
          <a:prstGeom prst="bentConnector3">
            <a:avLst/>
          </a:prstGeom>
          <a:solidFill>
            <a:schemeClr val="accent1"/>
          </a:solidFill>
          <a:ln w="12700" cap="flat" cmpd="sng" algn="ctr">
            <a:solidFill>
              <a:schemeClr val="tx1"/>
            </a:solidFill>
            <a:prstDash val="solid"/>
            <a:round/>
            <a:headEnd type="none" w="med" len="med"/>
            <a:tailEnd type="arrow"/>
          </a:ln>
          <a:effectLst/>
        </p:spPr>
      </p:cxnSp>
      <p:cxnSp>
        <p:nvCxnSpPr>
          <p:cNvPr id="204" name="Elbow Connector 203"/>
          <p:cNvCxnSpPr>
            <a:stCxn id="96" idx="3"/>
            <a:endCxn id="11" idx="1"/>
          </p:cNvCxnSpPr>
          <p:nvPr/>
        </p:nvCxnSpPr>
        <p:spPr bwMode="auto">
          <a:xfrm>
            <a:off x="5613741" y="2356573"/>
            <a:ext cx="285336" cy="251923"/>
          </a:xfrm>
          <a:prstGeom prst="bentConnector3">
            <a:avLst>
              <a:gd name="adj1" fmla="val 50000"/>
            </a:avLst>
          </a:prstGeom>
          <a:solidFill>
            <a:schemeClr val="accent1"/>
          </a:solidFill>
          <a:ln w="12700" cap="flat" cmpd="sng" algn="ctr">
            <a:solidFill>
              <a:schemeClr val="tx1"/>
            </a:solidFill>
            <a:prstDash val="solid"/>
            <a:round/>
            <a:headEnd type="none" w="med" len="med"/>
            <a:tailEnd type="arrow"/>
          </a:ln>
          <a:effectLst/>
        </p:spPr>
      </p:cxnSp>
      <p:cxnSp>
        <p:nvCxnSpPr>
          <p:cNvPr id="286" name="Elbow Connector 285"/>
          <p:cNvCxnSpPr>
            <a:stCxn id="5" idx="3"/>
            <a:endCxn id="31" idx="1"/>
          </p:cNvCxnSpPr>
          <p:nvPr/>
        </p:nvCxnSpPr>
        <p:spPr bwMode="auto">
          <a:xfrm>
            <a:off x="1010922" y="4410923"/>
            <a:ext cx="694417" cy="517245"/>
          </a:xfrm>
          <a:prstGeom prst="bentConnector3">
            <a:avLst>
              <a:gd name="adj1" fmla="val 31393"/>
            </a:avLst>
          </a:prstGeom>
          <a:solidFill>
            <a:schemeClr val="accent1"/>
          </a:solidFill>
          <a:ln w="12700" cap="flat" cmpd="sng" algn="ctr">
            <a:solidFill>
              <a:schemeClr val="tx1"/>
            </a:solidFill>
            <a:prstDash val="solid"/>
            <a:round/>
            <a:headEnd type="none" w="med" len="med"/>
            <a:tailEnd type="arrow"/>
          </a:ln>
          <a:effectLst/>
        </p:spPr>
      </p:cxnSp>
      <p:cxnSp>
        <p:nvCxnSpPr>
          <p:cNvPr id="293" name="Elbow Connector 292"/>
          <p:cNvCxnSpPr>
            <a:stCxn id="26" idx="3"/>
            <a:endCxn id="53" idx="3"/>
          </p:cNvCxnSpPr>
          <p:nvPr/>
        </p:nvCxnSpPr>
        <p:spPr bwMode="auto">
          <a:xfrm>
            <a:off x="2768807" y="938484"/>
            <a:ext cx="6167171" cy="3559180"/>
          </a:xfrm>
          <a:prstGeom prst="bentConnector3">
            <a:avLst>
              <a:gd name="adj1" fmla="val 102780"/>
            </a:avLst>
          </a:prstGeom>
          <a:solidFill>
            <a:schemeClr val="accent1"/>
          </a:solidFill>
          <a:ln w="12700" cap="flat" cmpd="sng" algn="ctr">
            <a:solidFill>
              <a:schemeClr val="tx1"/>
            </a:solidFill>
            <a:prstDash val="solid"/>
            <a:round/>
            <a:headEnd type="none" w="med" len="med"/>
            <a:tailEnd type="arrow"/>
          </a:ln>
          <a:effectLst/>
        </p:spPr>
      </p:cxnSp>
      <p:grpSp>
        <p:nvGrpSpPr>
          <p:cNvPr id="308" name="Group 307"/>
          <p:cNvGrpSpPr/>
          <p:nvPr/>
        </p:nvGrpSpPr>
        <p:grpSpPr>
          <a:xfrm>
            <a:off x="5899077" y="2419781"/>
            <a:ext cx="929037" cy="1706710"/>
            <a:chOff x="7772672" y="2100953"/>
            <a:chExt cx="1238716" cy="1706710"/>
          </a:xfrm>
        </p:grpSpPr>
        <p:sp>
          <p:nvSpPr>
            <p:cNvPr id="11" name="Rectangle 10"/>
            <p:cNvSpPr/>
            <p:nvPr/>
          </p:nvSpPr>
          <p:spPr bwMode="auto">
            <a:xfrm>
              <a:off x="7772672" y="2100953"/>
              <a:ext cx="1238716" cy="377428"/>
            </a:xfrm>
            <a:prstGeom prst="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r>
                <a:rPr lang="en-US" sz="900" b="1" dirty="0" err="1" smtClean="0"/>
                <a:t>FiB</a:t>
              </a:r>
              <a:r>
                <a:rPr lang="en-US" sz="900" b="1" dirty="0" smtClean="0"/>
                <a:t> Table</a:t>
              </a:r>
            </a:p>
            <a:p>
              <a:pPr marL="0" marR="0" indent="0" algn="ctr" defTabSz="914400" rtl="0" eaLnBrk="1" fontAlgn="base" latinLnBrk="0" hangingPunct="1">
                <a:lnSpc>
                  <a:spcPct val="100000"/>
                </a:lnSpc>
                <a:spcBef>
                  <a:spcPct val="50000"/>
                </a:spcBef>
                <a:spcAft>
                  <a:spcPct val="0"/>
                </a:spcAft>
                <a:buClrTx/>
                <a:buSzTx/>
                <a:buFontTx/>
                <a:buNone/>
                <a:tabLst/>
              </a:pPr>
              <a:r>
                <a:rPr kumimoji="0" lang="en-US" sz="900" b="1" i="0" u="none" strike="noStrike" cap="none" normalizeH="0" baseline="0" dirty="0" smtClean="0">
                  <a:ln>
                    <a:noFill/>
                  </a:ln>
                  <a:solidFill>
                    <a:schemeClr val="tx1"/>
                  </a:solidFill>
                  <a:effectLst/>
                </a:rPr>
                <a:t>21</a:t>
              </a:r>
            </a:p>
          </p:txBody>
        </p:sp>
        <p:sp>
          <p:nvSpPr>
            <p:cNvPr id="16" name="Rectangle 15"/>
            <p:cNvSpPr/>
            <p:nvPr/>
          </p:nvSpPr>
          <p:spPr bwMode="auto">
            <a:xfrm>
              <a:off x="7772672" y="3017474"/>
              <a:ext cx="1238716" cy="264115"/>
            </a:xfrm>
            <a:prstGeom prst="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r>
                <a:rPr lang="en-US" sz="900" dirty="0" smtClean="0"/>
                <a:t>Local NH</a:t>
              </a:r>
              <a:endParaRPr kumimoji="0" lang="en-US" sz="900" b="0" i="0" u="none" strike="noStrike" cap="none" normalizeH="0" baseline="0" dirty="0" smtClean="0">
                <a:ln>
                  <a:noFill/>
                </a:ln>
                <a:solidFill>
                  <a:schemeClr val="tx1"/>
                </a:solidFill>
                <a:effectLst/>
              </a:endParaRPr>
            </a:p>
          </p:txBody>
        </p:sp>
        <p:sp>
          <p:nvSpPr>
            <p:cNvPr id="17" name="Rectangle 16"/>
            <p:cNvSpPr/>
            <p:nvPr/>
          </p:nvSpPr>
          <p:spPr bwMode="auto">
            <a:xfrm>
              <a:off x="7772672" y="3279433"/>
              <a:ext cx="1238716" cy="264115"/>
            </a:xfrm>
            <a:prstGeom prst="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r>
                <a:rPr lang="en-US" sz="900" dirty="0"/>
                <a:t>Remote </a:t>
              </a:r>
              <a:r>
                <a:rPr kumimoji="0" lang="en-US" sz="900" b="0" i="0" u="none" strike="noStrike" cap="none" normalizeH="0" baseline="0" dirty="0" smtClean="0">
                  <a:ln>
                    <a:noFill/>
                  </a:ln>
                  <a:solidFill>
                    <a:schemeClr val="tx1"/>
                  </a:solidFill>
                  <a:effectLst/>
                </a:rPr>
                <a:t>NH</a:t>
              </a:r>
            </a:p>
          </p:txBody>
        </p:sp>
        <p:sp>
          <p:nvSpPr>
            <p:cNvPr id="18" name="Rectangle 17"/>
            <p:cNvSpPr/>
            <p:nvPr/>
          </p:nvSpPr>
          <p:spPr bwMode="auto">
            <a:xfrm>
              <a:off x="7772672" y="3543548"/>
              <a:ext cx="1238716" cy="264115"/>
            </a:xfrm>
            <a:prstGeom prst="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r>
                <a:rPr lang="en-US" sz="900" dirty="0" smtClean="0"/>
                <a:t>Table Miss</a:t>
              </a:r>
              <a:endParaRPr kumimoji="0" lang="en-US" sz="900" b="0" i="0" u="none" strike="noStrike" cap="none" normalizeH="0" baseline="0" dirty="0" smtClean="0">
                <a:ln>
                  <a:noFill/>
                </a:ln>
                <a:solidFill>
                  <a:schemeClr val="tx1"/>
                </a:solidFill>
                <a:effectLst/>
              </a:endParaRPr>
            </a:p>
          </p:txBody>
        </p:sp>
        <p:sp>
          <p:nvSpPr>
            <p:cNvPr id="307" name="Rectangle 306"/>
            <p:cNvSpPr/>
            <p:nvPr/>
          </p:nvSpPr>
          <p:spPr bwMode="auto">
            <a:xfrm>
              <a:off x="7772672" y="2759062"/>
              <a:ext cx="1238716" cy="264115"/>
            </a:xfrm>
            <a:prstGeom prst="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r>
                <a:rPr lang="en-US" sz="900" dirty="0" smtClean="0"/>
                <a:t>Subnet Route</a:t>
              </a:r>
              <a:endParaRPr kumimoji="0" lang="en-US" sz="900" b="0" i="0" u="none" strike="noStrike" cap="none" normalizeH="0" baseline="0" dirty="0" smtClean="0">
                <a:ln>
                  <a:noFill/>
                </a:ln>
                <a:solidFill>
                  <a:schemeClr val="tx1"/>
                </a:solidFill>
                <a:effectLst/>
              </a:endParaRPr>
            </a:p>
          </p:txBody>
        </p:sp>
      </p:grpSp>
      <p:cxnSp>
        <p:nvCxnSpPr>
          <p:cNvPr id="311" name="Elbow Connector 310"/>
          <p:cNvCxnSpPr>
            <a:stCxn id="120" idx="3"/>
            <a:endCxn id="65" idx="1"/>
          </p:cNvCxnSpPr>
          <p:nvPr/>
        </p:nvCxnSpPr>
        <p:spPr bwMode="auto">
          <a:xfrm flipH="1" flipV="1">
            <a:off x="6615018" y="1280388"/>
            <a:ext cx="213096" cy="1654905"/>
          </a:xfrm>
          <a:prstGeom prst="bentConnector5">
            <a:avLst>
              <a:gd name="adj1" fmla="val -52472"/>
              <a:gd name="adj2" fmla="val 48303"/>
              <a:gd name="adj3" fmla="val 180457"/>
            </a:avLst>
          </a:prstGeom>
          <a:solidFill>
            <a:schemeClr val="accent1"/>
          </a:solidFill>
          <a:ln w="12700" cap="flat" cmpd="sng" algn="ctr">
            <a:solidFill>
              <a:schemeClr val="tx1"/>
            </a:solidFill>
            <a:prstDash val="solid"/>
            <a:round/>
            <a:headEnd type="none" w="med" len="med"/>
            <a:tailEnd type="arrow"/>
          </a:ln>
          <a:effectLst/>
        </p:spPr>
      </p:cxnSp>
      <p:cxnSp>
        <p:nvCxnSpPr>
          <p:cNvPr id="322" name="Elbow Connector 321"/>
          <p:cNvCxnSpPr/>
          <p:nvPr/>
        </p:nvCxnSpPr>
        <p:spPr bwMode="auto">
          <a:xfrm flipH="1" flipV="1">
            <a:off x="4732131" y="1308483"/>
            <a:ext cx="2857548" cy="224819"/>
          </a:xfrm>
          <a:prstGeom prst="bentConnector5">
            <a:avLst>
              <a:gd name="adj1" fmla="val -6000"/>
              <a:gd name="adj2" fmla="val 228423"/>
              <a:gd name="adj3" fmla="val 106000"/>
            </a:avLst>
          </a:prstGeom>
          <a:solidFill>
            <a:schemeClr val="accent1"/>
          </a:solidFill>
          <a:ln w="12700" cap="flat" cmpd="sng" algn="ctr">
            <a:solidFill>
              <a:schemeClr val="tx1"/>
            </a:solidFill>
            <a:prstDash val="solid"/>
            <a:round/>
            <a:headEnd type="none" w="med" len="med"/>
            <a:tailEnd type="arrow"/>
          </a:ln>
          <a:effectLst/>
        </p:spPr>
      </p:cxnSp>
      <p:cxnSp>
        <p:nvCxnSpPr>
          <p:cNvPr id="354" name="Elbow Connector 353"/>
          <p:cNvCxnSpPr>
            <a:stCxn id="70" idx="3"/>
            <a:endCxn id="11" idx="1"/>
          </p:cNvCxnSpPr>
          <p:nvPr/>
        </p:nvCxnSpPr>
        <p:spPr bwMode="auto">
          <a:xfrm>
            <a:off x="5681670" y="1546581"/>
            <a:ext cx="217407" cy="1061915"/>
          </a:xfrm>
          <a:prstGeom prst="bentConnector3">
            <a:avLst>
              <a:gd name="adj1" fmla="val 50000"/>
            </a:avLst>
          </a:prstGeom>
          <a:solidFill>
            <a:schemeClr val="accent1"/>
          </a:solidFill>
          <a:ln w="12700" cap="flat" cmpd="sng" algn="ctr">
            <a:solidFill>
              <a:schemeClr val="tx1"/>
            </a:solidFill>
            <a:prstDash val="solid"/>
            <a:round/>
            <a:headEnd type="none" w="med" len="med"/>
            <a:tailEnd type="arrow"/>
          </a:ln>
          <a:effectLst/>
        </p:spPr>
      </p:cxnSp>
      <p:sp>
        <p:nvSpPr>
          <p:cNvPr id="365" name="TextBox 364"/>
          <p:cNvSpPr txBox="1"/>
          <p:nvPr/>
        </p:nvSpPr>
        <p:spPr>
          <a:xfrm>
            <a:off x="2222395" y="4622491"/>
            <a:ext cx="595035" cy="215444"/>
          </a:xfrm>
          <a:prstGeom prst="rect">
            <a:avLst/>
          </a:prstGeom>
          <a:noFill/>
        </p:spPr>
        <p:txBody>
          <a:bodyPr wrap="none" rtlCol="0">
            <a:spAutoFit/>
          </a:bodyPr>
          <a:lstStyle/>
          <a:p>
            <a:r>
              <a:rPr lang="en-US" sz="800" dirty="0" smtClean="0"/>
              <a:t>controller</a:t>
            </a:r>
            <a:endParaRPr lang="en-US" sz="800" dirty="0"/>
          </a:p>
        </p:txBody>
      </p:sp>
      <p:sp>
        <p:nvSpPr>
          <p:cNvPr id="366" name="TextBox 365"/>
          <p:cNvSpPr txBox="1"/>
          <p:nvPr/>
        </p:nvSpPr>
        <p:spPr>
          <a:xfrm>
            <a:off x="4335635" y="2662593"/>
            <a:ext cx="595035" cy="215444"/>
          </a:xfrm>
          <a:prstGeom prst="rect">
            <a:avLst/>
          </a:prstGeom>
          <a:noFill/>
        </p:spPr>
        <p:txBody>
          <a:bodyPr wrap="none" rtlCol="0">
            <a:spAutoFit/>
          </a:bodyPr>
          <a:lstStyle/>
          <a:p>
            <a:r>
              <a:rPr lang="en-US" sz="800" dirty="0" smtClean="0"/>
              <a:t>controller</a:t>
            </a:r>
            <a:endParaRPr lang="en-US" sz="800" dirty="0"/>
          </a:p>
        </p:txBody>
      </p:sp>
      <p:sp>
        <p:nvSpPr>
          <p:cNvPr id="367" name="TextBox 366"/>
          <p:cNvSpPr txBox="1"/>
          <p:nvPr/>
        </p:nvSpPr>
        <p:spPr>
          <a:xfrm>
            <a:off x="4911134" y="5042356"/>
            <a:ext cx="595035" cy="215444"/>
          </a:xfrm>
          <a:prstGeom prst="rect">
            <a:avLst/>
          </a:prstGeom>
          <a:noFill/>
        </p:spPr>
        <p:txBody>
          <a:bodyPr wrap="none" rtlCol="0">
            <a:spAutoFit/>
          </a:bodyPr>
          <a:lstStyle/>
          <a:p>
            <a:r>
              <a:rPr lang="en-US" sz="800" dirty="0" smtClean="0"/>
              <a:t>controller</a:t>
            </a:r>
            <a:endParaRPr lang="en-US" sz="800" dirty="0"/>
          </a:p>
        </p:txBody>
      </p:sp>
      <p:grpSp>
        <p:nvGrpSpPr>
          <p:cNvPr id="369" name="Group 368"/>
          <p:cNvGrpSpPr/>
          <p:nvPr/>
        </p:nvGrpSpPr>
        <p:grpSpPr>
          <a:xfrm>
            <a:off x="83007" y="3417389"/>
            <a:ext cx="929037" cy="1410510"/>
            <a:chOff x="110676" y="3417389"/>
            <a:chExt cx="1238716" cy="1410510"/>
          </a:xfrm>
        </p:grpSpPr>
        <p:sp>
          <p:nvSpPr>
            <p:cNvPr id="5" name="Rectangle 4"/>
            <p:cNvSpPr/>
            <p:nvPr/>
          </p:nvSpPr>
          <p:spPr bwMode="auto">
            <a:xfrm>
              <a:off x="112172" y="4278865"/>
              <a:ext cx="1235724" cy="264114"/>
            </a:xfrm>
            <a:prstGeom prst="rect">
              <a:avLst/>
            </a:prstGeom>
            <a:solidFill>
              <a:schemeClr val="accent5">
                <a:lumMod val="75000"/>
              </a:schemeClr>
            </a:solidFill>
            <a:ln w="12700" cap="flat" cmpd="sng" algn="ctr">
              <a:solidFill>
                <a:schemeClr val="tx1"/>
              </a:solid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r>
                <a:rPr lang="en-US" sz="900" b="1" dirty="0"/>
                <a:t>VM Port</a:t>
              </a:r>
            </a:p>
          </p:txBody>
        </p:sp>
        <p:sp>
          <p:nvSpPr>
            <p:cNvPr id="6" name="Rectangle 5"/>
            <p:cNvSpPr/>
            <p:nvPr/>
          </p:nvSpPr>
          <p:spPr bwMode="auto">
            <a:xfrm>
              <a:off x="110676" y="4000989"/>
              <a:ext cx="1238716" cy="264115"/>
            </a:xfrm>
            <a:prstGeom prst="rect">
              <a:avLst/>
            </a:prstGeom>
            <a:solidFill>
              <a:schemeClr val="accent5">
                <a:lumMod val="75000"/>
              </a:schemeClr>
            </a:solidFill>
            <a:ln w="12700" cap="flat" cmpd="sng" algn="ctr">
              <a:solidFill>
                <a:schemeClr val="tx1"/>
              </a:solid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r>
                <a:rPr lang="en-US" sz="900" b="1" dirty="0"/>
                <a:t>Ext Tunnel of-port</a:t>
              </a:r>
            </a:p>
          </p:txBody>
        </p:sp>
        <p:sp>
          <p:nvSpPr>
            <p:cNvPr id="7" name="Rectangle 6"/>
            <p:cNvSpPr/>
            <p:nvPr/>
          </p:nvSpPr>
          <p:spPr bwMode="auto">
            <a:xfrm>
              <a:off x="110676" y="3417389"/>
              <a:ext cx="1238716" cy="299938"/>
            </a:xfrm>
            <a:prstGeom prst="rect">
              <a:avLst/>
            </a:prstGeom>
            <a:solidFill>
              <a:schemeClr val="accent5">
                <a:lumMod val="75000"/>
              </a:schemeClr>
            </a:solidFill>
            <a:ln w="12700" cap="flat" cmpd="sng" algn="ctr">
              <a:solidFill>
                <a:schemeClr val="tx1"/>
              </a:solid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r>
                <a:rPr lang="en-US" sz="900" b="1" dirty="0"/>
                <a:t>Table 0</a:t>
              </a:r>
            </a:p>
          </p:txBody>
        </p:sp>
        <p:sp>
          <p:nvSpPr>
            <p:cNvPr id="27" name="Rectangle 26"/>
            <p:cNvSpPr/>
            <p:nvPr/>
          </p:nvSpPr>
          <p:spPr bwMode="auto">
            <a:xfrm>
              <a:off x="110676" y="3720367"/>
              <a:ext cx="1238716" cy="264115"/>
            </a:xfrm>
            <a:prstGeom prst="rect">
              <a:avLst/>
            </a:prstGeom>
            <a:solidFill>
              <a:schemeClr val="accent5">
                <a:lumMod val="75000"/>
              </a:schemeClr>
            </a:solidFill>
            <a:ln w="12700" cap="flat" cmpd="sng" algn="ctr">
              <a:solidFill>
                <a:schemeClr val="tx1"/>
              </a:solid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r>
                <a:rPr lang="en-US" sz="900" b="1" dirty="0"/>
                <a:t>Int. Tunnel of-port</a:t>
              </a:r>
            </a:p>
          </p:txBody>
        </p:sp>
        <p:sp>
          <p:nvSpPr>
            <p:cNvPr id="368" name="Rectangle 367"/>
            <p:cNvSpPr/>
            <p:nvPr/>
          </p:nvSpPr>
          <p:spPr bwMode="auto">
            <a:xfrm>
              <a:off x="112172" y="4563785"/>
              <a:ext cx="1235724" cy="264114"/>
            </a:xfrm>
            <a:prstGeom prst="rect">
              <a:avLst/>
            </a:prstGeom>
            <a:solidFill>
              <a:schemeClr val="accent5">
                <a:lumMod val="75000"/>
              </a:schemeClr>
            </a:solidFill>
            <a:ln w="12700" cap="flat" cmpd="sng" algn="ctr">
              <a:solidFill>
                <a:schemeClr val="tx1"/>
              </a:solid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r>
                <a:rPr lang="en-US" sz="900" b="1" dirty="0"/>
                <a:t>VM </a:t>
              </a:r>
              <a:r>
                <a:rPr lang="en-US" sz="900" b="1" dirty="0" smtClean="0"/>
                <a:t>OF Port</a:t>
              </a:r>
              <a:endParaRPr lang="en-US" sz="900" b="1" dirty="0"/>
            </a:p>
          </p:txBody>
        </p:sp>
      </p:grpSp>
      <p:cxnSp>
        <p:nvCxnSpPr>
          <p:cNvPr id="373" name="Elbow Connector 372"/>
          <p:cNvCxnSpPr>
            <a:stCxn id="368" idx="3"/>
            <a:endCxn id="31" idx="1"/>
          </p:cNvCxnSpPr>
          <p:nvPr/>
        </p:nvCxnSpPr>
        <p:spPr bwMode="auto">
          <a:xfrm>
            <a:off x="1010922" y="4695843"/>
            <a:ext cx="694417" cy="232325"/>
          </a:xfrm>
          <a:prstGeom prst="bentConnector3">
            <a:avLst>
              <a:gd name="adj1" fmla="val 31393"/>
            </a:avLst>
          </a:prstGeom>
          <a:solidFill>
            <a:schemeClr val="accent1"/>
          </a:solidFill>
          <a:ln w="12700" cap="flat" cmpd="sng" algn="ctr">
            <a:solidFill>
              <a:schemeClr val="tx1"/>
            </a:solidFill>
            <a:prstDash val="solid"/>
            <a:round/>
            <a:headEnd type="none" w="med" len="med"/>
            <a:tailEnd type="arrow"/>
          </a:ln>
          <a:effectLst/>
        </p:spPr>
      </p:cxnSp>
      <p:grpSp>
        <p:nvGrpSpPr>
          <p:cNvPr id="380" name="Group 379"/>
          <p:cNvGrpSpPr/>
          <p:nvPr/>
        </p:nvGrpSpPr>
        <p:grpSpPr>
          <a:xfrm>
            <a:off x="547525" y="1631277"/>
            <a:ext cx="696779" cy="955365"/>
            <a:chOff x="1645077" y="3835957"/>
            <a:chExt cx="929038" cy="955365"/>
          </a:xfrm>
        </p:grpSpPr>
        <p:sp>
          <p:nvSpPr>
            <p:cNvPr id="377" name="Rectangle 376"/>
            <p:cNvSpPr/>
            <p:nvPr/>
          </p:nvSpPr>
          <p:spPr bwMode="auto">
            <a:xfrm>
              <a:off x="1645077" y="3835957"/>
              <a:ext cx="929038" cy="401032"/>
            </a:xfrm>
            <a:prstGeom prst="rect">
              <a:avLst/>
            </a:prstGeom>
            <a:solidFill>
              <a:schemeClr val="accent6">
                <a:lumMod val="20000"/>
                <a:lumOff val="80000"/>
              </a:schemeClr>
            </a:solidFill>
            <a:ln w="12700" cap="flat" cmpd="sng" algn="ctr">
              <a:solidFill>
                <a:schemeClr val="tx1"/>
              </a:solid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r>
                <a:rPr lang="en-US" sz="900" b="1" dirty="0" smtClean="0"/>
                <a:t>DHCP Ext Tunnel</a:t>
              </a:r>
            </a:p>
            <a:p>
              <a:pPr marL="0" marR="0" indent="0" algn="ctr" defTabSz="914400" rtl="0" eaLnBrk="1" fontAlgn="base" latinLnBrk="0" hangingPunct="1">
                <a:lnSpc>
                  <a:spcPct val="100000"/>
                </a:lnSpc>
                <a:spcBef>
                  <a:spcPct val="50000"/>
                </a:spcBef>
                <a:spcAft>
                  <a:spcPct val="0"/>
                </a:spcAft>
                <a:buClrTx/>
                <a:buSzTx/>
                <a:buFontTx/>
                <a:buNone/>
                <a:tabLst/>
              </a:pPr>
              <a:r>
                <a:rPr lang="en-US" sz="900" b="1" dirty="0" smtClean="0"/>
                <a:t> Table(18)</a:t>
              </a:r>
            </a:p>
            <a:p>
              <a:pPr marL="0" marR="0" indent="0" algn="ctr" defTabSz="914400" rtl="0" eaLnBrk="1" fontAlgn="base" latinLnBrk="0" hangingPunct="1">
                <a:lnSpc>
                  <a:spcPct val="100000"/>
                </a:lnSpc>
                <a:spcBef>
                  <a:spcPct val="50000"/>
                </a:spcBef>
                <a:spcAft>
                  <a:spcPct val="0"/>
                </a:spcAft>
                <a:buClrTx/>
                <a:buSzTx/>
                <a:buFontTx/>
                <a:buNone/>
                <a:tabLst/>
              </a:pPr>
              <a:r>
                <a:rPr lang="en-US" sz="900" b="1" dirty="0" smtClean="0"/>
                <a:t>25</a:t>
              </a:r>
            </a:p>
          </p:txBody>
        </p:sp>
        <p:sp>
          <p:nvSpPr>
            <p:cNvPr id="378" name="Rectangle 377"/>
            <p:cNvSpPr/>
            <p:nvPr/>
          </p:nvSpPr>
          <p:spPr bwMode="auto">
            <a:xfrm>
              <a:off x="1645508" y="4229014"/>
              <a:ext cx="928307" cy="281154"/>
            </a:xfrm>
            <a:prstGeom prst="rect">
              <a:avLst/>
            </a:prstGeom>
            <a:solidFill>
              <a:schemeClr val="accent6">
                <a:lumMod val="20000"/>
                <a:lumOff val="80000"/>
              </a:schemeClr>
            </a:solidFill>
            <a:ln w="12700" cap="flat" cmpd="sng" algn="ctr">
              <a:solidFill>
                <a:schemeClr val="tx1"/>
              </a:solid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r>
                <a:rPr lang="en-US" sz="900" dirty="0" smtClean="0"/>
                <a:t>DHCP match</a:t>
              </a:r>
            </a:p>
          </p:txBody>
        </p:sp>
        <p:sp>
          <p:nvSpPr>
            <p:cNvPr id="379" name="Rectangle 378"/>
            <p:cNvSpPr/>
            <p:nvPr/>
          </p:nvSpPr>
          <p:spPr bwMode="auto">
            <a:xfrm>
              <a:off x="1645508" y="4510168"/>
              <a:ext cx="928307" cy="281154"/>
            </a:xfrm>
            <a:prstGeom prst="rect">
              <a:avLst/>
            </a:prstGeom>
            <a:solidFill>
              <a:schemeClr val="accent6">
                <a:lumMod val="20000"/>
                <a:lumOff val="80000"/>
              </a:schemeClr>
            </a:solidFill>
            <a:ln w="12700" cap="flat" cmpd="sng" algn="ctr">
              <a:solidFill>
                <a:schemeClr val="tx1"/>
              </a:solid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r>
                <a:rPr lang="en-US" sz="900" dirty="0" smtClean="0"/>
                <a:t>Table miss</a:t>
              </a:r>
            </a:p>
          </p:txBody>
        </p:sp>
      </p:grpSp>
      <p:cxnSp>
        <p:nvCxnSpPr>
          <p:cNvPr id="382" name="Elbow Connector 381"/>
          <p:cNvCxnSpPr/>
          <p:nvPr/>
        </p:nvCxnSpPr>
        <p:spPr bwMode="auto">
          <a:xfrm rot="5400000" flipH="1" flipV="1">
            <a:off x="1117350" y="1925403"/>
            <a:ext cx="377248" cy="120299"/>
          </a:xfrm>
          <a:prstGeom prst="bentConnector3">
            <a:avLst>
              <a:gd name="adj1" fmla="val 820"/>
            </a:avLst>
          </a:prstGeom>
          <a:solidFill>
            <a:schemeClr val="accent1"/>
          </a:solidFill>
          <a:ln w="28575" cap="flat" cmpd="sng" algn="ctr">
            <a:solidFill>
              <a:srgbClr val="6010F0"/>
            </a:solidFill>
            <a:prstDash val="solid"/>
            <a:round/>
            <a:headEnd type="none" w="med" len="med"/>
            <a:tailEnd type="arrow"/>
          </a:ln>
          <a:effectLst/>
        </p:spPr>
      </p:cxnSp>
      <p:sp>
        <p:nvSpPr>
          <p:cNvPr id="385" name="TextBox 384"/>
          <p:cNvSpPr txBox="1"/>
          <p:nvPr/>
        </p:nvSpPr>
        <p:spPr>
          <a:xfrm>
            <a:off x="1305974" y="1581156"/>
            <a:ext cx="595035" cy="215444"/>
          </a:xfrm>
          <a:prstGeom prst="rect">
            <a:avLst/>
          </a:prstGeom>
          <a:noFill/>
        </p:spPr>
        <p:txBody>
          <a:bodyPr wrap="none" rtlCol="0">
            <a:spAutoFit/>
          </a:bodyPr>
          <a:lstStyle/>
          <a:p>
            <a:r>
              <a:rPr lang="en-US" sz="800" dirty="0" smtClean="0"/>
              <a:t>controller</a:t>
            </a:r>
            <a:endParaRPr lang="en-US" sz="800" dirty="0"/>
          </a:p>
        </p:txBody>
      </p:sp>
      <p:cxnSp>
        <p:nvCxnSpPr>
          <p:cNvPr id="387" name="Elbow Connector 386"/>
          <p:cNvCxnSpPr>
            <a:stCxn id="379" idx="3"/>
            <a:endCxn id="8" idx="1"/>
          </p:cNvCxnSpPr>
          <p:nvPr/>
        </p:nvCxnSpPr>
        <p:spPr bwMode="auto">
          <a:xfrm>
            <a:off x="1244079" y="2446064"/>
            <a:ext cx="595896" cy="1005350"/>
          </a:xfrm>
          <a:prstGeom prst="bentConnector3">
            <a:avLst>
              <a:gd name="adj1" fmla="val 63344"/>
            </a:avLst>
          </a:prstGeom>
          <a:solidFill>
            <a:schemeClr val="accent1"/>
          </a:solidFill>
          <a:ln w="12700" cap="flat" cmpd="sng" algn="ctr">
            <a:solidFill>
              <a:schemeClr val="tx1"/>
            </a:solidFill>
            <a:prstDash val="solid"/>
            <a:round/>
            <a:headEnd type="none" w="med" len="med"/>
            <a:tailEnd type="arrow"/>
          </a:ln>
          <a:effectLst/>
        </p:spPr>
      </p:cxnSp>
      <p:grpSp>
        <p:nvGrpSpPr>
          <p:cNvPr id="396" name="Group 395"/>
          <p:cNvGrpSpPr/>
          <p:nvPr/>
        </p:nvGrpSpPr>
        <p:grpSpPr>
          <a:xfrm>
            <a:off x="7431125" y="3349160"/>
            <a:ext cx="733764" cy="851605"/>
            <a:chOff x="9908167" y="3508183"/>
            <a:chExt cx="978352" cy="851605"/>
          </a:xfrm>
        </p:grpSpPr>
        <p:sp>
          <p:nvSpPr>
            <p:cNvPr id="388" name="Rectangle 387"/>
            <p:cNvSpPr/>
            <p:nvPr/>
          </p:nvSpPr>
          <p:spPr bwMode="auto">
            <a:xfrm>
              <a:off x="9908167" y="3508183"/>
              <a:ext cx="978352" cy="287956"/>
            </a:xfrm>
            <a:prstGeom prst="rect">
              <a:avLst/>
            </a:prstGeom>
            <a:solidFill>
              <a:schemeClr val="accent6">
                <a:lumMod val="20000"/>
                <a:lumOff val="80000"/>
              </a:schemeClr>
            </a:solidFill>
            <a:ln w="12700" cap="flat" cmpd="sng" algn="ctr">
              <a:solidFill>
                <a:schemeClr val="tx1"/>
              </a:solid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r>
                <a:rPr lang="en-US" sz="900" b="1" dirty="0" smtClean="0"/>
                <a:t>ARP Table(80)</a:t>
              </a:r>
            </a:p>
          </p:txBody>
        </p:sp>
        <p:sp>
          <p:nvSpPr>
            <p:cNvPr id="389" name="Rectangle 388"/>
            <p:cNvSpPr/>
            <p:nvPr/>
          </p:nvSpPr>
          <p:spPr bwMode="auto">
            <a:xfrm>
              <a:off x="9908345" y="4078634"/>
              <a:ext cx="977996" cy="281154"/>
            </a:xfrm>
            <a:prstGeom prst="rect">
              <a:avLst/>
            </a:prstGeom>
            <a:solidFill>
              <a:schemeClr val="accent6">
                <a:lumMod val="20000"/>
                <a:lumOff val="80000"/>
              </a:schemeClr>
            </a:solidFill>
            <a:ln w="12700" cap="flat" cmpd="sng" algn="ctr">
              <a:solidFill>
                <a:schemeClr val="tx1"/>
              </a:solid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r>
                <a:rPr lang="en-US" sz="900" dirty="0" smtClean="0"/>
                <a:t>Miss</a:t>
              </a:r>
            </a:p>
          </p:txBody>
        </p:sp>
        <p:sp>
          <p:nvSpPr>
            <p:cNvPr id="390" name="Rectangle 389"/>
            <p:cNvSpPr/>
            <p:nvPr/>
          </p:nvSpPr>
          <p:spPr bwMode="auto">
            <a:xfrm>
              <a:off x="9908345" y="3797480"/>
              <a:ext cx="977996" cy="281154"/>
            </a:xfrm>
            <a:prstGeom prst="rect">
              <a:avLst/>
            </a:prstGeom>
            <a:solidFill>
              <a:schemeClr val="accent6">
                <a:lumMod val="20000"/>
                <a:lumOff val="80000"/>
              </a:schemeClr>
            </a:solidFill>
            <a:ln w="12700" cap="flat" cmpd="sng" algn="ctr">
              <a:solidFill>
                <a:schemeClr val="tx1"/>
              </a:solid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r>
                <a:rPr lang="en-US" sz="900" dirty="0" smtClean="0"/>
                <a:t>ARP match</a:t>
              </a:r>
            </a:p>
          </p:txBody>
        </p:sp>
      </p:grpSp>
      <p:cxnSp>
        <p:nvCxnSpPr>
          <p:cNvPr id="394" name="Elbow Connector 393"/>
          <p:cNvCxnSpPr>
            <a:stCxn id="390" idx="3"/>
          </p:cNvCxnSpPr>
          <p:nvPr/>
        </p:nvCxnSpPr>
        <p:spPr bwMode="auto">
          <a:xfrm flipV="1">
            <a:off x="8164756" y="3544473"/>
            <a:ext cx="121220" cy="234560"/>
          </a:xfrm>
          <a:prstGeom prst="bentConnector2">
            <a:avLst/>
          </a:prstGeom>
          <a:solidFill>
            <a:schemeClr val="accent1"/>
          </a:solidFill>
          <a:ln w="28575" cap="flat" cmpd="sng" algn="ctr">
            <a:solidFill>
              <a:srgbClr val="6010F0"/>
            </a:solidFill>
            <a:prstDash val="solid"/>
            <a:round/>
            <a:headEnd type="none" w="med" len="med"/>
            <a:tailEnd type="arrow"/>
          </a:ln>
          <a:effectLst/>
        </p:spPr>
      </p:cxnSp>
      <p:cxnSp>
        <p:nvCxnSpPr>
          <p:cNvPr id="401" name="Elbow Connector 400"/>
          <p:cNvCxnSpPr>
            <a:stCxn id="18" idx="3"/>
            <a:endCxn id="388" idx="1"/>
          </p:cNvCxnSpPr>
          <p:nvPr/>
        </p:nvCxnSpPr>
        <p:spPr bwMode="auto">
          <a:xfrm flipV="1">
            <a:off x="6828115" y="3493137"/>
            <a:ext cx="603011" cy="501297"/>
          </a:xfrm>
          <a:prstGeom prst="bentConnector3">
            <a:avLst>
              <a:gd name="adj1" fmla="val 73076"/>
            </a:avLst>
          </a:prstGeom>
          <a:solidFill>
            <a:schemeClr val="accent1"/>
          </a:solidFill>
          <a:ln w="12700" cap="flat" cmpd="sng" algn="ctr">
            <a:solidFill>
              <a:schemeClr val="tx1"/>
            </a:solidFill>
            <a:prstDash val="solid"/>
            <a:round/>
            <a:headEnd type="none" w="med" len="med"/>
            <a:tailEnd type="arrow"/>
          </a:ln>
          <a:effectLst/>
        </p:spPr>
      </p:cxnSp>
      <p:sp>
        <p:nvSpPr>
          <p:cNvPr id="407" name="TextBox 406"/>
          <p:cNvSpPr txBox="1"/>
          <p:nvPr/>
        </p:nvSpPr>
        <p:spPr>
          <a:xfrm>
            <a:off x="8213475" y="3398667"/>
            <a:ext cx="595035" cy="215444"/>
          </a:xfrm>
          <a:prstGeom prst="rect">
            <a:avLst/>
          </a:prstGeom>
          <a:noFill/>
        </p:spPr>
        <p:txBody>
          <a:bodyPr wrap="none" rtlCol="0">
            <a:spAutoFit/>
          </a:bodyPr>
          <a:lstStyle/>
          <a:p>
            <a:r>
              <a:rPr lang="en-US" sz="800" dirty="0" smtClean="0"/>
              <a:t>controller</a:t>
            </a:r>
            <a:endParaRPr lang="en-US" sz="800" dirty="0"/>
          </a:p>
        </p:txBody>
      </p:sp>
      <p:cxnSp>
        <p:nvCxnSpPr>
          <p:cNvPr id="425" name="Elbow Connector 424"/>
          <p:cNvCxnSpPr>
            <a:stCxn id="8" idx="3"/>
            <a:endCxn id="36" idx="1"/>
          </p:cNvCxnSpPr>
          <p:nvPr/>
        </p:nvCxnSpPr>
        <p:spPr bwMode="auto">
          <a:xfrm>
            <a:off x="2773776" y="3451415"/>
            <a:ext cx="2822915" cy="1413317"/>
          </a:xfrm>
          <a:prstGeom prst="bentConnector3">
            <a:avLst/>
          </a:prstGeom>
          <a:solidFill>
            <a:schemeClr val="accent1"/>
          </a:solidFill>
          <a:ln w="12700" cap="flat" cmpd="sng" algn="ctr">
            <a:solidFill>
              <a:schemeClr val="tx1"/>
            </a:solidFill>
            <a:prstDash val="solid"/>
            <a:round/>
            <a:headEnd type="none" w="med" len="med"/>
            <a:tailEnd type="arrow"/>
          </a:ln>
          <a:effectLst/>
        </p:spPr>
      </p:cxnSp>
      <p:sp>
        <p:nvSpPr>
          <p:cNvPr id="120" name="Rectangle 119"/>
          <p:cNvSpPr/>
          <p:nvPr/>
        </p:nvSpPr>
        <p:spPr bwMode="auto">
          <a:xfrm>
            <a:off x="5899077" y="2803235"/>
            <a:ext cx="929037" cy="264115"/>
          </a:xfrm>
          <a:prstGeom prst="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r>
              <a:rPr lang="en-US" sz="900" dirty="0" smtClean="0"/>
              <a:t>Default Route</a:t>
            </a:r>
            <a:endParaRPr kumimoji="0" lang="en-US" sz="900" b="0" i="0" u="none" strike="noStrike" cap="none" normalizeH="0" baseline="0" dirty="0" smtClean="0">
              <a:ln>
                <a:noFill/>
              </a:ln>
              <a:solidFill>
                <a:schemeClr val="tx1"/>
              </a:solidFill>
              <a:effectLst/>
            </a:endParaRPr>
          </a:p>
        </p:txBody>
      </p:sp>
      <p:cxnSp>
        <p:nvCxnSpPr>
          <p:cNvPr id="125" name="Elbow Connector 124"/>
          <p:cNvCxnSpPr>
            <a:stCxn id="307" idx="3"/>
            <a:endCxn id="128" idx="1"/>
          </p:cNvCxnSpPr>
          <p:nvPr/>
        </p:nvCxnSpPr>
        <p:spPr bwMode="auto">
          <a:xfrm flipV="1">
            <a:off x="6828114" y="2348386"/>
            <a:ext cx="483257" cy="861563"/>
          </a:xfrm>
          <a:prstGeom prst="bentConnector3">
            <a:avLst>
              <a:gd name="adj1" fmla="val 39716"/>
            </a:avLst>
          </a:prstGeom>
          <a:solidFill>
            <a:schemeClr val="accent1"/>
          </a:solidFill>
          <a:ln w="12700" cap="flat" cmpd="sng" algn="ctr">
            <a:solidFill>
              <a:schemeClr val="tx1"/>
            </a:solidFill>
            <a:prstDash val="solid"/>
            <a:round/>
            <a:headEnd type="none" w="med" len="med"/>
            <a:tailEnd type="arrow"/>
          </a:ln>
          <a:effectLst/>
        </p:spPr>
      </p:cxnSp>
      <p:sp>
        <p:nvSpPr>
          <p:cNvPr id="128" name="Rectangle 127"/>
          <p:cNvSpPr/>
          <p:nvPr/>
        </p:nvSpPr>
        <p:spPr bwMode="auto">
          <a:xfrm>
            <a:off x="7311371" y="2231860"/>
            <a:ext cx="761655" cy="233051"/>
          </a:xfrm>
          <a:prstGeom prst="rect">
            <a:avLst/>
          </a:prstGeom>
          <a:solidFill>
            <a:schemeClr val="accent1">
              <a:lumMod val="20000"/>
              <a:lumOff val="80000"/>
            </a:schemeClr>
          </a:solidFill>
          <a:ln w="38100" cap="flat" cmpd="sng" algn="ctr">
            <a:solidFill>
              <a:schemeClr val="bg1">
                <a:lumMod val="85000"/>
              </a:schemeClr>
            </a:solid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r>
              <a:rPr lang="en-US" sz="900" b="1" dirty="0" smtClean="0"/>
              <a:t>Subnet Route </a:t>
            </a:r>
            <a:endParaRPr kumimoji="0" lang="en-US" sz="900" b="0" i="0" u="none" strike="noStrike" cap="none" normalizeH="0" baseline="0" dirty="0" smtClean="0">
              <a:ln>
                <a:noFill/>
              </a:ln>
              <a:solidFill>
                <a:schemeClr val="tx1"/>
              </a:solidFill>
              <a:effectLst/>
            </a:endParaRPr>
          </a:p>
        </p:txBody>
      </p:sp>
      <p:cxnSp>
        <p:nvCxnSpPr>
          <p:cNvPr id="129" name="Elbow Connector 128"/>
          <p:cNvCxnSpPr/>
          <p:nvPr/>
        </p:nvCxnSpPr>
        <p:spPr bwMode="auto">
          <a:xfrm rot="5400000" flipH="1" flipV="1">
            <a:off x="8089652" y="2172243"/>
            <a:ext cx="234560" cy="211863"/>
          </a:xfrm>
          <a:prstGeom prst="bentConnector3">
            <a:avLst>
              <a:gd name="adj1" fmla="val 9497"/>
            </a:avLst>
          </a:prstGeom>
          <a:solidFill>
            <a:schemeClr val="accent1"/>
          </a:solidFill>
          <a:ln w="28575" cap="flat" cmpd="sng" algn="ctr">
            <a:solidFill>
              <a:srgbClr val="6010F0"/>
            </a:solidFill>
            <a:prstDash val="solid"/>
            <a:round/>
            <a:headEnd type="none" w="med" len="med"/>
            <a:tailEnd type="arrow"/>
          </a:ln>
          <a:effectLst/>
        </p:spPr>
      </p:cxnSp>
      <p:sp>
        <p:nvSpPr>
          <p:cNvPr id="130" name="TextBox 129"/>
          <p:cNvSpPr txBox="1"/>
          <p:nvPr/>
        </p:nvSpPr>
        <p:spPr>
          <a:xfrm>
            <a:off x="8320365" y="2218273"/>
            <a:ext cx="595035" cy="215444"/>
          </a:xfrm>
          <a:prstGeom prst="rect">
            <a:avLst/>
          </a:prstGeom>
          <a:noFill/>
        </p:spPr>
        <p:txBody>
          <a:bodyPr wrap="none" rtlCol="0">
            <a:spAutoFit/>
          </a:bodyPr>
          <a:lstStyle/>
          <a:p>
            <a:r>
              <a:rPr lang="en-US" sz="800" dirty="0" smtClean="0"/>
              <a:t>controller</a:t>
            </a:r>
            <a:endParaRPr lang="en-US" sz="800" dirty="0"/>
          </a:p>
        </p:txBody>
      </p:sp>
    </p:spTree>
    <p:extLst>
      <p:ext uri="{BB962C8B-B14F-4D97-AF65-F5344CB8AC3E}">
        <p14:creationId xmlns:p14="http://schemas.microsoft.com/office/powerpoint/2010/main" val="32801532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fade">
                                      <p:cBhvr>
                                        <p:cTn id="7" dur="1000"/>
                                        <p:tgtEl>
                                          <p:spTgt spid="38"/>
                                        </p:tgtEl>
                                      </p:cBhvr>
                                    </p:animEffect>
                                    <p:anim calcmode="lin" valueType="num">
                                      <p:cBhvr>
                                        <p:cTn id="8" dur="1000" fill="hold"/>
                                        <p:tgtEl>
                                          <p:spTgt spid="38"/>
                                        </p:tgtEl>
                                        <p:attrNameLst>
                                          <p:attrName>ppt_x</p:attrName>
                                        </p:attrNameLst>
                                      </p:cBhvr>
                                      <p:tavLst>
                                        <p:tav tm="0">
                                          <p:val>
                                            <p:strVal val="#ppt_x"/>
                                          </p:val>
                                        </p:tav>
                                        <p:tav tm="100000">
                                          <p:val>
                                            <p:strVal val="#ppt_x"/>
                                          </p:val>
                                        </p:tav>
                                      </p:tavLst>
                                    </p:anim>
                                    <p:anim calcmode="lin" valueType="num">
                                      <p:cBhvr>
                                        <p:cTn id="9" dur="1000" fill="hold"/>
                                        <p:tgtEl>
                                          <p:spTgt spid="38"/>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40"/>
                                        </p:tgtEl>
                                        <p:attrNameLst>
                                          <p:attrName>style.visibility</p:attrName>
                                        </p:attrNameLst>
                                      </p:cBhvr>
                                      <p:to>
                                        <p:strVal val="visible"/>
                                      </p:to>
                                    </p:set>
                                    <p:animEffect transition="in" filter="fade">
                                      <p:cBhvr>
                                        <p:cTn id="12" dur="1000"/>
                                        <p:tgtEl>
                                          <p:spTgt spid="40"/>
                                        </p:tgtEl>
                                      </p:cBhvr>
                                    </p:animEffect>
                                    <p:anim calcmode="lin" valueType="num">
                                      <p:cBhvr>
                                        <p:cTn id="13" dur="1000" fill="hold"/>
                                        <p:tgtEl>
                                          <p:spTgt spid="40"/>
                                        </p:tgtEl>
                                        <p:attrNameLst>
                                          <p:attrName>ppt_x</p:attrName>
                                        </p:attrNameLst>
                                      </p:cBhvr>
                                      <p:tavLst>
                                        <p:tav tm="0">
                                          <p:val>
                                            <p:strVal val="#ppt_x"/>
                                          </p:val>
                                        </p:tav>
                                        <p:tav tm="100000">
                                          <p:val>
                                            <p:strVal val="#ppt_x"/>
                                          </p:val>
                                        </p:tav>
                                      </p:tavLst>
                                    </p:anim>
                                    <p:anim calcmode="lin" valueType="num">
                                      <p:cBhvr>
                                        <p:cTn id="14" dur="1000" fill="hold"/>
                                        <p:tgtEl>
                                          <p:spTgt spid="40"/>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42"/>
                                        </p:tgtEl>
                                        <p:attrNameLst>
                                          <p:attrName>style.visibility</p:attrName>
                                        </p:attrNameLst>
                                      </p:cBhvr>
                                      <p:to>
                                        <p:strVal val="visible"/>
                                      </p:to>
                                    </p:set>
                                    <p:animEffect transition="in" filter="fade">
                                      <p:cBhvr>
                                        <p:cTn id="17" dur="1000"/>
                                        <p:tgtEl>
                                          <p:spTgt spid="42"/>
                                        </p:tgtEl>
                                      </p:cBhvr>
                                    </p:animEffect>
                                    <p:anim calcmode="lin" valueType="num">
                                      <p:cBhvr>
                                        <p:cTn id="18" dur="1000" fill="hold"/>
                                        <p:tgtEl>
                                          <p:spTgt spid="42"/>
                                        </p:tgtEl>
                                        <p:attrNameLst>
                                          <p:attrName>ppt_x</p:attrName>
                                        </p:attrNameLst>
                                      </p:cBhvr>
                                      <p:tavLst>
                                        <p:tav tm="0">
                                          <p:val>
                                            <p:strVal val="#ppt_x"/>
                                          </p:val>
                                        </p:tav>
                                        <p:tav tm="100000">
                                          <p:val>
                                            <p:strVal val="#ppt_x"/>
                                          </p:val>
                                        </p:tav>
                                      </p:tavLst>
                                    </p:anim>
                                    <p:anim calcmode="lin" valueType="num">
                                      <p:cBhvr>
                                        <p:cTn id="19" dur="1000" fill="hold"/>
                                        <p:tgtEl>
                                          <p:spTgt spid="42"/>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43"/>
                                        </p:tgtEl>
                                        <p:attrNameLst>
                                          <p:attrName>style.visibility</p:attrName>
                                        </p:attrNameLst>
                                      </p:cBhvr>
                                      <p:to>
                                        <p:strVal val="visible"/>
                                      </p:to>
                                    </p:set>
                                    <p:animEffect transition="in" filter="fade">
                                      <p:cBhvr>
                                        <p:cTn id="22" dur="1000"/>
                                        <p:tgtEl>
                                          <p:spTgt spid="43"/>
                                        </p:tgtEl>
                                      </p:cBhvr>
                                    </p:animEffect>
                                    <p:anim calcmode="lin" valueType="num">
                                      <p:cBhvr>
                                        <p:cTn id="23" dur="1000" fill="hold"/>
                                        <p:tgtEl>
                                          <p:spTgt spid="43"/>
                                        </p:tgtEl>
                                        <p:attrNameLst>
                                          <p:attrName>ppt_x</p:attrName>
                                        </p:attrNameLst>
                                      </p:cBhvr>
                                      <p:tavLst>
                                        <p:tav tm="0">
                                          <p:val>
                                            <p:strVal val="#ppt_x"/>
                                          </p:val>
                                        </p:tav>
                                        <p:tav tm="100000">
                                          <p:val>
                                            <p:strVal val="#ppt_x"/>
                                          </p:val>
                                        </p:tav>
                                      </p:tavLst>
                                    </p:anim>
                                    <p:anim calcmode="lin" valueType="num">
                                      <p:cBhvr>
                                        <p:cTn id="24" dur="1000" fill="hold"/>
                                        <p:tgtEl>
                                          <p:spTgt spid="43"/>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45"/>
                                        </p:tgtEl>
                                        <p:attrNameLst>
                                          <p:attrName>style.visibility</p:attrName>
                                        </p:attrNameLst>
                                      </p:cBhvr>
                                      <p:to>
                                        <p:strVal val="visible"/>
                                      </p:to>
                                    </p:set>
                                    <p:animEffect transition="in" filter="fade">
                                      <p:cBhvr>
                                        <p:cTn id="27" dur="1000"/>
                                        <p:tgtEl>
                                          <p:spTgt spid="45"/>
                                        </p:tgtEl>
                                      </p:cBhvr>
                                    </p:animEffect>
                                    <p:anim calcmode="lin" valueType="num">
                                      <p:cBhvr>
                                        <p:cTn id="28" dur="1000" fill="hold"/>
                                        <p:tgtEl>
                                          <p:spTgt spid="45"/>
                                        </p:tgtEl>
                                        <p:attrNameLst>
                                          <p:attrName>ppt_x</p:attrName>
                                        </p:attrNameLst>
                                      </p:cBhvr>
                                      <p:tavLst>
                                        <p:tav tm="0">
                                          <p:val>
                                            <p:strVal val="#ppt_x"/>
                                          </p:val>
                                        </p:tav>
                                        <p:tav tm="100000">
                                          <p:val>
                                            <p:strVal val="#ppt_x"/>
                                          </p:val>
                                        </p:tav>
                                      </p:tavLst>
                                    </p:anim>
                                    <p:anim calcmode="lin" valueType="num">
                                      <p:cBhvr>
                                        <p:cTn id="29" dur="1000" fill="hold"/>
                                        <p:tgtEl>
                                          <p:spTgt spid="45"/>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50"/>
                                        </p:tgtEl>
                                        <p:attrNameLst>
                                          <p:attrName>style.visibility</p:attrName>
                                        </p:attrNameLst>
                                      </p:cBhvr>
                                      <p:to>
                                        <p:strVal val="visible"/>
                                      </p:to>
                                    </p:set>
                                    <p:animEffect transition="in" filter="fade">
                                      <p:cBhvr>
                                        <p:cTn id="32" dur="1000"/>
                                        <p:tgtEl>
                                          <p:spTgt spid="50"/>
                                        </p:tgtEl>
                                      </p:cBhvr>
                                    </p:animEffect>
                                    <p:anim calcmode="lin" valueType="num">
                                      <p:cBhvr>
                                        <p:cTn id="33" dur="1000" fill="hold"/>
                                        <p:tgtEl>
                                          <p:spTgt spid="50"/>
                                        </p:tgtEl>
                                        <p:attrNameLst>
                                          <p:attrName>ppt_x</p:attrName>
                                        </p:attrNameLst>
                                      </p:cBhvr>
                                      <p:tavLst>
                                        <p:tav tm="0">
                                          <p:val>
                                            <p:strVal val="#ppt_x"/>
                                          </p:val>
                                        </p:tav>
                                        <p:tav tm="100000">
                                          <p:val>
                                            <p:strVal val="#ppt_x"/>
                                          </p:val>
                                        </p:tav>
                                      </p:tavLst>
                                    </p:anim>
                                    <p:anim calcmode="lin" valueType="num">
                                      <p:cBhvr>
                                        <p:cTn id="34" dur="1000" fill="hold"/>
                                        <p:tgtEl>
                                          <p:spTgt spid="50"/>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46"/>
                                        </p:tgtEl>
                                        <p:attrNameLst>
                                          <p:attrName>style.visibility</p:attrName>
                                        </p:attrNameLst>
                                      </p:cBhvr>
                                      <p:to>
                                        <p:strVal val="visible"/>
                                      </p:to>
                                    </p:set>
                                    <p:animEffect transition="in" filter="fade">
                                      <p:cBhvr>
                                        <p:cTn id="37" dur="1000"/>
                                        <p:tgtEl>
                                          <p:spTgt spid="46"/>
                                        </p:tgtEl>
                                      </p:cBhvr>
                                    </p:animEffect>
                                    <p:anim calcmode="lin" valueType="num">
                                      <p:cBhvr>
                                        <p:cTn id="38" dur="1000" fill="hold"/>
                                        <p:tgtEl>
                                          <p:spTgt spid="46"/>
                                        </p:tgtEl>
                                        <p:attrNameLst>
                                          <p:attrName>ppt_x</p:attrName>
                                        </p:attrNameLst>
                                      </p:cBhvr>
                                      <p:tavLst>
                                        <p:tav tm="0">
                                          <p:val>
                                            <p:strVal val="#ppt_x"/>
                                          </p:val>
                                        </p:tav>
                                        <p:tav tm="100000">
                                          <p:val>
                                            <p:strVal val="#ppt_x"/>
                                          </p:val>
                                        </p:tav>
                                      </p:tavLst>
                                    </p:anim>
                                    <p:anim calcmode="lin" valueType="num">
                                      <p:cBhvr>
                                        <p:cTn id="39" dur="1000" fill="hold"/>
                                        <p:tgtEl>
                                          <p:spTgt spid="46"/>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41"/>
                                        </p:tgtEl>
                                        <p:attrNameLst>
                                          <p:attrName>style.visibility</p:attrName>
                                        </p:attrNameLst>
                                      </p:cBhvr>
                                      <p:to>
                                        <p:strVal val="visible"/>
                                      </p:to>
                                    </p:set>
                                    <p:animEffect transition="in" filter="fade">
                                      <p:cBhvr>
                                        <p:cTn id="42" dur="1000"/>
                                        <p:tgtEl>
                                          <p:spTgt spid="41"/>
                                        </p:tgtEl>
                                      </p:cBhvr>
                                    </p:animEffect>
                                    <p:anim calcmode="lin" valueType="num">
                                      <p:cBhvr>
                                        <p:cTn id="43" dur="1000" fill="hold"/>
                                        <p:tgtEl>
                                          <p:spTgt spid="41"/>
                                        </p:tgtEl>
                                        <p:attrNameLst>
                                          <p:attrName>ppt_x</p:attrName>
                                        </p:attrNameLst>
                                      </p:cBhvr>
                                      <p:tavLst>
                                        <p:tav tm="0">
                                          <p:val>
                                            <p:strVal val="#ppt_x"/>
                                          </p:val>
                                        </p:tav>
                                        <p:tav tm="100000">
                                          <p:val>
                                            <p:strVal val="#ppt_x"/>
                                          </p:val>
                                        </p:tav>
                                      </p:tavLst>
                                    </p:anim>
                                    <p:anim calcmode="lin" valueType="num">
                                      <p:cBhvr>
                                        <p:cTn id="44" dur="1000" fill="hold"/>
                                        <p:tgtEl>
                                          <p:spTgt spid="41"/>
                                        </p:tgtEl>
                                        <p:attrNameLst>
                                          <p:attrName>ppt_y</p:attrName>
                                        </p:attrNameLst>
                                      </p:cBhvr>
                                      <p:tavLst>
                                        <p:tav tm="0">
                                          <p:val>
                                            <p:strVal val="#ppt_y+.1"/>
                                          </p:val>
                                        </p:tav>
                                        <p:tav tm="100000">
                                          <p:val>
                                            <p:strVal val="#ppt_y"/>
                                          </p:val>
                                        </p:tav>
                                      </p:tavLst>
                                    </p:anim>
                                  </p:childTnLst>
                                </p:cTn>
                              </p:par>
                              <p:par>
                                <p:cTn id="45" presetID="42" presetClass="entr" presetSubtype="0" fill="hold" nodeType="withEffect">
                                  <p:stCondLst>
                                    <p:cond delay="0"/>
                                  </p:stCondLst>
                                  <p:childTnLst>
                                    <p:set>
                                      <p:cBhvr>
                                        <p:cTn id="46" dur="1" fill="hold">
                                          <p:stCondLst>
                                            <p:cond delay="0"/>
                                          </p:stCondLst>
                                        </p:cTn>
                                        <p:tgtEl>
                                          <p:spTgt spid="48"/>
                                        </p:tgtEl>
                                        <p:attrNameLst>
                                          <p:attrName>style.visibility</p:attrName>
                                        </p:attrNameLst>
                                      </p:cBhvr>
                                      <p:to>
                                        <p:strVal val="visible"/>
                                      </p:to>
                                    </p:set>
                                    <p:animEffect transition="in" filter="fade">
                                      <p:cBhvr>
                                        <p:cTn id="47" dur="1000"/>
                                        <p:tgtEl>
                                          <p:spTgt spid="48"/>
                                        </p:tgtEl>
                                      </p:cBhvr>
                                    </p:animEffect>
                                    <p:anim calcmode="lin" valueType="num">
                                      <p:cBhvr>
                                        <p:cTn id="48" dur="1000" fill="hold"/>
                                        <p:tgtEl>
                                          <p:spTgt spid="48"/>
                                        </p:tgtEl>
                                        <p:attrNameLst>
                                          <p:attrName>ppt_x</p:attrName>
                                        </p:attrNameLst>
                                      </p:cBhvr>
                                      <p:tavLst>
                                        <p:tav tm="0">
                                          <p:val>
                                            <p:strVal val="#ppt_x"/>
                                          </p:val>
                                        </p:tav>
                                        <p:tav tm="100000">
                                          <p:val>
                                            <p:strVal val="#ppt_x"/>
                                          </p:val>
                                        </p:tav>
                                      </p:tavLst>
                                    </p:anim>
                                    <p:anim calcmode="lin" valueType="num">
                                      <p:cBhvr>
                                        <p:cTn id="49" dur="1000" fill="hold"/>
                                        <p:tgtEl>
                                          <p:spTgt spid="48"/>
                                        </p:tgtEl>
                                        <p:attrNameLst>
                                          <p:attrName>ppt_y</p:attrName>
                                        </p:attrNameLst>
                                      </p:cBhvr>
                                      <p:tavLst>
                                        <p:tav tm="0">
                                          <p:val>
                                            <p:strVal val="#ppt_y+.1"/>
                                          </p:val>
                                        </p:tav>
                                        <p:tav tm="100000">
                                          <p:val>
                                            <p:strVal val="#ppt_y"/>
                                          </p:val>
                                        </p:tav>
                                      </p:tavLst>
                                    </p:anim>
                                  </p:childTnLst>
                                </p:cTn>
                              </p:par>
                              <p:par>
                                <p:cTn id="50" presetID="42" presetClass="entr" presetSubtype="0" fill="hold" nodeType="withEffect">
                                  <p:stCondLst>
                                    <p:cond delay="0"/>
                                  </p:stCondLst>
                                  <p:childTnLst>
                                    <p:set>
                                      <p:cBhvr>
                                        <p:cTn id="51" dur="1" fill="hold">
                                          <p:stCondLst>
                                            <p:cond delay="0"/>
                                          </p:stCondLst>
                                        </p:cTn>
                                        <p:tgtEl>
                                          <p:spTgt spid="62"/>
                                        </p:tgtEl>
                                        <p:attrNameLst>
                                          <p:attrName>style.visibility</p:attrName>
                                        </p:attrNameLst>
                                      </p:cBhvr>
                                      <p:to>
                                        <p:strVal val="visible"/>
                                      </p:to>
                                    </p:set>
                                    <p:animEffect transition="in" filter="fade">
                                      <p:cBhvr>
                                        <p:cTn id="52" dur="1000"/>
                                        <p:tgtEl>
                                          <p:spTgt spid="62"/>
                                        </p:tgtEl>
                                      </p:cBhvr>
                                    </p:animEffect>
                                    <p:anim calcmode="lin" valueType="num">
                                      <p:cBhvr>
                                        <p:cTn id="53" dur="1000" fill="hold"/>
                                        <p:tgtEl>
                                          <p:spTgt spid="62"/>
                                        </p:tgtEl>
                                        <p:attrNameLst>
                                          <p:attrName>ppt_x</p:attrName>
                                        </p:attrNameLst>
                                      </p:cBhvr>
                                      <p:tavLst>
                                        <p:tav tm="0">
                                          <p:val>
                                            <p:strVal val="#ppt_x"/>
                                          </p:val>
                                        </p:tav>
                                        <p:tav tm="100000">
                                          <p:val>
                                            <p:strVal val="#ppt_x"/>
                                          </p:val>
                                        </p:tav>
                                      </p:tavLst>
                                    </p:anim>
                                    <p:anim calcmode="lin" valueType="num">
                                      <p:cBhvr>
                                        <p:cTn id="54" dur="1000" fill="hold"/>
                                        <p:tgtEl>
                                          <p:spTgt spid="62"/>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0"/>
                                  </p:stCondLst>
                                  <p:childTnLst>
                                    <p:set>
                                      <p:cBhvr>
                                        <p:cTn id="56" dur="1" fill="hold">
                                          <p:stCondLst>
                                            <p:cond delay="0"/>
                                          </p:stCondLst>
                                        </p:cTn>
                                        <p:tgtEl>
                                          <p:spTgt spid="44"/>
                                        </p:tgtEl>
                                        <p:attrNameLst>
                                          <p:attrName>style.visibility</p:attrName>
                                        </p:attrNameLst>
                                      </p:cBhvr>
                                      <p:to>
                                        <p:strVal val="visible"/>
                                      </p:to>
                                    </p:set>
                                    <p:animEffect transition="in" filter="fade">
                                      <p:cBhvr>
                                        <p:cTn id="57" dur="1000"/>
                                        <p:tgtEl>
                                          <p:spTgt spid="44"/>
                                        </p:tgtEl>
                                      </p:cBhvr>
                                    </p:animEffect>
                                    <p:anim calcmode="lin" valueType="num">
                                      <p:cBhvr>
                                        <p:cTn id="58" dur="1000" fill="hold"/>
                                        <p:tgtEl>
                                          <p:spTgt spid="44"/>
                                        </p:tgtEl>
                                        <p:attrNameLst>
                                          <p:attrName>ppt_x</p:attrName>
                                        </p:attrNameLst>
                                      </p:cBhvr>
                                      <p:tavLst>
                                        <p:tav tm="0">
                                          <p:val>
                                            <p:strVal val="#ppt_x"/>
                                          </p:val>
                                        </p:tav>
                                        <p:tav tm="100000">
                                          <p:val>
                                            <p:strVal val="#ppt_x"/>
                                          </p:val>
                                        </p:tav>
                                      </p:tavLst>
                                    </p:anim>
                                    <p:anim calcmode="lin" valueType="num">
                                      <p:cBhvr>
                                        <p:cTn id="59" dur="1000" fill="hold"/>
                                        <p:tgtEl>
                                          <p:spTgt spid="44"/>
                                        </p:tgtEl>
                                        <p:attrNameLst>
                                          <p:attrName>ppt_y</p:attrName>
                                        </p:attrNameLst>
                                      </p:cBhvr>
                                      <p:tavLst>
                                        <p:tav tm="0">
                                          <p:val>
                                            <p:strVal val="#ppt_y+.1"/>
                                          </p:val>
                                        </p:tav>
                                        <p:tav tm="100000">
                                          <p:val>
                                            <p:strVal val="#ppt_y"/>
                                          </p:val>
                                        </p:tav>
                                      </p:tavLst>
                                    </p:anim>
                                  </p:childTnLst>
                                </p:cTn>
                              </p:par>
                              <p:par>
                                <p:cTn id="60" presetID="42" presetClass="entr" presetSubtype="0" fill="hold" nodeType="withEffect">
                                  <p:stCondLst>
                                    <p:cond delay="0"/>
                                  </p:stCondLst>
                                  <p:childTnLst>
                                    <p:set>
                                      <p:cBhvr>
                                        <p:cTn id="61" dur="1" fill="hold">
                                          <p:stCondLst>
                                            <p:cond delay="0"/>
                                          </p:stCondLst>
                                        </p:cTn>
                                        <p:tgtEl>
                                          <p:spTgt spid="64"/>
                                        </p:tgtEl>
                                        <p:attrNameLst>
                                          <p:attrName>style.visibility</p:attrName>
                                        </p:attrNameLst>
                                      </p:cBhvr>
                                      <p:to>
                                        <p:strVal val="visible"/>
                                      </p:to>
                                    </p:set>
                                    <p:animEffect transition="in" filter="fade">
                                      <p:cBhvr>
                                        <p:cTn id="62" dur="1000"/>
                                        <p:tgtEl>
                                          <p:spTgt spid="64"/>
                                        </p:tgtEl>
                                      </p:cBhvr>
                                    </p:animEffect>
                                    <p:anim calcmode="lin" valueType="num">
                                      <p:cBhvr>
                                        <p:cTn id="63" dur="1000" fill="hold"/>
                                        <p:tgtEl>
                                          <p:spTgt spid="64"/>
                                        </p:tgtEl>
                                        <p:attrNameLst>
                                          <p:attrName>ppt_x</p:attrName>
                                        </p:attrNameLst>
                                      </p:cBhvr>
                                      <p:tavLst>
                                        <p:tav tm="0">
                                          <p:val>
                                            <p:strVal val="#ppt_x"/>
                                          </p:val>
                                        </p:tav>
                                        <p:tav tm="100000">
                                          <p:val>
                                            <p:strVal val="#ppt_x"/>
                                          </p:val>
                                        </p:tav>
                                      </p:tavLst>
                                    </p:anim>
                                    <p:anim calcmode="lin" valueType="num">
                                      <p:cBhvr>
                                        <p:cTn id="64" dur="1000" fill="hold"/>
                                        <p:tgtEl>
                                          <p:spTgt spid="64"/>
                                        </p:tgtEl>
                                        <p:attrNameLst>
                                          <p:attrName>ppt_y</p:attrName>
                                        </p:attrNameLst>
                                      </p:cBhvr>
                                      <p:tavLst>
                                        <p:tav tm="0">
                                          <p:val>
                                            <p:strVal val="#ppt_y+.1"/>
                                          </p:val>
                                        </p:tav>
                                        <p:tav tm="100000">
                                          <p:val>
                                            <p:strVal val="#ppt_y"/>
                                          </p:val>
                                        </p:tav>
                                      </p:tavLst>
                                    </p:anim>
                                  </p:childTnLst>
                                </p:cTn>
                              </p:par>
                              <p:par>
                                <p:cTn id="65" presetID="42" presetClass="entr" presetSubtype="0" fill="hold" nodeType="withEffect">
                                  <p:stCondLst>
                                    <p:cond delay="0"/>
                                  </p:stCondLst>
                                  <p:childTnLst>
                                    <p:set>
                                      <p:cBhvr>
                                        <p:cTn id="66" dur="1" fill="hold">
                                          <p:stCondLst>
                                            <p:cond delay="0"/>
                                          </p:stCondLst>
                                        </p:cTn>
                                        <p:tgtEl>
                                          <p:spTgt spid="63"/>
                                        </p:tgtEl>
                                        <p:attrNameLst>
                                          <p:attrName>style.visibility</p:attrName>
                                        </p:attrNameLst>
                                      </p:cBhvr>
                                      <p:to>
                                        <p:strVal val="visible"/>
                                      </p:to>
                                    </p:set>
                                    <p:animEffect transition="in" filter="fade">
                                      <p:cBhvr>
                                        <p:cTn id="67" dur="1000"/>
                                        <p:tgtEl>
                                          <p:spTgt spid="63"/>
                                        </p:tgtEl>
                                      </p:cBhvr>
                                    </p:animEffect>
                                    <p:anim calcmode="lin" valueType="num">
                                      <p:cBhvr>
                                        <p:cTn id="68" dur="1000" fill="hold"/>
                                        <p:tgtEl>
                                          <p:spTgt spid="63"/>
                                        </p:tgtEl>
                                        <p:attrNameLst>
                                          <p:attrName>ppt_x</p:attrName>
                                        </p:attrNameLst>
                                      </p:cBhvr>
                                      <p:tavLst>
                                        <p:tav tm="0">
                                          <p:val>
                                            <p:strVal val="#ppt_x"/>
                                          </p:val>
                                        </p:tav>
                                        <p:tav tm="100000">
                                          <p:val>
                                            <p:strVal val="#ppt_x"/>
                                          </p:val>
                                        </p:tav>
                                      </p:tavLst>
                                    </p:anim>
                                    <p:anim calcmode="lin" valueType="num">
                                      <p:cBhvr>
                                        <p:cTn id="69" dur="1000" fill="hold"/>
                                        <p:tgtEl>
                                          <p:spTgt spid="63"/>
                                        </p:tgtEl>
                                        <p:attrNameLst>
                                          <p:attrName>ppt_y</p:attrName>
                                        </p:attrNameLst>
                                      </p:cBhvr>
                                      <p:tavLst>
                                        <p:tav tm="0">
                                          <p:val>
                                            <p:strVal val="#ppt_y+.1"/>
                                          </p:val>
                                        </p:tav>
                                        <p:tav tm="100000">
                                          <p:val>
                                            <p:strVal val="#ppt_y"/>
                                          </p:val>
                                        </p:tav>
                                      </p:tavLst>
                                    </p:anim>
                                  </p:childTnLst>
                                </p:cTn>
                              </p:par>
                              <p:par>
                                <p:cTn id="70" presetID="42" presetClass="entr" presetSubtype="0" fill="hold" grpId="0" nodeType="withEffect">
                                  <p:stCondLst>
                                    <p:cond delay="0"/>
                                  </p:stCondLst>
                                  <p:childTnLst>
                                    <p:set>
                                      <p:cBhvr>
                                        <p:cTn id="71" dur="1" fill="hold">
                                          <p:stCondLst>
                                            <p:cond delay="0"/>
                                          </p:stCondLst>
                                        </p:cTn>
                                        <p:tgtEl>
                                          <p:spTgt spid="68"/>
                                        </p:tgtEl>
                                        <p:attrNameLst>
                                          <p:attrName>style.visibility</p:attrName>
                                        </p:attrNameLst>
                                      </p:cBhvr>
                                      <p:to>
                                        <p:strVal val="visible"/>
                                      </p:to>
                                    </p:set>
                                    <p:animEffect transition="in" filter="fade">
                                      <p:cBhvr>
                                        <p:cTn id="72" dur="1000"/>
                                        <p:tgtEl>
                                          <p:spTgt spid="68"/>
                                        </p:tgtEl>
                                      </p:cBhvr>
                                    </p:animEffect>
                                    <p:anim calcmode="lin" valueType="num">
                                      <p:cBhvr>
                                        <p:cTn id="73" dur="1000" fill="hold"/>
                                        <p:tgtEl>
                                          <p:spTgt spid="68"/>
                                        </p:tgtEl>
                                        <p:attrNameLst>
                                          <p:attrName>ppt_x</p:attrName>
                                        </p:attrNameLst>
                                      </p:cBhvr>
                                      <p:tavLst>
                                        <p:tav tm="0">
                                          <p:val>
                                            <p:strVal val="#ppt_x"/>
                                          </p:val>
                                        </p:tav>
                                        <p:tav tm="100000">
                                          <p:val>
                                            <p:strVal val="#ppt_x"/>
                                          </p:val>
                                        </p:tav>
                                      </p:tavLst>
                                    </p:anim>
                                    <p:anim calcmode="lin" valueType="num">
                                      <p:cBhvr>
                                        <p:cTn id="74" dur="1000" fill="hold"/>
                                        <p:tgtEl>
                                          <p:spTgt spid="68"/>
                                        </p:tgtEl>
                                        <p:attrNameLst>
                                          <p:attrName>ppt_y</p:attrName>
                                        </p:attrNameLst>
                                      </p:cBhvr>
                                      <p:tavLst>
                                        <p:tav tm="0">
                                          <p:val>
                                            <p:strVal val="#ppt_y+.1"/>
                                          </p:val>
                                        </p:tav>
                                        <p:tav tm="100000">
                                          <p:val>
                                            <p:strVal val="#ppt_y"/>
                                          </p:val>
                                        </p:tav>
                                      </p:tavLst>
                                    </p:anim>
                                  </p:childTnLst>
                                </p:cTn>
                              </p:par>
                              <p:par>
                                <p:cTn id="75" presetID="42" presetClass="entr" presetSubtype="0" fill="hold" nodeType="withEffect">
                                  <p:stCondLst>
                                    <p:cond delay="0"/>
                                  </p:stCondLst>
                                  <p:childTnLst>
                                    <p:set>
                                      <p:cBhvr>
                                        <p:cTn id="76" dur="1" fill="hold">
                                          <p:stCondLst>
                                            <p:cond delay="0"/>
                                          </p:stCondLst>
                                        </p:cTn>
                                        <p:tgtEl>
                                          <p:spTgt spid="69"/>
                                        </p:tgtEl>
                                        <p:attrNameLst>
                                          <p:attrName>style.visibility</p:attrName>
                                        </p:attrNameLst>
                                      </p:cBhvr>
                                      <p:to>
                                        <p:strVal val="visible"/>
                                      </p:to>
                                    </p:set>
                                    <p:animEffect transition="in" filter="fade">
                                      <p:cBhvr>
                                        <p:cTn id="77" dur="1000"/>
                                        <p:tgtEl>
                                          <p:spTgt spid="69"/>
                                        </p:tgtEl>
                                      </p:cBhvr>
                                    </p:animEffect>
                                    <p:anim calcmode="lin" valueType="num">
                                      <p:cBhvr>
                                        <p:cTn id="78" dur="1000" fill="hold"/>
                                        <p:tgtEl>
                                          <p:spTgt spid="69"/>
                                        </p:tgtEl>
                                        <p:attrNameLst>
                                          <p:attrName>ppt_x</p:attrName>
                                        </p:attrNameLst>
                                      </p:cBhvr>
                                      <p:tavLst>
                                        <p:tav tm="0">
                                          <p:val>
                                            <p:strVal val="#ppt_x"/>
                                          </p:val>
                                        </p:tav>
                                        <p:tav tm="100000">
                                          <p:val>
                                            <p:strVal val="#ppt_x"/>
                                          </p:val>
                                        </p:tav>
                                      </p:tavLst>
                                    </p:anim>
                                    <p:anim calcmode="lin" valueType="num">
                                      <p:cBhvr>
                                        <p:cTn id="79" dur="1000" fill="hold"/>
                                        <p:tgtEl>
                                          <p:spTgt spid="6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43" grpId="0" animBg="1"/>
      <p:bldP spid="44" grpId="0" animBg="1"/>
      <p:bldP spid="45" grpId="0" animBg="1"/>
      <p:bldP spid="68"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6500</TotalTime>
  <Words>3439</Words>
  <Application>Microsoft Office PowerPoint</Application>
  <PresentationFormat>On-screen Show (4:3)</PresentationFormat>
  <Paragraphs>624</Paragraphs>
  <Slides>26</Slides>
  <Notes>4</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Office Theme</vt:lpstr>
      <vt:lpstr>NEW NETVIRT SERVICE INTRODUCTION</vt:lpstr>
      <vt:lpstr>VPN Service components in ODL (Be)</vt:lpstr>
      <vt:lpstr>VPN Service-Netvirt Integration</vt:lpstr>
      <vt:lpstr>Community Direction</vt:lpstr>
      <vt:lpstr>Feature Comparison</vt:lpstr>
      <vt:lpstr>Current Status (May 24 2016)</vt:lpstr>
      <vt:lpstr>Netvirt VPN Service components in ODL (Bo)</vt:lpstr>
      <vt:lpstr>Proposed Hybrid pluggable pipeline using Genius</vt:lpstr>
      <vt:lpstr>Current ODL NETVIRT VPN service pipeline</vt:lpstr>
      <vt:lpstr>PowerPoint Presentation</vt:lpstr>
      <vt:lpstr>L3 VPN Service components</vt:lpstr>
      <vt:lpstr>Component Responsibilities</vt:lpstr>
      <vt:lpstr>L3VPN –Next steps</vt:lpstr>
      <vt:lpstr>L2 Service (ELAN)</vt:lpstr>
      <vt:lpstr>Neutron Network Create Workflow</vt:lpstr>
      <vt:lpstr>Neutron Port Create Workflow</vt:lpstr>
      <vt:lpstr>Neutron Port UP Workflow</vt:lpstr>
      <vt:lpstr>Dataplane highlights</vt:lpstr>
      <vt:lpstr>Component Classes</vt:lpstr>
      <vt:lpstr>DEMO, code walk-through</vt:lpstr>
      <vt:lpstr>PowerPoint Presentation</vt:lpstr>
      <vt:lpstr>PowerPoint Presentation</vt:lpstr>
      <vt:lpstr>PowerPoint Presentation</vt:lpstr>
      <vt:lpstr>L2 –Next steps</vt:lpstr>
      <vt:lpstr>Other Services – Next steps</vt:lpstr>
      <vt:lpstr>Architectural updates needed</vt:lpstr>
    </vt:vector>
  </TitlesOfParts>
  <Company>Ericsson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VPN SERVICE INTRODUCTION</dc:title>
  <dc:creator>Daya Kamath</dc:creator>
  <cp:lastModifiedBy>Daya Kamath</cp:lastModifiedBy>
  <cp:revision>194</cp:revision>
  <dcterms:created xsi:type="dcterms:W3CDTF">2016-01-05T10:17:03Z</dcterms:created>
  <dcterms:modified xsi:type="dcterms:W3CDTF">2016-06-01T18:11:35Z</dcterms:modified>
</cp:coreProperties>
</file>