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0E4E9"/>
          </a:solidFill>
        </a:fill>
      </a:tcStyle>
    </a:wholeTbl>
    <a:band2H>
      <a:tcTxStyle b="def" i="def"/>
      <a:tcStyle>
        <a:tcBdr/>
        <a:fill>
          <a:solidFill>
            <a:srgbClr val="F0F2F4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6CACA"/>
          </a:solidFill>
        </a:fill>
      </a:tcStyle>
    </a:wholeTbl>
    <a:band2H>
      <a:tcTxStyle b="def" i="def"/>
      <a:tcStyle>
        <a:tcBdr/>
        <a:fill>
          <a:solidFill>
            <a:srgbClr val="F3E6E6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8" name="Shape 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9"/>
          <p:cNvGrpSpPr/>
          <p:nvPr/>
        </p:nvGrpSpPr>
        <p:grpSpPr>
          <a:xfrm>
            <a:off x="609600" y="908049"/>
            <a:ext cx="7958140" cy="109539"/>
            <a:chOff x="0" y="0"/>
            <a:chExt cx="7958138" cy="109537"/>
          </a:xfrm>
        </p:grpSpPr>
        <p:sp>
          <p:nvSpPr>
            <p:cNvPr id="137" name="Shape 137"/>
            <p:cNvSpPr/>
            <p:nvPr/>
          </p:nvSpPr>
          <p:spPr>
            <a:xfrm>
              <a:off x="-1" y="-1"/>
              <a:ext cx="4655512" cy="10953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300"/>
              </a:pPr>
            </a:p>
          </p:txBody>
        </p:sp>
        <p:sp>
          <p:nvSpPr>
            <p:cNvPr id="138" name="Shape 138"/>
            <p:cNvSpPr/>
            <p:nvPr/>
          </p:nvSpPr>
          <p:spPr>
            <a:xfrm>
              <a:off x="-1" y="-1"/>
              <a:ext cx="7958140" cy="1"/>
            </a:xfrm>
            <a:prstGeom prst="line">
              <a:avLst/>
            </a:prstGeom>
            <a:noFill/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40" name="Shape 140"/>
          <p:cNvSpPr/>
          <p:nvPr/>
        </p:nvSpPr>
        <p:spPr>
          <a:xfrm>
            <a:off x="609600" y="6309995"/>
            <a:ext cx="7924800" cy="1"/>
          </a:xfrm>
          <a:prstGeom prst="line">
            <a:avLst/>
          </a:prstGeom>
          <a:ln w="3175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41" name="image1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50151"/>
          <a:stretch>
            <a:fillRect/>
          </a:stretch>
        </p:blipFill>
        <p:spPr>
          <a:xfrm>
            <a:off x="6553200" y="212874"/>
            <a:ext cx="2291939" cy="85347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>
            <p:ph type="title"/>
          </p:nvPr>
        </p:nvSpPr>
        <p:spPr>
          <a:xfrm>
            <a:off x="574675" y="304800"/>
            <a:ext cx="8001000" cy="603250"/>
          </a:xfrm>
          <a:prstGeom prst="rect">
            <a:avLst/>
          </a:prstGeom>
        </p:spPr>
        <p:txBody>
          <a:bodyPr/>
          <a:lstStyle>
            <a:lvl1pPr algn="l">
              <a:defRPr sz="2800"/>
            </a:lvl1pPr>
          </a:lstStyle>
          <a:p>
            <a:pPr/>
            <a:r>
              <a:t>标题文本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xfrm>
            <a:off x="566737" y="1052515"/>
            <a:ext cx="8001001" cy="49672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4" name="Shape 1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3"/>
          <p:cNvGrpSpPr/>
          <p:nvPr/>
        </p:nvGrpSpPr>
        <p:grpSpPr>
          <a:xfrm>
            <a:off x="609600" y="908049"/>
            <a:ext cx="7958140" cy="109539"/>
            <a:chOff x="0" y="0"/>
            <a:chExt cx="7958138" cy="109537"/>
          </a:xfrm>
        </p:grpSpPr>
        <p:sp>
          <p:nvSpPr>
            <p:cNvPr id="151" name="Shape 151"/>
            <p:cNvSpPr/>
            <p:nvPr/>
          </p:nvSpPr>
          <p:spPr>
            <a:xfrm>
              <a:off x="-1" y="-1"/>
              <a:ext cx="4655512" cy="10953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300"/>
              </a:pPr>
            </a:p>
          </p:txBody>
        </p:sp>
        <p:sp>
          <p:nvSpPr>
            <p:cNvPr id="152" name="Shape 152"/>
            <p:cNvSpPr/>
            <p:nvPr/>
          </p:nvSpPr>
          <p:spPr>
            <a:xfrm>
              <a:off x="-1" y="-1"/>
              <a:ext cx="7958140" cy="1"/>
            </a:xfrm>
            <a:prstGeom prst="line">
              <a:avLst/>
            </a:prstGeom>
            <a:noFill/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54" name="Shape 154"/>
          <p:cNvSpPr/>
          <p:nvPr/>
        </p:nvSpPr>
        <p:spPr>
          <a:xfrm>
            <a:off x="609600" y="6309995"/>
            <a:ext cx="7924800" cy="1"/>
          </a:xfrm>
          <a:prstGeom prst="line">
            <a:avLst/>
          </a:prstGeom>
          <a:ln w="3175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55" name="image1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50151"/>
          <a:stretch>
            <a:fillRect/>
          </a:stretch>
        </p:blipFill>
        <p:spPr>
          <a:xfrm>
            <a:off x="6553200" y="212874"/>
            <a:ext cx="2291939" cy="853474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>
            <p:ph type="title"/>
          </p:nvPr>
        </p:nvSpPr>
        <p:spPr>
          <a:xfrm>
            <a:off x="6573839" y="304800"/>
            <a:ext cx="2001837" cy="5715000"/>
          </a:xfrm>
          <a:prstGeom prst="rect">
            <a:avLst/>
          </a:prstGeom>
        </p:spPr>
        <p:txBody>
          <a:bodyPr/>
          <a:lstStyle>
            <a:lvl1pPr algn="l">
              <a:defRPr sz="2800"/>
            </a:lvl1pPr>
          </a:lstStyle>
          <a:p>
            <a:pPr/>
            <a:r>
              <a:t>标题文本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xfrm>
            <a:off x="566739" y="304800"/>
            <a:ext cx="5854701" cy="5715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8" name="Shape 1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7"/>
          <p:cNvGrpSpPr/>
          <p:nvPr/>
        </p:nvGrpSpPr>
        <p:grpSpPr>
          <a:xfrm>
            <a:off x="609600" y="908049"/>
            <a:ext cx="7958140" cy="109539"/>
            <a:chOff x="0" y="0"/>
            <a:chExt cx="7958138" cy="109537"/>
          </a:xfrm>
        </p:grpSpPr>
        <p:sp>
          <p:nvSpPr>
            <p:cNvPr id="165" name="Shape 165"/>
            <p:cNvSpPr/>
            <p:nvPr/>
          </p:nvSpPr>
          <p:spPr>
            <a:xfrm>
              <a:off x="-1" y="-1"/>
              <a:ext cx="4655512" cy="10953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300"/>
              </a:pPr>
            </a:p>
          </p:txBody>
        </p:sp>
        <p:sp>
          <p:nvSpPr>
            <p:cNvPr id="166" name="Shape 166"/>
            <p:cNvSpPr/>
            <p:nvPr/>
          </p:nvSpPr>
          <p:spPr>
            <a:xfrm>
              <a:off x="-1" y="-1"/>
              <a:ext cx="7958140" cy="1"/>
            </a:xfrm>
            <a:prstGeom prst="line">
              <a:avLst/>
            </a:prstGeom>
            <a:noFill/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68" name="Shape 168"/>
          <p:cNvSpPr/>
          <p:nvPr/>
        </p:nvSpPr>
        <p:spPr>
          <a:xfrm>
            <a:off x="609600" y="6309995"/>
            <a:ext cx="7924800" cy="1"/>
          </a:xfrm>
          <a:prstGeom prst="line">
            <a:avLst/>
          </a:prstGeom>
          <a:ln w="3175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69" name="image1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50151"/>
          <a:stretch>
            <a:fillRect/>
          </a:stretch>
        </p:blipFill>
        <p:spPr>
          <a:xfrm>
            <a:off x="6553200" y="212874"/>
            <a:ext cx="2291939" cy="853474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hape 170"/>
          <p:cNvSpPr/>
          <p:nvPr>
            <p:ph type="title"/>
          </p:nvPr>
        </p:nvSpPr>
        <p:spPr>
          <a:xfrm>
            <a:off x="574675" y="304800"/>
            <a:ext cx="8001000" cy="603250"/>
          </a:xfrm>
          <a:prstGeom prst="rect">
            <a:avLst/>
          </a:prstGeom>
        </p:spPr>
        <p:txBody>
          <a:bodyPr/>
          <a:lstStyle>
            <a:lvl1pPr algn="l">
              <a:defRPr sz="2800"/>
            </a:lvl1pPr>
          </a:lstStyle>
          <a:p>
            <a:pPr/>
            <a:r>
              <a:t>标题文本</a:t>
            </a:r>
          </a:p>
        </p:txBody>
      </p:sp>
      <p:sp>
        <p:nvSpPr>
          <p:cNvPr id="171" name="Shape 171"/>
          <p:cNvSpPr/>
          <p:nvPr>
            <p:ph type="body" sz="half" idx="1"/>
          </p:nvPr>
        </p:nvSpPr>
        <p:spPr>
          <a:xfrm>
            <a:off x="566737" y="1052515"/>
            <a:ext cx="3924301" cy="49672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2" name="Shape 1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181"/>
          <p:cNvGrpSpPr/>
          <p:nvPr/>
        </p:nvGrpSpPr>
        <p:grpSpPr>
          <a:xfrm>
            <a:off x="609600" y="908049"/>
            <a:ext cx="7958140" cy="109539"/>
            <a:chOff x="0" y="0"/>
            <a:chExt cx="7958138" cy="109537"/>
          </a:xfrm>
        </p:grpSpPr>
        <p:sp>
          <p:nvSpPr>
            <p:cNvPr id="179" name="Shape 179"/>
            <p:cNvSpPr/>
            <p:nvPr/>
          </p:nvSpPr>
          <p:spPr>
            <a:xfrm>
              <a:off x="-1" y="-1"/>
              <a:ext cx="4655512" cy="10953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300"/>
              </a:pPr>
            </a:p>
          </p:txBody>
        </p:sp>
        <p:sp>
          <p:nvSpPr>
            <p:cNvPr id="180" name="Shape 180"/>
            <p:cNvSpPr/>
            <p:nvPr/>
          </p:nvSpPr>
          <p:spPr>
            <a:xfrm>
              <a:off x="-1" y="-1"/>
              <a:ext cx="7958140" cy="1"/>
            </a:xfrm>
            <a:prstGeom prst="line">
              <a:avLst/>
            </a:prstGeom>
            <a:noFill/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82" name="Shape 182"/>
          <p:cNvSpPr/>
          <p:nvPr/>
        </p:nvSpPr>
        <p:spPr>
          <a:xfrm>
            <a:off x="609600" y="6309995"/>
            <a:ext cx="7924800" cy="1"/>
          </a:xfrm>
          <a:prstGeom prst="line">
            <a:avLst/>
          </a:prstGeom>
          <a:ln w="3175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83" name="image1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50151"/>
          <a:stretch>
            <a:fillRect/>
          </a:stretch>
        </p:blipFill>
        <p:spPr>
          <a:xfrm>
            <a:off x="6553200" y="212874"/>
            <a:ext cx="2291939" cy="853474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hape 184"/>
          <p:cNvSpPr/>
          <p:nvPr>
            <p:ph type="body" idx="1"/>
          </p:nvPr>
        </p:nvSpPr>
        <p:spPr>
          <a:xfrm>
            <a:off x="566739" y="304800"/>
            <a:ext cx="8008937" cy="5715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5" name="Shape 1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7"/>
          <p:cNvGrpSpPr/>
          <p:nvPr/>
        </p:nvGrpSpPr>
        <p:grpSpPr>
          <a:xfrm>
            <a:off x="609600" y="908049"/>
            <a:ext cx="7958140" cy="109539"/>
            <a:chOff x="0" y="0"/>
            <a:chExt cx="7958138" cy="109537"/>
          </a:xfrm>
        </p:grpSpPr>
        <p:sp>
          <p:nvSpPr>
            <p:cNvPr id="25" name="Shape 25"/>
            <p:cNvSpPr/>
            <p:nvPr/>
          </p:nvSpPr>
          <p:spPr>
            <a:xfrm>
              <a:off x="-1" y="-1"/>
              <a:ext cx="4655512" cy="10953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300"/>
              </a:pPr>
            </a:p>
          </p:txBody>
        </p:sp>
        <p:sp>
          <p:nvSpPr>
            <p:cNvPr id="26" name="Shape 26"/>
            <p:cNvSpPr/>
            <p:nvPr/>
          </p:nvSpPr>
          <p:spPr>
            <a:xfrm>
              <a:off x="-1" y="-1"/>
              <a:ext cx="7958140" cy="1"/>
            </a:xfrm>
            <a:prstGeom prst="line">
              <a:avLst/>
            </a:prstGeom>
            <a:noFill/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8" name="Shape 28"/>
          <p:cNvSpPr/>
          <p:nvPr/>
        </p:nvSpPr>
        <p:spPr>
          <a:xfrm>
            <a:off x="609600" y="6309995"/>
            <a:ext cx="7924800" cy="1"/>
          </a:xfrm>
          <a:prstGeom prst="line">
            <a:avLst/>
          </a:prstGeom>
          <a:ln w="3175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9" name="image1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50151"/>
          <a:stretch>
            <a:fillRect/>
          </a:stretch>
        </p:blipFill>
        <p:spPr>
          <a:xfrm>
            <a:off x="6553200" y="212874"/>
            <a:ext cx="2291939" cy="853474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Shape 30"/>
          <p:cNvSpPr/>
          <p:nvPr>
            <p:ph type="title"/>
          </p:nvPr>
        </p:nvSpPr>
        <p:spPr>
          <a:xfrm>
            <a:off x="574675" y="304800"/>
            <a:ext cx="8001000" cy="603250"/>
          </a:xfrm>
          <a:prstGeom prst="rect">
            <a:avLst/>
          </a:prstGeom>
        </p:spPr>
        <p:txBody>
          <a:bodyPr/>
          <a:lstStyle>
            <a:lvl1pPr algn="l">
              <a:defRPr sz="2800"/>
            </a:lvl1pPr>
          </a:lstStyle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xfrm>
            <a:off x="566737" y="1052515"/>
            <a:ext cx="8001001" cy="49672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1"/>
          <p:cNvGrpSpPr/>
          <p:nvPr/>
        </p:nvGrpSpPr>
        <p:grpSpPr>
          <a:xfrm>
            <a:off x="609600" y="908049"/>
            <a:ext cx="7958140" cy="109539"/>
            <a:chOff x="0" y="0"/>
            <a:chExt cx="7958138" cy="109537"/>
          </a:xfrm>
        </p:grpSpPr>
        <p:sp>
          <p:nvSpPr>
            <p:cNvPr id="39" name="Shape 39"/>
            <p:cNvSpPr/>
            <p:nvPr/>
          </p:nvSpPr>
          <p:spPr>
            <a:xfrm>
              <a:off x="-1" y="-1"/>
              <a:ext cx="4655512" cy="10953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300"/>
              </a:pPr>
            </a:p>
          </p:txBody>
        </p:sp>
        <p:sp>
          <p:nvSpPr>
            <p:cNvPr id="40" name="Shape 40"/>
            <p:cNvSpPr/>
            <p:nvPr/>
          </p:nvSpPr>
          <p:spPr>
            <a:xfrm>
              <a:off x="-1" y="-1"/>
              <a:ext cx="7958140" cy="1"/>
            </a:xfrm>
            <a:prstGeom prst="line">
              <a:avLst/>
            </a:prstGeom>
            <a:noFill/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2" name="Shape 42"/>
          <p:cNvSpPr/>
          <p:nvPr/>
        </p:nvSpPr>
        <p:spPr>
          <a:xfrm>
            <a:off x="609600" y="6309995"/>
            <a:ext cx="7924800" cy="1"/>
          </a:xfrm>
          <a:prstGeom prst="line">
            <a:avLst/>
          </a:prstGeom>
          <a:ln w="3175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43" name="image1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50151"/>
          <a:stretch>
            <a:fillRect/>
          </a:stretch>
        </p:blipFill>
        <p:spPr>
          <a:xfrm>
            <a:off x="6553200" y="212874"/>
            <a:ext cx="2291939" cy="853474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/>
          <p:nvPr>
            <p:ph type="title"/>
          </p:nvPr>
        </p:nvSpPr>
        <p:spPr>
          <a:xfrm>
            <a:off x="623887" y="1709740"/>
            <a:ext cx="7886701" cy="2852737"/>
          </a:xfrm>
          <a:prstGeom prst="rect">
            <a:avLst/>
          </a:prstGeom>
        </p:spPr>
        <p:txBody>
          <a:bodyPr/>
          <a:lstStyle>
            <a:lvl1pPr algn="l">
              <a:defRPr sz="4500"/>
            </a:lvl1pPr>
          </a:lstStyle>
          <a:p>
            <a:pPr/>
            <a:r>
              <a:t>标题文本</a:t>
            </a:r>
          </a:p>
        </p:txBody>
      </p:sp>
      <p:sp>
        <p:nvSpPr>
          <p:cNvPr id="45" name="Shape 45"/>
          <p:cNvSpPr/>
          <p:nvPr>
            <p:ph type="body" sz="quarter" idx="1"/>
          </p:nvPr>
        </p:nvSpPr>
        <p:spPr>
          <a:xfrm>
            <a:off x="623887" y="4589464"/>
            <a:ext cx="7886701" cy="150018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1800"/>
            </a:lvl1pPr>
            <a:lvl2pPr marL="0" indent="342900">
              <a:spcBef>
                <a:spcPts val="400"/>
              </a:spcBef>
              <a:buClrTx/>
              <a:buSzTx/>
              <a:buFontTx/>
              <a:buNone/>
              <a:defRPr sz="1800"/>
            </a:lvl2pPr>
            <a:lvl3pPr marL="0" indent="685800">
              <a:spcBef>
                <a:spcPts val="400"/>
              </a:spcBef>
              <a:buClrTx/>
              <a:buSzTx/>
              <a:buFontTx/>
              <a:buNone/>
              <a:defRPr sz="1800"/>
            </a:lvl3pPr>
            <a:lvl4pPr marL="0" indent="1028700">
              <a:spcBef>
                <a:spcPts val="400"/>
              </a:spcBef>
              <a:buClrTx/>
              <a:buSzTx/>
              <a:buFontTx/>
              <a:buNone/>
              <a:defRPr sz="1800"/>
            </a:lvl4pPr>
            <a:lvl5pPr marL="0" indent="1371600">
              <a:spcBef>
                <a:spcPts val="400"/>
              </a:spcBef>
              <a:buClrTx/>
              <a:buSzTx/>
              <a:buFontTx/>
              <a:buNone/>
              <a:defRPr sz="1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5"/>
          <p:cNvGrpSpPr/>
          <p:nvPr/>
        </p:nvGrpSpPr>
        <p:grpSpPr>
          <a:xfrm>
            <a:off x="609600" y="908049"/>
            <a:ext cx="7958140" cy="109539"/>
            <a:chOff x="0" y="0"/>
            <a:chExt cx="7958138" cy="109537"/>
          </a:xfrm>
        </p:grpSpPr>
        <p:sp>
          <p:nvSpPr>
            <p:cNvPr id="53" name="Shape 53"/>
            <p:cNvSpPr/>
            <p:nvPr/>
          </p:nvSpPr>
          <p:spPr>
            <a:xfrm>
              <a:off x="-1" y="-1"/>
              <a:ext cx="4655512" cy="10953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300"/>
              </a:pPr>
            </a:p>
          </p:txBody>
        </p:sp>
        <p:sp>
          <p:nvSpPr>
            <p:cNvPr id="54" name="Shape 54"/>
            <p:cNvSpPr/>
            <p:nvPr/>
          </p:nvSpPr>
          <p:spPr>
            <a:xfrm>
              <a:off x="-1" y="-1"/>
              <a:ext cx="7958140" cy="1"/>
            </a:xfrm>
            <a:prstGeom prst="line">
              <a:avLst/>
            </a:prstGeom>
            <a:noFill/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6" name="Shape 56"/>
          <p:cNvSpPr/>
          <p:nvPr/>
        </p:nvSpPr>
        <p:spPr>
          <a:xfrm>
            <a:off x="609600" y="6309995"/>
            <a:ext cx="7924800" cy="1"/>
          </a:xfrm>
          <a:prstGeom prst="line">
            <a:avLst/>
          </a:prstGeom>
          <a:ln w="3175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57" name="image1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50151"/>
          <a:stretch>
            <a:fillRect/>
          </a:stretch>
        </p:blipFill>
        <p:spPr>
          <a:xfrm>
            <a:off x="6553200" y="212874"/>
            <a:ext cx="2291939" cy="853474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/>
          <p:nvPr>
            <p:ph type="title"/>
          </p:nvPr>
        </p:nvSpPr>
        <p:spPr>
          <a:xfrm>
            <a:off x="574675" y="304800"/>
            <a:ext cx="8001000" cy="603250"/>
          </a:xfrm>
          <a:prstGeom prst="rect">
            <a:avLst/>
          </a:prstGeom>
        </p:spPr>
        <p:txBody>
          <a:bodyPr/>
          <a:lstStyle>
            <a:lvl1pPr algn="l">
              <a:defRPr sz="2800"/>
            </a:lvl1pPr>
          </a:lstStyle>
          <a:p>
            <a:pPr/>
            <a:r>
              <a:t>标题文本</a:t>
            </a:r>
          </a:p>
        </p:txBody>
      </p:sp>
      <p:sp>
        <p:nvSpPr>
          <p:cNvPr id="59" name="Shape 59"/>
          <p:cNvSpPr/>
          <p:nvPr>
            <p:ph type="body" sz="half" idx="1"/>
          </p:nvPr>
        </p:nvSpPr>
        <p:spPr>
          <a:xfrm>
            <a:off x="566737" y="1052515"/>
            <a:ext cx="3924301" cy="49672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9"/>
          <p:cNvGrpSpPr/>
          <p:nvPr/>
        </p:nvGrpSpPr>
        <p:grpSpPr>
          <a:xfrm>
            <a:off x="609600" y="908049"/>
            <a:ext cx="7958140" cy="109539"/>
            <a:chOff x="0" y="0"/>
            <a:chExt cx="7958138" cy="109537"/>
          </a:xfrm>
        </p:grpSpPr>
        <p:sp>
          <p:nvSpPr>
            <p:cNvPr id="67" name="Shape 67"/>
            <p:cNvSpPr/>
            <p:nvPr/>
          </p:nvSpPr>
          <p:spPr>
            <a:xfrm>
              <a:off x="-1" y="-1"/>
              <a:ext cx="4655512" cy="10953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300"/>
              </a:pPr>
            </a:p>
          </p:txBody>
        </p:sp>
        <p:sp>
          <p:nvSpPr>
            <p:cNvPr id="68" name="Shape 68"/>
            <p:cNvSpPr/>
            <p:nvPr/>
          </p:nvSpPr>
          <p:spPr>
            <a:xfrm>
              <a:off x="-1" y="-1"/>
              <a:ext cx="7958140" cy="1"/>
            </a:xfrm>
            <a:prstGeom prst="line">
              <a:avLst/>
            </a:prstGeom>
            <a:noFill/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0" name="Shape 70"/>
          <p:cNvSpPr/>
          <p:nvPr/>
        </p:nvSpPr>
        <p:spPr>
          <a:xfrm>
            <a:off x="609600" y="6309995"/>
            <a:ext cx="7924800" cy="1"/>
          </a:xfrm>
          <a:prstGeom prst="line">
            <a:avLst/>
          </a:prstGeom>
          <a:ln w="3175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71" name="image1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50151"/>
          <a:stretch>
            <a:fillRect/>
          </a:stretch>
        </p:blipFill>
        <p:spPr>
          <a:xfrm>
            <a:off x="6553200" y="212874"/>
            <a:ext cx="2291939" cy="853474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>
            <p:ph type="title"/>
          </p:nvPr>
        </p:nvSpPr>
        <p:spPr>
          <a:xfrm>
            <a:off x="630237" y="365127"/>
            <a:ext cx="7886701" cy="1325563"/>
          </a:xfrm>
          <a:prstGeom prst="rect">
            <a:avLst/>
          </a:prstGeom>
        </p:spPr>
        <p:txBody>
          <a:bodyPr/>
          <a:lstStyle>
            <a:lvl1pPr algn="l">
              <a:defRPr sz="28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Shape 73"/>
          <p:cNvSpPr/>
          <p:nvPr>
            <p:ph type="body" sz="quarter" idx="1"/>
          </p:nvPr>
        </p:nvSpPr>
        <p:spPr>
          <a:xfrm>
            <a:off x="630239" y="1681163"/>
            <a:ext cx="3868738" cy="82391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b="1" sz="1800"/>
            </a:lvl1pPr>
            <a:lvl2pPr marL="0" indent="342900">
              <a:spcBef>
                <a:spcPts val="400"/>
              </a:spcBef>
              <a:buClrTx/>
              <a:buSzTx/>
              <a:buFontTx/>
              <a:buNone/>
              <a:defRPr b="1" sz="1800"/>
            </a:lvl2pPr>
            <a:lvl3pPr marL="0" indent="685800">
              <a:spcBef>
                <a:spcPts val="400"/>
              </a:spcBef>
              <a:buClrTx/>
              <a:buSzTx/>
              <a:buFontTx/>
              <a:buNone/>
              <a:defRPr b="1" sz="1800"/>
            </a:lvl3pPr>
            <a:lvl4pPr marL="0" indent="1028700">
              <a:spcBef>
                <a:spcPts val="400"/>
              </a:spcBef>
              <a:buClrTx/>
              <a:buSzTx/>
              <a:buFontTx/>
              <a:buNone/>
              <a:defRPr b="1" sz="1800"/>
            </a:lvl4pPr>
            <a:lvl5pPr marL="0" indent="1371600">
              <a:spcBef>
                <a:spcPts val="400"/>
              </a:spcBef>
              <a:buClrTx/>
              <a:buSzTx/>
              <a:buFontTx/>
              <a:buNone/>
              <a:defRPr b="1" sz="1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Shape 74"/>
          <p:cNvSpPr/>
          <p:nvPr>
            <p:ph type="body" sz="quarter" idx="13"/>
          </p:nvPr>
        </p:nvSpPr>
        <p:spPr>
          <a:xfrm>
            <a:off x="4629150" y="1681163"/>
            <a:ext cx="3887788" cy="82391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400"/>
              </a:spcBef>
              <a:buClrTx/>
              <a:buSzTx/>
              <a:buFontTx/>
              <a:buNone/>
              <a:defRPr b="1" sz="18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4"/>
          <p:cNvGrpSpPr/>
          <p:nvPr/>
        </p:nvGrpSpPr>
        <p:grpSpPr>
          <a:xfrm>
            <a:off x="609600" y="908049"/>
            <a:ext cx="7958140" cy="109539"/>
            <a:chOff x="0" y="0"/>
            <a:chExt cx="7958138" cy="109537"/>
          </a:xfrm>
        </p:grpSpPr>
        <p:sp>
          <p:nvSpPr>
            <p:cNvPr id="82" name="Shape 82"/>
            <p:cNvSpPr/>
            <p:nvPr/>
          </p:nvSpPr>
          <p:spPr>
            <a:xfrm>
              <a:off x="-1" y="-1"/>
              <a:ext cx="4655512" cy="10953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300"/>
              </a:pPr>
            </a:p>
          </p:txBody>
        </p:sp>
        <p:sp>
          <p:nvSpPr>
            <p:cNvPr id="83" name="Shape 83"/>
            <p:cNvSpPr/>
            <p:nvPr/>
          </p:nvSpPr>
          <p:spPr>
            <a:xfrm>
              <a:off x="-1" y="-1"/>
              <a:ext cx="7958140" cy="1"/>
            </a:xfrm>
            <a:prstGeom prst="line">
              <a:avLst/>
            </a:prstGeom>
            <a:noFill/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5" name="Shape 85"/>
          <p:cNvSpPr/>
          <p:nvPr/>
        </p:nvSpPr>
        <p:spPr>
          <a:xfrm>
            <a:off x="609600" y="6309995"/>
            <a:ext cx="7924800" cy="1"/>
          </a:xfrm>
          <a:prstGeom prst="line">
            <a:avLst/>
          </a:prstGeom>
          <a:ln w="3175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86" name="image1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50151"/>
          <a:stretch>
            <a:fillRect/>
          </a:stretch>
        </p:blipFill>
        <p:spPr>
          <a:xfrm>
            <a:off x="6553200" y="212874"/>
            <a:ext cx="2291939" cy="853474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/>
          <p:nvPr>
            <p:ph type="title"/>
          </p:nvPr>
        </p:nvSpPr>
        <p:spPr>
          <a:xfrm>
            <a:off x="574675" y="304800"/>
            <a:ext cx="8001000" cy="603250"/>
          </a:xfrm>
          <a:prstGeom prst="rect">
            <a:avLst/>
          </a:prstGeom>
        </p:spPr>
        <p:txBody>
          <a:bodyPr/>
          <a:lstStyle>
            <a:lvl1pPr algn="l">
              <a:defRPr sz="2800"/>
            </a:lvl1pPr>
          </a:lstStyle>
          <a:p>
            <a:pPr/>
            <a:r>
              <a:t>标题文本</a:t>
            </a:r>
          </a:p>
        </p:txBody>
      </p:sp>
      <p:sp>
        <p:nvSpPr>
          <p:cNvPr id="88" name="Shape 8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7"/>
          <p:cNvGrpSpPr/>
          <p:nvPr/>
        </p:nvGrpSpPr>
        <p:grpSpPr>
          <a:xfrm>
            <a:off x="609600" y="908049"/>
            <a:ext cx="7958140" cy="109539"/>
            <a:chOff x="0" y="0"/>
            <a:chExt cx="7958138" cy="109537"/>
          </a:xfrm>
        </p:grpSpPr>
        <p:sp>
          <p:nvSpPr>
            <p:cNvPr id="95" name="Shape 95"/>
            <p:cNvSpPr/>
            <p:nvPr/>
          </p:nvSpPr>
          <p:spPr>
            <a:xfrm>
              <a:off x="-1" y="-1"/>
              <a:ext cx="4655512" cy="10953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300"/>
              </a:pPr>
            </a:p>
          </p:txBody>
        </p:sp>
        <p:sp>
          <p:nvSpPr>
            <p:cNvPr id="96" name="Shape 96"/>
            <p:cNvSpPr/>
            <p:nvPr/>
          </p:nvSpPr>
          <p:spPr>
            <a:xfrm>
              <a:off x="-1" y="-1"/>
              <a:ext cx="7958140" cy="1"/>
            </a:xfrm>
            <a:prstGeom prst="line">
              <a:avLst/>
            </a:prstGeom>
            <a:noFill/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8" name="Shape 98"/>
          <p:cNvSpPr/>
          <p:nvPr/>
        </p:nvSpPr>
        <p:spPr>
          <a:xfrm>
            <a:off x="609600" y="6309995"/>
            <a:ext cx="7924800" cy="1"/>
          </a:xfrm>
          <a:prstGeom prst="line">
            <a:avLst/>
          </a:prstGeom>
          <a:ln w="3175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99" name="image1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50151"/>
          <a:stretch>
            <a:fillRect/>
          </a:stretch>
        </p:blipFill>
        <p:spPr>
          <a:xfrm>
            <a:off x="6553200" y="212874"/>
            <a:ext cx="2291939" cy="853474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9"/>
          <p:cNvGrpSpPr/>
          <p:nvPr/>
        </p:nvGrpSpPr>
        <p:grpSpPr>
          <a:xfrm>
            <a:off x="609600" y="908049"/>
            <a:ext cx="7958140" cy="109539"/>
            <a:chOff x="0" y="0"/>
            <a:chExt cx="7958138" cy="109537"/>
          </a:xfrm>
        </p:grpSpPr>
        <p:sp>
          <p:nvSpPr>
            <p:cNvPr id="107" name="Shape 107"/>
            <p:cNvSpPr/>
            <p:nvPr/>
          </p:nvSpPr>
          <p:spPr>
            <a:xfrm>
              <a:off x="-1" y="-1"/>
              <a:ext cx="4655512" cy="10953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300"/>
              </a:pPr>
            </a:p>
          </p:txBody>
        </p:sp>
        <p:sp>
          <p:nvSpPr>
            <p:cNvPr id="108" name="Shape 108"/>
            <p:cNvSpPr/>
            <p:nvPr/>
          </p:nvSpPr>
          <p:spPr>
            <a:xfrm>
              <a:off x="-1" y="-1"/>
              <a:ext cx="7958140" cy="1"/>
            </a:xfrm>
            <a:prstGeom prst="line">
              <a:avLst/>
            </a:prstGeom>
            <a:noFill/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0" name="Shape 110"/>
          <p:cNvSpPr/>
          <p:nvPr/>
        </p:nvSpPr>
        <p:spPr>
          <a:xfrm>
            <a:off x="609600" y="6309995"/>
            <a:ext cx="7924800" cy="1"/>
          </a:xfrm>
          <a:prstGeom prst="line">
            <a:avLst/>
          </a:prstGeom>
          <a:ln w="3175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11" name="image1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50151"/>
          <a:stretch>
            <a:fillRect/>
          </a:stretch>
        </p:blipFill>
        <p:spPr>
          <a:xfrm>
            <a:off x="6553200" y="212874"/>
            <a:ext cx="2291939" cy="853474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/>
          <p:nvPr>
            <p:ph type="title"/>
          </p:nvPr>
        </p:nvSpPr>
        <p:spPr>
          <a:xfrm>
            <a:off x="630239" y="457200"/>
            <a:ext cx="2949576" cy="1600200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113" name="Shape 113"/>
          <p:cNvSpPr/>
          <p:nvPr>
            <p:ph type="body" sz="half" idx="1"/>
          </p:nvPr>
        </p:nvSpPr>
        <p:spPr>
          <a:xfrm>
            <a:off x="3887787" y="987427"/>
            <a:ext cx="4629151" cy="48736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  <a:lvl2pPr marL="727812" indent="-374196">
              <a:defRPr sz="2400"/>
            </a:lvl2pPr>
            <a:lvl3pPr marL="1077516" indent="-395287">
              <a:defRPr sz="2400"/>
            </a:lvl3pPr>
            <a:lvl4pPr marL="1444704" indent="-464820">
              <a:defRPr sz="2400"/>
            </a:lvl4pPr>
            <a:lvl5pPr marL="1749743" indent="-478155"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4" name="Shape 114"/>
          <p:cNvSpPr/>
          <p:nvPr>
            <p:ph type="body" sz="quarter" idx="13"/>
          </p:nvPr>
        </p:nvSpPr>
        <p:spPr>
          <a:xfrm>
            <a:off x="630239" y="2057400"/>
            <a:ext cx="2949576" cy="38115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200"/>
              </a:spcBef>
              <a:buClrTx/>
              <a:buSzTx/>
              <a:buFontTx/>
              <a:buNone/>
              <a:defRPr sz="1200"/>
            </a:pP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4"/>
          <p:cNvGrpSpPr/>
          <p:nvPr/>
        </p:nvGrpSpPr>
        <p:grpSpPr>
          <a:xfrm>
            <a:off x="609600" y="908049"/>
            <a:ext cx="7958140" cy="109539"/>
            <a:chOff x="0" y="0"/>
            <a:chExt cx="7958138" cy="109537"/>
          </a:xfrm>
        </p:grpSpPr>
        <p:sp>
          <p:nvSpPr>
            <p:cNvPr id="122" name="Shape 122"/>
            <p:cNvSpPr/>
            <p:nvPr/>
          </p:nvSpPr>
          <p:spPr>
            <a:xfrm>
              <a:off x="-1" y="-1"/>
              <a:ext cx="4655512" cy="10953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300"/>
              </a:pPr>
            </a:p>
          </p:txBody>
        </p:sp>
        <p:sp>
          <p:nvSpPr>
            <p:cNvPr id="123" name="Shape 123"/>
            <p:cNvSpPr/>
            <p:nvPr/>
          </p:nvSpPr>
          <p:spPr>
            <a:xfrm>
              <a:off x="-1" y="-1"/>
              <a:ext cx="7958140" cy="1"/>
            </a:xfrm>
            <a:prstGeom prst="line">
              <a:avLst/>
            </a:prstGeom>
            <a:noFill/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25" name="Shape 125"/>
          <p:cNvSpPr/>
          <p:nvPr/>
        </p:nvSpPr>
        <p:spPr>
          <a:xfrm>
            <a:off x="609600" y="6309995"/>
            <a:ext cx="7924800" cy="1"/>
          </a:xfrm>
          <a:prstGeom prst="line">
            <a:avLst/>
          </a:prstGeom>
          <a:ln w="3175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26" name="image1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50151"/>
          <a:stretch>
            <a:fillRect/>
          </a:stretch>
        </p:blipFill>
        <p:spPr>
          <a:xfrm>
            <a:off x="6553200" y="212874"/>
            <a:ext cx="2291939" cy="853474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/>
          <p:nvPr>
            <p:ph type="title"/>
          </p:nvPr>
        </p:nvSpPr>
        <p:spPr>
          <a:xfrm>
            <a:off x="630239" y="457200"/>
            <a:ext cx="2949576" cy="1600200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128" name="Shape 128"/>
          <p:cNvSpPr/>
          <p:nvPr>
            <p:ph type="pic" sz="half" idx="13"/>
          </p:nvPr>
        </p:nvSpPr>
        <p:spPr>
          <a:xfrm>
            <a:off x="3887787" y="987427"/>
            <a:ext cx="4629151" cy="487362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630239" y="2057400"/>
            <a:ext cx="2949576" cy="381158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200"/>
              </a:spcBef>
              <a:buClrTx/>
              <a:buSzTx/>
              <a:buFontTx/>
              <a:buNone/>
              <a:defRPr sz="1200"/>
            </a:lvl1pPr>
            <a:lvl2pPr marL="0" indent="342900">
              <a:spcBef>
                <a:spcPts val="200"/>
              </a:spcBef>
              <a:buClrTx/>
              <a:buSzTx/>
              <a:buFontTx/>
              <a:buNone/>
              <a:defRPr sz="1200"/>
            </a:lvl2pPr>
            <a:lvl3pPr marL="0" indent="685800">
              <a:spcBef>
                <a:spcPts val="200"/>
              </a:spcBef>
              <a:buClrTx/>
              <a:buSzTx/>
              <a:buFontTx/>
              <a:buNone/>
              <a:defRPr sz="1200"/>
            </a:lvl3pPr>
            <a:lvl4pPr marL="0" indent="1028700">
              <a:spcBef>
                <a:spcPts val="200"/>
              </a:spcBef>
              <a:buClrTx/>
              <a:buSzTx/>
              <a:buFontTx/>
              <a:buNone/>
              <a:defRPr sz="1200"/>
            </a:lvl4pPr>
            <a:lvl5pPr marL="0" indent="1371600">
              <a:spcBef>
                <a:spcPts val="200"/>
              </a:spcBef>
              <a:buClrTx/>
              <a:buSzTx/>
              <a:buFontTx/>
              <a:buNone/>
              <a:defRPr sz="1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bmp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685799" y="1879599"/>
            <a:ext cx="7772401" cy="109539"/>
            <a:chOff x="0" y="0"/>
            <a:chExt cx="7772400" cy="109537"/>
          </a:xfrm>
        </p:grpSpPr>
        <p:sp>
          <p:nvSpPr>
            <p:cNvPr id="2" name="Shape 2"/>
            <p:cNvSpPr/>
            <p:nvPr/>
          </p:nvSpPr>
          <p:spPr>
            <a:xfrm>
              <a:off x="-1" y="-1"/>
              <a:ext cx="4803345" cy="10953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300"/>
              </a:pPr>
            </a:p>
          </p:txBody>
        </p:sp>
        <p:sp>
          <p:nvSpPr>
            <p:cNvPr id="3" name="Shape 3"/>
            <p:cNvSpPr/>
            <p:nvPr/>
          </p:nvSpPr>
          <p:spPr>
            <a:xfrm>
              <a:off x="-1" y="-1"/>
              <a:ext cx="7772401" cy="1"/>
            </a:xfrm>
            <a:prstGeom prst="line">
              <a:avLst/>
            </a:prstGeom>
            <a:noFill/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" name="Shape 5"/>
          <p:cNvSpPr/>
          <p:nvPr/>
        </p:nvSpPr>
        <p:spPr>
          <a:xfrm>
            <a:off x="684214" y="1223010"/>
            <a:ext cx="5686426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/>
          <a:p>
            <a:pPr>
              <a:defRPr sz="3000"/>
            </a:pPr>
            <a:r>
              <a:t>Python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全栈班</a:t>
            </a:r>
          </a:p>
        </p:txBody>
      </p:sp>
      <p:sp>
        <p:nvSpPr>
          <p:cNvPr id="6" name="Shape 6"/>
          <p:cNvSpPr/>
          <p:nvPr/>
        </p:nvSpPr>
        <p:spPr>
          <a:xfrm>
            <a:off x="1547812" y="4221162"/>
            <a:ext cx="3098801" cy="1273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defRPr sz="21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赵天宇</a:t>
            </a:r>
          </a:p>
          <a:p>
            <a:pPr>
              <a:spcBef>
                <a:spcPts val="500"/>
              </a:spcBef>
              <a:defRPr sz="2100"/>
            </a:pPr>
            <a:r>
              <a:t>ztypl@hotmail.com</a:t>
            </a:r>
          </a:p>
          <a:p>
            <a:pPr>
              <a:spcBef>
                <a:spcPts val="500"/>
              </a:spcBef>
              <a:defRPr sz="21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7" name="Shape 7"/>
          <p:cNvSpPr/>
          <p:nvPr>
            <p:ph type="title"/>
          </p:nvPr>
        </p:nvSpPr>
        <p:spPr>
          <a:xfrm>
            <a:off x="684214" y="3071815"/>
            <a:ext cx="7773986" cy="60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pic>
        <p:nvPicPr>
          <p:cNvPr id="8" name="image1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50151"/>
          <a:stretch>
            <a:fillRect/>
          </a:stretch>
        </p:blipFill>
        <p:spPr>
          <a:xfrm>
            <a:off x="6470072" y="1135664"/>
            <a:ext cx="2291939" cy="85347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/>
          <p:nvPr>
            <p:ph type="sldNum" sz="quarter" idx="2"/>
          </p:nvPr>
        </p:nvSpPr>
        <p:spPr>
          <a:xfrm>
            <a:off x="8284929" y="6453189"/>
            <a:ext cx="249472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9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5pPr>
      <a:lvl6pPr marL="0" marR="0" indent="3429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6pPr>
      <a:lvl7pPr marL="0" marR="0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7pPr>
      <a:lvl8pPr marL="0" marR="0" indent="10287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8pPr>
      <a:lvl9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9pPr>
    </p:titleStyle>
    <p:bodyStyle>
      <a:lvl1pPr marL="352425" marR="0" indent="-35242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2"/>
        </a:buClr>
        <a:buSzPct val="100000"/>
        <a:buFont typeface="Wingdings"/>
        <a:buChar char="□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1pPr>
      <a:lvl2pPr marL="732736" marR="0" indent="-3791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2"/>
        </a:buClr>
        <a:buSzPct val="100000"/>
        <a:buFont typeface="Wingdings"/>
        <a:buChar char="■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2pPr>
      <a:lvl3pPr marL="1065889" marR="0" indent="-383661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2"/>
        </a:buClr>
        <a:buSzPct val="100000"/>
        <a:buFont typeface="Wingdings"/>
        <a:buChar char="□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3pPr>
      <a:lvl4pPr marL="1405969" marR="0" indent="-4260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2"/>
        </a:buClr>
        <a:buSzPct val="100000"/>
        <a:buFont typeface="Wingdings"/>
        <a:buChar char="■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4pPr>
      <a:lvl5pPr marL="1709896" marR="0" indent="-438308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2"/>
        </a:buClr>
        <a:buSzPct val="100000"/>
        <a:buFont typeface="Wingdings"/>
        <a:buChar char="▪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5pPr>
      <a:lvl6pPr marL="2004646" marR="0" indent="-290146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2"/>
        </a:buClr>
        <a:buSzPct val="100000"/>
        <a:buFont typeface="Wingdings"/>
        <a:buChar char="•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6pPr>
      <a:lvl7pPr marL="2347546" marR="0" indent="-290146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2"/>
        </a:buClr>
        <a:buSzPct val="100000"/>
        <a:buFont typeface="Wingdings"/>
        <a:buChar char="•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7pPr>
      <a:lvl8pPr marL="2690446" marR="0" indent="-290146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2"/>
        </a:buClr>
        <a:buSzPct val="100000"/>
        <a:buFont typeface="Wingdings"/>
        <a:buChar char="•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8pPr>
      <a:lvl9pPr marL="3033346" marR="0" indent="-290146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2"/>
        </a:buClr>
        <a:buSzPct val="100000"/>
        <a:buFont typeface="Wingdings"/>
        <a:buChar char="•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eetcode.com/problems/search-for-a-range/?tab=Description" TargetMode="External"/><Relationship Id="rId3" Type="http://schemas.openxmlformats.org/officeDocument/2006/relationships/hyperlink" Target="https://leetcode.com/problems/two-sum/?tab=Description" TargetMode="Externa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3124200" y="6381751"/>
            <a:ext cx="2895600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算法基础</a:t>
            </a:r>
          </a:p>
        </p:txBody>
      </p:sp>
      <p:sp>
        <p:nvSpPr>
          <p:cNvPr id="195" name="Shape 195"/>
          <p:cNvSpPr/>
          <p:nvPr/>
        </p:nvSpPr>
        <p:spPr>
          <a:xfrm>
            <a:off x="609600" y="6381751"/>
            <a:ext cx="1981200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2017年11月4日</a:t>
            </a:r>
          </a:p>
        </p:txBody>
      </p:sp>
      <p:sp>
        <p:nvSpPr>
          <p:cNvPr id="196" name="Shape 196"/>
          <p:cNvSpPr/>
          <p:nvPr>
            <p:ph type="sldNum" sz="quarter" idx="2"/>
          </p:nvPr>
        </p:nvSpPr>
        <p:spPr>
          <a:xfrm>
            <a:off x="8357594" y="6453189"/>
            <a:ext cx="176806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7" name="Shape 1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第一部分 算法简单概念</a:t>
            </a:r>
          </a:p>
        </p:txBody>
      </p:sp>
      <p:sp>
        <p:nvSpPr>
          <p:cNvPr id="198" name="Shape 198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/>
          <a:p>
            <a:pPr/>
            <a:r>
              <a:t>算法概念</a:t>
            </a:r>
          </a:p>
          <a:p>
            <a:pPr/>
            <a:r>
              <a:t>复习：递归</a:t>
            </a:r>
          </a:p>
          <a:p>
            <a:pPr/>
            <a:r>
              <a:t>时间复杂度</a:t>
            </a:r>
          </a:p>
          <a:p>
            <a:pPr/>
            <a:r>
              <a:t>空间复杂度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295" name="Shape 295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296" name="Shape 296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7" name="Shape 2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时间复杂度</a:t>
            </a:r>
            <a:r>
              <a:t>-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小结</a:t>
            </a:r>
          </a:p>
        </p:txBody>
      </p:sp>
      <p:sp>
        <p:nvSpPr>
          <p:cNvPr id="298" name="Shape 298"/>
          <p:cNvSpPr/>
          <p:nvPr>
            <p:ph type="body" idx="1"/>
          </p:nvPr>
        </p:nvSpPr>
        <p:spPr>
          <a:xfrm>
            <a:off x="566738" y="1052514"/>
            <a:ext cx="8008936" cy="4967289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时间复杂度是用来估计算法运行时间的一个式子（单位）。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一般来说</a:t>
            </a:r>
            <a:r>
              <a:rPr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rPr>
              <a:t>，时间复杂度高的算法比复杂度低的算法慢。</a:t>
            </a:r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常见的时间复杂度（按效率排序）</a:t>
            </a:r>
          </a:p>
          <a:p>
            <a:pPr lvl="1" marL="681037" indent="-327421">
              <a:spcBef>
                <a:spcPts val="400"/>
              </a:spcBef>
              <a:defRPr sz="1800"/>
            </a:pPr>
            <a:r>
              <a:t>O(1)&lt;O(logn)&lt;O(n)&lt;O(nlogn)&lt;O(n</a:t>
            </a:r>
            <a:r>
              <a:rPr baseline="30000"/>
              <a:t>2</a:t>
            </a:r>
            <a:r>
              <a:t>)&lt;O(n</a:t>
            </a:r>
            <a:r>
              <a:rPr baseline="30000"/>
              <a:t>2</a:t>
            </a:r>
            <a:r>
              <a:t>logn)&lt;O(n</a:t>
            </a:r>
            <a:r>
              <a:rPr baseline="30000"/>
              <a:t>3</a:t>
            </a:r>
            <a:r>
              <a:t>)</a:t>
            </a:r>
            <a:endParaRPr sz="1900"/>
          </a:p>
          <a:p>
            <a:pPr>
              <a:defRPr sz="21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不常见的时间复杂度（看看就好）</a:t>
            </a:r>
          </a:p>
          <a:p>
            <a:pPr lvl="1" marL="681037" indent="-327421">
              <a:spcBef>
                <a:spcPts val="400"/>
              </a:spcBef>
              <a:defRPr sz="1800"/>
            </a:pPr>
            <a:r>
              <a:t>O(n!)</a:t>
            </a:r>
            <a:r>
              <a:t> </a:t>
            </a:r>
            <a:r>
              <a:t>O(2</a:t>
            </a:r>
            <a:r>
              <a:rPr baseline="30000"/>
              <a:t>n</a:t>
            </a:r>
            <a:r>
              <a:t>)</a:t>
            </a:r>
            <a:r>
              <a:t> </a:t>
            </a:r>
            <a:r>
              <a:t>O(n</a:t>
            </a:r>
            <a:r>
              <a:rPr baseline="30000"/>
              <a:t>n</a:t>
            </a:r>
            <a:r>
              <a:t>)</a:t>
            </a:r>
            <a:r>
              <a:t> </a:t>
            </a:r>
            <a:r>
              <a:t>…</a:t>
            </a:r>
          </a:p>
          <a:p>
            <a:pPr lvl="1" marL="681037" indent="-327421">
              <a:spcBef>
                <a:spcPts val="400"/>
              </a:spcBef>
              <a:defRPr sz="1800"/>
            </a:pPr>
          </a:p>
          <a:p>
            <a:pPr>
              <a:defRPr sz="21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如何一眼判断时间复杂度？</a:t>
            </a:r>
          </a:p>
          <a:p>
            <a:pPr lvl="1" marL="681037" indent="-327421">
              <a:spcBef>
                <a:spcPts val="400"/>
              </a:spcBef>
              <a:defRPr b="1" sz="1800"/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循环减半的过程</a:t>
            </a:r>
            <a:r>
              <a:rPr b="0"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t>O(logn)</a:t>
            </a:r>
            <a:endParaRPr sz="1900"/>
          </a:p>
          <a:p>
            <a:pPr lvl="1" marL="681037" indent="-327421">
              <a:spcBef>
                <a:spcPts val="400"/>
              </a:spcBef>
              <a:defRPr b="1" sz="1800"/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几次循环就是</a:t>
            </a:r>
            <a:r>
              <a:t>n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的几次方的复杂度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301" name="Shape 301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302" name="Shape 302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3" name="Shape 3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空间复杂度</a:t>
            </a:r>
          </a:p>
        </p:txBody>
      </p:sp>
      <p:sp>
        <p:nvSpPr>
          <p:cNvPr id="304" name="Shape 304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空间复杂度：用来评估算法内存占用大小的一个式子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t>“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空间换时间</a:t>
            </a:r>
            <a:r>
              <a:t>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307" name="Shape 307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308" name="Shape 308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9" name="Shape 3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列表查找</a:t>
            </a:r>
          </a:p>
        </p:txBody>
      </p:sp>
      <p:sp>
        <p:nvSpPr>
          <p:cNvPr id="310" name="Shape 310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列表查找：从列表中查找指定元素</a:t>
            </a:r>
          </a:p>
          <a:p>
            <a:pPr lvl="1" marL="681037" indent="-327421">
              <a:spcBef>
                <a:spcPts val="400"/>
              </a:spcBef>
              <a:defRPr sz="19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输入：列表、待查找元素</a:t>
            </a:r>
          </a:p>
          <a:p>
            <a:pPr lvl="1" marL="681037" indent="-327421">
              <a:spcBef>
                <a:spcPts val="400"/>
              </a:spcBef>
              <a:defRPr sz="19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输出：元素下标或未查找到元素</a:t>
            </a:r>
          </a:p>
          <a:p>
            <a:pPr/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顺序查找</a:t>
            </a:r>
          </a:p>
          <a:p>
            <a:pPr lvl="1" marL="681037" indent="-327421">
              <a:spcBef>
                <a:spcPts val="400"/>
              </a:spcBef>
              <a:defRPr sz="19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从列表第一个元素开始，顺序进行搜索，直到找到为止。</a:t>
            </a:r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二分查找</a:t>
            </a:r>
          </a:p>
          <a:p>
            <a:pPr lvl="1" marL="681037" indent="-327421">
              <a:spcBef>
                <a:spcPts val="400"/>
              </a:spcBef>
              <a:defRPr sz="19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从</a:t>
            </a:r>
            <a:r>
              <a:rPr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rPr>
              <a:t>有序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列表的</a:t>
            </a:r>
            <a:r>
              <a:rPr>
                <a:latin typeface="SimHei"/>
                <a:ea typeface="SimHei"/>
                <a:cs typeface="SimHei"/>
                <a:sym typeface="SimHei"/>
              </a:rPr>
              <a:t>候选区</a:t>
            </a:r>
            <a:r>
              <a:t>data[0:n]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开始，通过对待查找的值与候选区中间值的比较，可以使候选区减少一半。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313" name="Shape 313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314" name="Shape 314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42" name="Group 342"/>
          <p:cNvGrpSpPr/>
          <p:nvPr/>
        </p:nvGrpSpPr>
        <p:grpSpPr>
          <a:xfrm>
            <a:off x="2658589" y="2631318"/>
            <a:ext cx="3180958" cy="370841"/>
            <a:chOff x="0" y="0"/>
            <a:chExt cx="3180957" cy="370840"/>
          </a:xfrm>
        </p:grpSpPr>
        <p:grpSp>
          <p:nvGrpSpPr>
            <p:cNvPr id="317" name="Group 317"/>
            <p:cNvGrpSpPr/>
            <p:nvPr/>
          </p:nvGrpSpPr>
          <p:grpSpPr>
            <a:xfrm>
              <a:off x="0" y="-1"/>
              <a:ext cx="351530" cy="370842"/>
              <a:chOff x="0" y="0"/>
              <a:chExt cx="351529" cy="370840"/>
            </a:xfrm>
          </p:grpSpPr>
          <p:sp>
            <p:nvSpPr>
              <p:cNvPr id="315" name="Shape 315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316" name="Shape 316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320" name="Group 320"/>
            <p:cNvGrpSpPr/>
            <p:nvPr/>
          </p:nvGrpSpPr>
          <p:grpSpPr>
            <a:xfrm>
              <a:off x="356513" y="-1"/>
              <a:ext cx="351530" cy="370842"/>
              <a:chOff x="0" y="0"/>
              <a:chExt cx="351529" cy="370840"/>
            </a:xfrm>
          </p:grpSpPr>
          <p:sp>
            <p:nvSpPr>
              <p:cNvPr id="318" name="Shape 318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319" name="Shape 319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323" name="Group 323"/>
            <p:cNvGrpSpPr/>
            <p:nvPr/>
          </p:nvGrpSpPr>
          <p:grpSpPr>
            <a:xfrm>
              <a:off x="701687" y="-1"/>
              <a:ext cx="351530" cy="370842"/>
              <a:chOff x="0" y="0"/>
              <a:chExt cx="351529" cy="370840"/>
            </a:xfrm>
          </p:grpSpPr>
          <p:sp>
            <p:nvSpPr>
              <p:cNvPr id="321" name="Shape 321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322" name="Shape 322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326" name="Group 326"/>
            <p:cNvGrpSpPr/>
            <p:nvPr/>
          </p:nvGrpSpPr>
          <p:grpSpPr>
            <a:xfrm>
              <a:off x="1058201" y="-1"/>
              <a:ext cx="351530" cy="370842"/>
              <a:chOff x="0" y="0"/>
              <a:chExt cx="351529" cy="370840"/>
            </a:xfrm>
          </p:grpSpPr>
          <p:sp>
            <p:nvSpPr>
              <p:cNvPr id="324" name="Shape 324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325" name="Shape 325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329" name="Group 329"/>
            <p:cNvGrpSpPr/>
            <p:nvPr/>
          </p:nvGrpSpPr>
          <p:grpSpPr>
            <a:xfrm>
              <a:off x="1414715" y="-1"/>
              <a:ext cx="351530" cy="370842"/>
              <a:chOff x="0" y="0"/>
              <a:chExt cx="351529" cy="370840"/>
            </a:xfrm>
          </p:grpSpPr>
          <p:sp>
            <p:nvSpPr>
              <p:cNvPr id="327" name="Shape 327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328" name="Shape 328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5</a:t>
                </a:r>
              </a:p>
            </p:txBody>
          </p:sp>
        </p:grpSp>
        <p:grpSp>
          <p:nvGrpSpPr>
            <p:cNvPr id="332" name="Group 332"/>
            <p:cNvGrpSpPr/>
            <p:nvPr/>
          </p:nvGrpSpPr>
          <p:grpSpPr>
            <a:xfrm>
              <a:off x="1771226" y="-1"/>
              <a:ext cx="351530" cy="370842"/>
              <a:chOff x="0" y="0"/>
              <a:chExt cx="351529" cy="370840"/>
            </a:xfrm>
          </p:grpSpPr>
          <p:sp>
            <p:nvSpPr>
              <p:cNvPr id="330" name="Shape 330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331" name="Shape 331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335" name="Group 335"/>
            <p:cNvGrpSpPr/>
            <p:nvPr/>
          </p:nvGrpSpPr>
          <p:grpSpPr>
            <a:xfrm>
              <a:off x="2127741" y="-1"/>
              <a:ext cx="351530" cy="370842"/>
              <a:chOff x="0" y="0"/>
              <a:chExt cx="351529" cy="370840"/>
            </a:xfrm>
          </p:grpSpPr>
          <p:sp>
            <p:nvSpPr>
              <p:cNvPr id="333" name="Shape 333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334" name="Shape 334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7</a:t>
                </a:r>
              </a:p>
            </p:txBody>
          </p:sp>
        </p:grpSp>
        <p:grpSp>
          <p:nvGrpSpPr>
            <p:cNvPr id="338" name="Group 338"/>
            <p:cNvGrpSpPr/>
            <p:nvPr/>
          </p:nvGrpSpPr>
          <p:grpSpPr>
            <a:xfrm>
              <a:off x="2472914" y="-1"/>
              <a:ext cx="351530" cy="370842"/>
              <a:chOff x="0" y="0"/>
              <a:chExt cx="351529" cy="370840"/>
            </a:xfrm>
          </p:grpSpPr>
          <p:sp>
            <p:nvSpPr>
              <p:cNvPr id="336" name="Shape 336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337" name="Shape 337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8</a:t>
                </a:r>
              </a:p>
            </p:txBody>
          </p:sp>
        </p:grpSp>
        <p:grpSp>
          <p:nvGrpSpPr>
            <p:cNvPr id="341" name="Group 341"/>
            <p:cNvGrpSpPr/>
            <p:nvPr/>
          </p:nvGrpSpPr>
          <p:grpSpPr>
            <a:xfrm>
              <a:off x="2829428" y="-1"/>
              <a:ext cx="351530" cy="370842"/>
              <a:chOff x="0" y="0"/>
              <a:chExt cx="351529" cy="370840"/>
            </a:xfrm>
          </p:grpSpPr>
          <p:sp>
            <p:nvSpPr>
              <p:cNvPr id="339" name="Shape 339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340" name="Shape 340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9</a:t>
                </a:r>
              </a:p>
            </p:txBody>
          </p:sp>
        </p:grpSp>
      </p:grpSp>
      <p:grpSp>
        <p:nvGrpSpPr>
          <p:cNvPr id="345" name="Group 345"/>
          <p:cNvGrpSpPr/>
          <p:nvPr/>
        </p:nvGrpSpPr>
        <p:grpSpPr>
          <a:xfrm>
            <a:off x="2590800" y="3099305"/>
            <a:ext cx="487104" cy="828992"/>
            <a:chOff x="0" y="0"/>
            <a:chExt cx="487103" cy="828990"/>
          </a:xfrm>
        </p:grpSpPr>
        <p:sp>
          <p:nvSpPr>
            <p:cNvPr id="343" name="Shape 343"/>
            <p:cNvSpPr/>
            <p:nvPr/>
          </p:nvSpPr>
          <p:spPr>
            <a:xfrm>
              <a:off x="192524" y="0"/>
              <a:ext cx="102058" cy="521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13"/>
                  </a:moveTo>
                  <a:lnTo>
                    <a:pt x="10800" y="0"/>
                  </a:lnTo>
                  <a:lnTo>
                    <a:pt x="21600" y="2113"/>
                  </a:lnTo>
                  <a:lnTo>
                    <a:pt x="16200" y="2113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2113"/>
                  </a:lnTo>
                  <a:close/>
                </a:path>
              </a:pathLst>
            </a:cu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344" name="Shape 344"/>
            <p:cNvSpPr/>
            <p:nvPr/>
          </p:nvSpPr>
          <p:spPr>
            <a:xfrm>
              <a:off x="0" y="521650"/>
              <a:ext cx="487104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low</a:t>
              </a:r>
            </a:p>
          </p:txBody>
        </p:sp>
      </p:grpSp>
      <p:grpSp>
        <p:nvGrpSpPr>
          <p:cNvPr id="348" name="Group 348"/>
          <p:cNvGrpSpPr/>
          <p:nvPr/>
        </p:nvGrpSpPr>
        <p:grpSpPr>
          <a:xfrm>
            <a:off x="5420228" y="3089230"/>
            <a:ext cx="578392" cy="828991"/>
            <a:chOff x="0" y="0"/>
            <a:chExt cx="578391" cy="828990"/>
          </a:xfrm>
        </p:grpSpPr>
        <p:sp>
          <p:nvSpPr>
            <p:cNvPr id="346" name="Shape 346"/>
            <p:cNvSpPr/>
            <p:nvPr/>
          </p:nvSpPr>
          <p:spPr>
            <a:xfrm>
              <a:off x="192524" y="0"/>
              <a:ext cx="102058" cy="521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13"/>
                  </a:moveTo>
                  <a:lnTo>
                    <a:pt x="10800" y="0"/>
                  </a:lnTo>
                  <a:lnTo>
                    <a:pt x="21600" y="2113"/>
                  </a:lnTo>
                  <a:lnTo>
                    <a:pt x="16200" y="2113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2113"/>
                  </a:lnTo>
                  <a:close/>
                </a:path>
              </a:pathLst>
            </a:cu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347" name="Shape 347"/>
            <p:cNvSpPr/>
            <p:nvPr/>
          </p:nvSpPr>
          <p:spPr>
            <a:xfrm>
              <a:off x="0" y="521650"/>
              <a:ext cx="578392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high</a:t>
              </a:r>
            </a:p>
          </p:txBody>
        </p:sp>
      </p:grpSp>
      <p:grpSp>
        <p:nvGrpSpPr>
          <p:cNvPr id="351" name="Group 351"/>
          <p:cNvGrpSpPr/>
          <p:nvPr/>
        </p:nvGrpSpPr>
        <p:grpSpPr>
          <a:xfrm>
            <a:off x="4005514" y="3089230"/>
            <a:ext cx="529911" cy="828991"/>
            <a:chOff x="0" y="0"/>
            <a:chExt cx="529909" cy="828990"/>
          </a:xfrm>
        </p:grpSpPr>
        <p:sp>
          <p:nvSpPr>
            <p:cNvPr id="349" name="Shape 349"/>
            <p:cNvSpPr/>
            <p:nvPr/>
          </p:nvSpPr>
          <p:spPr>
            <a:xfrm>
              <a:off x="192524" y="0"/>
              <a:ext cx="102058" cy="521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13"/>
                  </a:moveTo>
                  <a:lnTo>
                    <a:pt x="10800" y="0"/>
                  </a:lnTo>
                  <a:lnTo>
                    <a:pt x="21600" y="2113"/>
                  </a:lnTo>
                  <a:lnTo>
                    <a:pt x="16200" y="2113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2113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350" name="Shape 350"/>
            <p:cNvSpPr/>
            <p:nvPr/>
          </p:nvSpPr>
          <p:spPr>
            <a:xfrm>
              <a:off x="0" y="521650"/>
              <a:ext cx="52991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mid</a:t>
              </a:r>
            </a:p>
          </p:txBody>
        </p:sp>
      </p:grpSp>
      <p:grpSp>
        <p:nvGrpSpPr>
          <p:cNvPr id="354" name="Group 354"/>
          <p:cNvGrpSpPr/>
          <p:nvPr/>
        </p:nvGrpSpPr>
        <p:grpSpPr>
          <a:xfrm>
            <a:off x="2939365" y="3099305"/>
            <a:ext cx="529911" cy="828992"/>
            <a:chOff x="0" y="0"/>
            <a:chExt cx="529909" cy="828990"/>
          </a:xfrm>
        </p:grpSpPr>
        <p:sp>
          <p:nvSpPr>
            <p:cNvPr id="352" name="Shape 352"/>
            <p:cNvSpPr/>
            <p:nvPr/>
          </p:nvSpPr>
          <p:spPr>
            <a:xfrm>
              <a:off x="192524" y="0"/>
              <a:ext cx="102058" cy="521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13"/>
                  </a:moveTo>
                  <a:lnTo>
                    <a:pt x="10800" y="0"/>
                  </a:lnTo>
                  <a:lnTo>
                    <a:pt x="21600" y="2113"/>
                  </a:lnTo>
                  <a:lnTo>
                    <a:pt x="16200" y="2113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2113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353" name="Shape 353"/>
            <p:cNvSpPr/>
            <p:nvPr/>
          </p:nvSpPr>
          <p:spPr>
            <a:xfrm>
              <a:off x="0" y="521650"/>
              <a:ext cx="52991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mid</a:t>
              </a:r>
            </a:p>
          </p:txBody>
        </p:sp>
      </p:grpSp>
      <p:grpSp>
        <p:nvGrpSpPr>
          <p:cNvPr id="357" name="Group 357"/>
          <p:cNvGrpSpPr/>
          <p:nvPr/>
        </p:nvGrpSpPr>
        <p:grpSpPr>
          <a:xfrm>
            <a:off x="3255350" y="3860539"/>
            <a:ext cx="529911" cy="828991"/>
            <a:chOff x="0" y="0"/>
            <a:chExt cx="529909" cy="828990"/>
          </a:xfrm>
        </p:grpSpPr>
        <p:sp>
          <p:nvSpPr>
            <p:cNvPr id="355" name="Shape 355"/>
            <p:cNvSpPr/>
            <p:nvPr/>
          </p:nvSpPr>
          <p:spPr>
            <a:xfrm>
              <a:off x="192524" y="0"/>
              <a:ext cx="102058" cy="521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13"/>
                  </a:moveTo>
                  <a:lnTo>
                    <a:pt x="10800" y="0"/>
                  </a:lnTo>
                  <a:lnTo>
                    <a:pt x="21600" y="2113"/>
                  </a:lnTo>
                  <a:lnTo>
                    <a:pt x="16200" y="2113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2113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356" name="Shape 356"/>
            <p:cNvSpPr/>
            <p:nvPr/>
          </p:nvSpPr>
          <p:spPr>
            <a:xfrm>
              <a:off x="0" y="521650"/>
              <a:ext cx="52991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mid</a:t>
              </a:r>
            </a:p>
          </p:txBody>
        </p:sp>
      </p:grpSp>
      <p:sp>
        <p:nvSpPr>
          <p:cNvPr id="358" name="Shape 3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二分查找</a:t>
            </a:r>
          </a:p>
        </p:txBody>
      </p:sp>
      <p:sp>
        <p:nvSpPr>
          <p:cNvPr id="359" name="Shape 359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使用二分查找来查找</a:t>
            </a:r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90984 0.001160" origin="layout" pathEditMode="relative">
                                      <p:cBhvr>
                                        <p:cTn id="17" dur="2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xit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path" nodeType="click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74125 -0.002083" origin="layout" pathEditMode="relative">
                                      <p:cBhvr>
                                        <p:cTn id="28" dur="2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xit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1" grpId="3"/>
      <p:bldP build="whole" bldLvl="1" animBg="1" rev="0" advAuto="0" spid="357" grpId="9"/>
      <p:bldP build="whole" bldLvl="1" animBg="1" rev="0" advAuto="0" spid="351" grpId="5"/>
      <p:bldP build="whole" bldLvl="1" animBg="1" rev="0" advAuto="0" spid="354" grpId="6"/>
      <p:bldP build="whole" bldLvl="1" animBg="1" rev="0" advAuto="0" spid="345" grpId="1"/>
      <p:bldP build="whole" bldLvl="1" animBg="1" rev="0" advAuto="0" spid="354" grpId="8"/>
      <p:bldP build="whole" bldLvl="1" animBg="1" rev="0" advAuto="0" spid="348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362" name="Shape 362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363" name="Shape 363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4" name="Shape 364"/>
          <p:cNvSpPr/>
          <p:nvPr/>
        </p:nvSpPr>
        <p:spPr>
          <a:xfrm>
            <a:off x="574674" y="1471135"/>
            <a:ext cx="4704461" cy="20599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>
                <a:solidFill>
                  <a:srgbClr val="000000"/>
                </a:solidFill>
              </a:rPr>
              <a:t>linear_search</a:t>
            </a:r>
            <a:r>
              <a:rPr b="0">
                <a:solidFill>
                  <a:srgbClr val="000000"/>
                </a:solidFill>
              </a:rPr>
              <a:t>(data_set</a:t>
            </a:r>
            <a:r>
              <a:rPr b="0"/>
              <a:t>, </a:t>
            </a:r>
            <a:r>
              <a:rPr b="0">
                <a:solidFill>
                  <a:srgbClr val="000000"/>
                </a:solidFill>
              </a:rPr>
              <a:t>value):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t>for </a:t>
            </a:r>
            <a:r>
              <a:rPr b="0">
                <a:solidFill>
                  <a:srgbClr val="000000"/>
                </a:solidFill>
              </a:rPr>
              <a:t>i </a:t>
            </a:r>
            <a:r>
              <a:t>in </a:t>
            </a:r>
            <a:r>
              <a:rPr b="0">
                <a:solidFill>
                  <a:srgbClr val="8888C6"/>
                </a:solidFill>
              </a:rPr>
              <a:t>range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 b="0">
                <a:solidFill>
                  <a:srgbClr val="8888C6"/>
                </a:solidFill>
              </a:rPr>
              <a:t>range</a:t>
            </a:r>
            <a:r>
              <a:rPr b="0">
                <a:solidFill>
                  <a:srgbClr val="000000"/>
                </a:solidFill>
              </a:rPr>
              <a:t>(data_set)):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</a:t>
            </a:r>
            <a:r>
              <a:t>if </a:t>
            </a:r>
            <a:r>
              <a:rPr b="0">
                <a:solidFill>
                  <a:srgbClr val="000000"/>
                </a:solidFill>
              </a:rPr>
              <a:t>data_set[i] == value: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  </a:t>
            </a:r>
            <a:r>
              <a:t>return </a:t>
            </a:r>
            <a:r>
              <a:rPr b="0">
                <a:solidFill>
                  <a:srgbClr val="000000"/>
                </a:solidFill>
              </a:rPr>
              <a:t>i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t>return</a:t>
            </a:r>
          </a:p>
        </p:txBody>
      </p:sp>
      <p:sp>
        <p:nvSpPr>
          <p:cNvPr id="365" name="Shape 365"/>
          <p:cNvSpPr/>
          <p:nvPr/>
        </p:nvSpPr>
        <p:spPr>
          <a:xfrm>
            <a:off x="574673" y="3068118"/>
            <a:ext cx="4704461" cy="37363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>
                <a:solidFill>
                  <a:srgbClr val="000000"/>
                </a:solidFill>
              </a:rPr>
              <a:t>bin_search</a:t>
            </a:r>
            <a:r>
              <a:rPr b="0">
                <a:solidFill>
                  <a:srgbClr val="000000"/>
                </a:solidFill>
              </a:rPr>
              <a:t>(data_set</a:t>
            </a:r>
            <a:r>
              <a:rPr b="0"/>
              <a:t>, </a:t>
            </a:r>
            <a:r>
              <a:rPr b="0">
                <a:solidFill>
                  <a:srgbClr val="000000"/>
                </a:solidFill>
              </a:rPr>
              <a:t>value):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low = </a:t>
            </a:r>
            <a:r>
              <a:rPr b="0">
                <a:solidFill>
                  <a:srgbClr val="6897BB"/>
                </a:solidFill>
              </a:rPr>
              <a:t>0</a:t>
            </a:r>
            <a:br>
              <a:rPr b="0">
                <a:solidFill>
                  <a:srgbClr val="6897BB"/>
                </a:solidFill>
              </a:rPr>
            </a:br>
            <a:r>
              <a:rPr b="0">
                <a:solidFill>
                  <a:srgbClr val="6897BB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high = </a:t>
            </a:r>
            <a:r>
              <a:rPr b="0">
                <a:solidFill>
                  <a:srgbClr val="8888C6"/>
                </a:solidFill>
              </a:rPr>
              <a:t>len</a:t>
            </a:r>
            <a:r>
              <a:rPr b="0">
                <a:solidFill>
                  <a:srgbClr val="000000"/>
                </a:solidFill>
              </a:rPr>
              <a:t>(data_set) - </a:t>
            </a:r>
            <a:r>
              <a:rPr b="0">
                <a:solidFill>
                  <a:srgbClr val="6897BB"/>
                </a:solidFill>
              </a:rPr>
              <a:t>1</a:t>
            </a:r>
            <a:br>
              <a:rPr b="0">
                <a:solidFill>
                  <a:srgbClr val="6897BB"/>
                </a:solidFill>
              </a:rPr>
            </a:br>
            <a:r>
              <a:rPr b="0">
                <a:solidFill>
                  <a:srgbClr val="6897BB"/>
                </a:solidFill>
              </a:rPr>
              <a:t>    </a:t>
            </a:r>
            <a:r>
              <a:t>while </a:t>
            </a:r>
            <a:r>
              <a:rPr b="0">
                <a:solidFill>
                  <a:srgbClr val="000000"/>
                </a:solidFill>
              </a:rPr>
              <a:t>low &lt;= high: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mid = (low+high)//</a:t>
            </a:r>
            <a:r>
              <a:rPr b="0">
                <a:solidFill>
                  <a:srgbClr val="6897BB"/>
                </a:solidFill>
              </a:rPr>
              <a:t>2</a:t>
            </a:r>
            <a:br>
              <a:rPr b="0">
                <a:solidFill>
                  <a:srgbClr val="6897BB"/>
                </a:solidFill>
              </a:rPr>
            </a:br>
            <a:r>
              <a:rPr b="0">
                <a:solidFill>
                  <a:srgbClr val="6897BB"/>
                </a:solidFill>
              </a:rPr>
              <a:t>        </a:t>
            </a:r>
            <a:r>
              <a:t>if </a:t>
            </a:r>
            <a:r>
              <a:rPr b="0">
                <a:solidFill>
                  <a:srgbClr val="000000"/>
                </a:solidFill>
              </a:rPr>
              <a:t>data_set[mid] == value: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  </a:t>
            </a:r>
            <a:r>
              <a:t>return </a:t>
            </a:r>
            <a:r>
              <a:rPr b="0">
                <a:solidFill>
                  <a:srgbClr val="000000"/>
                </a:solidFill>
              </a:rPr>
              <a:t>mid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</a:t>
            </a:r>
            <a:r>
              <a:t>elif </a:t>
            </a:r>
            <a:r>
              <a:rPr b="0">
                <a:solidFill>
                  <a:srgbClr val="000000"/>
                </a:solidFill>
              </a:rPr>
              <a:t>data_set[mid] &gt; value: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  high = mid - </a:t>
            </a:r>
            <a:r>
              <a:rPr b="0">
                <a:solidFill>
                  <a:srgbClr val="6897BB"/>
                </a:solidFill>
              </a:rPr>
              <a:t>1</a:t>
            </a:r>
            <a:br>
              <a:rPr b="0">
                <a:solidFill>
                  <a:srgbClr val="6897BB"/>
                </a:solidFill>
              </a:rPr>
            </a:br>
            <a:r>
              <a:rPr b="0">
                <a:solidFill>
                  <a:srgbClr val="6897BB"/>
                </a:solidFill>
              </a:rPr>
              <a:t>        </a:t>
            </a:r>
            <a:r>
              <a:t>else</a:t>
            </a:r>
            <a:r>
              <a:rPr b="0">
                <a:solidFill>
                  <a:srgbClr val="000000"/>
                </a:solidFill>
              </a:rPr>
              <a:t>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  low = mid + </a:t>
            </a:r>
            <a:r>
              <a:rPr b="0">
                <a:solidFill>
                  <a:srgbClr val="6897BB"/>
                </a:solidFill>
              </a:rPr>
              <a:t>1</a:t>
            </a:r>
          </a:p>
        </p:txBody>
      </p:sp>
      <p:sp>
        <p:nvSpPr>
          <p:cNvPr id="366" name="Shape 366"/>
          <p:cNvSpPr/>
          <p:nvPr/>
        </p:nvSpPr>
        <p:spPr>
          <a:xfrm>
            <a:off x="6553200" y="1004927"/>
            <a:ext cx="14660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时间复杂度</a:t>
            </a:r>
          </a:p>
        </p:txBody>
      </p:sp>
      <p:sp>
        <p:nvSpPr>
          <p:cNvPr id="367" name="Shape 367"/>
          <p:cNvSpPr/>
          <p:nvPr/>
        </p:nvSpPr>
        <p:spPr>
          <a:xfrm>
            <a:off x="6553200" y="1886634"/>
            <a:ext cx="1146048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O(n)</a:t>
            </a:r>
          </a:p>
        </p:txBody>
      </p:sp>
      <p:sp>
        <p:nvSpPr>
          <p:cNvPr id="368" name="Shape 368"/>
          <p:cNvSpPr/>
          <p:nvPr/>
        </p:nvSpPr>
        <p:spPr>
          <a:xfrm>
            <a:off x="6399276" y="4169912"/>
            <a:ext cx="1773936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O(logn)</a:t>
            </a:r>
          </a:p>
        </p:txBody>
      </p:sp>
      <p:sp>
        <p:nvSpPr>
          <p:cNvPr id="369" name="Shape 3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列表查找</a:t>
            </a:r>
            <a:r>
              <a:t>-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代码</a:t>
            </a:r>
          </a:p>
        </p:txBody>
      </p:sp>
      <p:sp>
        <p:nvSpPr>
          <p:cNvPr id="370" name="Shape 370"/>
          <p:cNvSpPr/>
          <p:nvPr>
            <p:ph type="body" idx="1"/>
          </p:nvPr>
        </p:nvSpPr>
        <p:spPr>
          <a:xfrm>
            <a:off x="566737" y="1052515"/>
            <a:ext cx="8001001" cy="580548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2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6" grpId="1"/>
      <p:bldP build="whole" bldLvl="1" animBg="1" rev="0" advAuto="0" spid="367" grpId="2"/>
      <p:bldP build="whole" bldLvl="1" animBg="1" rev="0" advAuto="0" spid="368" grpId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373" name="Shape 373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374" name="Shape 374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5" name="Shape 3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递归版本的二分查找</a:t>
            </a:r>
          </a:p>
        </p:txBody>
      </p:sp>
      <p:sp>
        <p:nvSpPr>
          <p:cNvPr id="376" name="Shape 376"/>
          <p:cNvSpPr/>
          <p:nvPr>
            <p:ph type="body" idx="1"/>
          </p:nvPr>
        </p:nvSpPr>
        <p:spPr>
          <a:xfrm>
            <a:off x="363956" y="1570713"/>
            <a:ext cx="8416088" cy="3139322"/>
          </a:xfrm>
          <a:prstGeom prst="rect">
            <a:avLst/>
          </a:prstGeom>
          <a:solidFill>
            <a:srgbClr val="2B2B2B"/>
          </a:solidFill>
        </p:spPr>
        <p:txBody>
          <a:bodyPr anchor="ctr"/>
          <a:lstStyle/>
          <a:p>
            <a:pPr marL="0" indent="0" defTabSz="859536">
              <a:spcBef>
                <a:spcPts val="0"/>
              </a:spcBef>
              <a:buSzTx/>
              <a:buNone/>
              <a:defRPr b="1" sz="1692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>
                <a:solidFill>
                  <a:srgbClr val="A9B7C6"/>
                </a:solidFill>
              </a:rPr>
              <a:t>bin_search_rec</a:t>
            </a:r>
            <a:r>
              <a:rPr b="0">
                <a:solidFill>
                  <a:srgbClr val="A9B7C6"/>
                </a:solidFill>
              </a:rPr>
              <a:t>(data_set</a:t>
            </a:r>
            <a:r>
              <a:rPr b="0"/>
              <a:t>, </a:t>
            </a:r>
            <a:r>
              <a:rPr b="0">
                <a:solidFill>
                  <a:srgbClr val="A9B7C6"/>
                </a:solidFill>
              </a:rPr>
              <a:t>value</a:t>
            </a:r>
            <a:r>
              <a:rPr b="0"/>
              <a:t>, </a:t>
            </a:r>
            <a:r>
              <a:rPr b="0">
                <a:solidFill>
                  <a:srgbClr val="A9B7C6"/>
                </a:solidFill>
              </a:rPr>
              <a:t>low</a:t>
            </a:r>
            <a:r>
              <a:rPr b="0"/>
              <a:t>, </a:t>
            </a:r>
            <a:r>
              <a:rPr b="0">
                <a:solidFill>
                  <a:srgbClr val="A9B7C6"/>
                </a:solidFill>
              </a:rPr>
              <a:t>high):</a:t>
            </a:r>
            <a:br>
              <a:rPr b="0">
                <a:solidFill>
                  <a:srgbClr val="A9B7C6"/>
                </a:solidFill>
              </a:rPr>
            </a:br>
            <a:r>
              <a:rPr b="0">
                <a:solidFill>
                  <a:srgbClr val="A9B7C6"/>
                </a:solidFill>
              </a:rPr>
              <a:t>    </a:t>
            </a:r>
            <a:r>
              <a:t>if </a:t>
            </a:r>
            <a:r>
              <a:rPr b="0">
                <a:solidFill>
                  <a:srgbClr val="A9B7C6"/>
                </a:solidFill>
              </a:rPr>
              <a:t>low &lt;= high:</a:t>
            </a:r>
            <a:br>
              <a:rPr b="0">
                <a:solidFill>
                  <a:srgbClr val="A9B7C6"/>
                </a:solidFill>
              </a:rPr>
            </a:br>
            <a:r>
              <a:rPr b="0">
                <a:solidFill>
                  <a:srgbClr val="A9B7C6"/>
                </a:solidFill>
              </a:rPr>
              <a:t>        mid = (low + high) // </a:t>
            </a:r>
            <a:r>
              <a:rPr b="0">
                <a:solidFill>
                  <a:srgbClr val="6897BB"/>
                </a:solidFill>
              </a:rPr>
              <a:t>2</a:t>
            </a:r>
            <a:br>
              <a:rPr b="0">
                <a:solidFill>
                  <a:srgbClr val="6897BB"/>
                </a:solidFill>
              </a:rPr>
            </a:br>
            <a:r>
              <a:rPr b="0">
                <a:solidFill>
                  <a:srgbClr val="6897BB"/>
                </a:solidFill>
              </a:rPr>
              <a:t>        </a:t>
            </a:r>
            <a:r>
              <a:t>if </a:t>
            </a:r>
            <a:r>
              <a:rPr b="0">
                <a:solidFill>
                  <a:srgbClr val="A9B7C6"/>
                </a:solidFill>
              </a:rPr>
              <a:t>data_set[mid] == value:</a:t>
            </a:r>
            <a:br>
              <a:rPr b="0">
                <a:solidFill>
                  <a:srgbClr val="A9B7C6"/>
                </a:solidFill>
              </a:rPr>
            </a:br>
            <a:r>
              <a:rPr b="0">
                <a:solidFill>
                  <a:srgbClr val="A9B7C6"/>
                </a:solidFill>
              </a:rPr>
              <a:t>            </a:t>
            </a:r>
            <a:r>
              <a:t>return </a:t>
            </a:r>
            <a:r>
              <a:rPr b="0">
                <a:solidFill>
                  <a:srgbClr val="A9B7C6"/>
                </a:solidFill>
              </a:rPr>
              <a:t>mid</a:t>
            </a:r>
            <a:br>
              <a:rPr b="0">
                <a:solidFill>
                  <a:srgbClr val="A9B7C6"/>
                </a:solidFill>
              </a:rPr>
            </a:br>
            <a:r>
              <a:rPr b="0">
                <a:solidFill>
                  <a:srgbClr val="A9B7C6"/>
                </a:solidFill>
              </a:rPr>
              <a:t>        </a:t>
            </a:r>
            <a:r>
              <a:t>elif </a:t>
            </a:r>
            <a:r>
              <a:rPr b="0">
                <a:solidFill>
                  <a:srgbClr val="A9B7C6"/>
                </a:solidFill>
              </a:rPr>
              <a:t>data_set[mid] &gt; value:</a:t>
            </a:r>
            <a:br>
              <a:rPr b="0">
                <a:solidFill>
                  <a:srgbClr val="A9B7C6"/>
                </a:solidFill>
              </a:rPr>
            </a:br>
            <a:r>
              <a:rPr b="0">
                <a:solidFill>
                  <a:srgbClr val="A9B7C6"/>
                </a:solidFill>
              </a:rPr>
              <a:t>            </a:t>
            </a:r>
            <a:r>
              <a:t>return </a:t>
            </a:r>
            <a:r>
              <a:rPr b="0">
                <a:solidFill>
                  <a:srgbClr val="A9B7C6"/>
                </a:solidFill>
              </a:rPr>
              <a:t>bin_search_rec(data_set</a:t>
            </a:r>
            <a:r>
              <a:rPr b="0"/>
              <a:t>, </a:t>
            </a:r>
            <a:r>
              <a:rPr b="0">
                <a:solidFill>
                  <a:srgbClr val="A9B7C6"/>
                </a:solidFill>
              </a:rPr>
              <a:t>value</a:t>
            </a:r>
            <a:r>
              <a:rPr b="0"/>
              <a:t>, </a:t>
            </a:r>
            <a:r>
              <a:rPr b="0">
                <a:solidFill>
                  <a:srgbClr val="A9B7C6"/>
                </a:solidFill>
              </a:rPr>
              <a:t>low</a:t>
            </a:r>
            <a:r>
              <a:rPr b="0"/>
              <a:t>, </a:t>
            </a:r>
            <a:r>
              <a:rPr b="0">
                <a:solidFill>
                  <a:srgbClr val="A9B7C6"/>
                </a:solidFill>
              </a:rPr>
              <a:t>mid - 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A9B7C6"/>
                </a:solidFill>
              </a:rPr>
              <a:t>)</a:t>
            </a:r>
            <a:br>
              <a:rPr b="0">
                <a:solidFill>
                  <a:srgbClr val="A9B7C6"/>
                </a:solidFill>
              </a:rPr>
            </a:br>
            <a:r>
              <a:rPr b="0">
                <a:solidFill>
                  <a:srgbClr val="A9B7C6"/>
                </a:solidFill>
              </a:rPr>
              <a:t>        </a:t>
            </a:r>
            <a:r>
              <a:t>else</a:t>
            </a:r>
            <a:r>
              <a:rPr b="0">
                <a:solidFill>
                  <a:srgbClr val="A9B7C6"/>
                </a:solidFill>
              </a:rPr>
              <a:t>:</a:t>
            </a:r>
            <a:br>
              <a:rPr b="0">
                <a:solidFill>
                  <a:srgbClr val="A9B7C6"/>
                </a:solidFill>
              </a:rPr>
            </a:br>
            <a:r>
              <a:rPr b="0">
                <a:solidFill>
                  <a:srgbClr val="A9B7C6"/>
                </a:solidFill>
              </a:rPr>
              <a:t>            </a:t>
            </a:r>
            <a:r>
              <a:t>return </a:t>
            </a:r>
            <a:r>
              <a:rPr b="0">
                <a:solidFill>
                  <a:srgbClr val="A9B7C6"/>
                </a:solidFill>
              </a:rPr>
              <a:t>bin_search_rec(data_set</a:t>
            </a:r>
            <a:r>
              <a:rPr b="0"/>
              <a:t>, </a:t>
            </a:r>
            <a:r>
              <a:rPr b="0">
                <a:solidFill>
                  <a:srgbClr val="A9B7C6"/>
                </a:solidFill>
              </a:rPr>
              <a:t>value</a:t>
            </a:r>
            <a:r>
              <a:rPr b="0"/>
              <a:t>, </a:t>
            </a:r>
            <a:r>
              <a:rPr b="0">
                <a:solidFill>
                  <a:srgbClr val="A9B7C6"/>
                </a:solidFill>
              </a:rPr>
              <a:t>mid + 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/>
              <a:t>, </a:t>
            </a:r>
            <a:r>
              <a:rPr b="0">
                <a:solidFill>
                  <a:srgbClr val="A9B7C6"/>
                </a:solidFill>
              </a:rPr>
              <a:t>high)</a:t>
            </a:r>
            <a:br>
              <a:rPr b="0">
                <a:solidFill>
                  <a:srgbClr val="A9B7C6"/>
                </a:solidFill>
              </a:rPr>
            </a:br>
            <a:r>
              <a:rPr b="0">
                <a:solidFill>
                  <a:srgbClr val="A9B7C6"/>
                </a:solidFill>
              </a:rPr>
              <a:t>    </a:t>
            </a:r>
            <a:r>
              <a:t>else</a:t>
            </a:r>
            <a:r>
              <a:rPr b="0">
                <a:solidFill>
                  <a:srgbClr val="A9B7C6"/>
                </a:solidFill>
              </a:rPr>
              <a:t>:</a:t>
            </a:r>
            <a:br>
              <a:rPr b="0">
                <a:solidFill>
                  <a:srgbClr val="A9B7C6"/>
                </a:solidFill>
              </a:rPr>
            </a:br>
            <a:r>
              <a:rPr b="0">
                <a:solidFill>
                  <a:srgbClr val="A9B7C6"/>
                </a:solidFill>
              </a:rPr>
              <a:t>        </a:t>
            </a:r>
            <a:r>
              <a:t>return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379" name="Shape 379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380" name="Shape 380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1" name="Shape 381"/>
          <p:cNvSpPr/>
          <p:nvPr/>
        </p:nvSpPr>
        <p:spPr>
          <a:xfrm>
            <a:off x="838200" y="1487715"/>
            <a:ext cx="4572000" cy="192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[</a:t>
            </a:r>
          </a:p>
          <a:p>
            <a:pPr/>
            <a:r>
              <a:t>{id:1</a:t>
            </a:r>
            <a:r>
              <a:t>001</a:t>
            </a:r>
            <a:r>
              <a:t>, name:"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张三</a:t>
            </a:r>
            <a:r>
              <a:t>", age:20},</a:t>
            </a:r>
          </a:p>
          <a:p>
            <a:pPr/>
            <a:r>
              <a:t>{id:</a:t>
            </a:r>
            <a:r>
              <a:t>1002</a:t>
            </a:r>
            <a:r>
              <a:t>, name:"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李四</a:t>
            </a:r>
            <a:r>
              <a:t>", age:25},</a:t>
            </a:r>
          </a:p>
          <a:p>
            <a:pPr/>
            <a:r>
              <a:t>{id:</a:t>
            </a:r>
            <a:r>
              <a:t>1004</a:t>
            </a:r>
            <a:r>
              <a:t>, name:"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王五</a:t>
            </a:r>
            <a:r>
              <a:t>", age:23},</a:t>
            </a:r>
          </a:p>
          <a:p>
            <a:pPr/>
            <a:r>
              <a:t>{id:</a:t>
            </a:r>
            <a:r>
              <a:t>1007</a:t>
            </a:r>
            <a:r>
              <a:t>, name:"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赵六</a:t>
            </a:r>
            <a:r>
              <a:t>", age:33}</a:t>
            </a:r>
          </a:p>
          <a:p>
            <a:pPr/>
            <a:r>
              <a:t>]</a:t>
            </a:r>
          </a:p>
        </p:txBody>
      </p:sp>
      <p:sp>
        <p:nvSpPr>
          <p:cNvPr id="382" name="Shape 3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列表查找：练习</a:t>
            </a:r>
          </a:p>
        </p:txBody>
      </p:sp>
      <p:sp>
        <p:nvSpPr>
          <p:cNvPr id="383" name="Shape 383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/>
          <a:p>
            <a:pPr marL="341852" indent="-341852" defTabSz="886968">
              <a:defRPr sz="2134"/>
            </a:pPr>
            <a:r>
              <a:rPr>
                <a:latin typeface="宋体"/>
                <a:ea typeface="宋体"/>
                <a:cs typeface="宋体"/>
                <a:sym typeface="宋体"/>
              </a:rPr>
              <a:t>现有一个学员信息列表（按</a:t>
            </a:r>
            <a:r>
              <a:t>id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增序排列），格式为：</a:t>
            </a:r>
          </a:p>
          <a:p>
            <a:pPr marL="341852" indent="-341852" defTabSz="886968">
              <a:defRPr sz="2134"/>
            </a:pPr>
          </a:p>
          <a:p>
            <a:pPr marL="341852" indent="-341852" defTabSz="886968">
              <a:defRPr sz="2134"/>
            </a:pPr>
          </a:p>
          <a:p>
            <a:pPr marL="341852" indent="-341852" defTabSz="886968">
              <a:defRPr sz="2134"/>
            </a:pPr>
          </a:p>
          <a:p>
            <a:pPr marL="341852" indent="-341852" defTabSz="886968">
              <a:defRPr sz="2134"/>
            </a:pPr>
          </a:p>
          <a:p>
            <a:pPr marL="341852" indent="-341852" defTabSz="886968">
              <a:defRPr sz="2134"/>
            </a:pPr>
          </a:p>
          <a:p>
            <a:pPr marL="341852" indent="-341852" defTabSz="886968">
              <a:defRPr sz="2134"/>
            </a:pPr>
            <a:r>
              <a:rPr>
                <a:latin typeface="宋体"/>
                <a:ea typeface="宋体"/>
                <a:cs typeface="宋体"/>
                <a:sym typeface="宋体"/>
              </a:rPr>
              <a:t>修改二分查找代码，输入学生</a:t>
            </a:r>
            <a:r>
              <a:t>id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，输出该学生在列表中的下标，并输出完整学生信息。</a:t>
            </a:r>
          </a:p>
          <a:p>
            <a:pPr marL="341852" indent="-341852" defTabSz="886968">
              <a:defRPr sz="2134"/>
            </a:pPr>
          </a:p>
          <a:p>
            <a:pPr marL="341852" indent="-341852" defTabSz="886968">
              <a:defRPr sz="2134"/>
            </a:pPr>
            <a:r>
              <a:t>Letcode</a:t>
            </a:r>
          </a:p>
          <a:p>
            <a:pPr marL="341852" indent="-341852" defTabSz="886968">
              <a:defRPr sz="2134"/>
            </a:pPr>
            <a:r>
              <a:rPr u="sng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hlinkClick r:id="rId2" invalidUrl="" action="" tgtFrame="" tooltip="" history="1" highlightClick="0" endSnd="0"/>
              </a:rPr>
              <a:t>34. Search for a Range (</a:t>
            </a:r>
            <a:r>
              <a:rPr u="sng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宋体"/>
                <a:ea typeface="宋体"/>
                <a:cs typeface="宋体"/>
                <a:sym typeface="宋体"/>
                <a:hlinkClick r:id="rId2" invalidUrl="" action="" tgtFrame="" tooltip="" history="1" highlightClick="0" endSnd="0"/>
              </a:rPr>
              <a:t>二分查找升级版</a:t>
            </a:r>
            <a:r>
              <a:rPr u="sng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hlinkClick r:id="rId2" invalidUrl="" action="" tgtFrame="" tooltip="" history="1" highlightClick="0" endSnd="0"/>
              </a:rPr>
              <a:t>)</a:t>
            </a:r>
          </a:p>
          <a:p>
            <a:pPr marL="341852" indent="-341852" defTabSz="886968">
              <a:defRPr sz="2134"/>
            </a:pPr>
            <a:r>
              <a:rPr u="sng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hlinkClick r:id="rId3" invalidUrl="" action="" tgtFrame="" tooltip="" history="1" highlightClick="0" endSnd="0"/>
              </a:rPr>
              <a:t>1. Two Sum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386" name="Shape 386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387" name="Shape 387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8" name="Shape 388"/>
          <p:cNvSpPr/>
          <p:nvPr/>
        </p:nvSpPr>
        <p:spPr>
          <a:xfrm>
            <a:off x="4768691" y="1052514"/>
            <a:ext cx="3765709" cy="4870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52425" indent="-352425">
              <a:spcBef>
                <a:spcPts val="500"/>
              </a:spcBef>
              <a:buClr>
                <a:schemeClr val="accent2"/>
              </a:buClr>
              <a:buSzPct val="100000"/>
              <a:buFont typeface="Wingdings"/>
              <a:buChar char="□"/>
              <a:defRPr sz="22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排序</a:t>
            </a:r>
            <a:r>
              <a:t>low</a:t>
            </a:r>
            <a:r>
              <a:t> </a:t>
            </a:r>
            <a:r>
              <a:t>B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三人组：</a:t>
            </a:r>
          </a:p>
          <a:p>
            <a:pPr lvl="1" marL="681037" indent="-327421">
              <a:spcBef>
                <a:spcPts val="400"/>
              </a:spcBef>
              <a:buClr>
                <a:schemeClr val="accent2"/>
              </a:buClr>
              <a:buSzPct val="100000"/>
              <a:buFont typeface="Wingdings"/>
              <a:buChar char="■"/>
              <a:defRPr sz="19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冒泡排序</a:t>
            </a:r>
          </a:p>
          <a:p>
            <a:pPr lvl="1" marL="681037" indent="-327421">
              <a:spcBef>
                <a:spcPts val="400"/>
              </a:spcBef>
              <a:buClr>
                <a:schemeClr val="accent2"/>
              </a:buClr>
              <a:buSzPct val="100000"/>
              <a:buFont typeface="Wingdings"/>
              <a:buChar char="■"/>
              <a:defRPr sz="19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选择排序</a:t>
            </a:r>
          </a:p>
          <a:p>
            <a:pPr lvl="1" marL="681037" indent="-327421">
              <a:spcBef>
                <a:spcPts val="400"/>
              </a:spcBef>
              <a:buClr>
                <a:schemeClr val="accent2"/>
              </a:buClr>
              <a:buSzPct val="100000"/>
              <a:buFont typeface="Wingdings"/>
              <a:buChar char="■"/>
              <a:defRPr sz="19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插入排序</a:t>
            </a:r>
          </a:p>
          <a:p>
            <a:pPr marL="352425" indent="-352425">
              <a:spcBef>
                <a:spcPts val="500"/>
              </a:spcBef>
              <a:buClr>
                <a:schemeClr val="accent2"/>
              </a:buClr>
              <a:buSzPct val="100000"/>
              <a:buFont typeface="Wingdings"/>
              <a:buChar char="□"/>
              <a:defRPr sz="22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排序</a:t>
            </a:r>
            <a:r>
              <a:t>NB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二人组：</a:t>
            </a:r>
          </a:p>
          <a:p>
            <a:pPr lvl="1" marL="706040" indent="-352424">
              <a:spcBef>
                <a:spcPts val="500"/>
              </a:spcBef>
              <a:buClr>
                <a:schemeClr val="accent2"/>
              </a:buClr>
              <a:buSzPct val="100000"/>
              <a:buFont typeface="Wingdings"/>
              <a:buChar char="□"/>
              <a:defRPr sz="19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快速排序</a:t>
            </a:r>
          </a:p>
          <a:p>
            <a:pPr lvl="1" marL="681037" indent="-327421">
              <a:spcBef>
                <a:spcPts val="400"/>
              </a:spcBef>
              <a:buClr>
                <a:schemeClr val="accent2"/>
              </a:buClr>
              <a:buSzPct val="100000"/>
              <a:buFont typeface="Wingdings"/>
              <a:buChar char="■"/>
              <a:defRPr sz="19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堆排序</a:t>
            </a:r>
          </a:p>
          <a:p>
            <a:pPr lvl="1" marL="681037" indent="-327421">
              <a:spcBef>
                <a:spcPts val="400"/>
              </a:spcBef>
              <a:buClr>
                <a:schemeClr val="accent2"/>
              </a:buClr>
              <a:buSzPct val="100000"/>
              <a:buFont typeface="Wingdings"/>
              <a:buChar char="■"/>
              <a:defRPr sz="19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归并排序</a:t>
            </a:r>
          </a:p>
          <a:p>
            <a:pPr marL="352425" indent="-352425">
              <a:spcBef>
                <a:spcPts val="500"/>
              </a:spcBef>
              <a:buClr>
                <a:schemeClr val="accent2"/>
              </a:buClr>
              <a:buSzPct val="100000"/>
              <a:buFont typeface="Wingdings"/>
              <a:buChar char="□"/>
              <a:defRPr sz="22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没什么人用的排序：</a:t>
            </a:r>
          </a:p>
          <a:p>
            <a:pPr lvl="1" marL="681037" indent="-327421">
              <a:spcBef>
                <a:spcPts val="400"/>
              </a:spcBef>
              <a:buClr>
                <a:schemeClr val="accent2"/>
              </a:buClr>
              <a:buSzPct val="100000"/>
              <a:buFont typeface="Wingdings"/>
              <a:buChar char="■"/>
              <a:defRPr sz="19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基数排序</a:t>
            </a:r>
          </a:p>
          <a:p>
            <a:pPr lvl="1" marL="681037" indent="-327421">
              <a:spcBef>
                <a:spcPts val="400"/>
              </a:spcBef>
              <a:buClr>
                <a:schemeClr val="accent2"/>
              </a:buClr>
              <a:buSzPct val="100000"/>
              <a:buFont typeface="Wingdings"/>
              <a:buChar char="■"/>
              <a:defRPr sz="19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希尔排序</a:t>
            </a:r>
          </a:p>
          <a:p>
            <a:pPr lvl="1" marL="681037" indent="-327421">
              <a:spcBef>
                <a:spcPts val="400"/>
              </a:spcBef>
              <a:buClr>
                <a:schemeClr val="accent2"/>
              </a:buClr>
              <a:buSzPct val="100000"/>
              <a:buFont typeface="Wingdings"/>
              <a:buChar char="■"/>
              <a:defRPr sz="19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桶排序</a:t>
            </a:r>
          </a:p>
        </p:txBody>
      </p:sp>
      <p:sp>
        <p:nvSpPr>
          <p:cNvPr id="389" name="Shape 3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列表排序</a:t>
            </a:r>
          </a:p>
        </p:txBody>
      </p:sp>
      <p:sp>
        <p:nvSpPr>
          <p:cNvPr id="390" name="Shape 390"/>
          <p:cNvSpPr/>
          <p:nvPr>
            <p:ph type="body" sz="half" idx="1"/>
          </p:nvPr>
        </p:nvSpPr>
        <p:spPr>
          <a:xfrm>
            <a:off x="566737" y="1052514"/>
            <a:ext cx="4090608" cy="4967289"/>
          </a:xfrm>
          <a:prstGeom prst="rect">
            <a:avLst/>
          </a:prstGeom>
        </p:spPr>
        <p:txBody>
          <a:bodyPr/>
          <a:lstStyle/>
          <a:p>
            <a:pPr marL="341852" indent="-341852" defTabSz="886968">
              <a:defRPr sz="2134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列表排序</a:t>
            </a:r>
          </a:p>
          <a:p>
            <a:pPr lvl="1" marL="660606" indent="-317599" defTabSz="886968">
              <a:spcBef>
                <a:spcPts val="400"/>
              </a:spcBef>
              <a:defRPr sz="1843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将无序列表变为有序列表</a:t>
            </a:r>
          </a:p>
          <a:p>
            <a:pPr marL="341852" indent="-341852" defTabSz="886968">
              <a:defRPr sz="2134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应用场景：</a:t>
            </a:r>
          </a:p>
          <a:p>
            <a:pPr lvl="1" marL="660606" indent="-317599" defTabSz="886968">
              <a:spcBef>
                <a:spcPts val="400"/>
              </a:spcBef>
              <a:defRPr sz="1843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各种榜单</a:t>
            </a:r>
          </a:p>
          <a:p>
            <a:pPr lvl="1" marL="660606" indent="-317599" defTabSz="886968">
              <a:spcBef>
                <a:spcPts val="400"/>
              </a:spcBef>
              <a:defRPr sz="1843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各种表格</a:t>
            </a:r>
          </a:p>
          <a:p>
            <a:pPr lvl="1" marL="660606" indent="-317599" defTabSz="886968">
              <a:spcBef>
                <a:spcPts val="400"/>
              </a:spcBef>
              <a:defRPr sz="1843"/>
            </a:pPr>
            <a:r>
              <a:rPr>
                <a:latin typeface="宋体"/>
                <a:ea typeface="宋体"/>
                <a:cs typeface="宋体"/>
                <a:sym typeface="宋体"/>
              </a:rPr>
              <a:t>给二分排序用</a:t>
            </a:r>
          </a:p>
          <a:p>
            <a:pPr lvl="1" marL="660606" indent="-317599" defTabSz="886968">
              <a:spcBef>
                <a:spcPts val="400"/>
              </a:spcBef>
              <a:defRPr sz="1843"/>
            </a:pPr>
            <a:r>
              <a:rPr>
                <a:latin typeface="宋体"/>
                <a:ea typeface="宋体"/>
                <a:cs typeface="宋体"/>
                <a:sym typeface="宋体"/>
              </a:rPr>
              <a:t>给其他算法用</a:t>
            </a:r>
          </a:p>
          <a:p>
            <a:pPr marL="341852" indent="-341852" defTabSz="886968">
              <a:defRPr sz="2134"/>
            </a:pPr>
          </a:p>
          <a:p>
            <a:pPr marL="341852" indent="-341852" defTabSz="886968">
              <a:defRPr sz="2134"/>
            </a:pPr>
            <a:r>
              <a:rPr>
                <a:latin typeface="宋体"/>
                <a:ea typeface="宋体"/>
                <a:cs typeface="宋体"/>
                <a:sym typeface="宋体"/>
              </a:rPr>
              <a:t>输入：无序列表</a:t>
            </a:r>
          </a:p>
          <a:p>
            <a:pPr marL="341852" indent="-341852" defTabSz="886968">
              <a:defRPr sz="2134"/>
            </a:pPr>
            <a:r>
              <a:rPr>
                <a:latin typeface="宋体"/>
                <a:ea typeface="宋体"/>
                <a:cs typeface="宋体"/>
                <a:sym typeface="宋体"/>
              </a:rPr>
              <a:t>输出：有序列表</a:t>
            </a:r>
          </a:p>
          <a:p>
            <a:pPr marL="341852" indent="-341852" defTabSz="886968">
              <a:defRPr sz="2134"/>
            </a:pPr>
          </a:p>
          <a:p>
            <a:pPr marL="341852" indent="-341852" defTabSz="886968">
              <a:defRPr b="1" sz="2134"/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升序与降序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2" presetID="18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>
                                        <p:cTn id="7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393" name="Shape 393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394" name="Shape 394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5" name="Shape 3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排序</a:t>
            </a:r>
            <a:r>
              <a:t>Low</a:t>
            </a:r>
            <a:r>
              <a:t> </a:t>
            </a:r>
            <a:r>
              <a:t>B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三人组</a:t>
            </a:r>
          </a:p>
        </p:txBody>
      </p:sp>
      <p:sp>
        <p:nvSpPr>
          <p:cNvPr id="396" name="Shape 396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大家自己能想到怎么完成一次排序吗？</a:t>
            </a:r>
          </a:p>
          <a:p>
            <a:pPr/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冒泡排序</a:t>
            </a:r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选择排序</a:t>
            </a:r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插入排序</a:t>
            </a:r>
          </a:p>
          <a:p>
            <a:pPr/>
          </a:p>
          <a:p>
            <a:pPr/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算法关键点：</a:t>
            </a:r>
          </a:p>
          <a:p>
            <a:pPr lvl="1" marL="681037" indent="-327421">
              <a:spcBef>
                <a:spcPts val="400"/>
              </a:spcBef>
              <a:defRPr sz="19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有序区</a:t>
            </a:r>
          </a:p>
          <a:p>
            <a:pPr lvl="1" marL="681037" indent="-327421">
              <a:spcBef>
                <a:spcPts val="400"/>
              </a:spcBef>
              <a:defRPr sz="19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无序区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399" name="Shape 399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400" name="Shape 400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403" name="Group 403"/>
          <p:cNvGrpSpPr/>
          <p:nvPr/>
        </p:nvGrpSpPr>
        <p:grpSpPr>
          <a:xfrm>
            <a:off x="7724399" y="4775108"/>
            <a:ext cx="370841" cy="351530"/>
            <a:chOff x="0" y="0"/>
            <a:chExt cx="370840" cy="351529"/>
          </a:xfrm>
        </p:grpSpPr>
        <p:sp>
          <p:nvSpPr>
            <p:cNvPr id="401" name="Shape 401"/>
            <p:cNvSpPr/>
            <p:nvPr/>
          </p:nvSpPr>
          <p:spPr>
            <a:xfrm rot="16200000">
              <a:off x="9655" y="-5680"/>
              <a:ext cx="351530" cy="362889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02" name="Shape 402"/>
            <p:cNvSpPr/>
            <p:nvPr/>
          </p:nvSpPr>
          <p:spPr>
            <a:xfrm rot="16200000">
              <a:off x="9655" y="-9656"/>
              <a:ext cx="35153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7</a:t>
              </a:r>
            </a:p>
          </p:txBody>
        </p:sp>
      </p:grpSp>
      <p:grpSp>
        <p:nvGrpSpPr>
          <p:cNvPr id="406" name="Group 406"/>
          <p:cNvGrpSpPr/>
          <p:nvPr/>
        </p:nvGrpSpPr>
        <p:grpSpPr>
          <a:xfrm>
            <a:off x="7724399" y="4418595"/>
            <a:ext cx="370841" cy="351530"/>
            <a:chOff x="0" y="0"/>
            <a:chExt cx="370840" cy="351529"/>
          </a:xfrm>
        </p:grpSpPr>
        <p:sp>
          <p:nvSpPr>
            <p:cNvPr id="404" name="Shape 404"/>
            <p:cNvSpPr/>
            <p:nvPr/>
          </p:nvSpPr>
          <p:spPr>
            <a:xfrm rot="16200000">
              <a:off x="9655" y="-5680"/>
              <a:ext cx="351530" cy="362889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05" name="Shape 405"/>
            <p:cNvSpPr/>
            <p:nvPr/>
          </p:nvSpPr>
          <p:spPr>
            <a:xfrm rot="16200000">
              <a:off x="9655" y="-9656"/>
              <a:ext cx="35153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5</a:t>
              </a:r>
            </a:p>
          </p:txBody>
        </p:sp>
      </p:grpSp>
      <p:grpSp>
        <p:nvGrpSpPr>
          <p:cNvPr id="409" name="Group 409"/>
          <p:cNvGrpSpPr/>
          <p:nvPr/>
        </p:nvGrpSpPr>
        <p:grpSpPr>
          <a:xfrm>
            <a:off x="7724399" y="4073421"/>
            <a:ext cx="370841" cy="351530"/>
            <a:chOff x="0" y="0"/>
            <a:chExt cx="370840" cy="351529"/>
          </a:xfrm>
        </p:grpSpPr>
        <p:sp>
          <p:nvSpPr>
            <p:cNvPr id="407" name="Shape 407"/>
            <p:cNvSpPr/>
            <p:nvPr/>
          </p:nvSpPr>
          <p:spPr>
            <a:xfrm rot="16200000">
              <a:off x="9655" y="-5680"/>
              <a:ext cx="351530" cy="362889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08" name="Shape 408"/>
            <p:cNvSpPr/>
            <p:nvPr/>
          </p:nvSpPr>
          <p:spPr>
            <a:xfrm rot="16200000">
              <a:off x="9655" y="-9656"/>
              <a:ext cx="35153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4</a:t>
              </a:r>
            </a:p>
          </p:txBody>
        </p:sp>
      </p:grpSp>
      <p:grpSp>
        <p:nvGrpSpPr>
          <p:cNvPr id="412" name="Group 412"/>
          <p:cNvGrpSpPr/>
          <p:nvPr/>
        </p:nvGrpSpPr>
        <p:grpSpPr>
          <a:xfrm>
            <a:off x="7724399" y="3716907"/>
            <a:ext cx="370841" cy="351530"/>
            <a:chOff x="0" y="0"/>
            <a:chExt cx="370840" cy="351529"/>
          </a:xfrm>
        </p:grpSpPr>
        <p:sp>
          <p:nvSpPr>
            <p:cNvPr id="410" name="Shape 410"/>
            <p:cNvSpPr/>
            <p:nvPr/>
          </p:nvSpPr>
          <p:spPr>
            <a:xfrm rot="16200000">
              <a:off x="9655" y="-5680"/>
              <a:ext cx="351530" cy="362889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11" name="Shape 411"/>
            <p:cNvSpPr/>
            <p:nvPr/>
          </p:nvSpPr>
          <p:spPr>
            <a:xfrm rot="16200000">
              <a:off x="9655" y="-9656"/>
              <a:ext cx="35153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6</a:t>
              </a:r>
            </a:p>
          </p:txBody>
        </p:sp>
      </p:grpSp>
      <p:grpSp>
        <p:nvGrpSpPr>
          <p:cNvPr id="415" name="Group 415"/>
          <p:cNvGrpSpPr/>
          <p:nvPr/>
        </p:nvGrpSpPr>
        <p:grpSpPr>
          <a:xfrm>
            <a:off x="7724399" y="3360392"/>
            <a:ext cx="370841" cy="351530"/>
            <a:chOff x="0" y="0"/>
            <a:chExt cx="370840" cy="351529"/>
          </a:xfrm>
        </p:grpSpPr>
        <p:sp>
          <p:nvSpPr>
            <p:cNvPr id="413" name="Shape 413"/>
            <p:cNvSpPr/>
            <p:nvPr/>
          </p:nvSpPr>
          <p:spPr>
            <a:xfrm rot="16200000">
              <a:off x="9655" y="-5680"/>
              <a:ext cx="351530" cy="362889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14" name="Shape 414"/>
            <p:cNvSpPr/>
            <p:nvPr/>
          </p:nvSpPr>
          <p:spPr>
            <a:xfrm rot="16200000">
              <a:off x="9655" y="-9656"/>
              <a:ext cx="35153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3</a:t>
              </a:r>
            </a:p>
          </p:txBody>
        </p:sp>
      </p:grpSp>
      <p:grpSp>
        <p:nvGrpSpPr>
          <p:cNvPr id="418" name="Group 418"/>
          <p:cNvGrpSpPr/>
          <p:nvPr/>
        </p:nvGrpSpPr>
        <p:grpSpPr>
          <a:xfrm>
            <a:off x="7724399" y="3003880"/>
            <a:ext cx="370841" cy="351530"/>
            <a:chOff x="0" y="0"/>
            <a:chExt cx="370840" cy="351529"/>
          </a:xfrm>
        </p:grpSpPr>
        <p:sp>
          <p:nvSpPr>
            <p:cNvPr id="416" name="Shape 416"/>
            <p:cNvSpPr/>
            <p:nvPr/>
          </p:nvSpPr>
          <p:spPr>
            <a:xfrm rot="16200000">
              <a:off x="9655" y="-5680"/>
              <a:ext cx="351530" cy="362889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17" name="Shape 417"/>
            <p:cNvSpPr/>
            <p:nvPr/>
          </p:nvSpPr>
          <p:spPr>
            <a:xfrm rot="16200000">
              <a:off x="9655" y="-9656"/>
              <a:ext cx="35153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8</a:t>
              </a:r>
            </a:p>
          </p:txBody>
        </p:sp>
      </p:grpSp>
      <p:grpSp>
        <p:nvGrpSpPr>
          <p:cNvPr id="421" name="Group 421"/>
          <p:cNvGrpSpPr/>
          <p:nvPr/>
        </p:nvGrpSpPr>
        <p:grpSpPr>
          <a:xfrm>
            <a:off x="7724399" y="2647367"/>
            <a:ext cx="370841" cy="351530"/>
            <a:chOff x="0" y="0"/>
            <a:chExt cx="370840" cy="351529"/>
          </a:xfrm>
        </p:grpSpPr>
        <p:sp>
          <p:nvSpPr>
            <p:cNvPr id="419" name="Shape 419"/>
            <p:cNvSpPr/>
            <p:nvPr/>
          </p:nvSpPr>
          <p:spPr>
            <a:xfrm rot="16200000">
              <a:off x="9655" y="-5680"/>
              <a:ext cx="351530" cy="362889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20" name="Shape 420"/>
            <p:cNvSpPr/>
            <p:nvPr/>
          </p:nvSpPr>
          <p:spPr>
            <a:xfrm rot="16200000">
              <a:off x="9655" y="-9656"/>
              <a:ext cx="35153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2</a:t>
              </a:r>
            </a:p>
          </p:txBody>
        </p:sp>
      </p:grpSp>
      <p:grpSp>
        <p:nvGrpSpPr>
          <p:cNvPr id="424" name="Group 424"/>
          <p:cNvGrpSpPr/>
          <p:nvPr/>
        </p:nvGrpSpPr>
        <p:grpSpPr>
          <a:xfrm>
            <a:off x="7724399" y="2302193"/>
            <a:ext cx="370841" cy="351530"/>
            <a:chOff x="0" y="0"/>
            <a:chExt cx="370840" cy="351529"/>
          </a:xfrm>
        </p:grpSpPr>
        <p:sp>
          <p:nvSpPr>
            <p:cNvPr id="422" name="Shape 422"/>
            <p:cNvSpPr/>
            <p:nvPr/>
          </p:nvSpPr>
          <p:spPr>
            <a:xfrm rot="16200000">
              <a:off x="9655" y="-5680"/>
              <a:ext cx="351530" cy="362889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23" name="Shape 423"/>
            <p:cNvSpPr/>
            <p:nvPr/>
          </p:nvSpPr>
          <p:spPr>
            <a:xfrm rot="16200000">
              <a:off x="9655" y="-9656"/>
              <a:ext cx="35153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9</a:t>
              </a:r>
            </a:p>
          </p:txBody>
        </p:sp>
      </p:grpSp>
      <p:grpSp>
        <p:nvGrpSpPr>
          <p:cNvPr id="427" name="Group 427"/>
          <p:cNvGrpSpPr/>
          <p:nvPr/>
        </p:nvGrpSpPr>
        <p:grpSpPr>
          <a:xfrm>
            <a:off x="7724399" y="1945680"/>
            <a:ext cx="370841" cy="351530"/>
            <a:chOff x="0" y="0"/>
            <a:chExt cx="370840" cy="351529"/>
          </a:xfrm>
        </p:grpSpPr>
        <p:sp>
          <p:nvSpPr>
            <p:cNvPr id="425" name="Shape 425"/>
            <p:cNvSpPr/>
            <p:nvPr/>
          </p:nvSpPr>
          <p:spPr>
            <a:xfrm rot="16200000">
              <a:off x="9655" y="-5680"/>
              <a:ext cx="351530" cy="362889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26" name="Shape 426"/>
            <p:cNvSpPr/>
            <p:nvPr/>
          </p:nvSpPr>
          <p:spPr>
            <a:xfrm rot="16200000">
              <a:off x="9655" y="-9656"/>
              <a:ext cx="35153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1</a:t>
              </a:r>
            </a:p>
          </p:txBody>
        </p:sp>
      </p:grpSp>
      <p:grpSp>
        <p:nvGrpSpPr>
          <p:cNvPr id="437" name="Group 437"/>
          <p:cNvGrpSpPr/>
          <p:nvPr/>
        </p:nvGrpSpPr>
        <p:grpSpPr>
          <a:xfrm>
            <a:off x="8308466" y="1945681"/>
            <a:ext cx="269242" cy="3180957"/>
            <a:chOff x="0" y="0"/>
            <a:chExt cx="269241" cy="3180956"/>
          </a:xfrm>
        </p:grpSpPr>
        <p:sp>
          <p:nvSpPr>
            <p:cNvPr id="428" name="Shape 428"/>
            <p:cNvSpPr/>
            <p:nvPr/>
          </p:nvSpPr>
          <p:spPr>
            <a:xfrm rot="16200000">
              <a:off x="-41145" y="2870571"/>
              <a:ext cx="351530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429" name="Shape 429"/>
            <p:cNvSpPr/>
            <p:nvPr/>
          </p:nvSpPr>
          <p:spPr>
            <a:xfrm rot="16200000">
              <a:off x="-41145" y="2514058"/>
              <a:ext cx="351530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30" name="Shape 430"/>
            <p:cNvSpPr/>
            <p:nvPr/>
          </p:nvSpPr>
          <p:spPr>
            <a:xfrm rot="16200000">
              <a:off x="-41145" y="2168884"/>
              <a:ext cx="351530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31" name="Shape 431"/>
            <p:cNvSpPr/>
            <p:nvPr/>
          </p:nvSpPr>
          <p:spPr>
            <a:xfrm rot="16200000">
              <a:off x="-41145" y="1812370"/>
              <a:ext cx="351530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32" name="Shape 432"/>
            <p:cNvSpPr/>
            <p:nvPr/>
          </p:nvSpPr>
          <p:spPr>
            <a:xfrm rot="16200000">
              <a:off x="-41145" y="1455856"/>
              <a:ext cx="351530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33" name="Shape 433"/>
            <p:cNvSpPr/>
            <p:nvPr/>
          </p:nvSpPr>
          <p:spPr>
            <a:xfrm rot="16200000">
              <a:off x="-41145" y="1099344"/>
              <a:ext cx="351530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434" name="Shape 434"/>
            <p:cNvSpPr/>
            <p:nvPr/>
          </p:nvSpPr>
          <p:spPr>
            <a:xfrm rot="16200000">
              <a:off x="-41145" y="742831"/>
              <a:ext cx="351530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435" name="Shape 435"/>
            <p:cNvSpPr/>
            <p:nvPr/>
          </p:nvSpPr>
          <p:spPr>
            <a:xfrm rot="16200000">
              <a:off x="-41144" y="397657"/>
              <a:ext cx="351530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436" name="Shape 436"/>
            <p:cNvSpPr/>
            <p:nvPr/>
          </p:nvSpPr>
          <p:spPr>
            <a:xfrm rot="16200000">
              <a:off x="-41144" y="41144"/>
              <a:ext cx="351530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8</a:t>
              </a:r>
            </a:p>
          </p:txBody>
        </p:sp>
      </p:grpSp>
      <p:sp>
        <p:nvSpPr>
          <p:cNvPr id="438" name="Shape 438"/>
          <p:cNvSpPr/>
          <p:nvPr/>
        </p:nvSpPr>
        <p:spPr>
          <a:xfrm>
            <a:off x="7059425" y="4945545"/>
            <a:ext cx="566929" cy="9134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pPr>
          </a:p>
        </p:txBody>
      </p:sp>
      <p:sp>
        <p:nvSpPr>
          <p:cNvPr id="439" name="Shape 439"/>
          <p:cNvSpPr/>
          <p:nvPr/>
        </p:nvSpPr>
        <p:spPr>
          <a:xfrm>
            <a:off x="609600" y="3385129"/>
            <a:ext cx="2524837" cy="161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800"/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代码关键点：</a:t>
            </a:r>
          </a:p>
          <a:p>
            <a:pPr marL="285750" indent="-285750">
              <a:buSzPct val="100000"/>
              <a:buFont typeface="Arial"/>
              <a:buChar char="•"/>
              <a:defRPr b="1" sz="2800"/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趟</a:t>
            </a:r>
          </a:p>
          <a:p>
            <a:pPr marL="285750" indent="-285750">
              <a:buSzPct val="100000"/>
              <a:buFont typeface="Arial"/>
              <a:buChar char="•"/>
              <a:defRPr b="1" sz="2800"/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无序区</a:t>
            </a:r>
          </a:p>
        </p:txBody>
      </p:sp>
      <p:sp>
        <p:nvSpPr>
          <p:cNvPr id="440" name="Shape 4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冒泡排序思路</a:t>
            </a:r>
          </a:p>
        </p:txBody>
      </p:sp>
      <p:sp>
        <p:nvSpPr>
          <p:cNvPr id="441" name="Shape 441"/>
          <p:cNvSpPr/>
          <p:nvPr>
            <p:ph type="body" idx="1"/>
          </p:nvPr>
        </p:nvSpPr>
        <p:spPr>
          <a:xfrm>
            <a:off x="566737" y="1052514"/>
            <a:ext cx="6492689" cy="4967289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首先，列表每两个相邻的数，如果前边的比后边的大，那么交换这两个数</a:t>
            </a:r>
            <a:r>
              <a:t>……</a:t>
            </a:r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会发生什么？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path" nodeType="click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-0.051150" origin="layout" pathEditMode="relative">
                                      <p:cBhvr>
                                        <p:cTn id="41" dur="2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path" nodeType="afterEffect" presetSubtype="0" presetID="-1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4 0.051847" origin="layout" pathEditMode="relative">
                                      <p:cBhvr>
                                        <p:cTn id="44" dur="2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path" nodeType="clickEffect" presetSubtype="0" presetID="-1" grpId="1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169 -0.050932" origin="layout" pathEditMode="relative">
                                      <p:cBhvr>
                                        <p:cTn id="48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path" nodeType="clickEffect" presetSubtype="0" presetID="-1" grpId="1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-0.051150 L -0.000351 -0.102080" origin="layout" pathEditMode="relative">
                                      <p:cBhvr>
                                        <p:cTn id="52" dur="2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path" nodeType="afterEffect" presetSubtype="0" presetID="-1" grpId="1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051850" origin="layout" pathEditMode="relative">
                                      <p:cBhvr>
                                        <p:cTn id="55" dur="2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path" nodeType="clickEffect" presetSubtype="0" presetID="-1" grpId="1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169 -0.050932 L -0.000869 -0.101852" origin="layout" pathEditMode="relative">
                                      <p:cBhvr>
                                        <p:cTn id="59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path" nodeType="clickEffect" presetSubtype="0" presetID="-1" grpId="1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3 0.051853" origin="layout" pathEditMode="relative">
                                      <p:cBhvr>
                                        <p:cTn id="63" dur="2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path" nodeType="afterEffect" presetSubtype="0" presetID="-1" grpId="1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351 -0.102080 L -0.000353 -0.154860" origin="layout" pathEditMode="relative">
                                      <p:cBhvr>
                                        <p:cTn id="66" dur="2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path" nodeType="clickEffect" presetSubtype="0" presetID="-1" grpId="2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869 -0.101852 L 0.001911 -0.157412" origin="layout" pathEditMode="relative">
                                      <p:cBhvr>
                                        <p:cTn id="70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path" nodeType="clickEffect" presetSubtype="0" presetID="-1" grpId="2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03 0.052079" origin="layout" pathEditMode="relative">
                                      <p:cBhvr>
                                        <p:cTn id="74" dur="2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path" nodeType="afterEffect" presetSubtype="0" presetID="-1" grpId="2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353 -0.154860 L -0.000355 -0.206940" origin="layout" pathEditMode="relative">
                                      <p:cBhvr>
                                        <p:cTn id="77" dur="2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path" nodeType="clickEffect" presetSubtype="0" presetID="-1" grpId="2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1911 -0.157412 L 0.003301 -0.213202" origin="layout" pathEditMode="relative">
                                      <p:cBhvr>
                                        <p:cTn id="81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path" nodeType="clickEffect" presetSubtype="0" presetID="-1" grpId="2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3301 -0.213202 L 0.003301 -0.262042" origin="layout" pathEditMode="relative">
                                      <p:cBhvr>
                                        <p:cTn id="85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Class="path" nodeType="clickEffect" presetSubtype="0" presetID="-1" grpId="2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351 -0.051623" origin="layout" pathEditMode="relative">
                                      <p:cBhvr>
                                        <p:cTn id="89" dur="2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path" nodeType="afterEffect" presetSubtype="0" presetID="-1" grpId="2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3 0.052084" origin="layout" pathEditMode="relative">
                                      <p:cBhvr>
                                        <p:cTn id="92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path" nodeType="clickEffect" presetSubtype="0" presetID="-1" grpId="2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3301 -0.262042 L 0.004001 -0.313892" origin="layout" pathEditMode="relative">
                                      <p:cBhvr>
                                        <p:cTn id="96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path" nodeType="clickEffect" presetSubtype="0" presetID="-1" grpId="2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4001 -0.313892 L 0.002621 -0.363892" origin="layout" pathEditMode="relative">
                                      <p:cBhvr>
                                        <p:cTn id="100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Class="path" nodeType="clickEffect" presetSubtype="0" presetID="-1" grpId="2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-0.051850" origin="layout" pathEditMode="relative">
                                      <p:cBhvr>
                                        <p:cTn id="104" dur="2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Class="path" nodeType="afterEffect" presetSubtype="0" presetID="-1" grpId="3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03 0.052079" origin="layout" pathEditMode="relative">
                                      <p:cBhvr>
                                        <p:cTn id="107" dur="2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Class="path" nodeType="clickEffect" presetSubtype="0" presetID="-1" grpId="3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2621 -0.363892 L 0.000014 -0.000003" origin="layout" pathEditMode="relative">
                                      <p:cBhvr>
                                        <p:cTn id="111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Class="path" nodeType="clickEffect" presetSubtype="0" presetID="-1" grpId="3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4 0.051847 L 0.000001 -0.000003" origin="layout" pathEditMode="relative">
                                      <p:cBhvr>
                                        <p:cTn id="115" dur="2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path" nodeType="afterEffect" presetSubtype="0" presetID="-1" grpId="3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51850 L -0.000003 0.103010" origin="layout" pathEditMode="relative">
                                      <p:cBhvr>
                                        <p:cTn id="118" dur="2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path" nodeType="clickEffect" presetSubtype="0" presetID="-1" grpId="3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14 -0.000003 L -0.000155 -0.050925" origin="layout" pathEditMode="relative">
                                      <p:cBhvr>
                                        <p:cTn id="122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path" nodeType="clickEffect" presetSubtype="0" presetID="-1" grpId="3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155 -0.050925 L -0.000845 -0.101845" origin="layout" pathEditMode="relative">
                                      <p:cBhvr>
                                        <p:cTn id="126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path" nodeType="clickEffect" presetSubtype="0" presetID="-1" grpId="3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3 0.051853 L 0.000004 -0.000932" origin="layout" pathEditMode="relative">
                                      <p:cBhvr>
                                        <p:cTn id="130" dur="2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Class="path" nodeType="afterEffect" presetSubtype="0" presetID="-1" grpId="3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3 0.052079 L -0.000001 0.103929" origin="layout" pathEditMode="relative">
                                      <p:cBhvr>
                                        <p:cTn id="133" dur="2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Class="path" nodeType="clickEffect" presetSubtype="0" presetID="-1" grpId="3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845 -0.101845 L 0.001935 -0.157405" origin="layout" pathEditMode="relative">
                                      <p:cBhvr>
                                        <p:cTn id="137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Class="path" nodeType="clickEffect" presetSubtype="0" presetID="-1" grpId="3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1935 -0.157405 L 0.003325 -0.213205" origin="layout" pathEditMode="relative">
                                      <p:cBhvr>
                                        <p:cTn id="141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Class="path" nodeType="clickEffect" presetSubtype="0" presetID="-1" grpId="4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355 -0.206940 L -0.000358 -0.258790" origin="layout" pathEditMode="relative">
                                      <p:cBhvr>
                                        <p:cTn id="145" dur="2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Class="path" nodeType="afterEffect" presetSubtype="0" presetID="-1" grpId="4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3 0.052084 L 0.000004 0.103934" origin="layout" pathEditMode="relative">
                                      <p:cBhvr>
                                        <p:cTn id="148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Class="path" nodeType="clickEffect" presetSubtype="0" presetID="-1" grpId="4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3325 -0.213205 L 0.003335 -0.262045" origin="layout" pathEditMode="relative">
                                      <p:cBhvr>
                                        <p:cTn id="152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Class="path" nodeType="clickEffect" presetSubtype="0" presetID="-1" grpId="4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3335 -0.262045 L 0.004025 -0.313895" origin="layout" pathEditMode="relative">
                                      <p:cBhvr>
                                        <p:cTn id="156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Class="path" nodeType="clickEffect" presetSubtype="0" presetID="-1" grpId="4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351 -0.051623 L 0.000000 -0.102323" origin="layout" pathEditMode="relative">
                                      <p:cBhvr>
                                        <p:cTn id="160" dur="2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Class="path" nodeType="afterEffect" presetSubtype="0" presetID="-1" grpId="4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3 0.052079 L -0.000006 0.102299" origin="layout" pathEditMode="relative">
                                      <p:cBhvr>
                                        <p:cTn id="163" dur="2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Class="path" nodeType="clickEffect" presetSubtype="0" presetID="-1" grpId="4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4025 -0.313895 L 0.000038 -0.000010" origin="layout" pathEditMode="relative">
                                      <p:cBhvr>
                                        <p:cTn id="167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Class="path" nodeType="clickEffect" presetSubtype="0" presetID="-1" grpId="4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38 -0.000010 L -0.000140 -0.050942" origin="layout" pathEditMode="relative">
                                      <p:cBhvr>
                                        <p:cTn id="171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Class="path" nodeType="clickEffect" presetSubtype="0" presetID="-1" grpId="4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1 -0.000003 L -0.000001 -0.050466" origin="layout" pathEditMode="relative">
                                      <p:cBhvr>
                                        <p:cTn id="175" dur="2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Class="path" nodeType="afterEffect" presetSubtype="0" presetID="-1" grpId="4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1 0.103929 L -0.000004 0.153469" origin="layout" pathEditMode="relative">
                                      <p:cBhvr>
                                        <p:cTn id="178" dur="2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Class="path" nodeType="clickEffect" presetSubtype="0" presetID="-1" grpId="5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140 -0.050942 L -0.000830 -0.101862" origin="layout" pathEditMode="relative">
                                      <p:cBhvr>
                                        <p:cTn id="182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Class="path" nodeType="clickEffect" presetSubtype="0" presetID="-1" grpId="5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830 -0.101862 L 0.001950 -0.157422" origin="layout" pathEditMode="relative">
                                      <p:cBhvr>
                                        <p:cTn id="186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Class="path" nodeType="clickEffect" presetSubtype="0" presetID="-1" grpId="5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4 -0.000932 L 0.000003 -0.053009" origin="layout" pathEditMode="relative">
                                      <p:cBhvr>
                                        <p:cTn id="190" dur="2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Class="path" nodeType="afterEffect" presetSubtype="0" presetID="-1" grpId="5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4 0.103934 L 0.000006 0.156024" origin="layout" pathEditMode="relative">
                                      <p:cBhvr>
                                        <p:cTn id="193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Class="path" nodeType="clickEffect" presetSubtype="0" presetID="-1" grpId="5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1950 -0.157422 L 0.003340 -0.213212" origin="layout" pathEditMode="relative">
                                      <p:cBhvr>
                                        <p:cTn id="197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Class="path" nodeType="clickEffect" presetSubtype="0" presetID="-1" grpId="5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3340 -0.213212 L 0.003350 -0.262052" origin="layout" pathEditMode="relative">
                                      <p:cBhvr>
                                        <p:cTn id="201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Class="path" nodeType="clickEffect" presetSubtype="0" presetID="-1" grpId="5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358 -0.258790 L -0.000361 -0.310880" origin="layout" pathEditMode="relative">
                                      <p:cBhvr>
                                        <p:cTn id="205" dur="2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Class="path" nodeType="afterEffect" presetSubtype="0" presetID="-1" grpId="5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6 0.102299 L -0.000356 0.153919" origin="layout" pathEditMode="relative">
                                      <p:cBhvr>
                                        <p:cTn id="208" dur="2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Class="path" nodeType="clickEffect" presetSubtype="0" presetID="-1" grpId="5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3350 -0.262052 L 0.000048 -0.000013" origin="layout" pathEditMode="relative">
                                      <p:cBhvr>
                                        <p:cTn id="212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Class="path" nodeType="clickEffect" presetSubtype="0" presetID="-1" grpId="5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3 0.103010 L -0.000006 0.051630" origin="layout" pathEditMode="relative">
                                      <p:cBhvr>
                                        <p:cTn id="216" dur="2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Class="path" nodeType="afterEffect" presetSubtype="0" presetID="-1" grpId="6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4 0.153469 L -0.000007 0.204619" origin="layout" pathEditMode="relative">
                                      <p:cBhvr>
                                        <p:cTn id="219" dur="2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Class="path" nodeType="clickEffect" presetSubtype="0" presetID="-1" grpId="6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48 -0.000013 L -0.000121 -0.050945" origin="layout" pathEditMode="relative">
                                      <p:cBhvr>
                                        <p:cTn id="223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Class="path" nodeType="clickEffect" presetSubtype="0" presetID="-1" grpId="6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121 -0.050945 L -0.000811 -0.101865" origin="layout" pathEditMode="relative">
                                      <p:cBhvr>
                                        <p:cTn id="227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Class="path" nodeType="clickEffect" presetSubtype="0" presetID="-1" grpId="6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1 -0.050466 L -0.000003 -0.103246" origin="layout" pathEditMode="relative">
                                      <p:cBhvr>
                                        <p:cTn id="231" dur="2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Class="path" nodeType="afterEffect" presetSubtype="0" presetID="-1" grpId="6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6 0.156024 L 0.000002 0.207874" origin="layout" pathEditMode="relative">
                                      <p:cBhvr>
                                        <p:cTn id="234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Class="path" nodeType="clickEffect" presetSubtype="0" presetID="-1" grpId="6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811 -0.101865 L 0.001969 -0.157425" origin="layout" pathEditMode="relative">
                                      <p:cBhvr>
                                        <p:cTn id="238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Class="path" nodeType="clickEffect" presetSubtype="0" presetID="-1" grpId="6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1969 -0.157425 L 0.003359 -0.213225" origin="layout" pathEditMode="relative">
                                      <p:cBhvr>
                                        <p:cTn id="242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Class="path" nodeType="clickEffect" presetSubtype="0" presetID="-1" grpId="6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3 -0.053009 L 0.000000 -0.104849" origin="layout" pathEditMode="relative">
                                      <p:cBhvr>
                                        <p:cTn id="246" dur="2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Class="path" nodeType="afterEffect" presetSubtype="0" presetID="-1" grpId="6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356 0.153919 L -0.000359 0.205769" origin="layout" pathEditMode="relative">
                                      <p:cBhvr>
                                        <p:cTn id="249" dur="2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Class="path" nodeType="clickEffect" presetSubtype="0" presetID="-1" grpId="6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3359 -0.213225 L 0.000061 -0.000023" origin="layout" pathEditMode="relative">
                                      <p:cBhvr>
                                        <p:cTn id="253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Class="path" nodeType="clickEffect" presetSubtype="0" presetID="-1" grpId="7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61 -0.000023 L -0.000117 -0.050945" origin="layout" pathEditMode="relative">
                                      <p:cBhvr>
                                        <p:cTn id="257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Class="path" nodeType="clickEffect" presetSubtype="0" presetID="-1" grpId="7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6 0.051630 L -0.000009 0.000471" origin="layout" pathEditMode="relative">
                                      <p:cBhvr>
                                        <p:cTn id="261" dur="2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Class="path" nodeType="afterEffect" presetSubtype="0" presetID="-1" grpId="7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2 0.207874 L -0.000001 0.257424" origin="layout" pathEditMode="relative">
                                      <p:cBhvr>
                                        <p:cTn id="264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Class="path" nodeType="clickEffect" presetSubtype="0" presetID="-1" grpId="7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117 -0.050945 L -0.000817 -0.101865" origin="layout" pathEditMode="relative">
                                      <p:cBhvr>
                                        <p:cTn id="268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Class="path" nodeType="clickEffect" presetSubtype="0" presetID="-1" grpId="7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817 -0.101865 L 0.001963 -0.157425" origin="layout" pathEditMode="relative">
                                      <p:cBhvr>
                                        <p:cTn id="272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Class="path" nodeType="clickEffect" presetSubtype="0" presetID="-1" grpId="7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3 -0.103246 L -0.000007 -0.155336" origin="layout" pathEditMode="relative">
                                      <p:cBhvr>
                                        <p:cTn id="276" dur="2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Class="path" nodeType="afterEffect" presetSubtype="0" presetID="-1" grpId="7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359 0.205769 L -0.000361 0.257849" origin="layout" pathEditMode="relative">
                                      <p:cBhvr>
                                        <p:cTn id="279" dur="2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Class="path" nodeType="clickEffect" presetSubtype="0" presetID="-1" grpId="7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1963 -0.157425 L 0.000050 -0.000020" origin="layout" pathEditMode="relative">
                                      <p:cBhvr>
                                        <p:cTn id="283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Class="path" nodeType="clickEffect" presetSubtype="0" presetID="-1" grpId="7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7 0.204619 L -0.000005 0.152769" origin="layout" pathEditMode="relative">
                                      <p:cBhvr>
                                        <p:cTn id="287" dur="2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Class="path" nodeType="afterEffect" presetSubtype="0" presetID="-1" grpId="7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1 0.257424 L 0.000002 0.308584" origin="layout" pathEditMode="relative">
                                      <p:cBhvr>
                                        <p:cTn id="290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Class="path" nodeType="clickEffect" presetSubtype="0" presetID="-1" grpId="8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50 -0.000020 L -0.000118 -0.050952" origin="layout" pathEditMode="relative">
                                      <p:cBhvr>
                                        <p:cTn id="294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Class="path" nodeType="clickEffect" presetSubtype="0" presetID="-1" grpId="8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118 -0.050952 L -0.000808 -0.101872" origin="layout" pathEditMode="relative">
                                      <p:cBhvr>
                                        <p:cTn id="298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Class="path" nodeType="clickEffect" presetSubtype="0" presetID="-1" grpId="8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9 0.000471 L -0.000007 -0.051374" origin="layout" pathEditMode="relative">
                                      <p:cBhvr>
                                        <p:cTn id="302" dur="2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Class="path" nodeType="afterEffect" presetSubtype="0" presetID="-1" grpId="8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361 0.257849 L -0.000363 0.309699" origin="layout" pathEditMode="relative">
                                      <p:cBhvr>
                                        <p:cTn id="305" dur="2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Class="path" nodeType="clickEffect" presetSubtype="0" presetID="-1" grpId="8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808 -0.101872 L 0.000065 -0.000023" origin="layout" pathEditMode="relative">
                                      <p:cBhvr>
                                        <p:cTn id="309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Class="path" nodeType="clickEffect" presetSubtype="0" presetID="-1" grpId="8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65 -0.000023 L -0.000104 -0.050955" origin="layout" pathEditMode="relative">
                                      <p:cBhvr>
                                        <p:cTn id="313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Class="path" nodeType="clickEffect" presetSubtype="0" presetID="-1" grpId="8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5 0.152769 L -0.000002 0.101599" origin="layout" pathEditMode="relative">
                                      <p:cBhvr>
                                        <p:cTn id="317" dur="2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Class="path" nodeType="afterEffect" presetSubtype="0" presetID="-1" grpId="8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363 0.309699 L -0.000361 0.359239" origin="layout" pathEditMode="relative">
                                      <p:cBhvr>
                                        <p:cTn id="320" dur="2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Class="path" nodeType="clickEffect" presetSubtype="0" presetID="-1" grpId="8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104 -0.050955 L 0.000069 -0.000026" origin="layout" pathEditMode="relative">
                                      <p:cBhvr>
                                        <p:cTn id="324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Class="path" nodeType="clickEffect" presetSubtype="0" presetID="-1" grpId="8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2 0.308584 L -0.000002 0.256744" origin="layout" pathEditMode="relative">
                                      <p:cBhvr>
                                        <p:cTn id="328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Class="path" nodeType="afterEffect" presetSubtype="0" presetID="-1" grpId="9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361 0.359239 L -0.000363 0.410399" origin="layout" pathEditMode="relative">
                                      <p:cBhvr>
                                        <p:cTn id="331" dur="2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Class="entr" nodeType="clickEffect" presetSubtype="4" presetID="2" grpId="9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5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3" grpId="1"/>
      <p:bldP build="whole" bldLvl="1" animBg="1" rev="0" advAuto="0" spid="415" grpId="5"/>
      <p:bldP build="whole" bldLvl="1" animBg="1" rev="0" advAuto="0" spid="427" grpId="9"/>
      <p:bldP build="whole" bldLvl="1" animBg="1" rev="0" advAuto="0" spid="437" grpId="10"/>
      <p:bldP build="whole" bldLvl="1" animBg="1" rev="0" advAuto="0" spid="438" grpId="11"/>
      <p:bldP build="whole" bldLvl="1" animBg="1" rev="0" advAuto="0" spid="406" grpId="2"/>
      <p:bldP build="whole" bldLvl="1" animBg="1" rev="0" advAuto="0" spid="418" grpId="6"/>
      <p:bldP build="whole" bldLvl="1" animBg="1" rev="0" advAuto="0" spid="409" grpId="3"/>
      <p:bldP build="whole" bldLvl="1" animBg="1" rev="0" advAuto="0" spid="421" grpId="7"/>
      <p:bldP build="whole" bldLvl="1" animBg="1" rev="0" advAuto="0" spid="439" grpId="91"/>
      <p:bldP build="whole" bldLvl="1" animBg="1" rev="0" advAuto="0" spid="412" grpId="4"/>
      <p:bldP build="whole" bldLvl="1" animBg="1" rev="0" advAuto="0" spid="424" grpId="8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201" name="Shape 201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202" name="Shape 202"/>
          <p:cNvSpPr/>
          <p:nvPr>
            <p:ph type="sldNum" sz="quarter" idx="2"/>
          </p:nvPr>
        </p:nvSpPr>
        <p:spPr>
          <a:xfrm>
            <a:off x="8357594" y="6453189"/>
            <a:ext cx="176807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11" name="Group 211"/>
          <p:cNvGrpSpPr/>
          <p:nvPr/>
        </p:nvGrpSpPr>
        <p:grpSpPr>
          <a:xfrm>
            <a:off x="1536191" y="2884410"/>
            <a:ext cx="6062093" cy="1314519"/>
            <a:chOff x="0" y="0"/>
            <a:chExt cx="6062091" cy="1314517"/>
          </a:xfrm>
        </p:grpSpPr>
        <p:grpSp>
          <p:nvGrpSpPr>
            <p:cNvPr id="206" name="Group 206"/>
            <p:cNvGrpSpPr/>
            <p:nvPr/>
          </p:nvGrpSpPr>
          <p:grpSpPr>
            <a:xfrm>
              <a:off x="1887697" y="0"/>
              <a:ext cx="2285853" cy="1314518"/>
              <a:chOff x="0" y="0"/>
              <a:chExt cx="2285852" cy="1314517"/>
            </a:xfrm>
          </p:grpSpPr>
          <p:sp>
            <p:nvSpPr>
              <p:cNvPr id="203" name="Shape 203"/>
              <p:cNvSpPr/>
              <p:nvPr/>
            </p:nvSpPr>
            <p:spPr>
              <a:xfrm>
                <a:off x="0" y="0"/>
                <a:ext cx="2285853" cy="1314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fill="norm" stroke="1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solidFill>
                  <a:srgbClr val="77828D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600"/>
                </a:pPr>
              </a:p>
            </p:txBody>
          </p:sp>
          <p:sp>
            <p:nvSpPr>
              <p:cNvPr id="204" name="Shape 204"/>
              <p:cNvSpPr/>
              <p:nvPr/>
            </p:nvSpPr>
            <p:spPr>
              <a:xfrm>
                <a:off x="116070" y="66842"/>
                <a:ext cx="2094605" cy="11160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80" y="14010"/>
                    </a:moveTo>
                    <a:cubicBezTo>
                      <a:pt x="899" y="14066"/>
                      <a:pt x="417" y="13902"/>
                      <a:pt x="0" y="13542"/>
                    </a:cubicBezTo>
                    <a:moveTo>
                      <a:pt x="2598" y="19137"/>
                    </a:moveTo>
                    <a:cubicBezTo>
                      <a:pt x="2405" y="19250"/>
                      <a:pt x="2202" y="19325"/>
                      <a:pt x="1994" y="19361"/>
                    </a:cubicBezTo>
                    <a:moveTo>
                      <a:pt x="7802" y="21600"/>
                    </a:moveTo>
                    <a:cubicBezTo>
                      <a:pt x="7657" y="21279"/>
                      <a:pt x="7535" y="20936"/>
                      <a:pt x="7438" y="20577"/>
                    </a:cubicBezTo>
                    <a:moveTo>
                      <a:pt x="14532" y="19050"/>
                    </a:moveTo>
                    <a:cubicBezTo>
                      <a:pt x="14510" y="19430"/>
                      <a:pt x="14462" y="19806"/>
                      <a:pt x="14386" y="20172"/>
                    </a:cubicBezTo>
                    <a:moveTo>
                      <a:pt x="17421" y="12116"/>
                    </a:moveTo>
                    <a:cubicBezTo>
                      <a:pt x="18505" y="12890"/>
                      <a:pt x="19193" y="14504"/>
                      <a:pt x="19193" y="16273"/>
                    </a:cubicBezTo>
                    <a:moveTo>
                      <a:pt x="21600" y="7649"/>
                    </a:moveTo>
                    <a:cubicBezTo>
                      <a:pt x="21423" y="8256"/>
                      <a:pt x="21153" y="8794"/>
                      <a:pt x="20811" y="9222"/>
                    </a:cubicBezTo>
                    <a:moveTo>
                      <a:pt x="19707" y="1814"/>
                    </a:moveTo>
                    <a:cubicBezTo>
                      <a:pt x="19737" y="2059"/>
                      <a:pt x="19751" y="2307"/>
                      <a:pt x="19749" y="2556"/>
                    </a:cubicBezTo>
                    <a:moveTo>
                      <a:pt x="14668" y="947"/>
                    </a:moveTo>
                    <a:cubicBezTo>
                      <a:pt x="14771" y="605"/>
                      <a:pt x="14907" y="286"/>
                      <a:pt x="15073" y="0"/>
                    </a:cubicBezTo>
                    <a:moveTo>
                      <a:pt x="10888" y="1399"/>
                    </a:moveTo>
                    <a:cubicBezTo>
                      <a:pt x="10930" y="1115"/>
                      <a:pt x="10996" y="841"/>
                      <a:pt x="11084" y="582"/>
                    </a:cubicBezTo>
                    <a:moveTo>
                      <a:pt x="6452" y="1676"/>
                    </a:moveTo>
                    <a:cubicBezTo>
                      <a:pt x="6709" y="1897"/>
                      <a:pt x="6947" y="2163"/>
                      <a:pt x="7160" y="2469"/>
                    </a:cubicBezTo>
                    <a:moveTo>
                      <a:pt x="1072" y="7905"/>
                    </a:moveTo>
                    <a:lnTo>
                      <a:pt x="1072" y="7905"/>
                    </a:lnTo>
                    <a:cubicBezTo>
                      <a:pt x="1016" y="7632"/>
                      <a:pt x="974" y="7353"/>
                      <a:pt x="948" y="7071"/>
                    </a:cubicBezTo>
                  </a:path>
                </a:pathLst>
              </a:custGeom>
              <a:noFill/>
              <a:ln w="12700" cap="flat">
                <a:solidFill>
                  <a:srgbClr val="77828D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600"/>
                </a:pPr>
              </a:p>
            </p:txBody>
          </p:sp>
          <p:sp>
            <p:nvSpPr>
              <p:cNvPr id="205" name="Shape 205"/>
              <p:cNvSpPr/>
              <p:nvPr/>
            </p:nvSpPr>
            <p:spPr>
              <a:xfrm>
                <a:off x="316563" y="258127"/>
                <a:ext cx="1491236" cy="726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600">
                    <a:latin typeface="宋体"/>
                    <a:ea typeface="宋体"/>
                    <a:cs typeface="宋体"/>
                    <a:sym typeface="宋体"/>
                  </a:defRPr>
                </a:lvl1pPr>
              </a:lstStyle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r>
                  <a:rPr>
                    <a:latin typeface="宋体"/>
                    <a:ea typeface="宋体"/>
                    <a:cs typeface="宋体"/>
                    <a:sym typeface="宋体"/>
                  </a:rPr>
                  <a:t>算法</a:t>
                </a:r>
              </a:p>
            </p:txBody>
          </p:sp>
        </p:grpSp>
        <p:sp>
          <p:nvSpPr>
            <p:cNvPr id="207" name="Shape 207"/>
            <p:cNvSpPr/>
            <p:nvPr/>
          </p:nvSpPr>
          <p:spPr>
            <a:xfrm>
              <a:off x="0" y="419621"/>
              <a:ext cx="1889634" cy="549144"/>
            </a:xfrm>
            <a:prstGeom prst="rightArrow">
              <a:avLst>
                <a:gd name="adj1" fmla="val 47245"/>
                <a:gd name="adj2" fmla="val 49999"/>
              </a:avLst>
            </a:prstGeom>
            <a:solidFill>
              <a:schemeClr val="accent1"/>
            </a:solidFill>
            <a:ln w="12700" cap="flat">
              <a:solidFill>
                <a:srgbClr val="77828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208" name="Shape 208"/>
            <p:cNvSpPr/>
            <p:nvPr/>
          </p:nvSpPr>
          <p:spPr>
            <a:xfrm>
              <a:off x="4172458" y="377175"/>
              <a:ext cx="1889634" cy="549144"/>
            </a:xfrm>
            <a:prstGeom prst="rightArrow">
              <a:avLst>
                <a:gd name="adj1" fmla="val 47245"/>
                <a:gd name="adj2" fmla="val 49999"/>
              </a:avLst>
            </a:prstGeom>
            <a:solidFill>
              <a:schemeClr val="accent1"/>
            </a:solidFill>
            <a:ln w="12700" cap="flat">
              <a:solidFill>
                <a:srgbClr val="77828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209" name="Shape 209"/>
            <p:cNvSpPr/>
            <p:nvPr/>
          </p:nvSpPr>
          <p:spPr>
            <a:xfrm>
              <a:off x="499872" y="175034"/>
              <a:ext cx="719329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r>
                <a:rPr>
                  <a:latin typeface="宋体"/>
                  <a:ea typeface="宋体"/>
                  <a:cs typeface="宋体"/>
                  <a:sym typeface="宋体"/>
                </a:rPr>
                <a:t>输入</a:t>
              </a:r>
            </a:p>
          </p:txBody>
        </p:sp>
        <p:sp>
          <p:nvSpPr>
            <p:cNvPr id="210" name="Shape 210"/>
            <p:cNvSpPr/>
            <p:nvPr/>
          </p:nvSpPr>
          <p:spPr>
            <a:xfrm>
              <a:off x="4748720" y="175034"/>
              <a:ext cx="719329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r>
                <a:rPr>
                  <a:latin typeface="宋体"/>
                  <a:ea typeface="宋体"/>
                  <a:cs typeface="宋体"/>
                  <a:sym typeface="宋体"/>
                </a:rPr>
                <a:t>输出</a:t>
              </a:r>
            </a:p>
          </p:txBody>
        </p:sp>
      </p:grpSp>
      <p:sp>
        <p:nvSpPr>
          <p:cNvPr id="212" name="Shape 2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什么是算法？</a:t>
            </a:r>
          </a:p>
        </p:txBody>
      </p:sp>
      <p:sp>
        <p:nvSpPr>
          <p:cNvPr id="213" name="Shape 213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算法（</a:t>
            </a:r>
            <a:r>
              <a:t>Algorithm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）：一个计算过程，解决问题的方法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444" name="Shape 444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445" name="Shape 445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6" name="Shape 446"/>
          <p:cNvSpPr/>
          <p:nvPr/>
        </p:nvSpPr>
        <p:spPr>
          <a:xfrm>
            <a:off x="574674" y="1312947"/>
            <a:ext cx="6451160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>
                <a:solidFill>
                  <a:srgbClr val="000000"/>
                </a:solidFill>
              </a:rPr>
              <a:t>bubble_sort</a:t>
            </a:r>
            <a:r>
              <a:rPr b="0">
                <a:solidFill>
                  <a:srgbClr val="000000"/>
                </a:solidFill>
              </a:rPr>
              <a:t>(li):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t>for </a:t>
            </a:r>
            <a:r>
              <a:rPr b="0">
                <a:solidFill>
                  <a:srgbClr val="000000"/>
                </a:solidFill>
              </a:rPr>
              <a:t>i </a:t>
            </a:r>
            <a:r>
              <a:t>in </a:t>
            </a:r>
            <a:r>
              <a:rPr b="0">
                <a:solidFill>
                  <a:srgbClr val="8888C6"/>
                </a:solidFill>
              </a:rPr>
              <a:t>range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 b="0">
                <a:solidFill>
                  <a:srgbClr val="8888C6"/>
                </a:solidFill>
              </a:rPr>
              <a:t>len</a:t>
            </a:r>
            <a:r>
              <a:rPr b="0">
                <a:solidFill>
                  <a:srgbClr val="000000"/>
                </a:solidFill>
              </a:rPr>
              <a:t>(li)-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</a:t>
            </a:r>
            <a:r>
              <a:t>for </a:t>
            </a:r>
            <a:r>
              <a:rPr b="0">
                <a:solidFill>
                  <a:srgbClr val="000000"/>
                </a:solidFill>
              </a:rPr>
              <a:t>j </a:t>
            </a:r>
            <a:r>
              <a:t>in </a:t>
            </a:r>
            <a:r>
              <a:rPr b="0">
                <a:solidFill>
                  <a:srgbClr val="8888C6"/>
                </a:solidFill>
              </a:rPr>
              <a:t>range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 b="0">
                <a:solidFill>
                  <a:srgbClr val="8888C6"/>
                </a:solidFill>
              </a:rPr>
              <a:t>len</a:t>
            </a:r>
            <a:r>
              <a:rPr b="0">
                <a:solidFill>
                  <a:srgbClr val="000000"/>
                </a:solidFill>
              </a:rPr>
              <a:t>(li)-i-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  </a:t>
            </a:r>
            <a:r>
              <a:t>if </a:t>
            </a:r>
            <a:r>
              <a:rPr b="0">
                <a:solidFill>
                  <a:srgbClr val="000000"/>
                </a:solidFill>
              </a:rPr>
              <a:t>li[j] &gt; li[j+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]: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      li[j]</a:t>
            </a:r>
            <a:r>
              <a:rPr b="0"/>
              <a:t>, </a:t>
            </a:r>
            <a:r>
              <a:rPr b="0">
                <a:solidFill>
                  <a:srgbClr val="000000"/>
                </a:solidFill>
              </a:rPr>
              <a:t>li[j+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] = li[j+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]</a:t>
            </a:r>
            <a:r>
              <a:rPr b="0"/>
              <a:t>, </a:t>
            </a:r>
            <a:r>
              <a:rPr b="0">
                <a:solidFill>
                  <a:srgbClr val="000000"/>
                </a:solidFill>
              </a:rPr>
              <a:t>li[j]</a:t>
            </a:r>
          </a:p>
        </p:txBody>
      </p:sp>
      <p:sp>
        <p:nvSpPr>
          <p:cNvPr id="447" name="Shape 4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冒泡排序代码</a:t>
            </a:r>
          </a:p>
        </p:txBody>
      </p:sp>
      <p:sp>
        <p:nvSpPr>
          <p:cNvPr id="448" name="Shape 448"/>
          <p:cNvSpPr/>
          <p:nvPr>
            <p:ph type="body" sz="half" idx="1"/>
          </p:nvPr>
        </p:nvSpPr>
        <p:spPr>
          <a:xfrm>
            <a:off x="612339" y="3348990"/>
            <a:ext cx="7955400" cy="2670813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时间复杂度：</a:t>
            </a:r>
            <a:r>
              <a:t>O(n</a:t>
            </a:r>
            <a:r>
              <a:rPr baseline="30000"/>
              <a:t>2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451" name="Shape 451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452" name="Shape 452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3" name="Shape 453"/>
          <p:cNvSpPr/>
          <p:nvPr/>
        </p:nvSpPr>
        <p:spPr>
          <a:xfrm>
            <a:off x="574674" y="1833371"/>
            <a:ext cx="6555332" cy="260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>
                <a:solidFill>
                  <a:srgbClr val="000000"/>
                </a:solidFill>
              </a:rPr>
              <a:t>bubble_sort_1</a:t>
            </a:r>
            <a:r>
              <a:rPr b="0">
                <a:solidFill>
                  <a:srgbClr val="000000"/>
                </a:solidFill>
              </a:rPr>
              <a:t>(li):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t>for </a:t>
            </a:r>
            <a:r>
              <a:rPr b="0">
                <a:solidFill>
                  <a:srgbClr val="000000"/>
                </a:solidFill>
              </a:rPr>
              <a:t>i </a:t>
            </a:r>
            <a:r>
              <a:t>in </a:t>
            </a:r>
            <a:r>
              <a:rPr b="0">
                <a:solidFill>
                  <a:srgbClr val="8888C6"/>
                </a:solidFill>
              </a:rPr>
              <a:t>range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 b="0">
                <a:solidFill>
                  <a:srgbClr val="8888C6"/>
                </a:solidFill>
              </a:rPr>
              <a:t>len</a:t>
            </a:r>
            <a:r>
              <a:rPr b="0">
                <a:solidFill>
                  <a:srgbClr val="000000"/>
                </a:solidFill>
              </a:rPr>
              <a:t>(li)-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exchange = </a:t>
            </a:r>
            <a:r>
              <a:t>False</a:t>
            </a:r>
            <a:br/>
            <a:r>
              <a:t>        for </a:t>
            </a:r>
            <a:r>
              <a:rPr b="0">
                <a:solidFill>
                  <a:srgbClr val="000000"/>
                </a:solidFill>
              </a:rPr>
              <a:t>j </a:t>
            </a:r>
            <a:r>
              <a:t>in </a:t>
            </a:r>
            <a:r>
              <a:rPr b="0">
                <a:solidFill>
                  <a:srgbClr val="8888C6"/>
                </a:solidFill>
              </a:rPr>
              <a:t>range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 b="0">
                <a:solidFill>
                  <a:srgbClr val="8888C6"/>
                </a:solidFill>
              </a:rPr>
              <a:t>len</a:t>
            </a:r>
            <a:r>
              <a:rPr b="0">
                <a:solidFill>
                  <a:srgbClr val="000000"/>
                </a:solidFill>
              </a:rPr>
              <a:t>(li)-i-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  </a:t>
            </a:r>
            <a:r>
              <a:t>if </a:t>
            </a:r>
            <a:r>
              <a:rPr b="0">
                <a:solidFill>
                  <a:srgbClr val="000000"/>
                </a:solidFill>
              </a:rPr>
              <a:t>li[j] &gt; li[j+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]: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      li[j]</a:t>
            </a:r>
            <a:r>
              <a:rPr b="0"/>
              <a:t>, </a:t>
            </a:r>
            <a:r>
              <a:rPr b="0">
                <a:solidFill>
                  <a:srgbClr val="000000"/>
                </a:solidFill>
              </a:rPr>
              <a:t>li[j+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] = li[j+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]</a:t>
            </a:r>
            <a:r>
              <a:rPr b="0"/>
              <a:t>, </a:t>
            </a:r>
            <a:r>
              <a:rPr b="0">
                <a:solidFill>
                  <a:srgbClr val="000000"/>
                </a:solidFill>
              </a:rPr>
              <a:t>li[j]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      exchange = </a:t>
            </a:r>
            <a:r>
              <a:t>True</a:t>
            </a:r>
            <a:br/>
            <a:r>
              <a:t>        if not </a:t>
            </a:r>
            <a:r>
              <a:rPr b="0">
                <a:solidFill>
                  <a:srgbClr val="000000"/>
                </a:solidFill>
              </a:rPr>
              <a:t>exchange: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  </a:t>
            </a:r>
            <a:r>
              <a:t>return</a:t>
            </a:r>
          </a:p>
        </p:txBody>
      </p:sp>
      <p:sp>
        <p:nvSpPr>
          <p:cNvPr id="454" name="Shape 4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冒泡排序</a:t>
            </a:r>
            <a:r>
              <a:t>-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优化</a:t>
            </a:r>
          </a:p>
        </p:txBody>
      </p:sp>
      <p:sp>
        <p:nvSpPr>
          <p:cNvPr id="455" name="Shape 455"/>
          <p:cNvSpPr/>
          <p:nvPr>
            <p:ph type="body" idx="1"/>
          </p:nvPr>
        </p:nvSpPr>
        <p:spPr>
          <a:xfrm>
            <a:off x="612339" y="1052514"/>
            <a:ext cx="7955400" cy="4967289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如果冒泡排序中执行一趟而没有交换，则列表已经是有序状态，可以直接结束算法。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458" name="Shape 458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459" name="Shape 459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0" name="Shape 460"/>
          <p:cNvSpPr/>
          <p:nvPr/>
        </p:nvSpPr>
        <p:spPr>
          <a:xfrm>
            <a:off x="599362" y="4012925"/>
            <a:ext cx="3003646" cy="161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800"/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代码关键点：</a:t>
            </a:r>
          </a:p>
          <a:p>
            <a:pPr marL="285750" indent="-285750">
              <a:buSzPct val="100000"/>
              <a:buFont typeface="Arial"/>
              <a:buChar char="•"/>
              <a:defRPr b="1" sz="2800"/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无序区</a:t>
            </a:r>
          </a:p>
          <a:p>
            <a:pPr marL="285750" indent="-285750">
              <a:buSzPct val="100000"/>
              <a:buFont typeface="Arial"/>
              <a:buChar char="•"/>
              <a:defRPr b="1" sz="2800"/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最小数的位置</a:t>
            </a:r>
          </a:p>
        </p:txBody>
      </p:sp>
      <p:sp>
        <p:nvSpPr>
          <p:cNvPr id="461" name="Shape 4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选择排序思路</a:t>
            </a:r>
          </a:p>
        </p:txBody>
      </p:sp>
      <p:sp>
        <p:nvSpPr>
          <p:cNvPr id="462" name="Shape 462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一趟遍历记录最小的数，放到第一个位置；</a:t>
            </a:r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再一趟遍历记录剩余列表中最小的数，继续放置；</a:t>
            </a:r>
          </a:p>
          <a:p>
            <a:pPr/>
            <a:r>
              <a:t>……</a:t>
            </a:r>
          </a:p>
          <a:p>
            <a:pPr/>
          </a:p>
          <a:p>
            <a:pPr/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问题是：怎么选出最小的数？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465" name="Shape 465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466" name="Shape 466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7" name="Shape 467"/>
          <p:cNvSpPr/>
          <p:nvPr/>
        </p:nvSpPr>
        <p:spPr>
          <a:xfrm>
            <a:off x="574675" y="1453432"/>
            <a:ext cx="6985321" cy="260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>
                <a:solidFill>
                  <a:srgbClr val="000000"/>
                </a:solidFill>
              </a:rPr>
              <a:t>select</a:t>
            </a:r>
            <a:r>
              <a:rPr>
                <a:solidFill>
                  <a:srgbClr val="000000"/>
                </a:solidFill>
              </a:rPr>
              <a:t>_sort</a:t>
            </a:r>
            <a:r>
              <a:rPr b="0">
                <a:solidFill>
                  <a:srgbClr val="000000"/>
                </a:solidFill>
              </a:rPr>
              <a:t>(li):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t>for </a:t>
            </a:r>
            <a:r>
              <a:rPr b="0">
                <a:solidFill>
                  <a:srgbClr val="000000"/>
                </a:solidFill>
              </a:rPr>
              <a:t>i </a:t>
            </a:r>
            <a:r>
              <a:t>in </a:t>
            </a:r>
            <a:r>
              <a:rPr b="0">
                <a:solidFill>
                  <a:srgbClr val="8888C6"/>
                </a:solidFill>
              </a:rPr>
              <a:t>range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 b="0">
                <a:solidFill>
                  <a:srgbClr val="8888C6"/>
                </a:solidFill>
              </a:rPr>
              <a:t>len</a:t>
            </a:r>
            <a:r>
              <a:rPr b="0">
                <a:solidFill>
                  <a:srgbClr val="000000"/>
                </a:solidFill>
              </a:rPr>
              <a:t>(li) - 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min_loc = i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</a:t>
            </a:r>
            <a:r>
              <a:t>for </a:t>
            </a:r>
            <a:r>
              <a:rPr b="0">
                <a:solidFill>
                  <a:srgbClr val="000000"/>
                </a:solidFill>
              </a:rPr>
              <a:t>j </a:t>
            </a:r>
            <a:r>
              <a:t>in </a:t>
            </a:r>
            <a:r>
              <a:rPr b="0">
                <a:solidFill>
                  <a:srgbClr val="8888C6"/>
                </a:solidFill>
              </a:rPr>
              <a:t>range</a:t>
            </a:r>
            <a:r>
              <a:rPr b="0">
                <a:solidFill>
                  <a:srgbClr val="000000"/>
                </a:solidFill>
              </a:rPr>
              <a:t>(i+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/>
              <a:t>, </a:t>
            </a:r>
            <a:r>
              <a:rPr b="0">
                <a:solidFill>
                  <a:srgbClr val="8888C6"/>
                </a:solidFill>
              </a:rPr>
              <a:t>len</a:t>
            </a:r>
            <a:r>
              <a:rPr b="0">
                <a:solidFill>
                  <a:srgbClr val="000000"/>
                </a:solidFill>
              </a:rPr>
              <a:t>(li)):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  </a:t>
            </a:r>
            <a:r>
              <a:t>if </a:t>
            </a:r>
            <a:r>
              <a:rPr b="0">
                <a:solidFill>
                  <a:srgbClr val="000000"/>
                </a:solidFill>
              </a:rPr>
              <a:t>li[j] &lt; li[min_loc]: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      min_loc = j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</a:t>
            </a:r>
            <a:r>
              <a:t>if </a:t>
            </a:r>
            <a:r>
              <a:rPr b="0">
                <a:solidFill>
                  <a:srgbClr val="000000"/>
                </a:solidFill>
              </a:rPr>
              <a:t>min_loc != i: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  li[i]</a:t>
            </a:r>
            <a:r>
              <a:rPr b="0"/>
              <a:t>, </a:t>
            </a:r>
            <a:r>
              <a:rPr b="0">
                <a:solidFill>
                  <a:srgbClr val="000000"/>
                </a:solidFill>
              </a:rPr>
              <a:t>li[min_loc] = li[min_loc]</a:t>
            </a:r>
            <a:r>
              <a:rPr b="0"/>
              <a:t>, </a:t>
            </a:r>
            <a:r>
              <a:rPr b="0">
                <a:solidFill>
                  <a:srgbClr val="000000"/>
                </a:solidFill>
              </a:rPr>
              <a:t>li[i]</a:t>
            </a:r>
          </a:p>
        </p:txBody>
      </p:sp>
      <p:sp>
        <p:nvSpPr>
          <p:cNvPr id="468" name="Shape 4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选择排序代码</a:t>
            </a:r>
          </a:p>
        </p:txBody>
      </p:sp>
      <p:sp>
        <p:nvSpPr>
          <p:cNvPr id="469" name="Shape 469"/>
          <p:cNvSpPr/>
          <p:nvPr>
            <p:ph type="body" sz="half" idx="1"/>
          </p:nvPr>
        </p:nvSpPr>
        <p:spPr>
          <a:xfrm>
            <a:off x="566737" y="4143736"/>
            <a:ext cx="8001001" cy="1876066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时间复杂度：</a:t>
            </a:r>
            <a:r>
              <a:t>O(n</a:t>
            </a:r>
            <a:r>
              <a:rPr baseline="30000"/>
              <a:t>2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472" name="Shape 472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473" name="Shape 473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74" name="image3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0713" y="3536158"/>
            <a:ext cx="2823687" cy="243245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77" name="Group 477"/>
          <p:cNvGrpSpPr/>
          <p:nvPr/>
        </p:nvGrpSpPr>
        <p:grpSpPr>
          <a:xfrm>
            <a:off x="1176084" y="3894747"/>
            <a:ext cx="351530" cy="370841"/>
            <a:chOff x="0" y="0"/>
            <a:chExt cx="351529" cy="370840"/>
          </a:xfrm>
        </p:grpSpPr>
        <p:sp>
          <p:nvSpPr>
            <p:cNvPr id="475" name="Shape 475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76" name="Shape 476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5</a:t>
              </a:r>
            </a:p>
          </p:txBody>
        </p:sp>
      </p:grpSp>
      <p:grpSp>
        <p:nvGrpSpPr>
          <p:cNvPr id="480" name="Group 480"/>
          <p:cNvGrpSpPr/>
          <p:nvPr/>
        </p:nvGrpSpPr>
        <p:grpSpPr>
          <a:xfrm>
            <a:off x="1532598" y="3894747"/>
            <a:ext cx="351530" cy="370841"/>
            <a:chOff x="0" y="0"/>
            <a:chExt cx="351529" cy="370840"/>
          </a:xfrm>
        </p:grpSpPr>
        <p:sp>
          <p:nvSpPr>
            <p:cNvPr id="478" name="Shape 478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79" name="Shape 479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7</a:t>
              </a:r>
            </a:p>
          </p:txBody>
        </p:sp>
      </p:grpSp>
      <p:grpSp>
        <p:nvGrpSpPr>
          <p:cNvPr id="483" name="Group 483"/>
          <p:cNvGrpSpPr/>
          <p:nvPr/>
        </p:nvGrpSpPr>
        <p:grpSpPr>
          <a:xfrm>
            <a:off x="1877772" y="3894747"/>
            <a:ext cx="351530" cy="370841"/>
            <a:chOff x="0" y="0"/>
            <a:chExt cx="351529" cy="370840"/>
          </a:xfrm>
        </p:grpSpPr>
        <p:sp>
          <p:nvSpPr>
            <p:cNvPr id="481" name="Shape 481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82" name="Shape 482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4</a:t>
              </a:r>
            </a:p>
          </p:txBody>
        </p:sp>
      </p:grpSp>
      <p:grpSp>
        <p:nvGrpSpPr>
          <p:cNvPr id="486" name="Group 486"/>
          <p:cNvGrpSpPr/>
          <p:nvPr/>
        </p:nvGrpSpPr>
        <p:grpSpPr>
          <a:xfrm>
            <a:off x="2234285" y="3894747"/>
            <a:ext cx="351530" cy="370841"/>
            <a:chOff x="0" y="0"/>
            <a:chExt cx="351529" cy="370840"/>
          </a:xfrm>
        </p:grpSpPr>
        <p:sp>
          <p:nvSpPr>
            <p:cNvPr id="484" name="Shape 484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85" name="Shape 485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6</a:t>
              </a:r>
            </a:p>
          </p:txBody>
        </p:sp>
      </p:grpSp>
      <p:grpSp>
        <p:nvGrpSpPr>
          <p:cNvPr id="489" name="Group 489"/>
          <p:cNvGrpSpPr/>
          <p:nvPr/>
        </p:nvGrpSpPr>
        <p:grpSpPr>
          <a:xfrm>
            <a:off x="2590800" y="3894747"/>
            <a:ext cx="351530" cy="370841"/>
            <a:chOff x="0" y="0"/>
            <a:chExt cx="351529" cy="370840"/>
          </a:xfrm>
        </p:grpSpPr>
        <p:sp>
          <p:nvSpPr>
            <p:cNvPr id="487" name="Shape 487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88" name="Shape 488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3</a:t>
              </a:r>
            </a:p>
          </p:txBody>
        </p:sp>
      </p:grpSp>
      <p:grpSp>
        <p:nvGrpSpPr>
          <p:cNvPr id="492" name="Group 492"/>
          <p:cNvGrpSpPr/>
          <p:nvPr/>
        </p:nvGrpSpPr>
        <p:grpSpPr>
          <a:xfrm>
            <a:off x="2947311" y="3894747"/>
            <a:ext cx="351530" cy="370841"/>
            <a:chOff x="0" y="0"/>
            <a:chExt cx="351529" cy="370840"/>
          </a:xfrm>
        </p:grpSpPr>
        <p:sp>
          <p:nvSpPr>
            <p:cNvPr id="490" name="Shape 490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91" name="Shape 491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1</a:t>
              </a:r>
            </a:p>
          </p:txBody>
        </p:sp>
      </p:grpSp>
      <p:grpSp>
        <p:nvGrpSpPr>
          <p:cNvPr id="495" name="Group 495"/>
          <p:cNvGrpSpPr/>
          <p:nvPr/>
        </p:nvGrpSpPr>
        <p:grpSpPr>
          <a:xfrm>
            <a:off x="3303825" y="3894747"/>
            <a:ext cx="351530" cy="370841"/>
            <a:chOff x="0" y="0"/>
            <a:chExt cx="351529" cy="370840"/>
          </a:xfrm>
        </p:grpSpPr>
        <p:sp>
          <p:nvSpPr>
            <p:cNvPr id="493" name="Shape 493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94" name="Shape 494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2</a:t>
              </a:r>
            </a:p>
          </p:txBody>
        </p:sp>
      </p:grpSp>
      <p:grpSp>
        <p:nvGrpSpPr>
          <p:cNvPr id="498" name="Group 498"/>
          <p:cNvGrpSpPr/>
          <p:nvPr/>
        </p:nvGrpSpPr>
        <p:grpSpPr>
          <a:xfrm>
            <a:off x="3649000" y="3894747"/>
            <a:ext cx="351530" cy="370841"/>
            <a:chOff x="0" y="0"/>
            <a:chExt cx="351529" cy="370840"/>
          </a:xfrm>
        </p:grpSpPr>
        <p:sp>
          <p:nvSpPr>
            <p:cNvPr id="496" name="Shape 496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97" name="Shape 497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9</a:t>
              </a:r>
            </a:p>
          </p:txBody>
        </p:sp>
      </p:grpSp>
      <p:grpSp>
        <p:nvGrpSpPr>
          <p:cNvPr id="501" name="Group 501"/>
          <p:cNvGrpSpPr/>
          <p:nvPr/>
        </p:nvGrpSpPr>
        <p:grpSpPr>
          <a:xfrm>
            <a:off x="4005512" y="3894747"/>
            <a:ext cx="351530" cy="370841"/>
            <a:chOff x="0" y="0"/>
            <a:chExt cx="351529" cy="370840"/>
          </a:xfrm>
        </p:grpSpPr>
        <p:sp>
          <p:nvSpPr>
            <p:cNvPr id="499" name="Shape 499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500" name="Shape 500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8</a:t>
              </a:r>
            </a:p>
          </p:txBody>
        </p:sp>
      </p:grpSp>
      <p:sp>
        <p:nvSpPr>
          <p:cNvPr id="502" name="Shape 502"/>
          <p:cNvSpPr/>
          <p:nvPr/>
        </p:nvSpPr>
        <p:spPr>
          <a:xfrm>
            <a:off x="574675" y="4583615"/>
            <a:ext cx="3003645" cy="161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800"/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代码关键点：</a:t>
            </a:r>
          </a:p>
          <a:p>
            <a:pPr marL="285750" indent="-285750">
              <a:buSzPct val="100000"/>
              <a:buFont typeface="Arial"/>
              <a:buChar char="•"/>
              <a:defRPr b="1" sz="2800"/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摸到的牌</a:t>
            </a:r>
          </a:p>
          <a:p>
            <a:pPr marL="285750" indent="-285750">
              <a:buSzPct val="100000"/>
              <a:buFont typeface="Arial"/>
              <a:buChar char="•"/>
              <a:defRPr b="1" sz="2800"/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手里的牌</a:t>
            </a:r>
          </a:p>
        </p:txBody>
      </p:sp>
      <p:sp>
        <p:nvSpPr>
          <p:cNvPr id="503" name="Shape 5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插入排序思路</a:t>
            </a:r>
          </a:p>
        </p:txBody>
      </p:sp>
      <p:sp>
        <p:nvSpPr>
          <p:cNvPr id="504" name="Shape 504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列表被分为有序区和无序区两个部分。最初有序区只有一个元素。</a:t>
            </a:r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每次从无序区选择一个元素，插入到有序区的位置，直到无序区变空。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18216 -0.127323" origin="layout" pathEditMode="relative">
                                      <p:cBhvr>
                                        <p:cTn id="6" dur="2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18216 -0.127323 L -0.000000 -0.000006" origin="layout" pathEditMode="relative">
                                      <p:cBhvr>
                                        <p:cTn id="10" dur="2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80559 -0.127323" origin="layout" pathEditMode="relative">
                                      <p:cBhvr>
                                        <p:cTn id="14" dur="2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39073 -0.000004" origin="layout" pathEditMode="relative">
                                      <p:cBhvr>
                                        <p:cTn id="18" dur="20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path" nodeType="after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0 -0.000006 L 0.037665 -0.000012" origin="layout" pathEditMode="relative">
                                      <p:cBhvr>
                                        <p:cTn id="21" dur="2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path" nodeType="click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80559 -0.127323 L -0.076721 -0.000006" origin="layout" pathEditMode="relative">
                                      <p:cBhvr>
                                        <p:cTn id="25" dur="2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path" nodeType="click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41492 -0.127323" origin="layout" pathEditMode="relative">
                                      <p:cBhvr>
                                        <p:cTn id="29" dur="20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path" nodeType="click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37665 -0.000012 L 0.077075 -0.000006" origin="layout" pathEditMode="relative">
                                      <p:cBhvr>
                                        <p:cTn id="33" dur="2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path" nodeType="click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41492 -0.127323 L -0.039068 -0.000006" origin="layout" pathEditMode="relative">
                                      <p:cBhvr>
                                        <p:cTn id="37" dur="20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path" nodeType="click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2601 -0.127313" origin="layout" pathEditMode="relative">
                                      <p:cBhvr>
                                        <p:cTn id="41" dur="20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path" nodeType="click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76721 -0.000006 L -0.037651 -0.000007" origin="layout" pathEditMode="relative">
                                      <p:cBhvr>
                                        <p:cTn id="45" dur="2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path" nodeType="after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39073 -0.000004 L 0.076753 0.000000" origin="layout" pathEditMode="relative">
                                      <p:cBhvr>
                                        <p:cTn id="48" dur="20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path" nodeType="afterEffect" presetSubtype="0" presetID="-1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39068 -0.000006 L -0.000006 -0.000007" origin="layout" pathEditMode="relative">
                                      <p:cBhvr>
                                        <p:cTn id="51" dur="20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path" nodeType="afterEffect" presetSubtype="0" presetID="-1" grpId="1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77075 -0.000006 L 0.115615 -0.000003" origin="layout" pathEditMode="relative">
                                      <p:cBhvr>
                                        <p:cTn id="54" dur="2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path" nodeType="clickEffect" presetSubtype="0" presetID="-1" grpId="1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2601 -0.127313 L -0.154679 0.000006" origin="layout" pathEditMode="relative">
                                      <p:cBhvr>
                                        <p:cTn id="58" dur="20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path" nodeType="clickEffect" presetSubtype="0" presetID="-1" grpId="1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36457 -0.127313" origin="layout" pathEditMode="relative">
                                      <p:cBhvr>
                                        <p:cTn id="62" dur="20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path" nodeType="clickEffect" presetSubtype="0" presetID="-1" grpId="1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154679 0.000006 L -0.115609 0.000007" origin="layout" pathEditMode="relative">
                                      <p:cBhvr>
                                        <p:cTn id="66" dur="20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path" nodeType="afterEffect" presetSubtype="0" presetID="-1" grpId="1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37651 -0.000007 L 0.000022 -0.000011" origin="layout" pathEditMode="relative">
                                      <p:cBhvr>
                                        <p:cTn id="69" dur="2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path" nodeType="afterEffect" presetSubtype="0" presetID="-1" grpId="1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76753 0.000000 L 0.115813 -0.000001" origin="layout" pathEditMode="relative">
                                      <p:cBhvr>
                                        <p:cTn id="72" dur="20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path" nodeType="afterEffect" presetSubtype="0" presetID="-1" grpId="2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6 -0.000007 L 0.038885 -0.000007" origin="layout" pathEditMode="relative">
                                      <p:cBhvr>
                                        <p:cTn id="75" dur="20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path" nodeType="afterEffect" presetSubtype="0" presetID="-1" grpId="2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15615 -0.000003 L 0.154665 0.000001" origin="layout" pathEditMode="relative">
                                      <p:cBhvr>
                                        <p:cTn id="78" dur="2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path" nodeType="clickEffect" presetSubtype="0" presetID="-1" grpId="2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36457 -0.127313 L -0.193747 0.000003" origin="layout" pathEditMode="relative">
                                      <p:cBhvr>
                                        <p:cTn id="82" dur="20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path" nodeType="clickEffect" presetSubtype="0" presetID="-1" grpId="2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75524 -0.127323" origin="layout" pathEditMode="relative">
                                      <p:cBhvr>
                                        <p:cTn id="86" dur="20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path" nodeType="clickEffect" presetSubtype="0" presetID="-1" grpId="2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115609 0.000007 L -0.077939 0.000002" origin="layout" pathEditMode="relative">
                                      <p:cBhvr>
                                        <p:cTn id="90" dur="20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Class="path" nodeType="afterEffect" presetSubtype="0" presetID="-1" grpId="2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22 -0.000011 L 0.039081 -0.000012" origin="layout" pathEditMode="relative">
                                      <p:cBhvr>
                                        <p:cTn id="93" dur="2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path" nodeType="afterEffect" presetSubtype="0" presetID="-1" grpId="2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15813 -0.000001 L 0.154353 -0.000008" origin="layout" pathEditMode="relative">
                                      <p:cBhvr>
                                        <p:cTn id="96" dur="20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path" nodeType="afterEffect" presetSubtype="0" presetID="-1" grpId="2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38885 -0.000007 L 0.077945 -0.000009" origin="layout" pathEditMode="relative">
                                      <p:cBhvr>
                                        <p:cTn id="99" dur="20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path" nodeType="afterEffect" presetSubtype="0" presetID="-1" grpId="2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54665 0.000001 L 0.193725 0.000004" origin="layout" pathEditMode="relative">
                                      <p:cBhvr>
                                        <p:cTn id="102" dur="2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path" nodeType="clickEffect" presetSubtype="0" presetID="-1" grpId="2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75524 -0.127323 L -0.193754 -0.000010" origin="layout" pathEditMode="relative">
                                      <p:cBhvr>
                                        <p:cTn id="106" dur="20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path" nodeType="clickEffect" presetSubtype="0" presetID="-1" grpId="3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13191 -0.127313" origin="layout" pathEditMode="relative">
                                      <p:cBhvr>
                                        <p:cTn id="110" dur="20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path" nodeType="clickEffect" presetSubtype="0" presetID="-1" grpId="3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113191 -0.127313 L 0.000009 0.000005" origin="layout" pathEditMode="relative">
                                      <p:cBhvr>
                                        <p:cTn id="114" dur="20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path" nodeType="clickEffect" presetSubtype="0" presetID="-1" grpId="3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52258 -0.127316" origin="layout" pathEditMode="relative">
                                      <p:cBhvr>
                                        <p:cTn id="118" dur="20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path" nodeType="clickEffect" presetSubtype="0" presetID="-1" grpId="3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9 0.000005 L 0.039078 0.000004" origin="layout" pathEditMode="relative">
                                      <p:cBhvr>
                                        <p:cTn id="122" dur="20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path" nodeType="clickEffect" presetSubtype="0" presetID="-1" grpId="3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152258 -0.127316 L -0.039058 0.000001" origin="layout" pathEditMode="relative">
                                      <p:cBhvr>
                                        <p:cTn id="126" dur="20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entr" nodeType="clickEffect" presetSubtype="4" presetID="2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2" grpId="35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507" name="Shape 507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508" name="Shape 508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9" name="Shape 509"/>
          <p:cNvSpPr/>
          <p:nvPr/>
        </p:nvSpPr>
        <p:spPr>
          <a:xfrm>
            <a:off x="566737" y="1486168"/>
            <a:ext cx="5719764" cy="232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>
                <a:solidFill>
                  <a:srgbClr val="000000"/>
                </a:solidFill>
              </a:rPr>
              <a:t>insert_sort</a:t>
            </a:r>
            <a:r>
              <a:rPr b="0">
                <a:solidFill>
                  <a:srgbClr val="000000"/>
                </a:solidFill>
              </a:rPr>
              <a:t>(li):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t>for </a:t>
            </a:r>
            <a:r>
              <a:rPr b="0">
                <a:solidFill>
                  <a:srgbClr val="000000"/>
                </a:solidFill>
              </a:rPr>
              <a:t>i </a:t>
            </a:r>
            <a:r>
              <a:t>in </a:t>
            </a:r>
            <a:r>
              <a:rPr b="0">
                <a:solidFill>
                  <a:srgbClr val="8888C6"/>
                </a:solidFill>
              </a:rPr>
              <a:t>range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/>
              <a:t>, </a:t>
            </a:r>
            <a:r>
              <a:rPr b="0">
                <a:solidFill>
                  <a:srgbClr val="8888C6"/>
                </a:solidFill>
              </a:rPr>
              <a:t>len</a:t>
            </a:r>
            <a:r>
              <a:rPr b="0">
                <a:solidFill>
                  <a:srgbClr val="000000"/>
                </a:solidFill>
              </a:rPr>
              <a:t>(li)):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tmp = li[i]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j = i - </a:t>
            </a:r>
            <a:r>
              <a:rPr b="0">
                <a:solidFill>
                  <a:srgbClr val="6897BB"/>
                </a:solidFill>
              </a:rPr>
              <a:t>1</a:t>
            </a:r>
            <a:br>
              <a:rPr b="0">
                <a:solidFill>
                  <a:srgbClr val="6897BB"/>
                </a:solidFill>
              </a:rPr>
            </a:br>
            <a:r>
              <a:rPr b="0">
                <a:solidFill>
                  <a:srgbClr val="6897BB"/>
                </a:solidFill>
              </a:rPr>
              <a:t>        </a:t>
            </a:r>
            <a:r>
              <a:t>while </a:t>
            </a:r>
            <a:r>
              <a:rPr b="0">
                <a:solidFill>
                  <a:srgbClr val="000000"/>
                </a:solidFill>
              </a:rPr>
              <a:t>j &gt;= </a:t>
            </a:r>
            <a:r>
              <a:rPr b="0">
                <a:solidFill>
                  <a:srgbClr val="6897BB"/>
                </a:solidFill>
              </a:rPr>
              <a:t>0 </a:t>
            </a:r>
            <a:r>
              <a:t>and </a:t>
            </a:r>
            <a:r>
              <a:rPr b="0">
                <a:solidFill>
                  <a:srgbClr val="000000"/>
                </a:solidFill>
              </a:rPr>
              <a:t>tmp &lt; li[j]: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  li[j + 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] = li[j]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  j = j - </a:t>
            </a:r>
            <a:r>
              <a:rPr b="0">
                <a:solidFill>
                  <a:srgbClr val="6897BB"/>
                </a:solidFill>
              </a:rPr>
              <a:t>1</a:t>
            </a:r>
            <a:br>
              <a:rPr b="0">
                <a:solidFill>
                  <a:srgbClr val="6897BB"/>
                </a:solidFill>
              </a:rPr>
            </a:br>
            <a:r>
              <a:rPr b="0">
                <a:solidFill>
                  <a:srgbClr val="6897BB"/>
                </a:solidFill>
              </a:rPr>
              <a:t>        </a:t>
            </a:r>
            <a:r>
              <a:rPr b="0">
                <a:solidFill>
                  <a:srgbClr val="000000"/>
                </a:solidFill>
              </a:rPr>
              <a:t>li[j + 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] = tmp</a:t>
            </a:r>
          </a:p>
        </p:txBody>
      </p:sp>
      <p:sp>
        <p:nvSpPr>
          <p:cNvPr id="510" name="Shape 5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插入排序代码</a:t>
            </a:r>
          </a:p>
        </p:txBody>
      </p:sp>
      <p:sp>
        <p:nvSpPr>
          <p:cNvPr id="511" name="Shape 511"/>
          <p:cNvSpPr/>
          <p:nvPr>
            <p:ph type="body" sz="half" idx="1"/>
          </p:nvPr>
        </p:nvSpPr>
        <p:spPr>
          <a:xfrm>
            <a:off x="566737" y="4051139"/>
            <a:ext cx="8001001" cy="1968664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时间复杂度：</a:t>
            </a:r>
            <a:r>
              <a:t>O(n</a:t>
            </a:r>
            <a:r>
              <a:rPr baseline="30000"/>
              <a:t>2</a:t>
            </a:r>
            <a:r>
              <a:t>)</a:t>
            </a:r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优化空间：应用二分查找来寻找插入点（并没有什么卵用）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514" name="Shape 514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515" name="Shape 515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6" name="Shape 5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小结</a:t>
            </a:r>
            <a:r>
              <a:t>——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排序</a:t>
            </a:r>
            <a:r>
              <a:t>LOW</a:t>
            </a:r>
            <a:r>
              <a:t> </a:t>
            </a:r>
            <a:r>
              <a:t>B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三人组</a:t>
            </a:r>
          </a:p>
        </p:txBody>
      </p:sp>
      <p:sp>
        <p:nvSpPr>
          <p:cNvPr id="517" name="Shape 517"/>
          <p:cNvSpPr/>
          <p:nvPr>
            <p:ph type="body" idx="1"/>
          </p:nvPr>
        </p:nvSpPr>
        <p:spPr>
          <a:xfrm>
            <a:off x="612339" y="1052514"/>
            <a:ext cx="7955400" cy="4967289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冒泡排序 插入排序 选择排序</a:t>
            </a:r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时间复杂度：</a:t>
            </a:r>
            <a:r>
              <a:t>O(n</a:t>
            </a:r>
            <a:r>
              <a:rPr baseline="30000"/>
              <a:t>2</a:t>
            </a:r>
            <a:r>
              <a:t>)</a:t>
            </a:r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空间复杂度：</a:t>
            </a:r>
            <a:r>
              <a:t>O(1)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520" name="Shape 520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521" name="Shape 521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2" name="Shape 5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快速排序</a:t>
            </a:r>
          </a:p>
        </p:txBody>
      </p:sp>
      <p:sp>
        <p:nvSpPr>
          <p:cNvPr id="523" name="Shape 523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快速排序：</a:t>
            </a:r>
            <a:r>
              <a:rPr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rPr>
              <a:t>快</a:t>
            </a:r>
            <a:endParaRPr>
              <a:solidFill>
                <a:srgbClr val="FF0000"/>
              </a:solidFill>
            </a:endParaRPr>
          </a:p>
          <a:p>
            <a:pPr lvl="1" marL="681037" indent="-327421">
              <a:spcBef>
                <a:spcPts val="400"/>
              </a:spcBef>
              <a:defRPr sz="19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好写的排序算法里最快的</a:t>
            </a:r>
          </a:p>
          <a:p>
            <a:pPr lvl="1" marL="681037" indent="-327421">
              <a:spcBef>
                <a:spcPts val="400"/>
              </a:spcBef>
              <a:defRPr sz="19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快的排序算法里最好写的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526" name="Shape 526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527" name="Shape 527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55" name="Group 555"/>
          <p:cNvGrpSpPr/>
          <p:nvPr/>
        </p:nvGrpSpPr>
        <p:grpSpPr>
          <a:xfrm>
            <a:off x="2381323" y="2888599"/>
            <a:ext cx="3180958" cy="370841"/>
            <a:chOff x="0" y="0"/>
            <a:chExt cx="3180957" cy="370840"/>
          </a:xfrm>
        </p:grpSpPr>
        <p:grpSp>
          <p:nvGrpSpPr>
            <p:cNvPr id="530" name="Group 530"/>
            <p:cNvGrpSpPr/>
            <p:nvPr/>
          </p:nvGrpSpPr>
          <p:grpSpPr>
            <a:xfrm>
              <a:off x="0" y="-1"/>
              <a:ext cx="351530" cy="370842"/>
              <a:chOff x="0" y="0"/>
              <a:chExt cx="351529" cy="370840"/>
            </a:xfrm>
          </p:grpSpPr>
          <p:sp>
            <p:nvSpPr>
              <p:cNvPr id="528" name="Shape 528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29" name="Shape 529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5</a:t>
                </a:r>
              </a:p>
            </p:txBody>
          </p:sp>
        </p:grpSp>
        <p:grpSp>
          <p:nvGrpSpPr>
            <p:cNvPr id="533" name="Group 533"/>
            <p:cNvGrpSpPr/>
            <p:nvPr/>
          </p:nvGrpSpPr>
          <p:grpSpPr>
            <a:xfrm>
              <a:off x="356513" y="-1"/>
              <a:ext cx="351530" cy="370842"/>
              <a:chOff x="0" y="0"/>
              <a:chExt cx="351529" cy="370840"/>
            </a:xfrm>
          </p:grpSpPr>
          <p:sp>
            <p:nvSpPr>
              <p:cNvPr id="531" name="Shape 531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32" name="Shape 532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7</a:t>
                </a:r>
              </a:p>
            </p:txBody>
          </p:sp>
        </p:grpSp>
        <p:grpSp>
          <p:nvGrpSpPr>
            <p:cNvPr id="536" name="Group 536"/>
            <p:cNvGrpSpPr/>
            <p:nvPr/>
          </p:nvGrpSpPr>
          <p:grpSpPr>
            <a:xfrm>
              <a:off x="701687" y="-1"/>
              <a:ext cx="351530" cy="370842"/>
              <a:chOff x="0" y="0"/>
              <a:chExt cx="351529" cy="370840"/>
            </a:xfrm>
          </p:grpSpPr>
          <p:sp>
            <p:nvSpPr>
              <p:cNvPr id="534" name="Shape 534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35" name="Shape 535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539" name="Group 539"/>
            <p:cNvGrpSpPr/>
            <p:nvPr/>
          </p:nvGrpSpPr>
          <p:grpSpPr>
            <a:xfrm>
              <a:off x="1058201" y="-1"/>
              <a:ext cx="351530" cy="370842"/>
              <a:chOff x="0" y="0"/>
              <a:chExt cx="351529" cy="370840"/>
            </a:xfrm>
          </p:grpSpPr>
          <p:sp>
            <p:nvSpPr>
              <p:cNvPr id="537" name="Shape 537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38" name="Shape 538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542" name="Group 542"/>
            <p:cNvGrpSpPr/>
            <p:nvPr/>
          </p:nvGrpSpPr>
          <p:grpSpPr>
            <a:xfrm>
              <a:off x="1414715" y="-1"/>
              <a:ext cx="351530" cy="370842"/>
              <a:chOff x="0" y="0"/>
              <a:chExt cx="351529" cy="370840"/>
            </a:xfrm>
          </p:grpSpPr>
          <p:sp>
            <p:nvSpPr>
              <p:cNvPr id="540" name="Shape 540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41" name="Shape 541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545" name="Group 545"/>
            <p:cNvGrpSpPr/>
            <p:nvPr/>
          </p:nvGrpSpPr>
          <p:grpSpPr>
            <a:xfrm>
              <a:off x="1771226" y="-1"/>
              <a:ext cx="351530" cy="370842"/>
              <a:chOff x="0" y="0"/>
              <a:chExt cx="351529" cy="370840"/>
            </a:xfrm>
          </p:grpSpPr>
          <p:sp>
            <p:nvSpPr>
              <p:cNvPr id="543" name="Shape 543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44" name="Shape 544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548" name="Group 548"/>
            <p:cNvGrpSpPr/>
            <p:nvPr/>
          </p:nvGrpSpPr>
          <p:grpSpPr>
            <a:xfrm>
              <a:off x="2127741" y="-1"/>
              <a:ext cx="351530" cy="370842"/>
              <a:chOff x="0" y="0"/>
              <a:chExt cx="351529" cy="370840"/>
            </a:xfrm>
          </p:grpSpPr>
          <p:sp>
            <p:nvSpPr>
              <p:cNvPr id="546" name="Shape 546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47" name="Shape 547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551" name="Group 551"/>
            <p:cNvGrpSpPr/>
            <p:nvPr/>
          </p:nvGrpSpPr>
          <p:grpSpPr>
            <a:xfrm>
              <a:off x="2472914" y="-1"/>
              <a:ext cx="351530" cy="370842"/>
              <a:chOff x="0" y="0"/>
              <a:chExt cx="351529" cy="370840"/>
            </a:xfrm>
          </p:grpSpPr>
          <p:sp>
            <p:nvSpPr>
              <p:cNvPr id="549" name="Shape 549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50" name="Shape 550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9</a:t>
                </a:r>
              </a:p>
            </p:txBody>
          </p:sp>
        </p:grpSp>
        <p:grpSp>
          <p:nvGrpSpPr>
            <p:cNvPr id="554" name="Group 554"/>
            <p:cNvGrpSpPr/>
            <p:nvPr/>
          </p:nvGrpSpPr>
          <p:grpSpPr>
            <a:xfrm>
              <a:off x="2829428" y="-1"/>
              <a:ext cx="351530" cy="370842"/>
              <a:chOff x="0" y="0"/>
              <a:chExt cx="351529" cy="370840"/>
            </a:xfrm>
          </p:grpSpPr>
          <p:sp>
            <p:nvSpPr>
              <p:cNvPr id="552" name="Shape 552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53" name="Shape 553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8</a:t>
                </a:r>
              </a:p>
            </p:txBody>
          </p:sp>
        </p:grpSp>
      </p:grpSp>
      <p:grpSp>
        <p:nvGrpSpPr>
          <p:cNvPr id="583" name="Group 583"/>
          <p:cNvGrpSpPr/>
          <p:nvPr/>
        </p:nvGrpSpPr>
        <p:grpSpPr>
          <a:xfrm>
            <a:off x="2386308" y="5309044"/>
            <a:ext cx="3180958" cy="370841"/>
            <a:chOff x="0" y="0"/>
            <a:chExt cx="3180957" cy="370840"/>
          </a:xfrm>
        </p:grpSpPr>
        <p:grpSp>
          <p:nvGrpSpPr>
            <p:cNvPr id="558" name="Group 558"/>
            <p:cNvGrpSpPr/>
            <p:nvPr/>
          </p:nvGrpSpPr>
          <p:grpSpPr>
            <a:xfrm>
              <a:off x="0" y="-1"/>
              <a:ext cx="351530" cy="370842"/>
              <a:chOff x="0" y="0"/>
              <a:chExt cx="351529" cy="370840"/>
            </a:xfrm>
          </p:grpSpPr>
          <p:sp>
            <p:nvSpPr>
              <p:cNvPr id="556" name="Shape 556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57" name="Shape 557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561" name="Group 561"/>
            <p:cNvGrpSpPr/>
            <p:nvPr/>
          </p:nvGrpSpPr>
          <p:grpSpPr>
            <a:xfrm>
              <a:off x="356513" y="-1"/>
              <a:ext cx="351530" cy="370842"/>
              <a:chOff x="0" y="0"/>
              <a:chExt cx="351529" cy="370840"/>
            </a:xfrm>
          </p:grpSpPr>
          <p:sp>
            <p:nvSpPr>
              <p:cNvPr id="559" name="Shape 559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60" name="Shape 560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564" name="Group 564"/>
            <p:cNvGrpSpPr/>
            <p:nvPr/>
          </p:nvGrpSpPr>
          <p:grpSpPr>
            <a:xfrm>
              <a:off x="701687" y="-1"/>
              <a:ext cx="351530" cy="370842"/>
              <a:chOff x="0" y="0"/>
              <a:chExt cx="351529" cy="370840"/>
            </a:xfrm>
          </p:grpSpPr>
          <p:sp>
            <p:nvSpPr>
              <p:cNvPr id="562" name="Shape 562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63" name="Shape 563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567" name="Group 567"/>
            <p:cNvGrpSpPr/>
            <p:nvPr/>
          </p:nvGrpSpPr>
          <p:grpSpPr>
            <a:xfrm>
              <a:off x="1058201" y="-1"/>
              <a:ext cx="351530" cy="370842"/>
              <a:chOff x="0" y="0"/>
              <a:chExt cx="351529" cy="370840"/>
            </a:xfrm>
          </p:grpSpPr>
          <p:sp>
            <p:nvSpPr>
              <p:cNvPr id="565" name="Shape 565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66" name="Shape 566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570" name="Group 570"/>
            <p:cNvGrpSpPr/>
            <p:nvPr/>
          </p:nvGrpSpPr>
          <p:grpSpPr>
            <a:xfrm>
              <a:off x="1414715" y="-1"/>
              <a:ext cx="351530" cy="370842"/>
              <a:chOff x="0" y="0"/>
              <a:chExt cx="351529" cy="370840"/>
            </a:xfrm>
          </p:grpSpPr>
          <p:sp>
            <p:nvSpPr>
              <p:cNvPr id="568" name="Shape 568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69" name="Shape 569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5</a:t>
                </a:r>
              </a:p>
            </p:txBody>
          </p:sp>
        </p:grpSp>
        <p:grpSp>
          <p:nvGrpSpPr>
            <p:cNvPr id="573" name="Group 573"/>
            <p:cNvGrpSpPr/>
            <p:nvPr/>
          </p:nvGrpSpPr>
          <p:grpSpPr>
            <a:xfrm>
              <a:off x="1771226" y="-1"/>
              <a:ext cx="351530" cy="370842"/>
              <a:chOff x="0" y="0"/>
              <a:chExt cx="351529" cy="370840"/>
            </a:xfrm>
          </p:grpSpPr>
          <p:sp>
            <p:nvSpPr>
              <p:cNvPr id="571" name="Shape 571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72" name="Shape 572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576" name="Group 576"/>
            <p:cNvGrpSpPr/>
            <p:nvPr/>
          </p:nvGrpSpPr>
          <p:grpSpPr>
            <a:xfrm>
              <a:off x="2127741" y="-1"/>
              <a:ext cx="351530" cy="370842"/>
              <a:chOff x="0" y="0"/>
              <a:chExt cx="351529" cy="370840"/>
            </a:xfrm>
          </p:grpSpPr>
          <p:sp>
            <p:nvSpPr>
              <p:cNvPr id="574" name="Shape 574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75" name="Shape 575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7</a:t>
                </a:r>
              </a:p>
            </p:txBody>
          </p:sp>
        </p:grpSp>
        <p:grpSp>
          <p:nvGrpSpPr>
            <p:cNvPr id="579" name="Group 579"/>
            <p:cNvGrpSpPr/>
            <p:nvPr/>
          </p:nvGrpSpPr>
          <p:grpSpPr>
            <a:xfrm>
              <a:off x="2472914" y="-1"/>
              <a:ext cx="351530" cy="370842"/>
              <a:chOff x="0" y="0"/>
              <a:chExt cx="351529" cy="370840"/>
            </a:xfrm>
          </p:grpSpPr>
          <p:sp>
            <p:nvSpPr>
              <p:cNvPr id="577" name="Shape 577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78" name="Shape 578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8</a:t>
                </a:r>
              </a:p>
            </p:txBody>
          </p:sp>
        </p:grpSp>
        <p:grpSp>
          <p:nvGrpSpPr>
            <p:cNvPr id="582" name="Group 582"/>
            <p:cNvGrpSpPr/>
            <p:nvPr/>
          </p:nvGrpSpPr>
          <p:grpSpPr>
            <a:xfrm>
              <a:off x="2829428" y="-1"/>
              <a:ext cx="351530" cy="370842"/>
              <a:chOff x="0" y="0"/>
              <a:chExt cx="351529" cy="370840"/>
            </a:xfrm>
          </p:grpSpPr>
          <p:sp>
            <p:nvSpPr>
              <p:cNvPr id="580" name="Shape 580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81" name="Shape 581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9</a:t>
                </a:r>
              </a:p>
            </p:txBody>
          </p:sp>
        </p:grpSp>
      </p:grpSp>
      <p:grpSp>
        <p:nvGrpSpPr>
          <p:cNvPr id="611" name="Group 611"/>
          <p:cNvGrpSpPr/>
          <p:nvPr/>
        </p:nvGrpSpPr>
        <p:grpSpPr>
          <a:xfrm>
            <a:off x="2386308" y="4084300"/>
            <a:ext cx="3180958" cy="370841"/>
            <a:chOff x="0" y="0"/>
            <a:chExt cx="3180957" cy="370840"/>
          </a:xfrm>
        </p:grpSpPr>
        <p:grpSp>
          <p:nvGrpSpPr>
            <p:cNvPr id="586" name="Group 586"/>
            <p:cNvGrpSpPr/>
            <p:nvPr/>
          </p:nvGrpSpPr>
          <p:grpSpPr>
            <a:xfrm>
              <a:off x="0" y="-1"/>
              <a:ext cx="351530" cy="370842"/>
              <a:chOff x="0" y="0"/>
              <a:chExt cx="351529" cy="370840"/>
            </a:xfrm>
          </p:grpSpPr>
          <p:sp>
            <p:nvSpPr>
              <p:cNvPr id="584" name="Shape 584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85" name="Shape 585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589" name="Group 589"/>
            <p:cNvGrpSpPr/>
            <p:nvPr/>
          </p:nvGrpSpPr>
          <p:grpSpPr>
            <a:xfrm>
              <a:off x="356513" y="-1"/>
              <a:ext cx="351530" cy="370842"/>
              <a:chOff x="0" y="0"/>
              <a:chExt cx="351529" cy="370840"/>
            </a:xfrm>
          </p:grpSpPr>
          <p:sp>
            <p:nvSpPr>
              <p:cNvPr id="587" name="Shape 587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88" name="Shape 588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592" name="Group 592"/>
            <p:cNvGrpSpPr/>
            <p:nvPr/>
          </p:nvGrpSpPr>
          <p:grpSpPr>
            <a:xfrm>
              <a:off x="701687" y="-1"/>
              <a:ext cx="351530" cy="370842"/>
              <a:chOff x="0" y="0"/>
              <a:chExt cx="351529" cy="370840"/>
            </a:xfrm>
          </p:grpSpPr>
          <p:sp>
            <p:nvSpPr>
              <p:cNvPr id="590" name="Shape 590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91" name="Shape 591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595" name="Group 595"/>
            <p:cNvGrpSpPr/>
            <p:nvPr/>
          </p:nvGrpSpPr>
          <p:grpSpPr>
            <a:xfrm>
              <a:off x="1058201" y="-1"/>
              <a:ext cx="351530" cy="370842"/>
              <a:chOff x="0" y="0"/>
              <a:chExt cx="351529" cy="370840"/>
            </a:xfrm>
          </p:grpSpPr>
          <p:sp>
            <p:nvSpPr>
              <p:cNvPr id="593" name="Shape 593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94" name="Shape 594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598" name="Group 598"/>
            <p:cNvGrpSpPr/>
            <p:nvPr/>
          </p:nvGrpSpPr>
          <p:grpSpPr>
            <a:xfrm>
              <a:off x="1414715" y="-1"/>
              <a:ext cx="351530" cy="370842"/>
              <a:chOff x="0" y="0"/>
              <a:chExt cx="351529" cy="370840"/>
            </a:xfrm>
          </p:grpSpPr>
          <p:sp>
            <p:nvSpPr>
              <p:cNvPr id="596" name="Shape 596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97" name="Shape 597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5</a:t>
                </a:r>
              </a:p>
            </p:txBody>
          </p:sp>
        </p:grpSp>
        <p:grpSp>
          <p:nvGrpSpPr>
            <p:cNvPr id="601" name="Group 601"/>
            <p:cNvGrpSpPr/>
            <p:nvPr/>
          </p:nvGrpSpPr>
          <p:grpSpPr>
            <a:xfrm>
              <a:off x="1771226" y="-1"/>
              <a:ext cx="351530" cy="370842"/>
              <a:chOff x="0" y="0"/>
              <a:chExt cx="351529" cy="370840"/>
            </a:xfrm>
          </p:grpSpPr>
          <p:sp>
            <p:nvSpPr>
              <p:cNvPr id="599" name="Shape 599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00" name="Shape 600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604" name="Group 604"/>
            <p:cNvGrpSpPr/>
            <p:nvPr/>
          </p:nvGrpSpPr>
          <p:grpSpPr>
            <a:xfrm>
              <a:off x="2127741" y="-1"/>
              <a:ext cx="351530" cy="370842"/>
              <a:chOff x="0" y="0"/>
              <a:chExt cx="351529" cy="370840"/>
            </a:xfrm>
          </p:grpSpPr>
          <p:sp>
            <p:nvSpPr>
              <p:cNvPr id="602" name="Shape 602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03" name="Shape 603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7</a:t>
                </a:r>
              </a:p>
            </p:txBody>
          </p:sp>
        </p:grpSp>
        <p:grpSp>
          <p:nvGrpSpPr>
            <p:cNvPr id="607" name="Group 607"/>
            <p:cNvGrpSpPr/>
            <p:nvPr/>
          </p:nvGrpSpPr>
          <p:grpSpPr>
            <a:xfrm>
              <a:off x="2472914" y="-1"/>
              <a:ext cx="351530" cy="370842"/>
              <a:chOff x="0" y="0"/>
              <a:chExt cx="351529" cy="370840"/>
            </a:xfrm>
          </p:grpSpPr>
          <p:sp>
            <p:nvSpPr>
              <p:cNvPr id="605" name="Shape 605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06" name="Shape 606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9</a:t>
                </a:r>
              </a:p>
            </p:txBody>
          </p:sp>
        </p:grpSp>
        <p:grpSp>
          <p:nvGrpSpPr>
            <p:cNvPr id="610" name="Group 610"/>
            <p:cNvGrpSpPr/>
            <p:nvPr/>
          </p:nvGrpSpPr>
          <p:grpSpPr>
            <a:xfrm>
              <a:off x="2829428" y="-1"/>
              <a:ext cx="351530" cy="370842"/>
              <a:chOff x="0" y="0"/>
              <a:chExt cx="351529" cy="370840"/>
            </a:xfrm>
          </p:grpSpPr>
          <p:sp>
            <p:nvSpPr>
              <p:cNvPr id="608" name="Shape 608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09" name="Shape 609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8</a:t>
                </a:r>
              </a:p>
            </p:txBody>
          </p:sp>
        </p:grpSp>
      </p:grpSp>
      <p:sp>
        <p:nvSpPr>
          <p:cNvPr id="612" name="Shape 612"/>
          <p:cNvSpPr/>
          <p:nvPr/>
        </p:nvSpPr>
        <p:spPr>
          <a:xfrm>
            <a:off x="975208" y="2880417"/>
            <a:ext cx="111128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排序前：</a:t>
            </a:r>
          </a:p>
        </p:txBody>
      </p:sp>
      <p:sp>
        <p:nvSpPr>
          <p:cNvPr id="613" name="Shape 613"/>
          <p:cNvSpPr/>
          <p:nvPr/>
        </p:nvSpPr>
        <p:spPr>
          <a:xfrm>
            <a:off x="1059570" y="5323542"/>
            <a:ext cx="111128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目标：</a:t>
            </a:r>
          </a:p>
        </p:txBody>
      </p:sp>
      <p:sp>
        <p:nvSpPr>
          <p:cNvPr id="614" name="Shape 614"/>
          <p:cNvSpPr/>
          <p:nvPr/>
        </p:nvSpPr>
        <p:spPr>
          <a:xfrm>
            <a:off x="1048230" y="4098797"/>
            <a:ext cx="111128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归位：</a:t>
            </a:r>
          </a:p>
        </p:txBody>
      </p:sp>
      <p:sp>
        <p:nvSpPr>
          <p:cNvPr id="615" name="Shape 615"/>
          <p:cNvSpPr/>
          <p:nvPr/>
        </p:nvSpPr>
        <p:spPr>
          <a:xfrm>
            <a:off x="6208688" y="3327584"/>
            <a:ext cx="2281225" cy="230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算法关键点：</a:t>
            </a:r>
          </a:p>
          <a:p>
            <a:pPr marL="342900" indent="-342900">
              <a:buSzPct val="100000"/>
              <a:buAutoNum type="arabicPeriod" startAt="1"/>
              <a:defRPr sz="32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整理</a:t>
            </a:r>
          </a:p>
          <a:p>
            <a:pPr marL="342900" indent="-342900">
              <a:buSzPct val="100000"/>
              <a:buAutoNum type="arabicPeriod" startAt="1"/>
              <a:defRPr sz="32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递归</a:t>
            </a:r>
          </a:p>
        </p:txBody>
      </p:sp>
      <p:sp>
        <p:nvSpPr>
          <p:cNvPr id="616" name="Shape 6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快速排序思路</a:t>
            </a:r>
          </a:p>
        </p:txBody>
      </p:sp>
      <p:sp>
        <p:nvSpPr>
          <p:cNvPr id="617" name="Shape 617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快排思路：</a:t>
            </a:r>
          </a:p>
          <a:p>
            <a:pPr lvl="1" marL="681037" indent="-327421">
              <a:spcBef>
                <a:spcPts val="400"/>
              </a:spcBef>
              <a:defRPr sz="19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取一个元素</a:t>
            </a:r>
            <a:r>
              <a:t>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（第一个元素），使元素</a:t>
            </a:r>
            <a:r>
              <a:t>p</a:t>
            </a:r>
            <a:r>
              <a:rPr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rPr>
              <a:t>归位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；</a:t>
            </a:r>
          </a:p>
          <a:p>
            <a:pPr lvl="1" marL="681037" indent="-327421">
              <a:spcBef>
                <a:spcPts val="400"/>
              </a:spcBef>
              <a:defRPr sz="19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列表被</a:t>
            </a:r>
            <a:r>
              <a:t>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分成两部分，左边都比</a:t>
            </a:r>
            <a:r>
              <a:t>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小，右边都比</a:t>
            </a:r>
            <a:r>
              <a:t>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大；</a:t>
            </a:r>
          </a:p>
          <a:p>
            <a:pPr lvl="1" marL="681037" indent="-327421">
              <a:spcBef>
                <a:spcPts val="400"/>
              </a:spcBef>
              <a:defRPr sz="1900">
                <a:solidFill>
                  <a:srgbClr val="FF0000"/>
                </a:solidFill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递归</a:t>
            </a:r>
            <a:r>
              <a:rPr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rPr>
              <a:t>完成排序。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822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822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5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620" name="Shape 620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621" name="Shape 621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2" name="Shape 6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快速排序代码</a:t>
            </a:r>
            <a:r>
              <a:t>——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第一步</a:t>
            </a:r>
          </a:p>
        </p:txBody>
      </p:sp>
      <p:sp>
        <p:nvSpPr>
          <p:cNvPr id="623" name="Shape 623"/>
          <p:cNvSpPr/>
          <p:nvPr>
            <p:ph type="body" sz="half" idx="1"/>
          </p:nvPr>
        </p:nvSpPr>
        <p:spPr>
          <a:xfrm>
            <a:off x="566737" y="1052515"/>
            <a:ext cx="8001001" cy="231034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def quick_sort</a:t>
            </a:r>
            <a:r>
              <a:rPr b="0"/>
              <a:t>(data, left, right):</a:t>
            </a:r>
            <a:br>
              <a:rPr b="0"/>
            </a:br>
            <a:r>
              <a:rPr b="0"/>
              <a:t>    </a:t>
            </a:r>
            <a:r>
              <a:t>if </a:t>
            </a:r>
            <a:r>
              <a:rPr b="0"/>
              <a:t>left &lt; right:</a:t>
            </a:r>
            <a:br>
              <a:rPr b="0"/>
            </a:br>
            <a:r>
              <a:rPr b="0"/>
              <a:t>        mid = partition(data, left, right)</a:t>
            </a:r>
            <a:br>
              <a:rPr b="0"/>
            </a:br>
            <a:r>
              <a:rPr b="0"/>
              <a:t>        quick_sort(data, left, mid - 1)</a:t>
            </a:r>
            <a:br>
              <a:rPr b="0"/>
            </a:br>
            <a:r>
              <a:rPr b="0"/>
              <a:t>        quick_sort(data, mid + 1, 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216" name="Shape 216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217" name="Shape 217"/>
          <p:cNvSpPr/>
          <p:nvPr>
            <p:ph type="sldNum" sz="quarter" idx="2"/>
          </p:nvPr>
        </p:nvSpPr>
        <p:spPr>
          <a:xfrm>
            <a:off x="8357594" y="6453189"/>
            <a:ext cx="176807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8" name="Shape 218"/>
          <p:cNvSpPr/>
          <p:nvPr/>
        </p:nvSpPr>
        <p:spPr>
          <a:xfrm>
            <a:off x="1268680" y="2726789"/>
            <a:ext cx="2644240" cy="260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>
                <a:solidFill>
                  <a:srgbClr val="000000"/>
                </a:solidFill>
              </a:rPr>
              <a:t>func1</a:t>
            </a:r>
            <a:r>
              <a:rPr b="0">
                <a:solidFill>
                  <a:srgbClr val="000000"/>
                </a:solidFill>
              </a:rPr>
              <a:t>(x):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rPr b="0">
                <a:solidFill>
                  <a:srgbClr val="8888C6"/>
                </a:solidFill>
              </a:rPr>
              <a:t>print</a:t>
            </a:r>
            <a:r>
              <a:rPr b="0">
                <a:solidFill>
                  <a:srgbClr val="000000"/>
                </a:solidFill>
              </a:rPr>
              <a:t>(x)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func1(x-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br>
              <a:rPr b="0">
                <a:solidFill>
                  <a:srgbClr val="000000"/>
                </a:solidFill>
              </a:rPr>
            </a:br>
            <a:br>
              <a:rPr b="0">
                <a:solidFill>
                  <a:srgbClr val="000000"/>
                </a:solidFill>
              </a:rPr>
            </a:br>
            <a:r>
              <a:t>def </a:t>
            </a:r>
            <a:r>
              <a:rPr>
                <a:solidFill>
                  <a:srgbClr val="000000"/>
                </a:solidFill>
              </a:rPr>
              <a:t>func2</a:t>
            </a:r>
            <a:r>
              <a:rPr b="0">
                <a:solidFill>
                  <a:srgbClr val="000000"/>
                </a:solidFill>
              </a:rPr>
              <a:t>(x):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t>if </a:t>
            </a:r>
            <a:r>
              <a:rPr b="0">
                <a:solidFill>
                  <a:srgbClr val="000000"/>
                </a:solidFill>
              </a:rPr>
              <a:t>x&gt;</a:t>
            </a:r>
            <a:r>
              <a:rPr b="0">
                <a:solidFill>
                  <a:srgbClr val="6897BB"/>
                </a:solidFill>
              </a:rPr>
              <a:t>0</a:t>
            </a:r>
            <a:r>
              <a:rPr b="0">
                <a:solidFill>
                  <a:srgbClr val="000000"/>
                </a:solidFill>
              </a:rPr>
              <a:t>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</a:t>
            </a:r>
            <a:r>
              <a:rPr b="0">
                <a:solidFill>
                  <a:srgbClr val="8888C6"/>
                </a:solidFill>
              </a:rPr>
              <a:t>print</a:t>
            </a:r>
            <a:r>
              <a:rPr b="0">
                <a:solidFill>
                  <a:srgbClr val="000000"/>
                </a:solidFill>
              </a:rPr>
              <a:t>(x)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func2(x+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19" name="Shape 219"/>
          <p:cNvSpPr/>
          <p:nvPr/>
        </p:nvSpPr>
        <p:spPr>
          <a:xfrm>
            <a:off x="4794260" y="2726789"/>
            <a:ext cx="2451080" cy="344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>
                <a:solidFill>
                  <a:srgbClr val="000000"/>
                </a:solidFill>
              </a:rPr>
              <a:t>func3</a:t>
            </a:r>
            <a:r>
              <a:rPr b="0">
                <a:solidFill>
                  <a:srgbClr val="000000"/>
                </a:solidFill>
              </a:rPr>
              <a:t>(x):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t>if </a:t>
            </a:r>
            <a:r>
              <a:rPr b="0">
                <a:solidFill>
                  <a:srgbClr val="000000"/>
                </a:solidFill>
              </a:rPr>
              <a:t>x&gt;</a:t>
            </a:r>
            <a:r>
              <a:rPr b="0">
                <a:solidFill>
                  <a:srgbClr val="6897BB"/>
                </a:solidFill>
              </a:rPr>
              <a:t>0</a:t>
            </a:r>
            <a:r>
              <a:rPr b="0">
                <a:solidFill>
                  <a:srgbClr val="000000"/>
                </a:solidFill>
              </a:rPr>
              <a:t>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</a:t>
            </a:r>
            <a:r>
              <a:rPr b="0">
                <a:solidFill>
                  <a:srgbClr val="8888C6"/>
                </a:solidFill>
              </a:rPr>
              <a:t>print</a:t>
            </a:r>
            <a:r>
              <a:rPr b="0">
                <a:solidFill>
                  <a:srgbClr val="000000"/>
                </a:solidFill>
              </a:rPr>
              <a:t>(x)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func3(x-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br>
              <a:rPr b="0">
                <a:solidFill>
                  <a:srgbClr val="000000"/>
                </a:solidFill>
              </a:rPr>
            </a:br>
            <a:br>
              <a:rPr b="0">
                <a:solidFill>
                  <a:srgbClr val="000000"/>
                </a:solidFill>
              </a:rPr>
            </a:br>
            <a:r>
              <a:t>def </a:t>
            </a:r>
            <a:r>
              <a:rPr>
                <a:solidFill>
                  <a:srgbClr val="000000"/>
                </a:solidFill>
              </a:rPr>
              <a:t>func4</a:t>
            </a:r>
            <a:r>
              <a:rPr b="0">
                <a:solidFill>
                  <a:srgbClr val="000000"/>
                </a:solidFill>
              </a:rPr>
              <a:t>(x):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t>if </a:t>
            </a:r>
            <a:r>
              <a:rPr b="0">
                <a:solidFill>
                  <a:srgbClr val="000000"/>
                </a:solidFill>
              </a:rPr>
              <a:t>x&gt;</a:t>
            </a:r>
            <a:r>
              <a:rPr b="0">
                <a:solidFill>
                  <a:srgbClr val="6897BB"/>
                </a:solidFill>
              </a:rPr>
              <a:t>0</a:t>
            </a:r>
            <a:r>
              <a:rPr b="0">
                <a:solidFill>
                  <a:srgbClr val="000000"/>
                </a:solidFill>
              </a:rPr>
              <a:t>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func4(x-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</a:t>
            </a:r>
            <a:r>
              <a:rPr b="0">
                <a:solidFill>
                  <a:srgbClr val="8888C6"/>
                </a:solidFill>
              </a:rPr>
              <a:t>print</a:t>
            </a:r>
            <a:r>
              <a:rPr b="0"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220" name="Shape 2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复习：递归</a:t>
            </a:r>
          </a:p>
        </p:txBody>
      </p:sp>
      <p:sp>
        <p:nvSpPr>
          <p:cNvPr id="221" name="Shape 221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递归的两个特点：</a:t>
            </a:r>
          </a:p>
          <a:p>
            <a:pPr lvl="1" marL="681037" indent="-327421">
              <a:spcBef>
                <a:spcPts val="400"/>
              </a:spcBef>
              <a:defRPr sz="19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调用自身</a:t>
            </a:r>
          </a:p>
          <a:p>
            <a:pPr lvl="1" marL="681037" indent="-327421">
              <a:spcBef>
                <a:spcPts val="400"/>
              </a:spcBef>
              <a:defRPr sz="19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结束条件</a:t>
            </a:r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看下面几个函数：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8" grpId="1"/>
      <p:bldP build="whole" bldLvl="1" animBg="1" rev="0" advAuto="0" spid="219" grpId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626" name="Shape 626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627" name="Shape 627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55" name="Group 655"/>
          <p:cNvGrpSpPr/>
          <p:nvPr/>
        </p:nvGrpSpPr>
        <p:grpSpPr>
          <a:xfrm>
            <a:off x="975208" y="1970041"/>
            <a:ext cx="3180958" cy="370841"/>
            <a:chOff x="0" y="0"/>
            <a:chExt cx="3180957" cy="370840"/>
          </a:xfrm>
        </p:grpSpPr>
        <p:grpSp>
          <p:nvGrpSpPr>
            <p:cNvPr id="630" name="Group 630"/>
            <p:cNvGrpSpPr/>
            <p:nvPr/>
          </p:nvGrpSpPr>
          <p:grpSpPr>
            <a:xfrm>
              <a:off x="0" y="-1"/>
              <a:ext cx="351530" cy="370842"/>
              <a:chOff x="0" y="0"/>
              <a:chExt cx="351529" cy="370840"/>
            </a:xfrm>
          </p:grpSpPr>
          <p:sp>
            <p:nvSpPr>
              <p:cNvPr id="628" name="Shape 628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29" name="Shape 629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5</a:t>
                </a:r>
              </a:p>
            </p:txBody>
          </p:sp>
        </p:grpSp>
        <p:grpSp>
          <p:nvGrpSpPr>
            <p:cNvPr id="633" name="Group 633"/>
            <p:cNvGrpSpPr/>
            <p:nvPr/>
          </p:nvGrpSpPr>
          <p:grpSpPr>
            <a:xfrm>
              <a:off x="356513" y="-1"/>
              <a:ext cx="351530" cy="370842"/>
              <a:chOff x="0" y="0"/>
              <a:chExt cx="351529" cy="370840"/>
            </a:xfrm>
          </p:grpSpPr>
          <p:sp>
            <p:nvSpPr>
              <p:cNvPr id="631" name="Shape 631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32" name="Shape 632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7</a:t>
                </a:r>
              </a:p>
            </p:txBody>
          </p:sp>
        </p:grpSp>
        <p:grpSp>
          <p:nvGrpSpPr>
            <p:cNvPr id="636" name="Group 636"/>
            <p:cNvGrpSpPr/>
            <p:nvPr/>
          </p:nvGrpSpPr>
          <p:grpSpPr>
            <a:xfrm>
              <a:off x="701687" y="-1"/>
              <a:ext cx="351530" cy="370842"/>
              <a:chOff x="0" y="0"/>
              <a:chExt cx="351529" cy="370840"/>
            </a:xfrm>
          </p:grpSpPr>
          <p:sp>
            <p:nvSpPr>
              <p:cNvPr id="634" name="Shape 634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35" name="Shape 635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639" name="Group 639"/>
            <p:cNvGrpSpPr/>
            <p:nvPr/>
          </p:nvGrpSpPr>
          <p:grpSpPr>
            <a:xfrm>
              <a:off x="1058201" y="-1"/>
              <a:ext cx="351530" cy="370842"/>
              <a:chOff x="0" y="0"/>
              <a:chExt cx="351529" cy="370840"/>
            </a:xfrm>
          </p:grpSpPr>
          <p:sp>
            <p:nvSpPr>
              <p:cNvPr id="637" name="Shape 637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38" name="Shape 638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642" name="Group 642"/>
            <p:cNvGrpSpPr/>
            <p:nvPr/>
          </p:nvGrpSpPr>
          <p:grpSpPr>
            <a:xfrm>
              <a:off x="1414715" y="-1"/>
              <a:ext cx="351530" cy="370842"/>
              <a:chOff x="0" y="0"/>
              <a:chExt cx="351529" cy="370840"/>
            </a:xfrm>
          </p:grpSpPr>
          <p:sp>
            <p:nvSpPr>
              <p:cNvPr id="640" name="Shape 640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41" name="Shape 641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645" name="Group 645"/>
            <p:cNvGrpSpPr/>
            <p:nvPr/>
          </p:nvGrpSpPr>
          <p:grpSpPr>
            <a:xfrm>
              <a:off x="1771226" y="-1"/>
              <a:ext cx="351530" cy="370842"/>
              <a:chOff x="0" y="0"/>
              <a:chExt cx="351529" cy="370840"/>
            </a:xfrm>
          </p:grpSpPr>
          <p:sp>
            <p:nvSpPr>
              <p:cNvPr id="643" name="Shape 643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44" name="Shape 644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648" name="Group 648"/>
            <p:cNvGrpSpPr/>
            <p:nvPr/>
          </p:nvGrpSpPr>
          <p:grpSpPr>
            <a:xfrm>
              <a:off x="2127741" y="-1"/>
              <a:ext cx="351530" cy="370842"/>
              <a:chOff x="0" y="0"/>
              <a:chExt cx="351529" cy="370840"/>
            </a:xfrm>
          </p:grpSpPr>
          <p:sp>
            <p:nvSpPr>
              <p:cNvPr id="646" name="Shape 646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47" name="Shape 647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651" name="Group 651"/>
            <p:cNvGrpSpPr/>
            <p:nvPr/>
          </p:nvGrpSpPr>
          <p:grpSpPr>
            <a:xfrm>
              <a:off x="2472914" y="-1"/>
              <a:ext cx="351530" cy="370842"/>
              <a:chOff x="0" y="0"/>
              <a:chExt cx="351529" cy="370840"/>
            </a:xfrm>
          </p:grpSpPr>
          <p:sp>
            <p:nvSpPr>
              <p:cNvPr id="649" name="Shape 649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50" name="Shape 650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9</a:t>
                </a:r>
              </a:p>
            </p:txBody>
          </p:sp>
        </p:grpSp>
        <p:grpSp>
          <p:nvGrpSpPr>
            <p:cNvPr id="654" name="Group 654"/>
            <p:cNvGrpSpPr/>
            <p:nvPr/>
          </p:nvGrpSpPr>
          <p:grpSpPr>
            <a:xfrm>
              <a:off x="2829428" y="-1"/>
              <a:ext cx="351530" cy="370842"/>
              <a:chOff x="0" y="0"/>
              <a:chExt cx="351529" cy="370840"/>
            </a:xfrm>
          </p:grpSpPr>
          <p:sp>
            <p:nvSpPr>
              <p:cNvPr id="652" name="Shape 652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53" name="Shape 653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8</a:t>
                </a:r>
              </a:p>
            </p:txBody>
          </p:sp>
        </p:grpSp>
      </p:grpSp>
      <p:grpSp>
        <p:nvGrpSpPr>
          <p:cNvPr id="658" name="Group 658"/>
          <p:cNvGrpSpPr/>
          <p:nvPr/>
        </p:nvGrpSpPr>
        <p:grpSpPr>
          <a:xfrm>
            <a:off x="980192" y="3721413"/>
            <a:ext cx="351530" cy="370841"/>
            <a:chOff x="0" y="0"/>
            <a:chExt cx="351529" cy="370840"/>
          </a:xfrm>
        </p:grpSpPr>
        <p:sp>
          <p:nvSpPr>
            <p:cNvPr id="656" name="Shape 656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57" name="Shape 657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5</a:t>
              </a:r>
            </a:p>
          </p:txBody>
        </p:sp>
      </p:grpSp>
      <p:grpSp>
        <p:nvGrpSpPr>
          <p:cNvPr id="661" name="Group 661"/>
          <p:cNvGrpSpPr/>
          <p:nvPr/>
        </p:nvGrpSpPr>
        <p:grpSpPr>
          <a:xfrm>
            <a:off x="1336706" y="3721413"/>
            <a:ext cx="351530" cy="370841"/>
            <a:chOff x="0" y="0"/>
            <a:chExt cx="351529" cy="370840"/>
          </a:xfrm>
        </p:grpSpPr>
        <p:sp>
          <p:nvSpPr>
            <p:cNvPr id="659" name="Shape 659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60" name="Shape 660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7</a:t>
              </a:r>
            </a:p>
          </p:txBody>
        </p:sp>
      </p:grpSp>
      <p:grpSp>
        <p:nvGrpSpPr>
          <p:cNvPr id="664" name="Group 664"/>
          <p:cNvGrpSpPr/>
          <p:nvPr/>
        </p:nvGrpSpPr>
        <p:grpSpPr>
          <a:xfrm>
            <a:off x="1681880" y="3721413"/>
            <a:ext cx="351530" cy="370841"/>
            <a:chOff x="0" y="0"/>
            <a:chExt cx="351529" cy="370840"/>
          </a:xfrm>
        </p:grpSpPr>
        <p:sp>
          <p:nvSpPr>
            <p:cNvPr id="662" name="Shape 662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63" name="Shape 663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4</a:t>
              </a:r>
            </a:p>
          </p:txBody>
        </p:sp>
      </p:grpSp>
      <p:grpSp>
        <p:nvGrpSpPr>
          <p:cNvPr id="667" name="Group 667"/>
          <p:cNvGrpSpPr/>
          <p:nvPr/>
        </p:nvGrpSpPr>
        <p:grpSpPr>
          <a:xfrm>
            <a:off x="2038393" y="3721413"/>
            <a:ext cx="351530" cy="370841"/>
            <a:chOff x="0" y="0"/>
            <a:chExt cx="351529" cy="370840"/>
          </a:xfrm>
        </p:grpSpPr>
        <p:sp>
          <p:nvSpPr>
            <p:cNvPr id="665" name="Shape 665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66" name="Shape 666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6</a:t>
              </a:r>
            </a:p>
          </p:txBody>
        </p:sp>
      </p:grpSp>
      <p:grpSp>
        <p:nvGrpSpPr>
          <p:cNvPr id="670" name="Group 670"/>
          <p:cNvGrpSpPr/>
          <p:nvPr/>
        </p:nvGrpSpPr>
        <p:grpSpPr>
          <a:xfrm>
            <a:off x="2394908" y="3721413"/>
            <a:ext cx="351530" cy="370841"/>
            <a:chOff x="0" y="0"/>
            <a:chExt cx="351529" cy="370840"/>
          </a:xfrm>
        </p:grpSpPr>
        <p:sp>
          <p:nvSpPr>
            <p:cNvPr id="668" name="Shape 668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69" name="Shape 669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3</a:t>
              </a:r>
            </a:p>
          </p:txBody>
        </p:sp>
      </p:grpSp>
      <p:grpSp>
        <p:nvGrpSpPr>
          <p:cNvPr id="673" name="Group 673"/>
          <p:cNvGrpSpPr/>
          <p:nvPr/>
        </p:nvGrpSpPr>
        <p:grpSpPr>
          <a:xfrm>
            <a:off x="2751420" y="3721413"/>
            <a:ext cx="351530" cy="370841"/>
            <a:chOff x="0" y="0"/>
            <a:chExt cx="351529" cy="370840"/>
          </a:xfrm>
        </p:grpSpPr>
        <p:sp>
          <p:nvSpPr>
            <p:cNvPr id="671" name="Shape 671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72" name="Shape 672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1</a:t>
              </a:r>
            </a:p>
          </p:txBody>
        </p:sp>
      </p:grpSp>
      <p:grpSp>
        <p:nvGrpSpPr>
          <p:cNvPr id="676" name="Group 676"/>
          <p:cNvGrpSpPr/>
          <p:nvPr/>
        </p:nvGrpSpPr>
        <p:grpSpPr>
          <a:xfrm>
            <a:off x="3107933" y="3721413"/>
            <a:ext cx="351530" cy="370841"/>
            <a:chOff x="0" y="0"/>
            <a:chExt cx="351529" cy="370840"/>
          </a:xfrm>
        </p:grpSpPr>
        <p:sp>
          <p:nvSpPr>
            <p:cNvPr id="674" name="Shape 674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75" name="Shape 675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2</a:t>
              </a:r>
            </a:p>
          </p:txBody>
        </p:sp>
      </p:grpSp>
      <p:grpSp>
        <p:nvGrpSpPr>
          <p:cNvPr id="679" name="Group 679"/>
          <p:cNvGrpSpPr/>
          <p:nvPr/>
        </p:nvGrpSpPr>
        <p:grpSpPr>
          <a:xfrm>
            <a:off x="3453107" y="3721413"/>
            <a:ext cx="351530" cy="370841"/>
            <a:chOff x="0" y="0"/>
            <a:chExt cx="351529" cy="370840"/>
          </a:xfrm>
        </p:grpSpPr>
        <p:sp>
          <p:nvSpPr>
            <p:cNvPr id="677" name="Shape 677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78" name="Shape 678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9</a:t>
              </a:r>
            </a:p>
          </p:txBody>
        </p:sp>
      </p:grpSp>
      <p:grpSp>
        <p:nvGrpSpPr>
          <p:cNvPr id="682" name="Group 682"/>
          <p:cNvGrpSpPr/>
          <p:nvPr/>
        </p:nvGrpSpPr>
        <p:grpSpPr>
          <a:xfrm>
            <a:off x="3809620" y="3721413"/>
            <a:ext cx="351530" cy="370841"/>
            <a:chOff x="0" y="0"/>
            <a:chExt cx="351529" cy="370840"/>
          </a:xfrm>
        </p:grpSpPr>
        <p:sp>
          <p:nvSpPr>
            <p:cNvPr id="680" name="Shape 680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81" name="Shape 681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8</a:t>
              </a:r>
            </a:p>
          </p:txBody>
        </p:sp>
      </p:grpSp>
      <p:sp>
        <p:nvSpPr>
          <p:cNvPr id="683" name="Shape 683"/>
          <p:cNvSpPr/>
          <p:nvPr/>
        </p:nvSpPr>
        <p:spPr>
          <a:xfrm>
            <a:off x="3934854" y="4127841"/>
            <a:ext cx="102058" cy="521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13"/>
                </a:moveTo>
                <a:lnTo>
                  <a:pt x="10800" y="0"/>
                </a:lnTo>
                <a:lnTo>
                  <a:pt x="21600" y="2113"/>
                </a:lnTo>
                <a:lnTo>
                  <a:pt x="16200" y="211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113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684" name="Shape 684"/>
          <p:cNvSpPr/>
          <p:nvPr/>
        </p:nvSpPr>
        <p:spPr>
          <a:xfrm>
            <a:off x="1103687" y="4121479"/>
            <a:ext cx="102058" cy="521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13"/>
                </a:moveTo>
                <a:lnTo>
                  <a:pt x="10800" y="0"/>
                </a:lnTo>
                <a:lnTo>
                  <a:pt x="21600" y="2113"/>
                </a:lnTo>
                <a:lnTo>
                  <a:pt x="16200" y="211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113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grpSp>
        <p:nvGrpSpPr>
          <p:cNvPr id="712" name="Group 712"/>
          <p:cNvGrpSpPr/>
          <p:nvPr/>
        </p:nvGrpSpPr>
        <p:grpSpPr>
          <a:xfrm>
            <a:off x="975242" y="5671664"/>
            <a:ext cx="3180959" cy="370841"/>
            <a:chOff x="0" y="0"/>
            <a:chExt cx="3180957" cy="370840"/>
          </a:xfrm>
        </p:grpSpPr>
        <p:grpSp>
          <p:nvGrpSpPr>
            <p:cNvPr id="687" name="Group 687"/>
            <p:cNvGrpSpPr/>
            <p:nvPr/>
          </p:nvGrpSpPr>
          <p:grpSpPr>
            <a:xfrm>
              <a:off x="0" y="-1"/>
              <a:ext cx="351530" cy="370842"/>
              <a:chOff x="0" y="0"/>
              <a:chExt cx="351529" cy="370840"/>
            </a:xfrm>
          </p:grpSpPr>
          <p:sp>
            <p:nvSpPr>
              <p:cNvPr id="685" name="Shape 685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86" name="Shape 686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690" name="Group 690"/>
            <p:cNvGrpSpPr/>
            <p:nvPr/>
          </p:nvGrpSpPr>
          <p:grpSpPr>
            <a:xfrm>
              <a:off x="356513" y="-1"/>
              <a:ext cx="351530" cy="370842"/>
              <a:chOff x="0" y="0"/>
              <a:chExt cx="351529" cy="370840"/>
            </a:xfrm>
          </p:grpSpPr>
          <p:sp>
            <p:nvSpPr>
              <p:cNvPr id="688" name="Shape 688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89" name="Shape 689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693" name="Group 693"/>
            <p:cNvGrpSpPr/>
            <p:nvPr/>
          </p:nvGrpSpPr>
          <p:grpSpPr>
            <a:xfrm>
              <a:off x="701687" y="-1"/>
              <a:ext cx="351530" cy="370842"/>
              <a:chOff x="0" y="0"/>
              <a:chExt cx="351529" cy="370840"/>
            </a:xfrm>
          </p:grpSpPr>
          <p:sp>
            <p:nvSpPr>
              <p:cNvPr id="691" name="Shape 691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92" name="Shape 692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696" name="Group 696"/>
            <p:cNvGrpSpPr/>
            <p:nvPr/>
          </p:nvGrpSpPr>
          <p:grpSpPr>
            <a:xfrm>
              <a:off x="1058201" y="-1"/>
              <a:ext cx="351530" cy="370842"/>
              <a:chOff x="0" y="0"/>
              <a:chExt cx="351529" cy="370840"/>
            </a:xfrm>
          </p:grpSpPr>
          <p:sp>
            <p:nvSpPr>
              <p:cNvPr id="694" name="Shape 694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95" name="Shape 695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699" name="Group 699"/>
            <p:cNvGrpSpPr/>
            <p:nvPr/>
          </p:nvGrpSpPr>
          <p:grpSpPr>
            <a:xfrm>
              <a:off x="1414715" y="-1"/>
              <a:ext cx="351530" cy="370842"/>
              <a:chOff x="0" y="0"/>
              <a:chExt cx="351529" cy="370840"/>
            </a:xfrm>
          </p:grpSpPr>
          <p:sp>
            <p:nvSpPr>
              <p:cNvPr id="697" name="Shape 697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98" name="Shape 698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5</a:t>
                </a:r>
              </a:p>
            </p:txBody>
          </p:sp>
        </p:grpSp>
        <p:grpSp>
          <p:nvGrpSpPr>
            <p:cNvPr id="702" name="Group 702"/>
            <p:cNvGrpSpPr/>
            <p:nvPr/>
          </p:nvGrpSpPr>
          <p:grpSpPr>
            <a:xfrm>
              <a:off x="1771226" y="-1"/>
              <a:ext cx="351530" cy="370842"/>
              <a:chOff x="0" y="0"/>
              <a:chExt cx="351529" cy="370840"/>
            </a:xfrm>
          </p:grpSpPr>
          <p:sp>
            <p:nvSpPr>
              <p:cNvPr id="700" name="Shape 700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701" name="Shape 701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705" name="Group 705"/>
            <p:cNvGrpSpPr/>
            <p:nvPr/>
          </p:nvGrpSpPr>
          <p:grpSpPr>
            <a:xfrm>
              <a:off x="2127741" y="-1"/>
              <a:ext cx="351530" cy="370842"/>
              <a:chOff x="0" y="0"/>
              <a:chExt cx="351529" cy="370840"/>
            </a:xfrm>
          </p:grpSpPr>
          <p:sp>
            <p:nvSpPr>
              <p:cNvPr id="703" name="Shape 703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704" name="Shape 704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7</a:t>
                </a:r>
              </a:p>
            </p:txBody>
          </p:sp>
        </p:grpSp>
        <p:grpSp>
          <p:nvGrpSpPr>
            <p:cNvPr id="708" name="Group 708"/>
            <p:cNvGrpSpPr/>
            <p:nvPr/>
          </p:nvGrpSpPr>
          <p:grpSpPr>
            <a:xfrm>
              <a:off x="2472914" y="-1"/>
              <a:ext cx="351530" cy="370842"/>
              <a:chOff x="0" y="0"/>
              <a:chExt cx="351529" cy="370840"/>
            </a:xfrm>
          </p:grpSpPr>
          <p:sp>
            <p:nvSpPr>
              <p:cNvPr id="706" name="Shape 706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707" name="Shape 707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9</a:t>
                </a:r>
              </a:p>
            </p:txBody>
          </p:sp>
        </p:grpSp>
        <p:grpSp>
          <p:nvGrpSpPr>
            <p:cNvPr id="711" name="Group 711"/>
            <p:cNvGrpSpPr/>
            <p:nvPr/>
          </p:nvGrpSpPr>
          <p:grpSpPr>
            <a:xfrm>
              <a:off x="2829428" y="-1"/>
              <a:ext cx="351530" cy="370842"/>
              <a:chOff x="0" y="0"/>
              <a:chExt cx="351529" cy="370840"/>
            </a:xfrm>
          </p:grpSpPr>
          <p:sp>
            <p:nvSpPr>
              <p:cNvPr id="709" name="Shape 709"/>
              <p:cNvSpPr/>
              <p:nvPr/>
            </p:nvSpPr>
            <p:spPr>
              <a:xfrm>
                <a:off x="0" y="3976"/>
                <a:ext cx="351530" cy="362888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710" name="Shape 710"/>
              <p:cNvSpPr/>
              <p:nvPr/>
            </p:nvSpPr>
            <p:spPr>
              <a:xfrm>
                <a:off x="0" y="0"/>
                <a:ext cx="351530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8</a:t>
                </a:r>
              </a:p>
            </p:txBody>
          </p:sp>
        </p:grpSp>
      </p:grpSp>
      <p:sp>
        <p:nvSpPr>
          <p:cNvPr id="713" name="Shape 7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怎么写</a:t>
            </a:r>
            <a:r>
              <a:t>partition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函数</a:t>
            </a:r>
          </a:p>
        </p:txBody>
      </p:sp>
      <p:sp>
        <p:nvSpPr>
          <p:cNvPr id="714" name="Shape 714"/>
          <p:cNvSpPr/>
          <p:nvPr>
            <p:ph type="body" sz="half" idx="1"/>
          </p:nvPr>
        </p:nvSpPr>
        <p:spPr>
          <a:xfrm>
            <a:off x="4409580" y="1052514"/>
            <a:ext cx="4158158" cy="496728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49506 -0.118926" origin="layout" pathEditMode="relative">
                                      <p:cBhvr>
                                        <p:cTn id="13" dur="20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39600 0.000000" origin="layout" pathEditMode="relative">
                                      <p:cBhvr>
                                        <p:cTn id="17" dur="20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path" nodeType="click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39600 0.000000 L -0.080600 -0.000917" origin="layout" pathEditMode="relative">
                                      <p:cBhvr>
                                        <p:cTn id="21" dur="20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path" nodeType="click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62180 -0.061768 C -0.075030 -0.075888 -0.094490 -0.083518 -0.114810 -0.083518 C -0.138090 -0.083518 -0.156500 -0.075888 -0.169530 -0.061768 L -0.231370 0.000000" origin="layout" pathEditMode="relative">
                                      <p:cBhvr>
                                        <p:cTn id="25" dur="20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path" nodeType="click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38540 0.000000" origin="layout" pathEditMode="relative">
                                      <p:cBhvr>
                                        <p:cTn id="29" dur="20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path" nodeType="click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51240 0.059472 C 0.062010 0.072892 0.077990 0.080292 0.095020 0.080292 C 0.114120 0.080292 0.129410 0.072892 0.140180 0.059472 L 0.191600 0.000000" origin="layout" pathEditMode="relative">
                                      <p:cBhvr>
                                        <p:cTn id="33" dur="20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path" nodeType="click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80600 -0.000917 L -0.117770 -0.000917" origin="layout" pathEditMode="relative">
                                      <p:cBhvr>
                                        <p:cTn id="37" dur="20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path" nodeType="click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41170 -0.058068 C -0.049680 -0.071258 -0.062710 -0.078428 -0.076250 -0.078428 C -0.091540 -0.078428 -0.103870 -0.071258 -0.112380 -0.058068 L -0.153380 0.000000" origin="layout" pathEditMode="relative">
                                      <p:cBhvr>
                                        <p:cTn id="41" dur="20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path" nodeType="click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38540 0.000000 L 0.077940 0.000000" origin="layout" pathEditMode="relative">
                                      <p:cBhvr>
                                        <p:cTn id="45" dur="20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path" nodeType="click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77940 0.000000 L 0.116650 0.000000" origin="layout" pathEditMode="relative">
                                      <p:cBhvr>
                                        <p:cTn id="49" dur="20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path" nodeType="clickEffect" presetSubtype="0" presetID="-1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20320 0.053222 C 0.024670 0.065252 0.031090 0.071962 0.037690 0.071962 C 0.045340 0.071962 0.051420 0.065252 0.055760 0.053222 L 0.076250 0.000000" origin="layout" pathEditMode="relative">
                                      <p:cBhvr>
                                        <p:cTn id="53" dur="2000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path" nodeType="clickEffect" presetSubtype="0" presetID="-1" grpId="1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117770 -0.000917 L -0.156500 -0.000917" origin="layout" pathEditMode="relative">
                                      <p:cBhvr>
                                        <p:cTn id="57" dur="20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path" nodeType="clickEffect" presetSubtype="0" presetID="-1" grpId="1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10247 -0.063158 C -0.012327 -0.077278 -0.015457 -0.085138 -0.018927 -0.085138 C -0.022577 -0.085138 -0.025697 -0.077278 -0.027787 -0.063158 L -0.037857 0.000000" origin="layout" pathEditMode="relative">
                                      <p:cBhvr>
                                        <p:cTn id="61" dur="200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path" nodeType="clickEffect" presetSubtype="0" presetID="-1" grpId="1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16650 0.000000 L 0.157600 0.000245" origin="layout" pathEditMode="relative">
                                      <p:cBhvr>
                                        <p:cTn id="65" dur="20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path" nodeType="clickEffect" presetSubtype="0" presetID="-1" grpId="1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49506 -0.118926 L 0.154794 0.000315" origin="layout" pathEditMode="relative">
                                      <p:cBhvr>
                                        <p:cTn id="69" dur="20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83" grpId="2"/>
      <p:bldP build="whole" bldLvl="1" animBg="1" rev="0" advAuto="0" spid="684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717" name="Shape 717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718" name="Shape 718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9" name="Shape 7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快速排序代码</a:t>
            </a:r>
            <a:r>
              <a:t>——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第二步</a:t>
            </a:r>
          </a:p>
        </p:txBody>
      </p:sp>
      <p:sp>
        <p:nvSpPr>
          <p:cNvPr id="720" name="Shape 720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def partition</a:t>
            </a:r>
            <a:r>
              <a:rPr b="0"/>
              <a:t>(data, left, right):</a:t>
            </a:r>
            <a:br>
              <a:rPr b="0"/>
            </a:br>
            <a:r>
              <a:rPr b="0"/>
              <a:t>    tmp = data[left]</a:t>
            </a:r>
            <a:br>
              <a:rPr b="0"/>
            </a:br>
            <a:r>
              <a:rPr b="0"/>
              <a:t>    </a:t>
            </a:r>
            <a:r>
              <a:t>while </a:t>
            </a:r>
            <a:r>
              <a:rPr b="0"/>
              <a:t>left &lt; right:</a:t>
            </a:r>
            <a:br>
              <a:rPr b="0"/>
            </a:br>
            <a:r>
              <a:rPr b="0"/>
              <a:t>        </a:t>
            </a:r>
            <a:r>
              <a:t>while </a:t>
            </a:r>
            <a:r>
              <a:rPr b="0"/>
              <a:t>left &lt; right </a:t>
            </a:r>
            <a:r>
              <a:t>and </a:t>
            </a:r>
            <a:r>
              <a:rPr b="0"/>
              <a:t>data[right] &gt;= tmp:</a:t>
            </a:r>
            <a:br>
              <a:rPr b="0"/>
            </a:br>
            <a:r>
              <a:rPr b="0"/>
              <a:t>            right -= 1</a:t>
            </a:r>
            <a:br>
              <a:rPr b="0"/>
            </a:br>
            <a:r>
              <a:rPr b="0"/>
              <a:t>        data[left] = data[right]</a:t>
            </a:r>
            <a:br>
              <a:rPr b="0"/>
            </a:br>
            <a:r>
              <a:rPr b="0"/>
              <a:t>        </a:t>
            </a:r>
            <a:r>
              <a:t>while </a:t>
            </a:r>
            <a:r>
              <a:rPr b="0"/>
              <a:t>left &lt; right </a:t>
            </a:r>
            <a:r>
              <a:t>and </a:t>
            </a:r>
            <a:r>
              <a:rPr b="0"/>
              <a:t>data[left] &lt;= tmp:</a:t>
            </a:r>
            <a:br>
              <a:rPr b="0"/>
            </a:br>
            <a:r>
              <a:rPr b="0"/>
              <a:t>            left += 1</a:t>
            </a:r>
            <a:br>
              <a:rPr b="0"/>
            </a:br>
            <a:r>
              <a:rPr b="0"/>
              <a:t>        data[right] = data[left]</a:t>
            </a:r>
            <a:br>
              <a:rPr b="0"/>
            </a:br>
            <a:r>
              <a:rPr b="0"/>
              <a:t>    data[left] = tmp</a:t>
            </a:r>
            <a:br>
              <a:rPr b="0"/>
            </a:br>
            <a:r>
              <a:rPr b="0"/>
              <a:t>    </a:t>
            </a:r>
            <a:r>
              <a:t>return </a:t>
            </a:r>
            <a:r>
              <a:rPr b="0"/>
              <a:t>left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723" name="Shape 723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724" name="Shape 724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27" name="Group 727"/>
          <p:cNvGrpSpPr/>
          <p:nvPr/>
        </p:nvGrpSpPr>
        <p:grpSpPr>
          <a:xfrm>
            <a:off x="2497083" y="1334518"/>
            <a:ext cx="351530" cy="370841"/>
            <a:chOff x="0" y="0"/>
            <a:chExt cx="351529" cy="370840"/>
          </a:xfrm>
        </p:grpSpPr>
        <p:sp>
          <p:nvSpPr>
            <p:cNvPr id="725" name="Shape 725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26" name="Shape 726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5</a:t>
              </a:r>
            </a:p>
          </p:txBody>
        </p:sp>
      </p:grpSp>
      <p:grpSp>
        <p:nvGrpSpPr>
          <p:cNvPr id="730" name="Group 730"/>
          <p:cNvGrpSpPr/>
          <p:nvPr/>
        </p:nvGrpSpPr>
        <p:grpSpPr>
          <a:xfrm>
            <a:off x="2853595" y="1334518"/>
            <a:ext cx="351530" cy="370841"/>
            <a:chOff x="0" y="0"/>
            <a:chExt cx="351529" cy="370840"/>
          </a:xfrm>
        </p:grpSpPr>
        <p:sp>
          <p:nvSpPr>
            <p:cNvPr id="728" name="Shape 728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29" name="Shape 729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7</a:t>
              </a:r>
            </a:p>
          </p:txBody>
        </p:sp>
      </p:grpSp>
      <p:grpSp>
        <p:nvGrpSpPr>
          <p:cNvPr id="733" name="Group 733"/>
          <p:cNvGrpSpPr/>
          <p:nvPr/>
        </p:nvGrpSpPr>
        <p:grpSpPr>
          <a:xfrm>
            <a:off x="3198770" y="1334518"/>
            <a:ext cx="351530" cy="370841"/>
            <a:chOff x="0" y="0"/>
            <a:chExt cx="351529" cy="370840"/>
          </a:xfrm>
        </p:grpSpPr>
        <p:sp>
          <p:nvSpPr>
            <p:cNvPr id="731" name="Shape 731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32" name="Shape 732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4</a:t>
              </a:r>
            </a:p>
          </p:txBody>
        </p:sp>
      </p:grpSp>
      <p:grpSp>
        <p:nvGrpSpPr>
          <p:cNvPr id="736" name="Group 736"/>
          <p:cNvGrpSpPr/>
          <p:nvPr/>
        </p:nvGrpSpPr>
        <p:grpSpPr>
          <a:xfrm>
            <a:off x="3555284" y="1334518"/>
            <a:ext cx="351530" cy="370841"/>
            <a:chOff x="0" y="0"/>
            <a:chExt cx="351529" cy="370840"/>
          </a:xfrm>
        </p:grpSpPr>
        <p:sp>
          <p:nvSpPr>
            <p:cNvPr id="734" name="Shape 734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35" name="Shape 735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6</a:t>
              </a:r>
            </a:p>
          </p:txBody>
        </p:sp>
      </p:grpSp>
      <p:grpSp>
        <p:nvGrpSpPr>
          <p:cNvPr id="739" name="Group 739"/>
          <p:cNvGrpSpPr/>
          <p:nvPr/>
        </p:nvGrpSpPr>
        <p:grpSpPr>
          <a:xfrm>
            <a:off x="3911798" y="1334518"/>
            <a:ext cx="351530" cy="370841"/>
            <a:chOff x="0" y="0"/>
            <a:chExt cx="351529" cy="370840"/>
          </a:xfrm>
        </p:grpSpPr>
        <p:sp>
          <p:nvSpPr>
            <p:cNvPr id="737" name="Shape 737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38" name="Shape 738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3</a:t>
              </a:r>
            </a:p>
          </p:txBody>
        </p:sp>
      </p:grpSp>
      <p:grpSp>
        <p:nvGrpSpPr>
          <p:cNvPr id="742" name="Group 742"/>
          <p:cNvGrpSpPr/>
          <p:nvPr/>
        </p:nvGrpSpPr>
        <p:grpSpPr>
          <a:xfrm>
            <a:off x="4268310" y="1334518"/>
            <a:ext cx="351530" cy="370841"/>
            <a:chOff x="0" y="0"/>
            <a:chExt cx="351529" cy="370840"/>
          </a:xfrm>
        </p:grpSpPr>
        <p:sp>
          <p:nvSpPr>
            <p:cNvPr id="740" name="Shape 740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41" name="Shape 741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1</a:t>
              </a:r>
            </a:p>
          </p:txBody>
        </p:sp>
      </p:grpSp>
      <p:grpSp>
        <p:nvGrpSpPr>
          <p:cNvPr id="745" name="Group 745"/>
          <p:cNvGrpSpPr/>
          <p:nvPr/>
        </p:nvGrpSpPr>
        <p:grpSpPr>
          <a:xfrm>
            <a:off x="4624823" y="1334518"/>
            <a:ext cx="351530" cy="370841"/>
            <a:chOff x="0" y="0"/>
            <a:chExt cx="351529" cy="370840"/>
          </a:xfrm>
        </p:grpSpPr>
        <p:sp>
          <p:nvSpPr>
            <p:cNvPr id="743" name="Shape 743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44" name="Shape 744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2</a:t>
              </a:r>
            </a:p>
          </p:txBody>
        </p:sp>
      </p:grpSp>
      <p:grpSp>
        <p:nvGrpSpPr>
          <p:cNvPr id="748" name="Group 748"/>
          <p:cNvGrpSpPr/>
          <p:nvPr/>
        </p:nvGrpSpPr>
        <p:grpSpPr>
          <a:xfrm>
            <a:off x="4969998" y="1334518"/>
            <a:ext cx="351530" cy="370841"/>
            <a:chOff x="0" y="0"/>
            <a:chExt cx="351529" cy="370840"/>
          </a:xfrm>
        </p:grpSpPr>
        <p:sp>
          <p:nvSpPr>
            <p:cNvPr id="746" name="Shape 746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47" name="Shape 747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9</a:t>
              </a:r>
            </a:p>
          </p:txBody>
        </p:sp>
      </p:grpSp>
      <p:grpSp>
        <p:nvGrpSpPr>
          <p:cNvPr id="751" name="Group 751"/>
          <p:cNvGrpSpPr/>
          <p:nvPr/>
        </p:nvGrpSpPr>
        <p:grpSpPr>
          <a:xfrm>
            <a:off x="5326510" y="1334518"/>
            <a:ext cx="351530" cy="370841"/>
            <a:chOff x="0" y="0"/>
            <a:chExt cx="351529" cy="370840"/>
          </a:xfrm>
        </p:grpSpPr>
        <p:sp>
          <p:nvSpPr>
            <p:cNvPr id="749" name="Shape 749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50" name="Shape 750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8</a:t>
              </a:r>
            </a:p>
          </p:txBody>
        </p:sp>
      </p:grpSp>
      <p:sp>
        <p:nvSpPr>
          <p:cNvPr id="752" name="Shape 752"/>
          <p:cNvSpPr/>
          <p:nvPr/>
        </p:nvSpPr>
        <p:spPr>
          <a:xfrm>
            <a:off x="5451743" y="1740946"/>
            <a:ext cx="102058" cy="521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13"/>
                </a:moveTo>
                <a:lnTo>
                  <a:pt x="10800" y="0"/>
                </a:lnTo>
                <a:lnTo>
                  <a:pt x="21600" y="2113"/>
                </a:lnTo>
                <a:lnTo>
                  <a:pt x="16200" y="211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113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753" name="Shape 753"/>
          <p:cNvSpPr/>
          <p:nvPr/>
        </p:nvSpPr>
        <p:spPr>
          <a:xfrm>
            <a:off x="2620578" y="1734584"/>
            <a:ext cx="102058" cy="521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13"/>
                </a:moveTo>
                <a:lnTo>
                  <a:pt x="10800" y="0"/>
                </a:lnTo>
                <a:lnTo>
                  <a:pt x="21600" y="2113"/>
                </a:lnTo>
                <a:lnTo>
                  <a:pt x="16200" y="211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113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754" name="Shape 754"/>
          <p:cNvSpPr/>
          <p:nvPr/>
        </p:nvSpPr>
        <p:spPr>
          <a:xfrm rot="1885367">
            <a:off x="5750373" y="799168"/>
            <a:ext cx="3426084" cy="161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800">
                <a:solidFill>
                  <a:srgbClr val="FFFF00"/>
                </a:solidFill>
                <a:effectLst>
                  <a:outerShdw sx="100000" sy="100000" kx="0" ky="0" algn="b" rotWithShape="0" blurRad="50800" dist="39000" dir="5460000">
                    <a:srgbClr val="000000">
                      <a:alpha val="38000"/>
                    </a:srgbClr>
                  </a:outerShdw>
                </a:effectLst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跟着我</a:t>
            </a:r>
          </a:p>
          <a:p>
            <a:pPr algn="ctr">
              <a:defRPr b="1" sz="2800">
                <a:solidFill>
                  <a:srgbClr val="FFFF00"/>
                </a:solidFill>
                <a:effectLst>
                  <a:outerShdw sx="100000" sy="100000" kx="0" ky="0" algn="b" rotWithShape="0" blurRad="50800" dist="39000" dir="5460000">
                    <a:srgbClr val="000000">
                      <a:alpha val="38000"/>
                    </a:srgbClr>
                  </a:outerShdw>
                </a:effectLst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右手左手一个慢动作</a:t>
            </a:r>
          </a:p>
          <a:p>
            <a:pPr algn="ctr">
              <a:defRPr b="1" sz="2800">
                <a:solidFill>
                  <a:srgbClr val="FFFF00"/>
                </a:solidFill>
                <a:effectLst>
                  <a:outerShdw sx="100000" sy="100000" kx="0" ky="0" algn="b" rotWithShape="0" blurRad="50800" dist="39000" dir="5460000">
                    <a:srgbClr val="000000">
                      <a:alpha val="38000"/>
                    </a:srgbClr>
                  </a:outerShdw>
                </a:effectLst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右手左手慢动作重播</a:t>
            </a:r>
          </a:p>
        </p:txBody>
      </p:sp>
      <p:sp>
        <p:nvSpPr>
          <p:cNvPr id="755" name="Shape 7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还不理解</a:t>
            </a:r>
            <a:r>
              <a:t>partition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函数？</a:t>
            </a:r>
          </a:p>
        </p:txBody>
      </p:sp>
      <p:sp>
        <p:nvSpPr>
          <p:cNvPr id="756" name="Shape 756"/>
          <p:cNvSpPr/>
          <p:nvPr>
            <p:ph type="body" sz="half" idx="1"/>
          </p:nvPr>
        </p:nvSpPr>
        <p:spPr>
          <a:xfrm>
            <a:off x="1728552" y="2451744"/>
            <a:ext cx="5891199" cy="3145183"/>
          </a:xfrm>
          <a:prstGeom prst="rect">
            <a:avLst/>
          </a:prstGeom>
        </p:spPr>
        <p:txBody>
          <a:bodyPr/>
          <a:lstStyle/>
          <a:p>
            <a:pPr marL="0" indent="0" defTabSz="877823">
              <a:spcBef>
                <a:spcPts val="400"/>
              </a:spcBef>
              <a:buSzTx/>
              <a:buNone/>
              <a:defRPr b="1" sz="1727"/>
            </a:pPr>
            <a:r>
              <a:t>def partition</a:t>
            </a:r>
            <a:r>
              <a:rPr b="0"/>
              <a:t>(data, left, right):</a:t>
            </a:r>
            <a:br>
              <a:rPr b="0"/>
            </a:br>
            <a:r>
              <a:rPr b="0"/>
              <a:t>    tmp = data[left]</a:t>
            </a:r>
            <a:br>
              <a:rPr b="0"/>
            </a:br>
            <a:r>
              <a:rPr b="0"/>
              <a:t>    </a:t>
            </a:r>
            <a:r>
              <a:t>while </a:t>
            </a:r>
            <a:r>
              <a:rPr b="0"/>
              <a:t>left &lt; right:</a:t>
            </a:r>
            <a:br>
              <a:rPr b="0"/>
            </a:br>
            <a:r>
              <a:rPr b="0"/>
              <a:t>        </a:t>
            </a:r>
            <a:r>
              <a:t>while </a:t>
            </a:r>
            <a:r>
              <a:rPr b="0"/>
              <a:t>left &lt; right </a:t>
            </a:r>
            <a:r>
              <a:t>and </a:t>
            </a:r>
            <a:r>
              <a:rPr b="0"/>
              <a:t>data[right] &gt;= tmp:</a:t>
            </a:r>
            <a:br>
              <a:rPr b="0"/>
            </a:br>
            <a:r>
              <a:rPr b="0"/>
              <a:t>            right -= 1</a:t>
            </a:r>
            <a:br>
              <a:rPr b="0"/>
            </a:br>
            <a:r>
              <a:rPr b="0"/>
              <a:t>        data[left] = data[right]</a:t>
            </a:r>
            <a:br>
              <a:rPr b="0"/>
            </a:br>
            <a:r>
              <a:rPr b="0"/>
              <a:t>        </a:t>
            </a:r>
            <a:r>
              <a:t>while </a:t>
            </a:r>
            <a:r>
              <a:rPr b="0"/>
              <a:t>left &lt; right </a:t>
            </a:r>
            <a:r>
              <a:t>and </a:t>
            </a:r>
            <a:r>
              <a:rPr b="0"/>
              <a:t>data[left] &lt;= tmp:</a:t>
            </a:r>
            <a:br>
              <a:rPr b="0"/>
            </a:br>
            <a:r>
              <a:rPr b="0"/>
              <a:t>            left += 1</a:t>
            </a:r>
            <a:br>
              <a:rPr b="0"/>
            </a:br>
            <a:r>
              <a:rPr b="0"/>
              <a:t>        data[right] = data[left]</a:t>
            </a:r>
            <a:br>
              <a:rPr b="0"/>
            </a:br>
            <a:r>
              <a:rPr b="0"/>
              <a:t>    data[left] = tmp</a:t>
            </a:r>
            <a:br>
              <a:rPr b="0"/>
            </a:br>
            <a:r>
              <a:rPr b="0"/>
              <a:t>    </a:t>
            </a:r>
            <a:r>
              <a:t>return </a:t>
            </a:r>
            <a:r>
              <a:rPr b="0"/>
              <a:t>left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49506 -0.118926" origin="layout" pathEditMode="relative">
                                      <p:cBhvr>
                                        <p:cTn id="13" dur="20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39600 0.000000" origin="layout" pathEditMode="relative">
                                      <p:cBhvr>
                                        <p:cTn id="17" dur="200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path" nodeType="click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39600 0.000000 L -0.080600 -0.000917" origin="layout" pathEditMode="relative">
                                      <p:cBhvr>
                                        <p:cTn id="21" dur="200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path" nodeType="click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62180 -0.061768 C -0.075030 -0.075888 -0.094490 -0.083518 -0.114810 -0.083518 C -0.138090 -0.083518 -0.156500 -0.075888 -0.169530 -0.061768 L -0.231370 0.000000" origin="layout" pathEditMode="relative">
                                      <p:cBhvr>
                                        <p:cTn id="25" dur="200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path" nodeType="click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38540 0.000000" origin="layout" pathEditMode="relative">
                                      <p:cBhvr>
                                        <p:cTn id="29" dur="20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path" nodeType="click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51240 0.059472 C 0.062010 0.072892 0.077990 0.080292 0.095020 0.080292 C 0.114120 0.080292 0.129410 0.072892 0.140180 0.059472 L 0.191600 0.000000" origin="layout" pathEditMode="relative">
                                      <p:cBhvr>
                                        <p:cTn id="33" dur="2000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path" nodeType="click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80600 -0.000917 L -0.117770 -0.000917" origin="layout" pathEditMode="relative">
                                      <p:cBhvr>
                                        <p:cTn id="37" dur="200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path" nodeType="click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41170 -0.058068 C -0.049680 -0.071258 -0.062710 -0.078428 -0.076250 -0.078428 C -0.091540 -0.078428 -0.103870 -0.071258 -0.112380 -0.058068 L -0.153380 0.000000" origin="layout" pathEditMode="relative">
                                      <p:cBhvr>
                                        <p:cTn id="41" dur="2000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path" nodeType="click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38540 0.000000 L 0.077940 0.000000" origin="layout" pathEditMode="relative">
                                      <p:cBhvr>
                                        <p:cTn id="45" dur="20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path" nodeType="click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77940 0.000000 L 0.116650 0.000000" origin="layout" pathEditMode="relative">
                                      <p:cBhvr>
                                        <p:cTn id="49" dur="20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path" nodeType="clickEffect" presetSubtype="0" presetID="-1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20320 0.053222 C 0.024670 0.065252 0.031090 0.071962 0.037690 0.071962 C 0.045340 0.071962 0.051420 0.065252 0.055760 0.053222 L 0.076250 0.000000" origin="layout" pathEditMode="relative">
                                      <p:cBhvr>
                                        <p:cTn id="53" dur="200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path" nodeType="clickEffect" presetSubtype="0" presetID="-1" grpId="1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117770 -0.000917 L -0.156500 -0.000917" origin="layout" pathEditMode="relative">
                                      <p:cBhvr>
                                        <p:cTn id="57" dur="200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path" nodeType="clickEffect" presetSubtype="0" presetID="-1" grpId="1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10247 -0.063158 C -0.012327 -0.077278 -0.015457 -0.085138 -0.018927 -0.085138 C -0.022577 -0.085138 -0.025697 -0.077278 -0.027787 -0.063158 L -0.037857 0.000000" origin="layout" pathEditMode="relative">
                                      <p:cBhvr>
                                        <p:cTn id="61" dur="200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path" nodeType="clickEffect" presetSubtype="0" presetID="-1" grpId="1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16650 0.000000 L 0.157600 0.000245" origin="layout" pathEditMode="relative">
                                      <p:cBhvr>
                                        <p:cTn id="65" dur="20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path" nodeType="clickEffect" presetSubtype="0" presetID="-1" grpId="1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49506 -0.118926 L 0.154794 0.000315" origin="layout" pathEditMode="relative">
                                      <p:cBhvr>
                                        <p:cTn id="69" dur="20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clickEffect" presetSubtype="0" presetID="15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53" grpId="1"/>
      <p:bldP build="whole" bldLvl="1" animBg="1" rev="0" advAuto="0" spid="754" grpId="18"/>
      <p:bldP build="whole" bldLvl="1" animBg="1" rev="0" advAuto="0" spid="752" grpId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759" name="Shape 759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760" name="Shape 760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61" name="image7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6737" y="1052515"/>
            <a:ext cx="6089245" cy="3842807"/>
          </a:xfrm>
          <a:prstGeom prst="rect">
            <a:avLst/>
          </a:prstGeom>
          <a:ln w="12700">
            <a:miter lim="400000"/>
          </a:ln>
        </p:spPr>
      </p:pic>
      <p:sp>
        <p:nvSpPr>
          <p:cNvPr id="762" name="Shape 7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归并排序？</a:t>
            </a:r>
          </a:p>
        </p:txBody>
      </p:sp>
      <p:sp>
        <p:nvSpPr>
          <p:cNvPr id="763" name="Shape 763"/>
          <p:cNvSpPr/>
          <p:nvPr>
            <p:ph type="body" sz="quarter" idx="1"/>
          </p:nvPr>
        </p:nvSpPr>
        <p:spPr>
          <a:xfrm>
            <a:off x="566737" y="4895320"/>
            <a:ext cx="8001001" cy="1124482"/>
          </a:xfrm>
          <a:prstGeom prst="rect">
            <a:avLst/>
          </a:prstGeom>
        </p:spPr>
        <p:txBody>
          <a:bodyPr/>
          <a:lstStyle/>
          <a:p>
            <a:pPr marL="306609" indent="-306609" defTabSz="795527">
              <a:spcBef>
                <a:spcPts val="0"/>
              </a:spcBef>
              <a:buClrTx/>
              <a:defRPr sz="1914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分解：将列表越分越小，直至分成一个元素。</a:t>
            </a:r>
          </a:p>
          <a:p>
            <a:pPr marL="306609" indent="-306609" defTabSz="795527">
              <a:spcBef>
                <a:spcPts val="0"/>
              </a:spcBef>
              <a:buClrTx/>
              <a:defRPr sz="1914"/>
            </a:pPr>
            <a:r>
              <a:rPr>
                <a:latin typeface="宋体"/>
                <a:ea typeface="宋体"/>
                <a:cs typeface="宋体"/>
                <a:sym typeface="宋体"/>
              </a:rPr>
              <a:t>一个元素是有序的。</a:t>
            </a:r>
          </a:p>
          <a:p>
            <a:pPr marL="306609" indent="-306609" defTabSz="795527">
              <a:spcBef>
                <a:spcPts val="0"/>
              </a:spcBef>
              <a:buClrTx/>
              <a:defRPr sz="1914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合并：将两个有序列表归并，列表越来越大。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766" name="Shape 766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767" name="Shape 767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68" name="Shape 768"/>
          <p:cNvSpPr/>
          <p:nvPr/>
        </p:nvSpPr>
        <p:spPr>
          <a:xfrm>
            <a:off x="5348177" y="4870839"/>
            <a:ext cx="2870792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时间复杂度：</a:t>
            </a:r>
            <a:r>
              <a:t>O(nlogn)</a:t>
            </a:r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空间复杂度：</a:t>
            </a:r>
            <a:r>
              <a:t>O(n)</a:t>
            </a:r>
          </a:p>
        </p:txBody>
      </p:sp>
      <p:sp>
        <p:nvSpPr>
          <p:cNvPr id="769" name="Shape 7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归并排序</a:t>
            </a:r>
          </a:p>
        </p:txBody>
      </p:sp>
      <p:sp>
        <p:nvSpPr>
          <p:cNvPr id="770" name="Shape 770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Consolas"/>
                <a:ea typeface="Consolas"/>
                <a:cs typeface="Consolas"/>
                <a:sym typeface="Consolas"/>
              </a:defRPr>
            </a:pPr>
            <a:r>
              <a:t>def mergesort</a:t>
            </a:r>
            <a:r>
              <a:rPr b="0"/>
              <a:t>(li, low, high):</a:t>
            </a:r>
            <a:br>
              <a:rPr b="0"/>
            </a:br>
            <a:r>
              <a:rPr b="0"/>
              <a:t>    </a:t>
            </a:r>
            <a:r>
              <a:t>if </a:t>
            </a:r>
            <a:r>
              <a:rPr b="0"/>
              <a:t>low &lt; high:</a:t>
            </a:r>
            <a:br>
              <a:rPr b="0"/>
            </a:br>
            <a:r>
              <a:rPr b="0"/>
              <a:t>        mid = (low + high) // 2</a:t>
            </a:r>
            <a:br>
              <a:rPr b="0"/>
            </a:br>
            <a:r>
              <a:rPr b="0"/>
              <a:t>        mergesort(li, low, mid)</a:t>
            </a:r>
            <a:br>
              <a:rPr b="0"/>
            </a:br>
            <a:r>
              <a:rPr b="0"/>
              <a:t>        mergesort(li, mid + 1, high)</a:t>
            </a:r>
            <a:br>
              <a:rPr b="0"/>
            </a:br>
            <a:r>
              <a:rPr b="0"/>
              <a:t>        merge(li, low, mid, high)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68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773" name="Shape 773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774" name="Shape 774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77" name="Group 777"/>
          <p:cNvGrpSpPr/>
          <p:nvPr/>
        </p:nvGrpSpPr>
        <p:grpSpPr>
          <a:xfrm>
            <a:off x="975208" y="1970041"/>
            <a:ext cx="351530" cy="370841"/>
            <a:chOff x="0" y="0"/>
            <a:chExt cx="351529" cy="370840"/>
          </a:xfrm>
        </p:grpSpPr>
        <p:sp>
          <p:nvSpPr>
            <p:cNvPr id="775" name="Shape 775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76" name="Shape 776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2</a:t>
              </a:r>
            </a:p>
          </p:txBody>
        </p:sp>
      </p:grpSp>
      <p:grpSp>
        <p:nvGrpSpPr>
          <p:cNvPr id="780" name="Group 780"/>
          <p:cNvGrpSpPr/>
          <p:nvPr/>
        </p:nvGrpSpPr>
        <p:grpSpPr>
          <a:xfrm>
            <a:off x="1324633" y="1970041"/>
            <a:ext cx="351530" cy="370841"/>
            <a:chOff x="0" y="0"/>
            <a:chExt cx="351529" cy="370840"/>
          </a:xfrm>
        </p:grpSpPr>
        <p:sp>
          <p:nvSpPr>
            <p:cNvPr id="778" name="Shape 778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79" name="Shape 779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5</a:t>
              </a:r>
            </a:p>
          </p:txBody>
        </p:sp>
      </p:grpSp>
      <p:grpSp>
        <p:nvGrpSpPr>
          <p:cNvPr id="783" name="Group 783"/>
          <p:cNvGrpSpPr/>
          <p:nvPr/>
        </p:nvGrpSpPr>
        <p:grpSpPr>
          <a:xfrm>
            <a:off x="3064661" y="1970039"/>
            <a:ext cx="351530" cy="370841"/>
            <a:chOff x="0" y="0"/>
            <a:chExt cx="351529" cy="370840"/>
          </a:xfrm>
        </p:grpSpPr>
        <p:sp>
          <p:nvSpPr>
            <p:cNvPr id="781" name="Shape 781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82" name="Shape 782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3</a:t>
              </a:r>
            </a:p>
          </p:txBody>
        </p:sp>
      </p:grpSp>
      <p:grpSp>
        <p:nvGrpSpPr>
          <p:cNvPr id="786" name="Group 786"/>
          <p:cNvGrpSpPr/>
          <p:nvPr/>
        </p:nvGrpSpPr>
        <p:grpSpPr>
          <a:xfrm>
            <a:off x="2712233" y="1970040"/>
            <a:ext cx="351530" cy="370841"/>
            <a:chOff x="0" y="0"/>
            <a:chExt cx="351529" cy="370840"/>
          </a:xfrm>
        </p:grpSpPr>
        <p:sp>
          <p:nvSpPr>
            <p:cNvPr id="784" name="Shape 784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85" name="Shape 785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1</a:t>
              </a:r>
            </a:p>
          </p:txBody>
        </p:sp>
      </p:grpSp>
      <p:grpSp>
        <p:nvGrpSpPr>
          <p:cNvPr id="789" name="Group 789"/>
          <p:cNvGrpSpPr/>
          <p:nvPr/>
        </p:nvGrpSpPr>
        <p:grpSpPr>
          <a:xfrm>
            <a:off x="1676094" y="1970041"/>
            <a:ext cx="351530" cy="370841"/>
            <a:chOff x="0" y="0"/>
            <a:chExt cx="351529" cy="370840"/>
          </a:xfrm>
        </p:grpSpPr>
        <p:sp>
          <p:nvSpPr>
            <p:cNvPr id="787" name="Shape 787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88" name="Shape 788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7</a:t>
              </a:r>
            </a:p>
          </p:txBody>
        </p:sp>
      </p:grpSp>
      <p:grpSp>
        <p:nvGrpSpPr>
          <p:cNvPr id="792" name="Group 792"/>
          <p:cNvGrpSpPr/>
          <p:nvPr/>
        </p:nvGrpSpPr>
        <p:grpSpPr>
          <a:xfrm>
            <a:off x="2025520" y="1970041"/>
            <a:ext cx="351530" cy="370841"/>
            <a:chOff x="0" y="0"/>
            <a:chExt cx="351529" cy="370840"/>
          </a:xfrm>
        </p:grpSpPr>
        <p:sp>
          <p:nvSpPr>
            <p:cNvPr id="790" name="Shape 790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91" name="Shape 791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8</a:t>
              </a:r>
            </a:p>
          </p:txBody>
        </p:sp>
      </p:grpSp>
      <p:grpSp>
        <p:nvGrpSpPr>
          <p:cNvPr id="795" name="Group 795"/>
          <p:cNvGrpSpPr/>
          <p:nvPr/>
        </p:nvGrpSpPr>
        <p:grpSpPr>
          <a:xfrm>
            <a:off x="3759182" y="1969103"/>
            <a:ext cx="351530" cy="370841"/>
            <a:chOff x="0" y="0"/>
            <a:chExt cx="351529" cy="370840"/>
          </a:xfrm>
        </p:grpSpPr>
        <p:sp>
          <p:nvSpPr>
            <p:cNvPr id="793" name="Shape 793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94" name="Shape 794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6</a:t>
              </a:r>
            </a:p>
          </p:txBody>
        </p:sp>
      </p:grpSp>
      <p:grpSp>
        <p:nvGrpSpPr>
          <p:cNvPr id="798" name="Group 798"/>
          <p:cNvGrpSpPr/>
          <p:nvPr/>
        </p:nvGrpSpPr>
        <p:grpSpPr>
          <a:xfrm>
            <a:off x="2365703" y="1970041"/>
            <a:ext cx="351530" cy="370841"/>
            <a:chOff x="0" y="0"/>
            <a:chExt cx="351529" cy="370840"/>
          </a:xfrm>
        </p:grpSpPr>
        <p:sp>
          <p:nvSpPr>
            <p:cNvPr id="796" name="Shape 796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97" name="Shape 797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9</a:t>
              </a:r>
            </a:p>
          </p:txBody>
        </p:sp>
      </p:grpSp>
      <p:grpSp>
        <p:nvGrpSpPr>
          <p:cNvPr id="801" name="Group 801"/>
          <p:cNvGrpSpPr/>
          <p:nvPr/>
        </p:nvGrpSpPr>
        <p:grpSpPr>
          <a:xfrm>
            <a:off x="3414243" y="1969571"/>
            <a:ext cx="351530" cy="370841"/>
            <a:chOff x="0" y="0"/>
            <a:chExt cx="351529" cy="370840"/>
          </a:xfrm>
        </p:grpSpPr>
        <p:sp>
          <p:nvSpPr>
            <p:cNvPr id="799" name="Shape 799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800" name="Shape 800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4</a:t>
              </a:r>
            </a:p>
          </p:txBody>
        </p:sp>
      </p:grpSp>
      <p:sp>
        <p:nvSpPr>
          <p:cNvPr id="802" name="Shape 802"/>
          <p:cNvSpPr/>
          <p:nvPr/>
        </p:nvSpPr>
        <p:spPr>
          <a:xfrm>
            <a:off x="2705144" y="1729563"/>
            <a:ext cx="1" cy="857694"/>
          </a:xfrm>
          <a:prstGeom prst="line">
            <a:avLst/>
          </a:prstGeom>
          <a:ln w="19050">
            <a:solidFill>
              <a:schemeClr val="accent2"/>
            </a:solidFill>
            <a:prstDash val="sysDot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03" name="Shape 803"/>
          <p:cNvSpPr/>
          <p:nvPr/>
        </p:nvSpPr>
        <p:spPr>
          <a:xfrm>
            <a:off x="1099943" y="2386714"/>
            <a:ext cx="102058" cy="521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13"/>
                </a:moveTo>
                <a:lnTo>
                  <a:pt x="10800" y="0"/>
                </a:lnTo>
                <a:lnTo>
                  <a:pt x="21600" y="2113"/>
                </a:lnTo>
                <a:lnTo>
                  <a:pt x="16200" y="211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113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804" name="Shape 804"/>
          <p:cNvSpPr/>
          <p:nvPr/>
        </p:nvSpPr>
        <p:spPr>
          <a:xfrm>
            <a:off x="2836967" y="2410111"/>
            <a:ext cx="102058" cy="521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13"/>
                </a:moveTo>
                <a:lnTo>
                  <a:pt x="10800" y="0"/>
                </a:lnTo>
                <a:lnTo>
                  <a:pt x="21600" y="2113"/>
                </a:lnTo>
                <a:lnTo>
                  <a:pt x="16200" y="211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113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805" name="Shape 805"/>
          <p:cNvSpPr/>
          <p:nvPr/>
        </p:nvSpPr>
        <p:spPr>
          <a:xfrm>
            <a:off x="1006215" y="4120174"/>
            <a:ext cx="23901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这种操作称为一次归并</a:t>
            </a:r>
          </a:p>
        </p:txBody>
      </p:sp>
      <p:sp>
        <p:nvSpPr>
          <p:cNvPr id="806" name="Shape 8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归并排序</a:t>
            </a:r>
          </a:p>
        </p:txBody>
      </p:sp>
      <p:sp>
        <p:nvSpPr>
          <p:cNvPr id="807" name="Shape 807"/>
          <p:cNvSpPr/>
          <p:nvPr>
            <p:ph type="body" idx="1"/>
          </p:nvPr>
        </p:nvSpPr>
        <p:spPr>
          <a:xfrm>
            <a:off x="571500" y="1121372"/>
            <a:ext cx="8001000" cy="4752862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假设现在的列表分两段有序，如何将其合成为一个有序列表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89411 0.286340" origin="layout" pathEditMode="relative">
                                      <p:cBhvr>
                                        <p:cTn id="17" dur="2000" fill="hold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path" nodeType="click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36979 0.000232" origin="layout" pathEditMode="relative">
                                      <p:cBhvr>
                                        <p:cTn id="21" dur="20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path" nodeType="click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38538 0.286340" origin="layout" pathEditMode="relative">
                                      <p:cBhvr>
                                        <p:cTn id="25" dur="2000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path" nodeType="click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38020 0.000000" origin="layout" pathEditMode="relative">
                                      <p:cBhvr>
                                        <p:cTn id="29" dur="20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path" nodeType="click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52080 0.286340" origin="layout" pathEditMode="relative">
                                      <p:cBhvr>
                                        <p:cTn id="33" dur="2000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path" nodeType="click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36979 0.000232 L 0.076389 0.000232" origin="layout" pathEditMode="relative">
                                      <p:cBhvr>
                                        <p:cTn id="37" dur="20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path" nodeType="click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52245 0.286340" origin="layout" pathEditMode="relative">
                                      <p:cBhvr>
                                        <p:cTn id="41" dur="20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path" nodeType="click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76389 0.000232 L 0.114059 -0.000010" origin="layout" pathEditMode="relative">
                                      <p:cBhvr>
                                        <p:cTn id="45" dur="20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path" nodeType="click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14243 0.286340" origin="layout" pathEditMode="relative">
                                      <p:cBhvr>
                                        <p:cTn id="49" dur="2000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path" nodeType="clickEffect" presetSubtype="0" presetID="-1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38020 0.000000 L 0.076390 -0.000463" origin="layout" pathEditMode="relative">
                                      <p:cBhvr>
                                        <p:cTn id="53" dur="20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path" nodeType="clickEffect" presetSubtype="0" presetID="-1" grpId="1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13892 0.286340" origin="layout" pathEditMode="relative">
                                      <p:cBhvr>
                                        <p:cTn id="57" dur="2000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path" nodeType="clickEffect" presetSubtype="0" presetID="-1" grpId="1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14059 -0.000010 L 0.159369 0.001376" origin="layout" pathEditMode="relative">
                                      <p:cBhvr>
                                        <p:cTn id="61" dur="20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path" nodeType="clickEffect" presetSubtype="0" presetID="-1" grpId="1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51911 0.286340" origin="layout" pathEditMode="relative">
                                      <p:cBhvr>
                                        <p:cTn id="65" dur="2000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path" nodeType="clickEffect" presetSubtype="0" presetID="-1" grpId="1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76390 -0.000463 L 0.114410 0.001157" origin="layout" pathEditMode="relative">
                                      <p:cBhvr>
                                        <p:cTn id="69" dur="20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path" nodeType="clickEffect" presetSubtype="0" presetID="-1" grpId="1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52435 0.286340" origin="layout" pathEditMode="relative">
                                      <p:cBhvr>
                                        <p:cTn id="73" dur="2000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path" nodeType="clickEffect" presetSubtype="0" presetID="-1" grpId="1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14410 0.001157 L 0.151730 0.001157" origin="layout" pathEditMode="relative">
                                      <p:cBhvr>
                                        <p:cTn id="77" dur="20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path" nodeType="clickEffect" presetSubtype="0" presetID="-1" grpId="2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53134 0.286338" origin="layout" pathEditMode="relative">
                                      <p:cBhvr>
                                        <p:cTn id="81" dur="2000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ntr" nodeType="clickEffect" presetSubtype="8" presetID="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Class="path" nodeType="clickEffect" presetSubtype="0" presetID="-1" grpId="2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51730 0.001157 L 0.189920 0.003467" origin="layout" pathEditMode="relative">
                                      <p:cBhvr>
                                        <p:cTn id="91" dur="20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03" grpId="2"/>
      <p:bldP build="whole" bldLvl="1" animBg="1" rev="0" advAuto="0" spid="805" grpId="21"/>
      <p:bldP build="whole" bldLvl="1" animBg="1" rev="0" advAuto="0" spid="804" grpId="3"/>
      <p:bldP build="whole" bldLvl="1" animBg="1" rev="0" advAuto="0" spid="802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810" name="Shape 810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811" name="Shape 811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12" name="Shape 8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一次归并代码</a:t>
            </a:r>
          </a:p>
        </p:txBody>
      </p:sp>
      <p:sp>
        <p:nvSpPr>
          <p:cNvPr id="813" name="Shape 813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/>
          <a:p>
            <a:pPr marL="348900" indent="-348900" defTabSz="905255">
              <a:spcBef>
                <a:spcPts val="400"/>
              </a:spcBef>
              <a:defRPr b="1" sz="1782">
                <a:latin typeface="Consolas"/>
                <a:ea typeface="Consolas"/>
                <a:cs typeface="Consolas"/>
                <a:sym typeface="Consolas"/>
              </a:defRPr>
            </a:pPr>
            <a:r>
              <a:t>def merge</a:t>
            </a:r>
            <a:r>
              <a:rPr b="0"/>
              <a:t>(li, low, mid, high):</a:t>
            </a:r>
            <a:br>
              <a:rPr b="0"/>
            </a:br>
            <a:r>
              <a:rPr b="0"/>
              <a:t>    i = low</a:t>
            </a:r>
            <a:br>
              <a:rPr b="0"/>
            </a:br>
            <a:r>
              <a:rPr b="0"/>
              <a:t>    j = mid + 1</a:t>
            </a:r>
            <a:br>
              <a:rPr b="0"/>
            </a:br>
            <a:r>
              <a:rPr b="0"/>
              <a:t>    ltmp = []</a:t>
            </a:r>
            <a:br>
              <a:rPr b="0"/>
            </a:br>
            <a:r>
              <a:rPr b="0"/>
              <a:t>    </a:t>
            </a:r>
            <a:r>
              <a:t>while </a:t>
            </a:r>
            <a:r>
              <a:rPr b="0"/>
              <a:t>i &lt;= mid </a:t>
            </a:r>
            <a:r>
              <a:t>and </a:t>
            </a:r>
            <a:r>
              <a:rPr b="0"/>
              <a:t>j &lt;= high:</a:t>
            </a:r>
            <a:br>
              <a:rPr b="0"/>
            </a:br>
            <a:r>
              <a:rPr b="0"/>
              <a:t>        </a:t>
            </a:r>
            <a:r>
              <a:t>if </a:t>
            </a:r>
            <a:r>
              <a:rPr b="0"/>
              <a:t>li[i] &lt;= li[j]:</a:t>
            </a:r>
            <a:br>
              <a:rPr b="0"/>
            </a:br>
            <a:r>
              <a:rPr b="0"/>
              <a:t>            ltmp.append(li[i])</a:t>
            </a:r>
            <a:br>
              <a:rPr b="0"/>
            </a:br>
            <a:r>
              <a:rPr b="0"/>
              <a:t>            i += 1</a:t>
            </a:r>
            <a:br>
              <a:rPr b="0"/>
            </a:br>
            <a:r>
              <a:rPr b="0"/>
              <a:t>        </a:t>
            </a:r>
            <a:r>
              <a:t>else</a:t>
            </a:r>
            <a:r>
              <a:rPr b="0"/>
              <a:t>:</a:t>
            </a:r>
            <a:br>
              <a:rPr b="0"/>
            </a:br>
            <a:r>
              <a:rPr b="0"/>
              <a:t>            ltmp.append(li[j])</a:t>
            </a:r>
            <a:br>
              <a:rPr b="0"/>
            </a:br>
            <a:r>
              <a:rPr b="0"/>
              <a:t>            j += 1</a:t>
            </a:r>
            <a:br>
              <a:rPr b="0"/>
            </a:br>
            <a:r>
              <a:rPr b="0"/>
              <a:t>    </a:t>
            </a:r>
            <a:r>
              <a:t>while </a:t>
            </a:r>
            <a:r>
              <a:rPr b="0"/>
              <a:t>i &lt;= mid:</a:t>
            </a:r>
            <a:br>
              <a:rPr b="0"/>
            </a:br>
            <a:r>
              <a:rPr b="0"/>
              <a:t>        ltmp.append(li[i])</a:t>
            </a:r>
            <a:br>
              <a:rPr b="0"/>
            </a:br>
            <a:r>
              <a:rPr b="0"/>
              <a:t>        i += 1</a:t>
            </a:r>
            <a:br>
              <a:rPr b="0"/>
            </a:br>
            <a:r>
              <a:rPr b="0"/>
              <a:t>    </a:t>
            </a:r>
            <a:r>
              <a:t>while </a:t>
            </a:r>
            <a:r>
              <a:rPr b="0"/>
              <a:t>j &lt;= high:</a:t>
            </a:r>
            <a:br>
              <a:rPr b="0"/>
            </a:br>
            <a:r>
              <a:rPr b="0"/>
              <a:t>        ltmp.append(li[j])</a:t>
            </a:r>
            <a:br>
              <a:rPr b="0"/>
            </a:br>
            <a:r>
              <a:rPr b="0"/>
              <a:t>        j += 1</a:t>
            </a:r>
            <a:br>
              <a:rPr b="0"/>
            </a:br>
            <a:r>
              <a:rPr b="0"/>
              <a:t>    li[low:high + 1] = ltmp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816" name="Shape 816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817" name="Shape 817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18" name="Shape 8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快速排序、堆排序、归并排序</a:t>
            </a:r>
            <a:r>
              <a:t>-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小结</a:t>
            </a:r>
          </a:p>
        </p:txBody>
      </p:sp>
      <p:sp>
        <p:nvSpPr>
          <p:cNvPr id="819" name="Shape 819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三种排序算法的时间复杂度都是</a:t>
            </a:r>
            <a:r>
              <a:t>O(nlogn)</a:t>
            </a:r>
          </a:p>
          <a:p>
            <a:pPr/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一般情况下，就运行时间而言：</a:t>
            </a:r>
          </a:p>
          <a:p>
            <a:pPr lvl="1" marL="681037" indent="-327421">
              <a:spcBef>
                <a:spcPts val="400"/>
              </a:spcBef>
              <a:defRPr sz="19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快速排序 </a:t>
            </a:r>
            <a:r>
              <a:t>&lt;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 归并排序 </a:t>
            </a:r>
            <a:r>
              <a:t>&lt;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 堆排序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822" name="Shape 822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823" name="Shape 823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26" name="Group 826"/>
          <p:cNvGrpSpPr/>
          <p:nvPr/>
        </p:nvGrpSpPr>
        <p:grpSpPr>
          <a:xfrm>
            <a:off x="2734733" y="3651977"/>
            <a:ext cx="351530" cy="370841"/>
            <a:chOff x="0" y="0"/>
            <a:chExt cx="351529" cy="370840"/>
          </a:xfrm>
        </p:grpSpPr>
        <p:sp>
          <p:nvSpPr>
            <p:cNvPr id="824" name="Shape 824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825" name="Shape 825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5</a:t>
              </a:r>
            </a:p>
          </p:txBody>
        </p:sp>
      </p:grpSp>
      <p:grpSp>
        <p:nvGrpSpPr>
          <p:cNvPr id="829" name="Group 829"/>
          <p:cNvGrpSpPr/>
          <p:nvPr/>
        </p:nvGrpSpPr>
        <p:grpSpPr>
          <a:xfrm>
            <a:off x="3091246" y="3651977"/>
            <a:ext cx="351530" cy="370841"/>
            <a:chOff x="0" y="0"/>
            <a:chExt cx="351529" cy="370840"/>
          </a:xfrm>
        </p:grpSpPr>
        <p:sp>
          <p:nvSpPr>
            <p:cNvPr id="827" name="Shape 827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828" name="Shape 828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7</a:t>
              </a:r>
            </a:p>
          </p:txBody>
        </p:sp>
      </p:grpSp>
      <p:grpSp>
        <p:nvGrpSpPr>
          <p:cNvPr id="832" name="Group 832"/>
          <p:cNvGrpSpPr/>
          <p:nvPr/>
        </p:nvGrpSpPr>
        <p:grpSpPr>
          <a:xfrm>
            <a:off x="3436420" y="3651977"/>
            <a:ext cx="351530" cy="370841"/>
            <a:chOff x="0" y="0"/>
            <a:chExt cx="351529" cy="370840"/>
          </a:xfrm>
        </p:grpSpPr>
        <p:sp>
          <p:nvSpPr>
            <p:cNvPr id="830" name="Shape 830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831" name="Shape 831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4</a:t>
              </a:r>
            </a:p>
          </p:txBody>
        </p:sp>
      </p:grpSp>
      <p:grpSp>
        <p:nvGrpSpPr>
          <p:cNvPr id="835" name="Group 835"/>
          <p:cNvGrpSpPr/>
          <p:nvPr/>
        </p:nvGrpSpPr>
        <p:grpSpPr>
          <a:xfrm>
            <a:off x="3792933" y="3651977"/>
            <a:ext cx="351530" cy="370841"/>
            <a:chOff x="0" y="0"/>
            <a:chExt cx="351529" cy="370840"/>
          </a:xfrm>
        </p:grpSpPr>
        <p:sp>
          <p:nvSpPr>
            <p:cNvPr id="833" name="Shape 833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834" name="Shape 834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6</a:t>
              </a:r>
            </a:p>
          </p:txBody>
        </p:sp>
      </p:grpSp>
      <p:grpSp>
        <p:nvGrpSpPr>
          <p:cNvPr id="838" name="Group 838"/>
          <p:cNvGrpSpPr/>
          <p:nvPr/>
        </p:nvGrpSpPr>
        <p:grpSpPr>
          <a:xfrm>
            <a:off x="4149447" y="3651977"/>
            <a:ext cx="351530" cy="370841"/>
            <a:chOff x="0" y="0"/>
            <a:chExt cx="351529" cy="370840"/>
          </a:xfrm>
        </p:grpSpPr>
        <p:sp>
          <p:nvSpPr>
            <p:cNvPr id="836" name="Shape 836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837" name="Shape 837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3</a:t>
              </a:r>
            </a:p>
          </p:txBody>
        </p:sp>
      </p:grpSp>
      <p:grpSp>
        <p:nvGrpSpPr>
          <p:cNvPr id="841" name="Group 841"/>
          <p:cNvGrpSpPr/>
          <p:nvPr/>
        </p:nvGrpSpPr>
        <p:grpSpPr>
          <a:xfrm>
            <a:off x="4505959" y="3651977"/>
            <a:ext cx="351530" cy="370841"/>
            <a:chOff x="0" y="0"/>
            <a:chExt cx="351529" cy="370840"/>
          </a:xfrm>
        </p:grpSpPr>
        <p:sp>
          <p:nvSpPr>
            <p:cNvPr id="839" name="Shape 839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840" name="Shape 840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1</a:t>
              </a:r>
            </a:p>
          </p:txBody>
        </p:sp>
      </p:grpSp>
      <p:grpSp>
        <p:nvGrpSpPr>
          <p:cNvPr id="844" name="Group 844"/>
          <p:cNvGrpSpPr/>
          <p:nvPr/>
        </p:nvGrpSpPr>
        <p:grpSpPr>
          <a:xfrm>
            <a:off x="4862474" y="3651977"/>
            <a:ext cx="351530" cy="370841"/>
            <a:chOff x="0" y="0"/>
            <a:chExt cx="351529" cy="370840"/>
          </a:xfrm>
        </p:grpSpPr>
        <p:sp>
          <p:nvSpPr>
            <p:cNvPr id="842" name="Shape 842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843" name="Shape 843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2</a:t>
              </a:r>
            </a:p>
          </p:txBody>
        </p:sp>
      </p:grpSp>
      <p:grpSp>
        <p:nvGrpSpPr>
          <p:cNvPr id="847" name="Group 847"/>
          <p:cNvGrpSpPr/>
          <p:nvPr/>
        </p:nvGrpSpPr>
        <p:grpSpPr>
          <a:xfrm>
            <a:off x="5207648" y="3651977"/>
            <a:ext cx="351530" cy="370841"/>
            <a:chOff x="0" y="0"/>
            <a:chExt cx="351529" cy="370840"/>
          </a:xfrm>
        </p:grpSpPr>
        <p:sp>
          <p:nvSpPr>
            <p:cNvPr id="845" name="Shape 845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846" name="Shape 846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9</a:t>
              </a:r>
            </a:p>
          </p:txBody>
        </p:sp>
      </p:grpSp>
      <p:grpSp>
        <p:nvGrpSpPr>
          <p:cNvPr id="850" name="Group 850"/>
          <p:cNvGrpSpPr/>
          <p:nvPr/>
        </p:nvGrpSpPr>
        <p:grpSpPr>
          <a:xfrm>
            <a:off x="5564161" y="3651977"/>
            <a:ext cx="351530" cy="370841"/>
            <a:chOff x="0" y="0"/>
            <a:chExt cx="351529" cy="370840"/>
          </a:xfrm>
        </p:grpSpPr>
        <p:sp>
          <p:nvSpPr>
            <p:cNvPr id="848" name="Shape 848"/>
            <p:cNvSpPr/>
            <p:nvPr/>
          </p:nvSpPr>
          <p:spPr>
            <a:xfrm>
              <a:off x="0" y="3976"/>
              <a:ext cx="351530" cy="36288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849" name="Shape 849"/>
            <p:cNvSpPr/>
            <p:nvPr/>
          </p:nvSpPr>
          <p:spPr>
            <a:xfrm>
              <a:off x="0" y="0"/>
              <a:ext cx="3515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8</a:t>
              </a:r>
            </a:p>
          </p:txBody>
        </p:sp>
      </p:grpSp>
      <p:sp>
        <p:nvSpPr>
          <p:cNvPr id="851" name="Shape 851"/>
          <p:cNvSpPr/>
          <p:nvPr/>
        </p:nvSpPr>
        <p:spPr>
          <a:xfrm>
            <a:off x="566739" y="3655953"/>
            <a:ext cx="66017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d=4</a:t>
            </a:r>
          </a:p>
        </p:txBody>
      </p:sp>
      <p:sp>
        <p:nvSpPr>
          <p:cNvPr id="852" name="Shape 852"/>
          <p:cNvSpPr/>
          <p:nvPr/>
        </p:nvSpPr>
        <p:spPr>
          <a:xfrm>
            <a:off x="561753" y="3649509"/>
            <a:ext cx="66018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d=2</a:t>
            </a:r>
          </a:p>
        </p:txBody>
      </p:sp>
      <p:sp>
        <p:nvSpPr>
          <p:cNvPr id="853" name="Shape 853"/>
          <p:cNvSpPr/>
          <p:nvPr/>
        </p:nvSpPr>
        <p:spPr>
          <a:xfrm>
            <a:off x="556769" y="3662398"/>
            <a:ext cx="66017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d=1</a:t>
            </a:r>
          </a:p>
        </p:txBody>
      </p:sp>
      <p:sp>
        <p:nvSpPr>
          <p:cNvPr id="854" name="Shape 8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希尔排序思路</a:t>
            </a:r>
          </a:p>
        </p:txBody>
      </p:sp>
      <p:sp>
        <p:nvSpPr>
          <p:cNvPr id="855" name="Shape 855"/>
          <p:cNvSpPr/>
          <p:nvPr>
            <p:ph type="body" sz="half" idx="1"/>
          </p:nvPr>
        </p:nvSpPr>
        <p:spPr>
          <a:xfrm>
            <a:off x="566737" y="1052515"/>
            <a:ext cx="8001001" cy="2427285"/>
          </a:xfrm>
          <a:prstGeom prst="rect">
            <a:avLst/>
          </a:prstGeom>
        </p:spPr>
        <p:txBody>
          <a:bodyPr/>
          <a:lstStyle/>
          <a:p>
            <a:pPr marL="207930" indent="-207930" defTabSz="539495">
              <a:spcBef>
                <a:spcPts val="300"/>
              </a:spcBef>
              <a:defRPr sz="1298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希尔排序是一种分组插入排序算法。</a:t>
            </a:r>
          </a:p>
          <a:p>
            <a:pPr marL="207930" indent="-207930" defTabSz="539495">
              <a:spcBef>
                <a:spcPts val="300"/>
              </a:spcBef>
              <a:defRPr sz="1298"/>
            </a:pPr>
            <a:r>
              <a:rPr>
                <a:latin typeface="宋体"/>
                <a:ea typeface="宋体"/>
                <a:cs typeface="宋体"/>
                <a:sym typeface="宋体"/>
              </a:rPr>
              <a:t>首先取一个整数</a:t>
            </a:r>
            <a:r>
              <a:t>d</a:t>
            </a:r>
            <a:r>
              <a:rPr baseline="-38203"/>
              <a:t>1</a:t>
            </a:r>
            <a:r>
              <a:t>=n/2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，将元素分为</a:t>
            </a:r>
            <a:r>
              <a:t>d1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个组，每组相邻量元素之间距离为</a:t>
            </a:r>
            <a:r>
              <a:t>d1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，在各组内进行直接插入排序；</a:t>
            </a:r>
          </a:p>
          <a:p>
            <a:pPr marL="207930" indent="-207930" defTabSz="539495">
              <a:spcBef>
                <a:spcPts val="300"/>
              </a:spcBef>
              <a:defRPr sz="1298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取第二个整数</a:t>
            </a:r>
            <a:r>
              <a:t>d</a:t>
            </a:r>
            <a:r>
              <a:rPr baseline="-38203"/>
              <a:t>2</a:t>
            </a:r>
            <a:r>
              <a:t>=d</a:t>
            </a:r>
            <a:r>
              <a:rPr baseline="-38203"/>
              <a:t>1</a:t>
            </a:r>
            <a:r>
              <a:t>/2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，重复上述分组排序过程，直到</a:t>
            </a:r>
            <a:r>
              <a:t>d</a:t>
            </a:r>
            <a:r>
              <a:rPr baseline="-38203"/>
              <a:t>i</a:t>
            </a:r>
            <a:r>
              <a:t>=1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，即所有元素在同一组内进行直接插入排序。</a:t>
            </a:r>
          </a:p>
          <a:p>
            <a:pPr marL="207930" indent="-207930" defTabSz="539495">
              <a:spcBef>
                <a:spcPts val="300"/>
              </a:spcBef>
              <a:defRPr sz="1298"/>
            </a:pPr>
          </a:p>
          <a:p>
            <a:pPr marL="207930" indent="-207930" defTabSz="539495">
              <a:spcBef>
                <a:spcPts val="300"/>
              </a:spcBef>
              <a:defRPr sz="1298"/>
            </a:pPr>
          </a:p>
          <a:p>
            <a:pPr marL="207930" indent="-207930" defTabSz="539495">
              <a:spcBef>
                <a:spcPts val="300"/>
              </a:spcBef>
              <a:defRPr sz="1298"/>
            </a:pPr>
          </a:p>
          <a:p>
            <a:pPr marL="207930" indent="-207930" defTabSz="539495">
              <a:spcBef>
                <a:spcPts val="300"/>
              </a:spcBef>
              <a:defRPr sz="1298"/>
            </a:pPr>
          </a:p>
          <a:p>
            <a:pPr marL="207930" indent="-207930" defTabSz="539495">
              <a:spcBef>
                <a:spcPts val="300"/>
              </a:spcBef>
              <a:defRPr sz="1298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希尔排序每趟并不使某些元素有序，而是使整体数据越来越接近有序；最后一趟排序使得所有数据有序。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074311" origin="layout" pathEditMode="relative">
                                      <p:cBhvr>
                                        <p:cTn id="10" dur="20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075701" origin="layout" pathEditMode="relative">
                                      <p:cBhvr>
                                        <p:cTn id="13" dur="200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path" nodeType="with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139351" origin="layout" pathEditMode="relative">
                                      <p:cBhvr>
                                        <p:cTn id="16" dur="2000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path" nodeType="with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139351" origin="layout" pathEditMode="relative">
                                      <p:cBhvr>
                                        <p:cTn id="19" dur="2000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path" nodeType="with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209031" origin="layout" pathEditMode="relative">
                                      <p:cBhvr>
                                        <p:cTn id="22" dur="200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path" nodeType="with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207181" origin="layout" pathEditMode="relative">
                                      <p:cBhvr>
                                        <p:cTn id="25" dur="2000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path" nodeType="click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54523 -0.000229" origin="layout" pathEditMode="relative">
                                      <p:cBhvr>
                                        <p:cTn id="29" dur="2000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path" nodeType="with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54510 0.000229" origin="layout" pathEditMode="relative">
                                      <p:cBhvr>
                                        <p:cTn id="32" dur="2000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path" nodeType="after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74311 L -0.154511 0.075001" origin="layout" pathEditMode="relative">
                                      <p:cBhvr>
                                        <p:cTn id="35" dur="20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path" nodeType="after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75701 L 0.154692 0.074311" origin="layout" pathEditMode="relative">
                                      <p:cBhvr>
                                        <p:cTn id="38" dur="200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path" nodeType="after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139351 L 0.156065 0.141671" origin="layout" pathEditMode="relative">
                                      <p:cBhvr>
                                        <p:cTn id="41" dur="2000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path" nodeType="afterEffect" presetSubtype="0" presetID="-1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139351 L -0.156082 0.139351" origin="layout" pathEditMode="relative">
                                      <p:cBhvr>
                                        <p:cTn id="44" dur="2000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path" nodeType="clickEffect" presetSubtype="0" presetID="-1" grpId="1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154511 0.075001 L -0.154511 -0.000700" origin="layout" pathEditMode="relative">
                                      <p:cBhvr>
                                        <p:cTn id="48" dur="20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path" nodeType="afterEffect" presetSubtype="0" presetID="-1" grpId="1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54692 0.074311 L 0.154692 -0.000000" origin="layout" pathEditMode="relative">
                                      <p:cBhvr>
                                        <p:cTn id="51" dur="200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path" nodeType="afterEffect" presetSubtype="0" presetID="-1" grpId="1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156082 0.139351 L -0.156082 0.000000" origin="layout" pathEditMode="relative">
                                      <p:cBhvr>
                                        <p:cTn id="54" dur="2000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path" nodeType="afterEffect" presetSubtype="0" presetID="-1" grpId="1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56065 0.141671 L 0.156065 0.002320" origin="layout" pathEditMode="relative">
                                      <p:cBhvr>
                                        <p:cTn id="57" dur="2000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path" nodeType="afterEffect" presetSubtype="0" presetID="-1" grpId="1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209031 L 0.000000 0.000000" origin="layout" pathEditMode="relative">
                                      <p:cBhvr>
                                        <p:cTn id="60" dur="200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path" nodeType="afterEffect" presetSubtype="0" presetID="-1" grpId="1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207181 L 0.000000 0.000000" origin="layout" pathEditMode="relative">
                                      <p:cBhvr>
                                        <p:cTn id="63" dur="2000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xit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after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path" nodeType="clickEffect" presetSubtype="0" presetID="-1" grpId="2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154511 -0.000700 L -0.154511 0.075001" origin="layout" pathEditMode="relative">
                                      <p:cBhvr>
                                        <p:cTn id="74" dur="20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path" nodeType="afterEffect" presetSubtype="0" presetID="-1" grpId="2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073841" origin="layout" pathEditMode="relative">
                                      <p:cBhvr>
                                        <p:cTn id="77" dur="200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path" nodeType="afterEffect" presetSubtype="0" presetID="-1" grpId="2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54692 -0.000000 L 0.154692 0.074311" origin="layout" pathEditMode="relative">
                                      <p:cBhvr>
                                        <p:cTn id="80" dur="200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Class="path" nodeType="afterEffect" presetSubtype="0" presetID="-1" grpId="2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073841" origin="layout" pathEditMode="relative">
                                      <p:cBhvr>
                                        <p:cTn id="83" dur="2000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Class="path" nodeType="clickEffect" presetSubtype="0" presetID="-1" grpId="2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154523 -0.000229 L -0.078133 0.000000" origin="layout" pathEditMode="relative">
                                      <p:cBhvr>
                                        <p:cTn id="87" dur="2000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path" nodeType="afterEffect" presetSubtype="0" presetID="-1" grpId="2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156082 0.000000 L -0.232472 -0.000229" origin="layout" pathEditMode="relative">
                                      <p:cBhvr>
                                        <p:cTn id="90" dur="2000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Class="path" nodeType="afterEffect" presetSubtype="0" presetID="-1" grpId="2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54510 0.000229 L 0.232460 0.000229" origin="layout" pathEditMode="relative">
                                      <p:cBhvr>
                                        <p:cTn id="93" dur="2000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path" nodeType="afterEffect" presetSubtype="0" presetID="-1" grpId="2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56065 0.002320 L 0.078115 0.002320" origin="layout" pathEditMode="relative">
                                      <p:cBhvr>
                                        <p:cTn id="96" dur="2000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path" nodeType="clickEffect" presetSubtype="0" presetID="-1" grpId="3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154511 0.075001 L -0.154511 -0.000700" origin="layout" pathEditMode="relative">
                                      <p:cBhvr>
                                        <p:cTn id="100" dur="20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Class="path" nodeType="afterEffect" presetSubtype="0" presetID="-1" grpId="3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73841 L 0.000000 0.000000" origin="layout" pathEditMode="relative">
                                      <p:cBhvr>
                                        <p:cTn id="103" dur="200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path" nodeType="afterEffect" presetSubtype="0" presetID="-1" grpId="3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54692 0.074311 L 0.154692 -0.000000" origin="layout" pathEditMode="relative">
                                      <p:cBhvr>
                                        <p:cTn id="106" dur="200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Class="path" nodeType="afterEffect" presetSubtype="0" presetID="-1" grpId="3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73841 L 0.000000 0.000000" origin="layout" pathEditMode="relative">
                                      <p:cBhvr>
                                        <p:cTn id="109" dur="2000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Class="exit" nodeType="click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Class="entr" nodeType="after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path" nodeType="clickEffect" presetSubtype="0" presetID="-1" grpId="3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232472 -0.000229 L -0.193582 0.000000" origin="layout" pathEditMode="relative">
                                      <p:cBhvr>
                                        <p:cTn id="120" dur="2000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Class="path" nodeType="afterEffect" presetSubtype="0" presetID="-1" grpId="3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154511 -0.000700 L -0.193221 -0.000934" origin="layout" pathEditMode="relative">
                                      <p:cBhvr>
                                        <p:cTn id="123" dur="20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path" nodeType="afterEffect" presetSubtype="0" presetID="-1" grpId="3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78115 0.002320 L 0.039055 0.002319" origin="layout" pathEditMode="relative">
                                      <p:cBhvr>
                                        <p:cTn id="126" dur="2000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Class="path" nodeType="afterEffect" presetSubtype="0" presetID="-1" grpId="3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232460 0.000229 L 0.154340 0.000225" origin="layout" pathEditMode="relative">
                                      <p:cBhvr>
                                        <p:cTn id="129" dur="2000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path" nodeType="afterEffect" presetSubtype="0" presetID="-1" grpId="4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77948 0.000005" origin="layout" pathEditMode="relative">
                                      <p:cBhvr>
                                        <p:cTn id="132" dur="200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Class="path" nodeType="afterEffect" presetSubtype="0" presetID="-1" grpId="4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54692 -0.000000 L 0.193582 -0.000001" origin="layout" pathEditMode="relative">
                                      <p:cBhvr>
                                        <p:cTn id="135" dur="200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path" nodeType="withEffect" presetSubtype="0" presetID="-1" grpId="4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38879 0.000001" origin="layout" pathEditMode="relative">
                                      <p:cBhvr>
                                        <p:cTn id="138" dur="200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Class="path" nodeType="afterEffect" presetSubtype="0" presetID="-1" grpId="4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38890 0.000000" origin="layout" pathEditMode="relative">
                                      <p:cBhvr>
                                        <p:cTn id="141" dur="2000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53" grpId="35"/>
      <p:bldP build="whole" bldLvl="1" animBg="1" rev="0" advAuto="0" spid="851" grpId="20"/>
      <p:bldP build="whole" bldLvl="1" animBg="1" rev="0" advAuto="0" spid="852" grpId="21"/>
      <p:bldP build="whole" bldLvl="1" animBg="1" rev="0" advAuto="0" spid="851" grpId="1"/>
      <p:bldP build="whole" bldLvl="1" animBg="1" rev="0" advAuto="0" spid="852" grpId="34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858" name="Shape 858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859" name="Shape 859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60" name="Shape 860"/>
          <p:cNvSpPr/>
          <p:nvPr/>
        </p:nvSpPr>
        <p:spPr>
          <a:xfrm>
            <a:off x="5023413" y="5081285"/>
            <a:ext cx="3240912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时间复杂度：</a:t>
            </a:r>
            <a:r>
              <a:t>	O((1+τ)n)</a:t>
            </a:r>
          </a:p>
          <a:p>
            <a:pPr/>
            <a:r>
              <a:t>	</a:t>
            </a:r>
            <a:r>
              <a:t>     </a:t>
            </a:r>
            <a:r>
              <a:t>	O(1.3n)</a:t>
            </a:r>
          </a:p>
        </p:txBody>
      </p:sp>
      <p:sp>
        <p:nvSpPr>
          <p:cNvPr id="861" name="Shape 8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希尔排序</a:t>
            </a:r>
          </a:p>
        </p:txBody>
      </p:sp>
      <p:sp>
        <p:nvSpPr>
          <p:cNvPr id="862" name="Shape 862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Consolas"/>
                <a:ea typeface="Consolas"/>
                <a:cs typeface="Consolas"/>
                <a:sym typeface="Consolas"/>
              </a:defRPr>
            </a:pPr>
            <a:r>
              <a:t>def shell_sort</a:t>
            </a:r>
            <a:r>
              <a:rPr b="0"/>
              <a:t>(li):</a:t>
            </a:r>
            <a:br>
              <a:rPr b="0"/>
            </a:br>
            <a:r>
              <a:rPr b="0"/>
              <a:t>    gap = len(li) // 2</a:t>
            </a:r>
            <a:br>
              <a:rPr b="0"/>
            </a:br>
            <a:r>
              <a:rPr b="0"/>
              <a:t>    </a:t>
            </a:r>
            <a:r>
              <a:t>while </a:t>
            </a:r>
            <a:r>
              <a:rPr b="0"/>
              <a:t>gap &gt; 0:</a:t>
            </a:r>
            <a:br>
              <a:rPr b="0"/>
            </a:br>
            <a:r>
              <a:rPr b="0"/>
              <a:t>        </a:t>
            </a:r>
            <a:r>
              <a:t>for </a:t>
            </a:r>
            <a:r>
              <a:rPr b="0"/>
              <a:t>i </a:t>
            </a:r>
            <a:r>
              <a:t>in </a:t>
            </a:r>
            <a:r>
              <a:rPr b="0"/>
              <a:t>range(gap, len(li)):</a:t>
            </a:r>
            <a:br>
              <a:rPr b="0"/>
            </a:br>
            <a:r>
              <a:rPr b="0"/>
              <a:t>            tmp = li[i]</a:t>
            </a:r>
            <a:br>
              <a:rPr b="0"/>
            </a:br>
            <a:r>
              <a:rPr b="0"/>
              <a:t>            j = i - gap</a:t>
            </a:r>
            <a:br>
              <a:rPr b="0"/>
            </a:br>
            <a:r>
              <a:rPr b="0"/>
              <a:t>            </a:t>
            </a:r>
            <a:r>
              <a:t>while </a:t>
            </a:r>
            <a:r>
              <a:rPr b="0"/>
              <a:t>j &gt;= 0 </a:t>
            </a:r>
            <a:r>
              <a:t>and </a:t>
            </a:r>
            <a:r>
              <a:rPr b="0"/>
              <a:t>tmp &lt; li[j]:</a:t>
            </a:r>
            <a:br>
              <a:rPr b="0"/>
            </a:br>
            <a:r>
              <a:rPr b="0"/>
              <a:t>                li[j + gap] = li[j]</a:t>
            </a:r>
            <a:br>
              <a:rPr b="0"/>
            </a:br>
            <a:r>
              <a:rPr b="0"/>
              <a:t>                j -= gap</a:t>
            </a:r>
            <a:br>
              <a:rPr b="0"/>
            </a:br>
            <a:r>
              <a:rPr b="0"/>
              <a:t>            li[j + gap] = tmp</a:t>
            </a:r>
            <a:br>
              <a:rPr b="0"/>
            </a:br>
            <a:r>
              <a:rPr b="0"/>
              <a:t>        gap /= 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6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224" name="Shape 224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225" name="Shape 225"/>
          <p:cNvSpPr/>
          <p:nvPr>
            <p:ph type="sldNum" sz="quarter" idx="2"/>
          </p:nvPr>
        </p:nvSpPr>
        <p:spPr>
          <a:xfrm>
            <a:off x="8357594" y="6453189"/>
            <a:ext cx="176807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6" name="image2.jpeg" descr="https://pic2.zhimg.com/2a6fa5d0e01454ce4f8fa41a3d2e47e5_b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9059" y="1052515"/>
            <a:ext cx="3841491" cy="4942717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hape 2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递归：练习</a:t>
            </a:r>
          </a:p>
        </p:txBody>
      </p:sp>
      <p:sp>
        <p:nvSpPr>
          <p:cNvPr id="228" name="Shape 228"/>
          <p:cNvSpPr/>
          <p:nvPr>
            <p:ph type="body" idx="1"/>
          </p:nvPr>
        </p:nvSpPr>
        <p:spPr>
          <a:xfrm>
            <a:off x="566737" y="1052515"/>
            <a:ext cx="8001001" cy="580548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graphicFrame>
        <p:nvGraphicFramePr>
          <p:cNvPr id="865" name="Table 865"/>
          <p:cNvGraphicFramePr/>
          <p:nvPr/>
        </p:nvGraphicFramePr>
        <p:xfrm>
          <a:off x="566737" y="1052512"/>
          <a:ext cx="8001001" cy="296672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333500"/>
                <a:gridCol w="1333500"/>
                <a:gridCol w="1333500"/>
                <a:gridCol w="1333500"/>
                <a:gridCol w="1333500"/>
                <a:gridCol w="1333500"/>
              </a:tblGrid>
              <a:tr h="185420">
                <a:tc rowSpan="2">
                  <a:txBody>
                    <a:bodyPr/>
                    <a:lstStyle/>
                    <a:p>
                      <a:pPr algn="ctr" defTabSz="685800">
                        <a:defRPr b="1" sz="1300">
                          <a:solidFill>
                            <a:schemeClr val="accent3">
                              <a:lumOff val="44000"/>
                            </a:schemeClr>
                          </a:solidFill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排序方法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defTabSz="685800">
                        <a:defRPr b="1" sz="1300">
                          <a:solidFill>
                            <a:schemeClr val="accent3">
                              <a:lumOff val="44000"/>
                            </a:schemeClr>
                          </a:solidFill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时间复杂度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algn="ctr" defTabSz="685800">
                        <a:defRPr b="1" sz="1300">
                          <a:solidFill>
                            <a:schemeClr val="accent3">
                              <a:lumOff val="44000"/>
                            </a:schemeClr>
                          </a:solidFill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稳定性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rgbClr val="0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defTabSz="685800">
                        <a:defRPr b="1" sz="1300">
                          <a:solidFill>
                            <a:schemeClr val="accent3">
                              <a:lumOff val="44000"/>
                            </a:schemeClr>
                          </a:solidFill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代码复杂度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185420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最坏情况</a:t>
                      </a:r>
                    </a:p>
                  </a:txBody>
                  <a:tcPr marL="45720" marR="45720" marT="45720" marB="45720" anchor="t" anchorCtr="0" horzOverflow="overflow">
                    <a:lnL w="38100">
                      <a:solidFill>
                        <a:schemeClr val="accent3">
                          <a:lumOff val="44000"/>
                        </a:schemeClr>
                      </a:solidFill>
                    </a:lnL>
                    <a:lnT w="38100">
                      <a:solidFill>
                        <a:schemeClr val="accent3">
                          <a:lumOff val="44000"/>
                        </a:schemeClr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平均情况</a:t>
                      </a:r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chemeClr val="accent3">
                          <a:lumOff val="44000"/>
                        </a:schemeClr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最好情况</a:t>
                      </a:r>
                    </a:p>
                  </a:txBody>
                  <a:tcPr marL="45720" marR="45720" marT="45720" marB="45720" anchor="t" anchorCtr="0" horzOverflow="overflow">
                    <a:lnR w="38100">
                      <a:solidFill>
                        <a:schemeClr val="accent3">
                          <a:lumOff val="44000"/>
                        </a:schemeClr>
                      </a:solidFill>
                    </a:lnR>
                    <a:lnT w="38100">
                      <a:solidFill>
                        <a:schemeClr val="accent3">
                          <a:lumOff val="44000"/>
                        </a:schemeClr>
                      </a:solidFill>
                    </a:lnT>
                  </a:tcPr>
                </a:tc>
                <a:tc vMerge="1">
                  <a:tcPr/>
                </a:tc>
                <a:tc v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冒泡排序</a:t>
                      </a:r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chemeClr val="accent3">
                          <a:lumOff val="44000"/>
                        </a:schemeClr>
                      </a:solidFill>
                    </a:lnT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t>O(n</a:t>
                      </a:r>
                      <a:r>
                        <a:rPr baseline="30000"/>
                        <a:t>2</a:t>
                      </a:r>
                      <a:r>
                        <a:t>)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t>O(n</a:t>
                      </a:r>
                      <a:r>
                        <a:rPr baseline="30000"/>
                        <a:t>2</a:t>
                      </a:r>
                      <a:r>
                        <a:t>)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/>
                        <a:t>O(n)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稳定</a:t>
                      </a:r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chemeClr val="accent3">
                          <a:lumOff val="44000"/>
                        </a:schemeClr>
                      </a:solidFill>
                    </a:lnT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简单</a:t>
                      </a:r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chemeClr val="accent3">
                          <a:lumOff val="44000"/>
                        </a:schemeClr>
                      </a:solidFill>
                    </a:lnT>
                    <a:solidFill>
                      <a:srgbClr val="E6E6E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直接选择排序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t>O(n</a:t>
                      </a:r>
                      <a:r>
                        <a:rPr baseline="30000"/>
                        <a:t>2</a:t>
                      </a:r>
                      <a:r>
                        <a:t>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t>O(n</a:t>
                      </a:r>
                      <a:r>
                        <a:rPr baseline="30000"/>
                        <a:t>2</a:t>
                      </a:r>
                      <a:r>
                        <a:t>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t>O(n</a:t>
                      </a:r>
                      <a:r>
                        <a:rPr baseline="30000"/>
                        <a:t>2</a:t>
                      </a:r>
                      <a:r>
                        <a:t>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不稳定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简单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直接插入排序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t>O(n</a:t>
                      </a:r>
                      <a:r>
                        <a:rPr baseline="30000"/>
                        <a:t>2</a:t>
                      </a:r>
                      <a:r>
                        <a:t>)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t>O(n</a:t>
                      </a:r>
                      <a:r>
                        <a:rPr baseline="30000"/>
                        <a:t>2</a:t>
                      </a:r>
                      <a:r>
                        <a:t>)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t>O(n</a:t>
                      </a:r>
                      <a:r>
                        <a:rPr baseline="30000"/>
                        <a:t>2</a:t>
                      </a:r>
                      <a:r>
                        <a:t>)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稳定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简单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快速排序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t>O(n</a:t>
                      </a:r>
                      <a:r>
                        <a:rPr baseline="30000"/>
                        <a:t>2</a:t>
                      </a:r>
                      <a:r>
                        <a:t>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/>
                        <a:t>O(nlogn)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/>
                        <a:t>O(nlogn)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不稳定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较复杂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堆排序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/>
                        <a:t>O(nlogn)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/>
                        <a:t>O(nlogn)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/>
                        <a:t>O(nlogn)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不稳定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复杂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归并排序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/>
                        <a:t>O(nlogn)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/>
                        <a:t>O(nlogn)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/>
                        <a:t>O(nlogn)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稳定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较复杂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希尔排序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/>
                        <a:t>O(1.3n)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不稳定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300"/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较复杂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866" name="Shape 866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867" name="Shape 867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68" name="Shape 8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排序</a:t>
            </a:r>
            <a:r>
              <a:t>-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小结</a:t>
            </a:r>
          </a:p>
        </p:txBody>
      </p:sp>
      <p:sp>
        <p:nvSpPr>
          <p:cNvPr id="869" name="Shape 869"/>
          <p:cNvSpPr/>
          <p:nvPr>
            <p:ph type="body" idx="1"/>
          </p:nvPr>
        </p:nvSpPr>
        <p:spPr>
          <a:xfrm>
            <a:off x="566737" y="1052515"/>
            <a:ext cx="8001001" cy="580548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872" name="Shape 872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873" name="Shape 873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74" name="Shape 8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排序</a:t>
            </a:r>
            <a:r>
              <a:t>-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赠品</a:t>
            </a:r>
            <a:r>
              <a:t>1</a:t>
            </a:r>
          </a:p>
        </p:txBody>
      </p:sp>
      <p:sp>
        <p:nvSpPr>
          <p:cNvPr id="875" name="Shape 875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现在有一个列表，列表中的数范围都在</a:t>
            </a:r>
            <a:r>
              <a:t>0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到</a:t>
            </a:r>
            <a:r>
              <a:t>100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之间，列表长度大约为</a:t>
            </a:r>
            <a:r>
              <a:t>100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万。设计算法在</a:t>
            </a:r>
            <a:r>
              <a:t>O(n)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时间复杂度内将列表进行排序。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878" name="Shape 878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879" name="Shape 879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80" name="Shape 880"/>
          <p:cNvSpPr/>
          <p:nvPr/>
        </p:nvSpPr>
        <p:spPr>
          <a:xfrm>
            <a:off x="838199" y="2104997"/>
            <a:ext cx="5886692" cy="288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>
                <a:solidFill>
                  <a:srgbClr val="000000"/>
                </a:solidFill>
              </a:rPr>
              <a:t>count_sort</a:t>
            </a:r>
            <a:r>
              <a:rPr b="0">
                <a:solidFill>
                  <a:srgbClr val="000000"/>
                </a:solidFill>
              </a:rPr>
              <a:t>(li</a:t>
            </a:r>
            <a:r>
              <a:rPr b="0"/>
              <a:t>, </a:t>
            </a:r>
            <a:r>
              <a:rPr b="0">
                <a:solidFill>
                  <a:srgbClr val="000000"/>
                </a:solidFill>
              </a:rPr>
              <a:t>max_num):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count = [</a:t>
            </a:r>
            <a:r>
              <a:rPr b="0">
                <a:solidFill>
                  <a:srgbClr val="6897BB"/>
                </a:solidFill>
              </a:rPr>
              <a:t>0 </a:t>
            </a:r>
            <a:r>
              <a:t>for </a:t>
            </a:r>
            <a:r>
              <a:rPr b="0">
                <a:solidFill>
                  <a:srgbClr val="808080"/>
                </a:solidFill>
              </a:rPr>
              <a:t>i </a:t>
            </a:r>
            <a:r>
              <a:t>in </a:t>
            </a:r>
            <a:r>
              <a:rPr b="0">
                <a:solidFill>
                  <a:srgbClr val="8888C6"/>
                </a:solidFill>
              </a:rPr>
              <a:t>range</a:t>
            </a:r>
            <a:r>
              <a:rPr b="0">
                <a:solidFill>
                  <a:srgbClr val="000000"/>
                </a:solidFill>
              </a:rPr>
              <a:t>(max_num + 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)]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t>for </a:t>
            </a:r>
            <a:r>
              <a:rPr b="0">
                <a:solidFill>
                  <a:srgbClr val="000000"/>
                </a:solidFill>
              </a:rPr>
              <a:t>num </a:t>
            </a:r>
            <a:r>
              <a:t>in </a:t>
            </a:r>
            <a:r>
              <a:rPr b="0">
                <a:solidFill>
                  <a:srgbClr val="000000"/>
                </a:solidFill>
              </a:rPr>
              <a:t>li: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count[num] += </a:t>
            </a:r>
            <a:r>
              <a:rPr b="0">
                <a:solidFill>
                  <a:srgbClr val="6897BB"/>
                </a:solidFill>
              </a:rPr>
              <a:t>1</a:t>
            </a:r>
            <a:br>
              <a:rPr b="0">
                <a:solidFill>
                  <a:srgbClr val="6897BB"/>
                </a:solidFill>
              </a:rPr>
            </a:br>
            <a:r>
              <a:rPr b="0">
                <a:solidFill>
                  <a:srgbClr val="6897BB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i = </a:t>
            </a:r>
            <a:r>
              <a:rPr b="0">
                <a:solidFill>
                  <a:srgbClr val="6897BB"/>
                </a:solidFill>
              </a:rPr>
              <a:t>0</a:t>
            </a:r>
            <a:br>
              <a:rPr b="0">
                <a:solidFill>
                  <a:srgbClr val="6897BB"/>
                </a:solidFill>
              </a:rPr>
            </a:br>
            <a:r>
              <a:rPr b="0">
                <a:solidFill>
                  <a:srgbClr val="6897BB"/>
                </a:solidFill>
              </a:rPr>
              <a:t>    </a:t>
            </a:r>
            <a:r>
              <a:t>for </a:t>
            </a:r>
            <a:r>
              <a:rPr b="0">
                <a:solidFill>
                  <a:srgbClr val="000000"/>
                </a:solidFill>
              </a:rPr>
              <a:t>num</a:t>
            </a:r>
            <a:r>
              <a:rPr b="0"/>
              <a:t>,</a:t>
            </a:r>
            <a:r>
              <a:rPr b="0">
                <a:solidFill>
                  <a:srgbClr val="000000"/>
                </a:solidFill>
              </a:rPr>
              <a:t>m </a:t>
            </a:r>
            <a:r>
              <a:t>in </a:t>
            </a:r>
            <a:r>
              <a:rPr b="0">
                <a:solidFill>
                  <a:srgbClr val="8888C6"/>
                </a:solidFill>
              </a:rPr>
              <a:t>enumerate</a:t>
            </a:r>
            <a:r>
              <a:rPr b="0">
                <a:solidFill>
                  <a:srgbClr val="000000"/>
                </a:solidFill>
              </a:rPr>
              <a:t>(count):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</a:t>
            </a:r>
            <a:r>
              <a:t>for </a:t>
            </a:r>
            <a:r>
              <a:rPr b="0">
                <a:solidFill>
                  <a:srgbClr val="000000"/>
                </a:solidFill>
              </a:rPr>
              <a:t>j </a:t>
            </a:r>
            <a:r>
              <a:t>in </a:t>
            </a:r>
            <a:r>
              <a:rPr b="0">
                <a:solidFill>
                  <a:srgbClr val="8888C6"/>
                </a:solidFill>
              </a:rPr>
              <a:t>range</a:t>
            </a:r>
            <a:r>
              <a:rPr b="0">
                <a:solidFill>
                  <a:srgbClr val="000000"/>
                </a:solidFill>
              </a:rPr>
              <a:t>(m):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  li[i] = num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  i += </a:t>
            </a:r>
            <a:r>
              <a:rPr b="0">
                <a:solidFill>
                  <a:srgbClr val="6897BB"/>
                </a:solidFill>
              </a:rPr>
              <a:t>1</a:t>
            </a:r>
          </a:p>
        </p:txBody>
      </p:sp>
      <p:sp>
        <p:nvSpPr>
          <p:cNvPr id="881" name="Shape 8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赠品</a:t>
            </a:r>
            <a:r>
              <a:t>1-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计数排序</a:t>
            </a:r>
          </a:p>
        </p:txBody>
      </p:sp>
      <p:sp>
        <p:nvSpPr>
          <p:cNvPr id="882" name="Shape 882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创建一个列表，用来统计每个数出现的次数。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80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Shape 884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885" name="Shape 885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886" name="Shape 886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87" name="Shape 8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 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算法</a:t>
            </a:r>
            <a:r>
              <a:t>-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习题</a:t>
            </a:r>
            <a:r>
              <a:t>1</a:t>
            </a:r>
          </a:p>
        </p:txBody>
      </p:sp>
      <p:sp>
        <p:nvSpPr>
          <p:cNvPr id="888" name="Shape 888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给定一个列表和一个整数，设计算法找到两个数的下标，使得两个数之和为给定的整数。保证肯定仅有一个结果。</a:t>
            </a:r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例如，列表</a:t>
            </a:r>
            <a:r>
              <a:t>[1,2,5,4]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与目标整数</a:t>
            </a:r>
            <a:r>
              <a:t>3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t>1+2=3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，结果为</a:t>
            </a:r>
            <a:r>
              <a:t>(0,</a:t>
            </a:r>
            <a:r>
              <a:t> </a:t>
            </a:r>
            <a:r>
              <a:t>1).</a:t>
            </a:r>
          </a:p>
          <a:p>
            <a:pPr/>
            <a:r>
              <a:t>https://leetcode.com/problems/two-sum/?tab=Description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Shape 890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891" name="Shape 891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892" name="Shape 892"/>
          <p:cNvSpPr/>
          <p:nvPr>
            <p:ph type="sldNum" sz="quarter" idx="2"/>
          </p:nvPr>
        </p:nvSpPr>
        <p:spPr>
          <a:xfrm>
            <a:off x="8284929" y="6453189"/>
            <a:ext cx="24947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93" name="Shape 8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算法</a:t>
            </a:r>
            <a:r>
              <a:t>-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习题</a:t>
            </a:r>
            <a:r>
              <a:t>2</a:t>
            </a:r>
          </a:p>
        </p:txBody>
      </p:sp>
      <p:sp>
        <p:nvSpPr>
          <p:cNvPr id="894" name="Shape 894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给定一个升序列表和一个整数，返回该整数在列表中的下标范围。</a:t>
            </a:r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例如：列表</a:t>
            </a:r>
            <a:r>
              <a:t>[1,2,3,3,3,4,4,5]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，若查找</a:t>
            </a:r>
            <a:r>
              <a:t>3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，则返回</a:t>
            </a:r>
            <a:r>
              <a:t>(2,4)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；若查找</a:t>
            </a:r>
            <a:r>
              <a:t>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，则返回</a:t>
            </a:r>
            <a:r>
              <a:t>(0,0)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。</a:t>
            </a:r>
          </a:p>
          <a:p>
            <a:pPr/>
            <a:r>
              <a:t>https://leetcode.com/problems/search-for-a-range/description/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231" name="Shape 231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232" name="Shape 232"/>
          <p:cNvSpPr/>
          <p:nvPr>
            <p:ph type="sldNum" sz="quarter" idx="2"/>
          </p:nvPr>
        </p:nvSpPr>
        <p:spPr>
          <a:xfrm>
            <a:off x="8357594" y="6453189"/>
            <a:ext cx="176807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3" name="Shape 233"/>
          <p:cNvSpPr/>
          <p:nvPr/>
        </p:nvSpPr>
        <p:spPr>
          <a:xfrm>
            <a:off x="655130" y="1913477"/>
            <a:ext cx="2363318" cy="38354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print('Hello World')</a:t>
            </a:r>
          </a:p>
        </p:txBody>
      </p:sp>
      <p:sp>
        <p:nvSpPr>
          <p:cNvPr id="234" name="Shape 234"/>
          <p:cNvSpPr/>
          <p:nvPr/>
        </p:nvSpPr>
        <p:spPr>
          <a:xfrm>
            <a:off x="657834" y="2703333"/>
            <a:ext cx="2805959" cy="6629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for </a:t>
            </a:r>
            <a:r>
              <a:rPr b="0"/>
              <a:t>i </a:t>
            </a:r>
            <a:r>
              <a:t>in </a:t>
            </a:r>
            <a:r>
              <a:rPr b="0"/>
              <a:t>range(n):</a:t>
            </a:r>
            <a:br>
              <a:rPr b="0"/>
            </a:br>
            <a:r>
              <a:rPr b="0"/>
              <a:t>    print('Hello World')</a:t>
            </a:r>
          </a:p>
        </p:txBody>
      </p:sp>
      <p:sp>
        <p:nvSpPr>
          <p:cNvPr id="235" name="Shape 235"/>
          <p:cNvSpPr/>
          <p:nvPr/>
        </p:nvSpPr>
        <p:spPr>
          <a:xfrm>
            <a:off x="659768" y="3669389"/>
            <a:ext cx="3186413" cy="9423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for </a:t>
            </a:r>
            <a:r>
              <a:rPr b="0"/>
              <a:t>i </a:t>
            </a:r>
            <a:r>
              <a:t>in </a:t>
            </a:r>
            <a:r>
              <a:rPr b="0"/>
              <a:t>range(n):</a:t>
            </a:r>
            <a:br>
              <a:rPr b="0"/>
            </a:br>
            <a:r>
              <a:rPr b="0"/>
              <a:t>    </a:t>
            </a:r>
            <a:r>
              <a:t>for </a:t>
            </a:r>
            <a:r>
              <a:rPr b="0"/>
              <a:t>j </a:t>
            </a:r>
            <a:r>
              <a:t>in </a:t>
            </a:r>
            <a:r>
              <a:rPr b="0"/>
              <a:t>range(n):</a:t>
            </a:r>
            <a:br>
              <a:rPr b="0"/>
            </a:br>
            <a:r>
              <a:rPr b="0"/>
              <a:t>        print('Hello World')</a:t>
            </a:r>
          </a:p>
        </p:txBody>
      </p:sp>
      <p:sp>
        <p:nvSpPr>
          <p:cNvPr id="236" name="Shape 236"/>
          <p:cNvSpPr/>
          <p:nvPr/>
        </p:nvSpPr>
        <p:spPr>
          <a:xfrm>
            <a:off x="626782" y="4921879"/>
            <a:ext cx="3814416" cy="12217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for </a:t>
            </a:r>
            <a:r>
              <a:rPr b="0"/>
              <a:t>i </a:t>
            </a:r>
            <a:r>
              <a:t>in </a:t>
            </a:r>
            <a:r>
              <a:rPr b="0"/>
              <a:t>range(n):</a:t>
            </a:r>
            <a:br>
              <a:rPr b="0"/>
            </a:br>
            <a:r>
              <a:rPr b="0"/>
              <a:t>    </a:t>
            </a:r>
            <a:r>
              <a:t>for </a:t>
            </a:r>
            <a:r>
              <a:rPr b="0"/>
              <a:t>j </a:t>
            </a:r>
            <a:r>
              <a:t>in </a:t>
            </a:r>
            <a:r>
              <a:rPr b="0"/>
              <a:t>range(n):</a:t>
            </a:r>
            <a:br>
              <a:rPr b="0"/>
            </a:br>
            <a:r>
              <a:rPr b="0"/>
              <a:t>        </a:t>
            </a:r>
            <a:r>
              <a:t>for </a:t>
            </a:r>
            <a:r>
              <a:rPr b="0"/>
              <a:t>k </a:t>
            </a:r>
            <a:r>
              <a:t>in </a:t>
            </a:r>
            <a:r>
              <a:rPr b="0"/>
              <a:t>range(n):</a:t>
            </a:r>
            <a:br>
              <a:rPr b="0"/>
            </a:br>
            <a:r>
              <a:rPr b="0"/>
              <a:t>            print('Hello World')</a:t>
            </a:r>
          </a:p>
        </p:txBody>
      </p:sp>
      <p:sp>
        <p:nvSpPr>
          <p:cNvPr id="237" name="Shape 237"/>
          <p:cNvSpPr/>
          <p:nvPr/>
        </p:nvSpPr>
        <p:spPr>
          <a:xfrm>
            <a:off x="5096635" y="2134877"/>
            <a:ext cx="3114261" cy="110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左面四组代码，</a:t>
            </a:r>
          </a:p>
          <a:p>
            <a:pPr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哪组运行时间最短？</a:t>
            </a:r>
          </a:p>
        </p:txBody>
      </p:sp>
      <p:sp>
        <p:nvSpPr>
          <p:cNvPr id="238" name="Shape 238"/>
          <p:cNvSpPr/>
          <p:nvPr/>
        </p:nvSpPr>
        <p:spPr>
          <a:xfrm>
            <a:off x="5166564" y="3639906"/>
            <a:ext cx="3114261" cy="161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用什么方式来体现代码（算法）运行的快慢？</a:t>
            </a:r>
          </a:p>
        </p:txBody>
      </p:sp>
      <p:sp>
        <p:nvSpPr>
          <p:cNvPr id="239" name="Shape 2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时间复杂度</a:t>
            </a:r>
          </a:p>
        </p:txBody>
      </p:sp>
      <p:sp>
        <p:nvSpPr>
          <p:cNvPr id="240" name="Shape 240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看代码：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7" grpId="1"/>
      <p:bldP build="whole" bldLvl="1" animBg="1" rev="0" advAuto="0" spid="238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243" name="Shape 243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244" name="Shape 244"/>
          <p:cNvSpPr/>
          <p:nvPr>
            <p:ph type="sldNum" sz="quarter" idx="2"/>
          </p:nvPr>
        </p:nvSpPr>
        <p:spPr>
          <a:xfrm>
            <a:off x="8357594" y="6453189"/>
            <a:ext cx="176807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5" name="Shape 245"/>
          <p:cNvSpPr/>
          <p:nvPr/>
        </p:nvSpPr>
        <p:spPr>
          <a:xfrm>
            <a:off x="5545778" y="1923801"/>
            <a:ext cx="169817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一瞬间</a:t>
            </a:r>
            <a:r>
              <a:t>/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几毫秒</a:t>
            </a:r>
          </a:p>
        </p:txBody>
      </p:sp>
      <p:sp>
        <p:nvSpPr>
          <p:cNvPr id="246" name="Shape 246"/>
          <p:cNvSpPr/>
          <p:nvPr/>
        </p:nvSpPr>
        <p:spPr>
          <a:xfrm>
            <a:off x="5545778" y="2332712"/>
            <a:ext cx="169817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几秒</a:t>
            </a:r>
          </a:p>
        </p:txBody>
      </p:sp>
      <p:sp>
        <p:nvSpPr>
          <p:cNvPr id="247" name="Shape 247"/>
          <p:cNvSpPr/>
          <p:nvPr/>
        </p:nvSpPr>
        <p:spPr>
          <a:xfrm>
            <a:off x="5545778" y="2741621"/>
            <a:ext cx="169817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几分钟</a:t>
            </a:r>
          </a:p>
        </p:txBody>
      </p:sp>
      <p:sp>
        <p:nvSpPr>
          <p:cNvPr id="248" name="Shape 248"/>
          <p:cNvSpPr/>
          <p:nvPr/>
        </p:nvSpPr>
        <p:spPr>
          <a:xfrm>
            <a:off x="5545778" y="3107263"/>
            <a:ext cx="169817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几小时</a:t>
            </a:r>
          </a:p>
        </p:txBody>
      </p:sp>
      <p:sp>
        <p:nvSpPr>
          <p:cNvPr id="249" name="Shape 249"/>
          <p:cNvSpPr/>
          <p:nvPr/>
        </p:nvSpPr>
        <p:spPr>
          <a:xfrm>
            <a:off x="5545778" y="3508623"/>
            <a:ext cx="228006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几天</a:t>
            </a:r>
            <a:r>
              <a:t>/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几星期</a:t>
            </a:r>
            <a:r>
              <a:t>/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几个月</a:t>
            </a:r>
          </a:p>
        </p:txBody>
      </p:sp>
      <p:sp>
        <p:nvSpPr>
          <p:cNvPr id="250" name="Shape 250"/>
          <p:cNvSpPr/>
          <p:nvPr/>
        </p:nvSpPr>
        <p:spPr>
          <a:xfrm>
            <a:off x="5545778" y="3942010"/>
            <a:ext cx="228006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几年</a:t>
            </a:r>
          </a:p>
        </p:txBody>
      </p:sp>
      <p:sp>
        <p:nvSpPr>
          <p:cNvPr id="251" name="Shape 2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时间复杂度</a:t>
            </a:r>
          </a:p>
        </p:txBody>
      </p:sp>
      <p:sp>
        <p:nvSpPr>
          <p:cNvPr id="252" name="Shape 252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类比生活中的一些事件，估计时间：</a:t>
            </a:r>
          </a:p>
          <a:p>
            <a:pPr/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眨一下眼</a:t>
            </a:r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口算</a:t>
            </a:r>
            <a:r>
              <a:t>“</a:t>
            </a:r>
            <a:r>
              <a:t>29+68</a:t>
            </a:r>
            <a:r>
              <a:t>”</a:t>
            </a:r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烧一壶水</a:t>
            </a:r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睡一觉</a:t>
            </a:r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完成一个项目</a:t>
            </a:r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飞船从地球飞出太阳系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2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2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2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2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0" grpId="6"/>
      <p:bldP build="whole" bldLvl="1" animBg="1" rev="0" advAuto="0" spid="248" grpId="4"/>
      <p:bldP build="whole" bldLvl="1" animBg="1" rev="0" advAuto="0" spid="246" grpId="2"/>
      <p:bldP build="whole" bldLvl="1" animBg="1" rev="0" advAuto="0" spid="245" grpId="1"/>
      <p:bldP build="whole" bldLvl="1" animBg="1" rev="0" advAuto="0" spid="247" grpId="3"/>
      <p:bldP build="whole" bldLvl="1" animBg="1" rev="0" advAuto="0" spid="249" grpId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255" name="Shape 255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256" name="Shape 256"/>
          <p:cNvSpPr/>
          <p:nvPr>
            <p:ph type="sldNum" sz="quarter" idx="2"/>
          </p:nvPr>
        </p:nvSpPr>
        <p:spPr>
          <a:xfrm>
            <a:off x="8357594" y="6453189"/>
            <a:ext cx="176807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7" name="Shape 257"/>
          <p:cNvSpPr/>
          <p:nvPr/>
        </p:nvSpPr>
        <p:spPr>
          <a:xfrm>
            <a:off x="622000" y="1637389"/>
            <a:ext cx="2363318" cy="3835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print('Hello World')</a:t>
            </a:r>
          </a:p>
        </p:txBody>
      </p:sp>
      <p:sp>
        <p:nvSpPr>
          <p:cNvPr id="258" name="Shape 258"/>
          <p:cNvSpPr/>
          <p:nvPr/>
        </p:nvSpPr>
        <p:spPr>
          <a:xfrm>
            <a:off x="624704" y="2427246"/>
            <a:ext cx="2805959" cy="6629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for </a:t>
            </a:r>
            <a:r>
              <a:rPr b="0"/>
              <a:t>i </a:t>
            </a:r>
            <a:r>
              <a:t>in </a:t>
            </a:r>
            <a:r>
              <a:rPr b="0"/>
              <a:t>range(n):</a:t>
            </a:r>
            <a:br>
              <a:rPr b="0"/>
            </a:br>
            <a:r>
              <a:rPr b="0"/>
              <a:t>    print('Hello World')</a:t>
            </a:r>
          </a:p>
        </p:txBody>
      </p:sp>
      <p:sp>
        <p:nvSpPr>
          <p:cNvPr id="259" name="Shape 259"/>
          <p:cNvSpPr/>
          <p:nvPr/>
        </p:nvSpPr>
        <p:spPr>
          <a:xfrm>
            <a:off x="626638" y="3393302"/>
            <a:ext cx="3186413" cy="9423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for </a:t>
            </a:r>
            <a:r>
              <a:rPr b="0"/>
              <a:t>i </a:t>
            </a:r>
            <a:r>
              <a:t>in </a:t>
            </a:r>
            <a:r>
              <a:rPr b="0"/>
              <a:t>range(n):</a:t>
            </a:r>
            <a:br>
              <a:rPr b="0"/>
            </a:br>
            <a:r>
              <a:rPr b="0"/>
              <a:t>    </a:t>
            </a:r>
            <a:r>
              <a:t>for </a:t>
            </a:r>
            <a:r>
              <a:rPr b="0"/>
              <a:t>j </a:t>
            </a:r>
            <a:r>
              <a:t>in </a:t>
            </a:r>
            <a:r>
              <a:rPr b="0"/>
              <a:t>range(n):</a:t>
            </a:r>
            <a:br>
              <a:rPr b="0"/>
            </a:br>
            <a:r>
              <a:rPr b="0"/>
              <a:t>        print('Hello World')</a:t>
            </a:r>
          </a:p>
        </p:txBody>
      </p:sp>
      <p:sp>
        <p:nvSpPr>
          <p:cNvPr id="260" name="Shape 260"/>
          <p:cNvSpPr/>
          <p:nvPr/>
        </p:nvSpPr>
        <p:spPr>
          <a:xfrm>
            <a:off x="593652" y="4645792"/>
            <a:ext cx="3814416" cy="12217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for </a:t>
            </a:r>
            <a:r>
              <a:rPr b="0"/>
              <a:t>i </a:t>
            </a:r>
            <a:r>
              <a:t>in </a:t>
            </a:r>
            <a:r>
              <a:rPr b="0"/>
              <a:t>range(n):</a:t>
            </a:r>
            <a:br>
              <a:rPr b="0"/>
            </a:br>
            <a:r>
              <a:rPr b="0"/>
              <a:t>    </a:t>
            </a:r>
            <a:r>
              <a:t>for </a:t>
            </a:r>
            <a:r>
              <a:rPr b="0"/>
              <a:t>j </a:t>
            </a:r>
            <a:r>
              <a:t>in </a:t>
            </a:r>
            <a:r>
              <a:rPr b="0"/>
              <a:t>range(n):</a:t>
            </a:r>
            <a:br>
              <a:rPr b="0"/>
            </a:br>
            <a:r>
              <a:rPr b="0"/>
              <a:t>        </a:t>
            </a:r>
            <a:r>
              <a:t>for </a:t>
            </a:r>
            <a:r>
              <a:rPr b="0"/>
              <a:t>k </a:t>
            </a:r>
            <a:r>
              <a:t>in </a:t>
            </a:r>
            <a:r>
              <a:rPr b="0"/>
              <a:t>range(n):</a:t>
            </a:r>
            <a:br>
              <a:rPr b="0"/>
            </a:br>
            <a:r>
              <a:rPr b="0"/>
              <a:t>            print('Hello World')</a:t>
            </a:r>
          </a:p>
        </p:txBody>
      </p:sp>
      <p:sp>
        <p:nvSpPr>
          <p:cNvPr id="261" name="Shape 261"/>
          <p:cNvSpPr/>
          <p:nvPr/>
        </p:nvSpPr>
        <p:spPr>
          <a:xfrm>
            <a:off x="4549914" y="3655391"/>
            <a:ext cx="93869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O(n</a:t>
            </a:r>
            <a:r>
              <a:rPr baseline="30000"/>
              <a:t>2</a:t>
            </a:r>
            <a:r>
              <a:t>)</a:t>
            </a:r>
          </a:p>
        </p:txBody>
      </p:sp>
      <p:sp>
        <p:nvSpPr>
          <p:cNvPr id="262" name="Shape 262"/>
          <p:cNvSpPr/>
          <p:nvPr/>
        </p:nvSpPr>
        <p:spPr>
          <a:xfrm>
            <a:off x="4558748" y="2559879"/>
            <a:ext cx="7399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O(n)</a:t>
            </a:r>
          </a:p>
        </p:txBody>
      </p:sp>
      <p:sp>
        <p:nvSpPr>
          <p:cNvPr id="263" name="Shape 263"/>
          <p:cNvSpPr/>
          <p:nvPr/>
        </p:nvSpPr>
        <p:spPr>
          <a:xfrm>
            <a:off x="4558748" y="1649032"/>
            <a:ext cx="7399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O(1)</a:t>
            </a:r>
          </a:p>
        </p:txBody>
      </p:sp>
      <p:sp>
        <p:nvSpPr>
          <p:cNvPr id="264" name="Shape 264"/>
          <p:cNvSpPr/>
          <p:nvPr/>
        </p:nvSpPr>
        <p:spPr>
          <a:xfrm>
            <a:off x="4545496" y="4998277"/>
            <a:ext cx="84372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O(n</a:t>
            </a:r>
            <a:r>
              <a:rPr baseline="30000"/>
              <a:t>3</a:t>
            </a:r>
            <a:r>
              <a:t>)</a:t>
            </a:r>
          </a:p>
        </p:txBody>
      </p:sp>
      <p:sp>
        <p:nvSpPr>
          <p:cNvPr id="265" name="Shape 2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时间复杂度</a:t>
            </a:r>
          </a:p>
        </p:txBody>
      </p:sp>
      <p:sp>
        <p:nvSpPr>
          <p:cNvPr id="266" name="Shape 266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时间复杂度：用来评估算法运行效率的一个东西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4" grpId="4"/>
      <p:bldP build="whole" bldLvl="1" animBg="1" rev="0" advAuto="0" spid="262" grpId="2"/>
      <p:bldP build="whole" bldLvl="1" animBg="1" rev="0" advAuto="0" spid="261" grpId="3"/>
      <p:bldP build="whole" bldLvl="1" animBg="1" rev="0" advAuto="0" spid="26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269" name="Shape 269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270" name="Shape 270"/>
          <p:cNvSpPr/>
          <p:nvPr>
            <p:ph type="sldNum" sz="quarter" idx="2"/>
          </p:nvPr>
        </p:nvSpPr>
        <p:spPr>
          <a:xfrm>
            <a:off x="8357594" y="6453189"/>
            <a:ext cx="176807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1" name="Shape 271"/>
          <p:cNvSpPr/>
          <p:nvPr/>
        </p:nvSpPr>
        <p:spPr>
          <a:xfrm>
            <a:off x="732436" y="1626346"/>
            <a:ext cx="2911912" cy="9423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print('Hello World')</a:t>
            </a:r>
          </a:p>
          <a:p>
            <a:pPr/>
            <a:r>
              <a:t>print('Hello Python')</a:t>
            </a:r>
          </a:p>
          <a:p>
            <a:pPr/>
            <a:r>
              <a:t>print(‘Hello</a:t>
            </a:r>
            <a:r>
              <a:t> </a:t>
            </a:r>
            <a:r>
              <a:t>Algorithm’)</a:t>
            </a:r>
          </a:p>
        </p:txBody>
      </p:sp>
      <p:sp>
        <p:nvSpPr>
          <p:cNvPr id="272" name="Shape 272"/>
          <p:cNvSpPr/>
          <p:nvPr/>
        </p:nvSpPr>
        <p:spPr>
          <a:xfrm>
            <a:off x="714986" y="2940521"/>
            <a:ext cx="3186413" cy="12217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for </a:t>
            </a:r>
            <a:r>
              <a:rPr b="0"/>
              <a:t>i </a:t>
            </a:r>
            <a:r>
              <a:t>in </a:t>
            </a:r>
            <a:r>
              <a:rPr b="0"/>
              <a:t>range(n):</a:t>
            </a:r>
            <a:endParaRPr b="0"/>
          </a:p>
          <a:p>
            <a:pPr/>
            <a:r>
              <a:t>    print('Hello World’)</a:t>
            </a:r>
            <a:br/>
            <a:r>
              <a:t>    </a:t>
            </a:r>
            <a:r>
              <a:rPr b="1"/>
              <a:t>for </a:t>
            </a:r>
            <a:r>
              <a:t>j </a:t>
            </a:r>
            <a:r>
              <a:rPr b="1"/>
              <a:t>in </a:t>
            </a:r>
            <a:r>
              <a:t>range(n):</a:t>
            </a:r>
            <a:br/>
            <a:r>
              <a:t>        print('Hello World')</a:t>
            </a:r>
          </a:p>
        </p:txBody>
      </p:sp>
      <p:sp>
        <p:nvSpPr>
          <p:cNvPr id="273" name="Shape 273"/>
          <p:cNvSpPr/>
          <p:nvPr/>
        </p:nvSpPr>
        <p:spPr>
          <a:xfrm>
            <a:off x="703942" y="4585997"/>
            <a:ext cx="3186413" cy="9423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for </a:t>
            </a:r>
            <a:r>
              <a:rPr b="0"/>
              <a:t>i </a:t>
            </a:r>
            <a:r>
              <a:t>in </a:t>
            </a:r>
            <a:r>
              <a:rPr b="0"/>
              <a:t>range(n):</a:t>
            </a:r>
            <a:br>
              <a:rPr b="0"/>
            </a:br>
            <a:r>
              <a:rPr b="0"/>
              <a:t>    </a:t>
            </a:r>
            <a:r>
              <a:t>for </a:t>
            </a:r>
            <a:r>
              <a:rPr b="0"/>
              <a:t>j </a:t>
            </a:r>
            <a:r>
              <a:t>in </a:t>
            </a:r>
            <a:r>
              <a:rPr b="0"/>
              <a:t>range(i):</a:t>
            </a:r>
            <a:br>
              <a:rPr b="0"/>
            </a:br>
            <a:r>
              <a:rPr b="0"/>
              <a:t>        print('Hello World')</a:t>
            </a:r>
          </a:p>
        </p:txBody>
      </p:sp>
      <p:sp>
        <p:nvSpPr>
          <p:cNvPr id="274" name="Shape 274"/>
          <p:cNvSpPr/>
          <p:nvPr/>
        </p:nvSpPr>
        <p:spPr>
          <a:xfrm>
            <a:off x="4567237" y="1903345"/>
            <a:ext cx="7399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O(3)</a:t>
            </a:r>
          </a:p>
        </p:txBody>
      </p:sp>
      <p:sp>
        <p:nvSpPr>
          <p:cNvPr id="275" name="Shape 275"/>
          <p:cNvSpPr/>
          <p:nvPr/>
        </p:nvSpPr>
        <p:spPr>
          <a:xfrm>
            <a:off x="4554244" y="3351491"/>
            <a:ext cx="146555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O(n</a:t>
            </a:r>
            <a:r>
              <a:rPr baseline="30000"/>
              <a:t>2</a:t>
            </a:r>
            <a:r>
              <a:t>+n)</a:t>
            </a:r>
          </a:p>
        </p:txBody>
      </p:sp>
      <p:sp>
        <p:nvSpPr>
          <p:cNvPr id="276" name="Shape 276"/>
          <p:cNvSpPr/>
          <p:nvPr/>
        </p:nvSpPr>
        <p:spPr>
          <a:xfrm>
            <a:off x="4554244" y="4862996"/>
            <a:ext cx="1465557" cy="414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O(</a:t>
            </a:r>
            <a:r>
              <a:rPr baseline="30000"/>
              <a:t>1</a:t>
            </a:r>
            <a:r>
              <a:t>/</a:t>
            </a:r>
            <a:r>
              <a:rPr baseline="-25000"/>
              <a:t>2</a:t>
            </a:r>
            <a:r>
              <a:t>n</a:t>
            </a:r>
            <a:r>
              <a:rPr baseline="30000"/>
              <a:t>2</a:t>
            </a:r>
            <a:r>
              <a:t>)</a:t>
            </a:r>
          </a:p>
        </p:txBody>
      </p:sp>
      <p:sp>
        <p:nvSpPr>
          <p:cNvPr id="277" name="Shape 277"/>
          <p:cNvSpPr/>
          <p:nvPr/>
        </p:nvSpPr>
        <p:spPr>
          <a:xfrm>
            <a:off x="6715136" y="1903345"/>
            <a:ext cx="7399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O(1)</a:t>
            </a:r>
          </a:p>
        </p:txBody>
      </p:sp>
      <p:sp>
        <p:nvSpPr>
          <p:cNvPr id="278" name="Shape 278"/>
          <p:cNvSpPr/>
          <p:nvPr/>
        </p:nvSpPr>
        <p:spPr>
          <a:xfrm>
            <a:off x="6702142" y="3351491"/>
            <a:ext cx="146555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O(n</a:t>
            </a:r>
            <a:r>
              <a:rPr baseline="30000"/>
              <a:t>2</a:t>
            </a:r>
            <a:r>
              <a:t>)</a:t>
            </a:r>
          </a:p>
        </p:txBody>
      </p:sp>
      <p:sp>
        <p:nvSpPr>
          <p:cNvPr id="279" name="Shape 279"/>
          <p:cNvSpPr/>
          <p:nvPr/>
        </p:nvSpPr>
        <p:spPr>
          <a:xfrm>
            <a:off x="6702142" y="4862996"/>
            <a:ext cx="146555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O(n</a:t>
            </a:r>
            <a:r>
              <a:rPr baseline="30000"/>
              <a:t>2</a:t>
            </a:r>
            <a:r>
              <a:t>)</a:t>
            </a:r>
          </a:p>
        </p:txBody>
      </p:sp>
      <p:sp>
        <p:nvSpPr>
          <p:cNvPr id="280" name="Shape 280"/>
          <p:cNvSpPr/>
          <p:nvPr/>
        </p:nvSpPr>
        <p:spPr>
          <a:xfrm>
            <a:off x="4458730" y="1879603"/>
            <a:ext cx="1442024" cy="3490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808"/>
                </a:moveTo>
                <a:lnTo>
                  <a:pt x="6533" y="0"/>
                </a:lnTo>
                <a:lnTo>
                  <a:pt x="10800" y="5888"/>
                </a:lnTo>
                <a:lnTo>
                  <a:pt x="15067" y="0"/>
                </a:lnTo>
                <a:lnTo>
                  <a:pt x="21600" y="808"/>
                </a:lnTo>
                <a:lnTo>
                  <a:pt x="14359" y="10800"/>
                </a:lnTo>
                <a:lnTo>
                  <a:pt x="21600" y="20792"/>
                </a:lnTo>
                <a:lnTo>
                  <a:pt x="15067" y="21600"/>
                </a:lnTo>
                <a:lnTo>
                  <a:pt x="10800" y="15712"/>
                </a:lnTo>
                <a:lnTo>
                  <a:pt x="6533" y="21600"/>
                </a:lnTo>
                <a:lnTo>
                  <a:pt x="0" y="20792"/>
                </a:lnTo>
                <a:lnTo>
                  <a:pt x="7241" y="10800"/>
                </a:lnTo>
                <a:close/>
              </a:path>
            </a:pathLst>
          </a:custGeom>
          <a:solidFill>
            <a:schemeClr val="accent6">
              <a:alpha val="89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ln w="22225">
                  <a:solidFill>
                    <a:schemeClr val="accent2"/>
                  </a:solidFill>
                </a:ln>
                <a:solidFill>
                  <a:srgbClr val="FF8585"/>
                </a:solidFill>
              </a:defRPr>
            </a:pPr>
          </a:p>
        </p:txBody>
      </p:sp>
      <p:sp>
        <p:nvSpPr>
          <p:cNvPr id="281" name="Shape 2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时间复杂度</a:t>
            </a:r>
          </a:p>
        </p:txBody>
      </p:sp>
      <p:sp>
        <p:nvSpPr>
          <p:cNvPr id="282" name="Shape 282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那这些代码呢？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8" grpId="6"/>
      <p:bldP build="whole" bldLvl="1" animBg="1" rev="0" advAuto="0" spid="276" grpId="3"/>
      <p:bldP build="whole" bldLvl="1" animBg="1" rev="0" advAuto="0" spid="280" grpId="4"/>
      <p:bldP build="whole" bldLvl="1" animBg="1" rev="0" advAuto="0" spid="279" grpId="7"/>
      <p:bldP build="whole" bldLvl="1" animBg="1" rev="0" advAuto="0" spid="275" grpId="2"/>
      <p:bldP build="whole" bldLvl="1" animBg="1" rev="0" advAuto="0" spid="274" grpId="1"/>
      <p:bldP build="whole" bldLvl="1" animBg="1" rev="0" advAuto="0" spid="277" grpId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/>
        </p:nvSpPr>
        <p:spPr>
          <a:xfrm>
            <a:off x="3124200" y="6381751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算法基础</a:t>
            </a:r>
          </a:p>
        </p:txBody>
      </p:sp>
      <p:sp>
        <p:nvSpPr>
          <p:cNvPr id="285" name="Shape 285"/>
          <p:cNvSpPr/>
          <p:nvPr/>
        </p:nvSpPr>
        <p:spPr>
          <a:xfrm>
            <a:off x="609600" y="6381751"/>
            <a:ext cx="19812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286" name="Shape 286"/>
          <p:cNvSpPr/>
          <p:nvPr>
            <p:ph type="sldNum" sz="quarter" idx="2"/>
          </p:nvPr>
        </p:nvSpPr>
        <p:spPr>
          <a:xfrm>
            <a:off x="8357594" y="6453189"/>
            <a:ext cx="176807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7" name="Shape 287"/>
          <p:cNvSpPr/>
          <p:nvPr/>
        </p:nvSpPr>
        <p:spPr>
          <a:xfrm>
            <a:off x="1029318" y="1697597"/>
            <a:ext cx="1892009" cy="9423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while </a:t>
            </a:r>
            <a:r>
              <a:rPr b="0"/>
              <a:t>n</a:t>
            </a:r>
            <a:r>
              <a:rPr b="0"/>
              <a:t> &gt; </a:t>
            </a:r>
            <a:r>
              <a:rPr b="0"/>
              <a:t>1</a:t>
            </a:r>
            <a:r>
              <a:rPr b="0"/>
              <a:t>:</a:t>
            </a:r>
            <a:br>
              <a:rPr b="0"/>
            </a:br>
            <a:r>
              <a:rPr b="0"/>
              <a:t>    print(</a:t>
            </a:r>
            <a:r>
              <a:rPr b="0"/>
              <a:t>n</a:t>
            </a:r>
            <a:r>
              <a:rPr b="0"/>
              <a:t>)</a:t>
            </a:r>
            <a:br>
              <a:rPr b="0"/>
            </a:br>
            <a:r>
              <a:rPr b="0"/>
              <a:t>    </a:t>
            </a:r>
            <a:r>
              <a:rPr b="0"/>
              <a:t>n</a:t>
            </a:r>
            <a:r>
              <a:rPr b="0"/>
              <a:t> = </a:t>
            </a:r>
            <a:r>
              <a:rPr b="0"/>
              <a:t>n</a:t>
            </a:r>
            <a:r>
              <a:rPr b="0"/>
              <a:t> // 2</a:t>
            </a:r>
          </a:p>
        </p:txBody>
      </p:sp>
      <p:sp>
        <p:nvSpPr>
          <p:cNvPr id="288" name="Shape 288"/>
          <p:cNvSpPr/>
          <p:nvPr/>
        </p:nvSpPr>
        <p:spPr>
          <a:xfrm>
            <a:off x="1332140" y="3166203"/>
            <a:ext cx="1589190" cy="23774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n=64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输出：</a:t>
            </a:r>
          </a:p>
          <a:p>
            <a:pPr/>
          </a:p>
          <a:p>
            <a:pPr/>
            <a:r>
              <a:t>64</a:t>
            </a:r>
          </a:p>
          <a:p>
            <a:pPr/>
            <a:r>
              <a:t>32</a:t>
            </a:r>
          </a:p>
          <a:p>
            <a:pPr/>
            <a:r>
              <a:t>16</a:t>
            </a:r>
          </a:p>
          <a:p>
            <a:pPr/>
            <a:r>
              <a:t>8</a:t>
            </a:r>
          </a:p>
          <a:p>
            <a:pPr/>
            <a:r>
              <a:t>4</a:t>
            </a:r>
          </a:p>
          <a:p>
            <a:pPr/>
            <a:r>
              <a:t>2</a:t>
            </a:r>
          </a:p>
        </p:txBody>
      </p:sp>
      <p:sp>
        <p:nvSpPr>
          <p:cNvPr id="289" name="Shape 289"/>
          <p:cNvSpPr/>
          <p:nvPr/>
        </p:nvSpPr>
        <p:spPr>
          <a:xfrm>
            <a:off x="5599710" y="1620653"/>
            <a:ext cx="2108861" cy="1159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t>2</a:t>
            </a:r>
            <a:r>
              <a:rPr baseline="30000"/>
              <a:t>6</a:t>
            </a:r>
            <a:r>
              <a:t>=64</a:t>
            </a:r>
          </a:p>
          <a:p>
            <a:pPr>
              <a:defRPr sz="3200"/>
            </a:pPr>
            <a:r>
              <a:t>log</a:t>
            </a:r>
            <a:r>
              <a:rPr baseline="-25000"/>
              <a:t>2</a:t>
            </a:r>
            <a:r>
              <a:t>64=6</a:t>
            </a:r>
          </a:p>
        </p:txBody>
      </p:sp>
      <p:sp>
        <p:nvSpPr>
          <p:cNvPr id="290" name="Shape 290"/>
          <p:cNvSpPr/>
          <p:nvPr/>
        </p:nvSpPr>
        <p:spPr>
          <a:xfrm>
            <a:off x="5641273" y="3574007"/>
            <a:ext cx="2067298" cy="1730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t>O(log</a:t>
            </a:r>
            <a:r>
              <a:rPr baseline="-25000"/>
              <a:t>2</a:t>
            </a:r>
            <a:r>
              <a:t>n)</a:t>
            </a:r>
          </a:p>
          <a:p>
            <a:pPr>
              <a:defRPr sz="32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或</a:t>
            </a:r>
          </a:p>
          <a:p>
            <a:pPr>
              <a:defRPr sz="3200"/>
            </a:pPr>
            <a:r>
              <a:t>O(logn)</a:t>
            </a:r>
          </a:p>
        </p:txBody>
      </p:sp>
      <p:sp>
        <p:nvSpPr>
          <p:cNvPr id="291" name="Shape 2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时间复杂度</a:t>
            </a:r>
          </a:p>
        </p:txBody>
      </p:sp>
      <p:sp>
        <p:nvSpPr>
          <p:cNvPr id="292" name="Shape 292"/>
          <p:cNvSpPr/>
          <p:nvPr>
            <p:ph type="body" idx="1"/>
          </p:nvPr>
        </p:nvSpPr>
        <p:spPr>
          <a:xfrm>
            <a:off x="566737" y="1052514"/>
            <a:ext cx="8001001" cy="4967289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那这个代码呢？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0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8" grpId="1"/>
      <p:bldP build="whole" bldLvl="1" animBg="1" rev="0" advAuto="0" spid="289" grpId="2"/>
      <p:bldP build="whole" bldLvl="1" animBg="1" rev="0" advAuto="0" spid="290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Profile">
  <a:themeElements>
    <a:clrScheme name="Profi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3B2C1"/>
      </a:accent1>
      <a:accent2>
        <a:srgbClr val="CC0000"/>
      </a:accent2>
      <a:accent3>
        <a:srgbClr val="8F8F8F"/>
      </a:accent3>
      <a:accent4>
        <a:srgbClr val="707070"/>
      </a:accent4>
      <a:accent5>
        <a:srgbClr val="CED5DD"/>
      </a:accent5>
      <a:accent6>
        <a:srgbClr val="B90000"/>
      </a:accent6>
      <a:hlink>
        <a:srgbClr val="0000FF"/>
      </a:hlink>
      <a:folHlink>
        <a:srgbClr val="FF00FF"/>
      </a:folHlink>
    </a:clrScheme>
    <a:fontScheme name="Profil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Profi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rofile">
  <a:themeElements>
    <a:clrScheme name="Profi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3B2C1"/>
      </a:accent1>
      <a:accent2>
        <a:srgbClr val="CC0000"/>
      </a:accent2>
      <a:accent3>
        <a:srgbClr val="8F8F8F"/>
      </a:accent3>
      <a:accent4>
        <a:srgbClr val="707070"/>
      </a:accent4>
      <a:accent5>
        <a:srgbClr val="CED5DD"/>
      </a:accent5>
      <a:accent6>
        <a:srgbClr val="B90000"/>
      </a:accent6>
      <a:hlink>
        <a:srgbClr val="0000FF"/>
      </a:hlink>
      <a:folHlink>
        <a:srgbClr val="FF00FF"/>
      </a:folHlink>
    </a:clrScheme>
    <a:fontScheme name="Profil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Profi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