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2" r:id="rId2"/>
    <p:sldId id="263" r:id="rId3"/>
    <p:sldId id="265" r:id="rId4"/>
    <p:sldId id="266" r:id="rId5"/>
    <p:sldId id="267" r:id="rId6"/>
    <p:sldId id="264" r:id="rId7"/>
    <p:sldId id="272" r:id="rId8"/>
    <p:sldId id="268" r:id="rId9"/>
    <p:sldId id="269" r:id="rId10"/>
    <p:sldId id="271" r:id="rId11"/>
    <p:sldId id="256" r:id="rId12"/>
    <p:sldId id="273" r:id="rId13"/>
    <p:sldId id="258" r:id="rId14"/>
    <p:sldId id="257" r:id="rId15"/>
    <p:sldId id="259" r:id="rId16"/>
    <p:sldId id="260" r:id="rId17"/>
    <p:sldId id="261" r:id="rId18"/>
    <p:sldId id="275" r:id="rId19"/>
    <p:sldId id="281" r:id="rId20"/>
    <p:sldId id="277" r:id="rId21"/>
    <p:sldId id="276" r:id="rId22"/>
    <p:sldId id="279" r:id="rId23"/>
    <p:sldId id="280" r:id="rId24"/>
    <p:sldId id="27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11" autoAdjust="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7C263-E3F5-452E-943F-33DB87E0687C}" type="datetimeFigureOut">
              <a:rPr lang="zh-CN" altLang="en-US" smtClean="0"/>
              <a:t>2013/12/26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01EF9-497A-4349-A3EF-60E239DFC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848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更准确的说是校务管理系统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01EF9-497A-4349-A3EF-60E239DFC4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353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COURSE_LIST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模型中若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COURSE_NAME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相同，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CLASS_ID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不同，则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COURSE_ID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不同，因而也满足第二、三范式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COURSE_SCORE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模型不符合第二范式，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COURSE_NAME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仅依赖于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COURSE_ID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SCORE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既依赖于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STU_ID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又依赖于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COURSE_ID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01EF9-497A-4349-A3EF-60E239DFC46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510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说明为什么选择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，而不是</a:t>
            </a:r>
            <a:r>
              <a:rPr lang="en-US" altLang="zh-CN" dirty="0" smtClean="0"/>
              <a:t>VERCHAR</a:t>
            </a:r>
          </a:p>
          <a:p>
            <a:r>
              <a:rPr lang="zh-CN" altLang="en-US" dirty="0" smtClean="0"/>
              <a:t>这是之前的截图，现在已经存储类型的位数有了一定变化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01EF9-497A-4349-A3EF-60E239DFC46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903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01EF9-497A-4349-A3EF-60E239DFC46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867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E9A1-E9C7-4E5A-BA7A-1D85525B0C9D}" type="datetimeFigureOut">
              <a:rPr lang="zh-CN" altLang="en-US" smtClean="0"/>
              <a:t>2013/12/26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6C3C-20C7-466A-90F2-B79B8FD10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34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E9A1-E9C7-4E5A-BA7A-1D85525B0C9D}" type="datetimeFigureOut">
              <a:rPr lang="zh-CN" altLang="en-US" smtClean="0"/>
              <a:t>2013/12/26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6C3C-20C7-466A-90F2-B79B8FD10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49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E9A1-E9C7-4E5A-BA7A-1D85525B0C9D}" type="datetimeFigureOut">
              <a:rPr lang="zh-CN" altLang="en-US" smtClean="0"/>
              <a:t>2013/12/26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6C3C-20C7-466A-90F2-B79B8FD10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311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E9A1-E9C7-4E5A-BA7A-1D85525B0C9D}" type="datetimeFigureOut">
              <a:rPr lang="zh-CN" altLang="en-US" smtClean="0"/>
              <a:t>2013/12/26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6C3C-20C7-466A-90F2-B79B8FD10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96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E9A1-E9C7-4E5A-BA7A-1D85525B0C9D}" type="datetimeFigureOut">
              <a:rPr lang="zh-CN" altLang="en-US" smtClean="0"/>
              <a:t>2013/12/26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6C3C-20C7-466A-90F2-B79B8FD10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59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E9A1-E9C7-4E5A-BA7A-1D85525B0C9D}" type="datetimeFigureOut">
              <a:rPr lang="zh-CN" altLang="en-US" smtClean="0"/>
              <a:t>2013/12/26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6C3C-20C7-466A-90F2-B79B8FD10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91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E9A1-E9C7-4E5A-BA7A-1D85525B0C9D}" type="datetimeFigureOut">
              <a:rPr lang="zh-CN" altLang="en-US" smtClean="0"/>
              <a:t>2013/12/26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6C3C-20C7-466A-90F2-B79B8FD10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17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E9A1-E9C7-4E5A-BA7A-1D85525B0C9D}" type="datetimeFigureOut">
              <a:rPr lang="zh-CN" altLang="en-US" smtClean="0"/>
              <a:t>2013/12/26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6C3C-20C7-466A-90F2-B79B8FD10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55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E9A1-E9C7-4E5A-BA7A-1D85525B0C9D}" type="datetimeFigureOut">
              <a:rPr lang="zh-CN" altLang="en-US" smtClean="0"/>
              <a:t>2013/12/26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6C3C-20C7-466A-90F2-B79B8FD10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4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E9A1-E9C7-4E5A-BA7A-1D85525B0C9D}" type="datetimeFigureOut">
              <a:rPr lang="zh-CN" altLang="en-US" smtClean="0"/>
              <a:t>2013/12/26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6C3C-20C7-466A-90F2-B79B8FD10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46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E9A1-E9C7-4E5A-BA7A-1D85525B0C9D}" type="datetimeFigureOut">
              <a:rPr lang="zh-CN" altLang="en-US" smtClean="0"/>
              <a:t>2013/12/26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6C3C-20C7-466A-90F2-B79B8FD10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99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BE9A1-E9C7-4E5A-BA7A-1D85525B0C9D}" type="datetimeFigureOut">
              <a:rPr lang="zh-CN" altLang="en-US" smtClean="0"/>
              <a:t>2013/12/26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96C3C-20C7-466A-90F2-B79B8FD10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0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3678" y="2093878"/>
            <a:ext cx="5724645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数据库大作业</a:t>
            </a:r>
            <a:endParaRPr lang="en-US" altLang="zh-CN" sz="7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7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成果汇报</a:t>
            </a:r>
            <a:endParaRPr lang="zh-CN" altLang="en-US" sz="7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11568" y="4402202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蒋鑫</a:t>
            </a:r>
            <a:endParaRPr lang="zh-CN" altLang="en-US" sz="5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141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31" y="1832539"/>
            <a:ext cx="3219450" cy="3009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038" y="1832539"/>
            <a:ext cx="3048000" cy="2781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072" y="1832539"/>
            <a:ext cx="2886075" cy="18669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447287" y="336755"/>
            <a:ext cx="3663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表结构设计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9237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17" y="2308692"/>
            <a:ext cx="3809524" cy="285714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95138" y="336755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模块展示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6557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78" y="1825644"/>
            <a:ext cx="5485714" cy="328768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39" y="1808698"/>
            <a:ext cx="5523809" cy="330463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95138" y="336755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模块展示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8962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73" y="1571605"/>
            <a:ext cx="5523809" cy="5000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795138" y="336755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模块展示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534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53" y="1402845"/>
            <a:ext cx="5523809" cy="51047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526" y="1402845"/>
            <a:ext cx="5523809" cy="510476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795138" y="336755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模块展示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6658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26" y="1260085"/>
            <a:ext cx="5523809" cy="53142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17" y="1260086"/>
            <a:ext cx="5523809" cy="531428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795138" y="336755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模块展示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8039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679" y="1260085"/>
            <a:ext cx="5523809" cy="5238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71" y="1260086"/>
            <a:ext cx="5523809" cy="52380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795138" y="336755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模块展示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4039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790" y="1260085"/>
            <a:ext cx="5459103" cy="5514286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89" y="1260085"/>
            <a:ext cx="5373302" cy="551428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795138" y="336755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模块展示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8577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19032" y="1163200"/>
            <a:ext cx="38779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exec</a:t>
            </a:r>
            <a:r>
              <a:rPr lang="en-US" altLang="zh-CN" sz="48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4800" dirty="0" err="1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sp_mark</a:t>
            </a:r>
            <a:endParaRPr lang="en-US" altLang="zh-CN" sz="4800" dirty="0">
              <a:solidFill>
                <a:srgbClr val="00808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1699" y="3791484"/>
            <a:ext cx="115723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exec</a:t>
            </a:r>
            <a:r>
              <a:rPr lang="en-US" altLang="zh-CN" sz="48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4800" dirty="0" err="1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sp_mark</a:t>
            </a:r>
            <a:r>
              <a:rPr lang="en-US" altLang="zh-CN" sz="4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4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@</a:t>
            </a:r>
            <a:r>
              <a:rPr lang="en-US" altLang="zh-CN" sz="4800" dirty="0" err="1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coursename</a:t>
            </a:r>
            <a:r>
              <a:rPr lang="en-US" altLang="zh-CN" sz="4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48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</a:t>
            </a:r>
            <a:r>
              <a:rPr lang="zh-CN" altLang="en-US" sz="48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宏观经济学</a:t>
            </a:r>
            <a:r>
              <a:rPr lang="en-US" altLang="zh-CN" sz="48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919" y="4785360"/>
            <a:ext cx="5013959" cy="10820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920" y="2371922"/>
            <a:ext cx="5013959" cy="104183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099435" y="336755"/>
            <a:ext cx="43588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其它功能展示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7701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19032" y="1163200"/>
            <a:ext cx="4185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exec </a:t>
            </a:r>
            <a:r>
              <a:rPr lang="en-US" altLang="zh-CN" sz="4800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sp_order</a:t>
            </a:r>
            <a:endParaRPr lang="en-US" altLang="zh-CN" sz="48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1824" y="2110286"/>
            <a:ext cx="118801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accent1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exec</a:t>
            </a:r>
            <a:r>
              <a:rPr lang="en-US" altLang="zh-CN" sz="4800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4800" dirty="0" err="1" smtClean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sp_order</a:t>
            </a:r>
            <a:r>
              <a:rPr lang="en-US" altLang="zh-CN" sz="4800" dirty="0" smtClean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@</a:t>
            </a:r>
            <a:r>
              <a:rPr lang="en-US" altLang="zh-CN" sz="4800" dirty="0" err="1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coursename</a:t>
            </a:r>
            <a:r>
              <a:rPr lang="en-US" altLang="zh-CN" sz="48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='</a:t>
            </a:r>
            <a:r>
              <a:rPr lang="zh-CN" altLang="en-US" sz="48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宏观经济学</a:t>
            </a:r>
            <a:r>
              <a:rPr lang="en-US" altLang="zh-CN" sz="4800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</a:t>
            </a:r>
            <a:endParaRPr lang="en-US" altLang="zh-CN" sz="4800" dirty="0">
              <a:solidFill>
                <a:srgbClr val="FF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109" y="3240340"/>
            <a:ext cx="4363349" cy="31024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14" y="3240341"/>
            <a:ext cx="4415038" cy="310245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099435" y="336755"/>
            <a:ext cx="43588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其它功能展示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145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57332" y="2680732"/>
            <a:ext cx="5750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学生学籍管理系统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036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099435" y="336755"/>
            <a:ext cx="43588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其它功能展示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90904" y="2075101"/>
            <a:ext cx="61759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sz="4800" dirty="0" err="1"/>
              <a:t>t_stu_user_add</a:t>
            </a:r>
            <a:endParaRPr lang="en-US" altLang="zh-CN" sz="48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sz="4800" dirty="0" err="1" smtClean="0"/>
              <a:t>t_tea_user_add</a:t>
            </a:r>
            <a:endParaRPr lang="en-US" altLang="zh-CN" sz="48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sz="4800" dirty="0" err="1" smtClean="0"/>
              <a:t>t_stu_user_del</a:t>
            </a:r>
            <a:endParaRPr lang="en-US" altLang="zh-CN" sz="48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sz="4800" dirty="0" err="1" smtClean="0"/>
              <a:t>t_tea_user_del</a:t>
            </a:r>
            <a:endParaRPr lang="en-US" altLang="zh-CN" sz="4800" dirty="0"/>
          </a:p>
        </p:txBody>
      </p:sp>
    </p:spTree>
    <p:extLst>
      <p:ext uri="{BB962C8B-B14F-4D97-AF65-F5344CB8AC3E}">
        <p14:creationId xmlns:p14="http://schemas.microsoft.com/office/powerpoint/2010/main" val="146061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099435" y="336755"/>
            <a:ext cx="43588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其它功能展示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85" y="1499928"/>
            <a:ext cx="11084586" cy="482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1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565" y="1755159"/>
            <a:ext cx="2762250" cy="3238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428" y="1755159"/>
            <a:ext cx="2876550" cy="41529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99435" y="336755"/>
            <a:ext cx="43588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其它功能展示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4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47287" y="336755"/>
            <a:ext cx="36631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待</a:t>
            </a:r>
            <a:r>
              <a:rPr lang="zh-CN" alt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改进方面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9953" y="1484027"/>
            <a:ext cx="108978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完善约束条件（如：身份证、学号、教师编号、课程号、入学年份等的验证）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改进</a:t>
            </a:r>
            <a:r>
              <a:rPr lang="en-US" altLang="zh-CN" sz="2800" dirty="0" smtClean="0"/>
              <a:t>C/S</a:t>
            </a:r>
            <a:r>
              <a:rPr lang="zh-CN" altLang="en-US" sz="2800" dirty="0" smtClean="0"/>
              <a:t>连接方式，简化连接过程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将四六级管理、计算机等级考试管理等模块加入用户端的图形界面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增加自动识别功能（</a:t>
            </a:r>
            <a:r>
              <a:rPr lang="zh-CN" altLang="en-US" sz="2800" dirty="0"/>
              <a:t>如： </a:t>
            </a:r>
            <a:r>
              <a:rPr lang="zh-CN" altLang="en-US" sz="2800" dirty="0" smtClean="0"/>
              <a:t>根据</a:t>
            </a:r>
            <a:r>
              <a:rPr lang="en-US" altLang="zh-CN" sz="2800" dirty="0" smtClean="0"/>
              <a:t>USER_ID</a:t>
            </a:r>
            <a:r>
              <a:rPr lang="zh-CN" altLang="en-US" sz="2800" dirty="0" smtClean="0"/>
              <a:t>自动识别类型，不用用户自己选择）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进一步优化逻辑模式，在保证效率的同时减少冗余度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将课表管理和课程管理合并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增加备份和并发控制</a:t>
            </a:r>
            <a:r>
              <a:rPr lang="zh-CN" altLang="en-US" sz="2800" dirty="0" smtClean="0"/>
              <a:t>机制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完备信息记录，如学生等的邮箱，课程的考试信息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599199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39152" y="2351873"/>
            <a:ext cx="265649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谢谢</a:t>
            </a:r>
            <a:endParaRPr lang="zh-CN" altLang="en-US" sz="9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7027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795140" y="467975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系统简介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8640" y="2001858"/>
            <a:ext cx="1129284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本系统采用模块化设计方式，在学生信息管理、教师信息管理、课程管理、选课管理、成绩管理、课表管理等模块中实现新建、删除、修改、查询等功能。</a:t>
            </a:r>
          </a:p>
          <a:p>
            <a:pPr marL="45720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用户分为学生、教师、管理员三种，分别具有不同权限，均不能跨越权限进行操作。</a:t>
            </a:r>
          </a:p>
          <a:p>
            <a:pPr marL="45720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系统采用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C/S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模式设计，在服务器中运行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SQL Server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，在客户机</a:t>
            </a:r>
            <a:r>
              <a:rPr lang="zh-CN" altLang="zh-CN" sz="28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中登陆</a:t>
            </a:r>
            <a:r>
              <a:rPr lang="zh-CN" altLang="en-US" sz="28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进行各种操作</a:t>
            </a:r>
            <a:r>
              <a:rPr lang="zh-CN" altLang="zh-CN" sz="28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03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12327" y="467975"/>
            <a:ext cx="85331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运行</a:t>
            </a:r>
            <a:r>
              <a:rPr lang="zh-CN" alt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环境及使用的开发工具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86828" y="1623317"/>
            <a:ext cx="90586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spcAft>
                <a:spcPts val="0"/>
              </a:spcAft>
            </a:pPr>
            <a:r>
              <a:rPr lang="zh-CN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开发工具：</a:t>
            </a:r>
            <a:endParaRPr lang="zh-CN" altLang="zh-CN" sz="32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228600" indent="-228600" algn="just">
              <a:spcAft>
                <a:spcPts val="0"/>
              </a:spcAft>
            </a:pP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服务器端：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Microsoft Visual Studio(2012)</a:t>
            </a:r>
            <a:endParaRPr lang="zh-CN" altLang="zh-CN" sz="3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28600" indent="-228600" algn="just">
              <a:spcAft>
                <a:spcPts val="0"/>
              </a:spcAft>
            </a:pP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客户机端：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Microsoft SQL Server(2012)</a:t>
            </a:r>
            <a:endParaRPr lang="zh-CN" altLang="zh-CN" sz="3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28600" indent="-228600" algn="just">
              <a:spcAft>
                <a:spcPts val="0"/>
              </a:spcAft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图件</a:t>
            </a:r>
            <a:r>
              <a:rPr lang="zh-CN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绘制</a:t>
            </a: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：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Microsoft Visio(2013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)</a:t>
            </a:r>
            <a:endParaRPr lang="zh-CN" altLang="zh-CN" sz="3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28600" indent="-228600" algn="just">
              <a:spcAft>
                <a:spcPts val="0"/>
              </a:spcAft>
            </a:pPr>
            <a:r>
              <a:rPr lang="zh-CN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开发语言：</a:t>
            </a:r>
            <a:endParaRPr lang="zh-CN" altLang="zh-CN" sz="32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228600" indent="-228600" algn="just">
              <a:spcAft>
                <a:spcPts val="0"/>
              </a:spcAft>
            </a:pP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服务器端：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SQL</a:t>
            </a:r>
            <a:endParaRPr lang="zh-CN" altLang="zh-CN" sz="3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28600" indent="-228600" algn="just">
              <a:spcAft>
                <a:spcPts val="0"/>
              </a:spcAft>
            </a:pP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客户机端：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VC</a:t>
            </a:r>
            <a:endParaRPr lang="zh-CN" altLang="zh-CN" sz="3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28600" indent="-228600" algn="just">
              <a:spcAft>
                <a:spcPts val="0"/>
              </a:spcAft>
            </a:pPr>
            <a:r>
              <a:rPr lang="zh-CN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运行平台：</a:t>
            </a:r>
            <a:endParaRPr lang="zh-CN" altLang="zh-CN" sz="32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228600" indent="-228600" algn="just">
              <a:spcAft>
                <a:spcPts val="0"/>
              </a:spcAft>
            </a:pP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服务器端要求能够正常运行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Microsoft SQL Server 2003</a:t>
            </a: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（或以上）</a:t>
            </a:r>
            <a:endParaRPr lang="zh-CN" altLang="zh-CN" sz="3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28600" indent="-228600" algn="just">
              <a:spcAft>
                <a:spcPts val="0"/>
              </a:spcAft>
            </a:pP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客户机端要求安装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Microsoft .NET Framework 3.5</a:t>
            </a: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（或以上）</a:t>
            </a:r>
            <a:endParaRPr lang="zh-CN" altLang="zh-CN" sz="3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28600" indent="-228600" algn="just">
              <a:spcAft>
                <a:spcPts val="0"/>
              </a:spcAft>
            </a:pP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无其他特设软硬件要求</a:t>
            </a:r>
            <a:endParaRPr lang="zh-CN" altLang="zh-CN" sz="3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28600" indent="-228600" algn="just">
              <a:spcAft>
                <a:spcPts val="0"/>
              </a:spcAft>
            </a:pP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注：目前的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C/S</a:t>
            </a: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连接配置尚比较繁琐，会在之后改进</a:t>
            </a:r>
            <a:endParaRPr lang="zh-CN" altLang="zh-CN" sz="3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24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99435" y="467975"/>
            <a:ext cx="43588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概要设计</a:t>
            </a:r>
            <a:r>
              <a:rPr lang="zh-CN" alt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说明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73706" y="1882592"/>
            <a:ext cx="967626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用户权限管理模块：实现学生、教师、管理员的权限管理，各用户利用自身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和密码登陆系统。</a:t>
            </a:r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学生、教师信息管理模块：由管理员初始化学生、教师的最基本信息（姓名、编号），由学生、教师本人进行其它信息的更新。</a:t>
            </a:r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课程管理模块：</a:t>
            </a:r>
            <a:r>
              <a:rPr lang="zh-CN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管理员确定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可选课程</a:t>
            </a:r>
            <a:r>
              <a:rPr lang="zh-CN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zh-CN" altLang="en-US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教师、</a:t>
            </a:r>
            <a:r>
              <a:rPr lang="zh-CN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学生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进行选课和退选。</a:t>
            </a:r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课表管理模块：管理员根据课程内容</a:t>
            </a:r>
            <a:r>
              <a:rPr lang="zh-CN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zh-CN" altLang="en-US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教师、</a:t>
            </a:r>
            <a:r>
              <a:rPr lang="zh-CN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学生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选课情况确定上课具体信息（上课地点等），学生可进行查看。</a:t>
            </a:r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成绩管理模块：教师负责登记课程成绩，学生只能查看。</a:t>
            </a:r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日志管理模块：对某时刻某用户进行的某操作进行记录，以便日后查看（目前只是服务器端支持，客户端不具该功能）</a:t>
            </a:r>
          </a:p>
        </p:txBody>
      </p:sp>
    </p:spTree>
    <p:extLst>
      <p:ext uri="{BB962C8B-B14F-4D97-AF65-F5344CB8AC3E}">
        <p14:creationId xmlns:p14="http://schemas.microsoft.com/office/powerpoint/2010/main" val="129982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908" y="1260085"/>
            <a:ext cx="7928071" cy="550238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99435" y="336755"/>
            <a:ext cx="43588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概念结构设计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4014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99434" y="336755"/>
            <a:ext cx="43588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逻辑结构设计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0251" y="1582341"/>
            <a:ext cx="1154600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USERS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400" u="sng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USER_ID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,USER_PASSWORD,USER_TYPE</a:t>
            </a:r>
            <a:r>
              <a:rPr lang="en-US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STUDENT_INFO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400" u="sng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STU_ID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,STU_NAME,ENROLLMENT,DEPARTMENT,MAJOR,SEX,BIRTHDAY,HOMETOWN,ADDRESS,PHONE,RACE,PARTY,DIRECTIN</a:t>
            </a:r>
            <a:r>
              <a:rPr lang="en-US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TEACHER_INFO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400" u="sng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TEA_ID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,TEA_NAME,TITLE,DEPARTMENT,MAJOR,SEX,BIRTHDAY,HOMETOWN,ADDRESS,PHONE,RACE,PARTY,DIRECTIN</a:t>
            </a:r>
            <a:r>
              <a:rPr lang="en-US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COURSE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400" u="sng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COURSE_ID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,COURSE_NAME,COURSE_TIME,START_TIME,END_TIME,CENT,COURSE_TEACHER,REQUIRE,INSTRUCTION</a:t>
            </a:r>
            <a:r>
              <a:rPr lang="en-US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COURSE_SCORE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400" u="sng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STU_ID,COURSE_ID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,COURSE_NAME,SCORE</a:t>
            </a:r>
            <a:r>
              <a:rPr lang="en-US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COURSE_LIST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400" u="sng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COURSE_ID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,COURSE_NAME,CLASS_ID,COURSE_TEACHER,WEEKDAY,DAYHOUR,BUILDING,ROOM</a:t>
            </a:r>
            <a:r>
              <a:rPr lang="en-US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400" u="sng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MANAGER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,DO_DATE,DO_WHAT)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05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50" y="2433190"/>
            <a:ext cx="2781300" cy="16383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393" y="2433190"/>
            <a:ext cx="3009900" cy="16383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447287" y="336755"/>
            <a:ext cx="3663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表结构设计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1357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958" y="1570037"/>
            <a:ext cx="3314700" cy="4152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642" y="1570037"/>
            <a:ext cx="2971800" cy="41529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447287" y="336755"/>
            <a:ext cx="3663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表结构设计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6457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600</Words>
  <Application>Microsoft Office PowerPoint</Application>
  <PresentationFormat>宽屏</PresentationFormat>
  <Paragraphs>79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宋体</vt:lpstr>
      <vt:lpstr>新宋体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蒋鑫</dc:creator>
  <cp:lastModifiedBy>蒋鑫</cp:lastModifiedBy>
  <cp:revision>39</cp:revision>
  <dcterms:created xsi:type="dcterms:W3CDTF">2013-12-24T15:00:43Z</dcterms:created>
  <dcterms:modified xsi:type="dcterms:W3CDTF">2013-12-26T10:50:19Z</dcterms:modified>
</cp:coreProperties>
</file>