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7"/>
  </p:notesMasterIdLst>
  <p:sldIdLst>
    <p:sldId id="256" r:id="rId2"/>
    <p:sldId id="273" r:id="rId3"/>
    <p:sldId id="277" r:id="rId4"/>
    <p:sldId id="278" r:id="rId5"/>
    <p:sldId id="274" r:id="rId6"/>
    <p:sldId id="286" r:id="rId7"/>
    <p:sldId id="281" r:id="rId8"/>
    <p:sldId id="287" r:id="rId9"/>
    <p:sldId id="275" r:id="rId10"/>
    <p:sldId id="280" r:id="rId11"/>
    <p:sldId id="276" r:id="rId12"/>
    <p:sldId id="282" r:id="rId13"/>
    <p:sldId id="283" r:id="rId14"/>
    <p:sldId id="284" r:id="rId15"/>
    <p:sldId id="285" r:id="rId16"/>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charset="0"/>
        <a:ea typeface="宋体" pitchFamily="2" charset="-122"/>
        <a:cs typeface="+mn-cs"/>
      </a:defRPr>
    </a:lvl1pPr>
    <a:lvl2pPr marL="457200" algn="ctr" rtl="0" fontAlgn="base">
      <a:spcBef>
        <a:spcPct val="0"/>
      </a:spcBef>
      <a:spcAft>
        <a:spcPct val="0"/>
      </a:spcAft>
      <a:defRPr kern="1200">
        <a:solidFill>
          <a:schemeClr val="tx1"/>
        </a:solidFill>
        <a:latin typeface="Times New Roman" charset="0"/>
        <a:ea typeface="宋体" pitchFamily="2" charset="-122"/>
        <a:cs typeface="+mn-cs"/>
      </a:defRPr>
    </a:lvl2pPr>
    <a:lvl3pPr marL="914400" algn="ctr" rtl="0" fontAlgn="base">
      <a:spcBef>
        <a:spcPct val="0"/>
      </a:spcBef>
      <a:spcAft>
        <a:spcPct val="0"/>
      </a:spcAft>
      <a:defRPr kern="1200">
        <a:solidFill>
          <a:schemeClr val="tx1"/>
        </a:solidFill>
        <a:latin typeface="Times New Roman"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charset="0"/>
        <a:ea typeface="宋体" pitchFamily="2" charset="-122"/>
        <a:cs typeface="+mn-cs"/>
      </a:defRPr>
    </a:lvl5pPr>
    <a:lvl6pPr marL="2286000" algn="l" defTabSz="914400" rtl="0" eaLnBrk="1" latinLnBrk="0" hangingPunct="1">
      <a:defRPr kern="1200">
        <a:solidFill>
          <a:schemeClr val="tx1"/>
        </a:solidFill>
        <a:latin typeface="Times New Roman" charset="0"/>
        <a:ea typeface="宋体" pitchFamily="2" charset="-122"/>
        <a:cs typeface="+mn-cs"/>
      </a:defRPr>
    </a:lvl6pPr>
    <a:lvl7pPr marL="2743200" algn="l" defTabSz="914400" rtl="0" eaLnBrk="1" latinLnBrk="0" hangingPunct="1">
      <a:defRPr kern="1200">
        <a:solidFill>
          <a:schemeClr val="tx1"/>
        </a:solidFill>
        <a:latin typeface="Times New Roman" charset="0"/>
        <a:ea typeface="宋体" pitchFamily="2" charset="-122"/>
        <a:cs typeface="+mn-cs"/>
      </a:defRPr>
    </a:lvl7pPr>
    <a:lvl8pPr marL="3200400" algn="l" defTabSz="914400" rtl="0" eaLnBrk="1" latinLnBrk="0" hangingPunct="1">
      <a:defRPr kern="1200">
        <a:solidFill>
          <a:schemeClr val="tx1"/>
        </a:solidFill>
        <a:latin typeface="Times New Roman" charset="0"/>
        <a:ea typeface="宋体" pitchFamily="2" charset="-122"/>
        <a:cs typeface="+mn-cs"/>
      </a:defRPr>
    </a:lvl8pPr>
    <a:lvl9pPr marL="3657600" algn="l" defTabSz="914400" rtl="0" eaLnBrk="1" latinLnBrk="0" hangingPunct="1">
      <a:defRPr kern="1200">
        <a:solidFill>
          <a:schemeClr val="tx1"/>
        </a:solidFill>
        <a:latin typeface="Times New Roman"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C3E"/>
    <a:srgbClr val="CCFFCC"/>
    <a:srgbClr val="FFFFCC"/>
    <a:srgbClr val="3366FF"/>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60" autoAdjust="0"/>
    <p:restoredTop sz="91504" autoAdjust="0"/>
  </p:normalViewPr>
  <p:slideViewPr>
    <p:cSldViewPr>
      <p:cViewPr>
        <p:scale>
          <a:sx n="66" d="100"/>
          <a:sy n="66" d="100"/>
        </p:scale>
        <p:origin x="-15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Ro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42E24A19-0DD4-4472-997A-BBE5023D67DD}" type="slidenum">
              <a:rPr lang="en-US" altLang="zh-CN"/>
              <a:pPr/>
              <a:t>‹#›</a:t>
            </a:fld>
            <a:endParaRPr lang="en-US" altLang="zh-CN"/>
          </a:p>
        </p:txBody>
      </p:sp>
    </p:spTree>
    <p:extLst>
      <p:ext uri="{BB962C8B-B14F-4D97-AF65-F5344CB8AC3E}">
        <p14:creationId xmlns:p14="http://schemas.microsoft.com/office/powerpoint/2010/main" val="17067459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F8A0F-CF79-464C-8F2B-F6D1C4CF7D73}" type="slidenum">
              <a:rPr lang="en-US" altLang="zh-CN"/>
              <a:pPr/>
              <a:t>1</a:t>
            </a:fld>
            <a:endParaRPr lang="en-US" altLang="zh-CN"/>
          </a:p>
        </p:txBody>
      </p:sp>
      <p:sp>
        <p:nvSpPr>
          <p:cNvPr id="302082" name="Rectangle 2"/>
          <p:cNvSpPr>
            <a:spLocks noRo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940D6A9B-73E1-4B0E-850B-24DD60CCEF49}" type="datetime1">
              <a:rPr lang="zh-CN" altLang="en-US"/>
              <a:pPr/>
              <a:t>2015/6/3</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CB48C4D9-656A-4FE6-875A-170EE96805C1}"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53E243F-653B-46FA-BB29-AA2D301400F3}" type="datetime1">
              <a:rPr lang="zh-CN" altLang="en-US"/>
              <a:pPr/>
              <a:t>2015/6/3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85891842-9702-4C07-BED3-3949D939CBE1}" type="slidenum">
              <a:rPr lang="en-US" altLang="zh-CN"/>
              <a:pPr/>
              <a:t>‹#›</a:t>
            </a:fld>
            <a:endParaRPr lang="en-US" altLang="zh-CN"/>
          </a:p>
        </p:txBody>
      </p:sp>
    </p:spTree>
    <p:extLst>
      <p:ext uri="{BB962C8B-B14F-4D97-AF65-F5344CB8AC3E}">
        <p14:creationId xmlns:p14="http://schemas.microsoft.com/office/powerpoint/2010/main" val="224694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C5A8354-A2DC-44E5-9FE0-E5DADBBA4686}" type="datetime1">
              <a:rPr lang="zh-CN" altLang="en-US"/>
              <a:pPr/>
              <a:t>2015/6/3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A094C418-DCE8-4AEA-9360-D90133DE65CD}" type="slidenum">
              <a:rPr lang="en-US" altLang="zh-CN"/>
              <a:pPr/>
              <a:t>‹#›</a:t>
            </a:fld>
            <a:endParaRPr lang="en-US" altLang="zh-CN"/>
          </a:p>
        </p:txBody>
      </p:sp>
    </p:spTree>
    <p:extLst>
      <p:ext uri="{BB962C8B-B14F-4D97-AF65-F5344CB8AC3E}">
        <p14:creationId xmlns:p14="http://schemas.microsoft.com/office/powerpoint/2010/main" val="179369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2B0427A-FFE8-449F-BA58-F116173B98DF}" type="datetime1">
              <a:rPr lang="zh-CN" altLang="en-US"/>
              <a:pPr/>
              <a:t>2015/6/3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DA84710E-0108-4E0C-AD6A-007BF2AA2D93}" type="slidenum">
              <a:rPr lang="en-US" altLang="zh-CN"/>
              <a:pPr/>
              <a:t>‹#›</a:t>
            </a:fld>
            <a:endParaRPr lang="en-US" altLang="zh-CN"/>
          </a:p>
        </p:txBody>
      </p:sp>
    </p:spTree>
    <p:extLst>
      <p:ext uri="{BB962C8B-B14F-4D97-AF65-F5344CB8AC3E}">
        <p14:creationId xmlns:p14="http://schemas.microsoft.com/office/powerpoint/2010/main" val="331116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9834EC6-4CFB-4D29-BE9A-28A448DF308D}" type="datetime1">
              <a:rPr lang="zh-CN" altLang="en-US"/>
              <a:pPr/>
              <a:t>2015/6/3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2EA6857C-2322-42DD-A446-20BAD8D2364C}" type="slidenum">
              <a:rPr lang="en-US" altLang="zh-CN"/>
              <a:pPr/>
              <a:t>‹#›</a:t>
            </a:fld>
            <a:endParaRPr lang="en-US" altLang="zh-CN"/>
          </a:p>
        </p:txBody>
      </p:sp>
    </p:spTree>
    <p:extLst>
      <p:ext uri="{BB962C8B-B14F-4D97-AF65-F5344CB8AC3E}">
        <p14:creationId xmlns:p14="http://schemas.microsoft.com/office/powerpoint/2010/main" val="290288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BBB44FA-3669-433C-95B0-096FEE321C90}" type="datetime1">
              <a:rPr lang="zh-CN" altLang="en-US"/>
              <a:pPr/>
              <a:t>2015/6/3</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F17AB7B-B77F-4CDC-8B27-EE4DF6609BB7}" type="slidenum">
              <a:rPr lang="en-US" altLang="zh-CN"/>
              <a:pPr/>
              <a:t>‹#›</a:t>
            </a:fld>
            <a:endParaRPr lang="en-US" altLang="zh-CN"/>
          </a:p>
        </p:txBody>
      </p:sp>
    </p:spTree>
    <p:extLst>
      <p:ext uri="{BB962C8B-B14F-4D97-AF65-F5344CB8AC3E}">
        <p14:creationId xmlns:p14="http://schemas.microsoft.com/office/powerpoint/2010/main" val="33218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FF0E4AD-D653-46EA-BF63-907CF75819CC}" type="datetime1">
              <a:rPr lang="zh-CN" altLang="en-US"/>
              <a:pPr/>
              <a:t>2015/6/3</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C31B98C4-F276-4E94-A01F-CF532DA3D06C}" type="slidenum">
              <a:rPr lang="en-US" altLang="zh-CN"/>
              <a:pPr/>
              <a:t>‹#›</a:t>
            </a:fld>
            <a:endParaRPr lang="en-US" altLang="zh-CN"/>
          </a:p>
        </p:txBody>
      </p:sp>
    </p:spTree>
    <p:extLst>
      <p:ext uri="{BB962C8B-B14F-4D97-AF65-F5344CB8AC3E}">
        <p14:creationId xmlns:p14="http://schemas.microsoft.com/office/powerpoint/2010/main" val="197092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DC9A146-B7AC-4D9C-BB30-5E93E360007E}" type="datetime1">
              <a:rPr lang="zh-CN" altLang="en-US"/>
              <a:pPr/>
              <a:t>2015/6/3</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EF38813E-24AF-49CD-B302-B2E8A69E4324}" type="slidenum">
              <a:rPr lang="en-US" altLang="zh-CN"/>
              <a:pPr/>
              <a:t>‹#›</a:t>
            </a:fld>
            <a:endParaRPr lang="en-US" altLang="zh-CN"/>
          </a:p>
        </p:txBody>
      </p:sp>
    </p:spTree>
    <p:extLst>
      <p:ext uri="{BB962C8B-B14F-4D97-AF65-F5344CB8AC3E}">
        <p14:creationId xmlns:p14="http://schemas.microsoft.com/office/powerpoint/2010/main" val="213303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0269B3A-D1CE-4DD6-BEFE-1B544D7E8824}" type="datetime1">
              <a:rPr lang="zh-CN" altLang="en-US"/>
              <a:pPr/>
              <a:t>2015/6/3</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D5023DC-4EFE-43B6-BDA8-E28CFD41F288}" type="slidenum">
              <a:rPr lang="en-US" altLang="zh-CN"/>
              <a:pPr/>
              <a:t>‹#›</a:t>
            </a:fld>
            <a:endParaRPr lang="en-US" altLang="zh-CN"/>
          </a:p>
        </p:txBody>
      </p:sp>
    </p:spTree>
    <p:extLst>
      <p:ext uri="{BB962C8B-B14F-4D97-AF65-F5344CB8AC3E}">
        <p14:creationId xmlns:p14="http://schemas.microsoft.com/office/powerpoint/2010/main" val="374721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CEEDB04-E8C4-45F3-B46D-F212CB04941C}" type="datetime1">
              <a:rPr lang="zh-CN" altLang="en-US"/>
              <a:pPr/>
              <a:t>2015/6/3</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91B96463-E5DD-477D-B391-940E1C6A2835}" type="slidenum">
              <a:rPr lang="en-US" altLang="zh-CN"/>
              <a:pPr/>
              <a:t>‹#›</a:t>
            </a:fld>
            <a:endParaRPr lang="en-US" altLang="zh-CN"/>
          </a:p>
        </p:txBody>
      </p:sp>
    </p:spTree>
    <p:extLst>
      <p:ext uri="{BB962C8B-B14F-4D97-AF65-F5344CB8AC3E}">
        <p14:creationId xmlns:p14="http://schemas.microsoft.com/office/powerpoint/2010/main" val="181996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2D73378-AE04-42CB-8C9A-1A3A0F761098}" type="datetime1">
              <a:rPr lang="zh-CN" altLang="en-US"/>
              <a:pPr/>
              <a:t>2015/6/3</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8789C171-0B83-46B3-B858-D7FE17AF37EC}" type="slidenum">
              <a:rPr lang="en-US" altLang="zh-CN"/>
              <a:pPr/>
              <a:t>‹#›</a:t>
            </a:fld>
            <a:endParaRPr lang="en-US" altLang="zh-CN"/>
          </a:p>
        </p:txBody>
      </p:sp>
    </p:spTree>
    <p:extLst>
      <p:ext uri="{BB962C8B-B14F-4D97-AF65-F5344CB8AC3E}">
        <p14:creationId xmlns:p14="http://schemas.microsoft.com/office/powerpoint/2010/main" val="360431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5AD182F2-6C08-4E08-AF1A-1E2A34FD2B11}" type="datetime1">
              <a:rPr lang="zh-CN" altLang="en-US"/>
              <a:pPr/>
              <a:t>2015/6/3</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5A15A0A-D8A4-47D0-A445-123A3A7D5E5E}"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90A4A129-F132-4B71-9F99-C28F49F6C27A}" type="datetime1">
              <a:rPr lang="zh-CN" altLang="en-US"/>
              <a:pPr/>
              <a:t>2015/6/3</a:t>
            </a:fld>
            <a:endParaRPr lang="en-US" altLang="zh-CN"/>
          </a:p>
        </p:txBody>
      </p:sp>
      <p:sp>
        <p:nvSpPr>
          <p:cNvPr id="5" name="Rectangle 5"/>
          <p:cNvSpPr>
            <a:spLocks noGrp="1" noChangeArrowheads="1"/>
          </p:cNvSpPr>
          <p:nvPr>
            <p:ph type="sldNum" sz="quarter" idx="4"/>
          </p:nvPr>
        </p:nvSpPr>
        <p:spPr/>
        <p:txBody>
          <a:bodyPr/>
          <a:lstStyle/>
          <a:p>
            <a:fld id="{FB2CE770-6787-4733-9793-EF88D6CA1CC0}" type="slidenum">
              <a:rPr lang="en-US" altLang="zh-CN"/>
              <a:pPr/>
              <a:t>1</a:t>
            </a:fld>
            <a:endParaRPr lang="en-US" altLang="zh-CN"/>
          </a:p>
        </p:txBody>
      </p:sp>
      <p:sp>
        <p:nvSpPr>
          <p:cNvPr id="2050" name="Rectangle 2"/>
          <p:cNvSpPr>
            <a:spLocks noGrp="1" noChangeArrowheads="1"/>
          </p:cNvSpPr>
          <p:nvPr>
            <p:ph type="ctrTitle"/>
          </p:nvPr>
        </p:nvSpPr>
        <p:spPr>
          <a:xfrm>
            <a:off x="755650" y="2420938"/>
            <a:ext cx="7632700" cy="1104900"/>
          </a:xfrm>
        </p:spPr>
        <p:txBody>
          <a:bodyPr/>
          <a:lstStyle/>
          <a:p>
            <a:r>
              <a:rPr lang="zh-CN" altLang="en-US" sz="3000" b="1"/>
              <a:t>隐马尔可夫模型（</a:t>
            </a:r>
            <a:r>
              <a:rPr lang="en-US" altLang="zh-CN" sz="3000" b="1"/>
              <a:t>HMM</a:t>
            </a:r>
            <a:r>
              <a:rPr lang="zh-CN" altLang="en-US" sz="3000" b="1"/>
              <a:t>）</a:t>
            </a:r>
            <a:br>
              <a:rPr lang="zh-CN" altLang="en-US" sz="3000" b="1"/>
            </a:br>
            <a:r>
              <a:rPr lang="zh-CN" altLang="en-US" sz="3000" b="1"/>
              <a:t>在中文词性标注中的应用研究</a:t>
            </a:r>
          </a:p>
        </p:txBody>
      </p:sp>
      <p:sp>
        <p:nvSpPr>
          <p:cNvPr id="2051" name="Rectangle 3"/>
          <p:cNvSpPr>
            <a:spLocks noGrp="1" noChangeArrowheads="1"/>
          </p:cNvSpPr>
          <p:nvPr>
            <p:ph type="subTitle" idx="1"/>
          </p:nvPr>
        </p:nvSpPr>
        <p:spPr>
          <a:xfrm>
            <a:off x="4787900" y="4581525"/>
            <a:ext cx="3817938" cy="1195388"/>
          </a:xfrm>
        </p:spPr>
        <p:txBody>
          <a:bodyPr/>
          <a:lstStyle/>
          <a:p>
            <a:pPr>
              <a:lnSpc>
                <a:spcPct val="90000"/>
              </a:lnSpc>
            </a:pPr>
            <a:r>
              <a:rPr lang="zh-CN" altLang="en-US" sz="2200" b="1">
                <a:solidFill>
                  <a:schemeClr val="tx2"/>
                </a:solidFill>
              </a:rPr>
              <a:t>答辩人：    </a:t>
            </a:r>
          </a:p>
          <a:p>
            <a:pPr>
              <a:lnSpc>
                <a:spcPct val="90000"/>
              </a:lnSpc>
            </a:pPr>
            <a:r>
              <a:rPr lang="zh-CN" altLang="en-US" sz="2200" b="1">
                <a:solidFill>
                  <a:schemeClr val="tx2"/>
                </a:solidFill>
              </a:rPr>
              <a:t>指导老师： </a:t>
            </a:r>
          </a:p>
          <a:p>
            <a:pPr>
              <a:lnSpc>
                <a:spcPct val="90000"/>
              </a:lnSpc>
            </a:pPr>
            <a:endParaRPr lang="en-US" altLang="zh-CN"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82DED985-8E87-4F56-A295-568AF073D0BB}" type="datetime1">
              <a:rPr lang="zh-CN" altLang="en-US"/>
              <a:pPr/>
              <a:t>2015/6/3</a:t>
            </a:fld>
            <a:endParaRPr lang="en-US" altLang="zh-CN"/>
          </a:p>
        </p:txBody>
      </p:sp>
      <p:sp>
        <p:nvSpPr>
          <p:cNvPr id="9" name="灯片编号占位符 5"/>
          <p:cNvSpPr>
            <a:spLocks noGrp="1"/>
          </p:cNvSpPr>
          <p:nvPr>
            <p:ph type="sldNum" sz="quarter" idx="12"/>
          </p:nvPr>
        </p:nvSpPr>
        <p:spPr/>
        <p:txBody>
          <a:bodyPr/>
          <a:lstStyle/>
          <a:p>
            <a:fld id="{F4344959-D9EA-475C-A3D2-26C8718FEDD5}" type="slidenum">
              <a:rPr lang="en-US" altLang="zh-CN"/>
              <a:pPr/>
              <a:t>10</a:t>
            </a:fld>
            <a:endParaRPr lang="en-US" altLang="zh-CN"/>
          </a:p>
        </p:txBody>
      </p:sp>
      <p:sp>
        <p:nvSpPr>
          <p:cNvPr id="323586" name="Rectangle 2"/>
          <p:cNvSpPr>
            <a:spLocks noGrp="1" noChangeArrowheads="1"/>
          </p:cNvSpPr>
          <p:nvPr>
            <p:ph type="title"/>
          </p:nvPr>
        </p:nvSpPr>
        <p:spPr/>
        <p:txBody>
          <a:bodyPr/>
          <a:lstStyle/>
          <a:p>
            <a:r>
              <a:rPr lang="zh-CN" altLang="en-US" sz="2800" b="1"/>
              <a:t>实验介绍</a:t>
            </a:r>
            <a:r>
              <a:rPr lang="en-US" altLang="zh-CN" sz="2800" b="1"/>
              <a:t>(cont.)</a:t>
            </a:r>
          </a:p>
        </p:txBody>
      </p:sp>
      <p:sp>
        <p:nvSpPr>
          <p:cNvPr id="323587" name="Rectangle 3"/>
          <p:cNvSpPr>
            <a:spLocks noGrp="1" noChangeArrowheads="1"/>
          </p:cNvSpPr>
          <p:nvPr>
            <p:ph type="body" idx="1"/>
          </p:nvPr>
        </p:nvSpPr>
        <p:spPr/>
        <p:txBody>
          <a:bodyPr/>
          <a:lstStyle/>
          <a:p>
            <a:r>
              <a:rPr lang="zh-CN" altLang="en-US" b="1"/>
              <a:t>模型训练</a:t>
            </a:r>
          </a:p>
          <a:p>
            <a:pPr lvl="1"/>
            <a:r>
              <a:rPr lang="zh-CN" altLang="en-US" b="1"/>
              <a:t>最大似然估计法</a:t>
            </a:r>
          </a:p>
          <a:p>
            <a:pPr lvl="1">
              <a:buFont typeface="Wingdings" pitchFamily="2" charset="2"/>
              <a:buNone/>
            </a:pPr>
            <a:endParaRPr lang="zh-CN" altLang="en-US"/>
          </a:p>
          <a:p>
            <a:pPr lvl="1">
              <a:buFont typeface="Wingdings" pitchFamily="2" charset="2"/>
              <a:buNone/>
            </a:pPr>
            <a:r>
              <a:rPr lang="zh-CN" altLang="en-US"/>
              <a:t> </a:t>
            </a:r>
            <a:endParaRPr lang="zh-CN" altLang="en-US" b="1"/>
          </a:p>
          <a:p>
            <a:r>
              <a:rPr lang="zh-CN" altLang="en-US" b="1"/>
              <a:t>实验相关问题</a:t>
            </a:r>
          </a:p>
          <a:p>
            <a:pPr lvl="1"/>
            <a:r>
              <a:rPr lang="zh-CN" altLang="en-US" b="1"/>
              <a:t>数据稀疏问题</a:t>
            </a:r>
          </a:p>
          <a:p>
            <a:pPr lvl="2"/>
            <a:r>
              <a:rPr lang="zh-CN" altLang="en-US"/>
              <a:t>稀疏矩阵</a:t>
            </a:r>
          </a:p>
          <a:p>
            <a:pPr lvl="1"/>
            <a:r>
              <a:rPr lang="zh-CN" altLang="en-US" b="1"/>
              <a:t>未登录词和概率平滑</a:t>
            </a:r>
          </a:p>
          <a:p>
            <a:pPr lvl="2"/>
            <a:r>
              <a:rPr lang="zh-CN" altLang="en-US"/>
              <a:t>留出相应的概率空间</a:t>
            </a:r>
          </a:p>
        </p:txBody>
      </p:sp>
      <p:sp>
        <p:nvSpPr>
          <p:cNvPr id="32359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3589" name="Object 5"/>
          <p:cNvGraphicFramePr>
            <a:graphicFrameLocks noChangeAspect="1"/>
          </p:cNvGraphicFramePr>
          <p:nvPr/>
        </p:nvGraphicFramePr>
        <p:xfrm>
          <a:off x="1258888" y="2565400"/>
          <a:ext cx="3097212" cy="608013"/>
        </p:xfrm>
        <a:graphic>
          <a:graphicData uri="http://schemas.openxmlformats.org/presentationml/2006/ole">
            <mc:AlternateContent xmlns:mc="http://schemas.openxmlformats.org/markup-compatibility/2006">
              <mc:Choice xmlns:v="urn:schemas-microsoft-com:vml" Requires="v">
                <p:oleObj spid="_x0000_s323593" r:id="rId3" imgW="2082800" imgH="419100" progId="Equation.DSMT4">
                  <p:embed/>
                </p:oleObj>
              </mc:Choice>
              <mc:Fallback>
                <p:oleObj r:id="rId3" imgW="20828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565400"/>
                        <a:ext cx="3097212"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92" name="Rectangle 8"/>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3591" name="Object 7"/>
          <p:cNvGraphicFramePr>
            <a:graphicFrameLocks noChangeAspect="1"/>
          </p:cNvGraphicFramePr>
          <p:nvPr/>
        </p:nvGraphicFramePr>
        <p:xfrm>
          <a:off x="4427538" y="2565400"/>
          <a:ext cx="3529012" cy="576263"/>
        </p:xfrm>
        <a:graphic>
          <a:graphicData uri="http://schemas.openxmlformats.org/presentationml/2006/ole">
            <mc:AlternateContent xmlns:mc="http://schemas.openxmlformats.org/markup-compatibility/2006">
              <mc:Choice xmlns:v="urn:schemas-microsoft-com:vml" Requires="v">
                <p:oleObj spid="_x0000_s323594" r:id="rId5" imgW="2463800" imgH="419100" progId="Equation.DSMT4">
                  <p:embed/>
                </p:oleObj>
              </mc:Choice>
              <mc:Fallback>
                <p:oleObj r:id="rId5" imgW="2463800" imgH="4191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2565400"/>
                        <a:ext cx="352901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C7C87D-CFAB-42C3-B7BA-7D6D8E2710CE}"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A18FD2A0-C321-49C8-A2D3-949A722E5763}" type="slidenum">
              <a:rPr lang="en-US" altLang="zh-CN"/>
              <a:pPr/>
              <a:t>11</a:t>
            </a:fld>
            <a:endParaRPr lang="en-US" altLang="zh-CN"/>
          </a:p>
        </p:txBody>
      </p:sp>
      <p:sp>
        <p:nvSpPr>
          <p:cNvPr id="319490" name="Rectangle 2"/>
          <p:cNvSpPr>
            <a:spLocks noGrp="1" noChangeArrowheads="1"/>
          </p:cNvSpPr>
          <p:nvPr>
            <p:ph type="title"/>
          </p:nvPr>
        </p:nvSpPr>
        <p:spPr/>
        <p:txBody>
          <a:bodyPr/>
          <a:lstStyle/>
          <a:p>
            <a:r>
              <a:rPr lang="zh-CN" altLang="en-US" sz="2800" b="1"/>
              <a:t>实验结果和分析</a:t>
            </a:r>
          </a:p>
        </p:txBody>
      </p:sp>
      <p:sp>
        <p:nvSpPr>
          <p:cNvPr id="319491" name="Rectangle 3"/>
          <p:cNvSpPr>
            <a:spLocks noGrp="1" noChangeArrowheads="1"/>
          </p:cNvSpPr>
          <p:nvPr>
            <p:ph type="body" idx="1"/>
          </p:nvPr>
        </p:nvSpPr>
        <p:spPr/>
        <p:txBody>
          <a:bodyPr/>
          <a:lstStyle/>
          <a:p>
            <a:pPr>
              <a:lnSpc>
                <a:spcPct val="90000"/>
              </a:lnSpc>
            </a:pPr>
            <a:r>
              <a:rPr lang="zh-CN" altLang="en-US" b="1"/>
              <a:t>整体实验</a:t>
            </a:r>
          </a:p>
          <a:p>
            <a:pPr lvl="1">
              <a:lnSpc>
                <a:spcPct val="90000"/>
              </a:lnSpc>
            </a:pPr>
            <a:r>
              <a:rPr lang="zh-CN" altLang="en-US" b="1"/>
              <a:t>	用</a:t>
            </a:r>
            <a:r>
              <a:rPr lang="en-US" altLang="zh-CN" b="1"/>
              <a:t>199801~199805</a:t>
            </a:r>
            <a:r>
              <a:rPr lang="zh-CN" altLang="en-US" b="1"/>
              <a:t>作为训练语料库，标注</a:t>
            </a:r>
            <a:r>
              <a:rPr lang="en-US" altLang="zh-CN" b="1"/>
              <a:t>199806</a:t>
            </a:r>
            <a:r>
              <a:rPr lang="zh-CN" altLang="en-US" b="1"/>
              <a:t>的结果如下：</a:t>
            </a:r>
          </a:p>
          <a:p>
            <a:pPr lvl="2">
              <a:lnSpc>
                <a:spcPct val="90000"/>
              </a:lnSpc>
            </a:pPr>
            <a:r>
              <a:rPr lang="zh-CN" altLang="en-US" sz="1800"/>
              <a:t>	待标注总数：</a:t>
            </a:r>
            <a:r>
              <a:rPr lang="en-US" altLang="zh-CN" sz="1800"/>
              <a:t>1,244,415</a:t>
            </a:r>
          </a:p>
          <a:p>
            <a:pPr lvl="2">
              <a:lnSpc>
                <a:spcPct val="90000"/>
              </a:lnSpc>
            </a:pPr>
            <a:r>
              <a:rPr lang="en-US" altLang="zh-CN" sz="1800"/>
              <a:t>	</a:t>
            </a:r>
            <a:r>
              <a:rPr lang="zh-CN" altLang="en-US" sz="1800"/>
              <a:t>正确标注数：</a:t>
            </a:r>
            <a:r>
              <a:rPr lang="en-US" altLang="zh-CN" sz="1800"/>
              <a:t>1,167,314</a:t>
            </a:r>
          </a:p>
          <a:p>
            <a:pPr lvl="2">
              <a:lnSpc>
                <a:spcPct val="90000"/>
              </a:lnSpc>
            </a:pPr>
            <a:r>
              <a:rPr lang="en-US" altLang="zh-CN" sz="1800"/>
              <a:t>	</a:t>
            </a:r>
            <a:r>
              <a:rPr lang="zh-CN" altLang="en-US" sz="1800"/>
              <a:t>错误标注数：</a:t>
            </a:r>
            <a:r>
              <a:rPr lang="en-US" altLang="zh-CN" sz="1800"/>
              <a:t>77,101</a:t>
            </a:r>
          </a:p>
          <a:p>
            <a:pPr lvl="2">
              <a:lnSpc>
                <a:spcPct val="90000"/>
              </a:lnSpc>
            </a:pPr>
            <a:r>
              <a:rPr lang="en-US" altLang="zh-CN" sz="1800"/>
              <a:t>	</a:t>
            </a:r>
            <a:r>
              <a:rPr lang="zh-CN" altLang="en-US" sz="1800"/>
              <a:t>标注正确率：</a:t>
            </a:r>
            <a:r>
              <a:rPr lang="en-US" altLang="zh-CN" sz="1800"/>
              <a:t>0.938042</a:t>
            </a:r>
          </a:p>
          <a:p>
            <a:pPr lvl="2">
              <a:lnSpc>
                <a:spcPct val="90000"/>
              </a:lnSpc>
            </a:pPr>
            <a:r>
              <a:rPr lang="en-US" altLang="zh-CN" sz="1800"/>
              <a:t>	</a:t>
            </a:r>
            <a:r>
              <a:rPr lang="zh-CN" altLang="en-US" sz="1800"/>
              <a:t>未登录词数</a:t>
            </a:r>
            <a:r>
              <a:rPr lang="en-US" altLang="zh-CN" sz="1800"/>
              <a:t>: 17,071</a:t>
            </a:r>
          </a:p>
          <a:p>
            <a:pPr lvl="1">
              <a:lnSpc>
                <a:spcPct val="90000"/>
              </a:lnSpc>
            </a:pPr>
            <a:r>
              <a:rPr lang="zh-CN" altLang="en-US" b="1"/>
              <a:t>部分标注的结果：</a:t>
            </a:r>
          </a:p>
          <a:p>
            <a:pPr lvl="2">
              <a:lnSpc>
                <a:spcPct val="90000"/>
              </a:lnSpc>
              <a:buFont typeface="Wingdings" pitchFamily="2" charset="2"/>
              <a:buNone/>
            </a:pPr>
            <a:r>
              <a:rPr lang="zh-CN" altLang="en-US" sz="1800"/>
              <a:t>    标注   正确数    	             错误数    	            标注准确率</a:t>
            </a:r>
            <a:endParaRPr lang="zh-CN" altLang="en-US"/>
          </a:p>
          <a:p>
            <a:pPr lvl="2">
              <a:lnSpc>
                <a:spcPct val="90000"/>
              </a:lnSpc>
            </a:pPr>
            <a:r>
              <a:rPr lang="en-US" altLang="zh-CN" sz="1800"/>
              <a:t>b 	8568		675 		0.92697</a:t>
            </a:r>
          </a:p>
          <a:p>
            <a:pPr lvl="2">
              <a:lnSpc>
                <a:spcPct val="90000"/>
              </a:lnSpc>
            </a:pPr>
            <a:r>
              <a:rPr lang="en-US" altLang="zh-CN" sz="1800"/>
              <a:t>c 	27530		1783		0.93917</a:t>
            </a:r>
          </a:p>
          <a:p>
            <a:pPr lvl="2">
              <a:lnSpc>
                <a:spcPct val="90000"/>
              </a:lnSpc>
            </a:pPr>
            <a:r>
              <a:rPr lang="en-US" altLang="zh-CN" sz="1800"/>
              <a:t>d 	51744		3048		0.94437</a:t>
            </a:r>
          </a:p>
          <a:p>
            <a:pPr>
              <a:lnSpc>
                <a:spcPct val="90000"/>
              </a:lnSpc>
            </a:pPr>
            <a:endParaRPr lang="en-US" altLang="zh-CN"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402EC66-1B9C-4C8B-A9C2-180EB5798D03}"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ACA2DFE8-512E-405F-954B-BD3E4F6CDE5A}" type="slidenum">
              <a:rPr lang="en-US" altLang="zh-CN"/>
              <a:pPr/>
              <a:t>12</a:t>
            </a:fld>
            <a:endParaRPr lang="en-US" altLang="zh-CN"/>
          </a:p>
        </p:txBody>
      </p:sp>
      <p:sp>
        <p:nvSpPr>
          <p:cNvPr id="325634" name="Rectangle 2"/>
          <p:cNvSpPr>
            <a:spLocks noGrp="1" noChangeArrowheads="1"/>
          </p:cNvSpPr>
          <p:nvPr>
            <p:ph type="title"/>
          </p:nvPr>
        </p:nvSpPr>
        <p:spPr/>
        <p:txBody>
          <a:bodyPr/>
          <a:lstStyle/>
          <a:p>
            <a:r>
              <a:rPr lang="zh-CN" altLang="en-US" sz="2800" b="1"/>
              <a:t>实验结果和分析</a:t>
            </a:r>
            <a:r>
              <a:rPr lang="en-US" altLang="zh-CN" sz="2800" b="1"/>
              <a:t>(cont.)</a:t>
            </a:r>
          </a:p>
        </p:txBody>
      </p:sp>
      <p:sp>
        <p:nvSpPr>
          <p:cNvPr id="325635" name="Rectangle 3"/>
          <p:cNvSpPr>
            <a:spLocks noGrp="1" noChangeArrowheads="1"/>
          </p:cNvSpPr>
          <p:nvPr>
            <p:ph type="body" idx="1"/>
          </p:nvPr>
        </p:nvSpPr>
        <p:spPr/>
        <p:txBody>
          <a:bodyPr/>
          <a:lstStyle/>
          <a:p>
            <a:pPr lvl="2">
              <a:lnSpc>
                <a:spcPct val="90000"/>
              </a:lnSpc>
            </a:pPr>
            <a:r>
              <a:rPr lang="en-US" altLang="zh-CN"/>
              <a:t>Ag 	246		158 		0.60891</a:t>
            </a:r>
          </a:p>
          <a:p>
            <a:pPr lvl="2">
              <a:lnSpc>
                <a:spcPct val="90000"/>
              </a:lnSpc>
            </a:pPr>
            <a:r>
              <a:rPr lang="en-US" altLang="zh-CN"/>
              <a:t>an 	2222 		1142 		0.66052</a:t>
            </a:r>
          </a:p>
          <a:p>
            <a:pPr lvl="2">
              <a:lnSpc>
                <a:spcPct val="90000"/>
              </a:lnSpc>
            </a:pPr>
            <a:r>
              <a:rPr lang="en-US" altLang="zh-CN"/>
              <a:t>Dg 	50 		52 		0.49020</a:t>
            </a:r>
          </a:p>
          <a:p>
            <a:pPr lvl="2">
              <a:lnSpc>
                <a:spcPct val="90000"/>
              </a:lnSpc>
            </a:pPr>
            <a:r>
              <a:rPr lang="en-US" altLang="zh-CN"/>
              <a:t>e 	18 		8 		0.69231</a:t>
            </a:r>
          </a:p>
          <a:p>
            <a:pPr lvl="1">
              <a:lnSpc>
                <a:spcPct val="90000"/>
              </a:lnSpc>
            </a:pPr>
            <a:r>
              <a:rPr lang="zh-CN" altLang="en-US" b="1"/>
              <a:t>结论：训练库中标注出现次数对结果有很大影响</a:t>
            </a:r>
          </a:p>
          <a:p>
            <a:pPr lvl="1">
              <a:lnSpc>
                <a:spcPct val="90000"/>
              </a:lnSpc>
              <a:buFont typeface="Wingdings" pitchFamily="2" charset="2"/>
              <a:buNone/>
            </a:pPr>
            <a:endParaRPr lang="zh-CN" altLang="en-US" b="1"/>
          </a:p>
          <a:p>
            <a:pPr>
              <a:lnSpc>
                <a:spcPct val="90000"/>
              </a:lnSpc>
            </a:pPr>
            <a:r>
              <a:rPr lang="zh-CN" altLang="en-US" b="1"/>
              <a:t>小样本实验</a:t>
            </a:r>
          </a:p>
          <a:p>
            <a:pPr lvl="1">
              <a:lnSpc>
                <a:spcPct val="90000"/>
              </a:lnSpc>
            </a:pPr>
            <a:r>
              <a:rPr lang="zh-CN" altLang="en-US"/>
              <a:t>		然而</a:t>
            </a:r>
            <a:r>
              <a:rPr lang="en-US" altLang="zh-CN"/>
              <a:t>/c  </a:t>
            </a:r>
            <a:r>
              <a:rPr lang="zh-CN" altLang="en-US"/>
              <a:t>，</a:t>
            </a:r>
            <a:r>
              <a:rPr lang="en-US" altLang="zh-CN"/>
              <a:t>/w  </a:t>
            </a:r>
            <a:r>
              <a:rPr lang="zh-CN" altLang="en-US">
                <a:solidFill>
                  <a:srgbClr val="FF0000"/>
                </a:solidFill>
              </a:rPr>
              <a:t>由于</a:t>
            </a:r>
            <a:r>
              <a:rPr lang="en-US" altLang="zh-CN">
                <a:solidFill>
                  <a:srgbClr val="FF0000"/>
                </a:solidFill>
              </a:rPr>
              <a:t>/c</a:t>
            </a:r>
            <a:r>
              <a:rPr lang="en-US" altLang="zh-CN"/>
              <a:t>  </a:t>
            </a:r>
            <a:r>
              <a:rPr lang="zh-CN" altLang="en-US"/>
              <a:t>历史</a:t>
            </a:r>
            <a:r>
              <a:rPr lang="en-US" altLang="zh-CN"/>
              <a:t>/n  </a:t>
            </a:r>
            <a:r>
              <a:rPr lang="zh-CN" altLang="en-US"/>
              <a:t>的</a:t>
            </a:r>
            <a:r>
              <a:rPr lang="en-US" altLang="zh-CN"/>
              <a:t>/u  </a:t>
            </a:r>
            <a:r>
              <a:rPr lang="zh-CN" altLang="en-US"/>
              <a:t>原因</a:t>
            </a:r>
            <a:r>
              <a:rPr lang="en-US" altLang="zh-CN"/>
              <a:t>/n  </a:t>
            </a:r>
            <a:r>
              <a:rPr lang="zh-CN" altLang="en-US"/>
              <a:t>，</a:t>
            </a:r>
            <a:r>
              <a:rPr lang="en-US" altLang="zh-CN"/>
              <a:t>/w  </a:t>
            </a:r>
            <a:r>
              <a:rPr lang="zh-CN" altLang="en-US"/>
              <a:t>其</a:t>
            </a:r>
            <a:r>
              <a:rPr lang="en-US" altLang="zh-CN"/>
              <a:t>/r  </a:t>
            </a:r>
            <a:r>
              <a:rPr lang="zh-CN" altLang="en-US"/>
              <a:t>在</a:t>
            </a:r>
            <a:r>
              <a:rPr lang="en-US" altLang="zh-CN"/>
              <a:t>/p  </a:t>
            </a:r>
            <a:r>
              <a:rPr lang="zh-CN" altLang="en-US"/>
              <a:t>机制</a:t>
            </a:r>
            <a:r>
              <a:rPr lang="en-US" altLang="zh-CN"/>
              <a:t>/n  </a:t>
            </a:r>
            <a:r>
              <a:rPr lang="zh-CN" altLang="en-US"/>
              <a:t>方面</a:t>
            </a:r>
            <a:r>
              <a:rPr lang="en-US" altLang="zh-CN"/>
              <a:t>/n  </a:t>
            </a:r>
            <a:r>
              <a:rPr lang="zh-CN" altLang="en-US"/>
              <a:t>的</a:t>
            </a:r>
            <a:r>
              <a:rPr lang="en-US" altLang="zh-CN"/>
              <a:t>/u  </a:t>
            </a:r>
            <a:r>
              <a:rPr lang="zh-CN" altLang="en-US"/>
              <a:t>种种</a:t>
            </a:r>
            <a:r>
              <a:rPr lang="en-US" altLang="zh-CN"/>
              <a:t>/q  </a:t>
            </a:r>
            <a:r>
              <a:rPr lang="zh-CN" altLang="en-US"/>
              <a:t>弊端</a:t>
            </a:r>
            <a:r>
              <a:rPr lang="en-US" altLang="zh-CN"/>
              <a:t>/n  </a:t>
            </a:r>
            <a:r>
              <a:rPr lang="zh-CN" altLang="en-US"/>
              <a:t>日益</a:t>
            </a:r>
            <a:r>
              <a:rPr lang="en-US" altLang="zh-CN"/>
              <a:t>/d  </a:t>
            </a:r>
            <a:r>
              <a:rPr lang="zh-CN" altLang="en-US"/>
              <a:t>显露</a:t>
            </a:r>
            <a:r>
              <a:rPr lang="en-US" altLang="zh-CN"/>
              <a:t>/v  </a:t>
            </a:r>
            <a:r>
              <a:rPr lang="zh-CN" altLang="en-US"/>
              <a:t>，</a:t>
            </a:r>
            <a:r>
              <a:rPr lang="en-US" altLang="zh-CN"/>
              <a:t>/w  </a:t>
            </a:r>
            <a:r>
              <a:rPr lang="zh-CN" altLang="en-US"/>
              <a:t>已</a:t>
            </a:r>
            <a:r>
              <a:rPr lang="en-US" altLang="zh-CN"/>
              <a:t>/d  </a:t>
            </a:r>
            <a:r>
              <a:rPr lang="zh-CN" altLang="en-US"/>
              <a:t>越来越</a:t>
            </a:r>
            <a:r>
              <a:rPr lang="en-US" altLang="zh-CN"/>
              <a:t>/d  </a:t>
            </a:r>
            <a:r>
              <a:rPr lang="zh-CN" altLang="en-US"/>
              <a:t>不</a:t>
            </a:r>
            <a:r>
              <a:rPr lang="en-US" altLang="zh-CN"/>
              <a:t>/d  </a:t>
            </a:r>
            <a:r>
              <a:rPr lang="zh-CN" altLang="en-US"/>
              <a:t>适应</a:t>
            </a:r>
            <a:r>
              <a:rPr lang="en-US" altLang="zh-CN"/>
              <a:t>/v  </a:t>
            </a:r>
            <a:r>
              <a:rPr lang="zh-CN" altLang="en-US"/>
              <a:t>社会主义</a:t>
            </a:r>
            <a:r>
              <a:rPr lang="en-US" altLang="zh-CN"/>
              <a:t>/n  </a:t>
            </a:r>
            <a:r>
              <a:rPr lang="zh-CN" altLang="en-US"/>
              <a:t>市场经济</a:t>
            </a:r>
            <a:r>
              <a:rPr lang="en-US" altLang="zh-CN"/>
              <a:t>/n  </a:t>
            </a:r>
            <a:r>
              <a:rPr lang="zh-CN" altLang="en-US"/>
              <a:t>的</a:t>
            </a:r>
            <a:r>
              <a:rPr lang="en-US" altLang="zh-CN"/>
              <a:t>/u  </a:t>
            </a:r>
            <a:r>
              <a:rPr lang="zh-CN" altLang="en-US"/>
              <a:t>要求</a:t>
            </a:r>
            <a:r>
              <a:rPr lang="en-US" altLang="zh-CN"/>
              <a:t>/n  </a:t>
            </a:r>
            <a:r>
              <a:rPr lang="zh-CN" altLang="en-US"/>
              <a:t>。</a:t>
            </a:r>
            <a:r>
              <a:rPr lang="en-US" altLang="zh-CN"/>
              <a:t>/w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A845B43-36D5-4463-9E75-EDE2813EB621}"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9DAD440E-BFC0-4C0D-94C2-167DC64315A5}" type="slidenum">
              <a:rPr lang="en-US" altLang="zh-CN"/>
              <a:pPr/>
              <a:t>13</a:t>
            </a:fld>
            <a:endParaRPr lang="en-US" altLang="zh-CN"/>
          </a:p>
        </p:txBody>
      </p:sp>
      <p:sp>
        <p:nvSpPr>
          <p:cNvPr id="326658" name="Rectangle 2"/>
          <p:cNvSpPr>
            <a:spLocks noGrp="1" noChangeArrowheads="1"/>
          </p:cNvSpPr>
          <p:nvPr>
            <p:ph type="title"/>
          </p:nvPr>
        </p:nvSpPr>
        <p:spPr/>
        <p:txBody>
          <a:bodyPr/>
          <a:lstStyle/>
          <a:p>
            <a:r>
              <a:rPr lang="zh-CN" altLang="en-US" sz="2800" b="1"/>
              <a:t>实验结果和分析</a:t>
            </a:r>
            <a:r>
              <a:rPr lang="en-US" altLang="zh-CN" sz="2800" b="1"/>
              <a:t>(cont..)</a:t>
            </a:r>
          </a:p>
        </p:txBody>
      </p:sp>
      <p:sp>
        <p:nvSpPr>
          <p:cNvPr id="326659" name="Rectangle 3"/>
          <p:cNvSpPr>
            <a:spLocks noGrp="1" noChangeArrowheads="1"/>
          </p:cNvSpPr>
          <p:nvPr>
            <p:ph type="body" idx="1"/>
          </p:nvPr>
        </p:nvSpPr>
        <p:spPr/>
        <p:txBody>
          <a:bodyPr/>
          <a:lstStyle/>
          <a:p>
            <a:pPr lvl="1"/>
            <a:r>
              <a:rPr lang="zh-CN" altLang="en-US" b="1"/>
              <a:t>错误：</a:t>
            </a:r>
            <a:r>
              <a:rPr lang="zh-CN" altLang="en-US"/>
              <a:t>“由于”的介词词性</a:t>
            </a:r>
            <a:r>
              <a:rPr lang="en-US" altLang="zh-CN"/>
              <a:t>p</a:t>
            </a:r>
            <a:r>
              <a:rPr lang="zh-CN" altLang="en-US"/>
              <a:t>错误标成了连词词性</a:t>
            </a:r>
            <a:r>
              <a:rPr lang="en-US" altLang="zh-CN"/>
              <a:t>c</a:t>
            </a:r>
            <a:r>
              <a:rPr lang="zh-CN" altLang="en-US"/>
              <a:t>。</a:t>
            </a:r>
          </a:p>
          <a:p>
            <a:pPr lvl="1"/>
            <a:r>
              <a:rPr lang="zh-CN" altLang="en-US" b="1"/>
              <a:t>分析：</a:t>
            </a:r>
            <a:r>
              <a:rPr lang="zh-CN" altLang="en-US"/>
              <a:t>跟踪发现“由于”的前一个词“，”只能被标为</a:t>
            </a:r>
            <a:r>
              <a:rPr lang="en-US" altLang="zh-CN"/>
              <a:t>w</a:t>
            </a:r>
            <a:r>
              <a:rPr lang="zh-CN" altLang="en-US"/>
              <a:t>。根据</a:t>
            </a:r>
            <a:r>
              <a:rPr lang="en-US" altLang="zh-CN"/>
              <a:t>Viterbi</a:t>
            </a:r>
            <a:r>
              <a:rPr lang="zh-CN" altLang="en-US"/>
              <a:t>算法，下面将计算由</a:t>
            </a:r>
            <a:r>
              <a:rPr lang="en-US" altLang="zh-CN"/>
              <a:t>w</a:t>
            </a:r>
            <a:r>
              <a:rPr lang="zh-CN" altLang="en-US"/>
              <a:t>到下一词性并发射单词“由于”的概率。“由于”的可能词性有三个，分别是</a:t>
            </a:r>
            <a:r>
              <a:rPr lang="en-US" altLang="zh-CN"/>
              <a:t>p</a:t>
            </a:r>
            <a:r>
              <a:rPr lang="zh-CN" altLang="en-US"/>
              <a:t>、</a:t>
            </a:r>
            <a:r>
              <a:rPr lang="en-US" altLang="zh-CN"/>
              <a:t>c</a:t>
            </a:r>
            <a:r>
              <a:rPr lang="zh-CN" altLang="en-US"/>
              <a:t>、</a:t>
            </a:r>
            <a:r>
              <a:rPr lang="en-US" altLang="zh-CN"/>
              <a:t>d</a:t>
            </a:r>
            <a:r>
              <a:rPr lang="zh-CN" altLang="en-US"/>
              <a:t>，相关概率的对数值如下： </a:t>
            </a:r>
          </a:p>
          <a:p>
            <a:pPr lvl="2"/>
            <a:r>
              <a:rPr lang="zh-CN" altLang="en-US"/>
              <a:t>	</a:t>
            </a:r>
            <a:r>
              <a:rPr lang="en-US" altLang="zh-CN"/>
              <a:t>w:-11.3986</a:t>
            </a:r>
          </a:p>
          <a:p>
            <a:pPr lvl="2"/>
            <a:r>
              <a:rPr lang="en-US" altLang="zh-CN"/>
              <a:t>	w-&gt;p:-2.5839      w-&gt;c:-2.8842       w-&gt;d:-2.6353</a:t>
            </a:r>
          </a:p>
          <a:p>
            <a:pPr lvl="2"/>
            <a:r>
              <a:rPr lang="en-US" altLang="zh-CN"/>
              <a:t>	p-&gt;</a:t>
            </a:r>
            <a:r>
              <a:rPr lang="zh-CN" altLang="en-US"/>
              <a:t>由于</a:t>
            </a:r>
            <a:r>
              <a:rPr lang="en-US" altLang="zh-CN"/>
              <a:t>:-5.3571  c-&gt;</a:t>
            </a:r>
            <a:r>
              <a:rPr lang="zh-CN" altLang="en-US"/>
              <a:t>由于</a:t>
            </a:r>
            <a:r>
              <a:rPr lang="en-US" altLang="zh-CN"/>
              <a:t>:-4.6158 d-&gt;</a:t>
            </a:r>
            <a:r>
              <a:rPr lang="zh-CN" altLang="en-US"/>
              <a:t>由于</a:t>
            </a:r>
            <a:r>
              <a:rPr lang="en-US" altLang="zh-CN"/>
              <a:t>:-11.7821</a:t>
            </a:r>
          </a:p>
          <a:p>
            <a:pPr lvl="2"/>
            <a:r>
              <a:rPr lang="en-US" altLang="zh-CN"/>
              <a:t>	p:-19.3397	  c:-18.8987	  d:-25.8160</a:t>
            </a:r>
          </a:p>
          <a:p>
            <a:pPr lvl="1"/>
            <a:r>
              <a:rPr lang="zh-CN" altLang="en-US" b="1"/>
              <a:t>结论</a:t>
            </a:r>
            <a:r>
              <a:rPr lang="zh-CN" altLang="en-US" sz="2800" b="1"/>
              <a:t>：</a:t>
            </a:r>
            <a:r>
              <a:rPr lang="zh-CN" altLang="en-US"/>
              <a:t>遇到概率差小于某个常数临界值的时候，可以考虑用一些其它的方法（如简单规则等）进行判定。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DB091C-6D1E-48FD-9F9A-D521FCF0224E}"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3221945E-1CF3-48DF-9B8F-541D1DF0F5D1}" type="slidenum">
              <a:rPr lang="en-US" altLang="zh-CN"/>
              <a:pPr/>
              <a:t>14</a:t>
            </a:fld>
            <a:endParaRPr lang="en-US" altLang="zh-CN"/>
          </a:p>
        </p:txBody>
      </p:sp>
      <p:sp>
        <p:nvSpPr>
          <p:cNvPr id="327682" name="Rectangle 2"/>
          <p:cNvSpPr>
            <a:spLocks noGrp="1" noChangeArrowheads="1"/>
          </p:cNvSpPr>
          <p:nvPr>
            <p:ph type="title"/>
          </p:nvPr>
        </p:nvSpPr>
        <p:spPr/>
        <p:txBody>
          <a:bodyPr/>
          <a:lstStyle/>
          <a:p>
            <a:r>
              <a:rPr lang="zh-CN" altLang="en-US" b="1"/>
              <a:t>总  结</a:t>
            </a:r>
          </a:p>
        </p:txBody>
      </p:sp>
      <p:sp>
        <p:nvSpPr>
          <p:cNvPr id="327683" name="Rectangle 3"/>
          <p:cNvSpPr>
            <a:spLocks noGrp="1" noChangeArrowheads="1"/>
          </p:cNvSpPr>
          <p:nvPr>
            <p:ph type="body" idx="1"/>
          </p:nvPr>
        </p:nvSpPr>
        <p:spPr/>
        <p:txBody>
          <a:bodyPr/>
          <a:lstStyle/>
          <a:p>
            <a:r>
              <a:rPr lang="en-US" altLang="zh-CN"/>
              <a:t>	</a:t>
            </a:r>
            <a:r>
              <a:rPr lang="zh-CN" altLang="en-US" sz="2400"/>
              <a:t>总体来讲，隐马尔可夫模型词性标注器可以达到较好的效果，但是对词性标注任务来说，任何一点性能的提升都是对后续工作的大力支持。</a:t>
            </a:r>
          </a:p>
          <a:p>
            <a:r>
              <a:rPr lang="zh-CN" altLang="en-US"/>
              <a:t>	</a:t>
            </a:r>
            <a:r>
              <a:rPr lang="zh-CN" altLang="en-US" sz="2400"/>
              <a:t>长距离依赖问题和偏置问题。</a:t>
            </a:r>
          </a:p>
          <a:p>
            <a:r>
              <a:rPr lang="zh-CN" altLang="en-US" sz="2400"/>
              <a:t>	目前在研究中的最大熵隐马模型（</a:t>
            </a:r>
            <a:r>
              <a:rPr lang="en-US" altLang="zh-CN" sz="2400"/>
              <a:t>MEMMs</a:t>
            </a:r>
            <a:r>
              <a:rPr lang="zh-CN" altLang="en-US" sz="2400"/>
              <a:t>），条件随机场模型（</a:t>
            </a:r>
            <a:r>
              <a:rPr lang="en-US" altLang="zh-CN" sz="2400"/>
              <a:t>CRFs</a:t>
            </a:r>
            <a:r>
              <a:rPr lang="zh-CN" altLang="en-US" sz="2400"/>
              <a:t>）等模型都能在一定程度上解决词性标注的问题，他们与隐马尔可夫模型之间的联系以及几种模型的联合也是本文后续研究学习的方向。</a:t>
            </a:r>
            <a:r>
              <a:rPr lang="zh-CN" altLang="en-US"/>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39FCD55-4959-4C66-A625-F7EC859E76BC}"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44CF7157-C236-44B1-89C1-62C62CFD47D8}" type="slidenum">
              <a:rPr lang="en-US" altLang="zh-CN"/>
              <a:pPr/>
              <a:t>15</a:t>
            </a:fld>
            <a:endParaRPr lang="en-US" altLang="zh-CN"/>
          </a:p>
        </p:txBody>
      </p:sp>
      <p:sp>
        <p:nvSpPr>
          <p:cNvPr id="328706" name="Rectangle 2"/>
          <p:cNvSpPr>
            <a:spLocks noGrp="1" noChangeArrowheads="1"/>
          </p:cNvSpPr>
          <p:nvPr>
            <p:ph type="title"/>
          </p:nvPr>
        </p:nvSpPr>
        <p:spPr/>
        <p:txBody>
          <a:bodyPr/>
          <a:lstStyle/>
          <a:p>
            <a:endParaRPr lang="zh-CN" altLang="zh-CN"/>
          </a:p>
        </p:txBody>
      </p:sp>
      <p:sp>
        <p:nvSpPr>
          <p:cNvPr id="328707" name="Rectangle 3"/>
          <p:cNvSpPr>
            <a:spLocks noGrp="1" noChangeArrowheads="1"/>
          </p:cNvSpPr>
          <p:nvPr>
            <p:ph type="body" idx="1"/>
          </p:nvPr>
        </p:nvSpPr>
        <p:spPr>
          <a:xfrm>
            <a:off x="3851275" y="2924175"/>
            <a:ext cx="2592388" cy="720725"/>
          </a:xfrm>
        </p:spPr>
        <p:txBody>
          <a:bodyPr/>
          <a:lstStyle/>
          <a:p>
            <a:pPr>
              <a:buFont typeface="Wingdings" pitchFamily="2" charset="2"/>
              <a:buNone/>
            </a:pPr>
            <a:r>
              <a:rPr lang="zh-CN" altLang="en-US" sz="3600"/>
              <a:t>谢谢！</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19B9CE7-2CCB-4A4D-84CB-D247575C77D4}"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2149D0F0-E96B-4EC4-8104-971083240E14}" type="slidenum">
              <a:rPr lang="en-US" altLang="zh-CN"/>
              <a:pPr/>
              <a:t>2</a:t>
            </a:fld>
            <a:endParaRPr lang="en-US" altLang="zh-CN"/>
          </a:p>
        </p:txBody>
      </p:sp>
      <p:sp>
        <p:nvSpPr>
          <p:cNvPr id="30723" name="Rectangle 3"/>
          <p:cNvSpPr>
            <a:spLocks noGrp="1" noChangeArrowheads="1"/>
          </p:cNvSpPr>
          <p:nvPr>
            <p:ph type="body" idx="1"/>
          </p:nvPr>
        </p:nvSpPr>
        <p:spPr>
          <a:xfrm>
            <a:off x="611188" y="1700213"/>
            <a:ext cx="6697662" cy="3311525"/>
          </a:xfrm>
        </p:spPr>
        <p:txBody>
          <a:bodyPr/>
          <a:lstStyle/>
          <a:p>
            <a:r>
              <a:rPr lang="zh-CN" altLang="en-US" b="1"/>
              <a:t>词性标注概述</a:t>
            </a:r>
          </a:p>
          <a:p>
            <a:r>
              <a:rPr lang="zh-CN" altLang="en-US" b="1"/>
              <a:t>隐马尔可夫模型概述</a:t>
            </a:r>
          </a:p>
          <a:p>
            <a:r>
              <a:rPr lang="zh-CN" altLang="en-US" b="1"/>
              <a:t>实验介绍</a:t>
            </a:r>
          </a:p>
          <a:p>
            <a:r>
              <a:rPr lang="zh-CN" altLang="en-US" b="1"/>
              <a:t>实验结果和分析</a:t>
            </a:r>
          </a:p>
          <a:p>
            <a:r>
              <a:rPr lang="zh-CN" altLang="en-US" b="1"/>
              <a:t>总结</a:t>
            </a:r>
            <a:r>
              <a:rPr lang="zh-CN" altLang="en-US"/>
              <a:t> </a:t>
            </a:r>
          </a:p>
          <a:p>
            <a:pPr>
              <a:buFont typeface="Wingdings" pitchFamily="2" charset="2"/>
              <a:buNone/>
            </a:pPr>
            <a:endParaRPr lang="en-US" altLang="zh-CN" sz="2400"/>
          </a:p>
        </p:txBody>
      </p:sp>
      <p:sp>
        <p:nvSpPr>
          <p:cNvPr id="30724" name="Rectangle 4"/>
          <p:cNvSpPr>
            <a:spLocks noGrp="1" noChangeArrowheads="1"/>
          </p:cNvSpPr>
          <p:nvPr>
            <p:ph type="title"/>
          </p:nvPr>
        </p:nvSpPr>
        <p:spPr/>
        <p:txBody>
          <a:bodyPr/>
          <a:lstStyle/>
          <a:p>
            <a:r>
              <a:rPr lang="zh-CN" altLang="en-US" b="1"/>
              <a:t>提  纲</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2B2EC8-CA48-4D11-9E8E-883994500375}"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8008E2DB-8735-41FF-9E40-1030CA9A073B}" type="slidenum">
              <a:rPr lang="en-US" altLang="zh-CN"/>
              <a:pPr/>
              <a:t>3</a:t>
            </a:fld>
            <a:endParaRPr lang="en-US" altLang="zh-CN"/>
          </a:p>
        </p:txBody>
      </p:sp>
      <p:sp>
        <p:nvSpPr>
          <p:cNvPr id="320514" name="Rectangle 2"/>
          <p:cNvSpPr>
            <a:spLocks noGrp="1" noChangeArrowheads="1"/>
          </p:cNvSpPr>
          <p:nvPr>
            <p:ph type="title"/>
          </p:nvPr>
        </p:nvSpPr>
        <p:spPr/>
        <p:txBody>
          <a:bodyPr/>
          <a:lstStyle/>
          <a:p>
            <a:r>
              <a:rPr lang="zh-CN" altLang="en-US" sz="2800" b="1"/>
              <a:t>词性标注概述</a:t>
            </a:r>
          </a:p>
        </p:txBody>
      </p:sp>
      <p:sp>
        <p:nvSpPr>
          <p:cNvPr id="320515" name="Rectangle 3"/>
          <p:cNvSpPr>
            <a:spLocks noGrp="1" noChangeArrowheads="1"/>
          </p:cNvSpPr>
          <p:nvPr>
            <p:ph type="body" idx="1"/>
          </p:nvPr>
        </p:nvSpPr>
        <p:spPr/>
        <p:txBody>
          <a:bodyPr/>
          <a:lstStyle/>
          <a:p>
            <a:pPr>
              <a:lnSpc>
                <a:spcPct val="90000"/>
              </a:lnSpc>
            </a:pPr>
            <a:r>
              <a:rPr lang="zh-CN" altLang="en-US" b="1"/>
              <a:t>词性标注的目标和过程</a:t>
            </a:r>
          </a:p>
          <a:p>
            <a:pPr lvl="1">
              <a:lnSpc>
                <a:spcPct val="90000"/>
              </a:lnSpc>
            </a:pPr>
            <a:r>
              <a:rPr lang="zh-CN" altLang="en-US" b="1"/>
              <a:t>目标：</a:t>
            </a:r>
            <a:r>
              <a:rPr lang="zh-CN" altLang="en-US"/>
              <a:t>为句子中的每个词都标上一个合适的词性</a:t>
            </a:r>
          </a:p>
          <a:p>
            <a:pPr lvl="1">
              <a:lnSpc>
                <a:spcPct val="90000"/>
              </a:lnSpc>
            </a:pPr>
            <a:r>
              <a:rPr lang="zh-CN" altLang="en-US" b="1"/>
              <a:t>过程： </a:t>
            </a:r>
          </a:p>
          <a:p>
            <a:pPr lvl="2">
              <a:lnSpc>
                <a:spcPct val="90000"/>
              </a:lnSpc>
            </a:pPr>
            <a:r>
              <a:rPr lang="zh-CN" altLang="en-US" sz="1800">
                <a:latin typeface="宋体" pitchFamily="2" charset="-122"/>
              </a:rPr>
              <a:t>原文： 这件事情在理论界、经济界引起了很大反响。</a:t>
            </a:r>
          </a:p>
          <a:p>
            <a:pPr lvl="2">
              <a:lnSpc>
                <a:spcPct val="90000"/>
              </a:lnSpc>
            </a:pPr>
            <a:r>
              <a:rPr lang="zh-CN" altLang="en-US" sz="1800">
                <a:latin typeface="宋体" pitchFamily="2" charset="-122"/>
              </a:rPr>
              <a:t>分词后： 这 件 事情 在 理论界 、 经济界 引起 了 很 大 反响 。</a:t>
            </a:r>
          </a:p>
          <a:p>
            <a:pPr lvl="2">
              <a:lnSpc>
                <a:spcPct val="90000"/>
              </a:lnSpc>
            </a:pPr>
            <a:r>
              <a:rPr lang="zh-CN" altLang="en-US" sz="1800">
                <a:latin typeface="宋体" pitchFamily="2" charset="-122"/>
              </a:rPr>
              <a:t>词性标注： 这</a:t>
            </a:r>
            <a:r>
              <a:rPr lang="en-US" altLang="zh-CN" sz="1800">
                <a:latin typeface="宋体" pitchFamily="2" charset="-122"/>
              </a:rPr>
              <a:t>/r  </a:t>
            </a:r>
            <a:r>
              <a:rPr lang="zh-CN" altLang="en-US" sz="1800">
                <a:latin typeface="宋体" pitchFamily="2" charset="-122"/>
              </a:rPr>
              <a:t>件</a:t>
            </a:r>
            <a:r>
              <a:rPr lang="en-US" altLang="zh-CN" sz="1800">
                <a:latin typeface="宋体" pitchFamily="2" charset="-122"/>
              </a:rPr>
              <a:t>/q  </a:t>
            </a:r>
            <a:r>
              <a:rPr lang="zh-CN" altLang="en-US" sz="1800">
                <a:latin typeface="宋体" pitchFamily="2" charset="-122"/>
              </a:rPr>
              <a:t>事情</a:t>
            </a:r>
            <a:r>
              <a:rPr lang="en-US" altLang="zh-CN" sz="1800">
                <a:latin typeface="宋体" pitchFamily="2" charset="-122"/>
              </a:rPr>
              <a:t>/n  </a:t>
            </a:r>
            <a:r>
              <a:rPr lang="zh-CN" altLang="en-US" sz="1800">
                <a:latin typeface="宋体" pitchFamily="2" charset="-122"/>
              </a:rPr>
              <a:t>在</a:t>
            </a:r>
            <a:r>
              <a:rPr lang="en-US" altLang="zh-CN" sz="1800">
                <a:latin typeface="宋体" pitchFamily="2" charset="-122"/>
              </a:rPr>
              <a:t>/p  </a:t>
            </a:r>
            <a:r>
              <a:rPr lang="zh-CN" altLang="en-US" sz="1800">
                <a:latin typeface="宋体" pitchFamily="2" charset="-122"/>
              </a:rPr>
              <a:t>理论界</a:t>
            </a:r>
            <a:r>
              <a:rPr lang="en-US" altLang="zh-CN" sz="1800">
                <a:latin typeface="宋体" pitchFamily="2" charset="-122"/>
              </a:rPr>
              <a:t>/n  </a:t>
            </a:r>
            <a:r>
              <a:rPr lang="zh-CN" altLang="en-US" sz="1800">
                <a:latin typeface="宋体" pitchFamily="2" charset="-122"/>
              </a:rPr>
              <a:t>、</a:t>
            </a:r>
            <a:r>
              <a:rPr lang="en-US" altLang="zh-CN" sz="1800">
                <a:latin typeface="宋体" pitchFamily="2" charset="-122"/>
              </a:rPr>
              <a:t>/w  </a:t>
            </a:r>
            <a:r>
              <a:rPr lang="zh-CN" altLang="en-US" sz="1800">
                <a:latin typeface="宋体" pitchFamily="2" charset="-122"/>
              </a:rPr>
              <a:t>经济界</a:t>
            </a:r>
            <a:r>
              <a:rPr lang="en-US" altLang="zh-CN" sz="1800">
                <a:latin typeface="宋体" pitchFamily="2" charset="-122"/>
              </a:rPr>
              <a:t>/n  </a:t>
            </a:r>
            <a:r>
              <a:rPr lang="zh-CN" altLang="en-US" sz="1800">
                <a:latin typeface="宋体" pitchFamily="2" charset="-122"/>
              </a:rPr>
              <a:t>引起</a:t>
            </a:r>
            <a:r>
              <a:rPr lang="en-US" altLang="zh-CN" sz="1800">
                <a:latin typeface="宋体" pitchFamily="2" charset="-122"/>
              </a:rPr>
              <a:t>/v  </a:t>
            </a:r>
            <a:r>
              <a:rPr lang="zh-CN" altLang="en-US" sz="1800">
                <a:latin typeface="宋体" pitchFamily="2" charset="-122"/>
              </a:rPr>
              <a:t>了</a:t>
            </a:r>
            <a:r>
              <a:rPr lang="en-US" altLang="zh-CN" sz="1800">
                <a:latin typeface="宋体" pitchFamily="2" charset="-122"/>
              </a:rPr>
              <a:t>/u  </a:t>
            </a:r>
            <a:r>
              <a:rPr lang="zh-CN" altLang="en-US" sz="1800">
                <a:latin typeface="宋体" pitchFamily="2" charset="-122"/>
              </a:rPr>
              <a:t>很</a:t>
            </a:r>
            <a:r>
              <a:rPr lang="en-US" altLang="zh-CN" sz="1800">
                <a:latin typeface="宋体" pitchFamily="2" charset="-122"/>
              </a:rPr>
              <a:t>/d  </a:t>
            </a:r>
            <a:r>
              <a:rPr lang="zh-CN" altLang="en-US" sz="1800">
                <a:latin typeface="宋体" pitchFamily="2" charset="-122"/>
              </a:rPr>
              <a:t>大</a:t>
            </a:r>
            <a:r>
              <a:rPr lang="en-US" altLang="zh-CN" sz="1800">
                <a:latin typeface="宋体" pitchFamily="2" charset="-122"/>
              </a:rPr>
              <a:t>/a  </a:t>
            </a:r>
            <a:r>
              <a:rPr lang="zh-CN" altLang="en-US" sz="1800">
                <a:latin typeface="宋体" pitchFamily="2" charset="-122"/>
              </a:rPr>
              <a:t>反响</a:t>
            </a:r>
            <a:r>
              <a:rPr lang="en-US" altLang="zh-CN" sz="1800">
                <a:latin typeface="宋体" pitchFamily="2" charset="-122"/>
              </a:rPr>
              <a:t>/n  </a:t>
            </a:r>
            <a:r>
              <a:rPr lang="zh-CN" altLang="en-US" sz="1800">
                <a:latin typeface="宋体" pitchFamily="2" charset="-122"/>
              </a:rPr>
              <a:t>。</a:t>
            </a:r>
            <a:r>
              <a:rPr lang="en-US" altLang="zh-CN" sz="1800">
                <a:latin typeface="宋体" pitchFamily="2" charset="-122"/>
              </a:rPr>
              <a:t>/w</a:t>
            </a:r>
          </a:p>
          <a:p>
            <a:pPr lvl="1">
              <a:lnSpc>
                <a:spcPct val="90000"/>
              </a:lnSpc>
            </a:pPr>
            <a:endParaRPr lang="en-US" altLang="zh-CN" sz="2000">
              <a:latin typeface="宋体" pitchFamily="2" charset="-122"/>
            </a:endParaRPr>
          </a:p>
          <a:p>
            <a:pPr>
              <a:lnSpc>
                <a:spcPct val="90000"/>
              </a:lnSpc>
            </a:pPr>
            <a:r>
              <a:rPr lang="zh-CN" altLang="en-US" b="1"/>
              <a:t>词性标注中的信息源</a:t>
            </a:r>
          </a:p>
          <a:p>
            <a:pPr lvl="1">
              <a:lnSpc>
                <a:spcPct val="90000"/>
              </a:lnSpc>
            </a:pPr>
            <a:r>
              <a:rPr lang="zh-CN" altLang="en-US" b="1"/>
              <a:t>邻接词的词性信息</a:t>
            </a:r>
          </a:p>
          <a:p>
            <a:pPr lvl="1">
              <a:lnSpc>
                <a:spcPct val="90000"/>
              </a:lnSpc>
            </a:pPr>
            <a:r>
              <a:rPr lang="zh-CN" altLang="en-US" b="1"/>
              <a:t>词本身提供的信息</a:t>
            </a:r>
          </a:p>
          <a:p>
            <a:pPr>
              <a:lnSpc>
                <a:spcPct val="90000"/>
              </a:lnSpc>
            </a:pP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867401-219C-4EE0-A7BB-671F58FBA7FD}"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AF8D0B25-A712-4EB9-B748-669317C18B57}" type="slidenum">
              <a:rPr lang="en-US" altLang="zh-CN"/>
              <a:pPr/>
              <a:t>4</a:t>
            </a:fld>
            <a:endParaRPr lang="en-US" altLang="zh-CN"/>
          </a:p>
        </p:txBody>
      </p:sp>
      <p:sp>
        <p:nvSpPr>
          <p:cNvPr id="321538" name="Rectangle 2"/>
          <p:cNvSpPr>
            <a:spLocks noGrp="1" noChangeArrowheads="1"/>
          </p:cNvSpPr>
          <p:nvPr>
            <p:ph type="title"/>
          </p:nvPr>
        </p:nvSpPr>
        <p:spPr/>
        <p:txBody>
          <a:bodyPr/>
          <a:lstStyle/>
          <a:p>
            <a:r>
              <a:rPr lang="zh-CN" altLang="en-US" sz="2800" b="1"/>
              <a:t>词性标注概述</a:t>
            </a:r>
            <a:r>
              <a:rPr lang="en-US" altLang="zh-CN" sz="2800" b="1"/>
              <a:t>(cont.)</a:t>
            </a:r>
          </a:p>
        </p:txBody>
      </p:sp>
      <p:sp>
        <p:nvSpPr>
          <p:cNvPr id="321539" name="Rectangle 3"/>
          <p:cNvSpPr>
            <a:spLocks noGrp="1" noChangeArrowheads="1"/>
          </p:cNvSpPr>
          <p:nvPr>
            <p:ph type="body" idx="1"/>
          </p:nvPr>
        </p:nvSpPr>
        <p:spPr/>
        <p:txBody>
          <a:bodyPr/>
          <a:lstStyle/>
          <a:p>
            <a:pPr>
              <a:lnSpc>
                <a:spcPct val="90000"/>
              </a:lnSpc>
            </a:pPr>
            <a:r>
              <a:rPr lang="zh-CN" altLang="en-US" b="1"/>
              <a:t>词性标注的主要方法</a:t>
            </a:r>
          </a:p>
          <a:p>
            <a:pPr lvl="1">
              <a:lnSpc>
                <a:spcPct val="90000"/>
              </a:lnSpc>
            </a:pPr>
            <a:r>
              <a:rPr lang="zh-CN" altLang="en-US" b="1"/>
              <a:t>基于规则的方法（</a:t>
            </a:r>
            <a:r>
              <a:rPr lang="en-US" altLang="zh-CN" b="1"/>
              <a:t>Rule-based</a:t>
            </a:r>
            <a:r>
              <a:rPr lang="zh-CN" altLang="en-US" b="1"/>
              <a:t>）</a:t>
            </a:r>
          </a:p>
          <a:p>
            <a:pPr lvl="1">
              <a:lnSpc>
                <a:spcPct val="90000"/>
              </a:lnSpc>
            </a:pPr>
            <a:r>
              <a:rPr lang="zh-CN" altLang="en-US" b="1"/>
              <a:t>基于统计的方法（</a:t>
            </a:r>
            <a:r>
              <a:rPr lang="en-US" altLang="zh-CN" b="1"/>
              <a:t>Statistics-based</a:t>
            </a:r>
            <a:r>
              <a:rPr lang="zh-CN" altLang="en-US" b="1"/>
              <a:t>）</a:t>
            </a:r>
          </a:p>
          <a:p>
            <a:pPr lvl="1">
              <a:lnSpc>
                <a:spcPct val="90000"/>
              </a:lnSpc>
            </a:pPr>
            <a:r>
              <a:rPr lang="zh-CN" altLang="en-US" b="1"/>
              <a:t>基于转换的方法（</a:t>
            </a:r>
            <a:r>
              <a:rPr lang="en-US" altLang="zh-CN" b="1"/>
              <a:t>Transformation-based</a:t>
            </a:r>
            <a:r>
              <a:rPr lang="zh-CN" altLang="en-US" b="1"/>
              <a:t>）</a:t>
            </a:r>
          </a:p>
          <a:p>
            <a:pPr>
              <a:lnSpc>
                <a:spcPct val="90000"/>
              </a:lnSpc>
            </a:pPr>
            <a:endParaRPr lang="zh-CN" altLang="en-US" b="1"/>
          </a:p>
          <a:p>
            <a:pPr>
              <a:lnSpc>
                <a:spcPct val="90000"/>
              </a:lnSpc>
            </a:pPr>
            <a:r>
              <a:rPr lang="zh-CN" altLang="en-US" b="1"/>
              <a:t>词性标注准确率</a:t>
            </a:r>
          </a:p>
          <a:p>
            <a:pPr lvl="1">
              <a:lnSpc>
                <a:spcPct val="90000"/>
              </a:lnSpc>
            </a:pPr>
            <a:r>
              <a:rPr lang="zh-CN" altLang="en-US" b="1"/>
              <a:t>训练数据量 </a:t>
            </a:r>
          </a:p>
          <a:p>
            <a:pPr lvl="1">
              <a:lnSpc>
                <a:spcPct val="90000"/>
              </a:lnSpc>
            </a:pPr>
            <a:r>
              <a:rPr lang="zh-CN" altLang="en-US" b="1"/>
              <a:t>标注集合 </a:t>
            </a:r>
          </a:p>
          <a:p>
            <a:pPr lvl="1">
              <a:lnSpc>
                <a:spcPct val="90000"/>
              </a:lnSpc>
            </a:pPr>
            <a:r>
              <a:rPr lang="zh-CN" altLang="en-US" b="1"/>
              <a:t>语料库差别 </a:t>
            </a:r>
          </a:p>
          <a:p>
            <a:pPr lvl="1">
              <a:lnSpc>
                <a:spcPct val="90000"/>
              </a:lnSpc>
            </a:pPr>
            <a:r>
              <a:rPr lang="zh-CN" altLang="en-US" b="1"/>
              <a:t>未登录词</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10BD547-A8E3-4B5A-8BF0-109E2F51E1A1}"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2AF01C9A-3D95-459A-8644-AD0B732EAD90}" type="slidenum">
              <a:rPr lang="en-US" altLang="zh-CN"/>
              <a:pPr/>
              <a:t>5</a:t>
            </a:fld>
            <a:endParaRPr lang="en-US" altLang="zh-CN"/>
          </a:p>
        </p:txBody>
      </p:sp>
      <p:sp>
        <p:nvSpPr>
          <p:cNvPr id="317442" name="Rectangle 2"/>
          <p:cNvSpPr>
            <a:spLocks noGrp="1" noChangeArrowheads="1"/>
          </p:cNvSpPr>
          <p:nvPr>
            <p:ph type="title"/>
          </p:nvPr>
        </p:nvSpPr>
        <p:spPr/>
        <p:txBody>
          <a:bodyPr/>
          <a:lstStyle/>
          <a:p>
            <a:r>
              <a:rPr lang="zh-CN" altLang="en-US" sz="2800" b="1"/>
              <a:t>隐马尔可夫模型（</a:t>
            </a:r>
            <a:r>
              <a:rPr lang="en-US" altLang="zh-CN" sz="2800" b="1"/>
              <a:t>HMM</a:t>
            </a:r>
            <a:r>
              <a:rPr lang="zh-CN" altLang="en-US" sz="2800" b="1"/>
              <a:t>）概述</a:t>
            </a:r>
          </a:p>
        </p:txBody>
      </p:sp>
      <p:sp>
        <p:nvSpPr>
          <p:cNvPr id="317443" name="Rectangle 3"/>
          <p:cNvSpPr>
            <a:spLocks noGrp="1" noChangeArrowheads="1"/>
          </p:cNvSpPr>
          <p:nvPr>
            <p:ph type="body" idx="1"/>
          </p:nvPr>
        </p:nvSpPr>
        <p:spPr/>
        <p:txBody>
          <a:bodyPr/>
          <a:lstStyle/>
          <a:p>
            <a:r>
              <a:rPr lang="en-US" altLang="zh-CN" b="1"/>
              <a:t>HMM</a:t>
            </a:r>
            <a:r>
              <a:rPr lang="zh-CN" altLang="en-US" b="1"/>
              <a:t>的两个假设：</a:t>
            </a:r>
          </a:p>
          <a:p>
            <a:pPr lvl="1"/>
            <a:r>
              <a:rPr lang="zh-CN" altLang="en-US"/>
              <a:t>有限视野假设 </a:t>
            </a:r>
          </a:p>
          <a:p>
            <a:pPr lvl="1">
              <a:buFont typeface="Wingdings" pitchFamily="2" charset="2"/>
              <a:buNone/>
            </a:pPr>
            <a:r>
              <a:rPr lang="zh-CN" altLang="en-US"/>
              <a:t>	</a:t>
            </a:r>
            <a:r>
              <a:rPr lang="en-US" altLang="zh-CN"/>
              <a:t>P(O</a:t>
            </a:r>
            <a:r>
              <a:rPr lang="en-US" altLang="zh-CN" sz="1400" i="1"/>
              <a:t>t+1</a:t>
            </a:r>
            <a:r>
              <a:rPr lang="en-US" altLang="zh-CN"/>
              <a:t>=S</a:t>
            </a:r>
            <a:r>
              <a:rPr lang="en-US" altLang="zh-CN" sz="1400" i="1"/>
              <a:t>k</a:t>
            </a:r>
            <a:r>
              <a:rPr lang="en-US" altLang="zh-CN"/>
              <a:t>|O</a:t>
            </a:r>
            <a:r>
              <a:rPr lang="en-US" altLang="zh-CN" sz="1400" i="1"/>
              <a:t>1</a:t>
            </a:r>
            <a:r>
              <a:rPr lang="en-US" altLang="zh-CN"/>
              <a:t>,…O</a:t>
            </a:r>
            <a:r>
              <a:rPr lang="en-US" altLang="zh-CN" sz="1400" i="1"/>
              <a:t>t</a:t>
            </a:r>
            <a:r>
              <a:rPr lang="en-US" altLang="zh-CN"/>
              <a:t>)=P(O</a:t>
            </a:r>
            <a:r>
              <a:rPr lang="en-US" altLang="zh-CN" sz="1400" i="1"/>
              <a:t>t+1</a:t>
            </a:r>
            <a:r>
              <a:rPr lang="en-US" altLang="zh-CN"/>
              <a:t>=S</a:t>
            </a:r>
            <a:r>
              <a:rPr lang="en-US" altLang="zh-CN" sz="1400" i="1"/>
              <a:t>k</a:t>
            </a:r>
            <a:r>
              <a:rPr lang="en-US" altLang="zh-CN"/>
              <a:t>| O</a:t>
            </a:r>
            <a:r>
              <a:rPr lang="en-US" altLang="zh-CN" sz="1400" i="1"/>
              <a:t>t</a:t>
            </a:r>
            <a:r>
              <a:rPr lang="en-US" altLang="zh-CN"/>
              <a:t>) </a:t>
            </a:r>
          </a:p>
          <a:p>
            <a:pPr lvl="1"/>
            <a:r>
              <a:rPr lang="zh-CN" altLang="en-US"/>
              <a:t>时间不变性假设 </a:t>
            </a:r>
          </a:p>
          <a:p>
            <a:pPr lvl="1">
              <a:buFont typeface="Wingdings" pitchFamily="2" charset="2"/>
              <a:buNone/>
            </a:pPr>
            <a:r>
              <a:rPr lang="zh-CN" altLang="en-US"/>
              <a:t>	</a:t>
            </a:r>
            <a:r>
              <a:rPr lang="en-US" altLang="zh-CN"/>
              <a:t>P(O</a:t>
            </a:r>
            <a:r>
              <a:rPr lang="en-US" altLang="zh-CN" sz="1400" i="1"/>
              <a:t>t+1</a:t>
            </a:r>
            <a:r>
              <a:rPr lang="en-US" altLang="zh-CN"/>
              <a:t>=S</a:t>
            </a:r>
            <a:r>
              <a:rPr lang="en-US" altLang="zh-CN" sz="1400" i="1"/>
              <a:t>k</a:t>
            </a:r>
            <a:r>
              <a:rPr lang="en-US" altLang="zh-CN"/>
              <a:t>|O</a:t>
            </a:r>
            <a:r>
              <a:rPr lang="en-US" altLang="zh-CN" sz="1400" i="1"/>
              <a:t>t</a:t>
            </a:r>
            <a:r>
              <a:rPr lang="en-US" altLang="zh-CN"/>
              <a:t>) = P(O</a:t>
            </a:r>
            <a:r>
              <a:rPr lang="en-US" altLang="zh-CN" sz="1400" i="1"/>
              <a:t>2</a:t>
            </a:r>
            <a:r>
              <a:rPr lang="en-US" altLang="zh-CN"/>
              <a:t>=S</a:t>
            </a:r>
            <a:r>
              <a:rPr lang="en-US" altLang="zh-CN" sz="1400" i="1"/>
              <a:t>k</a:t>
            </a:r>
            <a:r>
              <a:rPr lang="en-US" altLang="zh-CN"/>
              <a:t>|O</a:t>
            </a:r>
            <a:r>
              <a:rPr lang="en-US" altLang="zh-CN" sz="1400" i="1"/>
              <a:t>1</a:t>
            </a:r>
            <a:r>
              <a:rPr lang="en-US" altLang="zh-CN"/>
              <a:t>) </a:t>
            </a:r>
          </a:p>
          <a:p>
            <a:pPr lvl="1">
              <a:buFont typeface="Wingdings" pitchFamily="2" charset="2"/>
              <a:buNone/>
            </a:pPr>
            <a:endParaRPr lang="en-US" altLang="zh-CN"/>
          </a:p>
          <a:p>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1E85FB-95B2-4EA3-84C0-EFECAC085A52}"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95089377-D443-4E24-B266-05D28E4B2F78}" type="slidenum">
              <a:rPr lang="en-US" altLang="zh-CN"/>
              <a:pPr/>
              <a:t>6</a:t>
            </a:fld>
            <a:endParaRPr lang="en-US" altLang="zh-CN"/>
          </a:p>
        </p:txBody>
      </p:sp>
      <p:sp>
        <p:nvSpPr>
          <p:cNvPr id="329730" name="Rectangle 2"/>
          <p:cNvSpPr>
            <a:spLocks noGrp="1" noChangeArrowheads="1"/>
          </p:cNvSpPr>
          <p:nvPr>
            <p:ph type="title"/>
          </p:nvPr>
        </p:nvSpPr>
        <p:spPr/>
        <p:txBody>
          <a:bodyPr/>
          <a:lstStyle/>
          <a:p>
            <a:r>
              <a:rPr lang="zh-CN" altLang="en-US" sz="2800" b="1"/>
              <a:t>隐马尔可夫模型概述</a:t>
            </a:r>
            <a:r>
              <a:rPr lang="en-US" altLang="zh-CN" sz="2800" b="1"/>
              <a:t>(cont.)</a:t>
            </a:r>
          </a:p>
        </p:txBody>
      </p:sp>
      <p:sp>
        <p:nvSpPr>
          <p:cNvPr id="329731" name="Rectangle 3"/>
          <p:cNvSpPr>
            <a:spLocks noGrp="1" noChangeArrowheads="1"/>
          </p:cNvSpPr>
          <p:nvPr>
            <p:ph type="body" idx="1"/>
          </p:nvPr>
        </p:nvSpPr>
        <p:spPr/>
        <p:txBody>
          <a:bodyPr/>
          <a:lstStyle/>
          <a:p>
            <a:pPr>
              <a:lnSpc>
                <a:spcPct val="90000"/>
              </a:lnSpc>
            </a:pPr>
            <a:r>
              <a:rPr lang="en-US" altLang="zh-CN" b="1"/>
              <a:t>HMM</a:t>
            </a:r>
            <a:r>
              <a:rPr lang="zh-CN" altLang="en-US" b="1"/>
              <a:t>模型：</a:t>
            </a:r>
          </a:p>
          <a:p>
            <a:pPr lvl="1">
              <a:lnSpc>
                <a:spcPct val="90000"/>
              </a:lnSpc>
            </a:pPr>
            <a:r>
              <a:rPr lang="el-GR" altLang="zh-CN" i="1"/>
              <a:t>λ</a:t>
            </a:r>
            <a:r>
              <a:rPr lang="en-US" altLang="zh-CN" i="1"/>
              <a:t>=(A,B,</a:t>
            </a:r>
            <a:r>
              <a:rPr lang="el-GR" altLang="zh-CN" i="1"/>
              <a:t>π</a:t>
            </a:r>
            <a:r>
              <a:rPr lang="en-US" altLang="zh-CN" i="1"/>
              <a:t>)</a:t>
            </a:r>
            <a:endParaRPr lang="en-US" altLang="zh-CN"/>
          </a:p>
          <a:p>
            <a:pPr lvl="1">
              <a:lnSpc>
                <a:spcPct val="90000"/>
              </a:lnSpc>
            </a:pPr>
            <a:r>
              <a:rPr lang="en-US" altLang="zh-CN"/>
              <a:t>S</a:t>
            </a:r>
            <a:r>
              <a:rPr lang="zh-CN" altLang="en-US"/>
              <a:t>是状态集：</a:t>
            </a:r>
            <a:r>
              <a:rPr lang="en-US" altLang="zh-CN" i="1"/>
              <a:t>S=(S</a:t>
            </a:r>
            <a:r>
              <a:rPr lang="en-US" altLang="zh-CN" sz="1400" i="1"/>
              <a:t>1</a:t>
            </a:r>
            <a:r>
              <a:rPr lang="en-US" altLang="zh-CN" i="1"/>
              <a:t>,S</a:t>
            </a:r>
            <a:r>
              <a:rPr lang="en-US" altLang="zh-CN" sz="1400" i="1"/>
              <a:t>2</a:t>
            </a:r>
            <a:r>
              <a:rPr lang="en-US" altLang="zh-CN" i="1"/>
              <a:t>,…S</a:t>
            </a:r>
            <a:r>
              <a:rPr lang="en-US" altLang="zh-CN" sz="1400" i="1"/>
              <a:t>N</a:t>
            </a:r>
            <a:r>
              <a:rPr lang="en-US" altLang="zh-CN" i="1"/>
              <a:t>)</a:t>
            </a:r>
            <a:endParaRPr lang="en-US" altLang="zh-CN"/>
          </a:p>
          <a:p>
            <a:pPr lvl="1">
              <a:lnSpc>
                <a:spcPct val="90000"/>
              </a:lnSpc>
            </a:pPr>
            <a:r>
              <a:rPr lang="en-US" altLang="zh-CN"/>
              <a:t>V</a:t>
            </a:r>
            <a:r>
              <a:rPr lang="zh-CN" altLang="en-US"/>
              <a:t>是观察集：</a:t>
            </a:r>
            <a:r>
              <a:rPr lang="en-US" altLang="zh-CN" i="1"/>
              <a:t>V=(V</a:t>
            </a:r>
            <a:r>
              <a:rPr lang="en-US" altLang="zh-CN" sz="1400" i="1"/>
              <a:t>1</a:t>
            </a:r>
            <a:r>
              <a:rPr lang="en-US" altLang="zh-CN" i="1"/>
              <a:t>,V</a:t>
            </a:r>
            <a:r>
              <a:rPr lang="en-US" altLang="zh-CN" sz="1400" i="1"/>
              <a:t>2</a:t>
            </a:r>
            <a:r>
              <a:rPr lang="en-US" altLang="zh-CN" i="1"/>
              <a:t>,…V</a:t>
            </a:r>
            <a:r>
              <a:rPr lang="en-US" altLang="zh-CN" sz="1400" i="1"/>
              <a:t>M</a:t>
            </a:r>
            <a:r>
              <a:rPr lang="en-US" altLang="zh-CN" i="1"/>
              <a:t>)</a:t>
            </a:r>
            <a:endParaRPr lang="en-US" altLang="zh-CN"/>
          </a:p>
          <a:p>
            <a:pPr lvl="1">
              <a:lnSpc>
                <a:spcPct val="90000"/>
              </a:lnSpc>
            </a:pPr>
            <a:r>
              <a:rPr lang="zh-CN" altLang="en-US"/>
              <a:t>状态序列：</a:t>
            </a:r>
            <a:r>
              <a:rPr lang="en-US" altLang="zh-CN"/>
              <a:t>Q = </a:t>
            </a:r>
            <a:r>
              <a:rPr lang="en-US" altLang="zh-CN" i="1"/>
              <a:t>q</a:t>
            </a:r>
            <a:r>
              <a:rPr lang="en-US" altLang="zh-CN" sz="1400" i="1"/>
              <a:t>1</a:t>
            </a:r>
            <a:r>
              <a:rPr lang="en-US" altLang="zh-CN" i="1"/>
              <a:t>q</a:t>
            </a:r>
            <a:r>
              <a:rPr lang="en-US" altLang="zh-CN" sz="1400" i="1"/>
              <a:t>2</a:t>
            </a:r>
            <a:r>
              <a:rPr lang="en-US" altLang="zh-CN"/>
              <a:t>…</a:t>
            </a:r>
            <a:r>
              <a:rPr lang="en-US" altLang="zh-CN" i="1"/>
              <a:t>q</a:t>
            </a:r>
            <a:r>
              <a:rPr lang="en-US" altLang="zh-CN" sz="1400" i="1"/>
              <a:t>T </a:t>
            </a:r>
            <a:r>
              <a:rPr lang="zh-CN" altLang="en-US"/>
              <a:t>（隐藏），观察序列：</a:t>
            </a:r>
            <a:r>
              <a:rPr lang="en-US" altLang="zh-CN"/>
              <a:t>O=</a:t>
            </a:r>
            <a:r>
              <a:rPr lang="en-US" altLang="zh-CN" i="1"/>
              <a:t>o</a:t>
            </a:r>
            <a:r>
              <a:rPr lang="en-US" altLang="zh-CN" sz="1400" i="1"/>
              <a:t>1</a:t>
            </a:r>
            <a:r>
              <a:rPr lang="en-US" altLang="zh-CN" i="1"/>
              <a:t>o</a:t>
            </a:r>
            <a:r>
              <a:rPr lang="en-US" altLang="zh-CN" sz="1400" i="1"/>
              <a:t>2</a:t>
            </a:r>
            <a:r>
              <a:rPr lang="en-US" altLang="zh-CN"/>
              <a:t>…</a:t>
            </a:r>
            <a:r>
              <a:rPr lang="en-US" altLang="zh-CN" i="1"/>
              <a:t>o</a:t>
            </a:r>
            <a:r>
              <a:rPr lang="en-US" altLang="zh-CN" sz="1400" i="1"/>
              <a:t>T</a:t>
            </a:r>
            <a:r>
              <a:rPr lang="zh-CN" altLang="en-US"/>
              <a:t>（可见） </a:t>
            </a:r>
          </a:p>
          <a:p>
            <a:pPr lvl="1">
              <a:lnSpc>
                <a:spcPct val="90000"/>
              </a:lnSpc>
            </a:pPr>
            <a:r>
              <a:rPr lang="en-US" altLang="zh-CN"/>
              <a:t>A</a:t>
            </a:r>
            <a:r>
              <a:rPr lang="zh-CN" altLang="en-US"/>
              <a:t>是状态转移概率分布：</a:t>
            </a:r>
            <a:r>
              <a:rPr lang="en-US" altLang="zh-CN"/>
              <a:t>A=[a</a:t>
            </a:r>
            <a:r>
              <a:rPr lang="en-US" altLang="zh-CN" sz="1400" i="1"/>
              <a:t>ij</a:t>
            </a:r>
            <a:r>
              <a:rPr lang="en-US" altLang="zh-CN"/>
              <a:t>], </a:t>
            </a:r>
            <a:r>
              <a:rPr lang="en-US" altLang="zh-CN" i="1"/>
              <a:t>a</a:t>
            </a:r>
            <a:r>
              <a:rPr lang="en-US" altLang="zh-CN" sz="1400" i="1"/>
              <a:t>ij</a:t>
            </a:r>
            <a:r>
              <a:rPr lang="en-US" altLang="zh-CN" i="1"/>
              <a:t>=P(q</a:t>
            </a:r>
            <a:r>
              <a:rPr lang="en-US" altLang="zh-CN" sz="1400" i="1"/>
              <a:t>t</a:t>
            </a:r>
            <a:r>
              <a:rPr lang="en-US" altLang="zh-CN" i="1"/>
              <a:t>=s</a:t>
            </a:r>
            <a:r>
              <a:rPr lang="en-US" altLang="zh-CN" sz="1400" i="1"/>
              <a:t>j</a:t>
            </a:r>
            <a:r>
              <a:rPr lang="en-US" altLang="zh-CN" i="1"/>
              <a:t>|q</a:t>
            </a:r>
            <a:r>
              <a:rPr lang="en-US" altLang="zh-CN" sz="1400" i="1"/>
              <a:t>t-1</a:t>
            </a:r>
            <a:r>
              <a:rPr lang="en-US" altLang="zh-CN" i="1"/>
              <a:t>=s</a:t>
            </a:r>
            <a:r>
              <a:rPr lang="en-US" altLang="zh-CN" sz="1400" i="1"/>
              <a:t>i</a:t>
            </a:r>
            <a:r>
              <a:rPr lang="en-US" altLang="zh-CN" i="1"/>
              <a:t>)   (</a:t>
            </a:r>
            <a:r>
              <a:rPr lang="zh-CN" altLang="en-US" i="1"/>
              <a:t>满足假设</a:t>
            </a:r>
            <a:r>
              <a:rPr lang="en-US" altLang="zh-CN" i="1"/>
              <a:t>1)</a:t>
            </a:r>
            <a:endParaRPr lang="en-US" altLang="zh-CN"/>
          </a:p>
          <a:p>
            <a:pPr lvl="1">
              <a:lnSpc>
                <a:spcPct val="90000"/>
              </a:lnSpc>
            </a:pPr>
            <a:r>
              <a:rPr lang="en-US" altLang="zh-CN"/>
              <a:t>B</a:t>
            </a:r>
            <a:r>
              <a:rPr lang="zh-CN" altLang="en-US"/>
              <a:t>是观察值生成概率分布：</a:t>
            </a:r>
            <a:r>
              <a:rPr lang="en-US" altLang="zh-CN"/>
              <a:t>B=[</a:t>
            </a:r>
            <a:r>
              <a:rPr lang="en-US" altLang="zh-CN" i="1"/>
              <a:t>b</a:t>
            </a:r>
            <a:r>
              <a:rPr lang="en-US" altLang="zh-CN" sz="1200" i="1"/>
              <a:t>j</a:t>
            </a:r>
            <a:r>
              <a:rPr lang="en-US" altLang="zh-CN"/>
              <a:t>(</a:t>
            </a:r>
            <a:r>
              <a:rPr lang="en-US" altLang="zh-CN" i="1"/>
              <a:t>v</a:t>
            </a:r>
            <a:r>
              <a:rPr lang="en-US" altLang="zh-CN" sz="1200" i="1"/>
              <a:t>k</a:t>
            </a:r>
            <a:r>
              <a:rPr lang="en-US" altLang="zh-CN"/>
              <a:t>)],</a:t>
            </a:r>
          </a:p>
          <a:p>
            <a:pPr lvl="1">
              <a:lnSpc>
                <a:spcPct val="90000"/>
              </a:lnSpc>
            </a:pPr>
            <a:r>
              <a:rPr lang="en-US" altLang="zh-CN"/>
              <a:t>      </a:t>
            </a:r>
            <a:r>
              <a:rPr lang="en-US" altLang="zh-CN" i="1"/>
              <a:t>b</a:t>
            </a:r>
            <a:r>
              <a:rPr lang="en-US" altLang="zh-CN" sz="1400" i="1"/>
              <a:t>j</a:t>
            </a:r>
            <a:r>
              <a:rPr lang="en-US" altLang="zh-CN" i="1"/>
              <a:t>(v</a:t>
            </a:r>
            <a:r>
              <a:rPr lang="en-US" altLang="zh-CN" sz="1400" i="1"/>
              <a:t>k</a:t>
            </a:r>
            <a:r>
              <a:rPr lang="en-US" altLang="zh-CN" i="1"/>
              <a:t>)=P(o</a:t>
            </a:r>
            <a:r>
              <a:rPr lang="en-US" altLang="zh-CN" sz="1400" i="1"/>
              <a:t>t</a:t>
            </a:r>
            <a:r>
              <a:rPr lang="en-US" altLang="zh-CN" i="1"/>
              <a:t>=v</a:t>
            </a:r>
            <a:r>
              <a:rPr lang="en-US" altLang="zh-CN" sz="1400" i="1"/>
              <a:t>k</a:t>
            </a:r>
            <a:r>
              <a:rPr lang="en-US" altLang="zh-CN" i="1"/>
              <a:t>|q</a:t>
            </a:r>
            <a:r>
              <a:rPr lang="en-US" altLang="zh-CN" sz="1400" i="1"/>
              <a:t>t</a:t>
            </a:r>
            <a:r>
              <a:rPr lang="en-US" altLang="zh-CN" i="1"/>
              <a:t>=s</a:t>
            </a:r>
            <a:r>
              <a:rPr lang="en-US" altLang="zh-CN" sz="1400" i="1"/>
              <a:t>i</a:t>
            </a:r>
            <a:r>
              <a:rPr lang="en-US" altLang="zh-CN" i="1"/>
              <a:t>)  (</a:t>
            </a:r>
            <a:r>
              <a:rPr lang="zh-CN" altLang="en-US" i="1"/>
              <a:t>满足假设</a:t>
            </a:r>
            <a:r>
              <a:rPr lang="en-US" altLang="zh-CN" i="1"/>
              <a:t>2)</a:t>
            </a:r>
            <a:endParaRPr lang="en-US" altLang="zh-CN"/>
          </a:p>
          <a:p>
            <a:pPr lvl="1">
              <a:lnSpc>
                <a:spcPct val="90000"/>
              </a:lnSpc>
            </a:pPr>
            <a:r>
              <a:rPr lang="zh-CN" altLang="en-US"/>
              <a:t>初始观察值概率分布：</a:t>
            </a:r>
            <a:r>
              <a:rPr lang="en-US" altLang="zh-CN" i="1"/>
              <a:t>π= </a:t>
            </a:r>
            <a:r>
              <a:rPr lang="en-US" altLang="zh-CN"/>
              <a:t>[</a:t>
            </a:r>
            <a:r>
              <a:rPr lang="en-US" altLang="zh-CN" i="1"/>
              <a:t>π</a:t>
            </a:r>
            <a:r>
              <a:rPr lang="en-US" altLang="zh-CN" sz="1400" i="1"/>
              <a:t>i</a:t>
            </a:r>
            <a:r>
              <a:rPr lang="en-US" altLang="zh-CN"/>
              <a:t>], </a:t>
            </a:r>
            <a:r>
              <a:rPr lang="el-GR" altLang="zh-CN" i="1"/>
              <a:t>π</a:t>
            </a:r>
            <a:r>
              <a:rPr lang="en-US" altLang="zh-CN" sz="1400" i="1"/>
              <a:t>i</a:t>
            </a:r>
            <a:r>
              <a:rPr lang="en-US" altLang="zh-CN"/>
              <a:t> =</a:t>
            </a:r>
            <a:r>
              <a:rPr lang="en-US" altLang="zh-CN" i="1"/>
              <a:t>P(q</a:t>
            </a:r>
            <a:r>
              <a:rPr lang="en-US" altLang="zh-CN" sz="1400" i="1"/>
              <a:t>1</a:t>
            </a:r>
            <a:r>
              <a:rPr lang="en-US" altLang="zh-CN" i="1"/>
              <a:t>=s</a:t>
            </a:r>
            <a:r>
              <a:rPr lang="en-US" altLang="zh-CN" sz="1400" i="1"/>
              <a:t>i</a:t>
            </a:r>
            <a:r>
              <a:rPr lang="en-US" altLang="zh-CN" i="1"/>
              <a:t>)</a:t>
            </a:r>
            <a:endParaRPr lang="en-US" altLang="zh-CN"/>
          </a:p>
          <a:p>
            <a:pPr>
              <a:lnSpc>
                <a:spcPct val="90000"/>
              </a:lnSpc>
            </a:pP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8EEC18-0DC4-4D75-82E3-4EF8FB6BCA5E}"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A6516C2F-85E9-4319-8AF7-6450CC137A6E}" type="slidenum">
              <a:rPr lang="en-US" altLang="zh-CN"/>
              <a:pPr/>
              <a:t>7</a:t>
            </a:fld>
            <a:endParaRPr lang="en-US" altLang="zh-CN"/>
          </a:p>
        </p:txBody>
      </p:sp>
      <p:sp>
        <p:nvSpPr>
          <p:cNvPr id="324610" name="Rectangle 2"/>
          <p:cNvSpPr>
            <a:spLocks noGrp="1" noChangeArrowheads="1"/>
          </p:cNvSpPr>
          <p:nvPr>
            <p:ph type="title"/>
          </p:nvPr>
        </p:nvSpPr>
        <p:spPr/>
        <p:txBody>
          <a:bodyPr/>
          <a:lstStyle/>
          <a:p>
            <a:r>
              <a:rPr lang="zh-CN" altLang="en-US" sz="2800" b="1"/>
              <a:t>隐马尔可夫模型概述</a:t>
            </a:r>
            <a:r>
              <a:rPr lang="en-US" altLang="zh-CN" sz="2800" b="1"/>
              <a:t>(cont..)</a:t>
            </a:r>
          </a:p>
        </p:txBody>
      </p:sp>
      <p:sp>
        <p:nvSpPr>
          <p:cNvPr id="324611" name="Rectangle 3"/>
          <p:cNvSpPr>
            <a:spLocks noGrp="1" noChangeArrowheads="1"/>
          </p:cNvSpPr>
          <p:nvPr>
            <p:ph type="body" idx="1"/>
          </p:nvPr>
        </p:nvSpPr>
        <p:spPr/>
        <p:txBody>
          <a:bodyPr/>
          <a:lstStyle/>
          <a:p>
            <a:r>
              <a:rPr lang="zh-CN" altLang="en-US" b="1"/>
              <a:t>隐马尔可夫模型的基本问题</a:t>
            </a:r>
          </a:p>
          <a:p>
            <a:pPr lvl="1"/>
            <a:r>
              <a:rPr lang="zh-CN" altLang="en-US"/>
              <a:t>		给定一个模型</a:t>
            </a:r>
            <a:r>
              <a:rPr lang="el-GR" altLang="zh-CN" i="1"/>
              <a:t>λ</a:t>
            </a:r>
            <a:r>
              <a:rPr lang="en-US" altLang="zh-CN" i="1"/>
              <a:t>=(A,B,</a:t>
            </a:r>
            <a:r>
              <a:rPr lang="el-GR" altLang="zh-CN" i="1"/>
              <a:t>π</a:t>
            </a:r>
            <a:r>
              <a:rPr lang="en-US" altLang="zh-CN" i="1"/>
              <a:t>)</a:t>
            </a:r>
            <a:r>
              <a:rPr lang="zh-CN" altLang="en-US"/>
              <a:t>，怎样有效的计算某个观测序列发生的概率，即</a:t>
            </a:r>
            <a:r>
              <a:rPr lang="en-US" altLang="zh-CN" i="1"/>
              <a:t>P(O|λ)</a:t>
            </a:r>
            <a:r>
              <a:rPr lang="zh-CN" altLang="en-US"/>
              <a:t>。（模型拟合程度）</a:t>
            </a:r>
          </a:p>
          <a:p>
            <a:pPr lvl="1"/>
            <a:r>
              <a:rPr lang="zh-CN" altLang="en-US" i="1"/>
              <a:t>	</a:t>
            </a:r>
            <a:r>
              <a:rPr lang="zh-CN" altLang="en-US"/>
              <a:t>	给定观测序列</a:t>
            </a:r>
            <a:r>
              <a:rPr lang="en-US" altLang="zh-CN"/>
              <a:t>O</a:t>
            </a:r>
            <a:r>
              <a:rPr lang="zh-CN" altLang="en-US"/>
              <a:t>和模型</a:t>
            </a:r>
            <a:r>
              <a:rPr lang="el-GR" altLang="zh-CN" i="1"/>
              <a:t>λ</a:t>
            </a:r>
            <a:r>
              <a:rPr lang="zh-CN" altLang="el-GR"/>
              <a:t>，怎样选择一个状态序列</a:t>
            </a:r>
            <a:r>
              <a:rPr lang="en-US" altLang="zh-CN" i="1"/>
              <a:t>q</a:t>
            </a:r>
            <a:r>
              <a:rPr lang="en-US" altLang="zh-CN" sz="1400" i="1"/>
              <a:t>1</a:t>
            </a:r>
            <a:r>
              <a:rPr lang="en-US" altLang="zh-CN" i="1"/>
              <a:t>q</a:t>
            </a:r>
            <a:r>
              <a:rPr lang="en-US" altLang="zh-CN" sz="1400" i="1"/>
              <a:t>2</a:t>
            </a:r>
            <a:r>
              <a:rPr lang="en-US" altLang="zh-CN"/>
              <a:t>…</a:t>
            </a:r>
            <a:r>
              <a:rPr lang="en-US" altLang="zh-CN" i="1"/>
              <a:t>q</a:t>
            </a:r>
            <a:r>
              <a:rPr lang="en-US" altLang="zh-CN" sz="1400" i="1"/>
              <a:t>T</a:t>
            </a:r>
            <a:r>
              <a:rPr lang="zh-CN" altLang="en-US"/>
              <a:t>，以便能够最好的解释观测序列，这个过程通常也被称为译码。（标注过程）</a:t>
            </a:r>
          </a:p>
          <a:p>
            <a:pPr lvl="1"/>
            <a:r>
              <a:rPr lang="zh-CN" altLang="en-US"/>
              <a:t>	</a:t>
            </a:r>
            <a:r>
              <a:rPr lang="zh-CN" altLang="en-US" i="1"/>
              <a:t>	</a:t>
            </a:r>
            <a:r>
              <a:rPr lang="zh-CN" altLang="en-US"/>
              <a:t>给定观测序列</a:t>
            </a:r>
            <a:r>
              <a:rPr lang="en-US" altLang="zh-CN"/>
              <a:t>O</a:t>
            </a:r>
            <a:r>
              <a:rPr lang="zh-CN" altLang="en-US"/>
              <a:t>，以及通过改变模型</a:t>
            </a:r>
            <a:r>
              <a:rPr lang="el-GR" altLang="zh-CN" i="1"/>
              <a:t>λ</a:t>
            </a:r>
            <a:r>
              <a:rPr lang="en-US" altLang="zh-CN" i="1"/>
              <a:t>=(A,B,</a:t>
            </a:r>
            <a:r>
              <a:rPr lang="el-GR" altLang="zh-CN" i="1"/>
              <a:t>π</a:t>
            </a:r>
            <a:r>
              <a:rPr lang="en-US" altLang="zh-CN" i="1"/>
              <a:t>)</a:t>
            </a:r>
            <a:r>
              <a:rPr lang="zh-CN" altLang="en-US"/>
              <a:t>的参数而得到的模型空间，怎样才能找到一个最好的解释这个观测序列的模型。（模型训练过程）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日期占位符 3"/>
          <p:cNvSpPr>
            <a:spLocks noGrp="1"/>
          </p:cNvSpPr>
          <p:nvPr>
            <p:ph type="dt" sz="half" idx="10"/>
          </p:nvPr>
        </p:nvSpPr>
        <p:spPr/>
        <p:txBody>
          <a:bodyPr/>
          <a:lstStyle/>
          <a:p>
            <a:fld id="{4BACF019-925C-4245-B398-C76F8458DEFB}" type="datetime1">
              <a:rPr lang="zh-CN" altLang="en-US"/>
              <a:pPr/>
              <a:t>2015/6/3</a:t>
            </a:fld>
            <a:endParaRPr lang="en-US" altLang="zh-CN"/>
          </a:p>
        </p:txBody>
      </p:sp>
      <p:sp>
        <p:nvSpPr>
          <p:cNvPr id="131" name="灯片编号占位符 5"/>
          <p:cNvSpPr>
            <a:spLocks noGrp="1"/>
          </p:cNvSpPr>
          <p:nvPr>
            <p:ph type="sldNum" sz="quarter" idx="12"/>
          </p:nvPr>
        </p:nvSpPr>
        <p:spPr/>
        <p:txBody>
          <a:bodyPr/>
          <a:lstStyle/>
          <a:p>
            <a:fld id="{649D8FB4-E65B-4A33-AB96-0DAD930D9A77}" type="slidenum">
              <a:rPr lang="en-US" altLang="zh-CN"/>
              <a:pPr/>
              <a:t>8</a:t>
            </a:fld>
            <a:endParaRPr lang="en-US" altLang="zh-CN"/>
          </a:p>
        </p:txBody>
      </p:sp>
      <p:sp>
        <p:nvSpPr>
          <p:cNvPr id="330754" name="Rectangle 2"/>
          <p:cNvSpPr>
            <a:spLocks noGrp="1" noChangeArrowheads="1"/>
          </p:cNvSpPr>
          <p:nvPr>
            <p:ph type="title"/>
          </p:nvPr>
        </p:nvSpPr>
        <p:spPr/>
        <p:txBody>
          <a:bodyPr/>
          <a:lstStyle/>
          <a:p>
            <a:r>
              <a:rPr lang="zh-CN" altLang="en-US" sz="2800" b="1"/>
              <a:t>隐马尔可夫模型概述</a:t>
            </a:r>
            <a:r>
              <a:rPr lang="en-US" altLang="zh-CN" sz="2800" b="1"/>
              <a:t>(cont...)</a:t>
            </a:r>
          </a:p>
        </p:txBody>
      </p:sp>
      <p:sp>
        <p:nvSpPr>
          <p:cNvPr id="330755" name="Rectangle 3"/>
          <p:cNvSpPr>
            <a:spLocks noGrp="1" noChangeArrowheads="1"/>
          </p:cNvSpPr>
          <p:nvPr>
            <p:ph type="body" idx="1"/>
          </p:nvPr>
        </p:nvSpPr>
        <p:spPr/>
        <p:txBody>
          <a:bodyPr/>
          <a:lstStyle/>
          <a:p>
            <a:r>
              <a:rPr lang="en-US" altLang="zh-CN"/>
              <a:t>Viterbi</a:t>
            </a:r>
            <a:r>
              <a:rPr lang="zh-CN" altLang="en-US"/>
              <a:t>算法：</a:t>
            </a:r>
          </a:p>
          <a:p>
            <a:endParaRPr lang="en-US" altLang="zh-CN"/>
          </a:p>
        </p:txBody>
      </p:sp>
      <p:grpSp>
        <p:nvGrpSpPr>
          <p:cNvPr id="330756" name="Group 4"/>
          <p:cNvGrpSpPr>
            <a:grpSpLocks noChangeAspect="1"/>
          </p:cNvGrpSpPr>
          <p:nvPr/>
        </p:nvGrpSpPr>
        <p:grpSpPr bwMode="auto">
          <a:xfrm>
            <a:off x="1258888" y="2276475"/>
            <a:ext cx="4914900" cy="2971800"/>
            <a:chOff x="3278" y="11454"/>
            <a:chExt cx="9856" cy="5968"/>
          </a:xfrm>
        </p:grpSpPr>
        <p:sp>
          <p:nvSpPr>
            <p:cNvPr id="330757" name="AutoShape 5"/>
            <p:cNvSpPr>
              <a:spLocks noChangeAspect="1" noChangeArrowheads="1"/>
            </p:cNvSpPr>
            <p:nvPr/>
          </p:nvSpPr>
          <p:spPr bwMode="auto">
            <a:xfrm>
              <a:off x="3278" y="11454"/>
              <a:ext cx="9856" cy="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30758" name="Group 6"/>
            <p:cNvGrpSpPr>
              <a:grpSpLocks/>
            </p:cNvGrpSpPr>
            <p:nvPr/>
          </p:nvGrpSpPr>
          <p:grpSpPr bwMode="auto">
            <a:xfrm>
              <a:off x="3483" y="11454"/>
              <a:ext cx="780" cy="5748"/>
              <a:chOff x="576" y="1056"/>
              <a:chExt cx="341" cy="2640"/>
            </a:xfrm>
          </p:grpSpPr>
          <p:grpSp>
            <p:nvGrpSpPr>
              <p:cNvPr id="330759" name="Group 7"/>
              <p:cNvGrpSpPr>
                <a:grpSpLocks/>
              </p:cNvGrpSpPr>
              <p:nvPr/>
            </p:nvGrpSpPr>
            <p:grpSpPr bwMode="auto">
              <a:xfrm>
                <a:off x="576" y="1056"/>
                <a:ext cx="336" cy="384"/>
                <a:chOff x="672" y="960"/>
                <a:chExt cx="336" cy="384"/>
              </a:xfrm>
            </p:grpSpPr>
            <p:sp>
              <p:nvSpPr>
                <p:cNvPr id="330760" name="Oval 8"/>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61" name="Text Box 9"/>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1</a:t>
                  </a:r>
                  <a:endParaRPr lang="en-US" altLang="zh-CN"/>
                </a:p>
              </p:txBody>
            </p:sp>
          </p:grpSp>
          <p:grpSp>
            <p:nvGrpSpPr>
              <p:cNvPr id="330762" name="Group 10"/>
              <p:cNvGrpSpPr>
                <a:grpSpLocks/>
              </p:cNvGrpSpPr>
              <p:nvPr/>
            </p:nvGrpSpPr>
            <p:grpSpPr bwMode="auto">
              <a:xfrm>
                <a:off x="576" y="1536"/>
                <a:ext cx="336" cy="384"/>
                <a:chOff x="672" y="960"/>
                <a:chExt cx="336" cy="384"/>
              </a:xfrm>
            </p:grpSpPr>
            <p:sp>
              <p:nvSpPr>
                <p:cNvPr id="330763" name="Oval 11"/>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64" name="Text Box 12"/>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2</a:t>
                  </a:r>
                  <a:endParaRPr lang="en-US" altLang="zh-CN"/>
                </a:p>
              </p:txBody>
            </p:sp>
          </p:grpSp>
          <p:grpSp>
            <p:nvGrpSpPr>
              <p:cNvPr id="330765" name="Group 13"/>
              <p:cNvGrpSpPr>
                <a:grpSpLocks/>
              </p:cNvGrpSpPr>
              <p:nvPr/>
            </p:nvGrpSpPr>
            <p:grpSpPr bwMode="auto">
              <a:xfrm>
                <a:off x="576" y="2448"/>
                <a:ext cx="336" cy="384"/>
                <a:chOff x="672" y="960"/>
                <a:chExt cx="336" cy="384"/>
              </a:xfrm>
            </p:grpSpPr>
            <p:sp>
              <p:nvSpPr>
                <p:cNvPr id="330766" name="Oval 14"/>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67" name="Text Box 15"/>
                <p:cNvSpPr txBox="1">
                  <a:spLocks noChangeArrowheads="1"/>
                </p:cNvSpPr>
                <p:nvPr/>
              </p:nvSpPr>
              <p:spPr bwMode="auto">
                <a:xfrm>
                  <a:off x="720" y="960"/>
                  <a:ext cx="240"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i</a:t>
                  </a:r>
                  <a:endParaRPr lang="en-US" altLang="zh-CN"/>
                </a:p>
              </p:txBody>
            </p:sp>
          </p:grpSp>
          <p:grpSp>
            <p:nvGrpSpPr>
              <p:cNvPr id="330768" name="Group 16"/>
              <p:cNvGrpSpPr>
                <a:grpSpLocks/>
              </p:cNvGrpSpPr>
              <p:nvPr/>
            </p:nvGrpSpPr>
            <p:grpSpPr bwMode="auto">
              <a:xfrm>
                <a:off x="576" y="3312"/>
                <a:ext cx="341" cy="384"/>
                <a:chOff x="672" y="960"/>
                <a:chExt cx="341" cy="384"/>
              </a:xfrm>
            </p:grpSpPr>
            <p:sp>
              <p:nvSpPr>
                <p:cNvPr id="330769" name="Oval 17"/>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70" name="Text Box 18"/>
                <p:cNvSpPr txBox="1">
                  <a:spLocks noChangeArrowheads="1"/>
                </p:cNvSpPr>
                <p:nvPr/>
              </p:nvSpPr>
              <p:spPr bwMode="auto">
                <a:xfrm>
                  <a:off x="720" y="960"/>
                  <a:ext cx="293"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N</a:t>
                  </a:r>
                  <a:endParaRPr lang="en-US" altLang="zh-CN"/>
                </a:p>
              </p:txBody>
            </p:sp>
          </p:grpSp>
          <p:grpSp>
            <p:nvGrpSpPr>
              <p:cNvPr id="330771" name="Group 19"/>
              <p:cNvGrpSpPr>
                <a:grpSpLocks/>
              </p:cNvGrpSpPr>
              <p:nvPr/>
            </p:nvGrpSpPr>
            <p:grpSpPr bwMode="auto">
              <a:xfrm>
                <a:off x="720" y="2016"/>
                <a:ext cx="48" cy="336"/>
                <a:chOff x="720" y="2016"/>
                <a:chExt cx="48" cy="336"/>
              </a:xfrm>
            </p:grpSpPr>
            <p:sp>
              <p:nvSpPr>
                <p:cNvPr id="330772" name="Oval 20"/>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73" name="Oval 21"/>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74" name="Oval 22"/>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775" name="Group 23"/>
              <p:cNvGrpSpPr>
                <a:grpSpLocks/>
              </p:cNvGrpSpPr>
              <p:nvPr/>
            </p:nvGrpSpPr>
            <p:grpSpPr bwMode="auto">
              <a:xfrm>
                <a:off x="720" y="2928"/>
                <a:ext cx="48" cy="336"/>
                <a:chOff x="720" y="2016"/>
                <a:chExt cx="48" cy="336"/>
              </a:xfrm>
            </p:grpSpPr>
            <p:sp>
              <p:nvSpPr>
                <p:cNvPr id="330776" name="Oval 24"/>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77" name="Oval 25"/>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78" name="Oval 26"/>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grpSp>
          <p:nvGrpSpPr>
            <p:cNvPr id="330779" name="Group 27"/>
            <p:cNvGrpSpPr>
              <a:grpSpLocks/>
            </p:cNvGrpSpPr>
            <p:nvPr/>
          </p:nvGrpSpPr>
          <p:grpSpPr bwMode="auto">
            <a:xfrm>
              <a:off x="6996" y="11454"/>
              <a:ext cx="781" cy="5748"/>
              <a:chOff x="576" y="1056"/>
              <a:chExt cx="341" cy="2640"/>
            </a:xfrm>
          </p:grpSpPr>
          <p:grpSp>
            <p:nvGrpSpPr>
              <p:cNvPr id="330780" name="Group 28"/>
              <p:cNvGrpSpPr>
                <a:grpSpLocks/>
              </p:cNvGrpSpPr>
              <p:nvPr/>
            </p:nvGrpSpPr>
            <p:grpSpPr bwMode="auto">
              <a:xfrm>
                <a:off x="576" y="1056"/>
                <a:ext cx="336" cy="384"/>
                <a:chOff x="672" y="960"/>
                <a:chExt cx="336" cy="384"/>
              </a:xfrm>
            </p:grpSpPr>
            <p:sp>
              <p:nvSpPr>
                <p:cNvPr id="330781" name="Oval 29"/>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82" name="Text Box 30"/>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1</a:t>
                  </a:r>
                  <a:endParaRPr lang="en-US" altLang="zh-CN"/>
                </a:p>
              </p:txBody>
            </p:sp>
          </p:grpSp>
          <p:grpSp>
            <p:nvGrpSpPr>
              <p:cNvPr id="330783" name="Group 31"/>
              <p:cNvGrpSpPr>
                <a:grpSpLocks/>
              </p:cNvGrpSpPr>
              <p:nvPr/>
            </p:nvGrpSpPr>
            <p:grpSpPr bwMode="auto">
              <a:xfrm>
                <a:off x="576" y="1536"/>
                <a:ext cx="336" cy="384"/>
                <a:chOff x="672" y="960"/>
                <a:chExt cx="336" cy="384"/>
              </a:xfrm>
            </p:grpSpPr>
            <p:sp>
              <p:nvSpPr>
                <p:cNvPr id="330784" name="Oval 32"/>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85" name="Text Box 33"/>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2</a:t>
                  </a:r>
                  <a:endParaRPr lang="en-US" altLang="zh-CN"/>
                </a:p>
              </p:txBody>
            </p:sp>
          </p:grpSp>
          <p:grpSp>
            <p:nvGrpSpPr>
              <p:cNvPr id="330786" name="Group 34"/>
              <p:cNvGrpSpPr>
                <a:grpSpLocks/>
              </p:cNvGrpSpPr>
              <p:nvPr/>
            </p:nvGrpSpPr>
            <p:grpSpPr bwMode="auto">
              <a:xfrm>
                <a:off x="576" y="2448"/>
                <a:ext cx="336" cy="384"/>
                <a:chOff x="672" y="960"/>
                <a:chExt cx="336" cy="384"/>
              </a:xfrm>
            </p:grpSpPr>
            <p:sp>
              <p:nvSpPr>
                <p:cNvPr id="330787" name="Oval 35"/>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88" name="Text Box 36"/>
                <p:cNvSpPr txBox="1">
                  <a:spLocks noChangeArrowheads="1"/>
                </p:cNvSpPr>
                <p:nvPr/>
              </p:nvSpPr>
              <p:spPr bwMode="auto">
                <a:xfrm>
                  <a:off x="720" y="960"/>
                  <a:ext cx="240"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i</a:t>
                  </a:r>
                  <a:endParaRPr lang="en-US" altLang="zh-CN"/>
                </a:p>
              </p:txBody>
            </p:sp>
          </p:grpSp>
          <p:grpSp>
            <p:nvGrpSpPr>
              <p:cNvPr id="330789" name="Group 37"/>
              <p:cNvGrpSpPr>
                <a:grpSpLocks/>
              </p:cNvGrpSpPr>
              <p:nvPr/>
            </p:nvGrpSpPr>
            <p:grpSpPr bwMode="auto">
              <a:xfrm>
                <a:off x="576" y="3312"/>
                <a:ext cx="341" cy="384"/>
                <a:chOff x="672" y="960"/>
                <a:chExt cx="341" cy="384"/>
              </a:xfrm>
            </p:grpSpPr>
            <p:sp>
              <p:nvSpPr>
                <p:cNvPr id="330790" name="Oval 38"/>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91" name="Text Box 39"/>
                <p:cNvSpPr txBox="1">
                  <a:spLocks noChangeArrowheads="1"/>
                </p:cNvSpPr>
                <p:nvPr/>
              </p:nvSpPr>
              <p:spPr bwMode="auto">
                <a:xfrm>
                  <a:off x="720" y="960"/>
                  <a:ext cx="293"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N</a:t>
                  </a:r>
                  <a:endParaRPr lang="en-US" altLang="zh-CN"/>
                </a:p>
              </p:txBody>
            </p:sp>
          </p:grpSp>
          <p:grpSp>
            <p:nvGrpSpPr>
              <p:cNvPr id="330792" name="Group 40"/>
              <p:cNvGrpSpPr>
                <a:grpSpLocks/>
              </p:cNvGrpSpPr>
              <p:nvPr/>
            </p:nvGrpSpPr>
            <p:grpSpPr bwMode="auto">
              <a:xfrm>
                <a:off x="720" y="2016"/>
                <a:ext cx="48" cy="336"/>
                <a:chOff x="720" y="2016"/>
                <a:chExt cx="48" cy="336"/>
              </a:xfrm>
            </p:grpSpPr>
            <p:sp>
              <p:nvSpPr>
                <p:cNvPr id="330793" name="Oval 41"/>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94" name="Oval 42"/>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95" name="Oval 43"/>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796" name="Group 44"/>
              <p:cNvGrpSpPr>
                <a:grpSpLocks/>
              </p:cNvGrpSpPr>
              <p:nvPr/>
            </p:nvGrpSpPr>
            <p:grpSpPr bwMode="auto">
              <a:xfrm>
                <a:off x="720" y="2928"/>
                <a:ext cx="48" cy="336"/>
                <a:chOff x="720" y="2016"/>
                <a:chExt cx="48" cy="336"/>
              </a:xfrm>
            </p:grpSpPr>
            <p:sp>
              <p:nvSpPr>
                <p:cNvPr id="330797" name="Oval 45"/>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98" name="Oval 46"/>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99" name="Oval 47"/>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grpSp>
          <p:nvGrpSpPr>
            <p:cNvPr id="330800" name="Group 48"/>
            <p:cNvGrpSpPr>
              <a:grpSpLocks/>
            </p:cNvGrpSpPr>
            <p:nvPr/>
          </p:nvGrpSpPr>
          <p:grpSpPr bwMode="auto">
            <a:xfrm>
              <a:off x="8972" y="11454"/>
              <a:ext cx="781" cy="5748"/>
              <a:chOff x="576" y="1056"/>
              <a:chExt cx="341" cy="2640"/>
            </a:xfrm>
          </p:grpSpPr>
          <p:grpSp>
            <p:nvGrpSpPr>
              <p:cNvPr id="330801" name="Group 49"/>
              <p:cNvGrpSpPr>
                <a:grpSpLocks/>
              </p:cNvGrpSpPr>
              <p:nvPr/>
            </p:nvGrpSpPr>
            <p:grpSpPr bwMode="auto">
              <a:xfrm>
                <a:off x="576" y="1056"/>
                <a:ext cx="336" cy="384"/>
                <a:chOff x="672" y="960"/>
                <a:chExt cx="336" cy="384"/>
              </a:xfrm>
            </p:grpSpPr>
            <p:sp>
              <p:nvSpPr>
                <p:cNvPr id="330802" name="Oval 50"/>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03" name="Text Box 51"/>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1</a:t>
                  </a:r>
                  <a:endParaRPr lang="en-US" altLang="zh-CN"/>
                </a:p>
              </p:txBody>
            </p:sp>
          </p:grpSp>
          <p:grpSp>
            <p:nvGrpSpPr>
              <p:cNvPr id="330804" name="Group 52"/>
              <p:cNvGrpSpPr>
                <a:grpSpLocks/>
              </p:cNvGrpSpPr>
              <p:nvPr/>
            </p:nvGrpSpPr>
            <p:grpSpPr bwMode="auto">
              <a:xfrm>
                <a:off x="576" y="1536"/>
                <a:ext cx="336" cy="384"/>
                <a:chOff x="672" y="960"/>
                <a:chExt cx="336" cy="384"/>
              </a:xfrm>
            </p:grpSpPr>
            <p:sp>
              <p:nvSpPr>
                <p:cNvPr id="330805" name="Oval 53"/>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06" name="Text Box 54"/>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2</a:t>
                  </a:r>
                  <a:endParaRPr lang="en-US" altLang="zh-CN"/>
                </a:p>
              </p:txBody>
            </p:sp>
          </p:grpSp>
          <p:grpSp>
            <p:nvGrpSpPr>
              <p:cNvPr id="330807" name="Group 55"/>
              <p:cNvGrpSpPr>
                <a:grpSpLocks/>
              </p:cNvGrpSpPr>
              <p:nvPr/>
            </p:nvGrpSpPr>
            <p:grpSpPr bwMode="auto">
              <a:xfrm>
                <a:off x="576" y="2448"/>
                <a:ext cx="336" cy="384"/>
                <a:chOff x="672" y="960"/>
                <a:chExt cx="336" cy="384"/>
              </a:xfrm>
            </p:grpSpPr>
            <p:sp>
              <p:nvSpPr>
                <p:cNvPr id="330808" name="Oval 56"/>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09" name="Text Box 57"/>
                <p:cNvSpPr txBox="1">
                  <a:spLocks noChangeArrowheads="1"/>
                </p:cNvSpPr>
                <p:nvPr/>
              </p:nvSpPr>
              <p:spPr bwMode="auto">
                <a:xfrm>
                  <a:off x="720" y="960"/>
                  <a:ext cx="240"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j</a:t>
                  </a:r>
                  <a:endParaRPr lang="en-US" altLang="zh-CN"/>
                </a:p>
              </p:txBody>
            </p:sp>
          </p:grpSp>
          <p:grpSp>
            <p:nvGrpSpPr>
              <p:cNvPr id="330810" name="Group 58"/>
              <p:cNvGrpSpPr>
                <a:grpSpLocks/>
              </p:cNvGrpSpPr>
              <p:nvPr/>
            </p:nvGrpSpPr>
            <p:grpSpPr bwMode="auto">
              <a:xfrm>
                <a:off x="576" y="3312"/>
                <a:ext cx="341" cy="384"/>
                <a:chOff x="672" y="960"/>
                <a:chExt cx="341" cy="384"/>
              </a:xfrm>
            </p:grpSpPr>
            <p:sp>
              <p:nvSpPr>
                <p:cNvPr id="330811" name="Oval 59"/>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12" name="Text Box 60"/>
                <p:cNvSpPr txBox="1">
                  <a:spLocks noChangeArrowheads="1"/>
                </p:cNvSpPr>
                <p:nvPr/>
              </p:nvSpPr>
              <p:spPr bwMode="auto">
                <a:xfrm>
                  <a:off x="720" y="960"/>
                  <a:ext cx="293"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N</a:t>
                  </a:r>
                  <a:endParaRPr lang="en-US" altLang="zh-CN"/>
                </a:p>
              </p:txBody>
            </p:sp>
          </p:grpSp>
          <p:grpSp>
            <p:nvGrpSpPr>
              <p:cNvPr id="330813" name="Group 61"/>
              <p:cNvGrpSpPr>
                <a:grpSpLocks/>
              </p:cNvGrpSpPr>
              <p:nvPr/>
            </p:nvGrpSpPr>
            <p:grpSpPr bwMode="auto">
              <a:xfrm>
                <a:off x="720" y="2016"/>
                <a:ext cx="48" cy="336"/>
                <a:chOff x="720" y="2016"/>
                <a:chExt cx="48" cy="336"/>
              </a:xfrm>
            </p:grpSpPr>
            <p:sp>
              <p:nvSpPr>
                <p:cNvPr id="330814" name="Oval 62"/>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15" name="Oval 63"/>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16" name="Oval 64"/>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17" name="Group 65"/>
              <p:cNvGrpSpPr>
                <a:grpSpLocks/>
              </p:cNvGrpSpPr>
              <p:nvPr/>
            </p:nvGrpSpPr>
            <p:grpSpPr bwMode="auto">
              <a:xfrm>
                <a:off x="720" y="2928"/>
                <a:ext cx="48" cy="336"/>
                <a:chOff x="720" y="2016"/>
                <a:chExt cx="48" cy="336"/>
              </a:xfrm>
            </p:grpSpPr>
            <p:sp>
              <p:nvSpPr>
                <p:cNvPr id="330818" name="Oval 66"/>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19" name="Oval 67"/>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20" name="Oval 68"/>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grpSp>
          <p:nvGrpSpPr>
            <p:cNvPr id="330821" name="Group 69"/>
            <p:cNvGrpSpPr>
              <a:grpSpLocks/>
            </p:cNvGrpSpPr>
            <p:nvPr/>
          </p:nvGrpSpPr>
          <p:grpSpPr bwMode="auto">
            <a:xfrm>
              <a:off x="12157" y="11454"/>
              <a:ext cx="781" cy="5748"/>
              <a:chOff x="576" y="1056"/>
              <a:chExt cx="341" cy="2640"/>
            </a:xfrm>
          </p:grpSpPr>
          <p:grpSp>
            <p:nvGrpSpPr>
              <p:cNvPr id="330822" name="Group 70"/>
              <p:cNvGrpSpPr>
                <a:grpSpLocks/>
              </p:cNvGrpSpPr>
              <p:nvPr/>
            </p:nvGrpSpPr>
            <p:grpSpPr bwMode="auto">
              <a:xfrm>
                <a:off x="576" y="1056"/>
                <a:ext cx="336" cy="384"/>
                <a:chOff x="672" y="960"/>
                <a:chExt cx="336" cy="384"/>
              </a:xfrm>
            </p:grpSpPr>
            <p:sp>
              <p:nvSpPr>
                <p:cNvPr id="330823" name="Oval 71"/>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24" name="Text Box 72"/>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1</a:t>
                  </a:r>
                  <a:endParaRPr lang="en-US" altLang="zh-CN"/>
                </a:p>
              </p:txBody>
            </p:sp>
          </p:grpSp>
          <p:grpSp>
            <p:nvGrpSpPr>
              <p:cNvPr id="330825" name="Group 73"/>
              <p:cNvGrpSpPr>
                <a:grpSpLocks/>
              </p:cNvGrpSpPr>
              <p:nvPr/>
            </p:nvGrpSpPr>
            <p:grpSpPr bwMode="auto">
              <a:xfrm>
                <a:off x="576" y="1536"/>
                <a:ext cx="336" cy="384"/>
                <a:chOff x="672" y="960"/>
                <a:chExt cx="336" cy="384"/>
              </a:xfrm>
            </p:grpSpPr>
            <p:sp>
              <p:nvSpPr>
                <p:cNvPr id="330826" name="Oval 74"/>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27" name="Text Box 75"/>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2</a:t>
                  </a:r>
                  <a:endParaRPr lang="en-US" altLang="zh-CN"/>
                </a:p>
              </p:txBody>
            </p:sp>
          </p:grpSp>
          <p:grpSp>
            <p:nvGrpSpPr>
              <p:cNvPr id="330828" name="Group 76"/>
              <p:cNvGrpSpPr>
                <a:grpSpLocks/>
              </p:cNvGrpSpPr>
              <p:nvPr/>
            </p:nvGrpSpPr>
            <p:grpSpPr bwMode="auto">
              <a:xfrm>
                <a:off x="576" y="2448"/>
                <a:ext cx="336" cy="384"/>
                <a:chOff x="672" y="960"/>
                <a:chExt cx="336" cy="384"/>
              </a:xfrm>
            </p:grpSpPr>
            <p:sp>
              <p:nvSpPr>
                <p:cNvPr id="330829" name="Oval 77"/>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30" name="Text Box 78"/>
                <p:cNvSpPr txBox="1">
                  <a:spLocks noChangeArrowheads="1"/>
                </p:cNvSpPr>
                <p:nvPr/>
              </p:nvSpPr>
              <p:spPr bwMode="auto">
                <a:xfrm>
                  <a:off x="720" y="960"/>
                  <a:ext cx="240"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i</a:t>
                  </a:r>
                  <a:endParaRPr lang="en-US" altLang="zh-CN"/>
                </a:p>
              </p:txBody>
            </p:sp>
          </p:grpSp>
          <p:grpSp>
            <p:nvGrpSpPr>
              <p:cNvPr id="330831" name="Group 79"/>
              <p:cNvGrpSpPr>
                <a:grpSpLocks/>
              </p:cNvGrpSpPr>
              <p:nvPr/>
            </p:nvGrpSpPr>
            <p:grpSpPr bwMode="auto">
              <a:xfrm>
                <a:off x="576" y="3312"/>
                <a:ext cx="341" cy="384"/>
                <a:chOff x="672" y="960"/>
                <a:chExt cx="341" cy="384"/>
              </a:xfrm>
            </p:grpSpPr>
            <p:sp>
              <p:nvSpPr>
                <p:cNvPr id="330832" name="Oval 80"/>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33" name="Text Box 81"/>
                <p:cNvSpPr txBox="1">
                  <a:spLocks noChangeArrowheads="1"/>
                </p:cNvSpPr>
                <p:nvPr/>
              </p:nvSpPr>
              <p:spPr bwMode="auto">
                <a:xfrm>
                  <a:off x="720" y="960"/>
                  <a:ext cx="293"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N</a:t>
                  </a:r>
                  <a:endParaRPr lang="en-US" altLang="zh-CN"/>
                </a:p>
              </p:txBody>
            </p:sp>
          </p:grpSp>
          <p:grpSp>
            <p:nvGrpSpPr>
              <p:cNvPr id="330834" name="Group 82"/>
              <p:cNvGrpSpPr>
                <a:grpSpLocks/>
              </p:cNvGrpSpPr>
              <p:nvPr/>
            </p:nvGrpSpPr>
            <p:grpSpPr bwMode="auto">
              <a:xfrm>
                <a:off x="720" y="2016"/>
                <a:ext cx="48" cy="336"/>
                <a:chOff x="720" y="2016"/>
                <a:chExt cx="48" cy="336"/>
              </a:xfrm>
            </p:grpSpPr>
            <p:sp>
              <p:nvSpPr>
                <p:cNvPr id="330835" name="Oval 83"/>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36" name="Oval 84"/>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37" name="Oval 85"/>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38" name="Group 86"/>
              <p:cNvGrpSpPr>
                <a:grpSpLocks/>
              </p:cNvGrpSpPr>
              <p:nvPr/>
            </p:nvGrpSpPr>
            <p:grpSpPr bwMode="auto">
              <a:xfrm>
                <a:off x="720" y="2928"/>
                <a:ext cx="48" cy="336"/>
                <a:chOff x="720" y="2016"/>
                <a:chExt cx="48" cy="336"/>
              </a:xfrm>
            </p:grpSpPr>
            <p:sp>
              <p:nvSpPr>
                <p:cNvPr id="330839" name="Oval 87"/>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0" name="Oval 88"/>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1" name="Oval 89"/>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grpSp>
          <p:nvGrpSpPr>
            <p:cNvPr id="330842" name="Group 90"/>
            <p:cNvGrpSpPr>
              <a:grpSpLocks/>
            </p:cNvGrpSpPr>
            <p:nvPr/>
          </p:nvGrpSpPr>
          <p:grpSpPr bwMode="auto">
            <a:xfrm>
              <a:off x="10400" y="11872"/>
              <a:ext cx="1098" cy="105"/>
              <a:chOff x="3600" y="1248"/>
              <a:chExt cx="480" cy="48"/>
            </a:xfrm>
          </p:grpSpPr>
          <p:sp>
            <p:nvSpPr>
              <p:cNvPr id="330843" name="Oval 91"/>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4" name="Oval 92"/>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5" name="Oval 93"/>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46" name="Group 94"/>
            <p:cNvGrpSpPr>
              <a:grpSpLocks/>
            </p:cNvGrpSpPr>
            <p:nvPr/>
          </p:nvGrpSpPr>
          <p:grpSpPr bwMode="auto">
            <a:xfrm>
              <a:off x="10400" y="12917"/>
              <a:ext cx="1098" cy="105"/>
              <a:chOff x="3600" y="1248"/>
              <a:chExt cx="480" cy="48"/>
            </a:xfrm>
          </p:grpSpPr>
          <p:sp>
            <p:nvSpPr>
              <p:cNvPr id="330847" name="Oval 95"/>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8" name="Oval 96"/>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9" name="Oval 97"/>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50" name="Group 98"/>
            <p:cNvGrpSpPr>
              <a:grpSpLocks/>
            </p:cNvGrpSpPr>
            <p:nvPr/>
          </p:nvGrpSpPr>
          <p:grpSpPr bwMode="auto">
            <a:xfrm>
              <a:off x="10400" y="14903"/>
              <a:ext cx="1098" cy="104"/>
              <a:chOff x="3600" y="1248"/>
              <a:chExt cx="480" cy="48"/>
            </a:xfrm>
          </p:grpSpPr>
          <p:sp>
            <p:nvSpPr>
              <p:cNvPr id="330851" name="Oval 99"/>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52" name="Oval 100"/>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53" name="Oval 101"/>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54" name="Group 102"/>
            <p:cNvGrpSpPr>
              <a:grpSpLocks/>
            </p:cNvGrpSpPr>
            <p:nvPr/>
          </p:nvGrpSpPr>
          <p:grpSpPr bwMode="auto">
            <a:xfrm>
              <a:off x="10400" y="16784"/>
              <a:ext cx="1098" cy="105"/>
              <a:chOff x="3600" y="1248"/>
              <a:chExt cx="480" cy="48"/>
            </a:xfrm>
          </p:grpSpPr>
          <p:sp>
            <p:nvSpPr>
              <p:cNvPr id="330855" name="Oval 103"/>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56" name="Oval 104"/>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57" name="Oval 105"/>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58" name="Group 106"/>
            <p:cNvGrpSpPr>
              <a:grpSpLocks/>
            </p:cNvGrpSpPr>
            <p:nvPr/>
          </p:nvGrpSpPr>
          <p:grpSpPr bwMode="auto">
            <a:xfrm>
              <a:off x="5019" y="11872"/>
              <a:ext cx="1099" cy="105"/>
              <a:chOff x="3600" y="1248"/>
              <a:chExt cx="480" cy="48"/>
            </a:xfrm>
          </p:grpSpPr>
          <p:sp>
            <p:nvSpPr>
              <p:cNvPr id="330859" name="Oval 107"/>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0" name="Oval 108"/>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1" name="Oval 109"/>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62" name="Group 110"/>
            <p:cNvGrpSpPr>
              <a:grpSpLocks/>
            </p:cNvGrpSpPr>
            <p:nvPr/>
          </p:nvGrpSpPr>
          <p:grpSpPr bwMode="auto">
            <a:xfrm>
              <a:off x="5019" y="12917"/>
              <a:ext cx="1099" cy="105"/>
              <a:chOff x="3600" y="1248"/>
              <a:chExt cx="480" cy="48"/>
            </a:xfrm>
          </p:grpSpPr>
          <p:sp>
            <p:nvSpPr>
              <p:cNvPr id="330863" name="Oval 111"/>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4" name="Oval 112"/>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5" name="Oval 113"/>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66" name="Group 114"/>
            <p:cNvGrpSpPr>
              <a:grpSpLocks/>
            </p:cNvGrpSpPr>
            <p:nvPr/>
          </p:nvGrpSpPr>
          <p:grpSpPr bwMode="auto">
            <a:xfrm>
              <a:off x="5019" y="14903"/>
              <a:ext cx="1099" cy="104"/>
              <a:chOff x="3600" y="1248"/>
              <a:chExt cx="480" cy="48"/>
            </a:xfrm>
          </p:grpSpPr>
          <p:sp>
            <p:nvSpPr>
              <p:cNvPr id="330867" name="Oval 115"/>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8" name="Oval 116"/>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9" name="Oval 117"/>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70" name="Group 118"/>
            <p:cNvGrpSpPr>
              <a:grpSpLocks/>
            </p:cNvGrpSpPr>
            <p:nvPr/>
          </p:nvGrpSpPr>
          <p:grpSpPr bwMode="auto">
            <a:xfrm>
              <a:off x="5019" y="16680"/>
              <a:ext cx="1099" cy="104"/>
              <a:chOff x="3600" y="1248"/>
              <a:chExt cx="480" cy="48"/>
            </a:xfrm>
          </p:grpSpPr>
          <p:sp>
            <p:nvSpPr>
              <p:cNvPr id="330871" name="Oval 119"/>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72" name="Oval 120"/>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73" name="Oval 121"/>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cxnSp>
          <p:nvCxnSpPr>
            <p:cNvPr id="330874" name="AutoShape 122"/>
            <p:cNvCxnSpPr>
              <a:cxnSpLocks noChangeShapeType="1"/>
              <a:stCxn id="330782" idx="3"/>
              <a:endCxn id="330809" idx="1"/>
            </p:cNvCxnSpPr>
            <p:nvPr/>
          </p:nvCxnSpPr>
          <p:spPr bwMode="auto">
            <a:xfrm>
              <a:off x="7714" y="11852"/>
              <a:ext cx="1368" cy="303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cxnSp>
          <p:nvCxnSpPr>
            <p:cNvPr id="330875" name="AutoShape 123"/>
            <p:cNvCxnSpPr>
              <a:cxnSpLocks noChangeShapeType="1"/>
              <a:stCxn id="330785" idx="3"/>
              <a:endCxn id="330809" idx="1"/>
            </p:cNvCxnSpPr>
            <p:nvPr/>
          </p:nvCxnSpPr>
          <p:spPr bwMode="auto">
            <a:xfrm>
              <a:off x="7714" y="12896"/>
              <a:ext cx="1368" cy="1986"/>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cxnSp>
          <p:nvCxnSpPr>
            <p:cNvPr id="330876" name="AutoShape 124"/>
            <p:cNvCxnSpPr>
              <a:cxnSpLocks noChangeShapeType="1"/>
              <a:stCxn id="330787" idx="6"/>
              <a:endCxn id="330808" idx="2"/>
            </p:cNvCxnSpPr>
            <p:nvPr/>
          </p:nvCxnSpPr>
          <p:spPr bwMode="auto">
            <a:xfrm>
              <a:off x="7766" y="14955"/>
              <a:ext cx="1206"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cxnSp>
          <p:nvCxnSpPr>
            <p:cNvPr id="330877" name="AutoShape 125"/>
            <p:cNvCxnSpPr>
              <a:cxnSpLocks noChangeShapeType="1"/>
              <a:stCxn id="330791" idx="3"/>
              <a:endCxn id="330808" idx="3"/>
            </p:cNvCxnSpPr>
            <p:nvPr/>
          </p:nvCxnSpPr>
          <p:spPr bwMode="auto">
            <a:xfrm flipV="1">
              <a:off x="7777" y="15213"/>
              <a:ext cx="1308" cy="155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sp>
          <p:nvSpPr>
            <p:cNvPr id="330878" name="Text Box 126"/>
            <p:cNvSpPr txBox="1">
              <a:spLocks noChangeArrowheads="1"/>
            </p:cNvSpPr>
            <p:nvPr/>
          </p:nvSpPr>
          <p:spPr bwMode="auto">
            <a:xfrm>
              <a:off x="8181" y="12519"/>
              <a:ext cx="573" cy="526"/>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lIns="62179" tIns="31090" rIns="62179" bIns="31090">
              <a:spAutoFit/>
            </a:bodyPr>
            <a:lstStyle/>
            <a:p>
              <a:pPr algn="just"/>
              <a:r>
                <a:rPr lang="en-US" altLang="zh-CN" sz="1300">
                  <a:solidFill>
                    <a:srgbClr val="000000"/>
                  </a:solidFill>
                </a:rPr>
                <a:t>a</a:t>
              </a:r>
              <a:r>
                <a:rPr lang="en-US" altLang="zh-CN" sz="1300" baseline="-25000">
                  <a:solidFill>
                    <a:srgbClr val="000000"/>
                  </a:solidFill>
                </a:rPr>
                <a:t>1j</a:t>
              </a:r>
              <a:endParaRPr lang="en-US" altLang="zh-CN"/>
            </a:p>
          </p:txBody>
        </p:sp>
        <p:sp>
          <p:nvSpPr>
            <p:cNvPr id="330879" name="Text Box 127"/>
            <p:cNvSpPr txBox="1">
              <a:spLocks noChangeArrowheads="1"/>
            </p:cNvSpPr>
            <p:nvPr/>
          </p:nvSpPr>
          <p:spPr bwMode="auto">
            <a:xfrm>
              <a:off x="7875" y="13440"/>
              <a:ext cx="573" cy="526"/>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lIns="62179" tIns="31090" rIns="62179" bIns="31090">
              <a:spAutoFit/>
            </a:bodyPr>
            <a:lstStyle/>
            <a:p>
              <a:pPr algn="just"/>
              <a:r>
                <a:rPr lang="en-US" altLang="zh-CN" sz="1300">
                  <a:solidFill>
                    <a:srgbClr val="000000"/>
                  </a:solidFill>
                </a:rPr>
                <a:t>a</a:t>
              </a:r>
              <a:r>
                <a:rPr lang="en-US" altLang="zh-CN" sz="1300" baseline="-25000">
                  <a:solidFill>
                    <a:srgbClr val="000000"/>
                  </a:solidFill>
                </a:rPr>
                <a:t>2j</a:t>
              </a:r>
              <a:endParaRPr lang="en-US" altLang="zh-CN"/>
            </a:p>
          </p:txBody>
        </p:sp>
        <p:sp>
          <p:nvSpPr>
            <p:cNvPr id="330880" name="Text Box 128"/>
            <p:cNvSpPr txBox="1">
              <a:spLocks noChangeArrowheads="1"/>
            </p:cNvSpPr>
            <p:nvPr/>
          </p:nvSpPr>
          <p:spPr bwMode="auto">
            <a:xfrm>
              <a:off x="7986" y="14798"/>
              <a:ext cx="522" cy="526"/>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lIns="62179" tIns="31090" rIns="62179" bIns="31090">
              <a:spAutoFit/>
            </a:bodyPr>
            <a:lstStyle/>
            <a:p>
              <a:pPr algn="just"/>
              <a:r>
                <a:rPr lang="en-US" altLang="zh-CN" sz="1300">
                  <a:solidFill>
                    <a:srgbClr val="000000"/>
                  </a:solidFill>
                </a:rPr>
                <a:t>a</a:t>
              </a:r>
              <a:r>
                <a:rPr lang="en-US" altLang="zh-CN" sz="1300" baseline="-25000">
                  <a:solidFill>
                    <a:srgbClr val="000000"/>
                  </a:solidFill>
                </a:rPr>
                <a:t>ij</a:t>
              </a:r>
              <a:endParaRPr lang="en-US" altLang="zh-CN"/>
            </a:p>
          </p:txBody>
        </p:sp>
        <p:sp>
          <p:nvSpPr>
            <p:cNvPr id="330881" name="Text Box 129"/>
            <p:cNvSpPr txBox="1">
              <a:spLocks noChangeArrowheads="1"/>
            </p:cNvSpPr>
            <p:nvPr/>
          </p:nvSpPr>
          <p:spPr bwMode="auto">
            <a:xfrm>
              <a:off x="8206" y="15949"/>
              <a:ext cx="624" cy="526"/>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lIns="62179" tIns="31090" rIns="62179" bIns="31090">
              <a:spAutoFit/>
            </a:bodyPr>
            <a:lstStyle/>
            <a:p>
              <a:pPr algn="just"/>
              <a:r>
                <a:rPr lang="en-US" altLang="zh-CN" sz="1300">
                  <a:solidFill>
                    <a:srgbClr val="000000"/>
                  </a:solidFill>
                </a:rPr>
                <a:t>a</a:t>
              </a:r>
              <a:r>
                <a:rPr lang="en-US" altLang="zh-CN" sz="1300" baseline="-25000">
                  <a:solidFill>
                    <a:srgbClr val="000000"/>
                  </a:solidFill>
                </a:rPr>
                <a:t>Nj</a:t>
              </a:r>
              <a:endParaRPr lang="en-US" altLang="zh-CN"/>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FE0DB4-9072-46A0-9A44-4851BFC74ECF}"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7813917D-4DBC-4DC1-829B-E9F138805735}" type="slidenum">
              <a:rPr lang="en-US" altLang="zh-CN"/>
              <a:pPr/>
              <a:t>9</a:t>
            </a:fld>
            <a:endParaRPr lang="en-US" altLang="zh-CN"/>
          </a:p>
        </p:txBody>
      </p:sp>
      <p:sp>
        <p:nvSpPr>
          <p:cNvPr id="318466" name="Rectangle 2"/>
          <p:cNvSpPr>
            <a:spLocks noGrp="1" noChangeArrowheads="1"/>
          </p:cNvSpPr>
          <p:nvPr>
            <p:ph type="title"/>
          </p:nvPr>
        </p:nvSpPr>
        <p:spPr/>
        <p:txBody>
          <a:bodyPr/>
          <a:lstStyle/>
          <a:p>
            <a:r>
              <a:rPr lang="zh-CN" altLang="en-US" sz="2800" b="1"/>
              <a:t>实验介绍</a:t>
            </a:r>
          </a:p>
        </p:txBody>
      </p:sp>
      <p:sp>
        <p:nvSpPr>
          <p:cNvPr id="318467" name="Rectangle 3"/>
          <p:cNvSpPr>
            <a:spLocks noGrp="1" noChangeArrowheads="1"/>
          </p:cNvSpPr>
          <p:nvPr>
            <p:ph type="body" idx="1"/>
          </p:nvPr>
        </p:nvSpPr>
        <p:spPr/>
        <p:txBody>
          <a:bodyPr/>
          <a:lstStyle/>
          <a:p>
            <a:r>
              <a:rPr lang="zh-CN" altLang="en-US" sz="2400" b="1"/>
              <a:t>实验语料库简介</a:t>
            </a:r>
          </a:p>
          <a:p>
            <a:pPr lvl="1"/>
            <a:r>
              <a:rPr lang="zh-CN" altLang="en-US" sz="2000"/>
              <a:t>人民日报标注语料库 </a:t>
            </a:r>
            <a:r>
              <a:rPr lang="en-US" altLang="zh-CN" sz="2000"/>
              <a:t>199801~199806</a:t>
            </a:r>
          </a:p>
          <a:p>
            <a:pPr lvl="1"/>
            <a:r>
              <a:rPr lang="zh-CN" altLang="en-US" sz="2000"/>
              <a:t>共含有标注</a:t>
            </a:r>
            <a:r>
              <a:rPr lang="en-US" altLang="zh-CN" sz="2000"/>
              <a:t>42</a:t>
            </a:r>
            <a:r>
              <a:rPr lang="zh-CN" altLang="en-US" sz="2000"/>
              <a:t>个，单词</a:t>
            </a:r>
            <a:r>
              <a:rPr lang="en-US" altLang="zh-CN" sz="2000"/>
              <a:t>130274</a:t>
            </a:r>
            <a:r>
              <a:rPr lang="zh-CN" altLang="en-US" sz="2000"/>
              <a:t>个</a:t>
            </a:r>
          </a:p>
          <a:p>
            <a:pPr lvl="1">
              <a:buFont typeface="Wingdings" pitchFamily="2" charset="2"/>
              <a:buNone/>
            </a:pPr>
            <a:endParaRPr lang="zh-CN" altLang="en-US" sz="2000" b="1"/>
          </a:p>
          <a:p>
            <a:r>
              <a:rPr lang="zh-CN" altLang="en-US" sz="2400" b="1"/>
              <a:t>实验建模</a:t>
            </a:r>
          </a:p>
          <a:p>
            <a:pPr lvl="1"/>
            <a:r>
              <a:rPr lang="zh-CN" altLang="en-US" sz="2000"/>
              <a:t>	</a:t>
            </a:r>
            <a:r>
              <a:rPr lang="en-US" altLang="zh-CN" sz="2000"/>
              <a:t>S</a:t>
            </a:r>
            <a:r>
              <a:rPr lang="zh-CN" altLang="en-US" sz="2000"/>
              <a:t>：预先定义的词性标注集（</a:t>
            </a:r>
            <a:r>
              <a:rPr lang="en-US" altLang="zh-CN" sz="2000"/>
              <a:t>42</a:t>
            </a:r>
            <a:r>
              <a:rPr lang="zh-CN" altLang="en-US" sz="2000"/>
              <a:t>个标注）</a:t>
            </a:r>
          </a:p>
          <a:p>
            <a:pPr lvl="1"/>
            <a:r>
              <a:rPr lang="zh-CN" altLang="en-US" sz="2000"/>
              <a:t>	</a:t>
            </a:r>
            <a:r>
              <a:rPr lang="en-US" altLang="zh-CN" sz="2000"/>
              <a:t>V</a:t>
            </a:r>
            <a:r>
              <a:rPr lang="zh-CN" altLang="en-US" sz="2000"/>
              <a:t>：文本中的词汇（</a:t>
            </a:r>
            <a:r>
              <a:rPr lang="en-US" altLang="zh-CN" sz="2000"/>
              <a:t>130274</a:t>
            </a:r>
            <a:r>
              <a:rPr lang="zh-CN" altLang="en-US" sz="2000"/>
              <a:t>个词）</a:t>
            </a:r>
          </a:p>
          <a:p>
            <a:pPr lvl="1"/>
            <a:r>
              <a:rPr lang="zh-CN" altLang="en-US" sz="2000"/>
              <a:t>	</a:t>
            </a:r>
            <a:r>
              <a:rPr lang="en-US" altLang="zh-CN" sz="2000"/>
              <a:t>A</a:t>
            </a:r>
            <a:r>
              <a:rPr lang="zh-CN" altLang="en-US" sz="2000"/>
              <a:t>：词性之间的转移概率</a:t>
            </a:r>
          </a:p>
          <a:p>
            <a:pPr lvl="1"/>
            <a:r>
              <a:rPr lang="zh-CN" altLang="en-US" sz="2000"/>
              <a:t>	</a:t>
            </a:r>
            <a:r>
              <a:rPr lang="en-US" altLang="zh-CN" sz="2000"/>
              <a:t>B</a:t>
            </a:r>
            <a:r>
              <a:rPr lang="zh-CN" altLang="en-US" sz="2000"/>
              <a:t>：某个词性生成某个词的概率</a:t>
            </a:r>
          </a:p>
          <a:p>
            <a:pPr lvl="1"/>
            <a:r>
              <a:rPr lang="zh-CN" altLang="en-US" sz="2000"/>
              <a:t>          例，</a:t>
            </a:r>
            <a:r>
              <a:rPr lang="en-US" altLang="zh-CN" sz="2000"/>
              <a:t>P(</a:t>
            </a:r>
            <a:r>
              <a:rPr lang="zh-CN" altLang="en-US" sz="2000"/>
              <a:t>我</a:t>
            </a:r>
            <a:r>
              <a:rPr lang="en-US" altLang="zh-CN" sz="2000"/>
              <a:t>|“</a:t>
            </a:r>
            <a:r>
              <a:rPr lang="zh-CN" altLang="en-US" sz="2000"/>
              <a:t>代词”</a:t>
            </a:r>
            <a:r>
              <a:rPr lang="en-US" altLang="zh-CN" sz="2000"/>
              <a:t>)</a:t>
            </a:r>
          </a:p>
          <a:p>
            <a:pPr lvl="1"/>
            <a:r>
              <a:rPr lang="en-US" altLang="zh-CN" sz="2000"/>
              <a:t>	π </a:t>
            </a:r>
            <a:r>
              <a:rPr lang="zh-CN" altLang="en-US" sz="2000"/>
              <a:t>：初始概率</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17548</TotalTime>
  <Words>523</Words>
  <Application>Microsoft Office PowerPoint</Application>
  <PresentationFormat>全屏显示(4:3)</PresentationFormat>
  <Paragraphs>162</Paragraphs>
  <Slides>15</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1" baseType="lpstr">
      <vt:lpstr>Arial</vt:lpstr>
      <vt:lpstr>宋体</vt:lpstr>
      <vt:lpstr>Times New Roman</vt:lpstr>
      <vt:lpstr>Wingdings</vt:lpstr>
      <vt:lpstr>Axis</vt:lpstr>
      <vt:lpstr>MathType 5.0 Equation</vt:lpstr>
      <vt:lpstr>隐马尔可夫模型（HMM） 在中文词性标注中的应用研究</vt:lpstr>
      <vt:lpstr>提  纲</vt:lpstr>
      <vt:lpstr>词性标注概述</vt:lpstr>
      <vt:lpstr>词性标注概述(cont.)</vt:lpstr>
      <vt:lpstr>隐马尔可夫模型（HMM）概述</vt:lpstr>
      <vt:lpstr>隐马尔可夫模型概述(cont.)</vt:lpstr>
      <vt:lpstr>隐马尔可夫模型概述(cont..)</vt:lpstr>
      <vt:lpstr>隐马尔可夫模型概述(cont...)</vt:lpstr>
      <vt:lpstr>实验介绍</vt:lpstr>
      <vt:lpstr>实验介绍(cont.)</vt:lpstr>
      <vt:lpstr>实验结果和分析</vt:lpstr>
      <vt:lpstr>实验结果和分析(cont.)</vt:lpstr>
      <vt:lpstr>实验结果和分析(cont..)</vt:lpstr>
      <vt:lpstr>总  结</vt:lpstr>
      <vt:lpstr>PowerPoint 演示文稿</vt:lpstr>
    </vt:vector>
  </TitlesOfParts>
  <Company>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Windows8</cp:lastModifiedBy>
  <cp:revision>740</cp:revision>
  <dcterms:created xsi:type="dcterms:W3CDTF">2005-03-03T04:54:54Z</dcterms:created>
  <dcterms:modified xsi:type="dcterms:W3CDTF">2015-06-03T06:55:15Z</dcterms:modified>
</cp:coreProperties>
</file>