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sldIdLst>
    <p:sldId id="322" r:id="rId3"/>
    <p:sldId id="257" r:id="rId4"/>
    <p:sldId id="319" r:id="rId5"/>
    <p:sldId id="356" r:id="rId7"/>
    <p:sldId id="377" r:id="rId8"/>
    <p:sldId id="371" r:id="rId9"/>
    <p:sldId id="358" r:id="rId10"/>
    <p:sldId id="357" r:id="rId11"/>
    <p:sldId id="379" r:id="rId12"/>
    <p:sldId id="372" r:id="rId13"/>
    <p:sldId id="376" r:id="rId14"/>
    <p:sldId id="359" r:id="rId15"/>
    <p:sldId id="378" r:id="rId16"/>
    <p:sldId id="363" r:id="rId17"/>
    <p:sldId id="375" r:id="rId18"/>
    <p:sldId id="390" r:id="rId19"/>
    <p:sldId id="350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4477"/>
    <a:srgbClr val="DE4478"/>
    <a:srgbClr val="4C2D81"/>
    <a:srgbClr val="004098"/>
    <a:srgbClr val="DDC392"/>
    <a:srgbClr val="A20000"/>
    <a:srgbClr val="A40000"/>
    <a:srgbClr val="9E0000"/>
    <a:srgbClr val="C7450B"/>
    <a:srgbClr val="E24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55" autoAdjust="0"/>
    <p:restoredTop sz="97507" autoAdjust="0"/>
  </p:normalViewPr>
  <p:slideViewPr>
    <p:cSldViewPr snapToGrid="0">
      <p:cViewPr varScale="1">
        <p:scale>
          <a:sx n="167" d="100"/>
          <a:sy n="167" d="100"/>
        </p:scale>
        <p:origin x="744" y="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2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7:44:58"/>
    </inkml:context>
    <inkml:brush xml:id="br0">
      <inkml:brushProperty name="width" value="0.34286" units="cm"/>
      <inkml:brushProperty name="height" value="0.34286" units="cm"/>
      <inkml:brushProperty name="color" value="#ffffff"/>
    </inkml:brush>
  </inkml:definitions>
  <inkml:trace contextRef="#ctx0" brushRef="#br0">0 21 8027,'0'-20'0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7:44:58"/>
    </inkml:context>
    <inkml:brush xml:id="br0">
      <inkml:brushProperty name="width" value="0.34286" units="cm"/>
      <inkml:brushProperty name="height" value="0.34286" units="cm"/>
      <inkml:brushProperty name="color" value="#ffffff"/>
    </inkml:brush>
  </inkml:definitions>
  <inkml:trace contextRef="#ctx0" brushRef="#br0">0 21 8027,'0'-20'0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7:44:58"/>
    </inkml:context>
    <inkml:brush xml:id="br0">
      <inkml:brushProperty name="width" value="0.34286" units="cm"/>
      <inkml:brushProperty name="height" value="0.34286" units="cm"/>
      <inkml:brushProperty name="color" value="#ffffff"/>
    </inkml:brush>
  </inkml:definitions>
  <inkml:trace contextRef="#ctx0" brushRef="#br0">0 21 8027,'0'-20'0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E5D96-ADE8-49CC-8985-077DBB3E42E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1D1D0-EEBD-4D95-B514-5BD26BE79A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7F121-B84C-4F74-8A70-39640D0866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410C4E-CE95-4717-A93E-3C26E69AC4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8EF29-0151-47B7-B4FE-CFA793C203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926A7-5D6D-4E1C-92F9-26156787A4A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19B70-8317-485B-AE00-764D9FEE2AB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936AD-3EB1-40F8-A1FC-B3FADC3BBBC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DBFEC-27A4-4BF4-9790-227515FA03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CA073B-414A-4608-BADA-567B0B55FA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8CFE4-0B1E-4D9B-A7A3-63278917497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D0338-2C74-46A2-A7FC-93BB5BE682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0342F-9059-43E4-8081-E4DCC31599F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CD92F-B4BD-41FC-81A0-FBB21F6066D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B971F-A57A-4083-99B6-D5FE3F6D7454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E13C7-F871-46B0-B320-7545D4B5A7E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38871-B8CD-45AE-8980-6F33849DB2B3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06827B-AAB1-4A9C-AB7B-A8CCB8C441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E1E70-ACC5-4B93-9026-5D0BE78D92E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62A7C-1EC5-4C8C-84DE-81140953E9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BA18A-DDC4-40ED-A58B-B62149B5E70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048BD8-CA34-467D-A4F4-6D47ABCC09F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3FC96B2-36F3-412A-870C-F0D2001DB88D}" type="datetimeFigureOut">
              <a:rPr lang="zh-CN" altLang="en-US"/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CE7C2A85-C14B-4E71-8756-B0201566C7B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3"/>
          <p:cNvPicPr>
            <a:picLocks noChangeAspect="1" noChangeArrowheads="1"/>
          </p:cNvPicPr>
          <p:nvPr/>
        </p:nvPicPr>
        <p:blipFill rotWithShape="1">
          <a:blip r:embed="rId1" cstate="email"/>
          <a:srcRect t="10646"/>
          <a:stretch>
            <a:fillRect/>
          </a:stretch>
        </p:blipFill>
        <p:spPr bwMode="auto">
          <a:xfrm>
            <a:off x="0" y="0"/>
            <a:ext cx="12192000" cy="196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文本框 5"/>
          <p:cNvSpPr txBox="1">
            <a:spLocks noChangeArrowheads="1"/>
          </p:cNvSpPr>
          <p:nvPr/>
        </p:nvSpPr>
        <p:spPr bwMode="auto">
          <a:xfrm>
            <a:off x="3088477" y="2219960"/>
            <a:ext cx="593375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学习与科研交流分享</a:t>
            </a:r>
            <a:endParaRPr kumimoji="0" lang="zh-CN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20415" y="3621405"/>
            <a:ext cx="73107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主讲：蒋新科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——2019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级本科生</a:t>
            </a:r>
            <a:endParaRPr lang="en-US" altLang="zh-CN" sz="2400" b="1" dirty="0">
              <a:solidFill>
                <a:srgbClr val="000000"/>
              </a:solidFill>
              <a:latin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学院：信息与软件工程学院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·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互联网＋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实验班</a:t>
            </a:r>
            <a:endParaRPr lang="zh-CN" altLang="en-US" sz="2400" b="1" dirty="0">
              <a:solidFill>
                <a:srgbClr val="000000"/>
              </a:solidFill>
              <a:latin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>
              <a:solidFill>
                <a:srgbClr val="000000"/>
              </a:solidFill>
              <a:latin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研究方向：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sym typeface="+mn-ea"/>
              </a:rPr>
              <a:t>图神经网络，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时空数据挖掘，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数据修复</a:t>
            </a:r>
            <a:endParaRPr lang="zh-CN" altLang="en-US" sz="24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019"/>
            <a:ext cx="1315720" cy="57989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2" r="28922" b="42063"/>
          <a:stretch>
            <a:fillRect/>
          </a:stretch>
        </p:blipFill>
        <p:spPr>
          <a:xfrm>
            <a:off x="10460183" y="7"/>
            <a:ext cx="889884" cy="854116"/>
          </a:xfrm>
          <a:prstGeom prst="rect">
            <a:avLst/>
          </a:prstGeom>
        </p:spPr>
      </p:pic>
      <p:pic>
        <p:nvPicPr>
          <p:cNvPr id="20" name="图片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358775"/>
            <a:ext cx="1981200" cy="730250"/>
          </a:xfrm>
          <a:prstGeom prst="rect">
            <a:avLst/>
          </a:prstGeom>
          <a:noFill/>
          <a:ln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标题 1"/>
          <p:cNvSpPr txBox="1"/>
          <p:nvPr/>
        </p:nvSpPr>
        <p:spPr bwMode="auto">
          <a:xfrm>
            <a:off x="2068620" y="409233"/>
            <a:ext cx="2781510" cy="62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endParaRPr lang="zh-CN" altLang="en-US" sz="3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310" y="1126490"/>
            <a:ext cx="7764780" cy="5403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2" r="28922" b="42063"/>
          <a:stretch>
            <a:fillRect/>
          </a:stretch>
        </p:blipFill>
        <p:spPr>
          <a:xfrm>
            <a:off x="10460183" y="133992"/>
            <a:ext cx="889884" cy="854116"/>
          </a:xfrm>
          <a:prstGeom prst="rect">
            <a:avLst/>
          </a:prstGeom>
        </p:spPr>
      </p:pic>
      <p:pic>
        <p:nvPicPr>
          <p:cNvPr id="20" name="图片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358775"/>
            <a:ext cx="1981200" cy="730250"/>
          </a:xfrm>
          <a:prstGeom prst="rect">
            <a:avLst/>
          </a:prstGeom>
          <a:noFill/>
          <a:ln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标题 1"/>
          <p:cNvSpPr txBox="1"/>
          <p:nvPr/>
        </p:nvSpPr>
        <p:spPr bwMode="auto">
          <a:xfrm>
            <a:off x="2068830" y="408940"/>
            <a:ext cx="4169410" cy="62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lang="zh-CN" altLang="en-US" sz="3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" y="1214120"/>
            <a:ext cx="5175885" cy="56305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190" y="1214120"/>
            <a:ext cx="4685030" cy="5327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2" r="28922" b="42063"/>
          <a:stretch>
            <a:fillRect/>
          </a:stretch>
        </p:blipFill>
        <p:spPr>
          <a:xfrm>
            <a:off x="10460183" y="133992"/>
            <a:ext cx="889884" cy="854116"/>
          </a:xfrm>
          <a:prstGeom prst="rect">
            <a:avLst/>
          </a:prstGeom>
        </p:spPr>
      </p:pic>
      <p:pic>
        <p:nvPicPr>
          <p:cNvPr id="20" name="图片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358775"/>
            <a:ext cx="1981200" cy="730250"/>
          </a:xfrm>
          <a:prstGeom prst="rect">
            <a:avLst/>
          </a:prstGeom>
          <a:noFill/>
          <a:ln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标题 1"/>
          <p:cNvSpPr txBox="1"/>
          <p:nvPr/>
        </p:nvSpPr>
        <p:spPr bwMode="auto">
          <a:xfrm>
            <a:off x="2068620" y="409233"/>
            <a:ext cx="5920950" cy="62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</a:t>
            </a:r>
            <a:endParaRPr lang="zh-CN" altLang="en-US" sz="3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" y="1383030"/>
            <a:ext cx="11741150" cy="5109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2" r="28922" b="42063"/>
          <a:stretch>
            <a:fillRect/>
          </a:stretch>
        </p:blipFill>
        <p:spPr>
          <a:xfrm>
            <a:off x="10460183" y="133992"/>
            <a:ext cx="889884" cy="854116"/>
          </a:xfrm>
          <a:prstGeom prst="rect">
            <a:avLst/>
          </a:prstGeom>
        </p:spPr>
      </p:pic>
      <p:pic>
        <p:nvPicPr>
          <p:cNvPr id="20" name="图片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358775"/>
            <a:ext cx="1981200" cy="730250"/>
          </a:xfrm>
          <a:prstGeom prst="rect">
            <a:avLst/>
          </a:prstGeom>
          <a:noFill/>
          <a:ln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标题 1"/>
          <p:cNvSpPr txBox="1"/>
          <p:nvPr/>
        </p:nvSpPr>
        <p:spPr bwMode="auto">
          <a:xfrm>
            <a:off x="2068620" y="409233"/>
            <a:ext cx="5920950" cy="62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拒绝</a:t>
            </a:r>
            <a:endParaRPr lang="zh-CN" altLang="en-US" sz="3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45" y="1246505"/>
            <a:ext cx="11504295" cy="5440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2" r="28922" b="42063"/>
          <a:stretch>
            <a:fillRect/>
          </a:stretch>
        </p:blipFill>
        <p:spPr>
          <a:xfrm>
            <a:off x="10460183" y="133992"/>
            <a:ext cx="889884" cy="854116"/>
          </a:xfrm>
          <a:prstGeom prst="rect">
            <a:avLst/>
          </a:prstGeom>
        </p:spPr>
      </p:pic>
      <p:pic>
        <p:nvPicPr>
          <p:cNvPr id="20" name="图片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358775"/>
            <a:ext cx="1981200" cy="730250"/>
          </a:xfrm>
          <a:prstGeom prst="rect">
            <a:avLst/>
          </a:prstGeom>
          <a:noFill/>
          <a:ln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标题 1"/>
          <p:cNvSpPr txBox="1"/>
          <p:nvPr/>
        </p:nvSpPr>
        <p:spPr bwMode="auto">
          <a:xfrm>
            <a:off x="2068620" y="409233"/>
            <a:ext cx="5920950" cy="62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灵感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研究？</a:t>
            </a:r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 study</a:t>
            </a:r>
            <a:endParaRPr lang="zh-CN" altLang="en-US" sz="3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55" y="1500505"/>
            <a:ext cx="6500495" cy="25920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55" y="4295775"/>
            <a:ext cx="6544945" cy="1997710"/>
          </a:xfrm>
          <a:prstGeom prst="rect">
            <a:avLst/>
          </a:prstGeom>
        </p:spPr>
      </p:pic>
      <p:sp>
        <p:nvSpPr>
          <p:cNvPr id="6" name="标题 1"/>
          <p:cNvSpPr txBox="1"/>
          <p:nvPr/>
        </p:nvSpPr>
        <p:spPr bwMode="auto">
          <a:xfrm>
            <a:off x="7033685" y="1794168"/>
            <a:ext cx="5920950" cy="62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没有邻接矩阵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怎么办？</a:t>
            </a:r>
            <a:endParaRPr lang="zh-CN" altLang="en-US" sz="3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 bwMode="auto">
          <a:xfrm>
            <a:off x="7033685" y="5357788"/>
            <a:ext cx="5920950" cy="62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学一个！！！</a:t>
            </a:r>
            <a:endParaRPr lang="zh-CN" altLang="en-US" sz="3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2" r="28922" b="42063"/>
          <a:stretch>
            <a:fillRect/>
          </a:stretch>
        </p:blipFill>
        <p:spPr>
          <a:xfrm>
            <a:off x="10460183" y="133992"/>
            <a:ext cx="889884" cy="854116"/>
          </a:xfrm>
          <a:prstGeom prst="rect">
            <a:avLst/>
          </a:prstGeom>
        </p:spPr>
      </p:pic>
      <p:pic>
        <p:nvPicPr>
          <p:cNvPr id="20" name="图片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358775"/>
            <a:ext cx="1981200" cy="730250"/>
          </a:xfrm>
          <a:prstGeom prst="rect">
            <a:avLst/>
          </a:prstGeom>
          <a:noFill/>
          <a:ln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标题 1"/>
          <p:cNvSpPr txBox="1"/>
          <p:nvPr/>
        </p:nvSpPr>
        <p:spPr bwMode="auto">
          <a:xfrm>
            <a:off x="2056765" y="409575"/>
            <a:ext cx="1631315" cy="62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题外话</a:t>
            </a:r>
            <a:endParaRPr lang="zh-CN" altLang="en-US" sz="3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90" y="1294765"/>
            <a:ext cx="10064750" cy="493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2" r="28922" b="42063"/>
          <a:stretch>
            <a:fillRect/>
          </a:stretch>
        </p:blipFill>
        <p:spPr>
          <a:xfrm>
            <a:off x="10460183" y="133992"/>
            <a:ext cx="889884" cy="854116"/>
          </a:xfrm>
          <a:prstGeom prst="rect">
            <a:avLst/>
          </a:prstGeom>
        </p:spPr>
      </p:pic>
      <p:pic>
        <p:nvPicPr>
          <p:cNvPr id="20" name="图片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358775"/>
            <a:ext cx="1981200" cy="730250"/>
          </a:xfrm>
          <a:prstGeom prst="rect">
            <a:avLst/>
          </a:prstGeom>
          <a:noFill/>
          <a:ln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标题 1"/>
          <p:cNvSpPr txBox="1"/>
          <p:nvPr/>
        </p:nvSpPr>
        <p:spPr bwMode="auto">
          <a:xfrm>
            <a:off x="2056765" y="409575"/>
            <a:ext cx="3176270" cy="62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科研与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保研</a:t>
            </a:r>
            <a:endParaRPr lang="zh-CN" altLang="en-US" sz="3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/>
          <p:nvPr/>
        </p:nvSpPr>
        <p:spPr bwMode="auto">
          <a:xfrm>
            <a:off x="2056555" y="2664753"/>
            <a:ext cx="5920950" cy="62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随便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说说！！</a:t>
            </a:r>
            <a:endParaRPr lang="zh-CN" altLang="en-US" sz="3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3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"/>
            <a:ext cx="12192000" cy="349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3896042" y="4039051"/>
            <a:ext cx="440118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0000" b="1" dirty="0">
                <a:solidFill>
                  <a:srgbClr val="DE4477"/>
                </a:solidFill>
                <a:latin typeface="Impact" panose="020B0806030902050204" pitchFamily="34" charset="0"/>
              </a:rPr>
              <a:t>Thanks!</a:t>
            </a:r>
            <a:endParaRPr kumimoji="0" lang="zh-CN" altLang="en-US" sz="10000" b="1" i="0" u="none" strike="noStrike" kern="1200" cap="none" spc="0" normalizeH="0" baseline="0" noProof="0" dirty="0">
              <a:ln>
                <a:noFill/>
              </a:ln>
              <a:solidFill>
                <a:srgbClr val="DE4477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6688"/>
            <a:ext cx="1315720" cy="57989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3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0"/>
            <a:ext cx="212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2" r="28922" b="42063"/>
          <a:stretch>
            <a:fillRect/>
          </a:stretch>
        </p:blipFill>
        <p:spPr>
          <a:xfrm>
            <a:off x="10460183" y="133992"/>
            <a:ext cx="889884" cy="854116"/>
          </a:xfrm>
          <a:prstGeom prst="rect">
            <a:avLst/>
          </a:prstGeom>
        </p:spPr>
      </p:pic>
      <p:sp>
        <p:nvSpPr>
          <p:cNvPr id="18" name="文本框 5"/>
          <p:cNvSpPr txBox="1">
            <a:spLocks noChangeArrowheads="1"/>
          </p:cNvSpPr>
          <p:nvPr/>
        </p:nvSpPr>
        <p:spPr bwMode="auto">
          <a:xfrm>
            <a:off x="2127250" y="134099"/>
            <a:ext cx="274335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4400" b="1" noProof="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kumimoji="0" lang="zh-CN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34260" y="1045845"/>
            <a:ext cx="9402445" cy="538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457200">
              <a:defRPr/>
            </a:pPr>
            <a:r>
              <a:rPr lang="zh-CN" altLang="en-US" sz="2000" b="1" kern="0" dirty="0">
                <a:solidFill>
                  <a:schemeClr val="tx1"/>
                </a:solidFill>
                <a:ea typeface="苹方 特粗" panose="020B0800000000000000" pitchFamily="34" charset="-122"/>
                <a:sym typeface="+mn-ea"/>
              </a:rPr>
              <a:t>学业成绩</a:t>
            </a:r>
            <a:r>
              <a:rPr lang="zh-CN" altLang="en-US" b="1" kern="0" dirty="0">
                <a:solidFill>
                  <a:schemeClr val="tx1"/>
                </a:solidFill>
                <a:ea typeface="苹方 特粗" panose="020B0800000000000000" pitchFamily="34" charset="-122"/>
                <a:sym typeface="+mn-ea"/>
              </a:rPr>
              <a:t> </a:t>
            </a:r>
            <a:endParaRPr lang="zh-CN" altLang="en-US" b="1" kern="0" dirty="0">
              <a:solidFill>
                <a:schemeClr val="tx1"/>
              </a:solidFill>
              <a:ea typeface="苹方 特粗" panose="020B08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综合排名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：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1             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必修平均分：92.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11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分</a:t>
            </a: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总GPA：3.95/4.0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		 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CET6: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 554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分</a:t>
            </a: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主修课程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得分：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 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程序设计(100)、金融学(99)、数据结构(98)、离散数学(97)</a:t>
            </a: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	       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人工智能(96)、计量经济学(96)、微积分(93)、概率统计(93)</a:t>
            </a: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	       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综合课程设计(9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5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)、计算机系统结构(9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5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)、计算机网络(9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5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)</a:t>
            </a: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奖学金与荣誉： 国家奖学金、华为智能基座奖学金</a:t>
            </a: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	       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2020与2021年电子科技大学优秀学生奖学金</a:t>
            </a: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	       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四川省综合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A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类证书</a:t>
            </a: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实习经历：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     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电子科技大学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ICDM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实验室；中科院计算所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sym typeface="+mn-ea"/>
              </a:rPr>
              <a:t>实习</a:t>
            </a:r>
            <a:endParaRPr lang="zh-CN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675620" y="2301959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5" name="墨迹 34"/>
              <p14:cNvContentPartPr/>
              <p14:nvPr/>
            </p14:nvContentPartPr>
            <p14:xfrm>
              <a:off x="7923953" y="1415096"/>
              <a:ext cx="360" cy="756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2"/>
            </p:blipFill>
            <p:spPr>
              <a:xfrm>
                <a:off x="7923953" y="1415096"/>
                <a:ext cx="360" cy="7560"/>
              </a:xfrm>
              <a:prstGeom prst="rect"/>
            </p:spPr>
          </p:pic>
        </mc:Fallback>
      </mc:AlternateContent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2" r="28922" b="42063"/>
          <a:stretch>
            <a:fillRect/>
          </a:stretch>
        </p:blipFill>
        <p:spPr>
          <a:xfrm>
            <a:off x="10460183" y="133992"/>
            <a:ext cx="889884" cy="854116"/>
          </a:xfrm>
          <a:prstGeom prst="rect">
            <a:avLst/>
          </a:prstGeom>
        </p:spPr>
      </p:pic>
      <p:pic>
        <p:nvPicPr>
          <p:cNvPr id="20" name="图片 4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0" y="358775"/>
            <a:ext cx="1981200" cy="730250"/>
          </a:xfrm>
          <a:prstGeom prst="rect">
            <a:avLst/>
          </a:prstGeom>
          <a:noFill/>
          <a:ln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8620" y="409233"/>
            <a:ext cx="1529080" cy="629334"/>
          </a:xfrm>
        </p:spPr>
        <p:txBody>
          <a:bodyPr/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 具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2"/>
          <p:cNvSpPr/>
          <p:nvPr/>
        </p:nvSpPr>
        <p:spPr>
          <a:xfrm>
            <a:off x="675620" y="2978032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DBLP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圆角矩形 22"/>
          <p:cNvSpPr/>
          <p:nvPr/>
        </p:nvSpPr>
        <p:spPr>
          <a:xfrm>
            <a:off x="675620" y="1415096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文献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圆角矩形 22"/>
          <p:cNvSpPr/>
          <p:nvPr/>
        </p:nvSpPr>
        <p:spPr>
          <a:xfrm>
            <a:off x="2833160" y="2301959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Mendeley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圆角矩形 22"/>
          <p:cNvSpPr/>
          <p:nvPr/>
        </p:nvSpPr>
        <p:spPr>
          <a:xfrm>
            <a:off x="2833160" y="2984382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文件夹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圆角矩形 22"/>
          <p:cNvSpPr/>
          <p:nvPr/>
        </p:nvSpPr>
        <p:spPr>
          <a:xfrm>
            <a:off x="2833160" y="1415096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组织文献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圆角矩形 22"/>
          <p:cNvSpPr/>
          <p:nvPr/>
        </p:nvSpPr>
        <p:spPr>
          <a:xfrm>
            <a:off x="9724730" y="2301959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LaTex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圆角矩形 22"/>
          <p:cNvSpPr/>
          <p:nvPr/>
        </p:nvSpPr>
        <p:spPr>
          <a:xfrm>
            <a:off x="9724730" y="2978032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MathPix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圆角矩形 22"/>
          <p:cNvSpPr/>
          <p:nvPr/>
        </p:nvSpPr>
        <p:spPr>
          <a:xfrm>
            <a:off x="9724730" y="1415096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写作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圆角矩形 22"/>
          <p:cNvSpPr/>
          <p:nvPr/>
        </p:nvSpPr>
        <p:spPr>
          <a:xfrm>
            <a:off x="4991598" y="2301959"/>
            <a:ext cx="2196432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SumatraPDF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圆角矩形 22"/>
          <p:cNvSpPr/>
          <p:nvPr/>
        </p:nvSpPr>
        <p:spPr>
          <a:xfrm>
            <a:off x="4991958" y="2978032"/>
            <a:ext cx="2196432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DrawboardPDF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圆角矩形 22"/>
          <p:cNvSpPr/>
          <p:nvPr/>
        </p:nvSpPr>
        <p:spPr>
          <a:xfrm>
            <a:off x="5135658" y="1415096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阅读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圆角矩形 22"/>
          <p:cNvSpPr/>
          <p:nvPr/>
        </p:nvSpPr>
        <p:spPr>
          <a:xfrm>
            <a:off x="9724730" y="3654105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DeepL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圆角矩形 22"/>
          <p:cNvSpPr/>
          <p:nvPr/>
        </p:nvSpPr>
        <p:spPr>
          <a:xfrm>
            <a:off x="9724730" y="4327276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Overleaf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圆角矩形 22"/>
          <p:cNvSpPr/>
          <p:nvPr/>
        </p:nvSpPr>
        <p:spPr>
          <a:xfrm>
            <a:off x="5200804" y="3654105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打印稿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圆角矩形 22"/>
          <p:cNvSpPr/>
          <p:nvPr/>
        </p:nvSpPr>
        <p:spPr>
          <a:xfrm>
            <a:off x="7567550" y="2301959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Notion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圆角矩形 22"/>
          <p:cNvSpPr/>
          <p:nvPr/>
        </p:nvSpPr>
        <p:spPr>
          <a:xfrm>
            <a:off x="7567550" y="2978032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Obsidian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圆角矩形 22"/>
          <p:cNvSpPr/>
          <p:nvPr/>
        </p:nvSpPr>
        <p:spPr>
          <a:xfrm>
            <a:off x="7567550" y="1415096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整理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320040" y="2047240"/>
            <a:ext cx="1155192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圆角矩形 22"/>
          <p:cNvSpPr/>
          <p:nvPr/>
        </p:nvSpPr>
        <p:spPr>
          <a:xfrm>
            <a:off x="9724730" y="5005598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Grammarly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圆角矩形 22"/>
          <p:cNvSpPr/>
          <p:nvPr/>
        </p:nvSpPr>
        <p:spPr>
          <a:xfrm>
            <a:off x="7567550" y="3654105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幕布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圆角矩形 22"/>
          <p:cNvSpPr/>
          <p:nvPr/>
        </p:nvSpPr>
        <p:spPr>
          <a:xfrm>
            <a:off x="5200804" y="4297360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WPS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圆角矩形 22"/>
          <p:cNvSpPr/>
          <p:nvPr/>
        </p:nvSpPr>
        <p:spPr>
          <a:xfrm>
            <a:off x="5200804" y="4940615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知云</a:t>
            </a:r>
            <a:endParaRPr lang="zh-CN" altLang="en-US" sz="2000" b="1" kern="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22"/>
          <p:cNvSpPr/>
          <p:nvPr/>
        </p:nvSpPr>
        <p:spPr>
          <a:xfrm>
            <a:off x="7567550" y="4330380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飞书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圆角矩形 22"/>
          <p:cNvSpPr/>
          <p:nvPr/>
        </p:nvSpPr>
        <p:spPr>
          <a:xfrm>
            <a:off x="676255" y="3653672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Letpub</a:t>
            </a:r>
            <a:endParaRPr lang="zh-CN" altLang="en-US" sz="2000" b="1" kern="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22"/>
          <p:cNvSpPr/>
          <p:nvPr/>
        </p:nvSpPr>
        <p:spPr>
          <a:xfrm>
            <a:off x="676255" y="4296927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rxiv</a:t>
            </a:r>
            <a:endParaRPr lang="en-US" altLang="zh-CN" sz="2000" b="1" kern="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22"/>
          <p:cNvSpPr/>
          <p:nvPr/>
        </p:nvSpPr>
        <p:spPr>
          <a:xfrm>
            <a:off x="676255" y="4940182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知乎分</a:t>
            </a: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</a:t>
            </a:r>
            <a:endParaRPr lang="zh-CN" altLang="en-US" sz="2000" b="1" kern="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22"/>
          <p:cNvSpPr/>
          <p:nvPr/>
        </p:nvSpPr>
        <p:spPr>
          <a:xfrm>
            <a:off x="2833160" y="2971682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文件夹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圆角矩形 22"/>
          <p:cNvSpPr/>
          <p:nvPr/>
        </p:nvSpPr>
        <p:spPr>
          <a:xfrm>
            <a:off x="2833795" y="3640972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otion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675620" y="2301959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5" name="墨迹 34"/>
              <p14:cNvContentPartPr/>
              <p14:nvPr/>
            </p14:nvContentPartPr>
            <p14:xfrm>
              <a:off x="7923953" y="1415096"/>
              <a:ext cx="360" cy="756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2"/>
            </p:blipFill>
            <p:spPr>
              <a:xfrm>
                <a:off x="7923953" y="1415096"/>
                <a:ext cx="360" cy="7560"/>
              </a:xfrm>
              <a:prstGeom prst="rect"/>
            </p:spPr>
          </p:pic>
        </mc:Fallback>
      </mc:AlternateContent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2" r="28922" b="42063"/>
          <a:stretch>
            <a:fillRect/>
          </a:stretch>
        </p:blipFill>
        <p:spPr>
          <a:xfrm>
            <a:off x="10460183" y="133992"/>
            <a:ext cx="889884" cy="854116"/>
          </a:xfrm>
          <a:prstGeom prst="rect">
            <a:avLst/>
          </a:prstGeom>
        </p:spPr>
      </p:pic>
      <p:pic>
        <p:nvPicPr>
          <p:cNvPr id="20" name="图片 4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0" y="358775"/>
            <a:ext cx="1981200" cy="730250"/>
          </a:xfrm>
          <a:prstGeom prst="rect">
            <a:avLst/>
          </a:prstGeom>
          <a:noFill/>
          <a:ln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圆角矩形 22"/>
          <p:cNvSpPr/>
          <p:nvPr/>
        </p:nvSpPr>
        <p:spPr>
          <a:xfrm>
            <a:off x="675620" y="1415096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文献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圆角矩形 22"/>
          <p:cNvSpPr/>
          <p:nvPr/>
        </p:nvSpPr>
        <p:spPr>
          <a:xfrm>
            <a:off x="2833160" y="1415096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画图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圆角矩形 22"/>
          <p:cNvSpPr/>
          <p:nvPr/>
        </p:nvSpPr>
        <p:spPr>
          <a:xfrm>
            <a:off x="9701973" y="2301374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睡觉</a:t>
            </a:r>
            <a:endParaRPr lang="zh-CN" altLang="en-US" sz="2000" b="1" kern="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22"/>
          <p:cNvSpPr/>
          <p:nvPr/>
        </p:nvSpPr>
        <p:spPr>
          <a:xfrm>
            <a:off x="9701973" y="1414511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其他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圆角矩形 22"/>
          <p:cNvSpPr/>
          <p:nvPr/>
        </p:nvSpPr>
        <p:spPr>
          <a:xfrm>
            <a:off x="5135658" y="1415096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外设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圆角矩形 22"/>
          <p:cNvSpPr/>
          <p:nvPr/>
        </p:nvSpPr>
        <p:spPr>
          <a:xfrm>
            <a:off x="5135658" y="2978032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键盘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圆角矩形 22"/>
          <p:cNvSpPr/>
          <p:nvPr/>
        </p:nvSpPr>
        <p:spPr>
          <a:xfrm>
            <a:off x="7438156" y="2301959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圆角矩形 22"/>
          <p:cNvSpPr/>
          <p:nvPr/>
        </p:nvSpPr>
        <p:spPr>
          <a:xfrm>
            <a:off x="7438156" y="2978032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VsCode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圆角矩形 22"/>
          <p:cNvSpPr/>
          <p:nvPr/>
        </p:nvSpPr>
        <p:spPr>
          <a:xfrm>
            <a:off x="7438156" y="1415096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IDE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320040" y="2047240"/>
            <a:ext cx="1155192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圆角矩形 22"/>
          <p:cNvSpPr/>
          <p:nvPr/>
        </p:nvSpPr>
        <p:spPr>
          <a:xfrm>
            <a:off x="675620" y="1415096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组织工作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圆角矩形 22"/>
          <p:cNvSpPr/>
          <p:nvPr/>
        </p:nvSpPr>
        <p:spPr>
          <a:xfrm>
            <a:off x="674010" y="2301374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滴答清单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圆角矩形 22"/>
          <p:cNvSpPr/>
          <p:nvPr/>
        </p:nvSpPr>
        <p:spPr>
          <a:xfrm>
            <a:off x="5135658" y="3654105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1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圆角矩形 22"/>
          <p:cNvSpPr/>
          <p:nvPr/>
        </p:nvSpPr>
        <p:spPr>
          <a:xfrm>
            <a:off x="5135658" y="2301374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显示器</a:t>
            </a:r>
            <a:endParaRPr lang="en-US" altLang="zh-CN" sz="2000" b="1" kern="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22"/>
          <p:cNvSpPr/>
          <p:nvPr/>
        </p:nvSpPr>
        <p:spPr>
          <a:xfrm>
            <a:off x="9701973" y="2978032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水杯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标题 1"/>
          <p:cNvSpPr txBox="1"/>
          <p:nvPr/>
        </p:nvSpPr>
        <p:spPr bwMode="auto">
          <a:xfrm>
            <a:off x="2068620" y="409233"/>
            <a:ext cx="1529080" cy="62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工 具</a:t>
            </a:r>
            <a:endParaRPr lang="zh-CN" altLang="en-US" sz="3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935" y="2920365"/>
            <a:ext cx="2133600" cy="3686810"/>
          </a:xfrm>
          <a:prstGeom prst="rect">
            <a:avLst/>
          </a:prstGeom>
        </p:spPr>
      </p:pic>
      <p:sp>
        <p:nvSpPr>
          <p:cNvPr id="3" name="圆角矩形 22"/>
          <p:cNvSpPr/>
          <p:nvPr/>
        </p:nvSpPr>
        <p:spPr>
          <a:xfrm>
            <a:off x="7438156" y="3665102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XS</a:t>
            </a:r>
            <a:r>
              <a:rPr kumimoji="0" lang="en-US" altLang="zh-CN" sz="2000" b="1" i="0" u="none" strike="noStrike" kern="1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</a:t>
            </a:r>
            <a:endParaRPr kumimoji="0" lang="en-US" altLang="zh-CN" sz="2000" b="1" i="0" u="none" strike="noStrike" kern="1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圆角矩形 22"/>
          <p:cNvSpPr/>
          <p:nvPr/>
        </p:nvSpPr>
        <p:spPr>
          <a:xfrm>
            <a:off x="9701973" y="4352172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LOL ?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圆角矩形 22"/>
          <p:cNvSpPr/>
          <p:nvPr/>
        </p:nvSpPr>
        <p:spPr>
          <a:xfrm>
            <a:off x="2833075" y="2302332"/>
            <a:ext cx="18491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>
              <a:defRPr/>
            </a:pPr>
            <a:r>
              <a:rPr lang="en-US" altLang="zh-CN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OmniGraffle</a:t>
            </a:r>
            <a:endParaRPr lang="en-US" altLang="zh-CN" sz="2000" b="1" kern="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22"/>
          <p:cNvSpPr/>
          <p:nvPr/>
        </p:nvSpPr>
        <p:spPr>
          <a:xfrm>
            <a:off x="2833075" y="2970987"/>
            <a:ext cx="18491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>
              <a:defRPr/>
            </a:pPr>
            <a:r>
              <a:rPr lang="en-US" altLang="zh-CN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</a:t>
            </a:r>
            <a:r>
              <a:rPr lang="en-US" altLang="zh-CN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en-US" altLang="zh-CN" sz="2000" b="1" kern="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22"/>
          <p:cNvSpPr/>
          <p:nvPr/>
        </p:nvSpPr>
        <p:spPr>
          <a:xfrm>
            <a:off x="9701973" y="3665102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</a:t>
            </a:r>
            <a:endParaRPr lang="zh-CN" altLang="en-US" sz="2000" b="1" kern="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22"/>
          <p:cNvSpPr/>
          <p:nvPr/>
        </p:nvSpPr>
        <p:spPr>
          <a:xfrm>
            <a:off x="2833075" y="3639642"/>
            <a:ext cx="18491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>
              <a:defRPr/>
            </a:pPr>
            <a:r>
              <a:rPr lang="en-US" altLang="zh-CN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isio</a:t>
            </a:r>
            <a:endParaRPr lang="en-US" altLang="zh-CN" sz="2000" b="1" kern="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22"/>
          <p:cNvSpPr/>
          <p:nvPr/>
        </p:nvSpPr>
        <p:spPr>
          <a:xfrm>
            <a:off x="2833075" y="4378147"/>
            <a:ext cx="18491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>
              <a:defRPr/>
            </a:pPr>
            <a:r>
              <a:rPr lang="en-US" altLang="zh-CN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atplotlib</a:t>
            </a:r>
            <a:endParaRPr lang="en-US" altLang="zh-CN" sz="2000" b="1" kern="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22"/>
          <p:cNvSpPr/>
          <p:nvPr/>
        </p:nvSpPr>
        <p:spPr>
          <a:xfrm>
            <a:off x="7438156" y="4352172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</a:t>
            </a:r>
            <a:r>
              <a:rPr kumimoji="0" lang="en-US" altLang="zh-CN" sz="2000" b="1" i="0" u="none" strike="noStrike" kern="1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upyter</a:t>
            </a:r>
            <a:endParaRPr kumimoji="0" lang="en-US" altLang="zh-CN" sz="2000" b="1" i="0" u="none" strike="noStrike" kern="1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2" r="28922" b="42063"/>
          <a:stretch>
            <a:fillRect/>
          </a:stretch>
        </p:blipFill>
        <p:spPr>
          <a:xfrm>
            <a:off x="10460183" y="133992"/>
            <a:ext cx="889884" cy="854116"/>
          </a:xfrm>
          <a:prstGeom prst="rect">
            <a:avLst/>
          </a:prstGeom>
        </p:spPr>
      </p:pic>
      <p:pic>
        <p:nvPicPr>
          <p:cNvPr id="20" name="图片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358775"/>
            <a:ext cx="1981200" cy="730250"/>
          </a:xfrm>
          <a:prstGeom prst="rect">
            <a:avLst/>
          </a:prstGeom>
          <a:noFill/>
          <a:ln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标题 1"/>
          <p:cNvSpPr txBox="1"/>
          <p:nvPr/>
        </p:nvSpPr>
        <p:spPr bwMode="auto">
          <a:xfrm>
            <a:off x="2068830" y="408940"/>
            <a:ext cx="6080125" cy="62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找导师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    //     </a:t>
            </a: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周期</a:t>
            </a:r>
            <a:endParaRPr lang="zh-CN" altLang="en-US" sz="3600" b="1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878455" y="1484630"/>
            <a:ext cx="1778000" cy="4350385"/>
            <a:chOff x="1064" y="2337"/>
            <a:chExt cx="2800" cy="6851"/>
          </a:xfrm>
        </p:grpSpPr>
        <p:sp>
          <p:nvSpPr>
            <p:cNvPr id="10" name="圆角矩形 22"/>
            <p:cNvSpPr/>
            <p:nvPr/>
          </p:nvSpPr>
          <p:spPr>
            <a:xfrm>
              <a:off x="1064" y="2337"/>
              <a:ext cx="2800" cy="761"/>
            </a:xfrm>
            <a:prstGeom prst="roundRect">
              <a:avLst/>
            </a:prstGeom>
            <a:solidFill>
              <a:srgbClr val="DE44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学术</a:t>
              </a:r>
              <a:r>
                <a:rPr lang="zh-CN" altLang="en-US" sz="2000" b="1" kern="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成就</a:t>
              </a:r>
              <a:endPara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22"/>
            <p:cNvSpPr/>
            <p:nvPr/>
          </p:nvSpPr>
          <p:spPr>
            <a:xfrm>
              <a:off x="1064" y="3801"/>
              <a:ext cx="2800" cy="761"/>
            </a:xfrm>
            <a:prstGeom prst="roundRect">
              <a:avLst/>
            </a:prstGeom>
            <a:solidFill>
              <a:srgbClr val="DE44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研究方向</a:t>
              </a:r>
              <a:endPara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22"/>
            <p:cNvSpPr/>
            <p:nvPr/>
          </p:nvSpPr>
          <p:spPr>
            <a:xfrm>
              <a:off x="1064" y="5298"/>
              <a:ext cx="2800" cy="761"/>
            </a:xfrm>
            <a:prstGeom prst="roundRect">
              <a:avLst/>
            </a:prstGeom>
            <a:solidFill>
              <a:srgbClr val="DE44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师</a:t>
              </a:r>
              <a:r>
                <a:rPr lang="zh-CN" altLang="en-US" sz="2000" b="1" kern="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长交流</a:t>
              </a:r>
              <a:endPara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22"/>
            <p:cNvSpPr/>
            <p:nvPr/>
          </p:nvSpPr>
          <p:spPr>
            <a:xfrm>
              <a:off x="1064" y="6863"/>
              <a:ext cx="2800" cy="761"/>
            </a:xfrm>
            <a:prstGeom prst="roundRect">
              <a:avLst/>
            </a:prstGeom>
            <a:solidFill>
              <a:srgbClr val="DE44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</a:t>
              </a:r>
              <a:r>
                <a:rPr lang="zh-CN" altLang="en-US" sz="2000" b="1" kern="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研读</a:t>
              </a:r>
              <a:endPara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22"/>
            <p:cNvSpPr/>
            <p:nvPr/>
          </p:nvSpPr>
          <p:spPr>
            <a:xfrm>
              <a:off x="1064" y="8428"/>
              <a:ext cx="2800" cy="761"/>
            </a:xfrm>
            <a:prstGeom prst="roundRect">
              <a:avLst/>
            </a:prstGeom>
            <a:solidFill>
              <a:srgbClr val="DE44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发信</a:t>
              </a:r>
              <a:r>
                <a:rPr lang="en-US" altLang="zh-CN" sz="2000" b="1" kern="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2000" b="1" kern="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交流</a:t>
              </a:r>
              <a:endPara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791835" y="1484311"/>
            <a:ext cx="2399030" cy="4351269"/>
            <a:chOff x="3304" y="2537"/>
            <a:chExt cx="3778" cy="6852"/>
          </a:xfrm>
        </p:grpSpPr>
        <p:sp>
          <p:nvSpPr>
            <p:cNvPr id="15" name="圆角矩形 22"/>
            <p:cNvSpPr/>
            <p:nvPr/>
          </p:nvSpPr>
          <p:spPr>
            <a:xfrm>
              <a:off x="3631" y="2537"/>
              <a:ext cx="2800" cy="761"/>
            </a:xfrm>
            <a:prstGeom prst="roundRect">
              <a:avLst/>
            </a:prstGeom>
            <a:solidFill>
              <a:srgbClr val="DE44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入门</a:t>
              </a:r>
              <a:r>
                <a:rPr lang="en-US" altLang="zh-CN" sz="2000" b="1" kern="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000" b="1" kern="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22"/>
            <p:cNvSpPr/>
            <p:nvPr/>
          </p:nvSpPr>
          <p:spPr>
            <a:xfrm>
              <a:off x="3304" y="3934"/>
              <a:ext cx="3778" cy="761"/>
            </a:xfrm>
            <a:prstGeom prst="roundRect">
              <a:avLst/>
            </a:prstGeom>
            <a:solidFill>
              <a:srgbClr val="DE44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读论文</a:t>
              </a:r>
              <a:r>
                <a:rPr lang="en-US" altLang="zh-CN" sz="2000" b="1" kern="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000" b="1" kern="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</a:t>
              </a:r>
              <a:r>
                <a:rPr lang="en-US" altLang="zh-CN" sz="2000" b="1" kern="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2000" b="1" kern="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idea</a:t>
              </a:r>
              <a:endParaRPr lang="en-US" altLang="zh-CN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圆角矩形 22"/>
            <p:cNvSpPr/>
            <p:nvPr/>
          </p:nvSpPr>
          <p:spPr>
            <a:xfrm>
              <a:off x="3631" y="5498"/>
              <a:ext cx="3078" cy="761"/>
            </a:xfrm>
            <a:prstGeom prst="roundRect">
              <a:avLst/>
            </a:prstGeom>
            <a:solidFill>
              <a:srgbClr val="DE44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理论推导</a:t>
              </a:r>
              <a:r>
                <a:rPr lang="en-US" altLang="zh-CN" sz="2000" b="1" kern="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</a:t>
              </a:r>
              <a:r>
                <a:rPr lang="zh-CN" altLang="en-US" sz="2000" b="1" kern="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2000" b="1" kern="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?)</a:t>
              </a:r>
              <a:endParaRPr lang="en-US" altLang="zh-CN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圆角矩形 22"/>
            <p:cNvSpPr/>
            <p:nvPr/>
          </p:nvSpPr>
          <p:spPr>
            <a:xfrm>
              <a:off x="3631" y="7063"/>
              <a:ext cx="2800" cy="761"/>
            </a:xfrm>
            <a:prstGeom prst="roundRect">
              <a:avLst/>
            </a:prstGeom>
            <a:solidFill>
              <a:srgbClr val="DE44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</a:t>
              </a:r>
              <a:r>
                <a:rPr lang="en-US" altLang="zh-CN" sz="2000" b="1" kern="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000" b="1" kern="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22"/>
            <p:cNvSpPr/>
            <p:nvPr/>
          </p:nvSpPr>
          <p:spPr>
            <a:xfrm>
              <a:off x="3631" y="8628"/>
              <a:ext cx="2800" cy="761"/>
            </a:xfrm>
            <a:prstGeom prst="roundRect">
              <a:avLst/>
            </a:prstGeom>
            <a:solidFill>
              <a:srgbClr val="DE44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写作</a:t>
              </a:r>
              <a:r>
                <a:rPr lang="en-US" altLang="zh-CN" sz="2000" b="1" kern="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000" b="1" kern="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5" name="墨迹 34"/>
              <p14:cNvContentPartPr/>
              <p14:nvPr/>
            </p14:nvContentPartPr>
            <p14:xfrm>
              <a:off x="7923953" y="1415096"/>
              <a:ext cx="360" cy="756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2"/>
            </p:blipFill>
            <p:spPr>
              <a:xfrm>
                <a:off x="7923953" y="1415096"/>
                <a:ext cx="360" cy="7560"/>
              </a:xfrm>
              <a:prstGeom prst="rect"/>
            </p:spPr>
          </p:pic>
        </mc:Fallback>
      </mc:AlternateContent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2" r="28922" b="42063"/>
          <a:stretch>
            <a:fillRect/>
          </a:stretch>
        </p:blipFill>
        <p:spPr>
          <a:xfrm>
            <a:off x="10460183" y="133992"/>
            <a:ext cx="889884" cy="854116"/>
          </a:xfrm>
          <a:prstGeom prst="rect">
            <a:avLst/>
          </a:prstGeom>
        </p:spPr>
      </p:pic>
      <p:pic>
        <p:nvPicPr>
          <p:cNvPr id="20" name="图片 4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0" y="358775"/>
            <a:ext cx="1981200" cy="730250"/>
          </a:xfrm>
          <a:prstGeom prst="rect">
            <a:avLst/>
          </a:prstGeom>
          <a:noFill/>
          <a:ln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圆角矩形 22"/>
          <p:cNvSpPr/>
          <p:nvPr/>
        </p:nvSpPr>
        <p:spPr>
          <a:xfrm>
            <a:off x="675620" y="1415096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文献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圆角矩形 22"/>
          <p:cNvSpPr/>
          <p:nvPr/>
        </p:nvSpPr>
        <p:spPr>
          <a:xfrm>
            <a:off x="2833160" y="1415096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英语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圆角矩形 22"/>
          <p:cNvSpPr/>
          <p:nvPr/>
        </p:nvSpPr>
        <p:spPr>
          <a:xfrm>
            <a:off x="9701973" y="2301374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看不懂</a:t>
            </a: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</a:t>
            </a:r>
            <a:endParaRPr lang="zh-CN" altLang="en-US" sz="2000" b="1" kern="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22"/>
          <p:cNvSpPr/>
          <p:nvPr/>
        </p:nvSpPr>
        <p:spPr>
          <a:xfrm>
            <a:off x="9701973" y="1414511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心态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圆角矩形 22"/>
          <p:cNvSpPr/>
          <p:nvPr/>
        </p:nvSpPr>
        <p:spPr>
          <a:xfrm>
            <a:off x="5135658" y="1415096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圆角矩形 22"/>
          <p:cNvSpPr/>
          <p:nvPr/>
        </p:nvSpPr>
        <p:spPr>
          <a:xfrm>
            <a:off x="5135658" y="2978032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ytorch</a:t>
            </a:r>
            <a:endParaRPr lang="en-US" altLang="zh-CN" sz="2000" b="1" kern="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22"/>
          <p:cNvSpPr/>
          <p:nvPr/>
        </p:nvSpPr>
        <p:spPr>
          <a:xfrm>
            <a:off x="7438156" y="2301959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2000" b="1" kern="1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Matplotlib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圆角矩形 22"/>
          <p:cNvSpPr/>
          <p:nvPr/>
        </p:nvSpPr>
        <p:spPr>
          <a:xfrm>
            <a:off x="7438156" y="2978032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圆角矩形 22"/>
          <p:cNvSpPr/>
          <p:nvPr/>
        </p:nvSpPr>
        <p:spPr>
          <a:xfrm>
            <a:off x="7438156" y="1415096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画图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320040" y="2047240"/>
            <a:ext cx="1155192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圆角矩形 22"/>
          <p:cNvSpPr/>
          <p:nvPr/>
        </p:nvSpPr>
        <p:spPr>
          <a:xfrm>
            <a:off x="675620" y="1415096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</a:t>
            </a:r>
            <a:endParaRPr lang="zh-CN" altLang="en-US" sz="2000" b="1" kern="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22"/>
          <p:cNvSpPr/>
          <p:nvPr/>
        </p:nvSpPr>
        <p:spPr>
          <a:xfrm>
            <a:off x="674010" y="2171834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微积分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圆角矩形 22"/>
          <p:cNvSpPr/>
          <p:nvPr/>
        </p:nvSpPr>
        <p:spPr>
          <a:xfrm>
            <a:off x="5135658" y="3643945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1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000" b="1" kern="1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ensorflow</a:t>
            </a:r>
            <a:endParaRPr lang="en-US" altLang="zh-CN" sz="2000" b="1" kern="100" noProof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2"/>
          <p:cNvSpPr/>
          <p:nvPr/>
        </p:nvSpPr>
        <p:spPr>
          <a:xfrm>
            <a:off x="5135658" y="2301374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ython</a:t>
            </a:r>
            <a:endParaRPr lang="en-US" altLang="zh-CN" sz="2000" b="1" kern="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22"/>
          <p:cNvSpPr/>
          <p:nvPr/>
        </p:nvSpPr>
        <p:spPr>
          <a:xfrm>
            <a:off x="9701973" y="2965332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没</a:t>
            </a:r>
            <a:r>
              <a:rPr lang="en-US" altLang="zh-CN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idea</a:t>
            </a: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正常</a:t>
            </a:r>
            <a:endParaRPr lang="zh-CN" altLang="en-US" sz="2000" b="1" kern="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标题 1"/>
          <p:cNvSpPr txBox="1"/>
          <p:nvPr/>
        </p:nvSpPr>
        <p:spPr bwMode="auto">
          <a:xfrm>
            <a:off x="2068830" y="408940"/>
            <a:ext cx="2328545" cy="62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预备工作</a:t>
            </a:r>
            <a:endParaRPr lang="zh-CN" altLang="en-US" sz="3600" b="1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2"/>
          <p:cNvSpPr/>
          <p:nvPr/>
        </p:nvSpPr>
        <p:spPr>
          <a:xfrm>
            <a:off x="7438156" y="3653672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美学</a:t>
            </a:r>
            <a:r>
              <a:rPr kumimoji="0" lang="zh-CN" altLang="en-US" sz="2000" b="1" i="0" u="none" strike="noStrike" kern="1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</a:t>
            </a:r>
            <a:endParaRPr kumimoji="0" lang="zh-CN" altLang="en-US" sz="2000" b="1" i="0" u="none" strike="noStrike" kern="1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圆角矩形 22"/>
          <p:cNvSpPr/>
          <p:nvPr/>
        </p:nvSpPr>
        <p:spPr>
          <a:xfrm>
            <a:off x="9701973" y="4352172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效果不</a:t>
            </a: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好正常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圆角矩形 22"/>
          <p:cNvSpPr/>
          <p:nvPr/>
        </p:nvSpPr>
        <p:spPr>
          <a:xfrm>
            <a:off x="2833075" y="2302332"/>
            <a:ext cx="18491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>
              <a:defRPr/>
            </a:pP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六级</a:t>
            </a:r>
            <a:endParaRPr lang="zh-CN" altLang="en-US" sz="2000" b="1" kern="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22"/>
          <p:cNvSpPr/>
          <p:nvPr/>
        </p:nvSpPr>
        <p:spPr>
          <a:xfrm>
            <a:off x="2833075" y="2970987"/>
            <a:ext cx="18491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>
              <a:defRPr/>
            </a:pP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英语</a:t>
            </a: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写作</a:t>
            </a:r>
            <a:endParaRPr lang="zh-CN" altLang="en-US" sz="2000" b="1" kern="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22"/>
          <p:cNvSpPr/>
          <p:nvPr/>
        </p:nvSpPr>
        <p:spPr>
          <a:xfrm>
            <a:off x="9701973" y="3665102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做不出来正常</a:t>
            </a:r>
            <a:endParaRPr lang="zh-CN" altLang="en-US" sz="2000" b="1" kern="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22"/>
          <p:cNvSpPr/>
          <p:nvPr/>
        </p:nvSpPr>
        <p:spPr>
          <a:xfrm>
            <a:off x="673440" y="2779852"/>
            <a:ext cx="18491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>
              <a:defRPr/>
            </a:pP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线性代数！！</a:t>
            </a:r>
            <a:endParaRPr lang="zh-CN" altLang="en-US" sz="2000" b="1" kern="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22"/>
          <p:cNvSpPr/>
          <p:nvPr/>
        </p:nvSpPr>
        <p:spPr>
          <a:xfrm>
            <a:off x="673440" y="3387547"/>
            <a:ext cx="18491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>
              <a:defRPr/>
            </a:pP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概率论！</a:t>
            </a:r>
            <a:endParaRPr lang="zh-CN" altLang="en-US" sz="2000" b="1" kern="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22"/>
          <p:cNvSpPr/>
          <p:nvPr/>
        </p:nvSpPr>
        <p:spPr>
          <a:xfrm>
            <a:off x="675345" y="3995877"/>
            <a:ext cx="18491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>
              <a:defRPr/>
            </a:pP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离散数学！</a:t>
            </a:r>
            <a:endParaRPr lang="zh-CN" altLang="en-US" sz="2000" b="1" kern="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22"/>
          <p:cNvSpPr/>
          <p:nvPr/>
        </p:nvSpPr>
        <p:spPr>
          <a:xfrm>
            <a:off x="639785" y="4578807"/>
            <a:ext cx="18491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>
              <a:defRPr/>
            </a:pP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信号论</a:t>
            </a:r>
            <a:endParaRPr lang="zh-CN" altLang="en-US" sz="2000" b="1" kern="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22"/>
          <p:cNvSpPr/>
          <p:nvPr/>
        </p:nvSpPr>
        <p:spPr>
          <a:xfrm>
            <a:off x="639785" y="5161737"/>
            <a:ext cx="18491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>
              <a:defRPr/>
            </a:pP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图论</a:t>
            </a:r>
            <a:endParaRPr lang="zh-CN" altLang="en-US" sz="2000" b="1" kern="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22"/>
          <p:cNvSpPr/>
          <p:nvPr/>
        </p:nvSpPr>
        <p:spPr>
          <a:xfrm>
            <a:off x="637880" y="5744667"/>
            <a:ext cx="18491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>
              <a:defRPr/>
            </a:pP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随机过程</a:t>
            </a:r>
            <a:endParaRPr lang="zh-CN" altLang="en-US" sz="2000" b="1" kern="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22"/>
          <p:cNvSpPr/>
          <p:nvPr/>
        </p:nvSpPr>
        <p:spPr>
          <a:xfrm>
            <a:off x="2833075" y="3639642"/>
            <a:ext cx="18491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>
              <a:defRPr/>
            </a:pP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英语</a:t>
            </a: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endParaRPr lang="zh-CN" altLang="en-US" sz="2000" b="1" kern="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22"/>
          <p:cNvSpPr/>
          <p:nvPr/>
        </p:nvSpPr>
        <p:spPr>
          <a:xfrm>
            <a:off x="2833075" y="4308297"/>
            <a:ext cx="18491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>
              <a:defRPr/>
            </a:pP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学术英语</a:t>
            </a:r>
            <a:endParaRPr lang="zh-CN" altLang="en-US" sz="2000" b="1" kern="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22"/>
          <p:cNvSpPr/>
          <p:nvPr/>
        </p:nvSpPr>
        <p:spPr>
          <a:xfrm>
            <a:off x="5135658" y="4310060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1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000" b="1" kern="1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atex</a:t>
            </a:r>
            <a:endParaRPr lang="en-US" altLang="zh-CN" sz="2000" b="1" kern="100" noProof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22"/>
          <p:cNvSpPr/>
          <p:nvPr/>
        </p:nvSpPr>
        <p:spPr>
          <a:xfrm>
            <a:off x="5135658" y="4976175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1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000" b="1" kern="1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inux</a:t>
            </a:r>
            <a:endParaRPr lang="en-US" altLang="zh-CN" sz="2000" b="1" kern="100" noProof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22"/>
          <p:cNvSpPr/>
          <p:nvPr/>
        </p:nvSpPr>
        <p:spPr>
          <a:xfrm>
            <a:off x="5135658" y="5642290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1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zh-CN" altLang="en-US" sz="2000" b="1" kern="1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配置！！</a:t>
            </a:r>
            <a:endParaRPr lang="zh-CN" altLang="en-US" sz="2000" b="1" kern="100" noProof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7438156" y="4264542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配色</a:t>
            </a:r>
            <a:r>
              <a:rPr kumimoji="0" lang="zh-CN" altLang="en-US" sz="2000" b="1" i="0" u="none" strike="noStrike" kern="1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</a:t>
            </a:r>
            <a:endParaRPr kumimoji="0" lang="zh-CN" altLang="en-US" sz="2000" b="1" i="0" u="none" strike="noStrike" kern="1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圆角矩形 22"/>
          <p:cNvSpPr/>
          <p:nvPr/>
        </p:nvSpPr>
        <p:spPr>
          <a:xfrm>
            <a:off x="9701973" y="5028447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写不来</a:t>
            </a: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正常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圆角矩形 22"/>
          <p:cNvSpPr/>
          <p:nvPr/>
        </p:nvSpPr>
        <p:spPr>
          <a:xfrm>
            <a:off x="9701973" y="5704722"/>
            <a:ext cx="1778020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被拒了正常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2" r="28922" b="42063"/>
          <a:stretch>
            <a:fillRect/>
          </a:stretch>
        </p:blipFill>
        <p:spPr>
          <a:xfrm>
            <a:off x="10460183" y="133992"/>
            <a:ext cx="889884" cy="854116"/>
          </a:xfrm>
          <a:prstGeom prst="rect">
            <a:avLst/>
          </a:prstGeom>
        </p:spPr>
      </p:pic>
      <p:pic>
        <p:nvPicPr>
          <p:cNvPr id="20" name="图片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358775"/>
            <a:ext cx="1981200" cy="730250"/>
          </a:xfrm>
          <a:prstGeom prst="rect">
            <a:avLst/>
          </a:prstGeom>
          <a:noFill/>
          <a:ln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标题 1"/>
          <p:cNvSpPr txBox="1"/>
          <p:nvPr/>
        </p:nvSpPr>
        <p:spPr bwMode="auto">
          <a:xfrm>
            <a:off x="2068620" y="409233"/>
            <a:ext cx="2781510" cy="62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如何写论文</a:t>
            </a:r>
            <a:endParaRPr lang="zh-CN" altLang="en-US" sz="3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22"/>
          <p:cNvSpPr/>
          <p:nvPr/>
        </p:nvSpPr>
        <p:spPr>
          <a:xfrm>
            <a:off x="1013535" y="2004142"/>
            <a:ext cx="2069052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整理论文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圆角矩形 22"/>
          <p:cNvSpPr/>
          <p:nvPr/>
        </p:nvSpPr>
        <p:spPr>
          <a:xfrm>
            <a:off x="1013535" y="3356288"/>
            <a:ext cx="2069052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1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圆角矩形 22"/>
          <p:cNvSpPr/>
          <p:nvPr/>
        </p:nvSpPr>
        <p:spPr>
          <a:xfrm>
            <a:off x="1013535" y="1327484"/>
            <a:ext cx="2069052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阅读论文</a:t>
            </a:r>
            <a:endParaRPr lang="en-US" altLang="zh-CN" sz="2000" b="1" kern="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22"/>
          <p:cNvSpPr/>
          <p:nvPr/>
        </p:nvSpPr>
        <p:spPr>
          <a:xfrm>
            <a:off x="1013535" y="4032361"/>
            <a:ext cx="2069052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1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对比实验结果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圆角矩形 22"/>
          <p:cNvSpPr/>
          <p:nvPr/>
        </p:nvSpPr>
        <p:spPr>
          <a:xfrm>
            <a:off x="1013535" y="4708434"/>
            <a:ext cx="2069052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1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整理思路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圆角矩形 22"/>
          <p:cNvSpPr/>
          <p:nvPr/>
        </p:nvSpPr>
        <p:spPr>
          <a:xfrm>
            <a:off x="1013535" y="2679630"/>
            <a:ext cx="2069052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1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灵感，寻找缺陷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圆角矩形 22"/>
          <p:cNvSpPr/>
          <p:nvPr/>
        </p:nvSpPr>
        <p:spPr>
          <a:xfrm>
            <a:off x="1013535" y="5384507"/>
            <a:ext cx="2069052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1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反思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圆角矩形 22"/>
          <p:cNvSpPr/>
          <p:nvPr/>
        </p:nvSpPr>
        <p:spPr>
          <a:xfrm>
            <a:off x="1013535" y="6060580"/>
            <a:ext cx="2069052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草稿，大纲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圆角矩形 22"/>
          <p:cNvSpPr/>
          <p:nvPr/>
        </p:nvSpPr>
        <p:spPr>
          <a:xfrm>
            <a:off x="7890386" y="1998862"/>
            <a:ext cx="2069052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整理论文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7890386" y="3351008"/>
            <a:ext cx="2069052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1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圆角矩形 22"/>
          <p:cNvSpPr/>
          <p:nvPr/>
        </p:nvSpPr>
        <p:spPr>
          <a:xfrm>
            <a:off x="7890386" y="1322204"/>
            <a:ext cx="2069052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阅读论文</a:t>
            </a:r>
            <a:endParaRPr lang="en-US" altLang="zh-CN" sz="2000" b="1" kern="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890386" y="4027081"/>
            <a:ext cx="2069052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1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对比实验结果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圆角矩形 22"/>
          <p:cNvSpPr/>
          <p:nvPr/>
        </p:nvSpPr>
        <p:spPr>
          <a:xfrm>
            <a:off x="7890386" y="4703154"/>
            <a:ext cx="2069052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1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整理思路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圆角矩形 22"/>
          <p:cNvSpPr/>
          <p:nvPr/>
        </p:nvSpPr>
        <p:spPr>
          <a:xfrm>
            <a:off x="7890386" y="2674350"/>
            <a:ext cx="2069052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1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灵感，寻找缺陷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圆角矩形 22"/>
          <p:cNvSpPr/>
          <p:nvPr/>
        </p:nvSpPr>
        <p:spPr>
          <a:xfrm>
            <a:off x="7890386" y="5379227"/>
            <a:ext cx="2069052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1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反思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圆角矩形 22"/>
          <p:cNvSpPr/>
          <p:nvPr/>
        </p:nvSpPr>
        <p:spPr>
          <a:xfrm>
            <a:off x="7890386" y="6055300"/>
            <a:ext cx="2069052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草稿，大纲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36678" y="136917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数据，技术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3232635" y="2567429"/>
            <a:ext cx="25893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大部分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paper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都没用，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放心想，放心写</a:t>
            </a:r>
            <a:endParaRPr lang="zh-CN" altLang="en-US" sz="2000" dirty="0"/>
          </a:p>
        </p:txBody>
      </p:sp>
      <p:cxnSp>
        <p:nvCxnSpPr>
          <p:cNvPr id="12" name="直接箭头连接符 11"/>
          <p:cNvCxnSpPr>
            <a:stCxn id="22" idx="2"/>
            <a:endCxn id="18" idx="0"/>
          </p:cNvCxnSpPr>
          <p:nvPr/>
        </p:nvCxnSpPr>
        <p:spPr bwMode="auto">
          <a:xfrm>
            <a:off x="8924912" y="1805688"/>
            <a:ext cx="0" cy="19317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lg"/>
          </a:ln>
        </p:spPr>
      </p:cxnSp>
      <p:cxnSp>
        <p:nvCxnSpPr>
          <p:cNvPr id="54" name="直接箭头连接符 53"/>
          <p:cNvCxnSpPr>
            <a:stCxn id="18" idx="2"/>
            <a:endCxn id="25" idx="0"/>
          </p:cNvCxnSpPr>
          <p:nvPr/>
        </p:nvCxnSpPr>
        <p:spPr bwMode="auto">
          <a:xfrm>
            <a:off x="8924912" y="2482346"/>
            <a:ext cx="0" cy="1920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lg"/>
          </a:ln>
        </p:spPr>
      </p:cxnSp>
      <p:cxnSp>
        <p:nvCxnSpPr>
          <p:cNvPr id="55" name="直接箭头连接符 54"/>
          <p:cNvCxnSpPr>
            <a:stCxn id="25" idx="2"/>
            <a:endCxn id="21" idx="0"/>
          </p:cNvCxnSpPr>
          <p:nvPr/>
        </p:nvCxnSpPr>
        <p:spPr bwMode="auto">
          <a:xfrm>
            <a:off x="8924912" y="3157834"/>
            <a:ext cx="0" cy="19317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lg"/>
          </a:ln>
        </p:spPr>
      </p:cxnSp>
      <p:cxnSp>
        <p:nvCxnSpPr>
          <p:cNvPr id="56" name="直接箭头连接符 55"/>
          <p:cNvCxnSpPr>
            <a:stCxn id="21" idx="2"/>
            <a:endCxn id="23" idx="0"/>
          </p:cNvCxnSpPr>
          <p:nvPr/>
        </p:nvCxnSpPr>
        <p:spPr bwMode="auto">
          <a:xfrm>
            <a:off x="8924912" y="3834492"/>
            <a:ext cx="0" cy="1925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lg"/>
          </a:ln>
        </p:spPr>
      </p:cxnSp>
      <p:cxnSp>
        <p:nvCxnSpPr>
          <p:cNvPr id="57" name="直接箭头连接符 56"/>
          <p:cNvCxnSpPr>
            <a:stCxn id="23" idx="2"/>
            <a:endCxn id="24" idx="0"/>
          </p:cNvCxnSpPr>
          <p:nvPr/>
        </p:nvCxnSpPr>
        <p:spPr bwMode="auto">
          <a:xfrm>
            <a:off x="8924912" y="4510565"/>
            <a:ext cx="0" cy="1925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lg"/>
          </a:ln>
        </p:spPr>
      </p:cxnSp>
      <p:cxnSp>
        <p:nvCxnSpPr>
          <p:cNvPr id="58" name="直接箭头连接符 57"/>
          <p:cNvCxnSpPr>
            <a:stCxn id="24" idx="2"/>
            <a:endCxn id="27" idx="0"/>
          </p:cNvCxnSpPr>
          <p:nvPr/>
        </p:nvCxnSpPr>
        <p:spPr bwMode="auto">
          <a:xfrm>
            <a:off x="8924912" y="5186638"/>
            <a:ext cx="0" cy="1925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lg"/>
          </a:ln>
        </p:spPr>
      </p:cxnSp>
      <p:cxnSp>
        <p:nvCxnSpPr>
          <p:cNvPr id="59" name="直接箭头连接符 58"/>
          <p:cNvCxnSpPr>
            <a:stCxn id="27" idx="2"/>
            <a:endCxn id="28" idx="0"/>
          </p:cNvCxnSpPr>
          <p:nvPr/>
        </p:nvCxnSpPr>
        <p:spPr bwMode="auto">
          <a:xfrm>
            <a:off x="8924912" y="5862711"/>
            <a:ext cx="0" cy="1925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lg"/>
          </a:ln>
        </p:spPr>
      </p:cxnSp>
      <p:sp>
        <p:nvSpPr>
          <p:cNvPr id="70" name="矩形 69"/>
          <p:cNvSpPr/>
          <p:nvPr/>
        </p:nvSpPr>
        <p:spPr>
          <a:xfrm>
            <a:off x="3236678" y="339319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规范，快速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232635" y="4065295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严谨公正地对比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232634" y="4748812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从头到尾的流程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232634" y="2041275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同数据，同技术</a:t>
            </a:r>
            <a:endParaRPr lang="zh-CN" altLang="en-US" sz="2000" dirty="0"/>
          </a:p>
        </p:txBody>
      </p:sp>
      <p:sp>
        <p:nvSpPr>
          <p:cNvPr id="78" name="矩形 77"/>
          <p:cNvSpPr/>
          <p:nvPr/>
        </p:nvSpPr>
        <p:spPr>
          <a:xfrm>
            <a:off x="3232633" y="5420916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自己有什么缺陷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连接符: 肘形 81"/>
          <p:cNvCxnSpPr>
            <a:stCxn id="18" idx="1"/>
            <a:endCxn id="22" idx="1"/>
          </p:cNvCxnSpPr>
          <p:nvPr/>
        </p:nvCxnSpPr>
        <p:spPr bwMode="auto">
          <a:xfrm rot="10800000">
            <a:off x="7890386" y="1563946"/>
            <a:ext cx="12700" cy="676658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88" name="连接符: 肘形 87"/>
          <p:cNvCxnSpPr>
            <a:stCxn id="25" idx="3"/>
            <a:endCxn id="22" idx="3"/>
          </p:cNvCxnSpPr>
          <p:nvPr/>
        </p:nvCxnSpPr>
        <p:spPr bwMode="auto">
          <a:xfrm flipV="1">
            <a:off x="9959438" y="1563946"/>
            <a:ext cx="12700" cy="1352146"/>
          </a:xfrm>
          <a:prstGeom prst="bentConnector3">
            <a:avLst>
              <a:gd name="adj1" fmla="val 164615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89" name="连接符: 肘形 88"/>
          <p:cNvCxnSpPr>
            <a:stCxn id="23" idx="3"/>
            <a:endCxn id="25" idx="3"/>
          </p:cNvCxnSpPr>
          <p:nvPr/>
        </p:nvCxnSpPr>
        <p:spPr bwMode="auto">
          <a:xfrm flipV="1">
            <a:off x="9959438" y="2916092"/>
            <a:ext cx="12700" cy="1352731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0" name="连接符: 肘形 89"/>
          <p:cNvCxnSpPr>
            <a:stCxn id="27" idx="1"/>
            <a:endCxn id="25" idx="1"/>
          </p:cNvCxnSpPr>
          <p:nvPr/>
        </p:nvCxnSpPr>
        <p:spPr bwMode="auto">
          <a:xfrm rot="10800000">
            <a:off x="7890386" y="2916093"/>
            <a:ext cx="12700" cy="2704877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2" name="矩形 101"/>
          <p:cNvSpPr/>
          <p:nvPr/>
        </p:nvSpPr>
        <p:spPr>
          <a:xfrm>
            <a:off x="10188232" y="341868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结果不好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712907" y="1732998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没有灵感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366566" y="3853033"/>
            <a:ext cx="13077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缺陷太多，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人家做过了，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实验太简单，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188232" y="2035995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找到了问题，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但是解决不了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标题 1"/>
          <p:cNvSpPr txBox="1"/>
          <p:nvPr/>
        </p:nvSpPr>
        <p:spPr bwMode="auto">
          <a:xfrm>
            <a:off x="7183378" y="431817"/>
            <a:ext cx="3483067" cy="62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实际上的写论文</a:t>
            </a:r>
            <a:endParaRPr lang="zh-CN" altLang="en-US" sz="3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102" grpId="0"/>
      <p:bldP spid="104" grpId="0"/>
      <p:bldP spid="105" grpId="0"/>
      <p:bldP spid="1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2" r="28922" b="42063"/>
          <a:stretch>
            <a:fillRect/>
          </a:stretch>
        </p:blipFill>
        <p:spPr>
          <a:xfrm>
            <a:off x="10460183" y="133992"/>
            <a:ext cx="889884" cy="854116"/>
          </a:xfrm>
          <a:prstGeom prst="rect">
            <a:avLst/>
          </a:prstGeom>
        </p:spPr>
      </p:pic>
      <p:pic>
        <p:nvPicPr>
          <p:cNvPr id="20" name="图片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358775"/>
            <a:ext cx="1981200" cy="730250"/>
          </a:xfrm>
          <a:prstGeom prst="rect">
            <a:avLst/>
          </a:prstGeom>
          <a:noFill/>
          <a:ln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标题 1"/>
          <p:cNvSpPr txBox="1"/>
          <p:nvPr/>
        </p:nvSpPr>
        <p:spPr bwMode="auto">
          <a:xfrm>
            <a:off x="2068620" y="409233"/>
            <a:ext cx="2781510" cy="62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如何写论文</a:t>
            </a:r>
            <a:endParaRPr lang="zh-CN" altLang="en-US" sz="3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22"/>
          <p:cNvSpPr/>
          <p:nvPr/>
        </p:nvSpPr>
        <p:spPr>
          <a:xfrm>
            <a:off x="2601680" y="2065138"/>
            <a:ext cx="2069052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圆角矩形 22"/>
          <p:cNvSpPr/>
          <p:nvPr/>
        </p:nvSpPr>
        <p:spPr>
          <a:xfrm>
            <a:off x="2601680" y="3417284"/>
            <a:ext cx="2069052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1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Methodology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圆角矩形 22"/>
          <p:cNvSpPr/>
          <p:nvPr/>
        </p:nvSpPr>
        <p:spPr>
          <a:xfrm>
            <a:off x="2601680" y="1388480"/>
            <a:ext cx="2069052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endParaRPr lang="en-US" altLang="zh-CN" sz="2000" b="1" kern="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22"/>
          <p:cNvSpPr/>
          <p:nvPr/>
        </p:nvSpPr>
        <p:spPr>
          <a:xfrm>
            <a:off x="2601680" y="4093357"/>
            <a:ext cx="2069052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1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圆角矩形 22"/>
          <p:cNvSpPr/>
          <p:nvPr/>
        </p:nvSpPr>
        <p:spPr>
          <a:xfrm>
            <a:off x="2601680" y="4769430"/>
            <a:ext cx="2069052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1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圆角矩形 22"/>
          <p:cNvSpPr/>
          <p:nvPr/>
        </p:nvSpPr>
        <p:spPr>
          <a:xfrm>
            <a:off x="8462010" y="4089800"/>
            <a:ext cx="2069052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圆角矩形 22"/>
          <p:cNvSpPr/>
          <p:nvPr/>
        </p:nvSpPr>
        <p:spPr>
          <a:xfrm>
            <a:off x="8462010" y="2060996"/>
            <a:ext cx="2069052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1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Methodology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圆角矩形 22"/>
          <p:cNvSpPr/>
          <p:nvPr/>
        </p:nvSpPr>
        <p:spPr>
          <a:xfrm>
            <a:off x="8462010" y="5449060"/>
            <a:ext cx="2069052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endParaRPr lang="en-US" altLang="zh-CN" sz="2000" b="1" kern="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圆角矩形 22"/>
          <p:cNvSpPr/>
          <p:nvPr/>
        </p:nvSpPr>
        <p:spPr>
          <a:xfrm>
            <a:off x="8462010" y="2737654"/>
            <a:ext cx="2069052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1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圆角矩形 22"/>
          <p:cNvSpPr/>
          <p:nvPr/>
        </p:nvSpPr>
        <p:spPr>
          <a:xfrm>
            <a:off x="8462010" y="3410170"/>
            <a:ext cx="2069052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1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圆角矩形 22"/>
          <p:cNvSpPr/>
          <p:nvPr/>
        </p:nvSpPr>
        <p:spPr>
          <a:xfrm>
            <a:off x="8462010" y="1388480"/>
            <a:ext cx="2069052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草稿，大纲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圆角矩形 22"/>
          <p:cNvSpPr/>
          <p:nvPr/>
        </p:nvSpPr>
        <p:spPr>
          <a:xfrm>
            <a:off x="2601680" y="2740626"/>
            <a:ext cx="2069052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圆角矩形 22"/>
          <p:cNvSpPr/>
          <p:nvPr/>
        </p:nvSpPr>
        <p:spPr>
          <a:xfrm>
            <a:off x="8462010" y="4769430"/>
            <a:ext cx="2069052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20262" y="345185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为什么有用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20262" y="211807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有什么问题</a:t>
            </a:r>
            <a:endParaRPr lang="zh-CN" altLang="en-US" sz="2000" dirty="0"/>
          </a:p>
        </p:txBody>
      </p:sp>
      <p:sp>
        <p:nvSpPr>
          <p:cNvPr id="58" name="矩形 57"/>
          <p:cNvSpPr/>
          <p:nvPr/>
        </p:nvSpPr>
        <p:spPr>
          <a:xfrm>
            <a:off x="4720262" y="4131487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确实有用，而且其他人的不行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720262" y="2784964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类似的问题其他人怎么做的</a:t>
            </a:r>
            <a:endParaRPr lang="zh-CN" altLang="en-US" sz="2000" dirty="0"/>
          </a:p>
        </p:txBody>
      </p:sp>
      <p:sp>
        <p:nvSpPr>
          <p:cNvPr id="60" name="矩形 59"/>
          <p:cNvSpPr/>
          <p:nvPr/>
        </p:nvSpPr>
        <p:spPr>
          <a:xfrm>
            <a:off x="4720262" y="481111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还能做什么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22"/>
          <p:cNvSpPr/>
          <p:nvPr/>
        </p:nvSpPr>
        <p:spPr>
          <a:xfrm>
            <a:off x="2601680" y="5445070"/>
            <a:ext cx="2069052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1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zh-CN" altLang="en-US" sz="2000" b="1" kern="100" noProof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20262" y="5515332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22"/>
          <p:cNvSpPr/>
          <p:nvPr/>
        </p:nvSpPr>
        <p:spPr>
          <a:xfrm>
            <a:off x="2601680" y="6121345"/>
            <a:ext cx="2069052" cy="483484"/>
          </a:xfrm>
          <a:prstGeom prst="roundRect">
            <a:avLst/>
          </a:prstGeom>
          <a:solidFill>
            <a:srgbClr val="DE4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1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kern="1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ppendix</a:t>
            </a:r>
            <a:endParaRPr lang="en-US" altLang="zh-CN" sz="2000" b="1" kern="100" noProof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20262" y="6218277"/>
            <a:ext cx="69088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附录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2" r="28922" b="42063"/>
          <a:stretch>
            <a:fillRect/>
          </a:stretch>
        </p:blipFill>
        <p:spPr>
          <a:xfrm>
            <a:off x="10460183" y="7"/>
            <a:ext cx="889884" cy="854116"/>
          </a:xfrm>
          <a:prstGeom prst="rect">
            <a:avLst/>
          </a:prstGeom>
        </p:spPr>
      </p:pic>
      <p:pic>
        <p:nvPicPr>
          <p:cNvPr id="20" name="图片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358775"/>
            <a:ext cx="1981200" cy="730250"/>
          </a:xfrm>
          <a:prstGeom prst="rect">
            <a:avLst/>
          </a:prstGeom>
          <a:noFill/>
          <a:ln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标题 1"/>
          <p:cNvSpPr txBox="1"/>
          <p:nvPr/>
        </p:nvSpPr>
        <p:spPr bwMode="auto">
          <a:xfrm>
            <a:off x="2068620" y="409233"/>
            <a:ext cx="2781510" cy="62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endParaRPr lang="zh-CN" altLang="en-US" sz="3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 txBox="1"/>
          <p:nvPr/>
        </p:nvSpPr>
        <p:spPr bwMode="auto">
          <a:xfrm>
            <a:off x="92710" y="1309370"/>
            <a:ext cx="530987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先看综述，后看论著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多数文章看摘要，少数看全文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不要分散时间看文献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记录与标注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交流 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表达能力最重要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学英语就够了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 会议一定要选对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8630" y="1440180"/>
            <a:ext cx="652145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9. 让别人多看看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10. 不要急功近利，心态平和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11. 热爱是最好的老师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12. 多休息，多玩乐，不要压力太大了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13. 多让导师看看论文，交流课题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14. 看自己的idea有没有被人做过了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bbf64372-3296-4c25-b4d2-2cdb7dec74de"/>
  <p:tag name="COMMONDATA" val="eyJoZGlkIjoiMzQ2Y2ZlNDQ1NjNjYmU2N2Y3M2JjMGM2ZTg0YzBmOTAifQ==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1469</Words>
  <Application>WPS 演示</Application>
  <PresentationFormat>宽屏</PresentationFormat>
  <Paragraphs>371</Paragraphs>
  <Slides>17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Calibri Light</vt:lpstr>
      <vt:lpstr>微软雅黑</vt:lpstr>
      <vt:lpstr>苹方 特粗</vt:lpstr>
      <vt:lpstr>苹方 常规</vt:lpstr>
      <vt:lpstr>Impact</vt:lpstr>
      <vt:lpstr>Arial Unicode MS</vt:lpstr>
      <vt:lpstr>Office 主题</vt:lpstr>
      <vt:lpstr>PowerPoint 演示文稿</vt:lpstr>
      <vt:lpstr>PowerPoint 演示文稿</vt:lpstr>
      <vt:lpstr>工 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我本张逸仙</cp:lastModifiedBy>
  <cp:revision>525</cp:revision>
  <cp:lastPrinted>2018-02-05T16:00:00Z</cp:lastPrinted>
  <dcterms:created xsi:type="dcterms:W3CDTF">2018-02-05T16:00:00Z</dcterms:created>
  <dcterms:modified xsi:type="dcterms:W3CDTF">2022-09-29T13:29:02Z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2018-11-06T07:54:46.0303480Z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_MarkAsFinal">
    <vt:bool>true</vt:bool>
  </property>
  <property fmtid="{D5CDD505-2E9C-101B-9397-08002B2CF9AE}" pid="12" name="ICV">
    <vt:lpwstr>2AEE6C5EB868498CB04BFACF5BEF9670</vt:lpwstr>
  </property>
  <property fmtid="{D5CDD505-2E9C-101B-9397-08002B2CF9AE}" pid="13" name="KSOProductBuildVer">
    <vt:lpwstr>2052-11.1.0.11875</vt:lpwstr>
  </property>
</Properties>
</file>