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85" r:id="rId5"/>
    <p:sldId id="287" r:id="rId6"/>
    <p:sldId id="286" r:id="rId7"/>
    <p:sldId id="288" r:id="rId8"/>
    <p:sldId id="262" r:id="rId9"/>
    <p:sldId id="264" r:id="rId10"/>
    <p:sldId id="263" r:id="rId11"/>
    <p:sldId id="261" r:id="rId12"/>
    <p:sldId id="257" r:id="rId13"/>
    <p:sldId id="267" r:id="rId14"/>
    <p:sldId id="275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hn Dan" initials="J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Thanks for the session chair’s gracious introduction. 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Good afternoon, everyone, I’m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Chengtai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 Cao, It’s a great pleasure for me to be here.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The topic of our work is “Meta-GNN: On Few-shot Node Classification in Graph Meta-learning”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Now, I would like to introduce some of our work to you.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7F9D6406-3372-437C-8786-EAEEAD5C3D0B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am going to give this presentation in three parts: introduction, our framework: Meta-GNN and evaluation.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0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A96D871-354F-4B7B-93E1-40F977689BA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zh-C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等线" panose="02010600030101010101" charset="-122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2"/>
          <p:cNvSpPr/>
          <p:nvPr/>
        </p:nvSpPr>
        <p:spPr>
          <a:xfrm>
            <a:off x="527250" y="931214"/>
            <a:ext cx="11138770" cy="1822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800" b="1" spc="-1" dirty="0"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Mining Spatio-Temporal Relations via Self-Paced Graph Contrastive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8" name="CustomShape 8"/>
          <p:cNvSpPr/>
          <p:nvPr/>
        </p:nvSpPr>
        <p:spPr>
          <a:xfrm>
            <a:off x="27720" y="36360"/>
            <a:ext cx="83772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文本框 3"/>
          <p:cNvSpPr txBox="1"/>
          <p:nvPr/>
        </p:nvSpPr>
        <p:spPr>
          <a:xfrm>
            <a:off x="27940" y="66959"/>
            <a:ext cx="192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-1" dirty="0"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KDD 2022</a:t>
            </a:r>
            <a:endParaRPr lang="zh-CN" altLang="en-US" sz="2800" b="1" spc="-1" dirty="0"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80122" y="128514"/>
            <a:ext cx="10054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charset="0"/>
                <a:cs typeface="Times New Roman" panose="02020603050405020304" charset="0"/>
              </a:rPr>
              <a:t>Proceedings of the 28th ACM SIGKDD Conference on Knowledge Discovery and Data Mining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810" y="5729605"/>
            <a:ext cx="6222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*Equal contribution.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†Corresponding author: Fan Zhou (fan.zhou@uestc.edu.cn)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 2022-07-09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6130" y="2685415"/>
            <a:ext cx="11308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spc="-1" dirty="0" err="1">
                <a:solidFill>
                  <a:srgbClr val="211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Rongfan Li*, Ting Zhong*, Xinke Jiang*,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Goce Trajcevski,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400" b="1" spc="-1" dirty="0" err="1">
                <a:solidFill>
                  <a:srgbClr val="211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Jin Wu, Fan Zhou†</a:t>
            </a:r>
            <a:endParaRPr lang="en-US" altLang="zh-CN" sz="2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2" name="Picture 13"/>
          <p:cNvPicPr/>
          <p:nvPr/>
        </p:nvPicPr>
        <p:blipFill>
          <a:blip r:embed="rId1"/>
          <a:stretch>
            <a:fillRect/>
          </a:stretch>
        </p:blipFill>
        <p:spPr>
          <a:xfrm>
            <a:off x="786335" y="3492582"/>
            <a:ext cx="677160" cy="655200"/>
          </a:xfrm>
          <a:prstGeom prst="rect">
            <a:avLst/>
          </a:prstGeom>
          <a:ln>
            <a:noFill/>
          </a:ln>
        </p:spPr>
      </p:pic>
      <p:sp>
        <p:nvSpPr>
          <p:cNvPr id="91" name="CustomShape 4"/>
          <p:cNvSpPr/>
          <p:nvPr/>
        </p:nvSpPr>
        <p:spPr>
          <a:xfrm>
            <a:off x="1571625" y="3664585"/>
            <a:ext cx="9382760" cy="638175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2119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University of Electronic Science and Technology of China (UESTC)</a:t>
            </a:r>
            <a:endParaRPr lang="en-US" sz="2000" b="1" strike="noStrike" spc="-1" dirty="0" err="1">
              <a:solidFill>
                <a:srgbClr val="2119FF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pic>
        <p:nvPicPr>
          <p:cNvPr id="9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37" y="4494297"/>
            <a:ext cx="922680" cy="729720"/>
          </a:xfrm>
          <a:prstGeom prst="rect">
            <a:avLst/>
          </a:prstGeom>
          <a:ln>
            <a:noFill/>
          </a:ln>
        </p:spPr>
      </p:pic>
      <p:sp>
        <p:nvSpPr>
          <p:cNvPr id="95" name="CustomShape 6"/>
          <p:cNvSpPr/>
          <p:nvPr/>
        </p:nvSpPr>
        <p:spPr>
          <a:xfrm>
            <a:off x="1586517" y="4677284"/>
            <a:ext cx="4840200" cy="364680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2000" b="1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Iowa State University, Ames</a:t>
            </a:r>
            <a:endParaRPr lang="en-US" sz="2000" b="1" strike="noStrike" spc="-1" dirty="0" err="1">
              <a:solidFill>
                <a:srgbClr val="C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278" y="329184"/>
            <a:ext cx="5724594" cy="27384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2904" t="38875" r="3075"/>
          <a:stretch>
            <a:fillRect/>
          </a:stretch>
        </p:blipFill>
        <p:spPr>
          <a:xfrm>
            <a:off x="7131685" y="3302635"/>
            <a:ext cx="4981651" cy="3555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02" y="770567"/>
            <a:ext cx="5922972" cy="191750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1567" y="2732508"/>
            <a:ext cx="568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HZY dataset:     no predefined edges and massive nodes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PEMS dataset:  sparse adjacency and few nodes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3180" r="1427"/>
          <a:stretch>
            <a:fillRect/>
          </a:stretch>
        </p:blipFill>
        <p:spPr>
          <a:xfrm>
            <a:off x="78663" y="3808732"/>
            <a:ext cx="7053021" cy="281236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3670" y="60960"/>
            <a:ext cx="21818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E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valuation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53670" y="60960"/>
            <a:ext cx="25603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Future Work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81910" y="1393825"/>
            <a:ext cx="34251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SPGCL: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max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                </a:t>
            </a:r>
            <a:endParaRPr lang="en-US" alt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283710" y="1431290"/>
                <a:ext cx="17233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0" y="1431290"/>
                <a:ext cx="1723390" cy="4603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4804410" y="1963420"/>
            <a:ext cx="2583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node and its neighbors MI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283710" y="3266440"/>
                <a:ext cx="1723390" cy="4540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cs typeface="Cambria Math" panose="02040503050406030204" charset="0"/>
                        </a:rPr>
                        <m:t>; 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0" y="3266440"/>
                <a:ext cx="1723390" cy="4540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1328420" y="3198495"/>
            <a:ext cx="46977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Second proximity: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max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                </a:t>
            </a:r>
            <a:endParaRPr lang="en-US" alt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681220" y="3785870"/>
            <a:ext cx="43167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node i’s neighbors and node j’s neighbors MI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1835" y="4839335"/>
            <a:ext cx="55403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More higher proximity:    </a:t>
            </a: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max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 ?               </a:t>
            </a:r>
            <a:endParaRPr lang="en-US" alt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CustomShape 2"/>
          <p:cNvSpPr/>
          <p:nvPr/>
        </p:nvSpPr>
        <p:spPr>
          <a:xfrm>
            <a:off x="527250" y="931214"/>
            <a:ext cx="11138770" cy="182268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en-US" sz="4800" b="1" spc="-1" dirty="0"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Mining Spatio-Temporal Relations via Self-Paced Graph Contrastive Learning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3174570" y="3535005"/>
            <a:ext cx="7853040" cy="14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en-US" sz="8800" b="1" i="1" strike="noStrike" spc="-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Thank you!</a:t>
            </a:r>
            <a:endParaRPr lang="en-US" sz="8800" b="1" i="1" strike="noStrike" spc="-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25085" y="6094730"/>
            <a:ext cx="13639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2022-07-09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627875F-DBEA-4A41-BBDC-1A203EA10EFE}" type="slidenum">
              <a:rPr lang="en-US" sz="118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等线" panose="02010600030101010101" charset="-122"/>
              </a:rPr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2302920"/>
            <a:ext cx="606240" cy="554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606600" y="2302920"/>
            <a:ext cx="606240" cy="55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1212840" y="2302920"/>
            <a:ext cx="606240" cy="55440"/>
          </a:xfrm>
          <a:prstGeom prst="rect">
            <a:avLst/>
          </a:prstGeom>
          <a:solidFill>
            <a:srgbClr val="005CA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05" name="CustomShape 6"/>
          <p:cNvSpPr/>
          <p:nvPr/>
        </p:nvSpPr>
        <p:spPr>
          <a:xfrm>
            <a:off x="1819440" y="2302920"/>
            <a:ext cx="606240" cy="55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</p:sp>
      <p:sp>
        <p:nvSpPr>
          <p:cNvPr id="106" name="CustomShape 7"/>
          <p:cNvSpPr/>
          <p:nvPr/>
        </p:nvSpPr>
        <p:spPr>
          <a:xfrm>
            <a:off x="2554920" y="1790640"/>
            <a:ext cx="6719040" cy="109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Outline</a:t>
            </a:r>
            <a:endParaRPr lang="en-US" sz="66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2554920" y="3338280"/>
            <a:ext cx="6413040" cy="209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Arial" panose="020B0604020202020204"/>
              <a:buChar char="•"/>
            </a:pPr>
            <a:r>
              <a:rPr lang="en-US" sz="3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Introduction </a:t>
            </a:r>
            <a:endParaRPr lang="en-US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Arial" panose="020B0604020202020204"/>
              <a:buChar char="•"/>
            </a:pPr>
            <a:r>
              <a:rPr lang="en-US" sz="3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Our Framework: </a:t>
            </a:r>
            <a:r>
              <a:rPr lang="en-US" sz="3600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SPGCL</a:t>
            </a:r>
            <a:endParaRPr lang="en-US" sz="18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Arial" panose="020B0604020202020204"/>
              <a:buChar char="•"/>
            </a:pPr>
            <a:r>
              <a:rPr lang="en-US" sz="3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Evaluation</a:t>
            </a:r>
            <a:endParaRPr lang="en-US" sz="36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Arial" panose="020B0604020202020204"/>
              <a:buChar char="•"/>
            </a:pPr>
            <a:r>
              <a:rPr lang="en-US" sz="3600" b="0" strike="noStrike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Future Work</a:t>
            </a:r>
            <a:endParaRPr lang="en-US" sz="3600" b="0" strike="noStrike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0" y="34920"/>
            <a:ext cx="837720" cy="58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TextShape 10"/>
          <p:cNvSpPr txBox="1"/>
          <p:nvPr/>
        </p:nvSpPr>
        <p:spPr>
          <a:xfrm>
            <a:off x="3709670" y="6360160"/>
            <a:ext cx="5638800" cy="36449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180" b="1" spc="-1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Mining Spatio-Temporal Relations via Self-Paced Graph Contrastive Learning</a:t>
            </a:r>
            <a:endParaRPr lang="en-US" sz="1180" b="1" spc="-1" dirty="0">
              <a:solidFill>
                <a:schemeClr val="tx1">
                  <a:lumMod val="50000"/>
                  <a:lumOff val="50000"/>
                </a:schemeClr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13" name="TextShape 1"/>
          <p:cNvSpPr txBox="1"/>
          <p:nvPr/>
        </p:nvSpPr>
        <p:spPr>
          <a:xfrm>
            <a:off x="75096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2022-07-09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5410" y="2807"/>
            <a:ext cx="24549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spc="-1" dirty="0">
                <a:solidFill>
                  <a:schemeClr val="tx1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KDD 2022</a:t>
            </a:r>
            <a:endParaRPr lang="en-US" altLang="zh-CN" sz="4000" b="1" spc="-1" dirty="0">
              <a:solidFill>
                <a:schemeClr val="tx1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670" y="60960"/>
            <a:ext cx="24898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Introduction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70" y="944880"/>
            <a:ext cx="57359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What is </a:t>
            </a:r>
            <a:r>
              <a:rPr lang="en-US" sz="2400" b="1" spc="-1" dirty="0"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Spatio-Temporal Data Prediction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?</a:t>
            </a:r>
            <a:endParaRPr lang="en-US" alt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208770" y="1980264"/>
            <a:ext cx="11572200" cy="475092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zh-CN" sz="2000" b="1" strike="noStrike">
                <a:latin typeface="Times New Roman" panose="02020603050405020304" charset="0"/>
                <a:cs typeface="Times New Roman" panose="02020603050405020304" charset="0"/>
              </a:rPr>
              <a:t>There are some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geographical nodes positions, each with a sequence of time series data, such as Landslide Data, Traffic Data(i.e., PERMS03/PERMS04) 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914400" lvl="1" indent="-456565">
              <a:lnSpc>
                <a:spcPct val="15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We aim to predict the future series data on each nodes by analyzing spatial and temporal dependencies.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9910" y="4984750"/>
            <a:ext cx="5810250" cy="8909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670" y="60960"/>
            <a:ext cx="24898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Introduction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70" y="944880"/>
            <a:ext cx="25711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How GNN works?</a:t>
            </a:r>
            <a:endParaRPr lang="en-US" altLang="en-US" sz="24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3905" y="151130"/>
            <a:ext cx="7358380" cy="28194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575" y="5510530"/>
            <a:ext cx="2822575" cy="107696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520" y="2899410"/>
            <a:ext cx="6818630" cy="314198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680" y="6406515"/>
            <a:ext cx="11824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[1] Pictures are from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CS224W: Machine Learning with Graphs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  http://web.stanford.edu/class/cs224w/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3670" y="1887855"/>
            <a:ext cx="467296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Weakness: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Need a pre-defined graph structures (i.e., adjacency matrix A)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If graph structure does not exist, KNN-based&amp;Threshold-based methods are introduced to build adjacency and Laplacian matrices.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3670" y="60960"/>
            <a:ext cx="4746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Our Framework: SPGCL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06" y="715275"/>
            <a:ext cx="616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1. Without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adjace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ncy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, how SPGCL beats traditional methods?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50837"/>
          <a:stretch>
            <a:fillRect/>
          </a:stretch>
        </p:blipFill>
        <p:spPr>
          <a:xfrm>
            <a:off x="153415" y="1196350"/>
            <a:ext cx="5985407" cy="2784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37" y="5951776"/>
            <a:ext cx="3867150" cy="6280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rcRect l="614" t="3285"/>
          <a:stretch>
            <a:fillRect/>
          </a:stretch>
        </p:blipFill>
        <p:spPr>
          <a:xfrm>
            <a:off x="452755" y="4345455"/>
            <a:ext cx="4676775" cy="8032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27685" y="3918735"/>
            <a:ext cx="4774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Learn to build </a:t>
            </a:r>
            <a:r>
              <a:rPr lang="en-US" altLang="zh-CN" sz="16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adjacency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0837" y="5614591"/>
            <a:ext cx="4774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W: Node;      C: Node's Neighborhoods at  K step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320749" y="514817"/>
            <a:ext cx="14303" cy="5957024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375" y="1382482"/>
            <a:ext cx="4578350" cy="180403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517663" y="404760"/>
            <a:ext cx="477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global MI connected with local MI?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678510" y="9092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/>
              <a:t> </a:t>
            </a:r>
            <a:r>
              <a:rPr lang="en-US" altLang="zh-CN" sz="1600" b="1" dirty="0">
                <a:latin typeface="Times New Roman" panose="02020603050405020304" charset="0"/>
                <a:cs typeface="Times New Roman" panose="02020603050405020304" charset="0"/>
              </a:rPr>
              <a:t>Route Entropy Inequality:</a:t>
            </a:r>
            <a:endParaRPr lang="en-US" altLang="zh-CN" sz="16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613357" y="364949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Further derivation: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8447" y="4048910"/>
            <a:ext cx="4796790" cy="99187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7502" y="5278905"/>
            <a:ext cx="3999865" cy="1264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10211" y="738428"/>
            <a:ext cx="954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3. A more general framework --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SPGCL degrades to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InfoNCE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proposed by CPC</a:t>
            </a:r>
            <a:r>
              <a:rPr lang="en-US" altLang="zh-CN" b="1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6545" y="1604645"/>
            <a:ext cx="4678045" cy="2674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888424"/>
            <a:ext cx="5985510" cy="31889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3594" y="1216041"/>
            <a:ext cx="647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CPC is an approach maximizing mutual information between anchor node and neighborhoods for the NEXT ONE STEP 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420208" y="1221680"/>
            <a:ext cx="0" cy="398722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66" y="4279573"/>
            <a:ext cx="4678680" cy="929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61639" y="5104401"/>
            <a:ext cx="788919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InfoNCE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is an one-step prediction for anchor-node and its next neighbor.  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SPGCL is a multi-steps prediction for anchor-node-based neighborhoods.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Common point: The larger of N, the tighter bound of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InfoNCE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 and SPGCL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6519446"/>
            <a:ext cx="11838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[1] Aaron van den Oord,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Yazhe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 Li, and Oriol </a:t>
            </a:r>
            <a:r>
              <a:rPr lang="en-US" altLang="zh-CN" sz="1600" dirty="0" err="1">
                <a:latin typeface="Times New Roman" panose="02020603050405020304" charset="0"/>
                <a:cs typeface="Times New Roman" panose="02020603050405020304" charset="0"/>
              </a:rPr>
              <a:t>Vinyals</a:t>
            </a:r>
            <a:r>
              <a:rPr lang="en-US" altLang="zh-CN" sz="1600" dirty="0">
                <a:latin typeface="Times New Roman" panose="02020603050405020304" charset="0"/>
                <a:cs typeface="Times New Roman" panose="02020603050405020304" charset="0"/>
              </a:rPr>
              <a:t>. 2019. Representation Learning with Contrastive Predictive Coding. arXiv:18</a:t>
            </a:r>
            <a:endParaRPr lang="zh-CN" altLang="en-US" sz="1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81064" y="1171591"/>
            <a:ext cx="54827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Under special condition, SPGCL degrades to </a:t>
            </a:r>
            <a:r>
              <a:rPr lang="en-US" altLang="zh-CN" b="1" dirty="0" err="1">
                <a:latin typeface="Times New Roman" panose="02020603050405020304" charset="0"/>
                <a:cs typeface="Times New Roman" panose="02020603050405020304" charset="0"/>
              </a:rPr>
              <a:t>InfoNCE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3670" y="60960"/>
            <a:ext cx="4746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Our Framework: SPGCL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06730" y="781685"/>
            <a:ext cx="477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fatal flaw and solutions: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8318" y="3769762"/>
            <a:ext cx="605155" cy="5384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047" y="5823930"/>
            <a:ext cx="71593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The model is too greedy to converge, i.e., the processing of maximizing of MI is endless and we can not get an optimized number of neighbors !   </a:t>
            </a:r>
            <a:endParaRPr lang="en-US" altLang="zh-CN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8" y="4726902"/>
            <a:ext cx="5110480" cy="13506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653" y="5380103"/>
            <a:ext cx="605155" cy="53848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6483032" y="841123"/>
            <a:ext cx="10160" cy="507746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384116" y="5918590"/>
            <a:ext cx="4100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 Pick &amp; Contrast dynamically, till the unlabeled data runs out, or no more neighbors can achieve the MI threshold. 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217" y="3255462"/>
            <a:ext cx="4248785" cy="14712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31697" y="2452072"/>
            <a:ext cx="4805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PU-Learning Loss attracts our attention, and is modified to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PUN-Learning Loss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01205" y="1286510"/>
            <a:ext cx="4382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Add penalty ?                	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endParaRPr lang="en-US" altLang="zh-C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 unified size of neighbors?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X</a:t>
            </a:r>
            <a:endParaRPr lang="en-US" altLang="zh-C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 fixed step K ?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         X</a:t>
            </a:r>
            <a:endParaRPr lang="en-US" altLang="zh-CN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54862" y="841123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Solutions: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335" y="4863465"/>
            <a:ext cx="3058795" cy="69659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81507" y="5091178"/>
            <a:ext cx="1259840" cy="36830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Total Loss: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04" y="1071402"/>
            <a:ext cx="5242560" cy="38646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3670" y="60960"/>
            <a:ext cx="4746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Our Framework: SPGCL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8288" y="4092323"/>
            <a:ext cx="605155" cy="538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83" y="1149477"/>
            <a:ext cx="4947920" cy="559308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41300" y="861060"/>
            <a:ext cx="477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SPGCL works?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167084" y="528447"/>
            <a:ext cx="12700" cy="5800725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709"/>
          <a:stretch>
            <a:fillRect/>
          </a:stretch>
        </p:blipFill>
        <p:spPr>
          <a:xfrm>
            <a:off x="5945594" y="200069"/>
            <a:ext cx="4074160" cy="3145428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5015865" y="1588135"/>
            <a:ext cx="1604645" cy="82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395" y="909320"/>
            <a:ext cx="451485" cy="6210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245189" y="3418649"/>
            <a:ext cx="70224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ts val="21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Contributions of SPGCL: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lnSpc>
                <a:spcPts val="2100"/>
              </a:lnSpc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A more general framework of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InfoNCE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 which first proved that multi-step contrastive learning is equal to global optimal. 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First to combine CL &amp; PUL, propose a new PUN-L.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brand-new method for learning adjacency dynamically from graph embedding with stronger theoretical proofs than ever before. 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more flexible framework, incorporating multiple metrics and adaptive threshold.</a:t>
            </a:r>
            <a:endParaRPr lang="en-US" altLang="zh-CN" b="1" dirty="0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670" y="60960"/>
            <a:ext cx="4746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Our Framework: SPGCL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6255" y="3653790"/>
            <a:ext cx="3909695" cy="184531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53670" y="687705"/>
            <a:ext cx="477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Other baseline methods: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50215" y="109918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STGODE</a:t>
            </a:r>
            <a:r>
              <a:rPr lang="en-US" altLang="zh-CN" sz="1800" b="1" baseline="30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5" y="1736090"/>
            <a:ext cx="3138805" cy="7461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25" y="1479550"/>
            <a:ext cx="114846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1. a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djacency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based on static threshold: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407920"/>
            <a:ext cx="2882265" cy="6953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39979" y="3062836"/>
            <a:ext cx="4015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2. Separate Spatio-Temporal  dependency: 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50" y="3334385"/>
            <a:ext cx="3110865" cy="2071370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4285615" y="795020"/>
            <a:ext cx="15240" cy="449326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6845" y="51435"/>
            <a:ext cx="4379595" cy="15011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6845" y="1537970"/>
            <a:ext cx="6014085" cy="208788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399915" y="155257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IDGL</a:t>
            </a:r>
            <a:r>
              <a:rPr lang="en-US" altLang="zh-CN" sz="1800" b="1" baseline="30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99915" y="367538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AGCRN</a:t>
            </a:r>
            <a:r>
              <a:rPr lang="en-US" altLang="zh-CN" sz="1800" b="1" baseline="30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4300855" y="3632835"/>
            <a:ext cx="7750175" cy="1397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H="1" flipV="1">
            <a:off x="8258175" y="3906520"/>
            <a:ext cx="75565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023350" y="3738880"/>
            <a:ext cx="3168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Not Transferable &amp; Transductive</a:t>
            </a:r>
            <a:endParaRPr lang="en-US" altLang="zh-CN" sz="1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3670" y="60960"/>
            <a:ext cx="474662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Our Framework: SPGCL</a:t>
            </a:r>
            <a:r>
              <a:rPr lang="en-US" sz="3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  <a:sym typeface="+mn-ea"/>
              </a:rPr>
              <a:t> </a:t>
            </a:r>
            <a:endParaRPr lang="en-US" altLang="en-US" sz="32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5340985"/>
            <a:ext cx="121920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[1]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Zheng Fang, Qingqing Long, Guojie Song, and Kunqing Xie. 2021. Spatial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temporal graph ode networks for traffic flow forecasting. In SIGKDD. 364–373.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[2]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Yu Chen, Lingfei Wu, and Mohammed Zaki. 2020. Iterative Deep Graph Learning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for Graph Neural Networks: Better and Robust Node Embeddings. In NeurIPS.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19314–19326.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[3]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Lei Bai, Lina Yao, Can Li, Xianzhi Wang, and Can Wang. 2020. Adaptive graph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convolutional recurrent network for traffic forecasting. In NeurIPS. 17804–17815.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40,&quot;width&quot;:11588}"/>
</p:tagLst>
</file>

<file path=ppt/tags/tag2.xml><?xml version="1.0" encoding="utf-8"?>
<p:tagLst xmlns:p="http://schemas.openxmlformats.org/presentationml/2006/main">
  <p:tag name="KSO_WPP_MARK_KEY" val="b7e51a14-7699-49a7-92a0-1c74a3e80bf4"/>
  <p:tag name="COMMONDATA" val="eyJoZGlkIjoiMzQ2Y2ZlNDQ1NjNjYmU2N2Y3M2JjMGM2ZTg0YzBmOT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4114</Words>
  <Application>WPS 演示</Application>
  <PresentationFormat>宽屏</PresentationFormat>
  <Paragraphs>159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等线</vt:lpstr>
      <vt:lpstr>Arial</vt:lpstr>
      <vt:lpstr>Times New Roman</vt:lpstr>
      <vt:lpstr>Times New Roman</vt:lpstr>
      <vt:lpstr>Cambria Math</vt:lpstr>
      <vt:lpstr>MS Mincho</vt:lpstr>
      <vt:lpstr>微软雅黑</vt:lpstr>
      <vt:lpstr>Arial Unicode MS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Thinker Giant</dc:creator>
  <cp:lastModifiedBy>我本张逸仙</cp:lastModifiedBy>
  <cp:revision>550</cp:revision>
  <dcterms:created xsi:type="dcterms:W3CDTF">2022-05-26T14:46:00Z</dcterms:created>
  <dcterms:modified xsi:type="dcterms:W3CDTF">2022-07-12T04:39:49Z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1D22BA4D6E5845929338D1C9945D9B52</vt:lpwstr>
  </property>
</Properties>
</file>