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9" r:id="rId3"/>
    <p:sldId id="258" r:id="rId4"/>
    <p:sldId id="260" r:id="rId5"/>
    <p:sldId id="257" r:id="rId6"/>
    <p:sldId id="263" r:id="rId7"/>
    <p:sldId id="264" r:id="rId8"/>
    <p:sldId id="265" r:id="rId9"/>
    <p:sldId id="277" r:id="rId10"/>
    <p:sldId id="279" r:id="rId11"/>
    <p:sldId id="278" r:id="rId12"/>
    <p:sldId id="266" r:id="rId13"/>
    <p:sldId id="267" r:id="rId14"/>
    <p:sldId id="268" r:id="rId15"/>
    <p:sldId id="270" r:id="rId16"/>
    <p:sldId id="269" r:id="rId17"/>
    <p:sldId id="271" r:id="rId18"/>
    <p:sldId id="319" r:id="rId19"/>
    <p:sldId id="320" r:id="rId20"/>
    <p:sldId id="281" r:id="rId21"/>
    <p:sldId id="280" r:id="rId22"/>
    <p:sldId id="282" r:id="rId23"/>
    <p:sldId id="272" r:id="rId24"/>
    <p:sldId id="275" r:id="rId25"/>
    <p:sldId id="273" r:id="rId26"/>
    <p:sldId id="283" r:id="rId27"/>
    <p:sldId id="284" r:id="rId28"/>
    <p:sldId id="287" r:id="rId29"/>
    <p:sldId id="286" r:id="rId30"/>
    <p:sldId id="285" r:id="rId31"/>
    <p:sldId id="290" r:id="rId32"/>
    <p:sldId id="288" r:id="rId33"/>
    <p:sldId id="261" r:id="rId34"/>
    <p:sldId id="262" r:id="rId35"/>
    <p:sldId id="306" r:id="rId36"/>
    <p:sldId id="309" r:id="rId37"/>
    <p:sldId id="308" r:id="rId38"/>
    <p:sldId id="311" r:id="rId39"/>
    <p:sldId id="310" r:id="rId40"/>
    <p:sldId id="312" r:id="rId41"/>
    <p:sldId id="315" r:id="rId42"/>
    <p:sldId id="314" r:id="rId43"/>
    <p:sldId id="316" r:id="rId44"/>
    <p:sldId id="317" r:id="rId45"/>
    <p:sldId id="321" r:id="rId46"/>
    <p:sldId id="322"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056" y="36"/>
      </p:cViewPr>
      <p:guideLst>
        <p:guide orient="horz" pos="2160"/>
        <p:guide pos="29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2016/8/26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5367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2016/8/26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2016/8/26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2016/8/26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C++11 &amp; STL</a:t>
            </a:r>
            <a:r>
              <a:rPr lang="zh-CN" altLang="en-US" dirty="0" smtClean="0"/>
              <a:t>简述</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err="1" smtClean="0"/>
              <a:t>decltype</a:t>
            </a:r>
            <a:endParaRPr lang="zh-CN" altLang="en-US" dirty="0"/>
          </a:p>
        </p:txBody>
      </p:sp>
      <p:sp>
        <p:nvSpPr>
          <p:cNvPr id="6" name="文本占位符 5"/>
          <p:cNvSpPr>
            <a:spLocks noGrp="1"/>
          </p:cNvSpPr>
          <p:nvPr>
            <p:ph idx="1"/>
          </p:nvPr>
        </p:nvSpPr>
        <p:spPr/>
        <p:txBody>
          <a:bodyPr>
            <a:normAutofit fontScale="70000" lnSpcReduction="20000"/>
          </a:bodyPr>
          <a:lstStyle/>
          <a:p>
            <a:r>
              <a:rPr lang="zh-CN" altLang="en-US" dirty="0" smtClean="0"/>
              <a:t>有时，函数的返回类型取决于某个表达式对实参的处理。例如</a:t>
            </a:r>
            <a:r>
              <a:rPr lang="en-US" altLang="zh-CN" dirty="0" smtClean="0"/>
              <a:t>:</a:t>
            </a:r>
          </a:p>
          <a:p>
            <a:r>
              <a:rPr lang="en-US" altLang="zh-CN" dirty="0" smtClean="0"/>
              <a:t> template &lt;</a:t>
            </a:r>
            <a:r>
              <a:rPr lang="en-US" altLang="zh-CN" dirty="0" err="1" smtClean="0"/>
              <a:t>typename</a:t>
            </a:r>
            <a:r>
              <a:rPr lang="en-US" altLang="zh-CN" dirty="0" smtClean="0"/>
              <a:t> T1, </a:t>
            </a:r>
            <a:r>
              <a:rPr lang="en-US" altLang="zh-CN" dirty="0" err="1" smtClean="0"/>
              <a:t>typename</a:t>
            </a:r>
            <a:r>
              <a:rPr lang="en-US" altLang="zh-CN" dirty="0" smtClean="0"/>
              <a:t> T2&gt;</a:t>
            </a:r>
          </a:p>
          <a:p>
            <a:r>
              <a:rPr lang="en-US" altLang="zh-CN" dirty="0" smtClean="0"/>
              <a:t> </a:t>
            </a:r>
            <a:r>
              <a:rPr lang="en-US" altLang="zh-CN" dirty="0" err="1" smtClean="0"/>
              <a:t>decltype</a:t>
            </a:r>
            <a:r>
              <a:rPr lang="en-US" altLang="zh-CN" dirty="0" smtClean="0"/>
              <a:t>(x + y) add(T1x, T2 y);</a:t>
            </a:r>
          </a:p>
          <a:p>
            <a:endParaRPr lang="en-US" altLang="zh-CN" dirty="0" smtClean="0"/>
          </a:p>
          <a:p>
            <a:r>
              <a:rPr lang="zh-CN" altLang="en-US" dirty="0" smtClean="0"/>
              <a:t>在</a:t>
            </a:r>
            <a:r>
              <a:rPr lang="en-US" altLang="zh-CN" dirty="0" smtClean="0"/>
              <a:t>C++11</a:t>
            </a:r>
            <a:r>
              <a:rPr lang="zh-CN" altLang="en-US" dirty="0" smtClean="0"/>
              <a:t>之前是不可能的，因为返回式所使用的对象未被引入，或未在作用域内。</a:t>
            </a:r>
            <a:endParaRPr lang="en-US" altLang="zh-CN" dirty="0" smtClean="0"/>
          </a:p>
          <a:p>
            <a:r>
              <a:rPr lang="zh-CN" altLang="en-US" dirty="0" smtClean="0"/>
              <a:t>但是在</a:t>
            </a:r>
            <a:r>
              <a:rPr lang="en-US" altLang="zh-CN" dirty="0" smtClean="0"/>
              <a:t>C++11</a:t>
            </a:r>
            <a:r>
              <a:rPr lang="zh-CN" altLang="en-US" dirty="0" smtClean="0"/>
              <a:t>，你可以将一个函数的返回类型声明于参数列之后：</a:t>
            </a:r>
            <a:endParaRPr lang="en-US" altLang="zh-CN" dirty="0" smtClean="0"/>
          </a:p>
          <a:p>
            <a:r>
              <a:rPr lang="en-US" altLang="zh-CN" dirty="0"/>
              <a:t> </a:t>
            </a:r>
            <a:r>
              <a:rPr lang="en-US" altLang="zh-CN" dirty="0" smtClean="0"/>
              <a:t>template &lt;</a:t>
            </a:r>
            <a:r>
              <a:rPr lang="en-US" altLang="zh-CN" dirty="0" err="1" smtClean="0"/>
              <a:t>typename</a:t>
            </a:r>
            <a:r>
              <a:rPr lang="en-US" altLang="zh-CN" dirty="0" smtClean="0"/>
              <a:t> T1, </a:t>
            </a:r>
            <a:r>
              <a:rPr lang="en-US" altLang="zh-CN" dirty="0" err="1" smtClean="0"/>
              <a:t>typename</a:t>
            </a:r>
            <a:r>
              <a:rPr lang="en-US" altLang="zh-CN" dirty="0" smtClean="0"/>
              <a:t> T2&gt;</a:t>
            </a:r>
          </a:p>
          <a:p>
            <a:r>
              <a:rPr lang="en-US" altLang="zh-CN" dirty="0"/>
              <a:t> </a:t>
            </a:r>
            <a:r>
              <a:rPr lang="en-US" altLang="zh-CN" dirty="0" smtClean="0"/>
              <a:t>auto add(T1 x, T2 y) -&gt; </a:t>
            </a:r>
            <a:r>
              <a:rPr lang="en-US" altLang="zh-CN" dirty="0" err="1" smtClean="0"/>
              <a:t>decltype</a:t>
            </a:r>
            <a:r>
              <a:rPr lang="en-US" altLang="zh-CN" dirty="0" smtClean="0"/>
              <a:t>(x + y);</a:t>
            </a:r>
          </a:p>
          <a:p>
            <a:endParaRPr lang="en-US" altLang="zh-CN" dirty="0" smtClean="0"/>
          </a:p>
          <a:p>
            <a:r>
              <a:rPr lang="zh-CN" altLang="en-US" dirty="0" smtClean="0"/>
              <a:t>这中写法所采用的语法，和“为</a:t>
            </a:r>
            <a:r>
              <a:rPr lang="en-US" altLang="zh-CN" dirty="0" smtClean="0"/>
              <a:t>lambda</a:t>
            </a:r>
            <a:r>
              <a:rPr lang="zh-CN" altLang="en-US" dirty="0" smtClean="0"/>
              <a:t>声明返回类型”是一样的。</a:t>
            </a: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decltype</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412776"/>
            <a:ext cx="6912768" cy="4922551"/>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a:t>
            </a:r>
            <a:r>
              <a:rPr lang="en-US" altLang="zh-CN" dirty="0" err="1" smtClean="0"/>
              <a:t>ullptr</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以前都是用</a:t>
            </a:r>
            <a:r>
              <a:rPr lang="en-US" altLang="zh-CN" dirty="0"/>
              <a:t>0</a:t>
            </a:r>
            <a:r>
              <a:rPr lang="zh-CN" altLang="en-US" dirty="0"/>
              <a:t>来表示空指针的，但由于</a:t>
            </a:r>
            <a:r>
              <a:rPr lang="en-US" altLang="zh-CN" dirty="0"/>
              <a:t>0</a:t>
            </a:r>
            <a:r>
              <a:rPr lang="zh-CN" altLang="en-US" dirty="0"/>
              <a:t>可以被隐式类型转换为整形，这就会存在一些问题。关键字</a:t>
            </a:r>
            <a:r>
              <a:rPr lang="en-US" altLang="zh-CN" dirty="0" err="1"/>
              <a:t>nullptr</a:t>
            </a:r>
            <a:r>
              <a:rPr lang="zh-CN" altLang="en-US" dirty="0"/>
              <a:t>是</a:t>
            </a:r>
            <a:r>
              <a:rPr lang="en-US" altLang="zh-CN" dirty="0" err="1"/>
              <a:t>std</a:t>
            </a:r>
            <a:r>
              <a:rPr lang="en-US" altLang="zh-CN" dirty="0"/>
              <a:t>::</a:t>
            </a:r>
            <a:r>
              <a:rPr lang="en-US" altLang="zh-CN" dirty="0" err="1"/>
              <a:t>nullptr_t</a:t>
            </a:r>
            <a:r>
              <a:rPr lang="zh-CN" altLang="en-US" dirty="0"/>
              <a:t>类型的值，</a:t>
            </a:r>
            <a:r>
              <a:rPr lang="zh-CN" altLang="en-US" dirty="0" smtClean="0"/>
              <a:t>用来</a:t>
            </a:r>
            <a:r>
              <a:rPr lang="zh-CN" altLang="en-US" dirty="0"/>
              <a:t>指代空指针。</a:t>
            </a:r>
            <a:r>
              <a:rPr lang="en-US" altLang="zh-CN" dirty="0" err="1"/>
              <a:t>nullptr</a:t>
            </a:r>
            <a:r>
              <a:rPr lang="zh-CN" altLang="en-US" dirty="0"/>
              <a:t>和任何指针类型以及类成员指针类型的空值之间可以发生隐式类型转换，同样也可以隐式转换为</a:t>
            </a:r>
            <a:r>
              <a:rPr lang="en-US" altLang="zh-CN" dirty="0"/>
              <a:t>bool</a:t>
            </a:r>
            <a:r>
              <a:rPr lang="zh-CN" altLang="en-US" dirty="0"/>
              <a:t>型（取值为</a:t>
            </a:r>
            <a:r>
              <a:rPr lang="en-US" altLang="zh-CN" dirty="0"/>
              <a:t>false</a:t>
            </a:r>
            <a:r>
              <a:rPr lang="zh-CN" altLang="en-US" dirty="0"/>
              <a:t>）。 但是不存在到整形的隐式类型转换。</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nullptr</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在</a:t>
            </a:r>
            <a:r>
              <a:rPr lang="en-US" altLang="zh-CN" dirty="0"/>
              <a:t>C</a:t>
            </a:r>
            <a:r>
              <a:rPr lang="zh-CN" altLang="en-US" dirty="0"/>
              <a:t>语言中，空指针的值表示为</a:t>
            </a:r>
            <a:r>
              <a:rPr lang="en-US" altLang="zh-CN" dirty="0"/>
              <a:t>#define NULL (void *)0</a:t>
            </a:r>
            <a:r>
              <a:rPr lang="zh-CN" altLang="en-US" dirty="0" smtClean="0"/>
              <a:t>。</a:t>
            </a:r>
            <a:endParaRPr lang="en-US" altLang="zh-CN" dirty="0" smtClean="0"/>
          </a:p>
          <a:p>
            <a:r>
              <a:rPr lang="en-US" altLang="zh-CN" dirty="0"/>
              <a:t>C++</a:t>
            </a:r>
            <a:r>
              <a:rPr lang="zh-CN" altLang="en-US" dirty="0"/>
              <a:t>并不采用</a:t>
            </a:r>
            <a:r>
              <a:rPr lang="en-US" altLang="zh-CN" dirty="0"/>
              <a:t>C</a:t>
            </a:r>
            <a:r>
              <a:rPr lang="zh-CN" altLang="en-US" dirty="0"/>
              <a:t>的规则，不允许将</a:t>
            </a:r>
            <a:r>
              <a:rPr lang="en-US" altLang="zh-CN" dirty="0"/>
              <a:t>void*</a:t>
            </a:r>
            <a:r>
              <a:rPr lang="zh-CN" altLang="en-US" dirty="0"/>
              <a:t>隐式转换为其他类型的指针。为了使代码</a:t>
            </a:r>
            <a:r>
              <a:rPr lang="en-US" altLang="zh-CN" dirty="0"/>
              <a:t>char* c = NULL;</a:t>
            </a:r>
            <a:r>
              <a:rPr lang="zh-CN" altLang="en-US" dirty="0"/>
              <a:t>能通过编译，</a:t>
            </a:r>
            <a:r>
              <a:rPr lang="en-US" altLang="zh-CN" dirty="0"/>
              <a:t>NULL</a:t>
            </a:r>
            <a:r>
              <a:rPr lang="zh-CN" altLang="en-US" dirty="0"/>
              <a:t>只能定义</a:t>
            </a:r>
            <a:r>
              <a:rPr lang="zh-CN" altLang="en-US" dirty="0" smtClean="0"/>
              <a:t>为</a:t>
            </a:r>
            <a:r>
              <a:rPr lang="en-US" altLang="zh-CN" dirty="0" smtClean="0"/>
              <a:t>0(#define </a:t>
            </a:r>
            <a:r>
              <a:rPr lang="en-US" altLang="zh-CN" dirty="0"/>
              <a:t>NULL </a:t>
            </a:r>
            <a:r>
              <a:rPr lang="en-US" altLang="zh-CN" dirty="0" smtClean="0"/>
              <a:t>0</a:t>
            </a:r>
            <a:r>
              <a:rPr lang="en-US" altLang="zh-CN" dirty="0"/>
              <a:t>)</a:t>
            </a:r>
            <a:r>
              <a:rPr lang="zh-CN" altLang="en-US" dirty="0" smtClean="0"/>
              <a:t>。这样会在函数重载时遇到问题：</a:t>
            </a:r>
            <a:endParaRPr lang="en-US" altLang="zh-CN" dirty="0" smtClean="0"/>
          </a:p>
          <a:p>
            <a:r>
              <a:rPr lang="en-US" altLang="zh-CN" dirty="0"/>
              <a:t>void foo(char c, void *p); </a:t>
            </a:r>
            <a:endParaRPr lang="en-US" altLang="zh-CN" dirty="0" smtClean="0"/>
          </a:p>
          <a:p>
            <a:r>
              <a:rPr lang="en-US" altLang="zh-CN" dirty="0" smtClean="0"/>
              <a:t>void </a:t>
            </a:r>
            <a:r>
              <a:rPr lang="en-US" altLang="zh-CN" dirty="0"/>
              <a:t>foo(char c, </a:t>
            </a:r>
            <a:r>
              <a:rPr lang="en-US" altLang="zh-CN" dirty="0" err="1"/>
              <a:t>int</a:t>
            </a:r>
            <a:r>
              <a:rPr lang="en-US" altLang="zh-CN" dirty="0"/>
              <a:t> </a:t>
            </a:r>
            <a:r>
              <a:rPr lang="en-US" altLang="zh-CN" dirty="0" err="1"/>
              <a:t>i</a:t>
            </a:r>
            <a:r>
              <a:rPr lang="en-US" altLang="zh-CN" dirty="0"/>
              <a:t>); </a:t>
            </a:r>
            <a:endParaRPr lang="en-US" altLang="zh-CN" dirty="0" smtClean="0"/>
          </a:p>
          <a:p>
            <a:r>
              <a:rPr lang="en-US" altLang="zh-CN" dirty="0" err="1" smtClean="0"/>
              <a:t>int</a:t>
            </a:r>
            <a:r>
              <a:rPr lang="en-US" altLang="zh-CN" dirty="0" smtClean="0"/>
              <a:t> </a:t>
            </a:r>
            <a:r>
              <a:rPr lang="en-US" altLang="zh-CN" dirty="0"/>
              <a:t>main() </a:t>
            </a:r>
            <a:endParaRPr lang="en-US" altLang="zh-CN" dirty="0" smtClean="0"/>
          </a:p>
          <a:p>
            <a:r>
              <a:rPr lang="en-US" altLang="zh-CN" dirty="0" smtClean="0"/>
              <a:t>{ </a:t>
            </a:r>
          </a:p>
          <a:p>
            <a:r>
              <a:rPr lang="en-US" altLang="zh-CN" dirty="0"/>
              <a:t> </a:t>
            </a:r>
            <a:r>
              <a:rPr lang="en-US" altLang="zh-CN" dirty="0" smtClean="0"/>
              <a:t>  foo(‘</a:t>
            </a:r>
            <a:r>
              <a:rPr lang="en-US" altLang="zh-CN" dirty="0" err="1" smtClean="0"/>
              <a:t>x’,</a:t>
            </a:r>
            <a:r>
              <a:rPr lang="en-US" altLang="zh-CN" dirty="0" err="1"/>
              <a:t>NULL</a:t>
            </a:r>
            <a:r>
              <a:rPr lang="en-US" altLang="zh-CN" dirty="0" smtClean="0"/>
              <a:t>); //</a:t>
            </a:r>
            <a:r>
              <a:rPr lang="zh-CN" altLang="en-US" dirty="0" smtClean="0"/>
              <a:t>调用哪个 </a:t>
            </a:r>
            <a:r>
              <a:rPr lang="en-US" altLang="zh-CN" dirty="0" smtClean="0"/>
              <a:t>fool</a:t>
            </a:r>
          </a:p>
          <a:p>
            <a:r>
              <a:rPr lang="en-US" altLang="zh-CN"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nullptr</a:t>
            </a:r>
            <a:endParaRPr lang="zh-CN" altLang="en-US" dirty="0"/>
          </a:p>
        </p:txBody>
      </p:sp>
      <p:sp>
        <p:nvSpPr>
          <p:cNvPr id="3" name="内容占位符 2"/>
          <p:cNvSpPr>
            <a:spLocks noGrp="1"/>
          </p:cNvSpPr>
          <p:nvPr>
            <p:ph idx="1"/>
          </p:nvPr>
        </p:nvSpPr>
        <p:spPr/>
        <p:txBody>
          <a:bodyPr/>
          <a:lstStyle/>
          <a:p>
            <a:r>
              <a:rPr lang="en-US" altLang="zh-CN" dirty="0"/>
              <a:t>C++11</a:t>
            </a:r>
            <a:r>
              <a:rPr lang="zh-CN" altLang="en-US" dirty="0"/>
              <a:t>引入了新的关键字来代表空指针常数：</a:t>
            </a:r>
            <a:r>
              <a:rPr lang="en-US" altLang="zh-CN" dirty="0" err="1"/>
              <a:t>nullptr</a:t>
            </a:r>
            <a:r>
              <a:rPr lang="zh-CN" altLang="en-US" dirty="0"/>
              <a:t>，将空指针和整数</a:t>
            </a:r>
            <a:r>
              <a:rPr lang="en-US" altLang="zh-CN" dirty="0"/>
              <a:t>0</a:t>
            </a:r>
            <a:r>
              <a:rPr lang="zh-CN" altLang="en-US" dirty="0"/>
              <a:t>的概念拆开。 </a:t>
            </a:r>
            <a:r>
              <a:rPr lang="en-US" altLang="zh-CN" dirty="0" err="1"/>
              <a:t>nullptr</a:t>
            </a:r>
            <a:r>
              <a:rPr lang="zh-CN" altLang="en-US" dirty="0"/>
              <a:t>的类型</a:t>
            </a:r>
            <a:r>
              <a:rPr lang="zh-CN" altLang="en-US" dirty="0" smtClean="0"/>
              <a:t>为</a:t>
            </a:r>
            <a:r>
              <a:rPr lang="en-US" altLang="zh-CN" dirty="0" err="1" smtClean="0"/>
              <a:t>std</a:t>
            </a:r>
            <a:r>
              <a:rPr lang="en-US" altLang="zh-CN" dirty="0" smtClean="0"/>
              <a:t>::</a:t>
            </a:r>
            <a:r>
              <a:rPr lang="en-US" altLang="zh-CN" dirty="0" err="1" smtClean="0"/>
              <a:t>nullptr_t</a:t>
            </a:r>
            <a:r>
              <a:rPr lang="zh-CN" altLang="en-US" dirty="0"/>
              <a:t>。</a:t>
            </a:r>
            <a:r>
              <a:rPr lang="zh-CN" altLang="en-US" dirty="0" smtClean="0"/>
              <a:t>能</a:t>
            </a:r>
            <a:r>
              <a:rPr lang="zh-CN" altLang="en-US" dirty="0"/>
              <a:t>隐式转换为任何指针或是成员指针的类型，也能和它们进行相等或不等的比较。而</a:t>
            </a:r>
            <a:r>
              <a:rPr lang="en-US" altLang="zh-CN" dirty="0" err="1"/>
              <a:t>nullptr</a:t>
            </a:r>
            <a:r>
              <a:rPr lang="zh-CN" altLang="en-US" dirty="0"/>
              <a:t>不能隐式转换为</a:t>
            </a:r>
            <a:r>
              <a:rPr lang="zh-CN" altLang="en-US" dirty="0" smtClean="0"/>
              <a:t>整数类型，</a:t>
            </a:r>
            <a:r>
              <a:rPr lang="zh-CN" altLang="en-US" dirty="0"/>
              <a:t>也不能和整数做比较</a:t>
            </a:r>
            <a:r>
              <a:rPr lang="zh-CN" altLang="en-US" dirty="0" smtClean="0"/>
              <a:t>。</a:t>
            </a:r>
            <a:endParaRPr lang="en-US" altLang="zh-CN" dirty="0" smtClean="0"/>
          </a:p>
          <a:p>
            <a:r>
              <a:rPr lang="zh-CN" altLang="en-US" dirty="0"/>
              <a:t>建议：使用</a:t>
            </a:r>
            <a:r>
              <a:rPr lang="en-US" altLang="zh-CN" dirty="0" err="1"/>
              <a:t>nullptr</a:t>
            </a:r>
            <a:r>
              <a:rPr lang="zh-CN" altLang="en-US" dirty="0"/>
              <a:t>来表示空指针，禁用</a:t>
            </a:r>
            <a:r>
              <a:rPr lang="en-US" altLang="zh-CN" dirty="0"/>
              <a:t>NULL</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nullptr</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20733"/>
            <a:ext cx="8229600" cy="3884896"/>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Range-Based for </a:t>
            </a:r>
            <a:r>
              <a:rPr lang="zh-CN" altLang="en-US" dirty="0"/>
              <a:t>循环</a:t>
            </a:r>
          </a:p>
        </p:txBody>
      </p:sp>
      <p:sp>
        <p:nvSpPr>
          <p:cNvPr id="3" name="内容占位符 2"/>
          <p:cNvSpPr>
            <a:spLocks noGrp="1"/>
          </p:cNvSpPr>
          <p:nvPr>
            <p:ph idx="1"/>
          </p:nvPr>
        </p:nvSpPr>
        <p:spPr/>
        <p:txBody>
          <a:bodyPr>
            <a:normAutofit fontScale="92500" lnSpcReduction="20000"/>
          </a:bodyPr>
          <a:lstStyle/>
          <a:p>
            <a:r>
              <a:rPr lang="en-US" altLang="zh-CN" dirty="0" smtClean="0"/>
              <a:t>C++11 </a:t>
            </a:r>
            <a:r>
              <a:rPr lang="zh-CN" altLang="en-US" dirty="0" smtClean="0"/>
              <a:t>引入了一种崭新的</a:t>
            </a:r>
            <a:r>
              <a:rPr lang="en-US" altLang="zh-CN" dirty="0" smtClean="0"/>
              <a:t>for</a:t>
            </a:r>
            <a:r>
              <a:rPr lang="zh-CN" altLang="en-US" dirty="0"/>
              <a:t>循环形式</a:t>
            </a:r>
            <a:r>
              <a:rPr lang="zh-CN" altLang="en-US" dirty="0" smtClean="0"/>
              <a:t>。可以逐一迭代某个给定的区间、数组、集合内的每一个元素。</a:t>
            </a:r>
            <a:endParaRPr lang="en-US" altLang="zh-CN" dirty="0" smtClean="0"/>
          </a:p>
          <a:p>
            <a:r>
              <a:rPr lang="zh-CN" altLang="en-US" dirty="0" smtClean="0"/>
              <a:t>如果</a:t>
            </a:r>
            <a:r>
              <a:rPr lang="zh-CN" altLang="en-US" dirty="0"/>
              <a:t>你只是想对集合或数组的每个元素做一些操作，而不关心下标、迭代器位置或者元素个数，那么这种</a:t>
            </a:r>
            <a:r>
              <a:rPr lang="en-US" altLang="zh-CN" dirty="0" err="1"/>
              <a:t>foreach</a:t>
            </a:r>
            <a:r>
              <a:rPr lang="zh-CN" altLang="en-US" dirty="0"/>
              <a:t>的</a:t>
            </a:r>
            <a:r>
              <a:rPr lang="en-US" altLang="zh-CN" dirty="0"/>
              <a:t>for</a:t>
            </a:r>
            <a:r>
              <a:rPr lang="zh-CN" altLang="en-US" dirty="0"/>
              <a:t>循环将会非常有用</a:t>
            </a:r>
            <a:r>
              <a:rPr lang="zh-CN" altLang="en-US" dirty="0" smtClean="0"/>
              <a:t>。</a:t>
            </a:r>
            <a:endParaRPr lang="en-US" altLang="zh-CN" dirty="0" smtClean="0"/>
          </a:p>
          <a:p>
            <a:r>
              <a:rPr lang="en-US" altLang="zh-CN" dirty="0" smtClean="0"/>
              <a:t>for(</a:t>
            </a:r>
            <a:r>
              <a:rPr lang="en-US" altLang="zh-CN" dirty="0" err="1" smtClean="0"/>
              <a:t>decl</a:t>
            </a:r>
            <a:r>
              <a:rPr lang="en-US" altLang="zh-CN" dirty="0" smtClean="0"/>
              <a:t> : </a:t>
            </a:r>
            <a:r>
              <a:rPr lang="en-US" altLang="zh-CN" dirty="0" err="1" smtClean="0"/>
              <a:t>coll</a:t>
            </a:r>
            <a:r>
              <a:rPr lang="en-US" altLang="zh-CN" dirty="0" smtClean="0"/>
              <a:t>)</a:t>
            </a:r>
          </a:p>
          <a:p>
            <a:r>
              <a:rPr lang="en-US" altLang="zh-CN" dirty="0" smtClean="0"/>
              <a:t>{</a:t>
            </a:r>
          </a:p>
          <a:p>
            <a:pPr marL="457200" lvl="1" indent="0">
              <a:buNone/>
            </a:pPr>
            <a:r>
              <a:rPr lang="en-US" altLang="zh-CN" dirty="0"/>
              <a:t>	</a:t>
            </a:r>
            <a:r>
              <a:rPr lang="en-US" altLang="zh-CN" dirty="0" smtClean="0"/>
              <a:t>//…</a:t>
            </a:r>
          </a:p>
          <a:p>
            <a:r>
              <a:rPr lang="en-US" altLang="zh-CN" dirty="0" smtClean="0"/>
              <a:t>}</a:t>
            </a:r>
          </a:p>
          <a:p>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Range-Based for </a:t>
            </a:r>
            <a:r>
              <a:rPr lang="zh-CN" altLang="en-US" dirty="0"/>
              <a:t>循环</a:t>
            </a:r>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5576" y="1844824"/>
            <a:ext cx="4732014" cy="3485680"/>
          </a:xfrm>
        </p:spPr>
      </p:pic>
      <p:pic>
        <p:nvPicPr>
          <p:cNvPr id="7" name="内容占位符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80112" y="3501008"/>
            <a:ext cx="3384376" cy="1781561"/>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override</a:t>
            </a:r>
            <a:r>
              <a:rPr lang="zh-CN" altLang="en-US" dirty="0"/>
              <a:t> </a:t>
            </a:r>
            <a:r>
              <a:rPr lang="en-US" altLang="zh-CN" dirty="0"/>
              <a:t>&amp; final</a:t>
            </a:r>
            <a:endParaRPr lang="zh-CN" altLang="en-US" dirty="0"/>
          </a:p>
        </p:txBody>
      </p:sp>
      <p:sp>
        <p:nvSpPr>
          <p:cNvPr id="6" name="内容占位符 5"/>
          <p:cNvSpPr>
            <a:spLocks noGrp="1"/>
          </p:cNvSpPr>
          <p:nvPr>
            <p:ph idx="1"/>
          </p:nvPr>
        </p:nvSpPr>
        <p:spPr/>
        <p:txBody>
          <a:bodyPr>
            <a:normAutofit fontScale="92500" lnSpcReduction="20000"/>
          </a:bodyPr>
          <a:lstStyle/>
          <a:p>
            <a:r>
              <a:rPr lang="en-US" altLang="zh-CN" dirty="0" smtClean="0"/>
              <a:t>override</a:t>
            </a:r>
            <a:r>
              <a:rPr lang="zh-CN" altLang="en-US" dirty="0" smtClean="0"/>
              <a:t>关键字字表示当前派生类函数</a:t>
            </a:r>
            <a:r>
              <a:rPr lang="zh-CN" altLang="en-US" dirty="0"/>
              <a:t>重写了基类的虚函数。</a:t>
            </a:r>
            <a:endParaRPr lang="en-US" altLang="zh-CN" dirty="0"/>
          </a:p>
          <a:p>
            <a:r>
              <a:rPr lang="en-US" altLang="zh-CN" dirty="0" smtClean="0"/>
              <a:t>override</a:t>
            </a:r>
            <a:r>
              <a:rPr lang="zh-CN" altLang="en-US" dirty="0" smtClean="0"/>
              <a:t>的优点：可以</a:t>
            </a:r>
            <a:r>
              <a:rPr lang="zh-CN" altLang="en-US" dirty="0"/>
              <a:t>提示读者某个函数重写了基</a:t>
            </a:r>
            <a:r>
              <a:rPr lang="zh-CN" altLang="en-US" dirty="0" smtClean="0"/>
              <a:t>类</a:t>
            </a:r>
            <a:r>
              <a:rPr lang="zh-CN" altLang="en-US" dirty="0"/>
              <a:t>的</a:t>
            </a:r>
            <a:r>
              <a:rPr lang="zh-CN" altLang="en-US" dirty="0" smtClean="0"/>
              <a:t>虚函数</a:t>
            </a:r>
            <a:r>
              <a:rPr lang="en-US" altLang="zh-CN" dirty="0" smtClean="0"/>
              <a:t>; </a:t>
            </a:r>
            <a:r>
              <a:rPr lang="zh-CN" altLang="en-US" dirty="0" smtClean="0"/>
              <a:t>强制</a:t>
            </a:r>
            <a:r>
              <a:rPr lang="zh-CN" altLang="en-US" dirty="0"/>
              <a:t>编译器检查某个函数是否重写基类虚函数，如果没有则报错。</a:t>
            </a:r>
            <a:endParaRPr lang="en-US" altLang="zh-CN" dirty="0"/>
          </a:p>
          <a:p>
            <a:r>
              <a:rPr lang="zh-CN" altLang="en-US" dirty="0"/>
              <a:t>基类中被</a:t>
            </a:r>
            <a:r>
              <a:rPr lang="en-US" altLang="zh-CN" dirty="0"/>
              <a:t>final</a:t>
            </a:r>
            <a:r>
              <a:rPr lang="zh-CN" altLang="en-US" dirty="0"/>
              <a:t>标记的函数，不能再被派生类重写</a:t>
            </a:r>
            <a:r>
              <a:rPr lang="zh-CN" altLang="en-US" dirty="0" smtClean="0"/>
              <a:t>。</a:t>
            </a:r>
            <a:endParaRPr lang="en-US" altLang="zh-CN" dirty="0" smtClean="0"/>
          </a:p>
          <a:p>
            <a:r>
              <a:rPr lang="zh-CN" altLang="en-US" dirty="0" smtClean="0"/>
              <a:t>标记为</a:t>
            </a:r>
            <a:r>
              <a:rPr lang="en-US" altLang="zh-CN" dirty="0" smtClean="0"/>
              <a:t>final</a:t>
            </a:r>
            <a:r>
              <a:rPr lang="zh-CN" altLang="en-US" dirty="0" smtClean="0"/>
              <a:t>的类，不能被继承。</a:t>
            </a:r>
            <a:endParaRPr lang="en-US" altLang="zh-CN" dirty="0"/>
          </a:p>
          <a:p>
            <a:r>
              <a:rPr lang="zh-CN" altLang="en-US" dirty="0"/>
              <a:t>建议：派生类重写基类虚函数时，函数声明中禁止带</a:t>
            </a:r>
            <a:r>
              <a:rPr lang="en-US" altLang="zh-CN" dirty="0"/>
              <a:t>virtual</a:t>
            </a:r>
            <a:r>
              <a:rPr lang="zh-CN" altLang="en-US" dirty="0"/>
              <a:t>，且必须带</a:t>
            </a:r>
            <a:r>
              <a:rPr lang="en-US" altLang="zh-CN" dirty="0"/>
              <a:t>override</a:t>
            </a:r>
            <a:r>
              <a:rPr lang="zh-CN" altLang="en-US" dirty="0"/>
              <a:t>。</a:t>
            </a:r>
            <a:endParaRPr lang="en-US" altLang="zh-CN" dirty="0"/>
          </a:p>
          <a:p>
            <a:pPr marL="0" indent="0">
              <a:buNone/>
            </a:pPr>
            <a:endParaRPr lang="zh-CN" altLang="en-US" dirty="0"/>
          </a:p>
        </p:txBody>
      </p:sp>
    </p:spTree>
    <p:extLst>
      <p:ext uri="{BB962C8B-B14F-4D97-AF65-F5344CB8AC3E}">
        <p14:creationId xmlns:p14="http://schemas.microsoft.com/office/powerpoint/2010/main" val="2211759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override</a:t>
            </a:r>
            <a:r>
              <a:rPr lang="zh-CN" altLang="en-US" dirty="0"/>
              <a:t> </a:t>
            </a:r>
            <a:r>
              <a:rPr lang="en-US" altLang="zh-CN" dirty="0"/>
              <a:t>&amp; final</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995" y="1895994"/>
            <a:ext cx="6878010" cy="3934374"/>
          </a:xfrm>
        </p:spPr>
      </p:pic>
    </p:spTree>
    <p:extLst>
      <p:ext uri="{BB962C8B-B14F-4D97-AF65-F5344CB8AC3E}">
        <p14:creationId xmlns:p14="http://schemas.microsoft.com/office/powerpoint/2010/main" val="262952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 Standard </a:t>
            </a:r>
            <a:r>
              <a:rPr lang="zh-CN" altLang="en-US" dirty="0" smtClean="0"/>
              <a:t>历史简述</a:t>
            </a:r>
            <a:endParaRPr lang="zh-CN" altLang="en-US" dirty="0"/>
          </a:p>
        </p:txBody>
      </p:sp>
      <p:sp>
        <p:nvSpPr>
          <p:cNvPr id="3" name="内容占位符 2"/>
          <p:cNvSpPr>
            <a:spLocks noGrp="1"/>
          </p:cNvSpPr>
          <p:nvPr>
            <p:ph idx="1"/>
          </p:nvPr>
        </p:nvSpPr>
        <p:spPr/>
        <p:txBody>
          <a:bodyPr/>
          <a:lstStyle/>
          <a:p>
            <a:r>
              <a:rPr lang="en-US" altLang="zh-CN" dirty="0" smtClean="0"/>
              <a:t>1. C++</a:t>
            </a:r>
            <a:r>
              <a:rPr lang="zh-CN" altLang="en-US" dirty="0" smtClean="0"/>
              <a:t>标准化始于</a:t>
            </a:r>
            <a:r>
              <a:rPr lang="en-US" altLang="zh-CN" dirty="0" smtClean="0"/>
              <a:t>1989</a:t>
            </a:r>
            <a:r>
              <a:rPr lang="zh-CN" altLang="en-US" dirty="0" smtClean="0"/>
              <a:t>年，由国际化标准组织（</a:t>
            </a:r>
            <a:r>
              <a:rPr lang="en-US" altLang="zh-CN" dirty="0" smtClean="0"/>
              <a:t>the International Organization for Standardization, ISO</a:t>
            </a:r>
            <a:r>
              <a:rPr lang="zh-CN" altLang="en-US" dirty="0"/>
              <a:t>）</a:t>
            </a:r>
            <a:r>
              <a:rPr lang="zh-CN" altLang="en-US" dirty="0" smtClean="0"/>
              <a:t>推动。</a:t>
            </a:r>
            <a:r>
              <a:rPr lang="en-US" altLang="zh-CN" dirty="0" smtClean="0"/>
              <a:t>ISO</a:t>
            </a:r>
            <a:r>
              <a:rPr lang="zh-CN" altLang="en-US" dirty="0" smtClean="0"/>
              <a:t>是一大群国家标准组织，成员机构包括美国的</a:t>
            </a:r>
            <a:r>
              <a:rPr lang="en-US" altLang="zh-CN" dirty="0" smtClean="0"/>
              <a:t>ANSI</a:t>
            </a:r>
            <a:r>
              <a:rPr lang="zh-CN" altLang="en-US" dirty="0" smtClean="0"/>
              <a:t>（</a:t>
            </a:r>
            <a:r>
              <a:rPr lang="en-US" altLang="zh-CN" dirty="0"/>
              <a:t>the American National Standards </a:t>
            </a:r>
            <a:r>
              <a:rPr lang="en-US" altLang="zh-CN" dirty="0" smtClean="0"/>
              <a:t>Institute</a:t>
            </a:r>
            <a:r>
              <a:rPr lang="zh-CN" altLang="en-US" dirty="0" smtClean="0"/>
              <a:t>）。</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strongly-typed </a:t>
            </a:r>
            <a:r>
              <a:rPr lang="en-US" altLang="zh-CN" dirty="0" err="1"/>
              <a:t>enums</a:t>
            </a:r>
            <a:r>
              <a:rPr lang="en-US" altLang="zh-CN" dirty="0"/>
              <a:t> </a:t>
            </a:r>
            <a:r>
              <a:rPr lang="zh-CN" altLang="en-US" dirty="0"/>
              <a:t>强类型枚举</a:t>
            </a:r>
            <a:endParaRPr lang="en-US" altLang="zh-CN" dirty="0"/>
          </a:p>
        </p:txBody>
      </p:sp>
      <p:sp>
        <p:nvSpPr>
          <p:cNvPr id="3" name="内容占位符 2"/>
          <p:cNvSpPr>
            <a:spLocks noGrp="1"/>
          </p:cNvSpPr>
          <p:nvPr>
            <p:ph idx="1"/>
          </p:nvPr>
        </p:nvSpPr>
        <p:spPr/>
        <p:txBody>
          <a:bodyPr>
            <a:normAutofit fontScale="85000" lnSpcReduction="10000"/>
          </a:bodyPr>
          <a:lstStyle/>
          <a:p>
            <a:r>
              <a:rPr lang="zh-CN" altLang="en-US" dirty="0" smtClean="0"/>
              <a:t>传统的</a:t>
            </a:r>
            <a:r>
              <a:rPr lang="en-US" altLang="zh-CN" dirty="0" smtClean="0"/>
              <a:t>C++</a:t>
            </a:r>
            <a:r>
              <a:rPr lang="zh-CN" altLang="en-US" dirty="0" smtClean="0"/>
              <a:t>枚举类型存在的一些缺陷：</a:t>
            </a:r>
            <a:endParaRPr lang="en-US" altLang="zh-CN" dirty="0" smtClean="0"/>
          </a:p>
          <a:p>
            <a:r>
              <a:rPr lang="zh-CN" altLang="en-US" dirty="0" smtClean="0"/>
              <a:t>枚举</a:t>
            </a:r>
            <a:r>
              <a:rPr lang="zh-CN" altLang="en-US" dirty="0"/>
              <a:t>类型不是类型安全的</a:t>
            </a:r>
            <a:r>
              <a:rPr lang="zh-CN" altLang="en-US" dirty="0" smtClean="0"/>
              <a:t>。它们会被隐式转换为整形，</a:t>
            </a:r>
            <a:r>
              <a:rPr lang="zh-CN" altLang="en-US" dirty="0"/>
              <a:t>这使得两种不同的枚举类型之间可以进行比较</a:t>
            </a:r>
            <a:r>
              <a:rPr lang="zh-CN" altLang="en-US" dirty="0" smtClean="0"/>
              <a:t>。</a:t>
            </a:r>
            <a:endParaRPr lang="en-US" altLang="zh-CN" dirty="0" smtClean="0"/>
          </a:p>
          <a:p>
            <a:r>
              <a:rPr lang="zh-CN" altLang="en-US" dirty="0" smtClean="0"/>
              <a:t>枚举</a:t>
            </a:r>
            <a:r>
              <a:rPr lang="zh-CN" altLang="en-US" dirty="0"/>
              <a:t>所使用整数类型及其大小都由实现方法定义，皆无法明确指定</a:t>
            </a:r>
            <a:r>
              <a:rPr lang="zh-CN" altLang="en-US" dirty="0" smtClean="0"/>
              <a:t>。</a:t>
            </a:r>
            <a:endParaRPr lang="en-US" altLang="zh-CN" dirty="0" smtClean="0"/>
          </a:p>
          <a:p>
            <a:r>
              <a:rPr lang="zh-CN" altLang="en-US" dirty="0" smtClean="0"/>
              <a:t>枚举的名称暴露在外层作用域中，因此两个不同的枚举，不可以有相同的枚举名。例如下面两个枚举不能一起使用。</a:t>
            </a:r>
            <a:endParaRPr lang="en-US" altLang="zh-CN" dirty="0" smtClean="0"/>
          </a:p>
          <a:p>
            <a:r>
              <a:rPr lang="zh-CN" altLang="en-US" dirty="0" smtClean="0"/>
              <a:t> </a:t>
            </a:r>
            <a:r>
              <a:rPr lang="en-US" altLang="zh-CN" dirty="0" err="1"/>
              <a:t>enum</a:t>
            </a:r>
            <a:r>
              <a:rPr lang="en-US" altLang="zh-CN" dirty="0"/>
              <a:t> Side{ Right, Left }; </a:t>
            </a:r>
            <a:endParaRPr lang="en-US" altLang="zh-CN" dirty="0" smtClean="0"/>
          </a:p>
          <a:p>
            <a:r>
              <a:rPr lang="zh-CN" altLang="en-US" dirty="0" smtClean="0"/>
              <a:t> </a:t>
            </a:r>
            <a:r>
              <a:rPr lang="en-US" altLang="zh-CN" dirty="0" err="1"/>
              <a:t>enum</a:t>
            </a:r>
            <a:r>
              <a:rPr lang="en-US" altLang="zh-CN" dirty="0"/>
              <a:t> Thing{ Wrong, Right }; </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strongly-typed </a:t>
            </a:r>
            <a:r>
              <a:rPr lang="en-US" altLang="zh-CN" dirty="0" err="1"/>
              <a:t>enums</a:t>
            </a:r>
            <a:r>
              <a:rPr lang="en-US" altLang="zh-CN" dirty="0"/>
              <a:t> </a:t>
            </a:r>
            <a:r>
              <a:rPr lang="zh-CN" altLang="en-US" dirty="0"/>
              <a:t>强类型枚举</a:t>
            </a:r>
            <a:endParaRPr lang="en-US" altLang="zh-CN" dirty="0"/>
          </a:p>
        </p:txBody>
      </p:sp>
      <p:sp>
        <p:nvSpPr>
          <p:cNvPr id="3" name="内容占位符 2"/>
          <p:cNvSpPr>
            <a:spLocks noGrp="1"/>
          </p:cNvSpPr>
          <p:nvPr>
            <p:ph idx="1"/>
          </p:nvPr>
        </p:nvSpPr>
        <p:spPr/>
        <p:txBody>
          <a:bodyPr>
            <a:normAutofit fontScale="92500" lnSpcReduction="20000"/>
          </a:bodyPr>
          <a:lstStyle/>
          <a:p>
            <a:r>
              <a:rPr lang="en-US" altLang="zh-CN" dirty="0" smtClean="0"/>
              <a:t>C++11</a:t>
            </a:r>
            <a:r>
              <a:rPr lang="zh-CN" altLang="en-US" dirty="0" smtClean="0"/>
              <a:t>引入了强类型枚举，可避免上述问题，使用</a:t>
            </a:r>
            <a:r>
              <a:rPr lang="en-US" altLang="zh-CN" dirty="0" err="1" smtClean="0"/>
              <a:t>enum</a:t>
            </a:r>
            <a:r>
              <a:rPr lang="en-US" altLang="zh-CN" dirty="0" smtClean="0"/>
              <a:t> class</a:t>
            </a:r>
            <a:r>
              <a:rPr lang="zh-CN" altLang="en-US" dirty="0" smtClean="0"/>
              <a:t>标识。</a:t>
            </a:r>
            <a:endParaRPr lang="en-US" altLang="zh-CN" dirty="0" smtClean="0"/>
          </a:p>
          <a:p>
            <a:r>
              <a:rPr lang="zh-CN" altLang="en-US" dirty="0" smtClean="0"/>
              <a:t>强类型枚举的优点：</a:t>
            </a:r>
            <a:endParaRPr lang="en-US" altLang="zh-CN" dirty="0" smtClean="0"/>
          </a:p>
          <a:p>
            <a:r>
              <a:rPr lang="zh-CN" altLang="en-US" dirty="0" smtClean="0"/>
              <a:t>强类型枚举是类型</a:t>
            </a:r>
            <a:r>
              <a:rPr lang="zh-CN" altLang="en-US" dirty="0"/>
              <a:t>安全的。枚举类别不能隐式地转换为整数；也无法与整数数值做比较</a:t>
            </a:r>
            <a:r>
              <a:rPr lang="zh-CN" altLang="en-US" dirty="0" smtClean="0"/>
              <a:t>。</a:t>
            </a:r>
            <a:endParaRPr lang="en-US" altLang="zh-CN" dirty="0" smtClean="0"/>
          </a:p>
          <a:p>
            <a:r>
              <a:rPr lang="zh-CN" altLang="en-US" dirty="0" smtClean="0"/>
              <a:t>如果数值</a:t>
            </a:r>
            <a:r>
              <a:rPr lang="en-US" altLang="zh-CN" dirty="0" smtClean="0"/>
              <a:t>vale</a:t>
            </a:r>
            <a:r>
              <a:rPr lang="zh-CN" altLang="en-US" dirty="0" smtClean="0"/>
              <a:t>不在</a:t>
            </a:r>
            <a:r>
              <a:rPr lang="en-US" altLang="zh-CN" dirty="0" smtClean="0"/>
              <a:t>enumeration</a:t>
            </a:r>
            <a:r>
              <a:rPr lang="zh-CN" altLang="en-US" dirty="0" smtClean="0"/>
              <a:t>被声明的作用域内，必须改写为</a:t>
            </a:r>
            <a:r>
              <a:rPr lang="en-US" altLang="zh-CN" dirty="0" err="1" smtClean="0"/>
              <a:t>EnumType</a:t>
            </a:r>
            <a:r>
              <a:rPr lang="en-US" altLang="zh-CN" dirty="0" smtClean="0"/>
              <a:t>::value</a:t>
            </a:r>
            <a:r>
              <a:rPr lang="zh-CN" altLang="en-US" dirty="0" smtClean="0"/>
              <a:t>。</a:t>
            </a:r>
            <a:endParaRPr lang="en-US" altLang="zh-CN" dirty="0" smtClean="0"/>
          </a:p>
          <a:p>
            <a:r>
              <a:rPr lang="zh-CN" altLang="en-US" dirty="0" smtClean="0"/>
              <a:t>可以显示定义枚举类别使用类型，并因此获得一个保证大小。</a:t>
            </a:r>
            <a:endParaRPr lang="en-US" altLang="zh-CN" dirty="0" smtClean="0"/>
          </a:p>
          <a:p>
            <a:r>
              <a:rPr lang="zh-CN" altLang="en-US" dirty="0" smtClean="0"/>
              <a:t>建议：尽量使用强类型枚举。</a:t>
            </a: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strongly-typed </a:t>
            </a:r>
            <a:r>
              <a:rPr lang="en-US" altLang="zh-CN" dirty="0" err="1"/>
              <a:t>enums</a:t>
            </a:r>
            <a:r>
              <a:rPr lang="en-US" altLang="zh-CN" dirty="0"/>
              <a:t> </a:t>
            </a:r>
            <a:r>
              <a:rPr lang="zh-CN" altLang="en-US" dirty="0"/>
              <a:t>强类型枚举</a:t>
            </a:r>
            <a:endParaRPr lang="en-US" altLang="zh-CN" dirty="0"/>
          </a:p>
        </p:txBody>
      </p:sp>
      <p:pic>
        <p:nvPicPr>
          <p:cNvPr id="10" name="内容占位符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99992" y="1700808"/>
            <a:ext cx="4362631" cy="3888432"/>
          </a:xfrm>
        </p:spPr>
      </p:pic>
      <p:pic>
        <p:nvPicPr>
          <p:cNvPr id="9" name="内容占位符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23528" y="1700808"/>
            <a:ext cx="4038600" cy="4278781"/>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一致性初始化（</a:t>
            </a:r>
            <a:r>
              <a:rPr lang="en-US" altLang="zh-CN" dirty="0" smtClean="0"/>
              <a:t>Uniform Initialization</a:t>
            </a:r>
            <a:r>
              <a:rPr lang="zh-CN" altLang="en-US" dirty="0"/>
              <a:t>）</a:t>
            </a:r>
            <a:r>
              <a:rPr lang="en-US" altLang="zh-CN" dirty="0" smtClean="0"/>
              <a:t> </a:t>
            </a:r>
            <a:r>
              <a:rPr lang="zh-CN" altLang="en-US" dirty="0" smtClean="0"/>
              <a:t>与初值列（</a:t>
            </a:r>
            <a:r>
              <a:rPr lang="en-US" altLang="zh-CN" dirty="0" smtClean="0"/>
              <a:t>Initializer List</a:t>
            </a:r>
            <a:r>
              <a:rPr lang="zh-CN" altLang="en-US" dirty="0" smtClean="0"/>
              <a:t>）</a:t>
            </a:r>
            <a:endParaRPr lang="zh-CN" altLang="en-US" dirty="0"/>
          </a:p>
        </p:txBody>
      </p:sp>
      <p:sp>
        <p:nvSpPr>
          <p:cNvPr id="3" name="内容占位符 2"/>
          <p:cNvSpPr>
            <a:spLocks noGrp="1"/>
          </p:cNvSpPr>
          <p:nvPr>
            <p:ph sz="half" idx="1"/>
          </p:nvPr>
        </p:nvSpPr>
        <p:spPr>
          <a:xfrm>
            <a:off x="457200" y="1600201"/>
            <a:ext cx="8219256" cy="1252736"/>
          </a:xfrm>
        </p:spPr>
        <p:txBody>
          <a:bodyPr>
            <a:normAutofit lnSpcReduction="10000"/>
          </a:bodyPr>
          <a:lstStyle/>
          <a:p>
            <a:r>
              <a:rPr lang="en-US" altLang="zh-CN" dirty="0" smtClean="0"/>
              <a:t>C++11</a:t>
            </a:r>
            <a:r>
              <a:rPr lang="zh-CN" altLang="en-US" dirty="0" smtClean="0"/>
              <a:t>引入了“一致性初始化”概念，意思是面对任何初始化动作，可以使用相同语法，即使用大括号。</a:t>
            </a:r>
            <a:endParaRPr lang="en-US" altLang="zh-CN" dirty="0" smtClean="0"/>
          </a:p>
        </p:txBody>
      </p:sp>
      <p:pic>
        <p:nvPicPr>
          <p:cNvPr id="5" name="内容占位符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9592" y="2924944"/>
            <a:ext cx="5567154" cy="3456384"/>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一致性初始化（</a:t>
            </a:r>
            <a:r>
              <a:rPr lang="en-US" altLang="zh-CN" dirty="0"/>
              <a:t>Uniform Initialization</a:t>
            </a:r>
            <a:r>
              <a:rPr lang="zh-CN" altLang="en-US" dirty="0"/>
              <a:t>）</a:t>
            </a:r>
            <a:r>
              <a:rPr lang="en-US" altLang="zh-CN" dirty="0"/>
              <a:t> </a:t>
            </a:r>
            <a:r>
              <a:rPr lang="zh-CN" altLang="en-US" dirty="0"/>
              <a:t>与初值列（</a:t>
            </a:r>
            <a:r>
              <a:rPr lang="en-US" altLang="zh-CN" dirty="0"/>
              <a:t>Initializer List</a:t>
            </a:r>
            <a:r>
              <a:rPr lang="zh-CN" altLang="en-US" dirty="0"/>
              <a:t>）</a:t>
            </a:r>
          </a:p>
        </p:txBody>
      </p:sp>
      <p:sp>
        <p:nvSpPr>
          <p:cNvPr id="3" name="内容占位符 2"/>
          <p:cNvSpPr>
            <a:spLocks noGrp="1"/>
          </p:cNvSpPr>
          <p:nvPr>
            <p:ph sz="half" idx="1"/>
          </p:nvPr>
        </p:nvSpPr>
        <p:spPr>
          <a:xfrm>
            <a:off x="457200" y="1600201"/>
            <a:ext cx="7787208" cy="2764904"/>
          </a:xfrm>
        </p:spPr>
        <p:txBody>
          <a:bodyPr>
            <a:normAutofit/>
          </a:bodyPr>
          <a:lstStyle/>
          <a:p>
            <a:r>
              <a:rPr lang="zh-CN" altLang="en-US" dirty="0" smtClean="0"/>
              <a:t>初值列</a:t>
            </a:r>
            <a:r>
              <a:rPr lang="en-US" altLang="zh-CN" dirty="0" smtClean="0"/>
              <a:t>(initializer list)</a:t>
            </a:r>
            <a:r>
              <a:rPr lang="zh-CN" altLang="en-US" dirty="0" smtClean="0"/>
              <a:t>会强迫造成所谓</a:t>
            </a:r>
            <a:r>
              <a:rPr lang="en-US" altLang="zh-CN" dirty="0" smtClean="0"/>
              <a:t>value  initialization</a:t>
            </a:r>
            <a:r>
              <a:rPr lang="zh-CN" altLang="en-US" dirty="0" smtClean="0"/>
              <a:t>，意思是即使某个局部变量属于某种基础类型（那样通常会有不明确的初值）也会被初始化为</a:t>
            </a:r>
            <a:r>
              <a:rPr lang="en-US" altLang="zh-CN" dirty="0" smtClean="0"/>
              <a:t>0</a:t>
            </a:r>
            <a:r>
              <a:rPr lang="zh-CN" altLang="en-US" dirty="0" smtClean="0"/>
              <a:t>（若是指针则初始化为</a:t>
            </a:r>
            <a:r>
              <a:rPr lang="en-US" altLang="zh-CN" dirty="0" err="1" smtClean="0"/>
              <a:t>nullptr</a:t>
            </a:r>
            <a:r>
              <a:rPr lang="zh-CN" altLang="en-US" dirty="0" smtClean="0"/>
              <a:t>）。</a:t>
            </a:r>
            <a:endParaRPr lang="en-US" altLang="zh-CN" dirty="0" smtClean="0"/>
          </a:p>
          <a:p>
            <a:r>
              <a:rPr lang="en-US" altLang="zh-CN" dirty="0" smtClean="0"/>
              <a:t>C++11</a:t>
            </a:r>
            <a:r>
              <a:rPr lang="zh-CN" altLang="en-US" dirty="0" smtClean="0"/>
              <a:t>提供了</a:t>
            </a:r>
            <a:r>
              <a:rPr lang="en-US" altLang="zh-CN" dirty="0" err="1" smtClean="0"/>
              <a:t>std</a:t>
            </a:r>
            <a:r>
              <a:rPr lang="en-US" altLang="zh-CN" dirty="0" smtClean="0"/>
              <a:t>::</a:t>
            </a:r>
            <a:r>
              <a:rPr lang="en-US" altLang="zh-CN" dirty="0" err="1" smtClean="0"/>
              <a:t>initializer_list</a:t>
            </a:r>
            <a:r>
              <a:rPr lang="en-US" altLang="zh-CN" dirty="0" smtClean="0"/>
              <a:t>&lt;&gt;</a:t>
            </a:r>
            <a:r>
              <a:rPr lang="zh-CN" altLang="en-US" dirty="0"/>
              <a:t> </a:t>
            </a:r>
            <a:r>
              <a:rPr lang="zh-CN" altLang="en-US" dirty="0" smtClean="0"/>
              <a:t>用来支持一系列值进行初始化。</a:t>
            </a:r>
            <a:endParaRPr lang="zh-CN" altLang="en-US" dirty="0"/>
          </a:p>
        </p:txBody>
      </p:sp>
      <p:pic>
        <p:nvPicPr>
          <p:cNvPr id="5" name="内容占位符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7584" y="4437112"/>
            <a:ext cx="5256584" cy="2032886"/>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变长参数模板</a:t>
            </a:r>
            <a:endParaRPr lang="zh-CN" altLang="en-US" dirty="0"/>
          </a:p>
        </p:txBody>
      </p:sp>
      <p:sp>
        <p:nvSpPr>
          <p:cNvPr id="3" name="内容占位符 2"/>
          <p:cNvSpPr>
            <a:spLocks noGrp="1"/>
          </p:cNvSpPr>
          <p:nvPr>
            <p:ph idx="1"/>
          </p:nvPr>
        </p:nvSpPr>
        <p:spPr/>
        <p:txBody>
          <a:bodyPr>
            <a:normAutofit/>
          </a:bodyPr>
          <a:lstStyle/>
          <a:p>
            <a:r>
              <a:rPr lang="zh-CN" altLang="en-US" dirty="0"/>
              <a:t>在</a:t>
            </a:r>
            <a:r>
              <a:rPr lang="en-US" altLang="zh-CN" dirty="0"/>
              <a:t>C++11</a:t>
            </a:r>
            <a:r>
              <a:rPr lang="zh-CN" altLang="en-US" dirty="0"/>
              <a:t>之前，不论是类模板或是函数模板，都只能按其被声明时所指定的样子，接受一组固定数目的模板参数</a:t>
            </a:r>
            <a:r>
              <a:rPr lang="zh-CN" altLang="en-US" dirty="0" smtClean="0"/>
              <a:t>；</a:t>
            </a:r>
            <a:endParaRPr lang="en-US" altLang="zh-CN" dirty="0" smtClean="0"/>
          </a:p>
          <a:p>
            <a:r>
              <a:rPr lang="en-US" altLang="zh-CN" dirty="0" smtClean="0"/>
              <a:t>C</a:t>
            </a:r>
            <a:r>
              <a:rPr lang="en-US" altLang="zh-CN" dirty="0"/>
              <a:t>++</a:t>
            </a:r>
            <a:r>
              <a:rPr lang="en-US" altLang="zh-CN" dirty="0" smtClean="0"/>
              <a:t>11</a:t>
            </a:r>
            <a:r>
              <a:rPr lang="zh-CN" altLang="en-US" dirty="0" smtClean="0"/>
              <a:t>允许接受任意</a:t>
            </a:r>
            <a:r>
              <a:rPr lang="zh-CN" altLang="en-US" dirty="0"/>
              <a:t>个数、任意类别的模板参数，不必在定义时将参数的个数</a:t>
            </a:r>
            <a:r>
              <a:rPr lang="zh-CN" altLang="en-US" dirty="0" smtClean="0"/>
              <a:t>固定。</a:t>
            </a:r>
            <a:endParaRPr lang="en-US" altLang="zh-CN" dirty="0" smtClean="0"/>
          </a:p>
          <a:p>
            <a:r>
              <a:rPr lang="zh-CN" altLang="en-US" dirty="0" smtClean="0"/>
              <a:t>变长模板的参数个数可以为</a:t>
            </a:r>
            <a:r>
              <a:rPr lang="en-US" altLang="zh-CN" dirty="0" smtClean="0"/>
              <a:t>0</a:t>
            </a:r>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变长参数模板</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2204864"/>
            <a:ext cx="7682754" cy="3629925"/>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lambda</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180" y="1600200"/>
            <a:ext cx="7883639" cy="4525963"/>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lambda</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1.[capture</a:t>
            </a:r>
            <a:r>
              <a:rPr lang="en-US" altLang="zh-CN" dirty="0"/>
              <a:t>]</a:t>
            </a:r>
            <a:r>
              <a:rPr lang="zh-CN" altLang="en-US" dirty="0"/>
              <a:t>：捕捉列表。捕捉列表总是出现</a:t>
            </a:r>
            <a:r>
              <a:rPr lang="zh-CN" altLang="en-US" dirty="0" smtClean="0"/>
              <a:t>在</a:t>
            </a:r>
            <a:r>
              <a:rPr lang="en-US" altLang="zh-CN" dirty="0"/>
              <a:t>l</a:t>
            </a:r>
            <a:r>
              <a:rPr lang="en-US" altLang="zh-CN" dirty="0" smtClean="0"/>
              <a:t>ambda</a:t>
            </a:r>
            <a:r>
              <a:rPr lang="zh-CN" altLang="en-US" dirty="0"/>
              <a:t>表达式</a:t>
            </a:r>
            <a:r>
              <a:rPr lang="zh-CN" altLang="en-US" dirty="0" smtClean="0"/>
              <a:t>的</a:t>
            </a:r>
            <a:r>
              <a:rPr lang="zh-CN" altLang="en-US" dirty="0"/>
              <a:t>开始</a:t>
            </a:r>
            <a:r>
              <a:rPr lang="zh-CN" altLang="en-US" dirty="0" smtClean="0"/>
              <a:t>处。</a:t>
            </a:r>
            <a:r>
              <a:rPr lang="en-US" altLang="zh-CN" dirty="0" smtClean="0"/>
              <a:t>[]</a:t>
            </a:r>
            <a:r>
              <a:rPr lang="zh-CN" altLang="en-US" dirty="0" smtClean="0"/>
              <a:t>是</a:t>
            </a:r>
            <a:r>
              <a:rPr lang="en-US" altLang="zh-CN" dirty="0" smtClean="0"/>
              <a:t>lambda</a:t>
            </a:r>
            <a:r>
              <a:rPr lang="zh-CN" altLang="en-US" dirty="0"/>
              <a:t>引出符。编译器根据该引出符判断接下来的代码是否</a:t>
            </a:r>
            <a:r>
              <a:rPr lang="zh-CN" altLang="en-US" dirty="0" smtClean="0"/>
              <a:t>是</a:t>
            </a:r>
            <a:r>
              <a:rPr lang="en-US" altLang="zh-CN" dirty="0"/>
              <a:t>l</a:t>
            </a:r>
            <a:r>
              <a:rPr lang="en-US" altLang="zh-CN" dirty="0" smtClean="0"/>
              <a:t>ambda</a:t>
            </a:r>
            <a:r>
              <a:rPr lang="zh-CN" altLang="en-US" dirty="0"/>
              <a:t>表达式</a:t>
            </a:r>
            <a:r>
              <a:rPr lang="zh-CN" altLang="en-US" dirty="0" smtClean="0"/>
              <a:t>。</a:t>
            </a:r>
            <a:r>
              <a:rPr lang="zh-CN" altLang="en-US" dirty="0"/>
              <a:t>捕捉列表能够捕捉上下文中的变量以</a:t>
            </a:r>
            <a:r>
              <a:rPr lang="zh-CN" altLang="en-US" dirty="0" smtClean="0"/>
              <a:t>供</a:t>
            </a:r>
            <a:r>
              <a:rPr lang="en-US" altLang="zh-CN" dirty="0"/>
              <a:t>l</a:t>
            </a:r>
            <a:r>
              <a:rPr lang="en-US" altLang="zh-CN" dirty="0" smtClean="0"/>
              <a:t>ambda</a:t>
            </a:r>
            <a:r>
              <a:rPr lang="zh-CN" altLang="en-US" dirty="0"/>
              <a:t>表达式</a:t>
            </a:r>
            <a:r>
              <a:rPr lang="zh-CN" altLang="en-US" dirty="0" smtClean="0"/>
              <a:t>使用</a:t>
            </a:r>
            <a:r>
              <a:rPr lang="en-US" altLang="zh-CN" dirty="0"/>
              <a:t>;</a:t>
            </a:r>
          </a:p>
          <a:p>
            <a:r>
              <a:rPr lang="en-US" altLang="zh-CN" dirty="0"/>
              <a:t>2.(parameters)</a:t>
            </a:r>
            <a:r>
              <a:rPr lang="zh-CN" altLang="en-US" dirty="0"/>
              <a:t>：参数列表。与普通函数的参数列表一致。如果不需要参数传递，则可以连同括号“</a:t>
            </a:r>
            <a:r>
              <a:rPr lang="en-US" altLang="zh-CN" dirty="0"/>
              <a:t>()”</a:t>
            </a:r>
            <a:r>
              <a:rPr lang="zh-CN" altLang="en-US" dirty="0"/>
              <a:t>一起</a:t>
            </a:r>
            <a:r>
              <a:rPr lang="zh-CN" altLang="en-US" dirty="0" smtClean="0"/>
              <a:t>省略。</a:t>
            </a:r>
            <a:endParaRPr lang="en-US" altLang="zh-CN" dirty="0"/>
          </a:p>
          <a:p>
            <a:r>
              <a:rPr lang="en-US" altLang="zh-CN" dirty="0"/>
              <a:t>3.mutable</a:t>
            </a:r>
            <a:r>
              <a:rPr lang="zh-CN" altLang="en-US" dirty="0"/>
              <a:t>：</a:t>
            </a:r>
            <a:r>
              <a:rPr lang="en-US" altLang="zh-CN" dirty="0"/>
              <a:t>mutable</a:t>
            </a:r>
            <a:r>
              <a:rPr lang="zh-CN" altLang="en-US" dirty="0"/>
              <a:t>修饰符。默认情况下</a:t>
            </a:r>
            <a:r>
              <a:rPr lang="zh-CN" altLang="en-US" dirty="0" smtClean="0"/>
              <a:t>，</a:t>
            </a:r>
            <a:r>
              <a:rPr lang="en-US" altLang="zh-CN" dirty="0" smtClean="0"/>
              <a:t>lambda</a:t>
            </a:r>
            <a:r>
              <a:rPr lang="zh-CN" altLang="en-US" dirty="0"/>
              <a:t>函数总是一个</a:t>
            </a:r>
            <a:r>
              <a:rPr lang="en-US" altLang="zh-CN" dirty="0" err="1"/>
              <a:t>const</a:t>
            </a:r>
            <a:r>
              <a:rPr lang="zh-CN" altLang="en-US" dirty="0"/>
              <a:t>函数，</a:t>
            </a:r>
            <a:r>
              <a:rPr lang="en-US" altLang="zh-CN" dirty="0"/>
              <a:t>mutable</a:t>
            </a:r>
            <a:r>
              <a:rPr lang="zh-CN" altLang="en-US" dirty="0"/>
              <a:t>可以取消其常量性。在使用该修饰符时，参数列表不可省略（即使参数为</a:t>
            </a:r>
            <a:r>
              <a:rPr lang="zh-CN" altLang="en-US" dirty="0" smtClean="0"/>
              <a:t>空</a:t>
            </a:r>
            <a:r>
              <a:rPr lang="zh-CN" altLang="en-US" dirty="0"/>
              <a:t>。</a:t>
            </a:r>
            <a:endParaRPr lang="en-US" altLang="zh-CN" dirty="0" smtClean="0"/>
          </a:p>
          <a:p>
            <a:r>
              <a:rPr lang="en-US" altLang="zh-CN" dirty="0" smtClean="0"/>
              <a:t>4.exception</a:t>
            </a:r>
            <a:r>
              <a:rPr lang="zh-CN" altLang="en-US" dirty="0" smtClean="0"/>
              <a:t>：说明</a:t>
            </a:r>
            <a:r>
              <a:rPr lang="en-US" altLang="zh-CN" dirty="0" smtClean="0"/>
              <a:t>lambda</a:t>
            </a:r>
            <a:r>
              <a:rPr lang="zh-CN" altLang="en-US" dirty="0" smtClean="0"/>
              <a:t>表达式体内的代码是否抛出异常，以及抛出何种异常。</a:t>
            </a:r>
            <a:endParaRPr lang="en-US" altLang="zh-CN" dirty="0" smtClean="0"/>
          </a:p>
          <a:p>
            <a:r>
              <a:rPr lang="en-US" altLang="zh-CN" dirty="0" smtClean="0"/>
              <a:t>5.attribute</a:t>
            </a:r>
            <a:r>
              <a:rPr lang="zh-CN" altLang="en-US" dirty="0" smtClean="0"/>
              <a:t>：用来声明属性。</a:t>
            </a:r>
            <a:endParaRPr lang="en-US" altLang="zh-CN" dirty="0"/>
          </a:p>
          <a:p>
            <a:r>
              <a:rPr lang="en-US" altLang="zh-CN" dirty="0" smtClean="0"/>
              <a:t>6.-&gt;ret</a:t>
            </a:r>
            <a:r>
              <a:rPr lang="zh-CN" altLang="en-US" dirty="0" smtClean="0"/>
              <a:t>：指明</a:t>
            </a:r>
            <a:r>
              <a:rPr lang="en-US" altLang="zh-CN" dirty="0" smtClean="0"/>
              <a:t>lambda</a:t>
            </a:r>
            <a:r>
              <a:rPr lang="zh-CN" altLang="en-US" dirty="0" smtClean="0"/>
              <a:t>表达式的返回类型。若不需要指明返回</a:t>
            </a:r>
            <a:r>
              <a:rPr lang="zh-CN" altLang="en-US" dirty="0" smtClean="0"/>
              <a:t>类型</a:t>
            </a:r>
            <a:r>
              <a:rPr lang="zh-CN" altLang="en-US" dirty="0"/>
              <a:t>，</a:t>
            </a:r>
            <a:r>
              <a:rPr lang="zh-CN" altLang="en-US" dirty="0" smtClean="0"/>
              <a:t>可</a:t>
            </a:r>
            <a:r>
              <a:rPr lang="zh-CN" altLang="en-US" dirty="0" smtClean="0"/>
              <a:t>将其连同符号</a:t>
            </a:r>
            <a:r>
              <a:rPr lang="zh-CN" altLang="en-US" dirty="0"/>
              <a:t>”</a:t>
            </a:r>
            <a:r>
              <a:rPr lang="en-US" altLang="zh-CN" dirty="0"/>
              <a:t>-&gt;”</a:t>
            </a:r>
            <a:r>
              <a:rPr lang="zh-CN" altLang="en-US" dirty="0"/>
              <a:t>一起省略。此外，在返回类型明确的情况下，也可以省略该部分</a:t>
            </a:r>
            <a:r>
              <a:rPr lang="zh-CN" altLang="en-US" dirty="0" smtClean="0"/>
              <a:t>，该类型会根据返回值被推导出来</a:t>
            </a:r>
            <a:r>
              <a:rPr lang="zh-CN" altLang="en-US" dirty="0"/>
              <a:t>。</a:t>
            </a:r>
            <a:endParaRPr lang="en-US" altLang="zh-CN" dirty="0"/>
          </a:p>
          <a:p>
            <a:r>
              <a:rPr lang="en-US" altLang="zh-CN" dirty="0" smtClean="0"/>
              <a:t>7.{body}</a:t>
            </a:r>
            <a:r>
              <a:rPr lang="zh-CN" altLang="en-US" dirty="0"/>
              <a:t>：函数体。内容与普通函数一样，不过除了可以使用参数之外，还可以使用所有捕获的变量</a:t>
            </a:r>
            <a:r>
              <a:rPr lang="zh-CN" altLang="en-US" dirty="0" smtClean="0"/>
              <a:t>。</a:t>
            </a:r>
            <a:endParaRPr lang="en-US" altLang="zh-CN"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lambda</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与普通函数最大的区别是，除了可以使用参数以外</a:t>
            </a:r>
            <a:r>
              <a:rPr lang="zh-CN" altLang="en-US" dirty="0" smtClean="0"/>
              <a:t>，</a:t>
            </a:r>
            <a:r>
              <a:rPr lang="en-US" altLang="zh-CN" dirty="0" smtClean="0"/>
              <a:t>lambda</a:t>
            </a:r>
            <a:r>
              <a:rPr lang="zh-CN" altLang="en-US" dirty="0"/>
              <a:t>表达式</a:t>
            </a:r>
            <a:r>
              <a:rPr lang="zh-CN" altLang="en-US" dirty="0" smtClean="0"/>
              <a:t>还</a:t>
            </a:r>
            <a:r>
              <a:rPr lang="zh-CN" altLang="en-US" dirty="0"/>
              <a:t>可以通过捕获列表访问一些上下文中的数据</a:t>
            </a:r>
            <a:r>
              <a:rPr lang="zh-CN" altLang="en-US" dirty="0" smtClean="0"/>
              <a:t>。</a:t>
            </a:r>
            <a:endParaRPr lang="en-US" altLang="zh-CN" dirty="0"/>
          </a:p>
          <a:p>
            <a:r>
              <a:rPr lang="zh-CN" altLang="en-US" dirty="0" smtClean="0"/>
              <a:t>具体</a:t>
            </a:r>
            <a:r>
              <a:rPr lang="zh-CN" altLang="en-US" dirty="0"/>
              <a:t>地，捕捉列表描述了上下文中哪些数据可 以</a:t>
            </a:r>
            <a:r>
              <a:rPr lang="zh-CN" altLang="en-US" dirty="0" smtClean="0"/>
              <a:t>被</a:t>
            </a:r>
            <a:r>
              <a:rPr lang="en-US" altLang="zh-CN" dirty="0" smtClean="0"/>
              <a:t>lambda</a:t>
            </a:r>
            <a:r>
              <a:rPr lang="zh-CN" altLang="en-US" dirty="0"/>
              <a:t>使用，以及使用方式（以值传递的方式或引用传递的方式）</a:t>
            </a:r>
            <a:r>
              <a:rPr lang="zh-CN" altLang="en-US" dirty="0" smtClean="0"/>
              <a:t>。</a:t>
            </a:r>
            <a:endParaRPr lang="en-US" altLang="zh-CN" dirty="0" smtClean="0"/>
          </a:p>
          <a:p>
            <a:r>
              <a:rPr lang="zh-CN" altLang="en-US" dirty="0" smtClean="0"/>
              <a:t>语法</a:t>
            </a:r>
            <a:r>
              <a:rPr lang="zh-CN" altLang="en-US" dirty="0"/>
              <a:t>上，在“</a:t>
            </a:r>
            <a:r>
              <a:rPr lang="en-US" altLang="zh-CN" dirty="0"/>
              <a:t>[]”</a:t>
            </a:r>
            <a:r>
              <a:rPr lang="zh-CN" altLang="en-US" dirty="0"/>
              <a:t>包括起来的是捕捉列表，捕捉列表由多个捕捉项组成，并以逗号 分隔。捕捉列表有以下几种</a:t>
            </a:r>
            <a:r>
              <a:rPr lang="zh-CN" altLang="en-US" dirty="0" smtClean="0"/>
              <a:t>形式：</a:t>
            </a:r>
            <a:endParaRPr lang="en-US" altLang="zh-CN" dirty="0"/>
          </a:p>
          <a:p>
            <a:endParaRPr lang="en-US" altLang="zh-CN" dirty="0" smtClean="0"/>
          </a:p>
          <a:p>
            <a:r>
              <a:rPr lang="en-US" altLang="zh-CN" dirty="0" smtClean="0"/>
              <a:t>[=]</a:t>
            </a:r>
            <a:r>
              <a:rPr lang="zh-CN" altLang="en-US" dirty="0"/>
              <a:t>表示值传递方式捕捉</a:t>
            </a:r>
            <a:r>
              <a:rPr lang="zh-CN" altLang="en-US" dirty="0" smtClean="0"/>
              <a:t>所有外部作用域</a:t>
            </a:r>
            <a:r>
              <a:rPr lang="zh-CN" altLang="en-US" dirty="0"/>
              <a:t>的</a:t>
            </a:r>
            <a:r>
              <a:rPr lang="zh-CN" altLang="en-US" dirty="0" smtClean="0"/>
              <a:t>变量。</a:t>
            </a:r>
            <a:endParaRPr lang="en-US" altLang="zh-CN" dirty="0" smtClean="0"/>
          </a:p>
          <a:p>
            <a:r>
              <a:rPr lang="en-US" altLang="zh-CN" dirty="0"/>
              <a:t>[&amp;]</a:t>
            </a:r>
            <a:r>
              <a:rPr lang="zh-CN" altLang="en-US" dirty="0"/>
              <a:t>表示引用传递方式捕捉</a:t>
            </a:r>
            <a:r>
              <a:rPr lang="zh-CN" altLang="en-US" dirty="0" smtClean="0"/>
              <a:t>所有外部作用域</a:t>
            </a:r>
            <a:r>
              <a:rPr lang="zh-CN" altLang="en-US" dirty="0"/>
              <a:t>的</a:t>
            </a:r>
            <a:r>
              <a:rPr lang="zh-CN" altLang="en-US" dirty="0" smtClean="0"/>
              <a:t>变量。</a:t>
            </a:r>
            <a:endParaRPr lang="en-US" altLang="zh-CN" dirty="0" smtClean="0"/>
          </a:p>
          <a:p>
            <a:r>
              <a:rPr lang="en-US" altLang="zh-CN" dirty="0"/>
              <a:t>[</a:t>
            </a:r>
            <a:r>
              <a:rPr lang="en-US" altLang="zh-CN" dirty="0" err="1"/>
              <a:t>var</a:t>
            </a:r>
            <a:r>
              <a:rPr lang="en-US" altLang="zh-CN" dirty="0"/>
              <a:t>]</a:t>
            </a:r>
            <a:r>
              <a:rPr lang="zh-CN" altLang="en-US" dirty="0"/>
              <a:t>表示值传递方式捕捉变量</a:t>
            </a:r>
            <a:r>
              <a:rPr lang="en-US" altLang="zh-CN" dirty="0" err="1"/>
              <a:t>var</a:t>
            </a:r>
            <a:r>
              <a:rPr lang="zh-CN" altLang="en-US" dirty="0" smtClean="0"/>
              <a:t>。</a:t>
            </a:r>
            <a:endParaRPr lang="en-US" altLang="zh-CN" dirty="0" smtClean="0"/>
          </a:p>
          <a:p>
            <a:r>
              <a:rPr lang="en-US" altLang="zh-CN" dirty="0" smtClean="0"/>
              <a:t>[&amp;</a:t>
            </a:r>
            <a:r>
              <a:rPr lang="en-US" altLang="zh-CN" dirty="0" err="1"/>
              <a:t>var</a:t>
            </a:r>
            <a:r>
              <a:rPr lang="en-US" altLang="zh-CN" dirty="0"/>
              <a:t>]</a:t>
            </a:r>
            <a:r>
              <a:rPr lang="zh-CN" altLang="en-US" dirty="0"/>
              <a:t>表示引用传递捕捉变量</a:t>
            </a:r>
            <a:r>
              <a:rPr lang="en-US" altLang="zh-CN" dirty="0" err="1" smtClean="0"/>
              <a:t>var</a:t>
            </a:r>
            <a:r>
              <a:rPr lang="zh-CN" altLang="en-US" dirty="0" smtClean="0"/>
              <a:t>。</a:t>
            </a:r>
            <a:endParaRPr lang="en-US" altLang="zh-CN" dirty="0" smtClean="0"/>
          </a:p>
          <a:p>
            <a:r>
              <a:rPr lang="en-US" altLang="zh-CN" dirty="0" smtClean="0"/>
              <a:t>[this</a:t>
            </a:r>
            <a:r>
              <a:rPr lang="en-US" altLang="zh-CN" dirty="0"/>
              <a:t>]</a:t>
            </a:r>
            <a:r>
              <a:rPr lang="zh-CN" altLang="en-US" dirty="0"/>
              <a:t>表示值传递方式捕捉当前的</a:t>
            </a:r>
            <a:r>
              <a:rPr lang="en-US" altLang="zh-CN" dirty="0"/>
              <a:t>this</a:t>
            </a:r>
            <a:r>
              <a:rPr lang="zh-CN" altLang="en-US" dirty="0" smtClean="0"/>
              <a:t>指针。</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 Standard </a:t>
            </a:r>
            <a:r>
              <a:rPr lang="zh-CN" altLang="en-US" dirty="0" smtClean="0"/>
              <a:t>里程碑</a:t>
            </a:r>
            <a:endParaRPr lang="zh-CN" altLang="en-US" dirty="0"/>
          </a:p>
        </p:txBody>
      </p:sp>
      <p:graphicFrame>
        <p:nvGraphicFramePr>
          <p:cNvPr id="4" name="内容占位符 3"/>
          <p:cNvGraphicFramePr>
            <a:graphicFrameLocks noGrp="1"/>
          </p:cNvGraphicFramePr>
          <p:nvPr>
            <p:ph idx="1"/>
          </p:nvPr>
        </p:nvGraphicFramePr>
        <p:xfrm>
          <a:off x="457200" y="1600200"/>
          <a:ext cx="8229600" cy="4776192"/>
        </p:xfrm>
        <a:graphic>
          <a:graphicData uri="http://schemas.openxmlformats.org/drawingml/2006/table">
            <a:tbl>
              <a:tblPr firstRow="1" bandRow="1">
                <a:tableStyleId>{5C22544A-7EE6-4342-B048-85BDC9FD1C3A}</a:tableStyleId>
              </a:tblPr>
              <a:tblGrid>
                <a:gridCol w="1234480"/>
                <a:gridCol w="2520280"/>
                <a:gridCol w="1584176"/>
                <a:gridCol w="2890664"/>
              </a:tblGrid>
              <a:tr h="736848">
                <a:tc>
                  <a:txBody>
                    <a:bodyPr/>
                    <a:lstStyle/>
                    <a:p>
                      <a:pPr algn="ctr"/>
                      <a:r>
                        <a:rPr lang="zh-CN" altLang="en-US" dirty="0" smtClean="0"/>
                        <a:t>发布时间</a:t>
                      </a:r>
                      <a:endParaRPr lang="zh-CN" altLang="en-US" dirty="0"/>
                    </a:p>
                  </a:txBody>
                  <a:tcPr/>
                </a:tc>
                <a:tc>
                  <a:txBody>
                    <a:bodyPr/>
                    <a:lstStyle/>
                    <a:p>
                      <a:r>
                        <a:rPr lang="zh-CN" altLang="en-US" dirty="0" smtClean="0"/>
                        <a:t>文档</a:t>
                      </a:r>
                      <a:endParaRPr lang="zh-CN" altLang="en-US" dirty="0"/>
                    </a:p>
                  </a:txBody>
                  <a:tcPr/>
                </a:tc>
                <a:tc>
                  <a:txBody>
                    <a:bodyPr/>
                    <a:lstStyle/>
                    <a:p>
                      <a:r>
                        <a:rPr lang="zh-CN" altLang="en-US" dirty="0" smtClean="0"/>
                        <a:t>统称</a:t>
                      </a:r>
                      <a:endParaRPr lang="zh-CN" altLang="en-US" dirty="0"/>
                    </a:p>
                  </a:txBody>
                  <a:tcPr/>
                </a:tc>
                <a:tc>
                  <a:txBody>
                    <a:bodyPr/>
                    <a:lstStyle/>
                    <a:p>
                      <a:r>
                        <a:rPr lang="zh-CN" altLang="en-US" dirty="0" smtClean="0"/>
                        <a:t>备注</a:t>
                      </a:r>
                      <a:endParaRPr lang="zh-CN" altLang="en-US" dirty="0"/>
                    </a:p>
                  </a:txBody>
                  <a:tcPr/>
                </a:tc>
              </a:tr>
              <a:tr h="736848">
                <a:tc>
                  <a:txBody>
                    <a:bodyPr/>
                    <a:lstStyle/>
                    <a:p>
                      <a:r>
                        <a:rPr lang="en-US" altLang="zh-CN" dirty="0" smtClean="0"/>
                        <a:t>1998</a:t>
                      </a:r>
                      <a:endParaRPr lang="zh-CN" altLang="en-US" dirty="0"/>
                    </a:p>
                  </a:txBody>
                  <a:tcPr/>
                </a:tc>
                <a:tc>
                  <a:txBody>
                    <a:bodyPr/>
                    <a:lstStyle/>
                    <a:p>
                      <a:r>
                        <a:rPr lang="en-US" altLang="zh-CN" dirty="0" smtClean="0"/>
                        <a:t>ISO/IEC 14882:1998</a:t>
                      </a:r>
                      <a:endParaRPr lang="zh-CN" altLang="en-US" dirty="0"/>
                    </a:p>
                  </a:txBody>
                  <a:tcPr/>
                </a:tc>
                <a:tc>
                  <a:txBody>
                    <a:bodyPr/>
                    <a:lstStyle/>
                    <a:p>
                      <a:r>
                        <a:rPr lang="en-US" altLang="zh-CN" dirty="0" smtClean="0"/>
                        <a:t>C++98</a:t>
                      </a:r>
                      <a:endParaRPr lang="zh-CN" altLang="en-US" dirty="0"/>
                    </a:p>
                  </a:txBody>
                  <a:tcPr/>
                </a:tc>
                <a:tc>
                  <a:txBody>
                    <a:bodyPr/>
                    <a:lstStyle/>
                    <a:p>
                      <a:r>
                        <a:rPr lang="zh-CN" altLang="en-US" dirty="0" smtClean="0"/>
                        <a:t>第一份</a:t>
                      </a:r>
                      <a:r>
                        <a:rPr lang="en-US" altLang="zh-CN" dirty="0" smtClean="0"/>
                        <a:t>C++</a:t>
                      </a:r>
                      <a:r>
                        <a:rPr lang="zh-CN" altLang="en-US" dirty="0" smtClean="0"/>
                        <a:t>标准</a:t>
                      </a:r>
                      <a:endParaRPr lang="zh-CN" altLang="en-US" dirty="0"/>
                    </a:p>
                  </a:txBody>
                  <a:tcPr/>
                </a:tc>
              </a:tr>
              <a:tr h="736848">
                <a:tc>
                  <a:txBody>
                    <a:bodyPr/>
                    <a:lstStyle/>
                    <a:p>
                      <a:r>
                        <a:rPr lang="en-US" altLang="zh-CN" dirty="0" smtClean="0"/>
                        <a:t>2003</a:t>
                      </a:r>
                      <a:endParaRPr lang="zh-CN" altLang="en-US" dirty="0"/>
                    </a:p>
                  </a:txBody>
                  <a:tcPr/>
                </a:tc>
                <a:tc>
                  <a:txBody>
                    <a:bodyPr/>
                    <a:lstStyle/>
                    <a:p>
                      <a:r>
                        <a:rPr lang="en-US" altLang="zh-CN" dirty="0" smtClean="0"/>
                        <a:t>ISO/IEC 14882:2003</a:t>
                      </a:r>
                      <a:endParaRPr lang="zh-CN" altLang="en-US" dirty="0"/>
                    </a:p>
                  </a:txBody>
                  <a:tcPr/>
                </a:tc>
                <a:tc>
                  <a:txBody>
                    <a:bodyPr/>
                    <a:lstStyle/>
                    <a:p>
                      <a:r>
                        <a:rPr lang="en-US" altLang="zh-CN" dirty="0" smtClean="0"/>
                        <a:t>C++03</a:t>
                      </a:r>
                      <a:endParaRPr lang="zh-CN" altLang="en-US" dirty="0"/>
                    </a:p>
                  </a:txBody>
                  <a:tcPr/>
                </a:tc>
                <a:tc>
                  <a:txBody>
                    <a:bodyPr/>
                    <a:lstStyle/>
                    <a:p>
                      <a:r>
                        <a:rPr lang="zh-CN" altLang="en-US" dirty="0" smtClean="0"/>
                        <a:t>技术勘误（</a:t>
                      </a:r>
                      <a:r>
                        <a:rPr lang="en-US" altLang="zh-CN" dirty="0" smtClean="0"/>
                        <a:t>technical</a:t>
                      </a:r>
                      <a:r>
                        <a:rPr lang="en-US" altLang="zh-CN" baseline="0" dirty="0" smtClean="0"/>
                        <a:t> corrigendum</a:t>
                      </a:r>
                      <a:r>
                        <a:rPr lang="zh-CN" altLang="en-US" baseline="0" dirty="0" smtClean="0"/>
                        <a:t>，</a:t>
                      </a:r>
                      <a:r>
                        <a:rPr lang="en-US" altLang="zh-CN" baseline="0" dirty="0" smtClean="0"/>
                        <a:t>TC</a:t>
                      </a:r>
                      <a:r>
                        <a:rPr lang="zh-CN" altLang="en-US" baseline="0" dirty="0" smtClean="0"/>
                        <a:t>），修正一些</a:t>
                      </a:r>
                      <a:r>
                        <a:rPr lang="en-US" altLang="zh-CN" baseline="0" dirty="0" smtClean="0"/>
                        <a:t>bug</a:t>
                      </a:r>
                      <a:endParaRPr lang="zh-CN" altLang="en-US" dirty="0"/>
                    </a:p>
                  </a:txBody>
                  <a:tcPr/>
                </a:tc>
              </a:tr>
              <a:tr h="736848">
                <a:tc>
                  <a:txBody>
                    <a:bodyPr/>
                    <a:lstStyle/>
                    <a:p>
                      <a:r>
                        <a:rPr lang="en-US" altLang="zh-CN" dirty="0" smtClean="0"/>
                        <a:t>2007</a:t>
                      </a:r>
                      <a:endParaRPr lang="zh-CN" altLang="en-US" dirty="0"/>
                    </a:p>
                  </a:txBody>
                  <a:tcPr/>
                </a:tc>
                <a:tc>
                  <a:txBody>
                    <a:bodyPr/>
                    <a:lstStyle/>
                    <a:p>
                      <a:r>
                        <a:rPr lang="en-US" altLang="zh-CN" dirty="0" smtClean="0"/>
                        <a:t>ISO/IEC TR 19768:2007</a:t>
                      </a:r>
                      <a:endParaRPr lang="zh-CN" altLang="en-US" dirty="0"/>
                    </a:p>
                  </a:txBody>
                  <a:tcPr/>
                </a:tc>
                <a:tc>
                  <a:txBody>
                    <a:bodyPr/>
                    <a:lstStyle/>
                    <a:p>
                      <a:r>
                        <a:rPr lang="en-US" altLang="zh-CN" dirty="0" smtClean="0"/>
                        <a:t>TR1</a:t>
                      </a:r>
                      <a:endParaRPr lang="zh-CN" altLang="en-US" dirty="0"/>
                    </a:p>
                  </a:txBody>
                  <a:tcPr/>
                </a:tc>
                <a:tc>
                  <a:txBody>
                    <a:bodyPr/>
                    <a:lstStyle/>
                    <a:p>
                      <a:r>
                        <a:rPr lang="en-US" altLang="zh-CN" dirty="0" smtClean="0"/>
                        <a:t>C++</a:t>
                      </a:r>
                      <a:r>
                        <a:rPr lang="zh-CN" altLang="en-US" dirty="0" smtClean="0"/>
                        <a:t>技术报告：库扩展（</a:t>
                      </a:r>
                      <a:r>
                        <a:rPr lang="en-US" altLang="zh-CN" dirty="0" smtClean="0"/>
                        <a:t>Technical</a:t>
                      </a:r>
                      <a:r>
                        <a:rPr lang="en-US" altLang="zh-CN" baseline="0" dirty="0" smtClean="0"/>
                        <a:t> Report on C++ Library Extensions</a:t>
                      </a:r>
                      <a:r>
                        <a:rPr lang="zh-CN" altLang="en-US" baseline="0" dirty="0" smtClean="0"/>
                        <a:t>）</a:t>
                      </a:r>
                      <a:endParaRPr lang="zh-CN" altLang="en-US" dirty="0"/>
                    </a:p>
                  </a:txBody>
                  <a:tcPr/>
                </a:tc>
              </a:tr>
              <a:tr h="736848">
                <a:tc>
                  <a:txBody>
                    <a:bodyPr/>
                    <a:lstStyle/>
                    <a:p>
                      <a:r>
                        <a:rPr lang="en-US" altLang="zh-CN" dirty="0" smtClean="0"/>
                        <a:t>2011</a:t>
                      </a:r>
                      <a:endParaRPr lang="zh-CN" altLang="en-US" dirty="0"/>
                    </a:p>
                  </a:txBody>
                  <a:tcPr/>
                </a:tc>
                <a:tc>
                  <a:txBody>
                    <a:bodyPr/>
                    <a:lstStyle/>
                    <a:p>
                      <a:r>
                        <a:rPr lang="en-US" altLang="zh-CN" dirty="0" smtClean="0"/>
                        <a:t>ISO/IEC 14882:2011</a:t>
                      </a:r>
                      <a:endParaRPr lang="zh-CN" altLang="en-US" dirty="0"/>
                    </a:p>
                  </a:txBody>
                  <a:tcPr/>
                </a:tc>
                <a:tc>
                  <a:txBody>
                    <a:bodyPr/>
                    <a:lstStyle/>
                    <a:p>
                      <a:r>
                        <a:rPr lang="en-US" altLang="zh-CN" dirty="0" smtClean="0"/>
                        <a:t>C++11(C++0x)</a:t>
                      </a:r>
                      <a:endParaRPr lang="zh-CN" altLang="en-US" dirty="0"/>
                    </a:p>
                  </a:txBody>
                  <a:tcPr/>
                </a:tc>
                <a:tc>
                  <a:txBody>
                    <a:bodyPr/>
                    <a:lstStyle/>
                    <a:p>
                      <a:r>
                        <a:rPr lang="zh-CN" altLang="en-US" dirty="0" smtClean="0"/>
                        <a:t>第二份</a:t>
                      </a:r>
                      <a:r>
                        <a:rPr lang="en-US" altLang="zh-CN" dirty="0" smtClean="0"/>
                        <a:t>C++</a:t>
                      </a:r>
                      <a:r>
                        <a:rPr lang="zh-CN" altLang="en-US" dirty="0" smtClean="0"/>
                        <a:t>标准</a:t>
                      </a:r>
                      <a:endParaRPr lang="zh-CN" altLang="en-US" dirty="0"/>
                    </a:p>
                  </a:txBody>
                  <a:tcPr/>
                </a:tc>
              </a:tr>
              <a:tr h="736848">
                <a:tc>
                  <a:txBody>
                    <a:bodyPr/>
                    <a:lstStyle/>
                    <a:p>
                      <a:r>
                        <a:rPr lang="en-US" altLang="zh-CN" dirty="0" smtClean="0"/>
                        <a:t>2014</a:t>
                      </a:r>
                      <a:endParaRPr lang="zh-CN" altLang="en-US" dirty="0"/>
                    </a:p>
                  </a:txBody>
                  <a:tcPr/>
                </a:tc>
                <a:tc>
                  <a:txBody>
                    <a:bodyPr/>
                    <a:lstStyle/>
                    <a:p>
                      <a:r>
                        <a:rPr lang="en-US" altLang="zh-CN" dirty="0" smtClean="0"/>
                        <a:t>ISO/IEC 14882:2014</a:t>
                      </a:r>
                      <a:endParaRPr lang="zh-CN" altLang="en-US" dirty="0"/>
                    </a:p>
                  </a:txBody>
                  <a:tcPr/>
                </a:tc>
                <a:tc>
                  <a:txBody>
                    <a:bodyPr/>
                    <a:lstStyle/>
                    <a:p>
                      <a:r>
                        <a:rPr lang="en-US" altLang="zh-CN" dirty="0" smtClean="0"/>
                        <a:t>C++14</a:t>
                      </a:r>
                      <a:endParaRPr lang="zh-CN" altLang="en-US" dirty="0"/>
                    </a:p>
                  </a:txBody>
                  <a:tcPr/>
                </a:tc>
                <a:tc>
                  <a:txBody>
                    <a:bodyPr/>
                    <a:lstStyle/>
                    <a:p>
                      <a:r>
                        <a:rPr lang="zh-CN" altLang="en-US" dirty="0" smtClean="0"/>
                        <a:t>第三份</a:t>
                      </a:r>
                      <a:r>
                        <a:rPr lang="en-US" altLang="zh-CN" dirty="0" smtClean="0"/>
                        <a:t>C++</a:t>
                      </a:r>
                      <a:r>
                        <a:rPr lang="zh-CN" altLang="en-US" dirty="0" smtClean="0"/>
                        <a:t>标准</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lambda</a:t>
            </a:r>
            <a:endParaRPr lang="zh-CN" altLang="en-US" dirty="0"/>
          </a:p>
        </p:txBody>
      </p:sp>
      <p:sp>
        <p:nvSpPr>
          <p:cNvPr id="6" name="内容占位符 5"/>
          <p:cNvSpPr>
            <a:spLocks noGrp="1"/>
          </p:cNvSpPr>
          <p:nvPr>
            <p:ph sz="half" idx="2"/>
          </p:nvPr>
        </p:nvSpPr>
        <p:spPr>
          <a:xfrm flipH="1">
            <a:off x="755576" y="4581128"/>
            <a:ext cx="6552728" cy="1617043"/>
          </a:xfrm>
        </p:spPr>
        <p:txBody>
          <a:bodyPr>
            <a:normAutofit fontScale="85000" lnSpcReduction="10000"/>
          </a:bodyPr>
          <a:lstStyle/>
          <a:p>
            <a:r>
              <a:rPr lang="en-US" altLang="zh-CN" dirty="0" smtClean="0"/>
              <a:t>lambda</a:t>
            </a:r>
            <a:r>
              <a:rPr lang="zh-CN" altLang="en-US" dirty="0" smtClean="0"/>
              <a:t>总是由一个</a:t>
            </a:r>
            <a:r>
              <a:rPr lang="en-US" altLang="zh-CN" dirty="0" smtClean="0"/>
              <a:t>[]</a:t>
            </a:r>
            <a:r>
              <a:rPr lang="zh-CN" altLang="en-US" dirty="0" smtClean="0"/>
              <a:t>引入，</a:t>
            </a:r>
            <a:r>
              <a:rPr lang="en-US" altLang="zh-CN" dirty="0" smtClean="0"/>
              <a:t>[]</a:t>
            </a:r>
            <a:r>
              <a:rPr lang="zh-CN" altLang="en-US" dirty="0" smtClean="0"/>
              <a:t>是</a:t>
            </a:r>
            <a:r>
              <a:rPr lang="en-US" altLang="zh-CN" dirty="0" smtClean="0"/>
              <a:t>lambda</a:t>
            </a:r>
            <a:r>
              <a:rPr lang="zh-CN" altLang="en-US" dirty="0" smtClean="0"/>
              <a:t>引出符，可以在其内部指明</a:t>
            </a:r>
            <a:r>
              <a:rPr lang="en-US" altLang="zh-CN" dirty="0" smtClean="0"/>
              <a:t>capture</a:t>
            </a:r>
            <a:r>
              <a:rPr lang="zh-CN" altLang="en-US" dirty="0" smtClean="0"/>
              <a:t>捕捉列表，用来在</a:t>
            </a:r>
            <a:r>
              <a:rPr lang="en-US" altLang="zh-CN" dirty="0" smtClean="0"/>
              <a:t>lambda</a:t>
            </a:r>
            <a:r>
              <a:rPr lang="zh-CN" altLang="en-US" dirty="0" smtClean="0"/>
              <a:t>内部访问“</a:t>
            </a:r>
            <a:r>
              <a:rPr lang="en-US" altLang="zh-CN" dirty="0" err="1" smtClean="0"/>
              <a:t>nonstatic</a:t>
            </a:r>
            <a:r>
              <a:rPr lang="zh-CN" altLang="en-US" dirty="0" smtClean="0"/>
              <a:t>外部对象”。若不需要访问外部数据，这组方括号可以为空。</a:t>
            </a:r>
            <a:endParaRPr lang="zh-CN" altLang="en-US" dirty="0"/>
          </a:p>
        </p:txBody>
      </p:sp>
      <p:pic>
        <p:nvPicPr>
          <p:cNvPr id="10" name="内容占位符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91680" y="1412776"/>
            <a:ext cx="5431822" cy="2952328"/>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smtClean="0"/>
              <a:t>lambda</a:t>
            </a:r>
            <a:endParaRPr lang="zh-CN" altLang="en-US" dirty="0"/>
          </a:p>
        </p:txBody>
      </p:sp>
      <p:pic>
        <p:nvPicPr>
          <p:cNvPr id="7" name="内容占位符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91680" y="1268760"/>
            <a:ext cx="5823531" cy="4104456"/>
          </a:xfrm>
        </p:spPr>
      </p:pic>
      <p:sp>
        <p:nvSpPr>
          <p:cNvPr id="9" name="内容占位符 8"/>
          <p:cNvSpPr>
            <a:spLocks noGrp="1"/>
          </p:cNvSpPr>
          <p:nvPr>
            <p:ph sz="half" idx="2"/>
          </p:nvPr>
        </p:nvSpPr>
        <p:spPr>
          <a:xfrm>
            <a:off x="1619672" y="5589240"/>
            <a:ext cx="7128792" cy="792088"/>
          </a:xfrm>
        </p:spPr>
        <p:txBody>
          <a:bodyPr/>
          <a:lstStyle/>
          <a:p>
            <a:r>
              <a:rPr lang="zh-CN" altLang="en-US" dirty="0"/>
              <a:t>以上</a:t>
            </a:r>
            <a:r>
              <a:rPr lang="zh-CN" altLang="en-US" dirty="0" smtClean="0"/>
              <a:t>代码输出什么？</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lstStyle/>
          <a:p>
            <a:r>
              <a:rPr lang="en-US" altLang="zh-CN" dirty="0" smtClean="0"/>
              <a:t>lambda</a:t>
            </a:r>
            <a:endParaRPr lang="zh-CN" altLang="en-US" dirty="0"/>
          </a:p>
        </p:txBody>
      </p:sp>
      <p:sp>
        <p:nvSpPr>
          <p:cNvPr id="12" name="文本占位符 11"/>
          <p:cNvSpPr>
            <a:spLocks noGrp="1"/>
          </p:cNvSpPr>
          <p:nvPr>
            <p:ph type="body" idx="1"/>
          </p:nvPr>
        </p:nvSpPr>
        <p:spPr>
          <a:xfrm>
            <a:off x="755576" y="4725144"/>
            <a:ext cx="7920880" cy="1800200"/>
          </a:xfrm>
        </p:spPr>
        <p:txBody>
          <a:bodyPr>
            <a:normAutofit lnSpcReduction="10000"/>
          </a:bodyPr>
          <a:lstStyle/>
          <a:p>
            <a:r>
              <a:rPr lang="en-US" altLang="zh-CN" dirty="0"/>
              <a:t>X</a:t>
            </a:r>
            <a:r>
              <a:rPr lang="zh-CN" altLang="en-US" dirty="0"/>
              <a:t>以值传递，</a:t>
            </a:r>
            <a:r>
              <a:rPr lang="en-US" altLang="zh-CN" dirty="0"/>
              <a:t>x</a:t>
            </a:r>
            <a:r>
              <a:rPr lang="zh-CN" altLang="en-US" dirty="0"/>
              <a:t>被视为一个常量，一旦初始化后不会再改变。因此，使用</a:t>
            </a:r>
            <a:r>
              <a:rPr lang="en-US" altLang="zh-CN" dirty="0"/>
              <a:t>lambda</a:t>
            </a:r>
            <a:r>
              <a:rPr lang="zh-CN" altLang="en-US" dirty="0"/>
              <a:t>表达式时，若需要捕捉的值成为</a:t>
            </a:r>
            <a:r>
              <a:rPr lang="en-US" altLang="zh-CN" dirty="0"/>
              <a:t>lambda</a:t>
            </a:r>
            <a:r>
              <a:rPr lang="zh-CN" altLang="en-US" dirty="0"/>
              <a:t>表达式的常量，则通常使用值传递的方式捕捉；若需要捕捉的值成为</a:t>
            </a:r>
            <a:r>
              <a:rPr lang="en-US" altLang="zh-CN" dirty="0"/>
              <a:t>lambda</a:t>
            </a:r>
            <a:r>
              <a:rPr lang="zh-CN" altLang="en-US" dirty="0"/>
              <a:t>表达式运行时的变量，则应该采用引用传递方式捕捉。</a:t>
            </a:r>
          </a:p>
        </p:txBody>
      </p:sp>
      <p:pic>
        <p:nvPicPr>
          <p:cNvPr id="14" name="内容占位符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20072" y="3068960"/>
            <a:ext cx="3638524" cy="1457082"/>
          </a:xfrm>
        </p:spPr>
      </p:pic>
      <p:pic>
        <p:nvPicPr>
          <p:cNvPr id="5" name="内容占位符 4"/>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39552" y="1340768"/>
            <a:ext cx="4597524" cy="324036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二、通用工具</a:t>
            </a:r>
            <a:r>
              <a:rPr lang="en-US" altLang="zh-CN" dirty="0" smtClean="0"/>
              <a:t>—tuple</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a:t>tuple</a:t>
            </a:r>
            <a:r>
              <a:rPr lang="zh-CN" altLang="en-US" dirty="0" smtClean="0"/>
              <a:t>多元组</a:t>
            </a:r>
            <a:r>
              <a:rPr lang="en-US" altLang="zh-CN" dirty="0" smtClean="0"/>
              <a:t>,</a:t>
            </a:r>
            <a:r>
              <a:rPr lang="zh-CN" altLang="en-US" dirty="0"/>
              <a:t>是泛化的</a:t>
            </a:r>
            <a:r>
              <a:rPr lang="en-US" altLang="zh-CN" dirty="0" err="1"/>
              <a:t>std</a:t>
            </a:r>
            <a:r>
              <a:rPr lang="en-US" altLang="zh-CN" dirty="0"/>
              <a:t>::pair</a:t>
            </a:r>
            <a:r>
              <a:rPr lang="zh-CN" altLang="en-US" dirty="0" smtClean="0"/>
              <a:t>（即</a:t>
            </a:r>
            <a:r>
              <a:rPr lang="en-US" altLang="zh-CN" dirty="0" err="1"/>
              <a:t>std</a:t>
            </a:r>
            <a:r>
              <a:rPr lang="en-US" altLang="zh-CN" dirty="0"/>
              <a:t>::pair</a:t>
            </a:r>
            <a:r>
              <a:rPr lang="zh-CN" altLang="en-US" dirty="0"/>
              <a:t>是</a:t>
            </a:r>
            <a:r>
              <a:rPr lang="en-US" altLang="zh-CN" dirty="0"/>
              <a:t>tuple</a:t>
            </a:r>
            <a:r>
              <a:rPr lang="zh-CN" altLang="en-US" dirty="0"/>
              <a:t>的一个特例，长度受限为</a:t>
            </a:r>
            <a:r>
              <a:rPr lang="en-US" altLang="zh-CN" dirty="0"/>
              <a:t>2</a:t>
            </a:r>
            <a:r>
              <a:rPr lang="zh-CN" altLang="en-US" dirty="0"/>
              <a:t>）</a:t>
            </a:r>
            <a:r>
              <a:rPr lang="en-US" altLang="zh-CN" dirty="0" smtClean="0"/>
              <a:t>, </a:t>
            </a:r>
            <a:r>
              <a:rPr lang="zh-CN" altLang="en-US" dirty="0"/>
              <a:t>可以用于函数返回</a:t>
            </a:r>
            <a:r>
              <a:rPr lang="zh-CN" altLang="en-US" b="1" dirty="0"/>
              <a:t>多个返回</a:t>
            </a:r>
            <a:r>
              <a:rPr lang="zh-CN" altLang="en-US" b="1" dirty="0" smtClean="0"/>
              <a:t>值</a:t>
            </a:r>
            <a:r>
              <a:rPr lang="zh-CN" altLang="en-US" dirty="0" smtClean="0"/>
              <a:t>。</a:t>
            </a:r>
            <a:endParaRPr lang="en-US" altLang="zh-CN" dirty="0"/>
          </a:p>
          <a:p>
            <a:r>
              <a:rPr lang="zh-CN" altLang="en-US" dirty="0" smtClean="0"/>
              <a:t>可以</a:t>
            </a:r>
            <a:r>
              <a:rPr lang="zh-CN" altLang="en-US" dirty="0"/>
              <a:t>使用</a:t>
            </a:r>
            <a:r>
              <a:rPr lang="zh-CN" altLang="en-US" b="1" dirty="0"/>
              <a:t>直接初始化</a:t>
            </a:r>
            <a:r>
              <a:rPr lang="en-US" altLang="zh-CN" dirty="0"/>
              <a:t>, </a:t>
            </a:r>
            <a:r>
              <a:rPr lang="zh-CN" altLang="en-US" dirty="0"/>
              <a:t>或者</a:t>
            </a:r>
            <a:r>
              <a:rPr lang="en-US" altLang="zh-CN" b="1" dirty="0" smtClean="0"/>
              <a:t>“</a:t>
            </a:r>
            <a:r>
              <a:rPr lang="en-US" altLang="zh-CN" b="1" dirty="0" err="1" smtClean="0"/>
              <a:t>make_tuple</a:t>
            </a:r>
            <a:r>
              <a:rPr lang="en-US" altLang="zh-CN" b="1" dirty="0" smtClean="0"/>
              <a:t>()”</a:t>
            </a:r>
            <a:r>
              <a:rPr lang="zh-CN" altLang="en-US" dirty="0" smtClean="0"/>
              <a:t>创建一个</a:t>
            </a:r>
            <a:r>
              <a:rPr lang="en-US" altLang="zh-CN" dirty="0" smtClean="0"/>
              <a:t>tuple</a:t>
            </a:r>
            <a:r>
              <a:rPr lang="zh-CN" altLang="en-US" dirty="0"/>
              <a:t>。</a:t>
            </a:r>
            <a:endParaRPr lang="en-US" altLang="zh-CN" dirty="0" smtClean="0"/>
          </a:p>
          <a:p>
            <a:r>
              <a:rPr lang="zh-CN" altLang="en-US" dirty="0" smtClean="0"/>
              <a:t>通过</a:t>
            </a:r>
            <a:r>
              <a:rPr lang="en-US" altLang="zh-CN" b="1" dirty="0" smtClean="0"/>
              <a:t>“get&lt;&gt;()”</a:t>
            </a:r>
            <a:r>
              <a:rPr lang="zh-CN" altLang="en-US" dirty="0" smtClean="0"/>
              <a:t>访问</a:t>
            </a:r>
            <a:r>
              <a:rPr lang="en-US" altLang="zh-CN" dirty="0" smtClean="0"/>
              <a:t>tuple</a:t>
            </a:r>
            <a:r>
              <a:rPr lang="zh-CN" altLang="en-US" dirty="0" smtClean="0"/>
              <a:t>的元素，注意</a:t>
            </a:r>
            <a:r>
              <a:rPr lang="en-US" altLang="zh-CN" dirty="0"/>
              <a:t>get</a:t>
            </a:r>
            <a:r>
              <a:rPr lang="zh-CN" altLang="en-US" dirty="0"/>
              <a:t>里面</a:t>
            </a:r>
            <a:r>
              <a:rPr lang="zh-CN" altLang="en-US" dirty="0" smtClean="0"/>
              <a:t>的索引</a:t>
            </a:r>
            <a:r>
              <a:rPr lang="en-US" altLang="zh-CN" dirty="0" smtClean="0"/>
              <a:t>, </a:t>
            </a:r>
            <a:r>
              <a:rPr lang="zh-CN" altLang="en-US" dirty="0"/>
              <a:t>必须是</a:t>
            </a:r>
            <a:r>
              <a:rPr lang="zh-CN" altLang="en-US" b="1" dirty="0"/>
              <a:t>常量表达式</a:t>
            </a:r>
            <a:r>
              <a:rPr lang="en-US" altLang="zh-CN" b="1" dirty="0"/>
              <a:t>(</a:t>
            </a:r>
            <a:r>
              <a:rPr lang="en-US" altLang="zh-CN" b="1" dirty="0" err="1"/>
              <a:t>const</a:t>
            </a:r>
            <a:r>
              <a:rPr lang="en-US" altLang="zh-CN" b="1" dirty="0"/>
              <a:t> expression</a:t>
            </a:r>
            <a:r>
              <a:rPr lang="en-US" altLang="zh-CN" b="1" dirty="0" smtClean="0"/>
              <a:t>)</a:t>
            </a:r>
            <a:r>
              <a:rPr lang="zh-CN" altLang="en-US" dirty="0" smtClean="0"/>
              <a:t>。</a:t>
            </a:r>
            <a:endParaRPr lang="en-US" altLang="zh-CN" dirty="0"/>
          </a:p>
          <a:p>
            <a:r>
              <a:rPr lang="en-US" altLang="zh-CN" b="1" dirty="0" err="1" smtClean="0"/>
              <a:t>std</a:t>
            </a:r>
            <a:r>
              <a:rPr lang="en-US" altLang="zh-CN" b="1" dirty="0"/>
              <a:t>::</a:t>
            </a:r>
            <a:r>
              <a:rPr lang="en-US" altLang="zh-CN" b="1" dirty="0" err="1"/>
              <a:t>tuple_size</a:t>
            </a:r>
            <a:r>
              <a:rPr lang="en-US" altLang="zh-CN" b="1" dirty="0"/>
              <a:t>&lt;</a:t>
            </a:r>
            <a:r>
              <a:rPr lang="en-US" altLang="zh-CN" b="1" dirty="0" err="1"/>
              <a:t>decltype</a:t>
            </a:r>
            <a:r>
              <a:rPr lang="en-US" altLang="zh-CN" b="1" dirty="0"/>
              <a:t>(t)&gt;::</a:t>
            </a:r>
            <a:r>
              <a:rPr lang="en-US" altLang="zh-CN" b="1" dirty="0" smtClean="0"/>
              <a:t>value </a:t>
            </a:r>
            <a:r>
              <a:rPr lang="zh-CN" altLang="en-US" dirty="0" smtClean="0"/>
              <a:t>可获得元素个数。</a:t>
            </a:r>
            <a:endParaRPr lang="en-US" altLang="zh-CN" dirty="0"/>
          </a:p>
          <a:p>
            <a:r>
              <a:rPr lang="en-US" altLang="zh-CN" b="1" dirty="0" err="1" smtClean="0"/>
              <a:t>std</a:t>
            </a:r>
            <a:r>
              <a:rPr lang="en-US" altLang="zh-CN" b="1" dirty="0"/>
              <a:t>::</a:t>
            </a:r>
            <a:r>
              <a:rPr lang="en-US" altLang="zh-CN" b="1" dirty="0" err="1" smtClean="0"/>
              <a:t>tuple_element</a:t>
            </a:r>
            <a:r>
              <a:rPr lang="en-US" altLang="zh-CN" b="1" dirty="0" smtClean="0"/>
              <a:t>&lt;index, </a:t>
            </a:r>
            <a:r>
              <a:rPr lang="en-US" altLang="zh-CN" b="1" dirty="0" err="1"/>
              <a:t>decltype</a:t>
            </a:r>
            <a:r>
              <a:rPr lang="en-US" altLang="zh-CN" b="1" dirty="0"/>
              <a:t>(t)&gt;::</a:t>
            </a:r>
            <a:r>
              <a:rPr lang="en-US" altLang="zh-CN" b="1" dirty="0" smtClean="0"/>
              <a:t>type </a:t>
            </a:r>
            <a:r>
              <a:rPr lang="zh-CN" altLang="en-US" dirty="0" smtClean="0"/>
              <a:t>可获得第</a:t>
            </a:r>
            <a:r>
              <a:rPr lang="en-US" altLang="zh-CN" dirty="0" smtClean="0"/>
              <a:t>index</a:t>
            </a:r>
            <a:r>
              <a:rPr lang="zh-CN" altLang="en-US" dirty="0" smtClean="0"/>
              <a:t>个元素的类型。</a:t>
            </a:r>
            <a:endParaRPr lang="en-US" altLang="zh-CN" dirty="0"/>
          </a:p>
          <a:p>
            <a:r>
              <a:rPr lang="en-US" altLang="zh-CN" dirty="0" smtClean="0"/>
              <a:t>tuple</a:t>
            </a:r>
            <a:r>
              <a:rPr lang="zh-CN" altLang="en-US" dirty="0" smtClean="0"/>
              <a:t>不是寻常的容器，不允许迭代元素</a:t>
            </a:r>
            <a:r>
              <a:rPr lang="en-US" altLang="zh-CN" dirty="0" smtClean="0"/>
              <a:t>,</a:t>
            </a:r>
            <a:r>
              <a:rPr lang="zh-CN" altLang="en-US" dirty="0"/>
              <a:t> </a:t>
            </a:r>
            <a:r>
              <a:rPr lang="zh-CN" altLang="en-US" dirty="0" smtClean="0"/>
              <a:t>可使用其成员函数</a:t>
            </a:r>
            <a:r>
              <a:rPr lang="en-US" altLang="zh-CN" dirty="0" smtClean="0"/>
              <a:t>get&lt;&gt;()</a:t>
            </a:r>
            <a:r>
              <a:rPr lang="zh-CN" altLang="en-US" dirty="0" smtClean="0"/>
              <a:t>来处理元素，其索引值必须在编译期确认</a:t>
            </a:r>
            <a:r>
              <a:rPr lang="en-US" altLang="zh-CN" dirty="0" smtClean="0"/>
              <a:t>, </a:t>
            </a:r>
            <a:r>
              <a:rPr lang="zh-CN" altLang="en-US" dirty="0" smtClean="0"/>
              <a:t>不能在运行期传入一个索引值，无法</a:t>
            </a:r>
            <a:r>
              <a:rPr lang="zh-CN" altLang="en-US" dirty="0"/>
              <a:t>使用变量获取</a:t>
            </a:r>
            <a:r>
              <a:rPr lang="zh-CN" altLang="en-US" dirty="0" smtClean="0"/>
              <a:t>值。注：传入一个无效索引，编译器会报错。</a:t>
            </a:r>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dirty="0"/>
              <a:t>二、通用工具</a:t>
            </a:r>
            <a:r>
              <a:rPr lang="en-US" altLang="zh-CN" dirty="0"/>
              <a:t>—tuple</a:t>
            </a:r>
            <a:endParaRPr lang="zh-CN" altLang="en-US" dirty="0"/>
          </a:p>
        </p:txBody>
      </p:sp>
      <p:pic>
        <p:nvPicPr>
          <p:cNvPr id="15" name="内容占位符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908720"/>
            <a:ext cx="6768752" cy="5496541"/>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smart </a:t>
            </a:r>
            <a:r>
              <a:rPr lang="en-US" altLang="zh-CN" dirty="0"/>
              <a:t>pointer</a:t>
            </a:r>
          </a:p>
        </p:txBody>
      </p:sp>
      <p:sp>
        <p:nvSpPr>
          <p:cNvPr id="3" name="内容占位符 2"/>
          <p:cNvSpPr>
            <a:spLocks noGrp="1"/>
          </p:cNvSpPr>
          <p:nvPr>
            <p:ph idx="1"/>
          </p:nvPr>
        </p:nvSpPr>
        <p:spPr/>
        <p:txBody>
          <a:bodyPr>
            <a:normAutofit fontScale="67500" lnSpcReduction="20000"/>
          </a:bodyPr>
          <a:lstStyle/>
          <a:p>
            <a:r>
              <a:rPr lang="zh-CN" altLang="en-US" dirty="0"/>
              <a:t>为了更容同时也更安全的使用动态内存， 自</a:t>
            </a:r>
            <a:r>
              <a:rPr lang="en-US" altLang="zh-CN" dirty="0"/>
              <a:t>C++11</a:t>
            </a:r>
            <a:r>
              <a:rPr lang="zh-CN" altLang="en-US" dirty="0"/>
              <a:t>起，</a:t>
            </a:r>
            <a:r>
              <a:rPr lang="en-US" altLang="zh-CN" dirty="0"/>
              <a:t>C++</a:t>
            </a:r>
            <a:r>
              <a:rPr lang="zh-CN" altLang="en-US" dirty="0"/>
              <a:t>标准库提供了两大类型的智能指针：</a:t>
            </a:r>
          </a:p>
          <a:p>
            <a:r>
              <a:rPr lang="en-US" altLang="zh-CN" dirty="0" err="1"/>
              <a:t>shared_ptr</a:t>
            </a:r>
            <a:r>
              <a:rPr lang="zh-CN" altLang="en-US" dirty="0"/>
              <a:t>：共享拥有权。允许</a:t>
            </a:r>
            <a:r>
              <a:rPr lang="zh-CN" altLang="en-US" dirty="0">
                <a:sym typeface="+mn-ea"/>
              </a:rPr>
              <a:t>多个指针同一个对象，并维护了一个共享的引用计数器，记录了引用同一对象的shared_ptr实例的数量。当最后一个指向动态对象的shared_ptr销毁时，会自动销毁其所指对象。</a:t>
            </a:r>
          </a:p>
          <a:p>
            <a:r>
              <a:rPr lang="en-US" altLang="zh-CN" dirty="0" err="1">
                <a:sym typeface="+mn-ea"/>
              </a:rPr>
              <a:t>unique_ptr</a:t>
            </a:r>
            <a:r>
              <a:rPr lang="zh-CN" altLang="en-US" dirty="0">
                <a:sym typeface="+mn-ea"/>
              </a:rPr>
              <a:t>：独占拥有权。保证同一时间内只有一个智能指针可以指向该对象。但可以移交拥有权。</a:t>
            </a:r>
          </a:p>
          <a:p>
            <a:r>
              <a:rPr lang="en-US" altLang="zh-CN" dirty="0" err="1">
                <a:sym typeface="+mn-ea"/>
              </a:rPr>
              <a:t>weak_ptr</a:t>
            </a:r>
            <a:r>
              <a:rPr lang="zh-CN" altLang="en-US" dirty="0">
                <a:sym typeface="+mn-ea"/>
              </a:rPr>
              <a:t>：它是一种弱引用，不控制所指向对象的生存期，它指向由一个</a:t>
            </a:r>
            <a:r>
              <a:rPr lang="en-US" altLang="zh-CN" dirty="0" err="1">
                <a:sym typeface="+mn-ea"/>
              </a:rPr>
              <a:t>shared_ptr</a:t>
            </a:r>
            <a:r>
              <a:rPr lang="zh-CN" altLang="en-US" dirty="0">
                <a:sym typeface="+mn-ea"/>
              </a:rPr>
              <a:t>管理的对象。将一个</a:t>
            </a:r>
            <a:r>
              <a:rPr lang="en-US" altLang="zh-CN" dirty="0" err="1">
                <a:sym typeface="+mn-ea"/>
              </a:rPr>
              <a:t>weak_ptr</a:t>
            </a:r>
            <a:r>
              <a:rPr lang="zh-CN" altLang="en-US" dirty="0">
                <a:sym typeface="+mn-ea"/>
              </a:rPr>
              <a:t>绑定到一个</a:t>
            </a:r>
            <a:r>
              <a:rPr lang="en-US" altLang="zh-CN" dirty="0" err="1">
                <a:sym typeface="+mn-ea"/>
              </a:rPr>
              <a:t>shared_ptr</a:t>
            </a:r>
            <a:r>
              <a:rPr lang="zh-CN" altLang="en-US" dirty="0">
                <a:sym typeface="+mn-ea"/>
              </a:rPr>
              <a:t>不会改变</a:t>
            </a:r>
            <a:r>
              <a:rPr lang="en-US" altLang="zh-CN" dirty="0" err="1">
                <a:sym typeface="+mn-ea"/>
              </a:rPr>
              <a:t>shared_ptr</a:t>
            </a:r>
            <a:r>
              <a:rPr lang="zh-CN" altLang="en-US" dirty="0">
                <a:sym typeface="+mn-ea"/>
              </a:rPr>
              <a:t>的引用计数，一旦最后一个指向对象的</a:t>
            </a:r>
            <a:r>
              <a:rPr lang="en-US" altLang="zh-CN" dirty="0" err="1">
                <a:sym typeface="+mn-ea"/>
              </a:rPr>
              <a:t>shared_ptr</a:t>
            </a:r>
            <a:r>
              <a:rPr lang="zh-CN" altLang="en-US" dirty="0">
                <a:sym typeface="+mn-ea"/>
              </a:rPr>
              <a:t>被销毁，对象就会被释放。使用weak_ptr的三种场景: 打破递归的依赖关系;使用一个共享的资源而不需要共享所有权;避免悬空的指针。</a:t>
            </a:r>
          </a:p>
          <a:p>
            <a:r>
              <a:rPr lang="zh-CN" altLang="en-US" dirty="0">
                <a:sym typeface="+mn-ea"/>
              </a:rPr>
              <a:t>所有智能指针都被定义于头文件</a:t>
            </a:r>
            <a:r>
              <a:rPr lang="en-US" altLang="zh-CN" dirty="0">
                <a:sym typeface="+mn-ea"/>
              </a:rPr>
              <a:t>&lt;memory&gt;</a:t>
            </a:r>
            <a:r>
              <a:rPr lang="zh-CN" altLang="en-US" dirty="0">
                <a:sym typeface="+mn-ea"/>
              </a:rPr>
              <a:t>中。</a:t>
            </a:r>
          </a:p>
          <a:p>
            <a:endParaRPr lang="en-US" altLang="zh-CN" dirty="0">
              <a:sym typeface="+mn-ea"/>
            </a:endParaRP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shared_ptr</a:t>
            </a:r>
          </a:p>
        </p:txBody>
      </p:sp>
      <p:sp>
        <p:nvSpPr>
          <p:cNvPr id="3" name="内容占位符 2"/>
          <p:cNvSpPr>
            <a:spLocks noGrp="1"/>
          </p:cNvSpPr>
          <p:nvPr>
            <p:ph sz="half" idx="1"/>
          </p:nvPr>
        </p:nvSpPr>
        <p:spPr>
          <a:xfrm>
            <a:off x="457200" y="4932045"/>
            <a:ext cx="7813675" cy="1325880"/>
          </a:xfrm>
        </p:spPr>
        <p:txBody>
          <a:bodyPr>
            <a:normAutofit fontScale="75000" lnSpcReduction="20000"/>
          </a:bodyPr>
          <a:lstStyle/>
          <a:p>
            <a:r>
              <a:rPr lang="zh-CN" altLang="en-US">
                <a:sym typeface="+mn-ea"/>
              </a:rPr>
              <a:t>类似</a:t>
            </a:r>
            <a:r>
              <a:rPr lang="en-US" altLang="zh-CN">
                <a:sym typeface="+mn-ea"/>
              </a:rPr>
              <a:t>vector</a:t>
            </a:r>
            <a:r>
              <a:rPr lang="zh-CN" altLang="en-US">
                <a:sym typeface="+mn-ea"/>
              </a:rPr>
              <a:t>，智能指针也是模板，因此当创建一个智能指针时，必须提供指针可以指向的类型。</a:t>
            </a:r>
          </a:p>
          <a:p>
            <a:r>
              <a:rPr lang="zh-CN" altLang="en-US">
                <a:sym typeface="+mn-ea"/>
              </a:rPr>
              <a:t>最安全的分配和使用动态内存的方法是调用函数</a:t>
            </a:r>
            <a:r>
              <a:rPr lang="en-US" altLang="zh-CN">
                <a:sym typeface="+mn-ea"/>
              </a:rPr>
              <a:t>make_shared</a:t>
            </a:r>
            <a:r>
              <a:rPr lang="zh-CN" altLang="en-US">
                <a:sym typeface="+mn-ea"/>
              </a:rPr>
              <a:t>，</a:t>
            </a:r>
            <a:r>
              <a:rPr lang="en-US" altLang="zh-CN">
                <a:sym typeface="+mn-ea"/>
              </a:rPr>
              <a:t>make_shared</a:t>
            </a:r>
            <a:r>
              <a:rPr lang="zh-CN" altLang="en-US">
                <a:sym typeface="+mn-ea"/>
              </a:rPr>
              <a:t>在动态内存中分配一个对象并初始化它。</a:t>
            </a:r>
          </a:p>
          <a:p>
            <a:endParaRPr lang="zh-CN" altLang="en-US">
              <a:sym typeface="+mn-ea"/>
            </a:endParaRPr>
          </a:p>
          <a:p>
            <a:endParaRPr lang="zh-CN" altLang="en-US"/>
          </a:p>
        </p:txBody>
      </p:sp>
      <p:pic>
        <p:nvPicPr>
          <p:cNvPr id="5" name="内容占位符 4" descr="shared"/>
          <p:cNvPicPr>
            <a:picLocks noGrp="1" noChangeAspect="1"/>
          </p:cNvPicPr>
          <p:nvPr>
            <p:ph sz="half" idx="2"/>
          </p:nvPr>
        </p:nvPicPr>
        <p:blipFill>
          <a:blip r:embed="rId2"/>
          <a:stretch>
            <a:fillRect/>
          </a:stretch>
        </p:blipFill>
        <p:spPr>
          <a:xfrm>
            <a:off x="1209675" y="1252855"/>
            <a:ext cx="6725285" cy="35591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unique_ptr</a:t>
            </a:r>
          </a:p>
        </p:txBody>
      </p:sp>
      <p:sp>
        <p:nvSpPr>
          <p:cNvPr id="3" name="内容占位符 2"/>
          <p:cNvSpPr>
            <a:spLocks noGrp="1"/>
          </p:cNvSpPr>
          <p:nvPr>
            <p:ph sz="half" idx="1"/>
          </p:nvPr>
        </p:nvSpPr>
        <p:spPr>
          <a:xfrm>
            <a:off x="457200" y="4930775"/>
            <a:ext cx="7846060" cy="1245235"/>
          </a:xfrm>
        </p:spPr>
        <p:txBody>
          <a:bodyPr>
            <a:normAutofit fontScale="57500" lnSpcReduction="20000"/>
          </a:bodyPr>
          <a:lstStyle/>
          <a:p>
            <a:r>
              <a:rPr lang="en-US" altLang="zh-CN"/>
              <a:t>unique_ptr</a:t>
            </a:r>
            <a:r>
              <a:rPr lang="zh-CN" altLang="zh-CN"/>
              <a:t>独占式拥有，但必须由程序员确保</a:t>
            </a:r>
            <a:r>
              <a:rPr lang="en-US" altLang="zh-CN"/>
              <a:t>“</a:t>
            </a:r>
            <a:r>
              <a:rPr lang="zh-CN" altLang="en-US"/>
              <a:t>没有任何两个</a:t>
            </a:r>
            <a:r>
              <a:rPr lang="en-US" altLang="zh-CN"/>
              <a:t>unique pointer</a:t>
            </a:r>
            <a:r>
              <a:rPr lang="zh-CN" altLang="en-US"/>
              <a:t>以同一个</a:t>
            </a:r>
            <a:r>
              <a:rPr lang="en-US" altLang="zh-CN"/>
              <a:t>pointer</a:t>
            </a:r>
            <a:r>
              <a:rPr lang="zh-CN" altLang="en-US"/>
              <a:t>作为初值</a:t>
            </a:r>
            <a:r>
              <a:rPr lang="en-US" altLang="zh-CN"/>
              <a:t>”</a:t>
            </a:r>
            <a:r>
              <a:rPr lang="zh-CN" altLang="en-US"/>
              <a:t>。</a:t>
            </a:r>
          </a:p>
          <a:p>
            <a:r>
              <a:rPr lang="zh-CN" altLang="en-US"/>
              <a:t>与</a:t>
            </a:r>
            <a:r>
              <a:rPr lang="en-US" altLang="zh-CN"/>
              <a:t>shared_ptr</a:t>
            </a:r>
            <a:r>
              <a:rPr lang="zh-CN" altLang="en-US"/>
              <a:t>不同，没有类似</a:t>
            </a:r>
            <a:r>
              <a:rPr lang="en-US" altLang="zh-CN"/>
              <a:t>make_shared</a:t>
            </a:r>
            <a:r>
              <a:rPr lang="zh-CN" altLang="en-US"/>
              <a:t>的标准函数返回一个</a:t>
            </a:r>
            <a:r>
              <a:rPr lang="en-US" altLang="zh-CN"/>
              <a:t>unqiue_ptr</a:t>
            </a:r>
            <a:r>
              <a:rPr lang="zh-CN" altLang="en-US"/>
              <a:t>，当定义一个</a:t>
            </a:r>
            <a:r>
              <a:rPr lang="en-US" altLang="zh-CN"/>
              <a:t>unique_ptr</a:t>
            </a:r>
            <a:r>
              <a:rPr lang="zh-CN" altLang="en-US"/>
              <a:t>时，需要将其绑定到一个</a:t>
            </a:r>
            <a:r>
              <a:rPr lang="en-US" altLang="zh-CN"/>
              <a:t>new</a:t>
            </a:r>
            <a:r>
              <a:rPr lang="zh-CN" altLang="en-US"/>
              <a:t>返回的指针上。</a:t>
            </a:r>
          </a:p>
          <a:p>
            <a:r>
              <a:rPr lang="en-US" altLang="zh-CN"/>
              <a:t>unique_ptr</a:t>
            </a:r>
            <a:r>
              <a:rPr lang="zh-CN" altLang="en-US"/>
              <a:t>不支持普通的拷贝或赋值操作。</a:t>
            </a:r>
          </a:p>
        </p:txBody>
      </p:sp>
      <p:pic>
        <p:nvPicPr>
          <p:cNvPr id="7" name="内容占位符 6" descr="unique"/>
          <p:cNvPicPr>
            <a:picLocks noGrp="1" noChangeAspect="1"/>
          </p:cNvPicPr>
          <p:nvPr>
            <p:ph sz="half" idx="2"/>
          </p:nvPr>
        </p:nvPicPr>
        <p:blipFill>
          <a:blip r:embed="rId2"/>
          <a:stretch>
            <a:fillRect/>
          </a:stretch>
        </p:blipFill>
        <p:spPr>
          <a:xfrm>
            <a:off x="1245235" y="1231265"/>
            <a:ext cx="6414135" cy="364934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weak_ptr</a:t>
            </a:r>
          </a:p>
        </p:txBody>
      </p:sp>
      <p:sp>
        <p:nvSpPr>
          <p:cNvPr id="3" name="内容占位符 2"/>
          <p:cNvSpPr>
            <a:spLocks noGrp="1"/>
          </p:cNvSpPr>
          <p:nvPr>
            <p:ph sz="half" idx="1"/>
          </p:nvPr>
        </p:nvSpPr>
        <p:spPr>
          <a:xfrm>
            <a:off x="457200" y="4905375"/>
            <a:ext cx="7861935" cy="1508760"/>
          </a:xfrm>
        </p:spPr>
        <p:txBody>
          <a:bodyPr>
            <a:normAutofit fontScale="50000" lnSpcReduction="20000"/>
          </a:bodyPr>
          <a:lstStyle/>
          <a:p>
            <a:r>
              <a:rPr lang="zh-CN" altLang="en-US"/>
              <a:t>创建</a:t>
            </a:r>
            <a:r>
              <a:rPr lang="en-US" altLang="zh-CN"/>
              <a:t>weak_ptr</a:t>
            </a:r>
            <a:r>
              <a:rPr lang="zh-CN" altLang="en-US"/>
              <a:t>不会改变</a:t>
            </a:r>
            <a:r>
              <a:rPr lang="en-US" altLang="zh-CN"/>
              <a:t>shared_ptr</a:t>
            </a:r>
            <a:r>
              <a:rPr lang="zh-CN" altLang="en-US"/>
              <a:t>的引用计数。</a:t>
            </a:r>
          </a:p>
          <a:p>
            <a:r>
              <a:rPr lang="zh-CN" altLang="en-US"/>
              <a:t>不能使用</a:t>
            </a:r>
            <a:r>
              <a:rPr lang="en-US" altLang="zh-CN"/>
              <a:t>weak_ptr</a:t>
            </a:r>
            <a:r>
              <a:rPr lang="zh-CN" altLang="en-US"/>
              <a:t>直接访问对象，而必须调用</a:t>
            </a:r>
            <a:r>
              <a:rPr lang="en-US" altLang="zh-CN"/>
              <a:t>lock</a:t>
            </a:r>
            <a:r>
              <a:rPr lang="zh-CN" altLang="en-US"/>
              <a:t>。</a:t>
            </a:r>
            <a:r>
              <a:rPr lang="en-US" altLang="zh-CN"/>
              <a:t>lock</a:t>
            </a:r>
            <a:r>
              <a:rPr lang="zh-CN" altLang="en-US"/>
              <a:t>检查</a:t>
            </a:r>
            <a:r>
              <a:rPr lang="en-US" altLang="zh-CN"/>
              <a:t>weak_ptr</a:t>
            </a:r>
            <a:r>
              <a:rPr lang="zh-CN" altLang="en-US"/>
              <a:t>指向的对象是否存在，如果存在，</a:t>
            </a:r>
            <a:r>
              <a:rPr lang="en-US" altLang="zh-CN"/>
              <a:t>lock</a:t>
            </a:r>
            <a:r>
              <a:rPr lang="zh-CN" altLang="en-US"/>
              <a:t>返回一个指向共享对象的</a:t>
            </a:r>
            <a:r>
              <a:rPr lang="en-US" altLang="zh-CN"/>
              <a:t>shared_ptr</a:t>
            </a:r>
            <a:r>
              <a:rPr lang="zh-CN" altLang="en-US"/>
              <a:t>；否则返回一个空</a:t>
            </a:r>
            <a:r>
              <a:rPr lang="en-US" altLang="zh-CN"/>
              <a:t>shared_ptr</a:t>
            </a:r>
            <a:r>
              <a:rPr lang="zh-CN" altLang="en-US"/>
              <a:t>。</a:t>
            </a:r>
          </a:p>
          <a:p>
            <a:r>
              <a:rPr lang="zh-CN" altLang="en-US"/>
              <a:t>use_count()返回与</a:t>
            </a:r>
            <a:r>
              <a:rPr lang="en-US" altLang="zh-CN"/>
              <a:t>wp</a:t>
            </a:r>
            <a:r>
              <a:rPr lang="zh-CN" altLang="en-US"/>
              <a:t>共享对象的</a:t>
            </a:r>
            <a:r>
              <a:rPr lang="en-US" altLang="zh-CN"/>
              <a:t>shared_ptr</a:t>
            </a:r>
            <a:r>
              <a:rPr lang="zh-CN" altLang="en-US"/>
              <a:t>的数量，效率很慢，在实际的应用中很少使用，主要用于调试。shared_ptr提供了一个高效的函数 unique()，若</a:t>
            </a:r>
            <a:r>
              <a:rPr lang="en-US" altLang="zh-CN"/>
              <a:t>wp.use_count()</a:t>
            </a:r>
            <a:r>
              <a:rPr lang="zh-CN" altLang="en-US"/>
              <a:t>为</a:t>
            </a:r>
            <a:r>
              <a:rPr lang="en-US" altLang="zh-CN"/>
              <a:t>1</a:t>
            </a:r>
            <a:r>
              <a:rPr lang="zh-CN" altLang="en-US"/>
              <a:t>，返回</a:t>
            </a:r>
            <a:r>
              <a:rPr lang="en-US" altLang="zh-CN"/>
              <a:t>true</a:t>
            </a:r>
            <a:r>
              <a:rPr lang="zh-CN" altLang="en-US"/>
              <a:t>；否则返回</a:t>
            </a:r>
            <a:r>
              <a:rPr lang="en-US" altLang="zh-CN"/>
              <a:t>false</a:t>
            </a:r>
            <a:r>
              <a:rPr lang="zh-CN" altLang="en-US"/>
              <a:t>。</a:t>
            </a:r>
          </a:p>
        </p:txBody>
      </p:sp>
      <p:pic>
        <p:nvPicPr>
          <p:cNvPr id="7" name="内容占位符 6" descr="weak"/>
          <p:cNvPicPr>
            <a:picLocks noGrp="1" noChangeAspect="1"/>
          </p:cNvPicPr>
          <p:nvPr>
            <p:ph sz="half" idx="2"/>
          </p:nvPr>
        </p:nvPicPr>
        <p:blipFill>
          <a:blip r:embed="rId2"/>
          <a:stretch>
            <a:fillRect/>
          </a:stretch>
        </p:blipFill>
        <p:spPr>
          <a:xfrm>
            <a:off x="1696720" y="1343660"/>
            <a:ext cx="5749925" cy="33045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shared_ptr</a:t>
            </a:r>
            <a:r>
              <a:rPr lang="zh-CN" altLang="en-US"/>
              <a:t>类型转换</a:t>
            </a:r>
          </a:p>
        </p:txBody>
      </p:sp>
      <p:sp>
        <p:nvSpPr>
          <p:cNvPr id="3" name="内容占位符 2"/>
          <p:cNvSpPr>
            <a:spLocks noGrp="1"/>
          </p:cNvSpPr>
          <p:nvPr>
            <p:ph idx="1"/>
          </p:nvPr>
        </p:nvSpPr>
        <p:spPr>
          <a:xfrm>
            <a:off x="457200" y="1716405"/>
            <a:ext cx="8229600" cy="4410075"/>
          </a:xfrm>
        </p:spPr>
        <p:txBody>
          <a:bodyPr>
            <a:normAutofit fontScale="87500" lnSpcReduction="10000"/>
          </a:bodyPr>
          <a:lstStyle/>
          <a:p>
            <a:r>
              <a:rPr lang="zh-CN" altLang="en-US"/>
              <a:t>shared_ptr 的类型转换不能使用</a:t>
            </a:r>
            <a:r>
              <a:rPr lang="en-US" altLang="zh-CN"/>
              <a:t>C++</a:t>
            </a:r>
            <a:r>
              <a:rPr lang="zh-CN" altLang="en-US"/>
              <a:t>常用的转型函数（即static_cast，dynamic_cast，const_cast）。因为static_cast，dynamic_cast，const_cast的功能是转换成对应的模版类型，即static_cast&lt;T*&gt;其实是转换成类型为T的指针，这种方式进行的转换会导致转换后的指针无法再被shared_ptr对象正确的管理。</a:t>
            </a:r>
          </a:p>
          <a:p>
            <a:r>
              <a:rPr lang="zh-CN" altLang="en-US"/>
              <a:t>应该使用专门用于shared_ptr类型转换的 static_pointer_cast&lt;T&gt;() , const_pointer_cast&lt;T&gt;() 和 dynamic_pointer_cast&lt;T&gt;()。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en-US" altLang="zh-CN" dirty="0"/>
              <a:t>C</a:t>
            </a:r>
            <a:r>
              <a:rPr lang="en-US" altLang="zh-CN" dirty="0" smtClean="0"/>
              <a:t>++</a:t>
            </a:r>
            <a:r>
              <a:rPr lang="zh-CN" altLang="en-US" dirty="0" smtClean="0"/>
              <a:t>当前状态</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8" y="1124744"/>
            <a:ext cx="7056784" cy="5265893"/>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shared_ptr</a:t>
            </a:r>
            <a:r>
              <a:rPr lang="zh-CN" altLang="en-US">
                <a:sym typeface="+mn-ea"/>
              </a:rPr>
              <a:t>类型转换</a:t>
            </a:r>
            <a:endParaRPr lang="zh-CN" altLang="en-US"/>
          </a:p>
        </p:txBody>
      </p:sp>
      <p:pic>
        <p:nvPicPr>
          <p:cNvPr id="4" name="内容占位符 3" descr="cast"/>
          <p:cNvPicPr>
            <a:picLocks noGrp="1" noChangeAspect="1"/>
          </p:cNvPicPr>
          <p:nvPr>
            <p:ph idx="1"/>
          </p:nvPr>
        </p:nvPicPr>
        <p:blipFill>
          <a:blip r:embed="rId2"/>
          <a:stretch>
            <a:fillRect/>
          </a:stretch>
        </p:blipFill>
        <p:spPr>
          <a:xfrm>
            <a:off x="1616710" y="1600200"/>
            <a:ext cx="5909945" cy="452628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ea"/>
              </a:rPr>
              <a:t>shared_from_this</a:t>
            </a:r>
            <a:endParaRPr lang="zh-CN" altLang="en-US"/>
          </a:p>
        </p:txBody>
      </p:sp>
      <p:sp>
        <p:nvSpPr>
          <p:cNvPr id="5" name="内容占位符 4"/>
          <p:cNvSpPr>
            <a:spLocks noGrp="1"/>
          </p:cNvSpPr>
          <p:nvPr>
            <p:ph sz="half" idx="1"/>
          </p:nvPr>
        </p:nvSpPr>
        <p:spPr>
          <a:xfrm>
            <a:off x="457200" y="4963160"/>
            <a:ext cx="8152130" cy="1163320"/>
          </a:xfrm>
        </p:spPr>
        <p:txBody>
          <a:bodyPr>
            <a:normAutofit fontScale="67500" lnSpcReduction="20000"/>
          </a:bodyPr>
          <a:lstStyle/>
          <a:p>
            <a:r>
              <a:rPr lang="zh-CN" altLang="en-US">
                <a:sym typeface="+mn-ea"/>
              </a:rPr>
              <a:t>从一个类的成员函数中获取当前对象的shared_ptr的方法：</a:t>
            </a:r>
            <a:endParaRPr lang="zh-CN" altLang="en-US"/>
          </a:p>
          <a:p>
            <a:r>
              <a:rPr lang="zh-CN" altLang="en-US">
                <a:sym typeface="+mn-ea"/>
              </a:rPr>
              <a:t>只需要该类继承</a:t>
            </a:r>
            <a:r>
              <a:rPr lang="en-US" altLang="zh-CN">
                <a:sym typeface="+mn-ea"/>
              </a:rPr>
              <a:t>std::</a:t>
            </a:r>
            <a:r>
              <a:rPr lang="zh-CN" altLang="en-US">
                <a:sym typeface="+mn-ea"/>
              </a:rPr>
              <a:t>enable_shared_from_this模板类，然后在需要shared_prt的地方调用</a:t>
            </a:r>
            <a:r>
              <a:rPr lang="en-US" altLang="zh-CN">
                <a:sym typeface="+mn-ea"/>
              </a:rPr>
              <a:t>std::</a:t>
            </a:r>
            <a:r>
              <a:rPr lang="zh-CN" altLang="en-US">
                <a:sym typeface="+mn-ea"/>
              </a:rPr>
              <a:t>enable_shared_from_this模板类的成员函数shared_from_this()即可。</a:t>
            </a:r>
            <a:endParaRPr lang="zh-CN" altLang="en-US"/>
          </a:p>
          <a:p>
            <a:endParaRPr lang="zh-CN" altLang="en-US"/>
          </a:p>
          <a:p>
            <a:endParaRPr lang="zh-CN" altLang="en-US"/>
          </a:p>
        </p:txBody>
      </p:sp>
      <p:pic>
        <p:nvPicPr>
          <p:cNvPr id="9" name="内容占位符 8" descr="enable"/>
          <p:cNvPicPr>
            <a:picLocks noGrp="1" noChangeAspect="1"/>
          </p:cNvPicPr>
          <p:nvPr>
            <p:ph sz="half" idx="2"/>
          </p:nvPr>
        </p:nvPicPr>
        <p:blipFill>
          <a:blip r:embed="rId2"/>
          <a:stretch>
            <a:fillRect/>
          </a:stretch>
        </p:blipFill>
        <p:spPr>
          <a:xfrm>
            <a:off x="2485390" y="1480185"/>
            <a:ext cx="4284980" cy="342011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shared_from_this</a:t>
            </a:r>
            <a:endParaRPr lang="zh-CN" altLang="en-US"/>
          </a:p>
        </p:txBody>
      </p:sp>
      <p:sp>
        <p:nvSpPr>
          <p:cNvPr id="6" name="文本占位符 5"/>
          <p:cNvSpPr>
            <a:spLocks noGrp="1"/>
          </p:cNvSpPr>
          <p:nvPr>
            <p:ph type="body" idx="1"/>
          </p:nvPr>
        </p:nvSpPr>
        <p:spPr>
          <a:xfrm>
            <a:off x="681257" y="5423437"/>
            <a:ext cx="7468430" cy="1171285"/>
          </a:xfrm>
        </p:spPr>
        <p:txBody>
          <a:bodyPr>
            <a:normAutofit fontScale="82500" lnSpcReduction="20000"/>
          </a:bodyPr>
          <a:lstStyle/>
          <a:p>
            <a:r>
              <a:rPr lang="zh-CN" altLang="en-US" dirty="0">
                <a:sym typeface="+mn-ea"/>
              </a:rPr>
              <a:t>从一个类的成员函数中获取当前对象的shared_ptr的方法：</a:t>
            </a:r>
            <a:endParaRPr lang="zh-CN" altLang="en-US" dirty="0"/>
          </a:p>
          <a:p>
            <a:r>
              <a:rPr lang="zh-CN" altLang="en-US" dirty="0">
                <a:sym typeface="+mn-ea"/>
              </a:rPr>
              <a:t>只需要该类继承</a:t>
            </a:r>
            <a:r>
              <a:rPr lang="en-US" altLang="zh-CN" dirty="0" err="1">
                <a:sym typeface="+mn-ea"/>
              </a:rPr>
              <a:t>std</a:t>
            </a:r>
            <a:r>
              <a:rPr lang="en-US" altLang="zh-CN" dirty="0">
                <a:sym typeface="+mn-ea"/>
              </a:rPr>
              <a:t>::</a:t>
            </a:r>
            <a:r>
              <a:rPr lang="zh-CN" altLang="en-US" dirty="0">
                <a:sym typeface="+mn-ea"/>
              </a:rPr>
              <a:t>enable_shared_from_this模板类，然后在需要shared_prt的地方调用</a:t>
            </a:r>
            <a:r>
              <a:rPr lang="en-US" altLang="zh-CN" dirty="0" err="1">
                <a:sym typeface="+mn-ea"/>
              </a:rPr>
              <a:t>std</a:t>
            </a:r>
            <a:r>
              <a:rPr lang="en-US" altLang="zh-CN" dirty="0">
                <a:sym typeface="+mn-ea"/>
              </a:rPr>
              <a:t>::</a:t>
            </a:r>
            <a:r>
              <a:rPr lang="zh-CN" altLang="en-US" dirty="0">
                <a:sym typeface="+mn-ea"/>
              </a:rPr>
              <a:t>enable_shared_from_this模板类的成员函数shared_from_this()即可。</a:t>
            </a:r>
            <a:endParaRPr lang="zh-CN" altLang="en-US" dirty="0"/>
          </a:p>
          <a:p>
            <a:endParaRPr lang="zh-CN" altLang="en-US" dirty="0"/>
          </a:p>
        </p:txBody>
      </p:sp>
      <p:pic>
        <p:nvPicPr>
          <p:cNvPr id="4" name="内容占位符 3" descr="enable"/>
          <p:cNvPicPr>
            <a:picLocks noGrp="1" noChangeAspect="1"/>
          </p:cNvPicPr>
          <p:nvPr>
            <p:ph sz="half" idx="2"/>
          </p:nvPr>
        </p:nvPicPr>
        <p:blipFill>
          <a:blip r:embed="rId2"/>
          <a:stretch>
            <a:fillRect/>
          </a:stretch>
        </p:blipFill>
        <p:spPr>
          <a:xfrm>
            <a:off x="827584" y="1196752"/>
            <a:ext cx="4865370" cy="3882390"/>
          </a:xfrm>
          <a:prstGeom prst="rect">
            <a:avLst/>
          </a:prstGeom>
        </p:spPr>
      </p:pic>
      <p:pic>
        <p:nvPicPr>
          <p:cNvPr id="9" name="内容占位符 8" descr="en1"/>
          <p:cNvPicPr>
            <a:picLocks noGrp="1" noChangeAspect="1"/>
          </p:cNvPicPr>
          <p:nvPr>
            <p:ph sz="quarter" idx="4"/>
          </p:nvPr>
        </p:nvPicPr>
        <p:blipFill>
          <a:blip r:embed="rId3"/>
          <a:stretch>
            <a:fillRect/>
          </a:stretch>
        </p:blipFill>
        <p:spPr>
          <a:xfrm>
            <a:off x="5868144" y="4221088"/>
            <a:ext cx="2305050" cy="81915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STL</a:t>
            </a:r>
          </a:p>
        </p:txBody>
      </p:sp>
      <p:sp>
        <p:nvSpPr>
          <p:cNvPr id="8" name="内容占位符 7"/>
          <p:cNvSpPr>
            <a:spLocks noGrp="1"/>
          </p:cNvSpPr>
          <p:nvPr>
            <p:ph idx="1"/>
          </p:nvPr>
        </p:nvSpPr>
        <p:spPr/>
        <p:txBody>
          <a:bodyPr>
            <a:normAutofit fontScale="70000" lnSpcReduction="20000"/>
          </a:bodyPr>
          <a:lstStyle/>
          <a:p>
            <a:pPr marL="0" indent="0">
              <a:buNone/>
            </a:pPr>
            <a:endParaRPr lang="zh-CN" altLang="en-US" dirty="0"/>
          </a:p>
          <a:p>
            <a:r>
              <a:rPr lang="zh-CN" altLang="en-US" dirty="0"/>
              <a:t>序列式容器</a:t>
            </a:r>
            <a:r>
              <a:rPr lang="zh-CN" altLang="en-US" dirty="0" smtClean="0"/>
              <a:t>：</a:t>
            </a:r>
            <a:r>
              <a:rPr lang="en-US" altLang="zh-CN" dirty="0" smtClean="0"/>
              <a:t>vector</a:t>
            </a:r>
            <a:r>
              <a:rPr lang="zh-CN" altLang="en-US" dirty="0"/>
              <a:t>、</a:t>
            </a:r>
            <a:r>
              <a:rPr lang="en-US" altLang="zh-CN" dirty="0"/>
              <a:t>list</a:t>
            </a:r>
            <a:r>
              <a:rPr lang="zh-CN" altLang="en-US" dirty="0"/>
              <a:t>、</a:t>
            </a:r>
            <a:r>
              <a:rPr lang="en-US" altLang="zh-CN" dirty="0" err="1"/>
              <a:t>deque</a:t>
            </a:r>
            <a:endParaRPr lang="zh-CN" altLang="en-US" dirty="0"/>
          </a:p>
          <a:p>
            <a:r>
              <a:rPr lang="zh-CN" altLang="en-US" dirty="0"/>
              <a:t>关联式容器：</a:t>
            </a:r>
            <a:r>
              <a:rPr lang="en-US" altLang="zh-CN" dirty="0"/>
              <a:t>set</a:t>
            </a:r>
            <a:r>
              <a:rPr lang="zh-CN" altLang="en-US" dirty="0"/>
              <a:t>、</a:t>
            </a:r>
            <a:r>
              <a:rPr lang="en-US" altLang="zh-CN" dirty="0"/>
              <a:t>map</a:t>
            </a:r>
            <a:r>
              <a:rPr lang="zh-CN" altLang="en-US" dirty="0"/>
              <a:t>、</a:t>
            </a:r>
            <a:r>
              <a:rPr lang="en-US" altLang="zh-CN" dirty="0"/>
              <a:t>multiset</a:t>
            </a:r>
            <a:r>
              <a:rPr lang="zh-CN" altLang="en-US" dirty="0"/>
              <a:t>、</a:t>
            </a:r>
            <a:r>
              <a:rPr lang="en-US" altLang="zh-CN" dirty="0" err="1"/>
              <a:t>multimap</a:t>
            </a:r>
            <a:endParaRPr lang="en-US" altLang="zh-CN" dirty="0"/>
          </a:p>
          <a:p>
            <a:r>
              <a:rPr lang="en-US" altLang="zh-CN" dirty="0"/>
              <a:t>unordered</a:t>
            </a:r>
            <a:r>
              <a:rPr lang="zh-CN" altLang="en-US" dirty="0"/>
              <a:t>容器：</a:t>
            </a:r>
            <a:r>
              <a:rPr lang="en-US" altLang="zh-CN" dirty="0" err="1"/>
              <a:t>unordered_set</a:t>
            </a:r>
            <a:r>
              <a:rPr lang="zh-CN" altLang="en-US" dirty="0"/>
              <a:t>、</a:t>
            </a:r>
            <a:r>
              <a:rPr lang="en-US" altLang="zh-CN" dirty="0" err="1"/>
              <a:t>unordered_map</a:t>
            </a:r>
            <a:r>
              <a:rPr lang="zh-CN" altLang="en-US" dirty="0"/>
              <a:t>、</a:t>
            </a:r>
            <a:r>
              <a:rPr lang="en-US" altLang="zh-CN" dirty="0" err="1"/>
              <a:t>unordered_multiset</a:t>
            </a:r>
            <a:r>
              <a:rPr lang="zh-CN" altLang="en-US" dirty="0"/>
              <a:t>、</a:t>
            </a:r>
            <a:r>
              <a:rPr lang="en-US" altLang="zh-CN" dirty="0" err="1" smtClean="0"/>
              <a:t>unordered_multimap</a:t>
            </a:r>
            <a:endParaRPr lang="en-US" altLang="zh-CN" dirty="0" smtClean="0"/>
          </a:p>
          <a:p>
            <a:r>
              <a:rPr lang="zh-CN" altLang="en-US" dirty="0"/>
              <a:t>序列式容器：可序群集，每个元素均有固定位置</a:t>
            </a:r>
            <a:r>
              <a:rPr lang="zh-CN" altLang="en-US" dirty="0" smtClean="0"/>
              <a:t>。</a:t>
            </a:r>
            <a:endParaRPr lang="en-US" altLang="zh-CN" dirty="0" smtClean="0"/>
          </a:p>
          <a:p>
            <a:r>
              <a:rPr lang="zh-CN" altLang="en-US" dirty="0" smtClean="0"/>
              <a:t>关联式容器：已序群集，元素位置取决于特定的排序准则。</a:t>
            </a:r>
            <a:endParaRPr lang="en-US" altLang="zh-CN" dirty="0"/>
          </a:p>
          <a:p>
            <a:r>
              <a:rPr lang="zh-CN" altLang="en-US" dirty="0">
                <a:sym typeface="+mn-ea"/>
              </a:rPr>
              <a:t>关联式容器和序列式容器的本质区别：关联式容器是通过键存取和读取元素、序列式容器通过元素在容器中的位置顺序存储和访问元素。</a:t>
            </a:r>
            <a:endParaRPr lang="en-US" altLang="zh-CN" dirty="0"/>
          </a:p>
          <a:p>
            <a:r>
              <a:rPr lang="en-US" altLang="zh-CN" dirty="0"/>
              <a:t>unordered</a:t>
            </a:r>
            <a:r>
              <a:rPr lang="zh-CN" altLang="en-US" dirty="0"/>
              <a:t>容器不是使用比较运算符来组织元素，而是使用一个哈希函数和关键字类型的</a:t>
            </a:r>
            <a:r>
              <a:rPr lang="en-US" altLang="zh-CN" dirty="0"/>
              <a:t>==</a:t>
            </a:r>
            <a:r>
              <a:rPr lang="zh-CN" altLang="en-US" dirty="0"/>
              <a:t>运算符。在关键字类型的元素没有明显的序情况下，无序容器是非常有用的。</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t>
            </a:r>
            <a:r>
              <a:rPr lang="en-US" altLang="zh-CN" dirty="0" smtClean="0"/>
              <a:t>nordered</a:t>
            </a:r>
            <a:r>
              <a:rPr lang="zh-CN" altLang="en-US" dirty="0" smtClean="0"/>
              <a:t>容器</a:t>
            </a:r>
            <a:endParaRPr lang="zh-CN" altLang="en-US" dirty="0"/>
          </a:p>
        </p:txBody>
      </p:sp>
      <p:sp>
        <p:nvSpPr>
          <p:cNvPr id="3" name="内容占位符 2"/>
          <p:cNvSpPr>
            <a:spLocks noGrp="1"/>
          </p:cNvSpPr>
          <p:nvPr>
            <p:ph idx="1"/>
          </p:nvPr>
        </p:nvSpPr>
        <p:spPr/>
        <p:txBody>
          <a:bodyPr>
            <a:normAutofit fontScale="90000" lnSpcReduction="10000"/>
          </a:bodyPr>
          <a:lstStyle/>
          <a:p>
            <a:r>
              <a:rPr lang="en-US" altLang="zh-CN" dirty="0"/>
              <a:t>unordered</a:t>
            </a:r>
            <a:r>
              <a:rPr lang="zh-CN" altLang="en-US" dirty="0"/>
              <a:t>容器与关联式容器的区别：</a:t>
            </a:r>
          </a:p>
          <a:p>
            <a:r>
              <a:rPr lang="zh-CN" altLang="en-US" dirty="0"/>
              <a:t>相比</a:t>
            </a:r>
            <a:r>
              <a:rPr lang="en-US" altLang="zh-CN" dirty="0"/>
              <a:t>set</a:t>
            </a:r>
            <a:r>
              <a:rPr lang="zh-CN" altLang="en-US" dirty="0"/>
              <a:t>、</a:t>
            </a:r>
            <a:r>
              <a:rPr lang="en-US" altLang="zh-CN" dirty="0"/>
              <a:t>map</a:t>
            </a:r>
            <a:r>
              <a:rPr lang="zh-CN" altLang="en-US" dirty="0"/>
              <a:t>，</a:t>
            </a:r>
            <a:r>
              <a:rPr lang="en-US" altLang="zh-CN" dirty="0"/>
              <a:t>unordered</a:t>
            </a:r>
            <a:r>
              <a:rPr lang="zh-CN" altLang="en-US" dirty="0"/>
              <a:t>容器不需要排序准则。</a:t>
            </a:r>
          </a:p>
          <a:p>
            <a:r>
              <a:rPr lang="en-US" altLang="zh-CN" dirty="0"/>
              <a:t>unordered</a:t>
            </a:r>
            <a:r>
              <a:rPr lang="zh-CN" altLang="en-US" dirty="0"/>
              <a:t>容器不提供</a:t>
            </a:r>
            <a:r>
              <a:rPr lang="en-US" altLang="zh-CN" dirty="0"/>
              <a:t>operator&lt;</a:t>
            </a:r>
            <a:r>
              <a:rPr lang="zh-CN" altLang="en-US" dirty="0"/>
              <a:t>、</a:t>
            </a:r>
            <a:r>
              <a:rPr lang="en-US" altLang="zh-CN" dirty="0"/>
              <a:t>&gt;</a:t>
            </a:r>
            <a:r>
              <a:rPr lang="zh-CN" altLang="en-US" dirty="0"/>
              <a:t>、</a:t>
            </a:r>
            <a:r>
              <a:rPr lang="en-US" altLang="zh-CN" dirty="0"/>
              <a:t>&lt;= </a:t>
            </a:r>
            <a:r>
              <a:rPr lang="zh-CN" altLang="en-US" dirty="0"/>
              <a:t>和</a:t>
            </a:r>
            <a:r>
              <a:rPr lang="en-US" altLang="zh-CN" dirty="0"/>
              <a:t>&gt;=</a:t>
            </a:r>
            <a:r>
              <a:rPr lang="zh-CN" altLang="en-US" dirty="0"/>
              <a:t>。但提供了</a:t>
            </a:r>
            <a:r>
              <a:rPr lang="en-US" altLang="zh-CN" dirty="0"/>
              <a:t>==</a:t>
            </a:r>
            <a:r>
              <a:rPr lang="zh-CN" altLang="en-US" dirty="0"/>
              <a:t>和</a:t>
            </a:r>
            <a:r>
              <a:rPr lang="en-US" altLang="zh-CN" dirty="0"/>
              <a:t>!=</a:t>
            </a:r>
            <a:r>
              <a:rPr lang="zh-CN" altLang="en-US" dirty="0"/>
              <a:t>。</a:t>
            </a:r>
          </a:p>
          <a:p>
            <a:r>
              <a:rPr lang="en-US" altLang="zh-CN" dirty="0"/>
              <a:t>unordered</a:t>
            </a:r>
            <a:r>
              <a:rPr lang="zh-CN" altLang="en-US" dirty="0"/>
              <a:t>容器不提供</a:t>
            </a:r>
            <a:r>
              <a:rPr lang="en-US" altLang="zh-CN" dirty="0" err="1"/>
              <a:t>lower_bound</a:t>
            </a:r>
            <a:r>
              <a:rPr lang="en-US" altLang="zh-CN" dirty="0"/>
              <a:t>()</a:t>
            </a:r>
            <a:r>
              <a:rPr lang="zh-CN" altLang="en-US" dirty="0"/>
              <a:t>和</a:t>
            </a:r>
            <a:r>
              <a:rPr lang="en-US" altLang="zh-CN" dirty="0" err="1"/>
              <a:t>upper_bound</a:t>
            </a:r>
            <a:r>
              <a:rPr lang="en-US" altLang="zh-CN" dirty="0"/>
              <a:t>()</a:t>
            </a:r>
            <a:r>
              <a:rPr lang="zh-CN" altLang="en-US" dirty="0"/>
              <a:t>。</a:t>
            </a:r>
          </a:p>
          <a:p>
            <a:r>
              <a:rPr lang="zh-CN" altLang="en-US" dirty="0"/>
              <a:t>由于</a:t>
            </a:r>
            <a:r>
              <a:rPr lang="en-US" altLang="zh-CN" dirty="0"/>
              <a:t>iterator</a:t>
            </a:r>
            <a:r>
              <a:rPr lang="zh-CN" altLang="en-US" dirty="0"/>
              <a:t>只保证至少是个</a:t>
            </a:r>
            <a:r>
              <a:rPr lang="en-US" altLang="zh-CN" dirty="0"/>
              <a:t>forward iterator</a:t>
            </a:r>
            <a:r>
              <a:rPr lang="zh-CN" altLang="en-US" dirty="0"/>
              <a:t>，因此反向</a:t>
            </a:r>
            <a:r>
              <a:rPr lang="en-US" altLang="zh-CN" dirty="0"/>
              <a:t>iterator</a:t>
            </a:r>
            <a:r>
              <a:rPr lang="zh-CN" altLang="en-US" dirty="0"/>
              <a:t>（包括</a:t>
            </a:r>
            <a:r>
              <a:rPr lang="en-US" altLang="zh-CN" dirty="0" err="1"/>
              <a:t>rbegin</a:t>
            </a:r>
            <a:r>
              <a:rPr lang="en-US" altLang="zh-CN" dirty="0"/>
              <a:t>()</a:t>
            </a:r>
            <a:r>
              <a:rPr lang="zh-CN" altLang="en-US" dirty="0"/>
              <a:t>、</a:t>
            </a:r>
            <a:r>
              <a:rPr lang="en-US" altLang="zh-CN" dirty="0"/>
              <a:t>rend()</a:t>
            </a:r>
            <a:r>
              <a:rPr lang="zh-CN" altLang="en-US" dirty="0"/>
              <a:t>、</a:t>
            </a:r>
            <a:r>
              <a:rPr lang="en-US" altLang="zh-CN" dirty="0" err="1"/>
              <a:t>crbegin</a:t>
            </a:r>
            <a:r>
              <a:rPr lang="en-US" altLang="zh-CN" dirty="0"/>
              <a:t>()</a:t>
            </a:r>
            <a:r>
              <a:rPr lang="zh-CN" altLang="en-US" dirty="0"/>
              <a:t>和</a:t>
            </a:r>
            <a:r>
              <a:rPr lang="en-US" altLang="zh-CN" dirty="0" err="1"/>
              <a:t>crend</a:t>
            </a:r>
            <a:r>
              <a:rPr lang="en-US" altLang="zh-CN" dirty="0"/>
              <a:t>()</a:t>
            </a:r>
            <a:r>
              <a:rPr lang="zh-CN" altLang="en-US" dirty="0"/>
              <a:t>）都不提供。</a:t>
            </a:r>
          </a:p>
          <a:p>
            <a:r>
              <a:rPr lang="en-US" altLang="zh-CN" dirty="0"/>
              <a:t>unordered</a:t>
            </a:r>
            <a:r>
              <a:rPr lang="zh-CN" altLang="en-US" dirty="0"/>
              <a:t>容器对于快速查找元素有着优化设计。</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t>
            </a:r>
            <a:r>
              <a:rPr lang="en-US" altLang="zh-CN" dirty="0" smtClean="0"/>
              <a:t>nordered</a:t>
            </a:r>
            <a:r>
              <a:rPr lang="zh-CN" altLang="en-US" dirty="0" smtClean="0"/>
              <a:t>容器</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988840"/>
            <a:ext cx="8193105" cy="3369415"/>
          </a:xfrm>
        </p:spPr>
      </p:pic>
    </p:spTree>
    <p:extLst>
      <p:ext uri="{BB962C8B-B14F-4D97-AF65-F5344CB8AC3E}">
        <p14:creationId xmlns:p14="http://schemas.microsoft.com/office/powerpoint/2010/main" val="1456132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unordered</a:t>
            </a:r>
            <a:r>
              <a:rPr lang="zh-CN" altLang="en-US" dirty="0"/>
              <a:t>容器</a:t>
            </a:r>
          </a:p>
        </p:txBody>
      </p:sp>
      <p:pic>
        <p:nvPicPr>
          <p:cNvPr id="7" name="内容占位符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5576" y="5085184"/>
            <a:ext cx="2808312" cy="1483422"/>
          </a:xfrm>
        </p:spPr>
      </p:pic>
      <p:pic>
        <p:nvPicPr>
          <p:cNvPr id="3" name="内容占位符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5576" y="1700808"/>
            <a:ext cx="7750027" cy="3187199"/>
          </a:xfrm>
        </p:spPr>
      </p:pic>
    </p:spTree>
    <p:extLst>
      <p:ext uri="{BB962C8B-B14F-4D97-AF65-F5344CB8AC3E}">
        <p14:creationId xmlns:p14="http://schemas.microsoft.com/office/powerpoint/2010/main" val="264194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C++11</a:t>
            </a:r>
            <a:r>
              <a:rPr lang="zh-CN" altLang="en-US" dirty="0" smtClean="0"/>
              <a:t>新特性</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1. auto </a:t>
            </a:r>
            <a:r>
              <a:rPr lang="zh-CN" altLang="en-US" dirty="0" smtClean="0"/>
              <a:t>自动类型推导</a:t>
            </a:r>
            <a:endParaRPr lang="en-US" altLang="zh-CN" dirty="0" smtClean="0"/>
          </a:p>
          <a:p>
            <a:r>
              <a:rPr lang="en-US" altLang="zh-CN" dirty="0" smtClean="0"/>
              <a:t>2. </a:t>
            </a:r>
            <a:r>
              <a:rPr lang="en-US" altLang="zh-CN" dirty="0" err="1" smtClean="0"/>
              <a:t>decltype</a:t>
            </a:r>
            <a:r>
              <a:rPr lang="en-US" altLang="zh-CN" dirty="0" smtClean="0"/>
              <a:t> </a:t>
            </a:r>
          </a:p>
          <a:p>
            <a:r>
              <a:rPr lang="en-US" altLang="zh-CN" dirty="0"/>
              <a:t>3</a:t>
            </a:r>
            <a:r>
              <a:rPr lang="en-US" altLang="zh-CN" dirty="0" smtClean="0"/>
              <a:t>. </a:t>
            </a:r>
            <a:r>
              <a:rPr lang="en-US" altLang="zh-CN" dirty="0" err="1" smtClean="0"/>
              <a:t>nullptr</a:t>
            </a:r>
            <a:r>
              <a:rPr lang="en-US" altLang="zh-CN" dirty="0" smtClean="0"/>
              <a:t> </a:t>
            </a:r>
            <a:r>
              <a:rPr lang="zh-CN" altLang="en-US" dirty="0" smtClean="0"/>
              <a:t>与 </a:t>
            </a:r>
            <a:r>
              <a:rPr lang="en-US" altLang="zh-CN" dirty="0" smtClean="0"/>
              <a:t>NULL</a:t>
            </a:r>
          </a:p>
          <a:p>
            <a:r>
              <a:rPr lang="en-US" altLang="zh-CN" dirty="0"/>
              <a:t>4</a:t>
            </a:r>
            <a:r>
              <a:rPr lang="en-US" altLang="zh-CN" dirty="0" smtClean="0"/>
              <a:t>. Range-Based for </a:t>
            </a:r>
            <a:r>
              <a:rPr lang="zh-CN" altLang="en-US" dirty="0" smtClean="0"/>
              <a:t>循环</a:t>
            </a:r>
            <a:endParaRPr lang="en-US" altLang="zh-CN" dirty="0" smtClean="0"/>
          </a:p>
          <a:p>
            <a:r>
              <a:rPr lang="en-US" altLang="zh-CN" dirty="0" smtClean="0"/>
              <a:t>5. override</a:t>
            </a:r>
            <a:r>
              <a:rPr lang="zh-CN" altLang="en-US" dirty="0" smtClean="0"/>
              <a:t>、</a:t>
            </a:r>
            <a:r>
              <a:rPr lang="en-US" altLang="zh-CN" dirty="0" smtClean="0"/>
              <a:t>final</a:t>
            </a:r>
          </a:p>
          <a:p>
            <a:r>
              <a:rPr lang="en-US" altLang="zh-CN" dirty="0" smtClean="0"/>
              <a:t>6. strongly-typed </a:t>
            </a:r>
            <a:r>
              <a:rPr lang="en-US" altLang="zh-CN" dirty="0" err="1" smtClean="0"/>
              <a:t>enums</a:t>
            </a:r>
            <a:r>
              <a:rPr lang="en-US" altLang="zh-CN" dirty="0" smtClean="0"/>
              <a:t> </a:t>
            </a:r>
            <a:r>
              <a:rPr lang="zh-CN" altLang="en-US" dirty="0" smtClean="0"/>
              <a:t>强类型枚举</a:t>
            </a:r>
            <a:endParaRPr lang="en-US" altLang="zh-CN" dirty="0" smtClean="0"/>
          </a:p>
          <a:p>
            <a:r>
              <a:rPr lang="en-US" altLang="zh-CN" dirty="0" smtClean="0"/>
              <a:t>7. </a:t>
            </a:r>
            <a:r>
              <a:rPr lang="zh-CN" altLang="en-US" dirty="0" smtClean="0"/>
              <a:t>一致性初始化与初值列</a:t>
            </a:r>
            <a:endParaRPr lang="en-US" altLang="zh-CN" dirty="0" smtClean="0"/>
          </a:p>
          <a:p>
            <a:r>
              <a:rPr lang="en-US" altLang="zh-CN" dirty="0" smtClean="0"/>
              <a:t>8. </a:t>
            </a:r>
            <a:r>
              <a:rPr lang="zh-CN" altLang="en-US" dirty="0" smtClean="0"/>
              <a:t>变长参数模板</a:t>
            </a:r>
            <a:endParaRPr lang="en-US" altLang="zh-CN" dirty="0" smtClean="0"/>
          </a:p>
          <a:p>
            <a:r>
              <a:rPr lang="en-US" altLang="zh-CN" dirty="0"/>
              <a:t>9</a:t>
            </a:r>
            <a:r>
              <a:rPr lang="en-US" altLang="zh-CN" dirty="0" smtClean="0"/>
              <a:t>. lambda</a:t>
            </a:r>
            <a:r>
              <a:rPr lang="zh-CN" altLang="en-US" dirty="0" smtClean="0"/>
              <a:t>表达式</a:t>
            </a:r>
            <a:endParaRPr lang="en-US" altLang="zh-CN" dirty="0" smtClean="0"/>
          </a:p>
          <a:p>
            <a:r>
              <a:rPr lang="en-US" altLang="zh-CN" dirty="0" smtClean="0"/>
              <a:t>10. tuple</a:t>
            </a:r>
          </a:p>
          <a:p>
            <a:r>
              <a:rPr lang="en-US" altLang="zh-CN" dirty="0" smtClean="0"/>
              <a:t>11. smart pointer</a:t>
            </a:r>
          </a:p>
          <a:p>
            <a:r>
              <a:rPr lang="en-US" altLang="zh-CN" dirty="0" smtClean="0"/>
              <a:t>12. unordered</a:t>
            </a:r>
            <a:r>
              <a:rPr lang="zh-CN" altLang="en-US" dirty="0" smtClean="0"/>
              <a:t>容器</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auto </a:t>
            </a:r>
            <a:r>
              <a:rPr lang="zh-CN" altLang="en-US" dirty="0"/>
              <a:t>自动</a:t>
            </a:r>
            <a:r>
              <a:rPr lang="zh-CN" altLang="en-US" dirty="0" smtClean="0"/>
              <a:t>类型</a:t>
            </a:r>
            <a:r>
              <a:rPr lang="zh-CN" altLang="en-US" dirty="0"/>
              <a:t>推导</a:t>
            </a:r>
          </a:p>
        </p:txBody>
      </p:sp>
      <p:sp>
        <p:nvSpPr>
          <p:cNvPr id="3" name="内容占位符 2"/>
          <p:cNvSpPr>
            <a:spLocks noGrp="1"/>
          </p:cNvSpPr>
          <p:nvPr>
            <p:ph idx="1"/>
          </p:nvPr>
        </p:nvSpPr>
        <p:spPr/>
        <p:txBody>
          <a:bodyPr/>
          <a:lstStyle/>
          <a:p>
            <a:r>
              <a:rPr lang="en-US" altLang="zh-CN" dirty="0"/>
              <a:t>C++11</a:t>
            </a:r>
            <a:r>
              <a:rPr lang="zh-CN" altLang="en-US" dirty="0"/>
              <a:t>中引入的</a:t>
            </a:r>
            <a:r>
              <a:rPr lang="en-US" altLang="zh-CN" dirty="0"/>
              <a:t>auto</a:t>
            </a:r>
            <a:r>
              <a:rPr lang="zh-CN" altLang="en-US" dirty="0"/>
              <a:t>主要有两种用途：自动</a:t>
            </a:r>
            <a:r>
              <a:rPr lang="zh-CN" altLang="en-US" dirty="0" smtClean="0"/>
              <a:t>类型</a:t>
            </a:r>
            <a:r>
              <a:rPr lang="zh-CN" altLang="en-US" dirty="0"/>
              <a:t>推导</a:t>
            </a:r>
            <a:r>
              <a:rPr lang="zh-CN" altLang="en-US" dirty="0" smtClean="0"/>
              <a:t>和</a:t>
            </a:r>
            <a:r>
              <a:rPr lang="zh-CN" altLang="en-US" dirty="0"/>
              <a:t>返回值占位</a:t>
            </a:r>
            <a:r>
              <a:rPr lang="zh-CN" altLang="en-US" dirty="0" smtClean="0"/>
              <a:t>。</a:t>
            </a:r>
            <a:endParaRPr lang="en-US" altLang="zh-CN" dirty="0" smtClean="0"/>
          </a:p>
          <a:p>
            <a:r>
              <a:rPr lang="en-US" altLang="zh-CN" dirty="0"/>
              <a:t>a</a:t>
            </a:r>
            <a:r>
              <a:rPr lang="en-US" altLang="zh-CN" dirty="0" smtClean="0"/>
              <a:t>uto</a:t>
            </a:r>
            <a:r>
              <a:rPr lang="zh-CN" altLang="en-US" dirty="0" smtClean="0"/>
              <a:t>：类型</a:t>
            </a:r>
            <a:r>
              <a:rPr lang="zh-CN" altLang="en-US" dirty="0"/>
              <a:t>的占位符，通知编译器去根据初始化代码推断所声明变量的真实类型。各种作用域内声明变量都可以用到它。例如，名空间中，程序块中，</a:t>
            </a:r>
            <a:r>
              <a:rPr lang="zh-CN" altLang="en-US" dirty="0" smtClean="0"/>
              <a:t>或</a:t>
            </a:r>
            <a:r>
              <a:rPr lang="en-US" altLang="zh-CN" dirty="0" smtClean="0"/>
              <a:t>for</a:t>
            </a:r>
            <a:r>
              <a:rPr lang="zh-CN" altLang="en-US" dirty="0"/>
              <a:t>循环的初始化语句中。</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en-US" altLang="zh-CN" dirty="0"/>
              <a:t>auto </a:t>
            </a:r>
            <a:r>
              <a:rPr lang="zh-CN" altLang="en-US" dirty="0"/>
              <a:t>自动类型推导</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196752"/>
            <a:ext cx="7045069" cy="5341738"/>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dirty="0" smtClean="0"/>
              <a:t>auto</a:t>
            </a:r>
            <a:r>
              <a:rPr lang="zh-CN" altLang="en-US" dirty="0" smtClean="0"/>
              <a:t>的一些建议</a:t>
            </a:r>
            <a:endParaRPr lang="zh-CN" altLang="en-US" dirty="0"/>
          </a:p>
        </p:txBody>
      </p:sp>
      <p:sp>
        <p:nvSpPr>
          <p:cNvPr id="3" name="内容占位符 2"/>
          <p:cNvSpPr>
            <a:spLocks noGrp="1"/>
          </p:cNvSpPr>
          <p:nvPr>
            <p:ph idx="1"/>
          </p:nvPr>
        </p:nvSpPr>
        <p:spPr/>
        <p:txBody>
          <a:bodyPr>
            <a:normAutofit/>
          </a:bodyPr>
          <a:lstStyle/>
          <a:p>
            <a:r>
              <a:rPr lang="zh-CN" altLang="en-US" dirty="0" smtClean="0"/>
              <a:t>在</a:t>
            </a:r>
            <a:r>
              <a:rPr lang="en-US" altLang="zh-CN" dirty="0"/>
              <a:t>for</a:t>
            </a:r>
            <a:r>
              <a:rPr lang="zh-CN" altLang="en-US" dirty="0"/>
              <a:t>循环中声明容器迭代器时可用</a:t>
            </a:r>
            <a:r>
              <a:rPr lang="en-US" altLang="zh-CN" dirty="0" smtClean="0"/>
              <a:t>auto</a:t>
            </a:r>
            <a:r>
              <a:rPr lang="zh-CN" altLang="en-US" dirty="0" smtClean="0"/>
              <a:t>。</a:t>
            </a:r>
            <a:endParaRPr lang="en-US" altLang="zh-CN" dirty="0" smtClean="0"/>
          </a:p>
          <a:p>
            <a:r>
              <a:rPr lang="zh-CN" altLang="en-US" dirty="0"/>
              <a:t>定义一个用</a:t>
            </a:r>
            <a:r>
              <a:rPr lang="en-US" altLang="zh-CN" dirty="0"/>
              <a:t>lambda</a:t>
            </a:r>
            <a:r>
              <a:rPr lang="zh-CN" altLang="en-US" dirty="0"/>
              <a:t>表达式直接初始化的仿函数对象时可用</a:t>
            </a:r>
            <a:r>
              <a:rPr lang="en-US" altLang="zh-CN" dirty="0" smtClean="0"/>
              <a:t>auto</a:t>
            </a:r>
            <a:r>
              <a:rPr lang="zh-CN" altLang="en-US" dirty="0" smtClean="0"/>
              <a:t>。</a:t>
            </a:r>
            <a:endParaRPr lang="en-US" altLang="zh-CN" dirty="0" smtClean="0"/>
          </a:p>
          <a:p>
            <a:r>
              <a:rPr lang="zh-CN" altLang="en-US" dirty="0" smtClean="0"/>
              <a:t>定义一</a:t>
            </a:r>
            <a:r>
              <a:rPr lang="zh-CN" altLang="en-US" dirty="0"/>
              <a:t>个对象并直接显式的用其构造函数初始化时可用</a:t>
            </a:r>
            <a:r>
              <a:rPr lang="en-US" altLang="zh-CN" dirty="0" smtClean="0"/>
              <a:t>auto</a:t>
            </a:r>
            <a:r>
              <a:rPr lang="zh-CN" altLang="en-US" dirty="0" smtClean="0"/>
              <a:t>。</a:t>
            </a:r>
            <a:endParaRPr lang="en-US" altLang="zh-CN" dirty="0" smtClean="0"/>
          </a:p>
          <a:p>
            <a:r>
              <a:rPr lang="zh-CN" altLang="en-US" dirty="0" smtClean="0"/>
              <a:t>其它情况</a:t>
            </a:r>
            <a:r>
              <a:rPr lang="zh-CN" altLang="en-US" dirty="0"/>
              <a:t>下</a:t>
            </a:r>
            <a:r>
              <a:rPr lang="zh-CN" altLang="en-US" dirty="0" smtClean="0"/>
              <a:t>，请不要用</a:t>
            </a:r>
            <a:r>
              <a:rPr lang="en-US" altLang="zh-CN" dirty="0" smtClean="0"/>
              <a:t>auto</a:t>
            </a:r>
            <a:r>
              <a:rPr lang="zh-CN" altLang="en-US" dirty="0"/>
              <a:t>来声明对象，除非有非常大的书写麻烦，否则尽量不用</a:t>
            </a:r>
            <a:r>
              <a:rPr lang="en-US" altLang="zh-CN" dirty="0" smtClean="0"/>
              <a:t>auto</a:t>
            </a:r>
            <a:r>
              <a:rPr lang="zh-CN" altLang="en-US" dirty="0"/>
              <a:t>。</a:t>
            </a:r>
            <a:r>
              <a:rPr lang="en-US" altLang="zh-CN" dirty="0" smtClean="0"/>
              <a:t>auto</a:t>
            </a:r>
            <a:r>
              <a:rPr lang="zh-CN" altLang="en-US" dirty="0" smtClean="0"/>
              <a:t>好用，请不要滥用。</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decltype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d</a:t>
            </a:r>
            <a:r>
              <a:rPr lang="en-US" altLang="zh-CN" dirty="0" err="1" smtClean="0"/>
              <a:t>ecltype</a:t>
            </a:r>
            <a:r>
              <a:rPr lang="en-US" altLang="zh-CN" dirty="0" smtClean="0"/>
              <a:t> </a:t>
            </a:r>
            <a:r>
              <a:rPr lang="zh-CN" altLang="en-US" dirty="0" smtClean="0"/>
              <a:t>是</a:t>
            </a:r>
            <a:r>
              <a:rPr lang="en-US" altLang="zh-CN" dirty="0" smtClean="0"/>
              <a:t>C++11</a:t>
            </a:r>
            <a:r>
              <a:rPr lang="zh-CN" altLang="en-US" dirty="0"/>
              <a:t>引入的新关键字</a:t>
            </a:r>
            <a:r>
              <a:rPr lang="zh-CN" altLang="en-US" dirty="0" smtClean="0"/>
              <a:t>，用于获取表达式的数据类型，主要为泛型编程设计或用来传递一个</a:t>
            </a:r>
            <a:r>
              <a:rPr lang="en-US" altLang="zh-CN" dirty="0" smtClean="0"/>
              <a:t>lambda</a:t>
            </a:r>
            <a:r>
              <a:rPr lang="zh-CN" altLang="en-US" dirty="0" smtClean="0"/>
              <a:t>类型。以解决泛型编程中有些类型由模板参数决定而难以（甚至不可能）表示的问题。</a:t>
            </a:r>
            <a:endParaRPr lang="en-US" altLang="zh-CN" dirty="0" smtClean="0"/>
          </a:p>
          <a:p>
            <a:r>
              <a:rPr lang="en-US" altLang="zh-CN" dirty="0" err="1"/>
              <a:t>decltype</a:t>
            </a:r>
            <a:r>
              <a:rPr lang="zh-CN" altLang="en-US" dirty="0"/>
              <a:t>与</a:t>
            </a:r>
            <a:r>
              <a:rPr lang="en-US" altLang="zh-CN" dirty="0" smtClean="0"/>
              <a:t>auto</a:t>
            </a:r>
            <a:r>
              <a:rPr lang="zh-CN" altLang="en-US" dirty="0" smtClean="0"/>
              <a:t>的区别：</a:t>
            </a:r>
            <a:endParaRPr lang="en-US" altLang="zh-CN" dirty="0" smtClean="0"/>
          </a:p>
          <a:p>
            <a:r>
              <a:rPr lang="en-US" altLang="zh-CN" dirty="0" err="1" smtClean="0"/>
              <a:t>decltype</a:t>
            </a:r>
            <a:r>
              <a:rPr lang="zh-CN" altLang="en-US" dirty="0"/>
              <a:t>的类型推导并不是像</a:t>
            </a:r>
            <a:r>
              <a:rPr lang="en-US" altLang="zh-CN" dirty="0"/>
              <a:t>auto</a:t>
            </a:r>
            <a:r>
              <a:rPr lang="zh-CN" altLang="en-US" dirty="0"/>
              <a:t>一样是从变量声明的初始化表达式获得变量的类型，</a:t>
            </a:r>
            <a:r>
              <a:rPr lang="zh-CN" altLang="en-US" dirty="0" smtClean="0"/>
              <a:t>而是以一个普通表达式作为参数，返回</a:t>
            </a:r>
            <a:r>
              <a:rPr lang="zh-CN" altLang="en-US" dirty="0"/>
              <a:t>该表达式的类型</a:t>
            </a:r>
            <a:r>
              <a:rPr lang="en-US" altLang="zh-CN" dirty="0" smtClean="0"/>
              <a:t>, </a:t>
            </a:r>
            <a:r>
              <a:rPr lang="zh-CN" altLang="en-US" dirty="0" smtClean="0"/>
              <a:t>而且</a:t>
            </a:r>
            <a:r>
              <a:rPr lang="en-US" altLang="zh-CN" dirty="0" err="1"/>
              <a:t>decltype</a:t>
            </a:r>
            <a:r>
              <a:rPr lang="zh-CN" altLang="en-US" dirty="0"/>
              <a:t>并不会对表达式进行求值。</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3127</Words>
  <Application>Microsoft Office PowerPoint</Application>
  <PresentationFormat>全屏显示(4:3)</PresentationFormat>
  <Paragraphs>200</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C++11 &amp; STL简述</vt:lpstr>
      <vt:lpstr>C++ Standard 历史简述</vt:lpstr>
      <vt:lpstr>C++ Standard 里程碑</vt:lpstr>
      <vt:lpstr>C++当前状态</vt:lpstr>
      <vt:lpstr>一、C++11新特性</vt:lpstr>
      <vt:lpstr>auto 自动类型推导</vt:lpstr>
      <vt:lpstr>auto 自动类型推导</vt:lpstr>
      <vt:lpstr>关于auto的一些建议</vt:lpstr>
      <vt:lpstr>decltype</vt:lpstr>
      <vt:lpstr>decltype</vt:lpstr>
      <vt:lpstr>decltype</vt:lpstr>
      <vt:lpstr>nullptr </vt:lpstr>
      <vt:lpstr>nullptr</vt:lpstr>
      <vt:lpstr>nullptr</vt:lpstr>
      <vt:lpstr>nullptr</vt:lpstr>
      <vt:lpstr>Range-Based for 循环</vt:lpstr>
      <vt:lpstr>Range-Based for 循环</vt:lpstr>
      <vt:lpstr>override &amp; final</vt:lpstr>
      <vt:lpstr>override &amp; final</vt:lpstr>
      <vt:lpstr>strongly-typed enums 强类型枚举</vt:lpstr>
      <vt:lpstr>strongly-typed enums 强类型枚举</vt:lpstr>
      <vt:lpstr>strongly-typed enums 强类型枚举</vt:lpstr>
      <vt:lpstr>一致性初始化（Uniform Initialization） 与初值列（Initializer List）</vt:lpstr>
      <vt:lpstr>一致性初始化（Uniform Initialization） 与初值列（Initializer List）</vt:lpstr>
      <vt:lpstr>变长参数模板</vt:lpstr>
      <vt:lpstr>变长参数模板</vt:lpstr>
      <vt:lpstr>lambda</vt:lpstr>
      <vt:lpstr>lambda</vt:lpstr>
      <vt:lpstr>lambda</vt:lpstr>
      <vt:lpstr>lambda</vt:lpstr>
      <vt:lpstr>lambda</vt:lpstr>
      <vt:lpstr>lambda</vt:lpstr>
      <vt:lpstr>二、通用工具—tuple</vt:lpstr>
      <vt:lpstr>二、通用工具—tuple</vt:lpstr>
      <vt:lpstr>smart pointer</vt:lpstr>
      <vt:lpstr>shared_ptr</vt:lpstr>
      <vt:lpstr>unique_ptr</vt:lpstr>
      <vt:lpstr>weak_ptr</vt:lpstr>
      <vt:lpstr>shared_ptr类型转换</vt:lpstr>
      <vt:lpstr>shared_ptr类型转换</vt:lpstr>
      <vt:lpstr>shared_from_this</vt:lpstr>
      <vt:lpstr>shared_from_this</vt:lpstr>
      <vt:lpstr>STL</vt:lpstr>
      <vt:lpstr>unordered容器</vt:lpstr>
      <vt:lpstr>unordered容器</vt:lpstr>
      <vt:lpstr>unordered容器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C++11 Standard</dc:title>
  <dc:creator>朱鹏飞</dc:creator>
  <cp:lastModifiedBy>AutoBVT</cp:lastModifiedBy>
  <cp:revision>107</cp:revision>
  <dcterms:created xsi:type="dcterms:W3CDTF">2016-08-16T08:00:00Z</dcterms:created>
  <dcterms:modified xsi:type="dcterms:W3CDTF">2016-08-26T02:06:04Z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