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6" r:id="rId6"/>
    <p:sldId id="268" r:id="rId7"/>
    <p:sldId id="267" r:id="rId8"/>
    <p:sldId id="260" r:id="rId9"/>
    <p:sldId id="261"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49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t>2016/8/28</a:t>
            </a:fld>
            <a:endParaRPr lang="zh-CN" altLang="en-US"/>
          </a:p>
        </p:txBody>
      </p:sp>
      <p:sp>
        <p:nvSpPr>
          <p:cNvPr id="20" name="页脚占位符 19"/>
          <p:cNvSpPr>
            <a:spLocks noGrp="1"/>
          </p:cNvSpPr>
          <p:nvPr>
            <p:ph type="ftr" sz="quarter" idx="11"/>
          </p:nvPr>
        </p:nvSpPr>
        <p:spPr/>
        <p:txBody>
          <a:bodyPr/>
          <a:lstStyle>
            <a:extLst/>
          </a:lstStyle>
          <a:p>
            <a:endParaRPr lang="zh-CN" altLang="en-US"/>
          </a:p>
        </p:txBody>
      </p:sp>
      <p:sp>
        <p:nvSpPr>
          <p:cNvPr id="10" name="灯片编号占位符 9"/>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2016/8/28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2016/8/28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2016/8/28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2016/8/28</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t>2016/8/28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t>2016/8/28</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530820CF-B880-4189-942D-D702A7CBA730}" type="datetimeFigureOut">
              <a:rPr lang="zh-CN" altLang="en-US" smtClean="0"/>
              <a:t>2016/8/28</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fld id="{530820CF-B880-4189-942D-D702A7CBA730}" type="datetimeFigureOut">
              <a:rPr lang="zh-CN" altLang="en-US" smtClean="0"/>
              <a:t>2016/8/28</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t>2016/8/28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t>2016/8/28</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30820CF-B880-4189-942D-D702A7CBA730}" type="datetimeFigureOut">
              <a:rPr lang="zh-CN" altLang="en-US" smtClean="0"/>
              <a:t>2016/8/28</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C913308-F349-4B6D-A68A-DD1791B4A57B}" type="slidenum">
              <a:rPr lang="zh-CN" altLang="en-US" smtClean="0"/>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59632" y="548680"/>
            <a:ext cx="7772400" cy="1470025"/>
          </a:xfrm>
        </p:spPr>
        <p:txBody>
          <a:bodyPr>
            <a:normAutofit/>
          </a:bodyPr>
          <a:lstStyle/>
          <a:p>
            <a:r>
              <a:rPr lang="zh-CN" altLang="en-US" sz="3200" dirty="0"/>
              <a:t>基于加权超限学习机的多分类方法研究</a:t>
            </a:r>
          </a:p>
        </p:txBody>
      </p:sp>
      <p:sp>
        <p:nvSpPr>
          <p:cNvPr id="3" name="副标题 2"/>
          <p:cNvSpPr>
            <a:spLocks noGrp="1"/>
          </p:cNvSpPr>
          <p:nvPr>
            <p:ph type="subTitle" idx="1"/>
          </p:nvPr>
        </p:nvSpPr>
        <p:spPr>
          <a:xfrm>
            <a:off x="5436096" y="4293096"/>
            <a:ext cx="3232448" cy="1296144"/>
          </a:xfrm>
        </p:spPr>
        <p:txBody>
          <a:bodyPr>
            <a:normAutofit/>
          </a:bodyPr>
          <a:lstStyle/>
          <a:p>
            <a:r>
              <a:rPr lang="zh-CN" altLang="en-US" dirty="0">
                <a:solidFill>
                  <a:schemeClr val="tx1"/>
                </a:solidFill>
                <a:latin typeface="+mj-lt"/>
                <a:ea typeface="+mj-ea"/>
                <a:cs typeface="+mj-cs"/>
              </a:rPr>
              <a:t>姓名：姜昌伟</a:t>
            </a:r>
            <a:endParaRPr lang="en-US" altLang="zh-CN" dirty="0">
              <a:solidFill>
                <a:schemeClr val="tx1"/>
              </a:solidFill>
              <a:latin typeface="+mj-lt"/>
              <a:ea typeface="+mj-ea"/>
              <a:cs typeface="+mj-cs"/>
            </a:endParaRPr>
          </a:p>
          <a:p>
            <a:r>
              <a:rPr lang="zh-CN" altLang="en-US" dirty="0">
                <a:solidFill>
                  <a:schemeClr val="tx1"/>
                </a:solidFill>
                <a:latin typeface="+mj-lt"/>
                <a:ea typeface="+mj-ea"/>
                <a:cs typeface="+mj-cs"/>
              </a:rPr>
              <a:t>学号：</a:t>
            </a:r>
            <a:r>
              <a:rPr lang="en-US" altLang="zh-CN" dirty="0">
                <a:solidFill>
                  <a:schemeClr val="tx1"/>
                </a:solidFill>
                <a:latin typeface="+mj-lt"/>
                <a:ea typeface="+mj-ea"/>
                <a:cs typeface="+mj-cs"/>
              </a:rPr>
              <a:t>s20150711</a:t>
            </a:r>
            <a:endParaRPr lang="zh-CN" altLang="en-US" dirty="0">
              <a:solidFill>
                <a:schemeClr val="tx1"/>
              </a:solidFill>
              <a:latin typeface="+mj-lt"/>
              <a:ea typeface="+mj-ea"/>
              <a:cs typeface="+mj-cs"/>
            </a:endParaRPr>
          </a:p>
        </p:txBody>
      </p:sp>
    </p:spTree>
    <p:extLst>
      <p:ext uri="{BB962C8B-B14F-4D97-AF65-F5344CB8AC3E}">
        <p14:creationId xmlns:p14="http://schemas.microsoft.com/office/powerpoint/2010/main" val="4262162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75927" y="980728"/>
            <a:ext cx="7498080" cy="4800600"/>
          </a:xfrm>
        </p:spPr>
        <p:txBody>
          <a:bodyPr>
            <a:normAutofit/>
          </a:bodyPr>
          <a:lstStyle/>
          <a:p>
            <a:pPr marL="0" indent="0">
              <a:buNone/>
            </a:pPr>
            <a:r>
              <a:rPr lang="zh-CN" altLang="en-US" sz="2400" dirty="0" smtClean="0"/>
              <a:t>        </a:t>
            </a:r>
            <a:endParaRPr lang="en-US" altLang="zh-CN" sz="2400" dirty="0" smtClean="0"/>
          </a:p>
          <a:p>
            <a:pPr marL="0" indent="0">
              <a:buNone/>
            </a:pPr>
            <a:endParaRPr lang="en-US" altLang="zh-CN" sz="2400" dirty="0"/>
          </a:p>
          <a:p>
            <a:pPr marL="0" indent="0">
              <a:buNone/>
            </a:pPr>
            <a:r>
              <a:rPr lang="en-US" altLang="zh-CN" sz="2400" dirty="0" smtClean="0"/>
              <a:t>	</a:t>
            </a:r>
            <a:r>
              <a:rPr lang="zh-CN" altLang="en-US" sz="2400" dirty="0" smtClean="0"/>
              <a:t>随着信息时代的到来，信息数据呈现指数式增长，然后面对这些数据，传统的人工分析方法和机器学习算法很难获取隐藏在数据中有用的信息。对于一般分布的数据而言，</a:t>
            </a:r>
            <a:r>
              <a:rPr lang="en-US" altLang="zh-CN" sz="2400" dirty="0" smtClean="0"/>
              <a:t>SVM</a:t>
            </a:r>
            <a:r>
              <a:rPr lang="zh-CN" altLang="en-US" sz="2400" dirty="0" smtClean="0"/>
              <a:t>，</a:t>
            </a:r>
            <a:r>
              <a:rPr lang="en-US" altLang="zh-CN" sz="2400" dirty="0" smtClean="0"/>
              <a:t>BP</a:t>
            </a:r>
            <a:r>
              <a:rPr lang="zh-CN" altLang="en-US" sz="2400" dirty="0" smtClean="0"/>
              <a:t>等学习算法能够在学习过程中获取预期的结果，但随着数据信息种类和规模的增长，这些传统算法将出现训练时间长等缺点，并且很难达到人们预期的结果。因此，一些新的学习算法和改进措施需要被提出，以满足获取有效信息的需要。</a:t>
            </a:r>
            <a:endParaRPr lang="en-US" altLang="zh-CN" sz="2400" dirty="0" smtClean="0"/>
          </a:p>
        </p:txBody>
      </p:sp>
      <p:sp>
        <p:nvSpPr>
          <p:cNvPr id="4" name="TextBox 3"/>
          <p:cNvSpPr txBox="1"/>
          <p:nvPr/>
        </p:nvSpPr>
        <p:spPr>
          <a:xfrm>
            <a:off x="1187624" y="260648"/>
            <a:ext cx="2664296" cy="584775"/>
          </a:xfrm>
          <a:prstGeom prst="rect">
            <a:avLst/>
          </a:prstGeom>
          <a:noFill/>
        </p:spPr>
        <p:txBody>
          <a:bodyPr wrap="square" rtlCol="0">
            <a:spAutoFit/>
          </a:bodyPr>
          <a:lstStyle/>
          <a:p>
            <a:r>
              <a:rPr lang="zh-CN" altLang="en-US" sz="3200" dirty="0" smtClean="0">
                <a:latin typeface="+mj-ea"/>
                <a:ea typeface="+mj-ea"/>
              </a:rPr>
              <a:t>研究背景</a:t>
            </a:r>
            <a:endParaRPr lang="zh-CN" altLang="en-US" sz="3200" dirty="0">
              <a:latin typeface="+mj-ea"/>
              <a:ea typeface="+mj-ea"/>
            </a:endParaRPr>
          </a:p>
        </p:txBody>
      </p:sp>
    </p:spTree>
    <p:extLst>
      <p:ext uri="{BB962C8B-B14F-4D97-AF65-F5344CB8AC3E}">
        <p14:creationId xmlns:p14="http://schemas.microsoft.com/office/powerpoint/2010/main" val="21936155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solidFill>
                  <a:schemeClr val="tx1"/>
                </a:solidFill>
                <a:effectLst/>
              </a:rPr>
              <a:t>研究目标</a:t>
            </a:r>
            <a:endParaRPr lang="zh-CN" altLang="en-US" sz="3200" dirty="0">
              <a:solidFill>
                <a:schemeClr val="tx1"/>
              </a:solidFill>
              <a:effectLst/>
            </a:endParaRPr>
          </a:p>
        </p:txBody>
      </p:sp>
      <p:sp>
        <p:nvSpPr>
          <p:cNvPr id="3" name="内容占位符 2"/>
          <p:cNvSpPr>
            <a:spLocks noGrp="1"/>
          </p:cNvSpPr>
          <p:nvPr>
            <p:ph idx="1"/>
          </p:nvPr>
        </p:nvSpPr>
        <p:spPr/>
        <p:txBody>
          <a:bodyPr>
            <a:normAutofit/>
          </a:bodyPr>
          <a:lstStyle/>
          <a:p>
            <a:pPr marL="82296" indent="0">
              <a:buNone/>
            </a:pPr>
            <a:r>
              <a:rPr lang="en-US" altLang="zh-CN" sz="2400" dirty="0" smtClean="0"/>
              <a:t>	</a:t>
            </a:r>
            <a:r>
              <a:rPr lang="zh-CN" altLang="zh-CN" sz="2400" dirty="0" smtClean="0"/>
              <a:t>超</a:t>
            </a:r>
            <a:r>
              <a:rPr lang="zh-CN" altLang="zh-CN" sz="2400" dirty="0"/>
              <a:t>限学习机是一类高效的神经网络学习算法。本课题针对现实世界数据分布不平衡的问题，通过对传统的超限学习机算法进行加权，来提高对不平衡数据的预测精度，尤其关注提高属于少类样本的精度。通过使用不同的加权方法和引入一些合适的参数来构造鲁棒性更强的改进超限学习机算法，从而适应不同类型和不同分布的数据集。利用改进的超限学习机，分别对不同的公开数据集进行仿真实验，并将其运用到实际场景（例如社交网络数据优化分析）中，验证该超限学习机的稳定性和高精度特性。</a:t>
            </a:r>
          </a:p>
          <a:p>
            <a:endParaRPr lang="zh-CN" altLang="en-US" dirty="0"/>
          </a:p>
        </p:txBody>
      </p:sp>
    </p:spTree>
    <p:extLst>
      <p:ext uri="{BB962C8B-B14F-4D97-AF65-F5344CB8AC3E}">
        <p14:creationId xmlns:p14="http://schemas.microsoft.com/office/powerpoint/2010/main" val="3323693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solidFill>
                  <a:schemeClr val="tx1"/>
                </a:solidFill>
                <a:effectLst/>
              </a:rPr>
              <a:t>研究内容</a:t>
            </a:r>
            <a:endParaRPr lang="zh-CN" altLang="en-US" sz="3200" dirty="0">
              <a:solidFill>
                <a:schemeClr val="tx1"/>
              </a:solidFill>
              <a:effectLst/>
            </a:endParaRPr>
          </a:p>
        </p:txBody>
      </p:sp>
      <p:sp>
        <p:nvSpPr>
          <p:cNvPr id="3" name="内容占位符 2"/>
          <p:cNvSpPr>
            <a:spLocks noGrp="1"/>
          </p:cNvSpPr>
          <p:nvPr>
            <p:ph idx="1"/>
          </p:nvPr>
        </p:nvSpPr>
        <p:spPr>
          <a:xfrm>
            <a:off x="1435608" y="1447800"/>
            <a:ext cx="7498080" cy="1621160"/>
          </a:xfrm>
        </p:spPr>
        <p:txBody>
          <a:bodyPr>
            <a:normAutofit/>
          </a:bodyPr>
          <a:lstStyle/>
          <a:p>
            <a:pPr marL="82296" indent="0">
              <a:buNone/>
            </a:pPr>
            <a:r>
              <a:rPr lang="en-US" altLang="zh-CN" sz="2400" dirty="0" smtClean="0">
                <a:latin typeface="+mn-ea"/>
              </a:rPr>
              <a:t>(1) </a:t>
            </a:r>
            <a:r>
              <a:rPr lang="zh-CN" altLang="zh-CN" sz="2400" dirty="0" smtClean="0">
                <a:latin typeface="+mn-ea"/>
              </a:rPr>
              <a:t>研究</a:t>
            </a:r>
            <a:r>
              <a:rPr lang="zh-CN" altLang="zh-CN" sz="2400" dirty="0">
                <a:latin typeface="+mn-ea"/>
              </a:rPr>
              <a:t>基本的超限学习机，理论分析造成不稳定性以及对冗余信息敏感性的原因，以此为切入点，研究可以进行改进的方法，并借鉴统计学中正则化方法进行理论分析</a:t>
            </a:r>
            <a:r>
              <a:rPr lang="zh-CN" altLang="zh-CN" sz="2400" dirty="0" smtClean="0">
                <a:latin typeface="+mn-ea"/>
              </a:rPr>
              <a:t>。</a:t>
            </a:r>
            <a:endParaRPr lang="en-US" altLang="zh-CN" sz="2400" dirty="0" smtClean="0">
              <a:latin typeface="+mn-ea"/>
            </a:endParaRPr>
          </a:p>
          <a:p>
            <a:pPr marL="82296" indent="0">
              <a:buNone/>
            </a:pPr>
            <a:endParaRPr lang="zh-CN" altLang="zh-CN" sz="2400" dirty="0">
              <a:latin typeface="+mn-ea"/>
            </a:endParaRPr>
          </a:p>
          <a:p>
            <a:pPr marL="82296" indent="0">
              <a:buNone/>
            </a:pPr>
            <a:endParaRPr lang="zh-CN" altLang="en-US" dirty="0"/>
          </a:p>
        </p:txBody>
      </p:sp>
      <mc:AlternateContent xmlns:mc="http://schemas.openxmlformats.org/markup-compatibility/2006">
        <mc:Choice xmlns:a14="http://schemas.microsoft.com/office/drawing/2010/main" Requires="a14">
          <p:sp>
            <p:nvSpPr>
              <p:cNvPr id="5" name="矩形 4"/>
              <p:cNvSpPr/>
              <p:nvPr/>
            </p:nvSpPr>
            <p:spPr>
              <a:xfrm>
                <a:off x="900345" y="3142343"/>
                <a:ext cx="2088232" cy="610936"/>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zh-CN" altLang="en-US" i="1"/>
                        <m:t>𝐿</m:t>
                      </m:r>
                      <m:r>
                        <a:rPr lang="zh-CN" altLang="en-US"/>
                        <m:t>=</m:t>
                      </m:r>
                      <m:f>
                        <m:fPr>
                          <m:ctrlPr>
                            <a:rPr lang="zh-CN" altLang="en-US" i="1"/>
                          </m:ctrlPr>
                        </m:fPr>
                        <m:num>
                          <m:r>
                            <a:rPr lang="zh-CN" altLang="en-US"/>
                            <m:t>1</m:t>
                          </m:r>
                        </m:num>
                        <m:den>
                          <m:r>
                            <a:rPr lang="zh-CN" altLang="en-US"/>
                            <m:t>2</m:t>
                          </m:r>
                        </m:den>
                      </m:f>
                      <m:sSup>
                        <m:sSupPr>
                          <m:ctrlPr>
                            <a:rPr lang="zh-CN" altLang="en-US" i="1"/>
                          </m:ctrlPr>
                        </m:sSupPr>
                        <m:e>
                          <m:r>
                            <a:rPr lang="zh-CN" altLang="en-US"/>
                            <m:t>‖</m:t>
                          </m:r>
                          <m:r>
                            <a:rPr lang="zh-CN" altLang="en-US" i="1"/>
                            <m:t>𝜀</m:t>
                          </m:r>
                          <m:r>
                            <a:rPr lang="zh-CN" altLang="en-US"/>
                            <m:t>‖</m:t>
                          </m:r>
                        </m:e>
                        <m:sup>
                          <m:r>
                            <a:rPr lang="zh-CN" altLang="en-US"/>
                            <m:t>2</m:t>
                          </m:r>
                        </m:sup>
                      </m:sSup>
                    </m:oMath>
                  </m:oMathPara>
                </a14:m>
                <a:endParaRPr lang="zh-CN" altLang="en-US" dirty="0"/>
              </a:p>
            </p:txBody>
          </p:sp>
        </mc:Choice>
        <mc:Fallback>
          <p:sp>
            <p:nvSpPr>
              <p:cNvPr id="5" name="矩形 4"/>
              <p:cNvSpPr>
                <a:spLocks noRot="1" noChangeAspect="1" noMove="1" noResize="1" noEditPoints="1" noAdjustHandles="1" noChangeArrowheads="1" noChangeShapeType="1" noTextEdit="1"/>
              </p:cNvSpPr>
              <p:nvPr/>
            </p:nvSpPr>
            <p:spPr>
              <a:xfrm>
                <a:off x="900345" y="3142343"/>
                <a:ext cx="2088232" cy="610936"/>
              </a:xfrm>
              <a:prstGeom prst="rect">
                <a:avLst/>
              </a:prstGeom>
              <a:blipFill rotWithShape="1">
                <a:blip r:embed="rId2"/>
                <a:stretch>
                  <a:fillRect/>
                </a:stretch>
              </a:blipFill>
            </p:spPr>
            <p:txBody>
              <a:bodyPr/>
              <a:lstStyle/>
              <a:p>
                <a:r>
                  <a:rPr lang="zh-CN" altLang="en-US">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763511"/>
            <a:ext cx="3235717" cy="669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直接箭头连接符 9"/>
          <p:cNvCxnSpPr/>
          <p:nvPr/>
        </p:nvCxnSpPr>
        <p:spPr>
          <a:xfrm flipH="1">
            <a:off x="2195736" y="4403872"/>
            <a:ext cx="1" cy="6093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7158" y="5013176"/>
            <a:ext cx="1277156" cy="52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8694" y="3046226"/>
            <a:ext cx="3953746" cy="1462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直接箭头连接符 12"/>
          <p:cNvCxnSpPr>
            <a:stCxn id="1028" idx="2"/>
          </p:cNvCxnSpPr>
          <p:nvPr/>
        </p:nvCxnSpPr>
        <p:spPr>
          <a:xfrm>
            <a:off x="6555567" y="4509120"/>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8694" y="5207547"/>
            <a:ext cx="4332715" cy="1144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878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solidFill>
                  <a:schemeClr val="tx1"/>
                </a:solidFill>
                <a:effectLst/>
              </a:rPr>
              <a:t>研究内容</a:t>
            </a:r>
            <a:endParaRPr lang="zh-CN" altLang="en-US" sz="3200" dirty="0">
              <a:solidFill>
                <a:schemeClr val="tx1"/>
              </a:solidFill>
              <a:effectLst/>
            </a:endParaRPr>
          </a:p>
        </p:txBody>
      </p:sp>
      <p:sp>
        <p:nvSpPr>
          <p:cNvPr id="3" name="内容占位符 2"/>
          <p:cNvSpPr>
            <a:spLocks noGrp="1"/>
          </p:cNvSpPr>
          <p:nvPr>
            <p:ph idx="1"/>
          </p:nvPr>
        </p:nvSpPr>
        <p:spPr/>
        <p:txBody>
          <a:bodyPr>
            <a:normAutofit/>
          </a:bodyPr>
          <a:lstStyle/>
          <a:p>
            <a:pPr marL="82296" indent="0">
              <a:buNone/>
            </a:pPr>
            <a:r>
              <a:rPr lang="en-US" altLang="zh-CN" sz="2400" dirty="0" smtClean="0">
                <a:latin typeface="+mn-ea"/>
              </a:rPr>
              <a:t>(</a:t>
            </a:r>
            <a:r>
              <a:rPr lang="en-US" altLang="zh-CN" sz="2400" dirty="0">
                <a:latin typeface="+mn-ea"/>
              </a:rPr>
              <a:t>2) </a:t>
            </a:r>
            <a:r>
              <a:rPr lang="zh-CN" altLang="zh-CN" sz="2400" dirty="0">
                <a:latin typeface="+mn-ea"/>
              </a:rPr>
              <a:t>研究不同类型的不平衡数据，选择合适的加权方法。</a:t>
            </a:r>
          </a:p>
          <a:p>
            <a:pPr marL="82296" indent="0">
              <a:buNone/>
            </a:pP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276872"/>
            <a:ext cx="6142435" cy="1770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4221087"/>
            <a:ext cx="6840760" cy="1721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58054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solidFill>
                  <a:schemeClr val="tx1"/>
                </a:solidFill>
                <a:effectLst/>
              </a:rPr>
              <a:t>研究内容</a:t>
            </a:r>
            <a:endParaRPr lang="zh-CN" altLang="en-US" sz="3200" dirty="0">
              <a:solidFill>
                <a:schemeClr val="tx1"/>
              </a:solidFill>
              <a:effectLst/>
            </a:endParaRPr>
          </a:p>
        </p:txBody>
      </p:sp>
      <p:sp>
        <p:nvSpPr>
          <p:cNvPr id="3" name="内容占位符 2"/>
          <p:cNvSpPr>
            <a:spLocks noGrp="1"/>
          </p:cNvSpPr>
          <p:nvPr>
            <p:ph idx="1"/>
          </p:nvPr>
        </p:nvSpPr>
        <p:spPr/>
        <p:txBody>
          <a:bodyPr>
            <a:normAutofit/>
          </a:bodyPr>
          <a:lstStyle/>
          <a:p>
            <a:pPr marL="82296" indent="0">
              <a:buNone/>
            </a:pPr>
            <a:r>
              <a:rPr lang="en-US" altLang="zh-CN" sz="2400" dirty="0" smtClean="0">
                <a:latin typeface="+mn-ea"/>
              </a:rPr>
              <a:t>(</a:t>
            </a:r>
            <a:r>
              <a:rPr lang="en-US" altLang="zh-CN" sz="2400" dirty="0">
                <a:latin typeface="+mn-ea"/>
              </a:rPr>
              <a:t>3) </a:t>
            </a:r>
            <a:r>
              <a:rPr lang="zh-CN" altLang="zh-CN" sz="2400" dirty="0">
                <a:latin typeface="+mn-ea"/>
              </a:rPr>
              <a:t>研究不同的参数对预测精度的影响权重，合理分配不同参数的值是预测效果达到更优</a:t>
            </a:r>
            <a:r>
              <a:rPr lang="zh-CN" altLang="zh-CN" sz="2400" dirty="0" smtClean="0">
                <a:latin typeface="+mn-ea"/>
              </a:rPr>
              <a:t>。</a:t>
            </a:r>
            <a:endParaRPr lang="en-US" altLang="zh-CN" sz="2400" dirty="0">
              <a:latin typeface="+mn-ea"/>
            </a:endParaRPr>
          </a:p>
          <a:p>
            <a:pPr marL="82296" indent="0">
              <a:buNone/>
            </a:pPr>
            <a:endParaRPr lang="en-US" altLang="zh-CN" sz="2400" dirty="0">
              <a:latin typeface="+mn-ea"/>
            </a:endParaRPr>
          </a:p>
          <a:p>
            <a:pPr marL="82296" indent="0">
              <a:buNone/>
            </a:pPr>
            <a:r>
              <a:rPr lang="zh-CN" altLang="en-US" sz="2400" dirty="0" smtClean="0">
                <a:latin typeface="+mn-ea"/>
              </a:rPr>
              <a:t>当在算法中引入正则化系数时，此时正则化系统</a:t>
            </a:r>
            <a:r>
              <a:rPr lang="en-US" altLang="zh-CN" sz="2400" dirty="0" smtClean="0">
                <a:latin typeface="+mn-ea"/>
              </a:rPr>
              <a:t>C</a:t>
            </a:r>
            <a:r>
              <a:rPr lang="zh-CN" altLang="en-US" sz="2400" dirty="0" smtClean="0">
                <a:latin typeface="+mn-ea"/>
              </a:rPr>
              <a:t>将对预测结果有影响，而在平常的实验中，可以发现训练时间比较受影藏节点</a:t>
            </a:r>
            <a:r>
              <a:rPr lang="en-US" altLang="zh-CN" sz="2400" dirty="0" smtClean="0">
                <a:latin typeface="+mn-ea"/>
              </a:rPr>
              <a:t>L</a:t>
            </a:r>
            <a:r>
              <a:rPr lang="zh-CN" altLang="en-US" sz="2400" dirty="0" smtClean="0">
                <a:latin typeface="+mn-ea"/>
              </a:rPr>
              <a:t>的影响，虽然预测精度对隐藏节点小幅度变动不敏感，但随着隐藏节点有比较大幅度变动时，预测精度也会有相对大幅度的变量。因此如何确定这些参数值来合理权衡训练时间和预测精度是一个值得研究的问题。</a:t>
            </a:r>
            <a:endParaRPr lang="en-US" altLang="zh-CN" sz="2400" dirty="0">
              <a:latin typeface="+mn-ea"/>
            </a:endParaRPr>
          </a:p>
        </p:txBody>
      </p:sp>
    </p:spTree>
    <p:extLst>
      <p:ext uri="{BB962C8B-B14F-4D97-AF65-F5344CB8AC3E}">
        <p14:creationId xmlns:p14="http://schemas.microsoft.com/office/powerpoint/2010/main" val="3590223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solidFill>
                  <a:schemeClr val="tx1"/>
                </a:solidFill>
                <a:effectLst/>
              </a:rPr>
              <a:t>研究内容</a:t>
            </a:r>
            <a:endParaRPr lang="zh-CN" altLang="en-US" sz="3200" dirty="0">
              <a:solidFill>
                <a:schemeClr val="tx1"/>
              </a:solidFill>
              <a:effectLst/>
            </a:endParaRPr>
          </a:p>
        </p:txBody>
      </p:sp>
      <p:sp>
        <p:nvSpPr>
          <p:cNvPr id="3" name="内容占位符 2"/>
          <p:cNvSpPr>
            <a:spLocks noGrp="1"/>
          </p:cNvSpPr>
          <p:nvPr>
            <p:ph idx="1"/>
          </p:nvPr>
        </p:nvSpPr>
        <p:spPr/>
        <p:txBody>
          <a:bodyPr>
            <a:normAutofit/>
          </a:bodyPr>
          <a:lstStyle/>
          <a:p>
            <a:pPr marL="82296" indent="0">
              <a:buNone/>
            </a:pPr>
            <a:r>
              <a:rPr lang="en-US" altLang="zh-CN" sz="2400" dirty="0" smtClean="0">
                <a:latin typeface="+mn-ea"/>
              </a:rPr>
              <a:t>(</a:t>
            </a:r>
            <a:r>
              <a:rPr lang="en-US" altLang="zh-CN" sz="2400" dirty="0">
                <a:latin typeface="+mn-ea"/>
              </a:rPr>
              <a:t>4) </a:t>
            </a:r>
            <a:r>
              <a:rPr lang="zh-CN" altLang="zh-CN" sz="2400" dirty="0">
                <a:latin typeface="+mn-ea"/>
              </a:rPr>
              <a:t>实验仿真验证。利用改进的超限学习机，在公共数据集以及实际应用环境中，分别对其稳定性，泛化能力，预测精度等方面进行验证，与传统的</a:t>
            </a:r>
            <a:r>
              <a:rPr lang="en-US" altLang="zh-CN" sz="2400" dirty="0">
                <a:latin typeface="+mn-ea"/>
              </a:rPr>
              <a:t>BP </a:t>
            </a:r>
            <a:r>
              <a:rPr lang="zh-CN" altLang="zh-CN" sz="2400" dirty="0">
                <a:latin typeface="+mn-ea"/>
              </a:rPr>
              <a:t>以及支持向量机等相关算法进行比较和分析</a:t>
            </a:r>
            <a:r>
              <a:rPr lang="zh-CN" altLang="zh-CN" sz="2400" dirty="0" smtClean="0"/>
              <a:t>。</a:t>
            </a:r>
            <a:endParaRPr lang="zh-CN" altLang="zh-CN" sz="2400" dirty="0"/>
          </a:p>
          <a:p>
            <a:pPr marL="82296" indent="0">
              <a:buNone/>
            </a:pPr>
            <a:endParaRPr lang="zh-CN" altLang="en-US" dirty="0"/>
          </a:p>
        </p:txBody>
      </p:sp>
    </p:spTree>
    <p:extLst>
      <p:ext uri="{BB962C8B-B14F-4D97-AF65-F5344CB8AC3E}">
        <p14:creationId xmlns:p14="http://schemas.microsoft.com/office/powerpoint/2010/main" val="4195816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solidFill>
                  <a:schemeClr val="tx1"/>
                </a:solidFill>
                <a:effectLst/>
              </a:rPr>
              <a:t>研究创新点</a:t>
            </a:r>
            <a:endParaRPr lang="zh-CN" altLang="en-US" sz="3200" dirty="0">
              <a:solidFill>
                <a:schemeClr val="tx1"/>
              </a:solidFill>
              <a:effectLst/>
            </a:endParaRPr>
          </a:p>
        </p:txBody>
      </p:sp>
      <p:sp>
        <p:nvSpPr>
          <p:cNvPr id="3" name="内容占位符 2"/>
          <p:cNvSpPr>
            <a:spLocks noGrp="1"/>
          </p:cNvSpPr>
          <p:nvPr>
            <p:ph idx="1"/>
          </p:nvPr>
        </p:nvSpPr>
        <p:spPr/>
        <p:txBody>
          <a:bodyPr>
            <a:normAutofit/>
          </a:bodyPr>
          <a:lstStyle/>
          <a:p>
            <a:pPr marL="82296" indent="0">
              <a:buNone/>
            </a:pPr>
            <a:r>
              <a:rPr lang="en-US" altLang="zh-CN" sz="2400" dirty="0">
                <a:latin typeface="+mn-ea"/>
              </a:rPr>
              <a:t>(1) </a:t>
            </a:r>
            <a:r>
              <a:rPr lang="zh-CN" altLang="zh-CN" sz="2400" dirty="0">
                <a:latin typeface="+mn-ea"/>
              </a:rPr>
              <a:t>针对多分类的分类问题，将多分类问题转化为多响应变量的回归问题，并且寻找对于每一</a:t>
            </a:r>
            <a:r>
              <a:rPr lang="zh-CN" altLang="zh-CN" sz="2400" dirty="0" smtClean="0">
                <a:latin typeface="+mn-ea"/>
              </a:rPr>
              <a:t>个</a:t>
            </a:r>
            <a:r>
              <a:rPr lang="zh-CN" altLang="en-US" sz="2400" dirty="0" smtClean="0">
                <a:latin typeface="+mn-ea"/>
              </a:rPr>
              <a:t>响应</a:t>
            </a:r>
            <a:r>
              <a:rPr lang="zh-CN" altLang="zh-CN" sz="2400" dirty="0" smtClean="0">
                <a:latin typeface="+mn-ea"/>
              </a:rPr>
              <a:t>变量</a:t>
            </a:r>
            <a:r>
              <a:rPr lang="zh-CN" altLang="zh-CN" sz="2400" dirty="0">
                <a:latin typeface="+mn-ea"/>
              </a:rPr>
              <a:t>影响大的自变量因子，以提高泛化能力。</a:t>
            </a:r>
          </a:p>
          <a:p>
            <a:pPr marL="82296" indent="0">
              <a:buNone/>
            </a:pPr>
            <a:r>
              <a:rPr lang="en-US" altLang="zh-CN" sz="2400" dirty="0">
                <a:latin typeface="+mn-ea"/>
              </a:rPr>
              <a:t>(2) </a:t>
            </a:r>
            <a:r>
              <a:rPr lang="zh-CN" altLang="zh-CN" sz="2400" dirty="0">
                <a:latin typeface="+mn-ea"/>
              </a:rPr>
              <a:t>通过对每一类样本进行加权，同时引入信息熵的理论，来</a:t>
            </a:r>
            <a:r>
              <a:rPr lang="zh-CN" altLang="zh-CN" sz="2400" dirty="0" smtClean="0">
                <a:latin typeface="+mn-ea"/>
              </a:rPr>
              <a:t>确定</a:t>
            </a:r>
            <a:r>
              <a:rPr lang="zh-CN" altLang="en-US" sz="2400" dirty="0" smtClean="0">
                <a:latin typeface="+mn-ea"/>
              </a:rPr>
              <a:t>最终的</a:t>
            </a:r>
            <a:r>
              <a:rPr lang="zh-CN" altLang="zh-CN" sz="2400" dirty="0" smtClean="0">
                <a:latin typeface="+mn-ea"/>
              </a:rPr>
              <a:t>权重</a:t>
            </a:r>
            <a:r>
              <a:rPr lang="zh-CN" altLang="zh-CN" sz="2400" dirty="0">
                <a:latin typeface="+mn-ea"/>
              </a:rPr>
              <a:t>，提高加权优化处理的效率。</a:t>
            </a:r>
          </a:p>
        </p:txBody>
      </p:sp>
    </p:spTree>
    <p:extLst>
      <p:ext uri="{BB962C8B-B14F-4D97-AF65-F5344CB8AC3E}">
        <p14:creationId xmlns:p14="http://schemas.microsoft.com/office/powerpoint/2010/main" val="31626754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779912" y="2967335"/>
            <a:ext cx="2518639" cy="923330"/>
          </a:xfrm>
          <a:prstGeom prst="rect">
            <a:avLst/>
          </a:prstGeom>
          <a:noFill/>
        </p:spPr>
        <p:txBody>
          <a:bodyPr wrap="none" lIns="91440" tIns="45720" rIns="91440" bIns="45720">
            <a:spAutoFit/>
          </a:bodyPr>
          <a:lstStyle/>
          <a:p>
            <a:pPr algn="ctr"/>
            <a:r>
              <a:rPr lang="en-US" altLang="zh-CN"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The End</a:t>
            </a:r>
            <a:endParaRPr lang="zh-CN" alt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1415266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67</TotalTime>
  <Words>360</Words>
  <Application>Microsoft Office PowerPoint</Application>
  <PresentationFormat>全屏显示(4:3)</PresentationFormat>
  <Paragraphs>24</Paragraphs>
  <Slides>9</Slides>
  <Notes>0</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夏至</vt:lpstr>
      <vt:lpstr>基于加权超限学习机的多分类方法研究</vt:lpstr>
      <vt:lpstr>PowerPoint 演示文稿</vt:lpstr>
      <vt:lpstr>研究目标</vt:lpstr>
      <vt:lpstr>研究内容</vt:lpstr>
      <vt:lpstr>研究内容</vt:lpstr>
      <vt:lpstr>研究内容</vt:lpstr>
      <vt:lpstr>研究内容</vt:lpstr>
      <vt:lpstr>研究创新点</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基于加权超限学习机的多分类方法研究</dc:title>
  <dc:creator>Administrator</dc:creator>
  <cp:lastModifiedBy>jcw</cp:lastModifiedBy>
  <cp:revision>9</cp:revision>
  <dcterms:created xsi:type="dcterms:W3CDTF">2016-08-28T13:18:41Z</dcterms:created>
  <dcterms:modified xsi:type="dcterms:W3CDTF">2016-08-28T14:36:32Z</dcterms:modified>
</cp:coreProperties>
</file>