
<file path=[Content_Types].xml><?xml version="1.0" encoding="utf-8"?>
<Types xmlns="http://schemas.openxmlformats.org/package/2006/content-types">
  <Default Extension="png" ContentType="image/png"/>
  <Default Extension="png@1112w_282h_80q"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61" r:id="rId3"/>
  </p:sldMasterIdLst>
  <p:notesMasterIdLst>
    <p:notesMasterId r:id="rId45"/>
  </p:notesMasterIdLst>
  <p:handoutMasterIdLst>
    <p:handoutMasterId r:id="rId46"/>
  </p:handoutMasterIdLst>
  <p:sldIdLst>
    <p:sldId id="257" r:id="rId4"/>
    <p:sldId id="356" r:id="rId5"/>
    <p:sldId id="364" r:id="rId6"/>
    <p:sldId id="379" r:id="rId7"/>
    <p:sldId id="400" r:id="rId8"/>
    <p:sldId id="380" r:id="rId9"/>
    <p:sldId id="398" r:id="rId10"/>
    <p:sldId id="399" r:id="rId11"/>
    <p:sldId id="352" r:id="rId12"/>
    <p:sldId id="389" r:id="rId13"/>
    <p:sldId id="363" r:id="rId14"/>
    <p:sldId id="374" r:id="rId15"/>
    <p:sldId id="376" r:id="rId16"/>
    <p:sldId id="375" r:id="rId17"/>
    <p:sldId id="377" r:id="rId18"/>
    <p:sldId id="385" r:id="rId19"/>
    <p:sldId id="382" r:id="rId20"/>
    <p:sldId id="390" r:id="rId21"/>
    <p:sldId id="362" r:id="rId22"/>
    <p:sldId id="367" r:id="rId23"/>
    <p:sldId id="368" r:id="rId24"/>
    <p:sldId id="369" r:id="rId25"/>
    <p:sldId id="395" r:id="rId26"/>
    <p:sldId id="393" r:id="rId27"/>
    <p:sldId id="394" r:id="rId28"/>
    <p:sldId id="392" r:id="rId29"/>
    <p:sldId id="370" r:id="rId30"/>
    <p:sldId id="396" r:id="rId31"/>
    <p:sldId id="371" r:id="rId32"/>
    <p:sldId id="386" r:id="rId33"/>
    <p:sldId id="387" r:id="rId34"/>
    <p:sldId id="388" r:id="rId35"/>
    <p:sldId id="397" r:id="rId36"/>
    <p:sldId id="372" r:id="rId37"/>
    <p:sldId id="391" r:id="rId38"/>
    <p:sldId id="361" r:id="rId39"/>
    <p:sldId id="350" r:id="rId40"/>
    <p:sldId id="353" r:id="rId41"/>
    <p:sldId id="354" r:id="rId42"/>
    <p:sldId id="355" r:id="rId43"/>
    <p:sldId id="357" r:id="rId44"/>
  </p:sldIdLst>
  <p:sldSz cx="12192000" cy="6858000"/>
  <p:notesSz cx="6858000" cy="9144000"/>
  <p:defaultTextStyle>
    <a:lvl1pPr defTabSz="544195">
      <a:defRPr>
        <a:latin typeface="Calibri" panose="020F0502020204030204"/>
        <a:ea typeface="Calibri" panose="020F0502020204030204"/>
        <a:cs typeface="Calibri" panose="020F0502020204030204"/>
        <a:sym typeface="Calibri" panose="020F0502020204030204"/>
      </a:defRPr>
    </a:lvl1pPr>
    <a:lvl2pPr indent="457200" defTabSz="544195">
      <a:defRPr>
        <a:latin typeface="Calibri" panose="020F0502020204030204"/>
        <a:ea typeface="Calibri" panose="020F0502020204030204"/>
        <a:cs typeface="Calibri" panose="020F0502020204030204"/>
        <a:sym typeface="Calibri" panose="020F0502020204030204"/>
      </a:defRPr>
    </a:lvl2pPr>
    <a:lvl3pPr indent="914400" defTabSz="544195">
      <a:defRPr>
        <a:latin typeface="Calibri" panose="020F0502020204030204"/>
        <a:ea typeface="Calibri" panose="020F0502020204030204"/>
        <a:cs typeface="Calibri" panose="020F0502020204030204"/>
        <a:sym typeface="Calibri" panose="020F0502020204030204"/>
      </a:defRPr>
    </a:lvl3pPr>
    <a:lvl4pPr indent="1371600" defTabSz="544195">
      <a:defRPr>
        <a:latin typeface="Calibri" panose="020F0502020204030204"/>
        <a:ea typeface="Calibri" panose="020F0502020204030204"/>
        <a:cs typeface="Calibri" panose="020F0502020204030204"/>
        <a:sym typeface="Calibri" panose="020F0502020204030204"/>
      </a:defRPr>
    </a:lvl4pPr>
    <a:lvl5pPr indent="1828800" defTabSz="544195">
      <a:defRPr>
        <a:latin typeface="Calibri" panose="020F0502020204030204"/>
        <a:ea typeface="Calibri" panose="020F0502020204030204"/>
        <a:cs typeface="Calibri" panose="020F0502020204030204"/>
        <a:sym typeface="Calibri" panose="020F0502020204030204"/>
      </a:defRPr>
    </a:lvl5pPr>
    <a:lvl6pPr indent="2286000" defTabSz="544195">
      <a:defRPr>
        <a:latin typeface="Calibri" panose="020F0502020204030204"/>
        <a:ea typeface="Calibri" panose="020F0502020204030204"/>
        <a:cs typeface="Calibri" panose="020F0502020204030204"/>
        <a:sym typeface="Calibri" panose="020F0502020204030204"/>
      </a:defRPr>
    </a:lvl6pPr>
    <a:lvl7pPr indent="2743200" defTabSz="544195">
      <a:defRPr>
        <a:latin typeface="Calibri" panose="020F0502020204030204"/>
        <a:ea typeface="Calibri" panose="020F0502020204030204"/>
        <a:cs typeface="Calibri" panose="020F0502020204030204"/>
        <a:sym typeface="Calibri" panose="020F0502020204030204"/>
      </a:defRPr>
    </a:lvl7pPr>
    <a:lvl8pPr indent="3200400" defTabSz="544195">
      <a:defRPr>
        <a:latin typeface="Calibri" panose="020F0502020204030204"/>
        <a:ea typeface="Calibri" panose="020F0502020204030204"/>
        <a:cs typeface="Calibri" panose="020F0502020204030204"/>
        <a:sym typeface="Calibri" panose="020F0502020204030204"/>
      </a:defRPr>
    </a:lvl8pPr>
    <a:lvl9pPr indent="3657600" defTabSz="544195">
      <a:defRPr>
        <a:latin typeface="Calibri" panose="020F0502020204030204"/>
        <a:ea typeface="Calibri" panose="020F0502020204030204"/>
        <a:cs typeface="Calibri" panose="020F0502020204030204"/>
        <a:sym typeface="Calibri" panose="020F0502020204030204"/>
      </a:defRPr>
    </a:lvl9pPr>
  </p:defaultTextStyle>
  <p:extLst>
    <p:ext uri="{521415D9-36F7-43E2-AB2F-B90AF26B5E84}">
      <p14:sectionLst xmlns:p14="http://schemas.microsoft.com/office/powerpoint/2010/main">
        <p14:section name="默认节" id="{150C8B33-F3EA-4F5D-9148-3A2A19EEB577}">
          <p14:sldIdLst>
            <p14:sldId id="257"/>
            <p14:sldId id="356"/>
            <p14:sldId id="364"/>
            <p14:sldId id="379"/>
            <p14:sldId id="400"/>
            <p14:sldId id="380"/>
            <p14:sldId id="398"/>
            <p14:sldId id="399"/>
            <p14:sldId id="352"/>
            <p14:sldId id="389"/>
            <p14:sldId id="363"/>
            <p14:sldId id="374"/>
            <p14:sldId id="376"/>
            <p14:sldId id="375"/>
            <p14:sldId id="377"/>
            <p14:sldId id="385"/>
            <p14:sldId id="382"/>
            <p14:sldId id="390"/>
            <p14:sldId id="362"/>
            <p14:sldId id="367"/>
            <p14:sldId id="368"/>
            <p14:sldId id="369"/>
            <p14:sldId id="395"/>
            <p14:sldId id="393"/>
            <p14:sldId id="394"/>
            <p14:sldId id="392"/>
            <p14:sldId id="370"/>
            <p14:sldId id="396"/>
            <p14:sldId id="371"/>
            <p14:sldId id="386"/>
            <p14:sldId id="387"/>
            <p14:sldId id="388"/>
            <p14:sldId id="397"/>
            <p14:sldId id="372"/>
            <p14:sldId id="391"/>
            <p14:sldId id="361"/>
            <p14:sldId id="350"/>
            <p14:sldId id="353"/>
            <p14:sldId id="354"/>
            <p14:sldId id="355"/>
            <p14:sldId id="357"/>
          </p14:sldIdLst>
        </p14:section>
      </p14:sectionLst>
    </p:ext>
    <p:ext uri="{EFAFB233-063F-42B5-8137-9DF3F51BA10A}">
      <p15:sldGuideLst xmlns:p15="http://schemas.microsoft.com/office/powerpoint/2012/main">
        <p15:guide id="1" orient="horz" pos="2146">
          <p15:clr>
            <a:srgbClr val="A4A3A4"/>
          </p15:clr>
        </p15:guide>
        <p15:guide id="2" pos="3839">
          <p15:clr>
            <a:srgbClr val="A4A3A4"/>
          </p15:clr>
        </p15:guide>
      </p15:sldGuideLst>
    </p:ext>
    <p:ext uri="{2D200454-40CA-4A62-9FC3-DE9A4176ACB9}">
      <p15:notesGuideLst xmlns:p15="http://schemas.microsoft.com/office/powerpoint/2012/main">
        <p15:guide id="1" orient="horz" pos="286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sheng"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6600"/>
    <a:srgbClr val="F18001"/>
    <a:srgbClr val="FFD54F"/>
    <a:srgbClr val="28D9FC"/>
    <a:srgbClr val="BDB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3178" autoAdjust="0"/>
  </p:normalViewPr>
  <p:slideViewPr>
    <p:cSldViewPr snapToGrid="0" snapToObjects="1">
      <p:cViewPr>
        <p:scale>
          <a:sx n="77" d="100"/>
          <a:sy n="77" d="100"/>
        </p:scale>
        <p:origin x="294" y="156"/>
      </p:cViewPr>
      <p:guideLst>
        <p:guide orient="horz" pos="2146"/>
        <p:guide pos="383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1" d="100"/>
          <a:sy n="51" d="100"/>
        </p:scale>
        <p:origin x="-2910" y="-96"/>
      </p:cViewPr>
      <p:guideLst>
        <p:guide orient="horz" pos="2861"/>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63"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9064"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F54739-55AD-4923-9C81-87B8FD53678E}" type="datetimeFigureOut">
              <a:rPr lang="zh-CN" altLang="en-US" smtClean="0"/>
              <a:t>2020/12/18</a:t>
            </a:fld>
            <a:endParaRPr lang="zh-CN" altLang="en-US"/>
          </a:p>
        </p:txBody>
      </p:sp>
      <p:sp>
        <p:nvSpPr>
          <p:cNvPr id="1049065"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9066"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678352-F184-49C9-8048-9C54E1FAD565}" type="slidenum">
              <a:rPr lang="zh-CN" altLang="en-US" smtClean="0"/>
              <a:t>‹#›</a:t>
            </a:fld>
            <a:endParaRPr lang="zh-CN" altLang="en-US"/>
          </a:p>
        </p:txBody>
      </p:sp>
    </p:spTree>
    <p:extLst>
      <p:ext uri="{BB962C8B-B14F-4D97-AF65-F5344CB8AC3E}">
        <p14:creationId xmlns:p14="http://schemas.microsoft.com/office/powerpoint/2010/main" val="2369825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61" name="Shape 7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49062"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85830124"/>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幻灯片图像占位符 1"/>
          <p:cNvSpPr>
            <a:spLocks noGrp="1" noRot="1" noChangeAspect="1"/>
          </p:cNvSpPr>
          <p:nvPr>
            <p:ph type="sldImg"/>
          </p:nvPr>
        </p:nvSpPr>
        <p:spPr>
          <a:xfrm>
            <a:off x="381000" y="685800"/>
            <a:ext cx="6096000" cy="3429000"/>
          </a:xfrm>
        </p:spPr>
      </p:sp>
      <p:sp>
        <p:nvSpPr>
          <p:cNvPr id="1048581"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149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3139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7150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82655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9102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2400" b="0" i="0" dirty="0" smtClean="0">
                <a:effectLst/>
                <a:latin typeface="+mj-lt"/>
                <a:ea typeface="+mj-ea"/>
                <a:cs typeface="+mj-cs"/>
                <a:sym typeface="Avenir Roman"/>
              </a:rPr>
              <a:t>1</a:t>
            </a:r>
            <a:r>
              <a:rPr lang="zh-CN" altLang="en-US" sz="2400" b="0" i="0" dirty="0" smtClean="0">
                <a:effectLst/>
                <a:latin typeface="+mj-lt"/>
                <a:ea typeface="+mj-ea"/>
                <a:cs typeface="+mj-cs"/>
                <a:sym typeface="Avenir Roman"/>
              </a:rPr>
              <a:t>、当终端用户（北京）向</a:t>
            </a:r>
            <a:r>
              <a:rPr lang="en-US" altLang="zh-CN" sz="2400" b="0" i="0" dirty="0" smtClean="0">
                <a:effectLst/>
                <a:latin typeface="+mj-lt"/>
                <a:ea typeface="+mj-ea"/>
                <a:cs typeface="+mj-cs"/>
                <a:sym typeface="Avenir Roman"/>
              </a:rPr>
              <a:t>www.a.com</a:t>
            </a:r>
            <a:r>
              <a:rPr lang="zh-CN" altLang="en-US" sz="2400" b="0" i="0" dirty="0" smtClean="0">
                <a:effectLst/>
                <a:latin typeface="+mj-lt"/>
                <a:ea typeface="+mj-ea"/>
                <a:cs typeface="+mj-cs"/>
                <a:sym typeface="Avenir Roman"/>
              </a:rPr>
              <a:t>下的指定资源发起请求时，首先向</a:t>
            </a:r>
            <a:r>
              <a:rPr lang="en-US" altLang="zh-CN" sz="2400" b="0" i="0" dirty="0" smtClean="0">
                <a:effectLst/>
                <a:latin typeface="+mj-lt"/>
                <a:ea typeface="+mj-ea"/>
                <a:cs typeface="+mj-cs"/>
                <a:sym typeface="Avenir Roman"/>
              </a:rPr>
              <a:t>LDNS</a:t>
            </a:r>
            <a:r>
              <a:rPr lang="zh-CN" altLang="en-US" sz="2400" b="0" i="0" dirty="0" smtClean="0">
                <a:effectLst/>
                <a:latin typeface="+mj-lt"/>
                <a:ea typeface="+mj-ea"/>
                <a:cs typeface="+mj-cs"/>
                <a:sym typeface="Avenir Roman"/>
              </a:rPr>
              <a:t>（本地</a:t>
            </a:r>
            <a:r>
              <a:rPr lang="en-US" altLang="zh-CN" sz="2400" b="0" i="0" dirty="0" smtClean="0">
                <a:effectLst/>
                <a:latin typeface="+mj-lt"/>
                <a:ea typeface="+mj-ea"/>
                <a:cs typeface="+mj-cs"/>
                <a:sym typeface="Avenir Roman"/>
              </a:rPr>
              <a:t>DNS</a:t>
            </a:r>
            <a:r>
              <a:rPr lang="zh-CN" altLang="en-US" sz="2400" b="0" i="0" dirty="0" smtClean="0">
                <a:effectLst/>
                <a:latin typeface="+mj-lt"/>
                <a:ea typeface="+mj-ea"/>
                <a:cs typeface="+mj-cs"/>
                <a:sym typeface="Avenir Roman"/>
              </a:rPr>
              <a:t>）发起域名解析请求。</a:t>
            </a:r>
            <a:endParaRPr lang="en-US" altLang="zh-CN" sz="2400" b="0" i="0" dirty="0" smtClean="0">
              <a:effectLst/>
              <a:latin typeface="+mj-lt"/>
              <a:ea typeface="+mj-ea"/>
              <a:cs typeface="+mj-cs"/>
              <a:sym typeface="Avenir Roman"/>
            </a:endParaRPr>
          </a:p>
          <a:p>
            <a:r>
              <a:rPr lang="en-US" altLang="zh-CN" sz="2400" b="0" i="0" dirty="0" smtClean="0">
                <a:effectLst/>
                <a:latin typeface="+mj-lt"/>
                <a:ea typeface="+mj-ea"/>
                <a:cs typeface="+mj-cs"/>
                <a:sym typeface="Avenir Roman"/>
              </a:rPr>
              <a:t>2</a:t>
            </a:r>
            <a:r>
              <a:rPr lang="zh-CN" altLang="en-US" sz="2400" b="0" i="0" dirty="0" smtClean="0">
                <a:effectLst/>
                <a:latin typeface="+mj-lt"/>
                <a:ea typeface="+mj-ea"/>
                <a:cs typeface="+mj-cs"/>
                <a:sym typeface="Avenir Roman"/>
              </a:rPr>
              <a:t>、</a:t>
            </a:r>
            <a:r>
              <a:rPr lang="en-US" altLang="zh-CN" sz="2400" b="0" i="0" dirty="0" smtClean="0">
                <a:effectLst/>
                <a:latin typeface="+mj-lt"/>
                <a:ea typeface="+mj-ea"/>
                <a:cs typeface="+mj-cs"/>
                <a:sym typeface="Avenir Roman"/>
              </a:rPr>
              <a:t>LDNS</a:t>
            </a:r>
            <a:r>
              <a:rPr lang="zh-CN" altLang="en-US" sz="2400" b="0" i="0" dirty="0" smtClean="0">
                <a:effectLst/>
                <a:latin typeface="+mj-lt"/>
                <a:ea typeface="+mj-ea"/>
                <a:cs typeface="+mj-cs"/>
                <a:sym typeface="Avenir Roman"/>
              </a:rPr>
              <a:t>检查缓存中是否有</a:t>
            </a:r>
            <a:r>
              <a:rPr lang="en-US" altLang="zh-CN" sz="2400" b="0" i="0" dirty="0" smtClean="0">
                <a:effectLst/>
                <a:latin typeface="+mj-lt"/>
                <a:ea typeface="+mj-ea"/>
                <a:cs typeface="+mj-cs"/>
                <a:sym typeface="Avenir Roman"/>
              </a:rPr>
              <a:t>www.a.com</a:t>
            </a:r>
            <a:r>
              <a:rPr lang="zh-CN" altLang="en-US" sz="2400" b="0" i="0" dirty="0" smtClean="0">
                <a:effectLst/>
                <a:latin typeface="+mj-lt"/>
                <a:ea typeface="+mj-ea"/>
                <a:cs typeface="+mj-cs"/>
                <a:sym typeface="Avenir Roman"/>
              </a:rPr>
              <a:t>的</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地址记录。如果有，则直接返回给终端用户；如果没有，则向授权</a:t>
            </a:r>
            <a:r>
              <a:rPr lang="en-US" altLang="zh-CN" sz="2400" b="0" i="0" dirty="0" smtClean="0">
                <a:effectLst/>
                <a:latin typeface="+mj-lt"/>
                <a:ea typeface="+mj-ea"/>
                <a:cs typeface="+mj-cs"/>
                <a:sym typeface="Avenir Roman"/>
              </a:rPr>
              <a:t>DNS</a:t>
            </a:r>
            <a:r>
              <a:rPr lang="zh-CN" altLang="en-US" sz="2400" b="0" i="0" dirty="0" smtClean="0">
                <a:effectLst/>
                <a:latin typeface="+mj-lt"/>
                <a:ea typeface="+mj-ea"/>
                <a:cs typeface="+mj-cs"/>
                <a:sym typeface="Avenir Roman"/>
              </a:rPr>
              <a:t>查询。</a:t>
            </a:r>
            <a:endParaRPr lang="en-US" altLang="zh-CN" sz="2400" b="0" i="0" dirty="0" smtClean="0">
              <a:effectLst/>
              <a:latin typeface="+mj-lt"/>
              <a:ea typeface="+mj-ea"/>
              <a:cs typeface="+mj-cs"/>
              <a:sym typeface="Avenir Roman"/>
            </a:endParaRPr>
          </a:p>
          <a:p>
            <a:r>
              <a:rPr lang="en-US" altLang="zh-CN" sz="2400" b="0" i="0" dirty="0" smtClean="0">
                <a:effectLst/>
                <a:latin typeface="+mj-lt"/>
                <a:ea typeface="+mj-ea"/>
                <a:cs typeface="+mj-cs"/>
                <a:sym typeface="Avenir Roman"/>
              </a:rPr>
              <a:t>3</a:t>
            </a:r>
            <a:r>
              <a:rPr lang="zh-CN" altLang="en-US" sz="2400" b="0" i="0" dirty="0" smtClean="0">
                <a:effectLst/>
                <a:latin typeface="+mj-lt"/>
                <a:ea typeface="+mj-ea"/>
                <a:cs typeface="+mj-cs"/>
                <a:sym typeface="Avenir Roman"/>
              </a:rPr>
              <a:t>、当授权</a:t>
            </a:r>
            <a:r>
              <a:rPr lang="en-US" altLang="zh-CN" sz="2400" b="0" i="0" dirty="0" smtClean="0">
                <a:effectLst/>
                <a:latin typeface="+mj-lt"/>
                <a:ea typeface="+mj-ea"/>
                <a:cs typeface="+mj-cs"/>
                <a:sym typeface="Avenir Roman"/>
              </a:rPr>
              <a:t>DNS</a:t>
            </a:r>
            <a:r>
              <a:rPr lang="zh-CN" altLang="en-US" sz="2400" b="0" i="0" dirty="0" smtClean="0">
                <a:effectLst/>
                <a:latin typeface="+mj-lt"/>
                <a:ea typeface="+mj-ea"/>
                <a:cs typeface="+mj-cs"/>
                <a:sym typeface="Avenir Roman"/>
              </a:rPr>
              <a:t>解析</a:t>
            </a:r>
            <a:r>
              <a:rPr lang="en-US" altLang="zh-CN" sz="2400" b="0" i="0" dirty="0" smtClean="0">
                <a:effectLst/>
                <a:latin typeface="+mj-lt"/>
                <a:ea typeface="+mj-ea"/>
                <a:cs typeface="+mj-cs"/>
                <a:sym typeface="Avenir Roman"/>
              </a:rPr>
              <a:t>www.a.com</a:t>
            </a:r>
            <a:r>
              <a:rPr lang="zh-CN" altLang="en-US" sz="2400" b="0" i="0" dirty="0" smtClean="0">
                <a:effectLst/>
                <a:latin typeface="+mj-lt"/>
                <a:ea typeface="+mj-ea"/>
                <a:cs typeface="+mj-cs"/>
                <a:sym typeface="Avenir Roman"/>
              </a:rPr>
              <a:t>时，返回域名</a:t>
            </a:r>
            <a:r>
              <a:rPr lang="en-US" altLang="zh-CN" sz="2400" b="0" i="0" dirty="0" smtClean="0">
                <a:effectLst/>
                <a:latin typeface="+mj-lt"/>
                <a:ea typeface="+mj-ea"/>
                <a:cs typeface="+mj-cs"/>
                <a:sym typeface="Avenir Roman"/>
              </a:rPr>
              <a:t>CNAME www.a.tbcdn.com</a:t>
            </a:r>
            <a:r>
              <a:rPr lang="zh-CN" altLang="en-US" sz="2400" b="0" i="0" dirty="0" smtClean="0">
                <a:effectLst/>
                <a:latin typeface="+mj-lt"/>
                <a:ea typeface="+mj-ea"/>
                <a:cs typeface="+mj-cs"/>
                <a:sym typeface="Avenir Roman"/>
              </a:rPr>
              <a:t>对应</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a:t>
            </a:r>
          </a:p>
          <a:p>
            <a:r>
              <a:rPr lang="en-US" altLang="zh-CN" sz="2400" b="0" i="0" dirty="0" smtClean="0">
                <a:effectLst/>
                <a:latin typeface="+mj-lt"/>
                <a:ea typeface="+mj-ea"/>
                <a:cs typeface="+mj-cs"/>
                <a:sym typeface="Avenir Roman"/>
              </a:rPr>
              <a:t>4</a:t>
            </a:r>
            <a:r>
              <a:rPr lang="zh-CN" altLang="en-US" sz="2400" b="0" i="0" dirty="0" smtClean="0">
                <a:effectLst/>
                <a:latin typeface="+mj-lt"/>
                <a:ea typeface="+mj-ea"/>
                <a:cs typeface="+mj-cs"/>
                <a:sym typeface="Avenir Roman"/>
              </a:rPr>
              <a:t>、域名解析请求发送至阿里云</a:t>
            </a:r>
            <a:r>
              <a:rPr lang="en-US" altLang="zh-CN" sz="2400" b="0" i="0" dirty="0" smtClean="0">
                <a:effectLst/>
                <a:latin typeface="+mj-lt"/>
                <a:ea typeface="+mj-ea"/>
                <a:cs typeface="+mj-cs"/>
                <a:sym typeface="Avenir Roman"/>
              </a:rPr>
              <a:t>DNS</a:t>
            </a:r>
            <a:r>
              <a:rPr lang="zh-CN" altLang="en-US" sz="2400" b="0" i="0" dirty="0" smtClean="0">
                <a:effectLst/>
                <a:latin typeface="+mj-lt"/>
                <a:ea typeface="+mj-ea"/>
                <a:cs typeface="+mj-cs"/>
                <a:sym typeface="Avenir Roman"/>
              </a:rPr>
              <a:t>调度系统，并为请求分配最佳节点</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a:t>
            </a:r>
            <a:endParaRPr lang="en-US" altLang="zh-CN" sz="2400" b="0" i="0" dirty="0" smtClean="0">
              <a:effectLst/>
              <a:latin typeface="+mj-lt"/>
              <a:ea typeface="+mj-ea"/>
              <a:cs typeface="+mj-cs"/>
              <a:sym typeface="Avenir Roman"/>
            </a:endParaRPr>
          </a:p>
          <a:p>
            <a:r>
              <a:rPr lang="en-US" altLang="zh-CN" sz="2400" b="0" i="0" dirty="0" smtClean="0">
                <a:effectLst/>
                <a:latin typeface="+mj-lt"/>
                <a:ea typeface="+mj-ea"/>
                <a:cs typeface="+mj-cs"/>
                <a:sym typeface="Avenir Roman"/>
              </a:rPr>
              <a:t>5</a:t>
            </a:r>
            <a:r>
              <a:rPr lang="zh-CN" altLang="en-US" sz="2400" b="0" i="0" dirty="0" smtClean="0">
                <a:effectLst/>
                <a:latin typeface="+mj-lt"/>
                <a:ea typeface="+mj-ea"/>
                <a:cs typeface="+mj-cs"/>
                <a:sym typeface="Avenir Roman"/>
              </a:rPr>
              <a:t>、</a:t>
            </a:r>
            <a:r>
              <a:rPr lang="en-US" altLang="zh-CN" sz="2400" b="0" i="0" dirty="0" smtClean="0">
                <a:effectLst/>
                <a:latin typeface="+mj-lt"/>
                <a:ea typeface="+mj-ea"/>
                <a:cs typeface="+mj-cs"/>
                <a:sym typeface="Avenir Roman"/>
              </a:rPr>
              <a:t>LDNS</a:t>
            </a:r>
            <a:r>
              <a:rPr lang="zh-CN" altLang="en-US" sz="2400" b="0" i="0" dirty="0" smtClean="0">
                <a:effectLst/>
                <a:latin typeface="+mj-lt"/>
                <a:ea typeface="+mj-ea"/>
                <a:cs typeface="+mj-cs"/>
                <a:sym typeface="Avenir Roman"/>
              </a:rPr>
              <a:t>获取</a:t>
            </a:r>
            <a:r>
              <a:rPr lang="en-US" altLang="zh-CN" sz="2400" b="0" i="0" dirty="0" smtClean="0">
                <a:effectLst/>
                <a:latin typeface="+mj-lt"/>
                <a:ea typeface="+mj-ea"/>
                <a:cs typeface="+mj-cs"/>
                <a:sym typeface="Avenir Roman"/>
              </a:rPr>
              <a:t>DNS</a:t>
            </a:r>
            <a:r>
              <a:rPr lang="zh-CN" altLang="en-US" sz="2400" b="0" i="0" dirty="0" smtClean="0">
                <a:effectLst/>
                <a:latin typeface="+mj-lt"/>
                <a:ea typeface="+mj-ea"/>
                <a:cs typeface="+mj-cs"/>
                <a:sym typeface="Avenir Roman"/>
              </a:rPr>
              <a:t>返回的解析</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a:t>
            </a:r>
          </a:p>
          <a:p>
            <a:r>
              <a:rPr lang="en-US" altLang="zh-CN" sz="2400" b="0" i="0" dirty="0" smtClean="0">
                <a:effectLst/>
                <a:latin typeface="+mj-lt"/>
                <a:ea typeface="+mj-ea"/>
                <a:cs typeface="+mj-cs"/>
                <a:sym typeface="Avenir Roman"/>
              </a:rPr>
              <a:t>6</a:t>
            </a:r>
            <a:r>
              <a:rPr lang="zh-CN" altLang="en-US" sz="2400" b="0" i="0" dirty="0" smtClean="0">
                <a:effectLst/>
                <a:latin typeface="+mj-lt"/>
                <a:ea typeface="+mj-ea"/>
                <a:cs typeface="+mj-cs"/>
                <a:sym typeface="Avenir Roman"/>
              </a:rPr>
              <a:t>、用户获取解析</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a:t>
            </a:r>
            <a:endParaRPr lang="en-US" altLang="zh-CN" sz="2400" b="0" i="0" dirty="0" smtClean="0">
              <a:effectLst/>
              <a:latin typeface="+mj-lt"/>
              <a:ea typeface="+mj-ea"/>
              <a:cs typeface="+mj-cs"/>
              <a:sym typeface="Avenir Roman"/>
            </a:endParaRPr>
          </a:p>
          <a:p>
            <a:r>
              <a:rPr lang="en-US" altLang="zh-CN" sz="2400" b="0" i="0" dirty="0" smtClean="0">
                <a:effectLst/>
                <a:latin typeface="+mj-lt"/>
                <a:ea typeface="+mj-ea"/>
                <a:cs typeface="+mj-cs"/>
                <a:sym typeface="Avenir Roman"/>
              </a:rPr>
              <a:t>7</a:t>
            </a:r>
            <a:r>
              <a:rPr lang="zh-CN" altLang="en-US" sz="2400" b="0" i="0" dirty="0" smtClean="0">
                <a:effectLst/>
                <a:latin typeface="+mj-lt"/>
                <a:ea typeface="+mj-ea"/>
                <a:cs typeface="+mj-cs"/>
                <a:sym typeface="Avenir Roman"/>
              </a:rPr>
              <a:t>、用户向获取的</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地址发起对该资源的访问请求。</a:t>
            </a:r>
          </a:p>
          <a:p>
            <a:pPr lvl="1"/>
            <a:r>
              <a:rPr lang="zh-CN" altLang="en-US" sz="2400" b="0" i="0" dirty="0" smtClean="0">
                <a:effectLst/>
                <a:latin typeface="+mj-lt"/>
                <a:ea typeface="+mj-ea"/>
                <a:cs typeface="+mj-cs"/>
                <a:sym typeface="Avenir Roman"/>
              </a:rPr>
              <a:t>如果该</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地址对应的节点已缓存该资源，则会将数据直接返回给用户，例如，图中步骤</a:t>
            </a:r>
            <a:r>
              <a:rPr lang="en-US" altLang="zh-CN" sz="2400" b="0" i="0" dirty="0" smtClean="0">
                <a:effectLst/>
                <a:latin typeface="+mj-lt"/>
                <a:ea typeface="+mj-ea"/>
                <a:cs typeface="+mj-cs"/>
                <a:sym typeface="Avenir Roman"/>
              </a:rPr>
              <a:t>7</a:t>
            </a:r>
            <a:r>
              <a:rPr lang="zh-CN" altLang="en-US" sz="2400" b="0" i="0" dirty="0" smtClean="0">
                <a:effectLst/>
                <a:latin typeface="+mj-lt"/>
                <a:ea typeface="+mj-ea"/>
                <a:cs typeface="+mj-cs"/>
                <a:sym typeface="Avenir Roman"/>
              </a:rPr>
              <a:t>和</a:t>
            </a:r>
            <a:r>
              <a:rPr lang="en-US" altLang="zh-CN" sz="2400" b="0" i="0" dirty="0" smtClean="0">
                <a:effectLst/>
                <a:latin typeface="+mj-lt"/>
                <a:ea typeface="+mj-ea"/>
                <a:cs typeface="+mj-cs"/>
                <a:sym typeface="Avenir Roman"/>
              </a:rPr>
              <a:t>8</a:t>
            </a:r>
            <a:r>
              <a:rPr lang="zh-CN" altLang="en-US" sz="2400" b="0" i="0" dirty="0" smtClean="0">
                <a:effectLst/>
                <a:latin typeface="+mj-lt"/>
                <a:ea typeface="+mj-ea"/>
                <a:cs typeface="+mj-cs"/>
                <a:sym typeface="Avenir Roman"/>
              </a:rPr>
              <a:t>，请求结束。</a:t>
            </a:r>
          </a:p>
          <a:p>
            <a:pPr lvl="1"/>
            <a:r>
              <a:rPr lang="zh-CN" altLang="en-US" sz="2400" b="0" i="0" dirty="0" smtClean="0">
                <a:effectLst/>
                <a:latin typeface="+mj-lt"/>
                <a:ea typeface="+mj-ea"/>
                <a:cs typeface="+mj-cs"/>
                <a:sym typeface="Avenir Roman"/>
              </a:rPr>
              <a:t>如果该</a:t>
            </a:r>
            <a:r>
              <a:rPr lang="en-US" altLang="zh-CN" sz="2400" b="0" i="0" dirty="0" smtClean="0">
                <a:effectLst/>
                <a:latin typeface="+mj-lt"/>
                <a:ea typeface="+mj-ea"/>
                <a:cs typeface="+mj-cs"/>
                <a:sym typeface="Avenir Roman"/>
              </a:rPr>
              <a:t>IP</a:t>
            </a:r>
            <a:r>
              <a:rPr lang="zh-CN" altLang="en-US" sz="2400" b="0" i="0" dirty="0" smtClean="0">
                <a:effectLst/>
                <a:latin typeface="+mj-lt"/>
                <a:ea typeface="+mj-ea"/>
                <a:cs typeface="+mj-cs"/>
                <a:sym typeface="Avenir Roman"/>
              </a:rPr>
              <a:t>地址对应的节点未缓存该资源，则节点向源站发起对该资源的请求。获取资源后，结合用户自定义配置的缓存策略，将资源缓存至节点，例如，图中的北京节点，并返回给用户，请求结束。</a:t>
            </a:r>
            <a:endParaRPr lang="zh-CN" altLang="en-US" dirty="0"/>
          </a:p>
        </p:txBody>
      </p:sp>
    </p:spTree>
    <p:extLst>
      <p:ext uri="{BB962C8B-B14F-4D97-AF65-F5344CB8AC3E}">
        <p14:creationId xmlns:p14="http://schemas.microsoft.com/office/powerpoint/2010/main" val="57793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3480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896758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标题幻灯片 拷贝">
    <p:spTree>
      <p:nvGrpSpPr>
        <p:cNvPr id="1" name=""/>
        <p:cNvGrpSpPr/>
        <p:nvPr/>
      </p:nvGrpSpPr>
      <p:grpSpPr>
        <a:xfrm>
          <a:off x="0" y="0"/>
          <a:ext cx="0" cy="0"/>
          <a:chOff x="0" y="0"/>
          <a:chExt cx="0" cy="0"/>
        </a:xfrm>
      </p:grpSpPr>
      <p:pic>
        <p:nvPicPr>
          <p:cNvPr id="2097153" name="image1.jpg" descr="D:\设计\卓望\ppt-09.jpg"/>
          <p:cNvPicPr>
            <a:picLocks/>
          </p:cNvPicPr>
          <p:nvPr/>
        </p:nvPicPr>
        <p:blipFill>
          <a:blip r:embed="rId2"/>
          <a:stretch>
            <a:fillRect/>
          </a:stretch>
        </p:blipFill>
        <p:spPr>
          <a:xfrm>
            <a:off x="1006475" y="0"/>
            <a:ext cx="9147175" cy="6861175"/>
          </a:xfrm>
          <a:prstGeom prst="rect">
            <a:avLst/>
          </a:prstGeom>
          <a:ln w="12700">
            <a:miter lim="400000"/>
            <a:headEnd/>
            <a:tailEnd/>
          </a:ln>
        </p:spPr>
      </p:pic>
      <p:sp>
        <p:nvSpPr>
          <p:cNvPr id="1048576" name="Shape 25"/>
          <p:cNvSpPr/>
          <p:nvPr/>
        </p:nvSpPr>
        <p:spPr>
          <a:xfrm>
            <a:off x="10153650" y="0"/>
            <a:ext cx="2044700" cy="6859588"/>
          </a:xfrm>
          <a:prstGeom prst="rect">
            <a:avLst/>
          </a:prstGeom>
          <a:solidFill>
            <a:srgbClr val="F18101"/>
          </a:solidFill>
          <a:ln w="25400">
            <a:solidFill>
              <a:srgbClr val="F18101"/>
            </a:solidFill>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内容页">
    <p:spTree>
      <p:nvGrpSpPr>
        <p:cNvPr id="1" name=""/>
        <p:cNvGrpSpPr/>
        <p:nvPr/>
      </p:nvGrpSpPr>
      <p:grpSpPr>
        <a:xfrm>
          <a:off x="0" y="0"/>
          <a:ext cx="0" cy="0"/>
          <a:chOff x="0" y="0"/>
          <a:chExt cx="0" cy="0"/>
        </a:xfrm>
      </p:grpSpPr>
      <p:sp>
        <p:nvSpPr>
          <p:cNvPr id="48" name="Shape 48"/>
          <p:cNvSpPr/>
          <p:nvPr userDrawn="1"/>
        </p:nvSpPr>
        <p:spPr>
          <a:xfrm>
            <a:off x="323601" y="6679627"/>
            <a:ext cx="11544799" cy="189239"/>
          </a:xfrm>
          <a:prstGeom prst="rect">
            <a:avLst/>
          </a:prstGeom>
          <a:solidFill>
            <a:srgbClr val="F18001"/>
          </a:solidFill>
          <a:ln w="12700">
            <a:miter lim="400000"/>
          </a:ln>
          <a:effectLst>
            <a:outerShdw blurRad="38100" dist="23000" dir="5400000" rotWithShape="0">
              <a:srgbClr val="000000">
                <a:alpha val="35000"/>
              </a:srgbClr>
            </a:outerShdw>
          </a:effectLst>
        </p:spPr>
        <p:txBody>
          <a:bodyPr lIns="0" tIns="0" rIns="0" bIns="0" anchor="ctr"/>
          <a:lstStyle/>
          <a:p>
            <a:pPr lvl="0">
              <a:defRPr>
                <a:solidFill>
                  <a:srgbClr val="FFFFFF"/>
                </a:solidFill>
              </a:defRPr>
            </a:pPr>
            <a:endParaRPr/>
          </a:p>
        </p:txBody>
      </p:sp>
      <p:pic>
        <p:nvPicPr>
          <p:cNvPr id="49" name="image6.png" descr="C:\Users\gaobo.ASPIRE\Desktop\未标题-1.png"/>
          <p:cNvPicPr/>
          <p:nvPr userDrawn="1"/>
        </p:nvPicPr>
        <p:blipFill>
          <a:blip r:embed="rId2">
            <a:alphaModFix amt="17288"/>
          </a:blip>
          <a:stretch>
            <a:fillRect/>
          </a:stretch>
        </p:blipFill>
        <p:spPr>
          <a:xfrm>
            <a:off x="6446934" y="0"/>
            <a:ext cx="5751417" cy="6003751"/>
          </a:xfrm>
          <a:prstGeom prst="rect">
            <a:avLst/>
          </a:prstGeom>
          <a:ln w="12700">
            <a:miter lim="400000"/>
            <a:headEnd/>
            <a:tailEnd/>
          </a:ln>
        </p:spPr>
      </p:pic>
      <p:pic>
        <p:nvPicPr>
          <p:cNvPr id="50" name="image8.png" descr="C:\Users\gaobo.ASPIRE\Desktop\公司\_常用素材\卓望模板\LOGO带圈R -01.png"/>
          <p:cNvPicPr/>
          <p:nvPr userDrawn="1"/>
        </p:nvPicPr>
        <p:blipFill>
          <a:blip r:embed="rId3" cstate="print"/>
          <a:stretch>
            <a:fillRect/>
          </a:stretch>
        </p:blipFill>
        <p:spPr>
          <a:xfrm>
            <a:off x="222411" y="211620"/>
            <a:ext cx="1039952" cy="335469"/>
          </a:xfrm>
          <a:prstGeom prst="rect">
            <a:avLst/>
          </a:prstGeom>
          <a:ln w="12700">
            <a:miter lim="400000"/>
            <a:headEnd/>
            <a:tailEnd/>
          </a:ln>
        </p:spPr>
      </p:pic>
      <p:sp>
        <p:nvSpPr>
          <p:cNvPr id="51" name="Shape 51"/>
          <p:cNvSpPr/>
          <p:nvPr userDrawn="1"/>
        </p:nvSpPr>
        <p:spPr>
          <a:xfrm>
            <a:off x="1846140" y="544920"/>
            <a:ext cx="10022260" cy="1"/>
          </a:xfrm>
          <a:prstGeom prst="line">
            <a:avLst/>
          </a:prstGeom>
          <a:ln w="25400">
            <a:solidFill>
              <a:srgbClr val="F18001"/>
            </a:solidFill>
          </a:ln>
        </p:spPr>
        <p:txBody>
          <a:bodyPr lIns="0" tIns="0" rIns="0" bIns="0"/>
          <a:lstStyle/>
          <a:p>
            <a:pPr lvl="0" defTabSz="457200">
              <a:defRPr sz="1200">
                <a:latin typeface="+mn-lt"/>
                <a:ea typeface="+mn-ea"/>
                <a:cs typeface="+mn-cs"/>
                <a:sym typeface="Helvetica"/>
              </a:defRPr>
            </a:pPr>
            <a:endParaRPr/>
          </a:p>
        </p:txBody>
      </p:sp>
      <p:grpSp>
        <p:nvGrpSpPr>
          <p:cNvPr id="54" name="Group 54"/>
          <p:cNvGrpSpPr/>
          <p:nvPr userDrawn="1"/>
        </p:nvGrpSpPr>
        <p:grpSpPr>
          <a:xfrm>
            <a:off x="276325" y="6634546"/>
            <a:ext cx="2377465" cy="254001"/>
            <a:chOff x="156245" y="32261"/>
            <a:chExt cx="2377464" cy="254000"/>
          </a:xfrm>
        </p:grpSpPr>
        <p:sp>
          <p:nvSpPr>
            <p:cNvPr id="52" name="Shape 52"/>
            <p:cNvSpPr/>
            <p:nvPr/>
          </p:nvSpPr>
          <p:spPr>
            <a:xfrm>
              <a:off x="156245" y="32261"/>
              <a:ext cx="1239832" cy="254001"/>
            </a:xfrm>
            <a:prstGeom prst="rect">
              <a:avLst/>
            </a:prstGeom>
            <a:noFill/>
            <a:ln w="12700" cap="flat">
              <a:noFill/>
              <a:miter lim="400000"/>
            </a:ln>
            <a:effectLst/>
          </p:spPr>
          <p:txBody>
            <a:bodyPr wrap="none" lIns="50800" tIns="50800" rIns="50800" bIns="50800" numCol="1" anchor="ctr">
              <a:spAutoFit/>
            </a:bodyPr>
            <a:lstStyle>
              <a:lvl1pPr algn="ctr" defTabSz="584200">
                <a:defRPr sz="900">
                  <a:solidFill>
                    <a:srgbClr val="FFFFFF"/>
                  </a:solidFill>
                  <a:latin typeface="Microsoft YaHei"/>
                  <a:ea typeface="Microsoft YaHei"/>
                  <a:cs typeface="Microsoft YaHei"/>
                  <a:sym typeface="Microsoft YaHei"/>
                </a:defRPr>
              </a:lvl1pPr>
            </a:lstStyle>
            <a:p>
              <a:pPr lvl="0">
                <a:defRPr sz="1800">
                  <a:solidFill>
                    <a:srgbClr val="000000"/>
                  </a:solidFill>
                </a:defRPr>
              </a:pPr>
              <a:r>
                <a:rPr sz="900">
                  <a:solidFill>
                    <a:srgbClr val="FFFFFF"/>
                  </a:solidFill>
                </a:rPr>
                <a:t> 版权所有 © 卓望公司</a:t>
              </a:r>
            </a:p>
          </p:txBody>
        </p:sp>
        <p:sp>
          <p:nvSpPr>
            <p:cNvPr id="53" name="Shape 53"/>
            <p:cNvSpPr/>
            <p:nvPr/>
          </p:nvSpPr>
          <p:spPr>
            <a:xfrm>
              <a:off x="1355716" y="32261"/>
              <a:ext cx="1177994" cy="254001"/>
            </a:xfrm>
            <a:prstGeom prst="rect">
              <a:avLst/>
            </a:prstGeom>
            <a:noFill/>
            <a:ln w="12700" cap="flat">
              <a:noFill/>
              <a:miter lim="400000"/>
            </a:ln>
            <a:effectLst/>
          </p:spPr>
          <p:txBody>
            <a:bodyPr wrap="none" lIns="50800" tIns="50800" rIns="50800" bIns="50800" numCol="1" anchor="ctr">
              <a:spAutoFit/>
            </a:bodyPr>
            <a:lstStyle>
              <a:lvl1pPr algn="ctr" defTabSz="584200">
                <a:defRPr sz="900">
                  <a:solidFill>
                    <a:srgbClr val="FFFFFF"/>
                  </a:solidFill>
                  <a:latin typeface="Microsoft YaHei"/>
                  <a:ea typeface="Microsoft YaHei"/>
                  <a:cs typeface="Microsoft YaHei"/>
                  <a:sym typeface="Microsoft YaHei"/>
                </a:defRPr>
              </a:lvl1pPr>
            </a:lstStyle>
            <a:p>
              <a:pPr lvl="0">
                <a:defRPr sz="1800">
                  <a:solidFill>
                    <a:srgbClr val="000000"/>
                  </a:solidFill>
                </a:defRPr>
              </a:pPr>
              <a:r>
                <a:rPr sz="900">
                  <a:solidFill>
                    <a:srgbClr val="FFFFFF"/>
                  </a:solidFill>
                </a:rPr>
                <a:t>Copyright © Aspire</a:t>
              </a:r>
            </a:p>
          </p:txBody>
        </p:sp>
      </p:grpSp>
      <p:sp>
        <p:nvSpPr>
          <p:cNvPr id="5" name="文本占位符 4"/>
          <p:cNvSpPr>
            <a:spLocks noGrp="1"/>
          </p:cNvSpPr>
          <p:nvPr>
            <p:ph type="body" sz="quarter" idx="10" hasCustomPrompt="1"/>
          </p:nvPr>
        </p:nvSpPr>
        <p:spPr>
          <a:xfrm>
            <a:off x="1830497" y="148074"/>
            <a:ext cx="3403600" cy="333782"/>
          </a:xfrm>
          <a:prstGeom prst="rect">
            <a:avLst/>
          </a:prstGeom>
        </p:spPr>
        <p:txBody>
          <a:bodyPr/>
          <a:lstStyle>
            <a:lvl1pPr marL="0" marR="0" indent="0" defTabSz="544195" eaLnBrk="1" fontAlgn="auto" latinLnBrk="0" hangingPunct="1">
              <a:lnSpc>
                <a:spcPct val="100000"/>
              </a:lnSpc>
              <a:spcBef>
                <a:spcPts val="0"/>
              </a:spcBef>
              <a:spcAft>
                <a:spcPts val="0"/>
              </a:spcAft>
              <a:buClrTx/>
              <a:buSzTx/>
              <a:buFontTx/>
              <a:buNone/>
              <a:tabLst/>
              <a:defRPr sz="1800">
                <a:latin typeface="微软雅黑" pitchFamily="34" charset="-122"/>
                <a:ea typeface="微软雅黑" pitchFamily="34" charset="-122"/>
              </a:defRPr>
            </a:lvl1pPr>
          </a:lstStyle>
          <a:p>
            <a:pPr marL="0" marR="0" lvl="0" indent="0" defTabSz="54419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latin typeface="Calibri"/>
                <a:sym typeface="Calibri"/>
              </a:rPr>
              <a:t>此处输入栏目标题 微软雅黑</a:t>
            </a:r>
          </a:p>
          <a:p>
            <a:pPr lvl="0"/>
            <a:endParaRPr lang="zh-CN" altLang="en-US" dirty="0"/>
          </a:p>
        </p:txBody>
      </p:sp>
      <p:sp>
        <p:nvSpPr>
          <p:cNvPr id="2" name="日期占位符 1"/>
          <p:cNvSpPr>
            <a:spLocks noGrp="1"/>
          </p:cNvSpPr>
          <p:nvPr>
            <p:ph type="dt" sz="half" idx="11"/>
          </p:nvPr>
        </p:nvSpPr>
        <p:spPr/>
        <p:txBody>
          <a:bodyPr/>
          <a:lstStyle/>
          <a:p>
            <a:endParaRPr lang="zh-CN" altLang="en-US"/>
          </a:p>
        </p:txBody>
      </p:sp>
      <p:sp>
        <p:nvSpPr>
          <p:cNvPr id="3" name="页脚占位符 2"/>
          <p:cNvSpPr>
            <a:spLocks noGrp="1"/>
          </p:cNvSpPr>
          <p:nvPr>
            <p:ph type="ftr" sz="quarter" idx="12"/>
          </p:nvPr>
        </p:nvSpPr>
        <p:spPr/>
        <p:txBody>
          <a:bodyPr/>
          <a:lstStyle/>
          <a:p>
            <a:endParaRPr lang="zh-CN" altLang="en-US"/>
          </a:p>
        </p:txBody>
      </p:sp>
      <p:sp>
        <p:nvSpPr>
          <p:cNvPr id="4" name="灯片编号占位符 3"/>
          <p:cNvSpPr>
            <a:spLocks noGrp="1"/>
          </p:cNvSpPr>
          <p:nvPr>
            <p:ph type="sldNum" sz="quarter" idx="13"/>
          </p:nvPr>
        </p:nvSpPr>
        <p:spPr>
          <a:xfrm>
            <a:off x="9358772" y="6574552"/>
            <a:ext cx="2844800" cy="365125"/>
          </a:xfrm>
        </p:spPr>
        <p:txBody>
          <a:bodyPr/>
          <a:lstStyle/>
          <a:p>
            <a:fld id="{926D6C7A-04DA-4255-95B2-073E7886522E}" type="slidenum">
              <a:rPr lang="zh-CN" altLang="en-US" smtClean="0"/>
              <a:t>‹#›</a:t>
            </a:fld>
            <a:endParaRPr lang="zh-CN" altLang="en-US"/>
          </a:p>
        </p:txBody>
      </p:sp>
    </p:spTree>
    <p:extLst>
      <p:ext uri="{BB962C8B-B14F-4D97-AF65-F5344CB8AC3E}">
        <p14:creationId xmlns:p14="http://schemas.microsoft.com/office/powerpoint/2010/main" val="342489202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标题幻灯片 拷贝">
    <p:spTree>
      <p:nvGrpSpPr>
        <p:cNvPr id="1" name=""/>
        <p:cNvGrpSpPr/>
        <p:nvPr/>
      </p:nvGrpSpPr>
      <p:grpSpPr>
        <a:xfrm>
          <a:off x="0" y="0"/>
          <a:ext cx="0" cy="0"/>
          <a:chOff x="0" y="0"/>
          <a:chExt cx="0" cy="0"/>
        </a:xfrm>
      </p:grpSpPr>
      <p:pic>
        <p:nvPicPr>
          <p:cNvPr id="24" name="image1.jpg" descr="D:\设计\卓望\ppt-09.jpg"/>
          <p:cNvPicPr/>
          <p:nvPr/>
        </p:nvPicPr>
        <p:blipFill>
          <a:blip r:embed="rId2"/>
          <a:stretch>
            <a:fillRect/>
          </a:stretch>
        </p:blipFill>
        <p:spPr>
          <a:xfrm>
            <a:off x="1006475" y="0"/>
            <a:ext cx="9147175" cy="6861175"/>
          </a:xfrm>
          <a:prstGeom prst="rect">
            <a:avLst/>
          </a:prstGeom>
          <a:ln w="12700">
            <a:miter lim="400000"/>
            <a:headEnd/>
            <a:tailEnd/>
          </a:ln>
        </p:spPr>
      </p:pic>
      <p:sp>
        <p:nvSpPr>
          <p:cNvPr id="25" name="Shape 25"/>
          <p:cNvSpPr/>
          <p:nvPr/>
        </p:nvSpPr>
        <p:spPr>
          <a:xfrm>
            <a:off x="10153650" y="0"/>
            <a:ext cx="2044700" cy="6859588"/>
          </a:xfrm>
          <a:prstGeom prst="rect">
            <a:avLst/>
          </a:prstGeom>
          <a:solidFill>
            <a:srgbClr val="F18101"/>
          </a:solidFill>
          <a:ln w="25400">
            <a:solidFill>
              <a:srgbClr val="F18101"/>
            </a:solidFill>
          </a:ln>
        </p:spPr>
        <p:txBody>
          <a:bodyPr lIns="0" tIns="0" rIns="0" bIns="0" anchor="ctr"/>
          <a:lstStyle/>
          <a:p>
            <a:pPr lvl="0" algn="ctr">
              <a:defRPr>
                <a:solidFill>
                  <a:srgbClr val="FFFFFF"/>
                </a:solidFill>
              </a:defRPr>
            </a:pPr>
            <a:endParaRPr/>
          </a:p>
        </p:txBody>
      </p:sp>
    </p:spTree>
    <p:extLst>
      <p:ext uri="{BB962C8B-B14F-4D97-AF65-F5344CB8AC3E}">
        <p14:creationId xmlns:p14="http://schemas.microsoft.com/office/powerpoint/2010/main" val="254319982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标题和竖排文本">
    <p:spTree>
      <p:nvGrpSpPr>
        <p:cNvPr id="1" name=""/>
        <p:cNvGrpSpPr/>
        <p:nvPr/>
      </p:nvGrpSpPr>
      <p:grpSpPr>
        <a:xfrm>
          <a:off x="0" y="0"/>
          <a:ext cx="0" cy="0"/>
          <a:chOff x="0" y="0"/>
          <a:chExt cx="0" cy="0"/>
        </a:xfrm>
      </p:grpSpPr>
      <p:pic>
        <p:nvPicPr>
          <p:cNvPr id="2097186" name="image2.png" descr="C:\Users\gaobo.ASPIRE\Desktop\未标题-4 副本.png"/>
          <p:cNvPicPr>
            <a:picLocks/>
          </p:cNvPicPr>
          <p:nvPr/>
        </p:nvPicPr>
        <p:blipFill>
          <a:blip r:embed="rId2"/>
          <a:stretch>
            <a:fillRect/>
          </a:stretch>
        </p:blipFill>
        <p:spPr>
          <a:xfrm>
            <a:off x="4381500" y="352425"/>
            <a:ext cx="5834063" cy="6089650"/>
          </a:xfrm>
          <a:prstGeom prst="rect">
            <a:avLst/>
          </a:prstGeom>
          <a:ln w="12700">
            <a:miter lim="400000"/>
            <a:headEnd/>
            <a:tailEnd/>
          </a:ln>
        </p:spPr>
      </p:pic>
      <p:pic>
        <p:nvPicPr>
          <p:cNvPr id="2097187" name="image3.png" descr="C:\Users\gaobo.ASPIRE\Desktop\未标题-1.png"/>
          <p:cNvPicPr>
            <a:picLocks/>
          </p:cNvPicPr>
          <p:nvPr/>
        </p:nvPicPr>
        <p:blipFill>
          <a:blip r:embed="rId3"/>
          <a:stretch>
            <a:fillRect/>
          </a:stretch>
        </p:blipFill>
        <p:spPr>
          <a:xfrm>
            <a:off x="2214563" y="2344738"/>
            <a:ext cx="1689101" cy="568326"/>
          </a:xfrm>
          <a:prstGeom prst="rect">
            <a:avLst/>
          </a:prstGeom>
          <a:ln w="12700">
            <a:miter lim="400000"/>
            <a:headEnd/>
            <a:tailEnd/>
          </a:ln>
        </p:spPr>
      </p:pic>
      <p:pic>
        <p:nvPicPr>
          <p:cNvPr id="2097188" name="image4.png" descr="C:\Users\gaobo.ASPIRE\Desktop\Aspire-BgLine02.png"/>
          <p:cNvPicPr>
            <a:picLocks/>
          </p:cNvPicPr>
          <p:nvPr/>
        </p:nvPicPr>
        <p:blipFill>
          <a:blip r:embed="rId4"/>
          <a:stretch>
            <a:fillRect/>
          </a:stretch>
        </p:blipFill>
        <p:spPr>
          <a:xfrm>
            <a:off x="4197350" y="2816225"/>
            <a:ext cx="8021639" cy="146050"/>
          </a:xfrm>
          <a:prstGeom prst="rect">
            <a:avLst/>
          </a:prstGeom>
          <a:ln w="12700">
            <a:miter lim="400000"/>
            <a:headEnd/>
            <a:tailEnd/>
          </a:ln>
        </p:spPr>
      </p:pic>
      <p:pic>
        <p:nvPicPr>
          <p:cNvPr id="2097189" name="image5.png" descr="C:\Users\gaobo.ASPIRE\Desktop\Aspire-BgLine01.png"/>
          <p:cNvPicPr>
            <a:picLocks/>
          </p:cNvPicPr>
          <p:nvPr/>
        </p:nvPicPr>
        <p:blipFill>
          <a:blip/>
          <a:stretch>
            <a:fillRect/>
          </a:stretch>
        </p:blipFill>
        <p:spPr>
          <a:xfrm>
            <a:off x="0" y="2273300"/>
            <a:ext cx="1933575" cy="711200"/>
          </a:xfrm>
          <a:prstGeom prst="rect">
            <a:avLst/>
          </a:prstGeom>
          <a:ln w="12700">
            <a:miter lim="400000"/>
            <a:headEnd/>
            <a:tailEnd/>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sp>
        <p:nvSpPr>
          <p:cNvPr id="1048582" name="Shape 48"/>
          <p:cNvSpPr/>
          <p:nvPr userDrawn="1"/>
        </p:nvSpPr>
        <p:spPr>
          <a:xfrm>
            <a:off x="323601" y="6679627"/>
            <a:ext cx="11544799" cy="189239"/>
          </a:xfrm>
          <a:prstGeom prst="rect">
            <a:avLst/>
          </a:prstGeom>
          <a:solidFill>
            <a:srgbClr val="F18001"/>
          </a:solidFill>
          <a:ln w="12700">
            <a:miter lim="400000"/>
          </a:ln>
          <a:effectLst>
            <a:outerShdw blurRad="38100" dist="23000" dir="5400000" rotWithShape="0">
              <a:srgbClr val="000000">
                <a:alpha val="35000"/>
              </a:srgbClr>
            </a:outerShdw>
          </a:effectLst>
        </p:spPr>
        <p:txBody>
          <a:bodyPr lIns="0" tIns="0" rIns="0" bIns="0" anchor="ctr"/>
          <a:lstStyle/>
          <a:p>
            <a:pPr lvl="0">
              <a:defRPr>
                <a:solidFill>
                  <a:srgbClr val="FFFFFF"/>
                </a:solidFill>
              </a:defRPr>
            </a:pPr>
            <a:endParaRPr/>
          </a:p>
        </p:txBody>
      </p:sp>
      <p:pic>
        <p:nvPicPr>
          <p:cNvPr id="2097154" name="image6.png" descr="C:\Users\gaobo.ASPIRE\Desktop\未标题-1.png"/>
          <p:cNvPicPr>
            <a:picLocks/>
          </p:cNvPicPr>
          <p:nvPr userDrawn="1"/>
        </p:nvPicPr>
        <p:blipFill>
          <a:blip r:embed="rId2">
            <a:alphaModFix amt="17288"/>
          </a:blip>
          <a:stretch>
            <a:fillRect/>
          </a:stretch>
        </p:blipFill>
        <p:spPr>
          <a:xfrm>
            <a:off x="6446934" y="0"/>
            <a:ext cx="5751417" cy="6003751"/>
          </a:xfrm>
          <a:prstGeom prst="rect">
            <a:avLst/>
          </a:prstGeom>
          <a:ln w="12700">
            <a:miter lim="400000"/>
            <a:headEnd/>
            <a:tailEnd/>
          </a:ln>
        </p:spPr>
      </p:pic>
      <p:pic>
        <p:nvPicPr>
          <p:cNvPr id="2097155" name="image8.png" descr="C:\Users\gaobo.ASPIRE\Desktop\公司\_常用素材\卓望模板\LOGO带圈R -01.png"/>
          <p:cNvPicPr>
            <a:picLocks/>
          </p:cNvPicPr>
          <p:nvPr userDrawn="1"/>
        </p:nvPicPr>
        <p:blipFill>
          <a:blip r:embed="rId3"/>
          <a:stretch>
            <a:fillRect/>
          </a:stretch>
        </p:blipFill>
        <p:spPr>
          <a:xfrm>
            <a:off x="222411" y="211620"/>
            <a:ext cx="1039952" cy="335469"/>
          </a:xfrm>
          <a:prstGeom prst="rect">
            <a:avLst/>
          </a:prstGeom>
          <a:ln w="12700">
            <a:miter lim="400000"/>
            <a:headEnd/>
            <a:tailEnd/>
          </a:ln>
        </p:spPr>
      </p:pic>
      <p:sp>
        <p:nvSpPr>
          <p:cNvPr id="1048583" name="Shape 51"/>
          <p:cNvSpPr/>
          <p:nvPr userDrawn="1"/>
        </p:nvSpPr>
        <p:spPr>
          <a:xfrm>
            <a:off x="1846140" y="544920"/>
            <a:ext cx="10022260" cy="1"/>
          </a:xfrm>
          <a:prstGeom prst="line">
            <a:avLst/>
          </a:prstGeom>
          <a:ln w="25400">
            <a:solidFill>
              <a:srgbClr val="F18001"/>
            </a:solidFill>
          </a:ln>
        </p:spPr>
        <p:txBody>
          <a:bodyPr lIns="0" tIns="0" rIns="0" bIns="0"/>
          <a:lstStyle/>
          <a:p>
            <a:pPr lvl="0" defTabSz="457200">
              <a:defRPr sz="1200">
                <a:latin typeface="+mn-lt"/>
                <a:ea typeface="+mn-ea"/>
                <a:cs typeface="+mn-cs"/>
                <a:sym typeface="Helvetica"/>
              </a:defRPr>
            </a:pPr>
            <a:endParaRPr/>
          </a:p>
        </p:txBody>
      </p:sp>
      <p:grpSp>
        <p:nvGrpSpPr>
          <p:cNvPr id="64" name="Group 54"/>
          <p:cNvGrpSpPr/>
          <p:nvPr userDrawn="1"/>
        </p:nvGrpSpPr>
        <p:grpSpPr>
          <a:xfrm>
            <a:off x="276325" y="6647247"/>
            <a:ext cx="2253573" cy="228600"/>
            <a:chOff x="156245" y="44962"/>
            <a:chExt cx="2253572" cy="228600"/>
          </a:xfrm>
        </p:grpSpPr>
        <p:sp>
          <p:nvSpPr>
            <p:cNvPr id="1048584" name="Shape 52"/>
            <p:cNvSpPr/>
            <p:nvPr/>
          </p:nvSpPr>
          <p:spPr>
            <a:xfrm>
              <a:off x="156245" y="44962"/>
              <a:ext cx="1181101" cy="228600"/>
            </a:xfrm>
            <a:prstGeom prst="rect">
              <a:avLst/>
            </a:prstGeom>
            <a:noFill/>
            <a:ln w="12700" cap="flat">
              <a:noFill/>
              <a:miter lim="400000"/>
            </a:ln>
            <a:effectLst/>
          </p:spPr>
          <p:txBody>
            <a:bodyPr wrap="none" lIns="50800" tIns="50800" rIns="50800" bIns="50800" numCol="1" anchor="ctr">
              <a:spAutoFit/>
            </a:bodyPr>
            <a:lstStyle>
              <a:lvl1pPr algn="ctr" defTabSz="584200">
                <a:defRPr sz="9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solidFill>
                    <a:srgbClr val="000000"/>
                  </a:solidFill>
                </a:defRPr>
              </a:pPr>
              <a:r>
                <a:rPr sz="900">
                  <a:solidFill>
                    <a:srgbClr val="FFFFFF"/>
                  </a:solidFill>
                </a:rPr>
                <a:t> 版权所有 © 卓望公司</a:t>
              </a:r>
            </a:p>
          </p:txBody>
        </p:sp>
        <p:sp>
          <p:nvSpPr>
            <p:cNvPr id="1048585" name="Shape 53"/>
            <p:cNvSpPr/>
            <p:nvPr/>
          </p:nvSpPr>
          <p:spPr>
            <a:xfrm>
              <a:off x="1355716" y="44962"/>
              <a:ext cx="1054101" cy="228600"/>
            </a:xfrm>
            <a:prstGeom prst="rect">
              <a:avLst/>
            </a:prstGeom>
            <a:noFill/>
            <a:ln w="12700" cap="flat">
              <a:noFill/>
              <a:miter lim="400000"/>
            </a:ln>
            <a:effectLst/>
          </p:spPr>
          <p:txBody>
            <a:bodyPr wrap="none" lIns="50800" tIns="50800" rIns="50800" bIns="50800" numCol="1" anchor="ctr">
              <a:spAutoFit/>
            </a:bodyPr>
            <a:lstStyle>
              <a:lvl1pPr algn="ctr" defTabSz="584200">
                <a:defRPr sz="9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solidFill>
                    <a:srgbClr val="000000"/>
                  </a:solidFill>
                </a:defRPr>
              </a:pPr>
              <a:r>
                <a:rPr sz="900">
                  <a:solidFill>
                    <a:srgbClr val="FFFFFF"/>
                  </a:solidFill>
                </a:rPr>
                <a:t>Copyright © Aspire</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标题幻灯片 拷贝 1">
    <p:bg>
      <p:bgPr>
        <a:gradFill flip="none" rotWithShape="1">
          <a:gsLst>
            <a:gs pos="0">
              <a:srgbClr val="F2F2F2"/>
            </a:gs>
            <a:gs pos="50000">
              <a:srgbClr val="F2F2F2"/>
            </a:gs>
            <a:gs pos="100000">
              <a:srgbClr val="F2F2F2"/>
            </a:gs>
          </a:gsLst>
          <a:lin ang="5400000" scaled="0"/>
        </a:gradFill>
        <a:effectLst/>
      </p:bgPr>
    </p:bg>
    <p:spTree>
      <p:nvGrpSpPr>
        <p:cNvPr id="1" name=""/>
        <p:cNvGrpSpPr/>
        <p:nvPr/>
      </p:nvGrpSpPr>
      <p:grpSpPr>
        <a:xfrm>
          <a:off x="0" y="0"/>
          <a:ext cx="0" cy="0"/>
          <a:chOff x="0" y="0"/>
          <a:chExt cx="0" cy="0"/>
        </a:xfrm>
      </p:grpSpPr>
      <p:pic>
        <p:nvPicPr>
          <p:cNvPr id="2097190" name="image6.png" descr="C:\Users\gaobo.ASPIRE\Desktop\未标题-1.png"/>
          <p:cNvPicPr>
            <a:picLocks/>
          </p:cNvPicPr>
          <p:nvPr/>
        </p:nvPicPr>
        <p:blipFill>
          <a:blip r:embed="rId2"/>
          <a:stretch>
            <a:fillRect/>
          </a:stretch>
        </p:blipFill>
        <p:spPr>
          <a:xfrm>
            <a:off x="7132638" y="0"/>
            <a:ext cx="5065713" cy="5287963"/>
          </a:xfrm>
          <a:prstGeom prst="rect">
            <a:avLst/>
          </a:prstGeom>
          <a:ln w="12700">
            <a:miter lim="400000"/>
            <a:headEnd/>
            <a:tailEnd/>
          </a:ln>
        </p:spPr>
      </p:pic>
      <p:pic>
        <p:nvPicPr>
          <p:cNvPr id="2097191" name="image7.png" descr="C:\Users\gaobo.ASPIRE\Desktop\未标题-1.png"/>
          <p:cNvPicPr>
            <a:picLocks/>
          </p:cNvPicPr>
          <p:nvPr/>
        </p:nvPicPr>
        <p:blipFill>
          <a:blip r:embed="rId3"/>
          <a:stretch>
            <a:fillRect/>
          </a:stretch>
        </p:blipFill>
        <p:spPr>
          <a:xfrm>
            <a:off x="0" y="3997325"/>
            <a:ext cx="2743200" cy="2862264"/>
          </a:xfrm>
          <a:prstGeom prst="rect">
            <a:avLst/>
          </a:prstGeom>
          <a:ln w="12700">
            <a:miter lim="400000"/>
            <a:headEnd/>
            <a:tailEnd/>
          </a:ln>
        </p:spPr>
      </p:pic>
      <p:pic>
        <p:nvPicPr>
          <p:cNvPr id="2097192" name="image8.png" descr="C:\Users\gaobo.ASPIRE\Desktop\公司\_常用素材\卓望模板\LOGO带圈R -01.png"/>
          <p:cNvPicPr>
            <a:picLocks/>
          </p:cNvPicPr>
          <p:nvPr/>
        </p:nvPicPr>
        <p:blipFill>
          <a:blip r:embed="rId4"/>
          <a:stretch>
            <a:fillRect/>
          </a:stretch>
        </p:blipFill>
        <p:spPr>
          <a:xfrm>
            <a:off x="355600" y="315913"/>
            <a:ext cx="1377950" cy="444501"/>
          </a:xfrm>
          <a:prstGeom prst="rect">
            <a:avLst/>
          </a:prstGeom>
          <a:ln w="12700">
            <a:miter lim="400000"/>
            <a:headEnd/>
            <a:tailEnd/>
          </a:ln>
        </p:spPr>
      </p:pic>
      <p:sp>
        <p:nvSpPr>
          <p:cNvPr id="1049057" name="Shape 59"/>
          <p:cNvSpPr/>
          <p:nvPr/>
        </p:nvSpPr>
        <p:spPr>
          <a:xfrm>
            <a:off x="1893888" y="371475"/>
            <a:ext cx="1" cy="333375"/>
          </a:xfrm>
          <a:prstGeom prst="line">
            <a:avLst/>
          </a:prstGeom>
          <a:ln w="25400">
            <a:solidFill>
              <a:srgbClr val="808080"/>
            </a:solidFill>
          </a:ln>
          <a:effectLst>
            <a:outerShdw blurRad="38100" dist="20000" dir="5400000" rotWithShape="0">
              <a:srgbClr val="000000">
                <a:alpha val="38000"/>
              </a:srgbClr>
            </a:outerShdw>
          </a:effectLst>
        </p:spPr>
        <p:txBody>
          <a:bodyPr lIns="0" tIns="0" rIns="0" bIns="0"/>
          <a:lstStyle/>
          <a:p>
            <a:pPr lvl="0" defTabSz="457200">
              <a:defRPr sz="1200">
                <a:latin typeface="+mn-lt"/>
                <a:ea typeface="+mn-ea"/>
                <a:cs typeface="+mn-cs"/>
                <a:sym typeface="Helvetica"/>
              </a:defRPr>
            </a:pPr>
            <a:endParaRPr/>
          </a:p>
        </p:txBody>
      </p:sp>
      <p:sp>
        <p:nvSpPr>
          <p:cNvPr id="1049058" name="Shape 60"/>
          <p:cNvSpPr/>
          <p:nvPr/>
        </p:nvSpPr>
        <p:spPr>
          <a:xfrm>
            <a:off x="2371097" y="424060"/>
            <a:ext cx="459741" cy="263907"/>
          </a:xfrm>
          <a:prstGeom prst="rect">
            <a:avLst/>
          </a:prstGeom>
          <a:ln w="12700">
            <a:miter lim="400000"/>
          </a:ln>
        </p:spPr>
        <p:txBody>
          <a:bodyPr wrap="none" lIns="0" tIns="0" rIns="0" bIns="0">
            <a:spAutoFit/>
          </a:bodyPr>
          <a:lstStyle>
            <a:lvl1pPr defTabSz="544830">
              <a:defRPr sz="1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pPr>
            <a:r>
              <a:rPr sz="1400"/>
              <a:t>微力</a:t>
            </a:r>
          </a:p>
        </p:txBody>
      </p:sp>
      <p:pic>
        <p:nvPicPr>
          <p:cNvPr id="2097193" name="image9.png" descr="C:\Users\gaobo.ASPIRE\Desktop\未标题-1.png"/>
          <p:cNvPicPr>
            <a:picLocks/>
          </p:cNvPicPr>
          <p:nvPr/>
        </p:nvPicPr>
        <p:blipFill>
          <a:blip r:embed="rId5"/>
          <a:stretch>
            <a:fillRect/>
          </a:stretch>
        </p:blipFill>
        <p:spPr>
          <a:xfrm>
            <a:off x="2058988" y="315913"/>
            <a:ext cx="387351" cy="444501"/>
          </a:xfrm>
          <a:prstGeom prst="rect">
            <a:avLst/>
          </a:prstGeom>
          <a:ln w="12700">
            <a:miter lim="400000"/>
            <a:headEnd/>
            <a:tailEnd/>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_标题幻灯片">
    <p:bg>
      <p:bgPr>
        <a:gradFill flip="none" rotWithShape="1">
          <a:gsLst>
            <a:gs pos="0">
              <a:srgbClr val="F2F2F2"/>
            </a:gs>
            <a:gs pos="50000">
              <a:srgbClr val="F2F2F2"/>
            </a:gs>
            <a:gs pos="100000">
              <a:srgbClr val="F2F2F2"/>
            </a:gs>
          </a:gsLst>
          <a:lin ang="5400000" scaled="0"/>
        </a:gradFill>
        <a:effectLst/>
      </p:bgPr>
    </p:bg>
    <p:spTree>
      <p:nvGrpSpPr>
        <p:cNvPr id="1" name=""/>
        <p:cNvGrpSpPr/>
        <p:nvPr/>
      </p:nvGrpSpPr>
      <p:grpSpPr>
        <a:xfrm>
          <a:off x="0" y="0"/>
          <a:ext cx="0" cy="0"/>
          <a:chOff x="0" y="0"/>
          <a:chExt cx="0" cy="0"/>
        </a:xfrm>
      </p:grpSpPr>
      <p:pic>
        <p:nvPicPr>
          <p:cNvPr id="2097194" name="image8.png" descr="C:\Users\gaobo.ASPIRE\Desktop\公司\_常用素材\卓望模板\LOGO带圈R -01.png"/>
          <p:cNvPicPr>
            <a:picLocks/>
          </p:cNvPicPr>
          <p:nvPr/>
        </p:nvPicPr>
        <p:blipFill>
          <a:blip r:embed="rId2"/>
          <a:stretch>
            <a:fillRect/>
          </a:stretch>
        </p:blipFill>
        <p:spPr>
          <a:xfrm>
            <a:off x="355600" y="315913"/>
            <a:ext cx="1377950" cy="444501"/>
          </a:xfrm>
          <a:prstGeom prst="rect">
            <a:avLst/>
          </a:prstGeom>
          <a:ln w="12700">
            <a:miter lim="400000"/>
            <a:headEnd/>
            <a:tailEnd/>
          </a:ln>
        </p:spPr>
      </p:pic>
      <p:sp>
        <p:nvSpPr>
          <p:cNvPr id="1049059" name="Shape 64"/>
          <p:cNvSpPr/>
          <p:nvPr/>
        </p:nvSpPr>
        <p:spPr>
          <a:xfrm>
            <a:off x="1893888" y="371475"/>
            <a:ext cx="1" cy="333375"/>
          </a:xfrm>
          <a:prstGeom prst="line">
            <a:avLst/>
          </a:prstGeom>
          <a:ln w="25400">
            <a:solidFill>
              <a:srgbClr val="808080"/>
            </a:solidFill>
          </a:ln>
          <a:effectLst>
            <a:outerShdw blurRad="38100" dist="20000" dir="5400000" rotWithShape="0">
              <a:srgbClr val="000000">
                <a:alpha val="38000"/>
              </a:srgbClr>
            </a:outerShdw>
          </a:effectLst>
        </p:spPr>
        <p:txBody>
          <a:bodyPr lIns="0" tIns="0" rIns="0" bIns="0"/>
          <a:lstStyle/>
          <a:p>
            <a:pPr lvl="0" defTabSz="457200">
              <a:defRPr sz="1200">
                <a:latin typeface="+mn-lt"/>
                <a:ea typeface="+mn-ea"/>
                <a:cs typeface="+mn-cs"/>
                <a:sym typeface="Helvetica"/>
              </a:defRPr>
            </a:pPr>
            <a:endParaRPr/>
          </a:p>
        </p:txBody>
      </p:sp>
      <p:sp>
        <p:nvSpPr>
          <p:cNvPr id="1049060" name="Shape 65"/>
          <p:cNvSpPr/>
          <p:nvPr/>
        </p:nvSpPr>
        <p:spPr>
          <a:xfrm>
            <a:off x="2371097" y="424060"/>
            <a:ext cx="459741" cy="263907"/>
          </a:xfrm>
          <a:prstGeom prst="rect">
            <a:avLst/>
          </a:prstGeom>
          <a:ln w="12700">
            <a:miter lim="400000"/>
          </a:ln>
        </p:spPr>
        <p:txBody>
          <a:bodyPr wrap="none" lIns="45719" rIns="45719">
            <a:spAutoFit/>
          </a:bodyPr>
          <a:lstStyle>
            <a:lvl1pPr defTabSz="544830">
              <a:defRPr sz="1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pPr>
            <a:r>
              <a:rPr sz="1400"/>
              <a:t>微力</a:t>
            </a:r>
          </a:p>
        </p:txBody>
      </p:sp>
      <p:pic>
        <p:nvPicPr>
          <p:cNvPr id="2097195" name="image9.png" descr="C:\Users\gaobo.ASPIRE\Desktop\未标题-1.png"/>
          <p:cNvPicPr>
            <a:picLocks/>
          </p:cNvPicPr>
          <p:nvPr/>
        </p:nvPicPr>
        <p:blipFill>
          <a:blip r:embed="rId3"/>
          <a:stretch>
            <a:fillRect/>
          </a:stretch>
        </p:blipFill>
        <p:spPr>
          <a:xfrm>
            <a:off x="2058988" y="315913"/>
            <a:ext cx="387351" cy="444501"/>
          </a:xfrm>
          <a:prstGeom prst="rect">
            <a:avLst/>
          </a:prstGeom>
          <a:ln w="12700">
            <a:miter lim="400000"/>
            <a:headEnd/>
            <a:tailEnd/>
          </a:ln>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标题幻灯片">
    <p:bg>
      <p:bgPr>
        <a:gradFill flip="none" rotWithShape="1">
          <a:gsLst>
            <a:gs pos="0">
              <a:srgbClr val="F2F2F2"/>
            </a:gs>
            <a:gs pos="50000">
              <a:srgbClr val="F2F2F2"/>
            </a:gs>
            <a:gs pos="100000">
              <a:srgbClr val="F2F2F2"/>
            </a:gs>
          </a:gsLst>
          <a:lin ang="5400000" scaled="0"/>
        </a:gra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标题和竖排文本">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pic>
        <p:nvPicPr>
          <p:cNvPr id="2097196" name="image10.png" descr="C:\Users\gaobo.ASPIRE\Desktop\111.png"/>
          <p:cNvPicPr>
            <a:picLocks/>
          </p:cNvPicPr>
          <p:nvPr/>
        </p:nvPicPr>
        <p:blipFill>
          <a:blip r:embed="rId2"/>
          <a:stretch>
            <a:fillRect/>
          </a:stretch>
        </p:blipFill>
        <p:spPr>
          <a:xfrm>
            <a:off x="4713287" y="352425"/>
            <a:ext cx="6708776" cy="6507164"/>
          </a:xfrm>
          <a:prstGeom prst="rect">
            <a:avLst/>
          </a:prstGeom>
          <a:ln w="12700">
            <a:miter lim="400000"/>
            <a:headEnd/>
            <a:tailEnd/>
          </a:ln>
        </p:spPr>
      </p:pic>
      <p:pic>
        <p:nvPicPr>
          <p:cNvPr id="2097197" name="image3.png" descr="C:\Users\gaobo.ASPIRE\Desktop\未标题-1.png"/>
          <p:cNvPicPr>
            <a:picLocks/>
          </p:cNvPicPr>
          <p:nvPr/>
        </p:nvPicPr>
        <p:blipFill>
          <a:blip r:embed="rId3"/>
          <a:stretch>
            <a:fillRect/>
          </a:stretch>
        </p:blipFill>
        <p:spPr>
          <a:xfrm>
            <a:off x="2786063" y="3081338"/>
            <a:ext cx="2076451" cy="696913"/>
          </a:xfrm>
          <a:prstGeom prst="rect">
            <a:avLst/>
          </a:prstGeom>
          <a:ln w="12700">
            <a:miter lim="400000"/>
            <a:headEnd/>
            <a:tailEnd/>
          </a:ln>
        </p:spPr>
      </p:pic>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05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104905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049054" name="日期占位符 3"/>
          <p:cNvSpPr>
            <a:spLocks noGrp="1"/>
          </p:cNvSpPr>
          <p:nvPr>
            <p:ph type="dt" sz="half" idx="10"/>
          </p:nvPr>
        </p:nvSpPr>
        <p:spPr/>
        <p:txBody>
          <a:bodyPr/>
          <a:lstStyle/>
          <a:p>
            <a:fld id="{202087CC-62F7-4E36-91BC-CE7427806420}" type="datetimeFigureOut">
              <a:rPr lang="zh-CN" altLang="en-US" smtClean="0"/>
              <a:t>2020/12/18</a:t>
            </a:fld>
            <a:endParaRPr lang="zh-CN" altLang="en-US"/>
          </a:p>
        </p:txBody>
      </p:sp>
      <p:sp>
        <p:nvSpPr>
          <p:cNvPr id="1049055" name="页脚占位符 4"/>
          <p:cNvSpPr>
            <a:spLocks noGrp="1"/>
          </p:cNvSpPr>
          <p:nvPr>
            <p:ph type="ftr" sz="quarter" idx="11"/>
          </p:nvPr>
        </p:nvSpPr>
        <p:spPr/>
        <p:txBody>
          <a:bodyPr/>
          <a:lstStyle/>
          <a:p>
            <a:endParaRPr lang="zh-CN" altLang="en-US"/>
          </a:p>
        </p:txBody>
      </p:sp>
      <p:sp>
        <p:nvSpPr>
          <p:cNvPr id="1049056" name="灯片编号占位符 5"/>
          <p:cNvSpPr>
            <a:spLocks noGrp="1"/>
          </p:cNvSpPr>
          <p:nvPr>
            <p:ph type="sldNum" sz="quarter" idx="12"/>
          </p:nvPr>
        </p:nvSpPr>
        <p:spPr/>
        <p:txBody>
          <a:bodyPr/>
          <a:lstStyle/>
          <a:p>
            <a:fld id="{BEA3A76C-C44A-4C0E-871A-891100A2AB7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97152" name="图片 10"/>
          <p:cNvPicPr>
            <a:picLocks noChangeAspect="1"/>
          </p:cNvPicPr>
          <p:nvPr userDrawn="1"/>
        </p:nvPicPr>
        <p:blipFill>
          <a:blip r:embed="rId10"/>
          <a:stretch>
            <a:fillRect/>
          </a:stretch>
        </p:blipFill>
        <p:spPr>
          <a:xfrm>
            <a:off x="-1270" y="0"/>
            <a:ext cx="12191647" cy="6858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txStyles>
    <p:titleStyle>
      <a:lvl1pPr algn="ctr">
        <a:defRPr sz="4400">
          <a:latin typeface="Calibri" panose="020F0502020204030204"/>
          <a:ea typeface="Calibri" panose="020F0502020204030204"/>
          <a:cs typeface="Calibri" panose="020F0502020204030204"/>
          <a:sym typeface="Calibri" panose="020F0502020204030204"/>
        </a:defRPr>
      </a:lvl1pPr>
      <a:lvl2pPr algn="ctr">
        <a:defRPr sz="4400">
          <a:latin typeface="Calibri" panose="020F0502020204030204"/>
          <a:ea typeface="Calibri" panose="020F0502020204030204"/>
          <a:cs typeface="Calibri" panose="020F0502020204030204"/>
          <a:sym typeface="Calibri" panose="020F0502020204030204"/>
        </a:defRPr>
      </a:lvl2pPr>
      <a:lvl3pPr algn="ctr">
        <a:defRPr sz="4400">
          <a:latin typeface="Calibri" panose="020F0502020204030204"/>
          <a:ea typeface="Calibri" panose="020F0502020204030204"/>
          <a:cs typeface="Calibri" panose="020F0502020204030204"/>
          <a:sym typeface="Calibri" panose="020F0502020204030204"/>
        </a:defRPr>
      </a:lvl3pPr>
      <a:lvl4pPr algn="ctr">
        <a:defRPr sz="4400">
          <a:latin typeface="Calibri" panose="020F0502020204030204"/>
          <a:ea typeface="Calibri" panose="020F0502020204030204"/>
          <a:cs typeface="Calibri" panose="020F0502020204030204"/>
          <a:sym typeface="Calibri" panose="020F0502020204030204"/>
        </a:defRPr>
      </a:lvl4pPr>
      <a:lvl5pPr algn="ctr">
        <a:defRPr sz="4400">
          <a:latin typeface="Calibri" panose="020F0502020204030204"/>
          <a:ea typeface="Calibri" panose="020F0502020204030204"/>
          <a:cs typeface="Calibri" panose="020F0502020204030204"/>
          <a:sym typeface="Calibri" panose="020F0502020204030204"/>
        </a:defRPr>
      </a:lvl5pPr>
      <a:lvl6pPr indent="457200" algn="ctr">
        <a:defRPr sz="4400">
          <a:latin typeface="Calibri" panose="020F0502020204030204"/>
          <a:ea typeface="Calibri" panose="020F0502020204030204"/>
          <a:cs typeface="Calibri" panose="020F0502020204030204"/>
          <a:sym typeface="Calibri" panose="020F0502020204030204"/>
        </a:defRPr>
      </a:lvl6pPr>
      <a:lvl7pPr indent="914400" algn="ctr">
        <a:defRPr sz="4400">
          <a:latin typeface="Calibri" panose="020F0502020204030204"/>
          <a:ea typeface="Calibri" panose="020F0502020204030204"/>
          <a:cs typeface="Calibri" panose="020F0502020204030204"/>
          <a:sym typeface="Calibri" panose="020F0502020204030204"/>
        </a:defRPr>
      </a:lvl7pPr>
      <a:lvl8pPr indent="1371600" algn="ctr">
        <a:defRPr sz="4400">
          <a:latin typeface="Calibri" panose="020F0502020204030204"/>
          <a:ea typeface="Calibri" panose="020F0502020204030204"/>
          <a:cs typeface="Calibri" panose="020F0502020204030204"/>
          <a:sym typeface="Calibri" panose="020F0502020204030204"/>
        </a:defRPr>
      </a:lvl8pPr>
      <a:lvl9pPr indent="1828800" algn="ctr">
        <a:defRPr sz="4400">
          <a:latin typeface="Calibri" panose="020F0502020204030204"/>
          <a:ea typeface="Calibri" panose="020F0502020204030204"/>
          <a:cs typeface="Calibri" panose="020F0502020204030204"/>
          <a:sym typeface="Calibri" panose="020F0502020204030204"/>
        </a:defRPr>
      </a:lvl9pPr>
    </p:titleStyle>
    <p:bodyStyle>
      <a:lvl1pPr marL="342900" indent="-34290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1pPr>
      <a:lvl2pPr marL="783590" indent="-32639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2pPr>
      <a:lvl3pPr marL="1219200" indent="-30480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3pPr>
      <a:lvl4pPr marL="17373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4pPr>
      <a:lvl5pPr marL="21945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5pPr>
      <a:lvl6pPr marL="26517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6pPr>
      <a:lvl7pPr marL="31089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7pPr>
      <a:lvl8pPr marL="35661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8pPr>
      <a:lvl9pPr marL="40233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9pPr>
    </p:bodyStyle>
    <p:otherStyle>
      <a:lvl1pPr algn="r" defTabSz="544195">
        <a:defRPr sz="1200">
          <a:solidFill>
            <a:schemeClr val="tx1"/>
          </a:solidFill>
          <a:latin typeface="+mn-lt"/>
          <a:ea typeface="+mn-ea"/>
          <a:cs typeface="+mn-cs"/>
          <a:sym typeface="Calibri" panose="020F0502020204030204"/>
        </a:defRPr>
      </a:lvl1pPr>
      <a:lvl2pPr indent="457200" algn="r" defTabSz="544195">
        <a:defRPr sz="1200">
          <a:solidFill>
            <a:schemeClr val="tx1"/>
          </a:solidFill>
          <a:latin typeface="+mn-lt"/>
          <a:ea typeface="+mn-ea"/>
          <a:cs typeface="+mn-cs"/>
          <a:sym typeface="Calibri" panose="020F0502020204030204"/>
        </a:defRPr>
      </a:lvl2pPr>
      <a:lvl3pPr indent="914400" algn="r" defTabSz="544195">
        <a:defRPr sz="1200">
          <a:solidFill>
            <a:schemeClr val="tx1"/>
          </a:solidFill>
          <a:latin typeface="+mn-lt"/>
          <a:ea typeface="+mn-ea"/>
          <a:cs typeface="+mn-cs"/>
          <a:sym typeface="Calibri" panose="020F0502020204030204"/>
        </a:defRPr>
      </a:lvl3pPr>
      <a:lvl4pPr indent="1371600" algn="r" defTabSz="544195">
        <a:defRPr sz="1200">
          <a:solidFill>
            <a:schemeClr val="tx1"/>
          </a:solidFill>
          <a:latin typeface="+mn-lt"/>
          <a:ea typeface="+mn-ea"/>
          <a:cs typeface="+mn-cs"/>
          <a:sym typeface="Calibri" panose="020F0502020204030204"/>
        </a:defRPr>
      </a:lvl4pPr>
      <a:lvl5pPr indent="1828800" algn="r" defTabSz="544195">
        <a:defRPr sz="1200">
          <a:solidFill>
            <a:schemeClr val="tx1"/>
          </a:solidFill>
          <a:latin typeface="+mn-lt"/>
          <a:ea typeface="+mn-ea"/>
          <a:cs typeface="+mn-cs"/>
          <a:sym typeface="Calibri" panose="020F0502020204030204"/>
        </a:defRPr>
      </a:lvl5pPr>
      <a:lvl6pPr indent="2286000" algn="r" defTabSz="544195">
        <a:defRPr sz="1200">
          <a:solidFill>
            <a:schemeClr val="tx1"/>
          </a:solidFill>
          <a:latin typeface="+mn-lt"/>
          <a:ea typeface="+mn-ea"/>
          <a:cs typeface="+mn-cs"/>
          <a:sym typeface="Calibri" panose="020F0502020204030204"/>
        </a:defRPr>
      </a:lvl6pPr>
      <a:lvl7pPr indent="2743200" algn="r" defTabSz="544195">
        <a:defRPr sz="1200">
          <a:solidFill>
            <a:schemeClr val="tx1"/>
          </a:solidFill>
          <a:latin typeface="+mn-lt"/>
          <a:ea typeface="+mn-ea"/>
          <a:cs typeface="+mn-cs"/>
          <a:sym typeface="Calibri" panose="020F0502020204030204"/>
        </a:defRPr>
      </a:lvl7pPr>
      <a:lvl8pPr indent="3200400" algn="r" defTabSz="544195">
        <a:defRPr sz="1200">
          <a:solidFill>
            <a:schemeClr val="tx1"/>
          </a:solidFill>
          <a:latin typeface="+mn-lt"/>
          <a:ea typeface="+mn-ea"/>
          <a:cs typeface="+mn-cs"/>
          <a:sym typeface="Calibri" panose="020F0502020204030204"/>
        </a:defRPr>
      </a:lvl8pPr>
      <a:lvl9pPr indent="3657600" algn="r" defTabSz="544195">
        <a:defRPr sz="1200">
          <a:solidFill>
            <a:schemeClr val="tx1"/>
          </a:solidFill>
          <a:latin typeface="+mn-lt"/>
          <a:ea typeface="+mn-ea"/>
          <a:cs typeface="+mn-cs"/>
          <a:sym typeface="Calibri" panose="020F050202020403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97185" name="图片 1" descr="ppt模版-03.jpg"/>
          <p:cNvPicPr>
            <a:picLocks noChangeAspect="1"/>
          </p:cNvPicPr>
          <p:nvPr userDrawn="1"/>
        </p:nvPicPr>
        <p:blipFill>
          <a:blip r:embed="rId3"/>
          <a:srcRect/>
          <a:stretch>
            <a:fillRect/>
          </a:stretch>
        </p:blipFill>
        <p:spPr bwMode="auto">
          <a:xfrm>
            <a:off x="2118" y="0"/>
            <a:ext cx="12185649" cy="6858000"/>
          </a:xfrm>
          <a:prstGeom prst="rect">
            <a:avLst/>
          </a:prstGeom>
          <a:noFill/>
          <a:ln>
            <a:noFill/>
          </a:ln>
        </p:spPr>
      </p:pic>
      <p:sp>
        <p:nvSpPr>
          <p:cNvPr id="1049051" name="Rectangle 6"/>
          <p:cNvSpPr>
            <a:spLocks noGrp="1" noChangeArrowheads="1"/>
          </p:cNvSpPr>
          <p:nvPr>
            <p:ph type="sldNum" sz="quarter" idx="4"/>
          </p:nvPr>
        </p:nvSpPr>
        <p:spPr>
          <a:xfrm>
            <a:off x="11280576" y="6381333"/>
            <a:ext cx="685800" cy="339079"/>
          </a:xfrm>
          <a:prstGeom prst="rect">
            <a:avLst/>
          </a:prstGeom>
        </p:spPr>
        <p:txBody>
          <a:bodyPr lIns="108978" tIns="54489" rIns="108978" bIns="54489"/>
          <a:lstStyle>
            <a:lvl1pPr>
              <a:defRPr>
                <a:ea typeface="宋体" panose="02010600030101010101" pitchFamily="2" charset="-122"/>
              </a:defRPr>
            </a:lvl1pPr>
          </a:lstStyle>
          <a:p>
            <a:pPr algn="l" defTabSz="544830" rtl="0" fontAlgn="base">
              <a:spcBef>
                <a:spcPct val="0"/>
              </a:spcBef>
              <a:spcAft>
                <a:spcPct val="0"/>
              </a:spcAft>
            </a:pPr>
            <a:fld id="{2987153B-2ECB-42B3-9EDC-A34897ED27AF}" type="slidenum">
              <a:rPr kumimoji="1" lang="zh-CN" altLang="zh-CN" kern="1200">
                <a:solidFill>
                  <a:prstClr val="black"/>
                </a:solidFill>
                <a:latin typeface="Calibri" panose="020F0502020204030204" pitchFamily="34" charset="0"/>
                <a:cs typeface="+mn-cs"/>
              </a:rPr>
              <a:t>‹#›</a:t>
            </a:fld>
            <a:endParaRPr kumimoji="1" lang="zh-CN" altLang="en-US" kern="1200" dirty="0">
              <a:solidFill>
                <a:prstClr val="black"/>
              </a:solidFill>
              <a:latin typeface="Calibri" panose="020F0502020204030204" pitchFamily="34" charset="0"/>
              <a:cs typeface="+mn-cs"/>
            </a:endParaRPr>
          </a:p>
        </p:txBody>
      </p:sp>
    </p:spTree>
  </p:cSld>
  <p:clrMap bg1="lt1" tx1="dk1" bg2="lt2" tx2="dk2" accent1="accent1" accent2="accent2" accent3="accent3" accent4="accent4" accent5="accent5" accent6="accent6" hlink="hlink" folHlink="folHlink"/>
  <p:sldLayoutIdLst>
    <p:sldLayoutId id="2147483660" r:id="rId1"/>
  </p:sldLayoutIdLst>
  <p:hf hdr="0" ftr="0" dt="0"/>
  <p:txStyles>
    <p:titleStyle>
      <a:lvl1pPr algn="ctr" defTabSz="544830" rtl="0" eaLnBrk="0" fontAlgn="base" hangingPunct="0">
        <a:spcBef>
          <a:spcPct val="0"/>
        </a:spcBef>
        <a:spcAft>
          <a:spcPct val="0"/>
        </a:spcAft>
        <a:defRPr kumimoji="1" sz="5200" kern="1200">
          <a:solidFill>
            <a:schemeClr val="tx1"/>
          </a:solidFill>
          <a:latin typeface="+mj-lt"/>
          <a:ea typeface="+mj-ea"/>
          <a:cs typeface="宋体" panose="02010600030101010101" pitchFamily="2" charset="-122"/>
        </a:defRPr>
      </a:lvl1pPr>
      <a:lvl2pPr algn="ctr" defTabSz="544830" rtl="0" eaLnBrk="0" fontAlgn="base" hangingPunct="0">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defTabSz="544830" rtl="0" eaLnBrk="0" fontAlgn="base" hangingPunct="0">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defTabSz="544830" rtl="0" eaLnBrk="0" fontAlgn="base" hangingPunct="0">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defTabSz="544830" rtl="0" eaLnBrk="0" fontAlgn="base" hangingPunct="0">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544830" algn="ctr" defTabSz="544830" rtl="0" fontAlgn="base">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6pPr>
      <a:lvl7pPr marL="1089660" algn="ctr" defTabSz="544830" rtl="0" fontAlgn="base">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7pPr>
      <a:lvl8pPr marL="1634490" algn="ctr" defTabSz="544830" rtl="0" fontAlgn="base">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8pPr>
      <a:lvl9pPr marL="2179320" algn="ctr" defTabSz="544830" rtl="0" fontAlgn="base">
        <a:spcBef>
          <a:spcPct val="0"/>
        </a:spcBef>
        <a:spcAft>
          <a:spcPct val="0"/>
        </a:spcAft>
        <a:defRPr kumimoji="1" sz="5200">
          <a:solidFill>
            <a:schemeClr val="tx1"/>
          </a:solidFill>
          <a:latin typeface="Calibri" panose="020F0502020204030204" pitchFamily="34" charset="0"/>
          <a:ea typeface="宋体" panose="02010600030101010101" pitchFamily="2" charset="-122"/>
          <a:cs typeface="宋体" panose="02010600030101010101" pitchFamily="2" charset="-122"/>
        </a:defRPr>
      </a:lvl9pPr>
    </p:titleStyle>
    <p:bodyStyle>
      <a:lvl1pPr marL="408940" indent="-408940" algn="l" defTabSz="544830" rtl="0" eaLnBrk="0" fontAlgn="base" hangingPunct="0">
        <a:spcBef>
          <a:spcPct val="20000"/>
        </a:spcBef>
        <a:spcAft>
          <a:spcPct val="0"/>
        </a:spcAft>
        <a:buFont typeface="Arial" panose="020B0604020202020204" pitchFamily="34" charset="0"/>
        <a:buChar char="•"/>
        <a:defRPr kumimoji="1" sz="3800" kern="1200">
          <a:solidFill>
            <a:schemeClr val="tx1"/>
          </a:solidFill>
          <a:latin typeface="+mn-lt"/>
          <a:ea typeface="+mn-ea"/>
          <a:cs typeface="宋体" panose="02010600030101010101" pitchFamily="2" charset="-122"/>
        </a:defRPr>
      </a:lvl1pPr>
      <a:lvl2pPr marL="885190" indent="-340360" algn="l" defTabSz="544830" rtl="0" eaLnBrk="0" fontAlgn="base" hangingPunct="0">
        <a:spcBef>
          <a:spcPct val="20000"/>
        </a:spcBef>
        <a:spcAft>
          <a:spcPct val="0"/>
        </a:spcAft>
        <a:buFont typeface="Arial" panose="020B0604020202020204" pitchFamily="34" charset="0"/>
        <a:buChar char="–"/>
        <a:defRPr kumimoji="1" sz="3300" kern="1200">
          <a:solidFill>
            <a:schemeClr val="tx1"/>
          </a:solidFill>
          <a:latin typeface="+mn-lt"/>
          <a:ea typeface="+mn-ea"/>
          <a:cs typeface="+mn-cs"/>
        </a:defRPr>
      </a:lvl2pPr>
      <a:lvl3pPr marL="1362075" indent="-272415" algn="l" defTabSz="544830" rtl="0" eaLnBrk="0" fontAlgn="base" hangingPunct="0">
        <a:spcBef>
          <a:spcPct val="20000"/>
        </a:spcBef>
        <a:spcAft>
          <a:spcPct val="0"/>
        </a:spcAft>
        <a:buFont typeface="Arial" panose="020B0604020202020204" pitchFamily="34" charset="0"/>
        <a:buChar char="•"/>
        <a:defRPr kumimoji="1" sz="2900" kern="1200">
          <a:solidFill>
            <a:schemeClr val="tx1"/>
          </a:solidFill>
          <a:latin typeface="+mn-lt"/>
          <a:ea typeface="+mn-ea"/>
          <a:cs typeface="+mn-cs"/>
        </a:defRPr>
      </a:lvl3pPr>
      <a:lvl4pPr marL="1906905" indent="-272415" algn="l" defTabSz="54483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4pPr>
      <a:lvl5pPr marL="2451735" indent="-272415" algn="l" defTabSz="54483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5pPr>
      <a:lvl6pPr marL="2997200" indent="-272415" algn="l" defTabSz="544830"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42030" indent="-272415" algn="l" defTabSz="544830"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086860" indent="-272415" algn="l" defTabSz="544830"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31690" indent="-272415" algn="l" defTabSz="544830" rtl="0" eaLnBrk="1" latinLnBrk="0" hangingPunct="1">
        <a:spcBef>
          <a:spcPct val="20000"/>
        </a:spcBef>
        <a:buFont typeface="Arial" panose="020B0604020202020204"/>
        <a:buChar char="•"/>
        <a:defRPr sz="2400" kern="1200">
          <a:solidFill>
            <a:schemeClr val="tx1"/>
          </a:solidFill>
          <a:latin typeface="+mn-lt"/>
          <a:ea typeface="+mn-ea"/>
          <a:cs typeface="+mn-cs"/>
        </a:defRPr>
      </a:lvl9pPr>
    </p:bodyStyle>
    <p:otherStyle>
      <a:defPPr>
        <a:defRPr lang="zh-CN"/>
      </a:defPPr>
      <a:lvl1pPr marL="0" algn="l" defTabSz="544830" rtl="0" eaLnBrk="1" latinLnBrk="0" hangingPunct="1">
        <a:defRPr sz="2100" kern="1200">
          <a:solidFill>
            <a:schemeClr val="tx1"/>
          </a:solidFill>
          <a:latin typeface="+mn-lt"/>
          <a:ea typeface="+mn-ea"/>
          <a:cs typeface="+mn-cs"/>
        </a:defRPr>
      </a:lvl1pPr>
      <a:lvl2pPr marL="544830" algn="l" defTabSz="544830" rtl="0" eaLnBrk="1" latinLnBrk="0" hangingPunct="1">
        <a:defRPr sz="2100" kern="1200">
          <a:solidFill>
            <a:schemeClr val="tx1"/>
          </a:solidFill>
          <a:latin typeface="+mn-lt"/>
          <a:ea typeface="+mn-ea"/>
          <a:cs typeface="+mn-cs"/>
        </a:defRPr>
      </a:lvl2pPr>
      <a:lvl3pPr marL="1089660" algn="l" defTabSz="544830" rtl="0" eaLnBrk="1" latinLnBrk="0" hangingPunct="1">
        <a:defRPr sz="2100" kern="1200">
          <a:solidFill>
            <a:schemeClr val="tx1"/>
          </a:solidFill>
          <a:latin typeface="+mn-lt"/>
          <a:ea typeface="+mn-ea"/>
          <a:cs typeface="+mn-cs"/>
        </a:defRPr>
      </a:lvl3pPr>
      <a:lvl4pPr marL="1634490" algn="l" defTabSz="544830" rtl="0" eaLnBrk="1" latinLnBrk="0" hangingPunct="1">
        <a:defRPr sz="2100" kern="1200">
          <a:solidFill>
            <a:schemeClr val="tx1"/>
          </a:solidFill>
          <a:latin typeface="+mn-lt"/>
          <a:ea typeface="+mn-ea"/>
          <a:cs typeface="+mn-cs"/>
        </a:defRPr>
      </a:lvl4pPr>
      <a:lvl5pPr marL="2179320" algn="l" defTabSz="544830" rtl="0" eaLnBrk="1" latinLnBrk="0" hangingPunct="1">
        <a:defRPr sz="2100" kern="1200">
          <a:solidFill>
            <a:schemeClr val="tx1"/>
          </a:solidFill>
          <a:latin typeface="+mn-lt"/>
          <a:ea typeface="+mn-ea"/>
          <a:cs typeface="+mn-cs"/>
        </a:defRPr>
      </a:lvl5pPr>
      <a:lvl6pPr marL="2724150" algn="l" defTabSz="544830" rtl="0" eaLnBrk="1" latinLnBrk="0" hangingPunct="1">
        <a:defRPr sz="2100" kern="1200">
          <a:solidFill>
            <a:schemeClr val="tx1"/>
          </a:solidFill>
          <a:latin typeface="+mn-lt"/>
          <a:ea typeface="+mn-ea"/>
          <a:cs typeface="+mn-cs"/>
        </a:defRPr>
      </a:lvl6pPr>
      <a:lvl7pPr marL="3269615" algn="l" defTabSz="544830" rtl="0" eaLnBrk="1" latinLnBrk="0" hangingPunct="1">
        <a:defRPr sz="2100" kern="1200">
          <a:solidFill>
            <a:schemeClr val="tx1"/>
          </a:solidFill>
          <a:latin typeface="+mn-lt"/>
          <a:ea typeface="+mn-ea"/>
          <a:cs typeface="+mn-cs"/>
        </a:defRPr>
      </a:lvl7pPr>
      <a:lvl8pPr marL="3814445" algn="l" defTabSz="544830" rtl="0" eaLnBrk="1" latinLnBrk="0" hangingPunct="1">
        <a:defRPr sz="2100" kern="1200">
          <a:solidFill>
            <a:schemeClr val="tx1"/>
          </a:solidFill>
          <a:latin typeface="+mn-lt"/>
          <a:ea typeface="+mn-ea"/>
          <a:cs typeface="+mn-cs"/>
        </a:defRPr>
      </a:lvl8pPr>
      <a:lvl9pPr marL="4359275" algn="l" defTabSz="544830"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3" name="页脚占位符 2"/>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D6C7A-04DA-4255-95B2-073E7886522E}" type="slidenum">
              <a:rPr lang="zh-CN" altLang="en-US" smtClean="0"/>
              <a:t>‹#›</a:t>
            </a:fld>
            <a:endParaRPr lang="zh-CN" altLang="en-US"/>
          </a:p>
        </p:txBody>
      </p:sp>
    </p:spTree>
    <p:extLst>
      <p:ext uri="{BB962C8B-B14F-4D97-AF65-F5344CB8AC3E}">
        <p14:creationId xmlns:p14="http://schemas.microsoft.com/office/powerpoint/2010/main" val="2449499756"/>
      </p:ext>
    </p:extLst>
  </p:cSld>
  <p:clrMap bg1="lt1" tx1="dk1" bg2="lt2" tx2="dk2" accent1="accent1" accent2="accent2" accent3="accent3" accent4="accent4" accent5="accent5" accent6="accent6" hlink="hlink" folHlink="folHlink"/>
  <p:sldLayoutIdLst>
    <p:sldLayoutId id="2147483662" r:id="rId1"/>
    <p:sldLayoutId id="2147483663" r:id="rId2"/>
  </p:sldLayoutIdLst>
  <p:transition spd="med"/>
  <p:hf hdr="0" ft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indent="457200" algn="ctr">
        <a:defRPr sz="4400">
          <a:latin typeface="Calibri"/>
          <a:ea typeface="Calibri"/>
          <a:cs typeface="Calibri"/>
          <a:sym typeface="Calibri"/>
        </a:defRPr>
      </a:lvl6pPr>
      <a:lvl7pPr indent="914400" algn="ctr">
        <a:defRPr sz="4400">
          <a:latin typeface="Calibri"/>
          <a:ea typeface="Calibri"/>
          <a:cs typeface="Calibri"/>
          <a:sym typeface="Calibri"/>
        </a:defRPr>
      </a:lvl7pPr>
      <a:lvl8pPr indent="1371600" algn="ctr">
        <a:defRPr sz="4400">
          <a:latin typeface="Calibri"/>
          <a:ea typeface="Calibri"/>
          <a:cs typeface="Calibri"/>
          <a:sym typeface="Calibri"/>
        </a:defRPr>
      </a:lvl8pPr>
      <a:lvl9pPr indent="1828800"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590" indent="-326390">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60" indent="-365760">
        <a:spcBef>
          <a:spcPts val="700"/>
        </a:spcBef>
        <a:buSzPct val="100000"/>
        <a:buFont typeface="Arial"/>
        <a:buChar char="•"/>
        <a:defRPr sz="3200">
          <a:latin typeface="Calibri"/>
          <a:ea typeface="Calibri"/>
          <a:cs typeface="Calibri"/>
          <a:sym typeface="Calibri"/>
        </a:defRPr>
      </a:lvl8pPr>
      <a:lvl9pPr marL="4023360" indent="-365760">
        <a:spcBef>
          <a:spcPts val="700"/>
        </a:spcBef>
        <a:buSzPct val="100000"/>
        <a:buFont typeface="Arial"/>
        <a:buChar char="•"/>
        <a:defRPr sz="3200">
          <a:latin typeface="Calibri"/>
          <a:ea typeface="Calibri"/>
          <a:cs typeface="Calibri"/>
          <a:sym typeface="Calibri"/>
        </a:defRPr>
      </a:lvl9pPr>
    </p:bodyStyle>
    <p:otherStyle>
      <a:lvl1pPr algn="r" defTabSz="544195">
        <a:defRPr sz="1200">
          <a:solidFill>
            <a:schemeClr val="tx1"/>
          </a:solidFill>
          <a:latin typeface="+mn-lt"/>
          <a:ea typeface="+mn-ea"/>
          <a:cs typeface="+mn-cs"/>
          <a:sym typeface="Calibri"/>
        </a:defRPr>
      </a:lvl1pPr>
      <a:lvl2pPr indent="457200" algn="r" defTabSz="544195">
        <a:defRPr sz="1200">
          <a:solidFill>
            <a:schemeClr val="tx1"/>
          </a:solidFill>
          <a:latin typeface="+mn-lt"/>
          <a:ea typeface="+mn-ea"/>
          <a:cs typeface="+mn-cs"/>
          <a:sym typeface="Calibri"/>
        </a:defRPr>
      </a:lvl2pPr>
      <a:lvl3pPr indent="914400" algn="r" defTabSz="544195">
        <a:defRPr sz="1200">
          <a:solidFill>
            <a:schemeClr val="tx1"/>
          </a:solidFill>
          <a:latin typeface="+mn-lt"/>
          <a:ea typeface="+mn-ea"/>
          <a:cs typeface="+mn-cs"/>
          <a:sym typeface="Calibri"/>
        </a:defRPr>
      </a:lvl3pPr>
      <a:lvl4pPr indent="1371600" algn="r" defTabSz="544195">
        <a:defRPr sz="1200">
          <a:solidFill>
            <a:schemeClr val="tx1"/>
          </a:solidFill>
          <a:latin typeface="+mn-lt"/>
          <a:ea typeface="+mn-ea"/>
          <a:cs typeface="+mn-cs"/>
          <a:sym typeface="Calibri"/>
        </a:defRPr>
      </a:lvl4pPr>
      <a:lvl5pPr indent="1828800" algn="r" defTabSz="544195">
        <a:defRPr sz="1200">
          <a:solidFill>
            <a:schemeClr val="tx1"/>
          </a:solidFill>
          <a:latin typeface="+mn-lt"/>
          <a:ea typeface="+mn-ea"/>
          <a:cs typeface="+mn-cs"/>
          <a:sym typeface="Calibri"/>
        </a:defRPr>
      </a:lvl5pPr>
      <a:lvl6pPr indent="2286000" algn="r" defTabSz="544195">
        <a:defRPr sz="1200">
          <a:solidFill>
            <a:schemeClr val="tx1"/>
          </a:solidFill>
          <a:latin typeface="+mn-lt"/>
          <a:ea typeface="+mn-ea"/>
          <a:cs typeface="+mn-cs"/>
          <a:sym typeface="Calibri"/>
        </a:defRPr>
      </a:lvl6pPr>
      <a:lvl7pPr indent="2743200" algn="r" defTabSz="544195">
        <a:defRPr sz="1200">
          <a:solidFill>
            <a:schemeClr val="tx1"/>
          </a:solidFill>
          <a:latin typeface="+mn-lt"/>
          <a:ea typeface="+mn-ea"/>
          <a:cs typeface="+mn-cs"/>
          <a:sym typeface="Calibri"/>
        </a:defRPr>
      </a:lvl7pPr>
      <a:lvl8pPr indent="3200400" algn="r" defTabSz="544195">
        <a:defRPr sz="1200">
          <a:solidFill>
            <a:schemeClr val="tx1"/>
          </a:solidFill>
          <a:latin typeface="+mn-lt"/>
          <a:ea typeface="+mn-ea"/>
          <a:cs typeface="+mn-cs"/>
          <a:sym typeface="Calibri"/>
        </a:defRPr>
      </a:lvl8pPr>
      <a:lvl9pPr indent="3657600" algn="r" defTabSz="544195">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1112w_282h_80q"/><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7" name="Shape 77"/>
          <p:cNvSpPr/>
          <p:nvPr/>
        </p:nvSpPr>
        <p:spPr>
          <a:xfrm>
            <a:off x="10991742" y="3546057"/>
            <a:ext cx="615553" cy="362022"/>
          </a:xfrm>
          <a:prstGeom prst="rect">
            <a:avLst/>
          </a:prstGeom>
          <a:ln w="3175">
            <a:miter lim="400000"/>
          </a:ln>
        </p:spPr>
        <p:txBody>
          <a:bodyPr wrap="none" lIns="38100" tIns="38100" rIns="38100" bIns="38100" anchor="ctr">
            <a:spAutoFit/>
          </a:bodyPr>
          <a:lstStyle/>
          <a:p>
            <a:pPr lvl="0" algn="r" defTabSz="584200">
              <a:lnSpc>
                <a:spcPct val="150000"/>
              </a:lnSpc>
            </a:pPr>
            <a:r>
              <a:rPr lang="zh-CN" altLang="en-US" sz="1400" dirty="0">
                <a:solidFill>
                  <a:srgbClr val="FFFFFF"/>
                </a:solidFill>
                <a:latin typeface="微软雅黑" panose="020B0503020204020204" charset="-122"/>
                <a:ea typeface="微软雅黑" panose="020B0503020204020204" charset="-122"/>
                <a:cs typeface="FZLanTingHei-B-GBK"/>
                <a:sym typeface="FZLanTingHei-B-GBK"/>
              </a:rPr>
              <a:t>胡国光</a:t>
            </a:r>
            <a:endParaRPr sz="1400" dirty="0">
              <a:solidFill>
                <a:srgbClr val="FFFFFF"/>
              </a:solidFill>
              <a:latin typeface="微软雅黑" panose="020B0503020204020204" charset="-122"/>
              <a:ea typeface="微软雅黑" panose="020B0503020204020204" charset="-122"/>
              <a:cs typeface="FZLanTingHei-B-GBK"/>
              <a:sym typeface="FZLanTingHei-B-GBK"/>
            </a:endParaRPr>
          </a:p>
        </p:txBody>
      </p:sp>
      <p:sp>
        <p:nvSpPr>
          <p:cNvPr id="1048578" name="Shape 77"/>
          <p:cNvSpPr/>
          <p:nvPr/>
        </p:nvSpPr>
        <p:spPr>
          <a:xfrm>
            <a:off x="10654379" y="4197766"/>
            <a:ext cx="1070807" cy="362022"/>
          </a:xfrm>
          <a:prstGeom prst="rect">
            <a:avLst/>
          </a:prstGeom>
          <a:ln w="3175">
            <a:miter lim="400000"/>
          </a:ln>
        </p:spPr>
        <p:txBody>
          <a:bodyPr wrap="none" lIns="38100" tIns="38100" rIns="38100" bIns="38100" anchor="ctr">
            <a:spAutoFit/>
          </a:bodyPr>
          <a:lstStyle/>
          <a:p>
            <a:pPr lvl="0" algn="r" defTabSz="584200">
              <a:lnSpc>
                <a:spcPct val="150000"/>
              </a:lnSpc>
            </a:pPr>
            <a:r>
              <a:rPr lang="en-US" altLang="zh-CN" sz="1400" dirty="0" smtClean="0">
                <a:solidFill>
                  <a:srgbClr val="FFFFFF"/>
                </a:solidFill>
                <a:latin typeface="微软雅黑" panose="020B0503020204020204" charset="-122"/>
                <a:ea typeface="微软雅黑" panose="020B0503020204020204" charset="-122"/>
                <a:cs typeface="FZLanTingHei-B-GBK"/>
                <a:sym typeface="FZLanTingHei-B-GBK"/>
              </a:rPr>
              <a:t>2020</a:t>
            </a:r>
            <a:r>
              <a:rPr lang="zh-CN" altLang="en-US" sz="1400" dirty="0" smtClean="0">
                <a:solidFill>
                  <a:srgbClr val="FFFFFF"/>
                </a:solidFill>
                <a:latin typeface="微软雅黑" panose="020B0503020204020204" charset="-122"/>
                <a:ea typeface="微软雅黑" panose="020B0503020204020204" charset="-122"/>
                <a:cs typeface="FZLanTingHei-B-GBK"/>
                <a:sym typeface="FZLanTingHei-B-GBK"/>
              </a:rPr>
              <a:t>年</a:t>
            </a:r>
            <a:r>
              <a:rPr lang="en-US" altLang="zh-CN" sz="1400" dirty="0" smtClean="0">
                <a:solidFill>
                  <a:srgbClr val="FFFFFF"/>
                </a:solidFill>
                <a:latin typeface="微软雅黑" panose="020B0503020204020204" charset="-122"/>
                <a:ea typeface="微软雅黑" panose="020B0503020204020204" charset="-122"/>
                <a:cs typeface="FZLanTingHei-B-GBK"/>
                <a:sym typeface="FZLanTingHei-B-GBK"/>
              </a:rPr>
              <a:t>12</a:t>
            </a:r>
            <a:r>
              <a:rPr lang="zh-CN" altLang="en-US" sz="1400" dirty="0" smtClean="0">
                <a:solidFill>
                  <a:srgbClr val="FFFFFF"/>
                </a:solidFill>
                <a:latin typeface="微软雅黑" panose="020B0503020204020204" charset="-122"/>
                <a:ea typeface="微软雅黑" panose="020B0503020204020204" charset="-122"/>
                <a:cs typeface="FZLanTingHei-B-GBK"/>
                <a:sym typeface="FZLanTingHei-B-GBK"/>
              </a:rPr>
              <a:t>月</a:t>
            </a:r>
            <a:endParaRPr sz="1400" dirty="0">
              <a:solidFill>
                <a:srgbClr val="FFFFFF"/>
              </a:solidFill>
              <a:latin typeface="微软雅黑" panose="020B0503020204020204" charset="-122"/>
              <a:ea typeface="微软雅黑" panose="020B0503020204020204" charset="-122"/>
              <a:cs typeface="FZLanTingHei-B-GBK"/>
              <a:sym typeface="FZLanTingHei-B-GBK"/>
            </a:endParaRPr>
          </a:p>
        </p:txBody>
      </p:sp>
      <p:sp>
        <p:nvSpPr>
          <p:cNvPr id="1048579" name="Shape 75"/>
          <p:cNvSpPr/>
          <p:nvPr/>
        </p:nvSpPr>
        <p:spPr>
          <a:xfrm>
            <a:off x="6195492" y="1733537"/>
            <a:ext cx="5411803" cy="1184940"/>
          </a:xfrm>
          <a:prstGeom prst="rect">
            <a:avLst/>
          </a:prstGeom>
          <a:ln w="3175">
            <a:miter lim="400000"/>
          </a:ln>
        </p:spPr>
        <p:txBody>
          <a:bodyPr wrap="none" lIns="38100" tIns="38100" rIns="38100" bIns="38100" anchor="ctr">
            <a:spAutoFit/>
          </a:bodyPr>
          <a:lstStyle>
            <a:lvl1pPr algn="r" defTabSz="584200">
              <a:defRPr sz="35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solidFill>
                  <a:srgbClr val="000000"/>
                </a:solidFill>
              </a:defRPr>
            </a:pPr>
            <a:r>
              <a:rPr lang="zh-CN" altLang="en-US" sz="3200" b="1" dirty="0" smtClean="0">
                <a:solidFill>
                  <a:schemeClr val="bg1"/>
                </a:solidFill>
              </a:rPr>
              <a:t>大型分布式系统中的流量治理</a:t>
            </a:r>
            <a:endParaRPr lang="en-US" altLang="zh-CN" sz="3200" b="1" dirty="0" smtClean="0">
              <a:solidFill>
                <a:schemeClr val="bg1"/>
              </a:solidFill>
            </a:endParaRPr>
          </a:p>
          <a:p>
            <a:pPr lvl="0">
              <a:defRPr sz="1800">
                <a:solidFill>
                  <a:srgbClr val="000000"/>
                </a:solidFill>
              </a:defRPr>
            </a:pPr>
            <a:endParaRPr lang="en-US" altLang="zh-CN" sz="2000" b="1" dirty="0" smtClean="0">
              <a:solidFill>
                <a:schemeClr val="bg1"/>
              </a:solidFill>
            </a:endParaRPr>
          </a:p>
          <a:p>
            <a:pPr lvl="0">
              <a:defRPr sz="1800">
                <a:solidFill>
                  <a:srgbClr val="000000"/>
                </a:solidFill>
              </a:defRPr>
            </a:pPr>
            <a:r>
              <a:rPr lang="en-US" altLang="zh-CN" sz="2000" b="1" dirty="0" smtClean="0">
                <a:solidFill>
                  <a:schemeClr val="bg1"/>
                </a:solidFill>
              </a:rPr>
              <a:t>--</a:t>
            </a:r>
            <a:r>
              <a:rPr lang="zh-CN" altLang="en-US" sz="2000" b="1" dirty="0" smtClean="0">
                <a:solidFill>
                  <a:schemeClr val="bg1"/>
                </a:solidFill>
              </a:rPr>
              <a:t>与福利站流量治理实践</a:t>
            </a:r>
            <a:endParaRPr lang="zh-CN" altLang="en-US" sz="2000" b="1"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3" y="343765"/>
            <a:ext cx="3029818" cy="3029818"/>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13"/>
          <p:cNvSpPr txBox="1"/>
          <p:nvPr/>
        </p:nvSpPr>
        <p:spPr>
          <a:xfrm>
            <a:off x="1843610" y="71695"/>
            <a:ext cx="9228668" cy="546100"/>
          </a:xfrm>
          <a:prstGeom prst="rect">
            <a:avLst/>
          </a:prstGeom>
          <a:noFill/>
        </p:spPr>
        <p:txBody>
          <a:bodyPr wrap="square" rtlCol="0" anchor="ctr">
            <a:noAutofit/>
          </a:bodyP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l" defTabSz="544195"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lumMod val="65000"/>
                    <a:lumOff val="35000"/>
                  </a:srgbClr>
                </a:solidFill>
                <a:effectLst/>
                <a:uLnTx/>
                <a:uFillTx/>
                <a:latin typeface="Microsoft YaHei" charset="-122"/>
                <a:ea typeface="Microsoft YaHei" charset="-122"/>
                <a:cs typeface="Microsoft YaHei" charset="-122"/>
                <a:sym typeface="Calibri"/>
              </a:rPr>
              <a:t>目录</a:t>
            </a:r>
          </a:p>
        </p:txBody>
      </p:sp>
      <p:sp>
        <p:nvSpPr>
          <p:cNvPr id="74" name="灯片编号占位符 2">
            <a:extLst>
              <a:ext uri="{FF2B5EF4-FFF2-40B4-BE49-F238E27FC236}">
                <a16:creationId xmlns:a16="http://schemas.microsoft.com/office/drawing/2014/main" id="{906DE637-C883-4F25-AB11-3D4A151435CA}"/>
              </a:ext>
            </a:extLst>
          </p:cNvPr>
          <p:cNvSpPr txBox="1">
            <a:spLocks/>
          </p:cNvSpPr>
          <p:nvPr/>
        </p:nvSpPr>
        <p:spPr>
          <a:xfrm>
            <a:off x="11749824" y="5884871"/>
            <a:ext cx="442176" cy="365040"/>
          </a:xfrm>
          <a:prstGeom prst="rect">
            <a:avLst/>
          </a:prstGeom>
        </p:spPr>
        <p:txBody>
          <a:bodyPr vert="horz" lIns="91419" tIns="45709" rIns="91419" bIns="45709" rtlCol="0"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defTabSz="544195" eaLnBrk="1" fontAlgn="auto" latinLnBrk="0" hangingPunct="1">
              <a:lnSpc>
                <a:spcPct val="100000"/>
              </a:lnSpc>
              <a:spcBef>
                <a:spcPts val="0"/>
              </a:spcBef>
              <a:spcAft>
                <a:spcPts val="0"/>
              </a:spcAft>
              <a:buClrTx/>
              <a:buSzTx/>
              <a:buFontTx/>
              <a:buNone/>
              <a:tabLst/>
              <a:defRPr/>
            </a:pPr>
            <a:fld id="{926D6C7A-04DA-4255-95B2-073E7886522E}" type="slidenum">
              <a:rPr kumimoji="0" lang="zh-CN" altLang="en-US" sz="1800" b="0" i="0" u="none" strike="noStrike" kern="0" cap="none" spc="0" normalizeH="0" baseline="0" noProof="0">
                <a:ln>
                  <a:noFill/>
                </a:ln>
                <a:solidFill>
                  <a:srgbClr val="F79646">
                    <a:lumMod val="75000"/>
                  </a:srgbClr>
                </a:solidFill>
                <a:effectLst/>
                <a:uLnTx/>
                <a:uFillTx/>
                <a:latin typeface="Calibri"/>
                <a:sym typeface="Calibri"/>
              </a:rPr>
              <a:pPr marL="0" marR="0" lvl="0" indent="0" defTabSz="544195" eaLnBrk="1" fontAlgn="auto" latinLnBrk="0" hangingPunct="1">
                <a:lnSpc>
                  <a:spcPct val="100000"/>
                </a:lnSpc>
                <a:spcBef>
                  <a:spcPts val="0"/>
                </a:spcBef>
                <a:spcAft>
                  <a:spcPts val="0"/>
                </a:spcAft>
                <a:buClrTx/>
                <a:buSzTx/>
                <a:buFontTx/>
                <a:buNone/>
                <a:tabLst/>
                <a:defRPr/>
              </a:pPr>
              <a:t>10</a:t>
            </a:fld>
            <a:endParaRPr kumimoji="0" lang="zh-CN" altLang="en-US" sz="1800" b="0" i="0" u="none" strike="noStrike" kern="0" cap="none" spc="0" normalizeH="0" baseline="0" noProof="0" dirty="0">
              <a:ln>
                <a:noFill/>
              </a:ln>
              <a:solidFill>
                <a:srgbClr val="F79646">
                  <a:lumMod val="75000"/>
                </a:srgbClr>
              </a:solidFill>
              <a:effectLst/>
              <a:uLnTx/>
              <a:uFillTx/>
              <a:latin typeface="Calibri"/>
              <a:sym typeface="Calibri"/>
            </a:endParaRPr>
          </a:p>
        </p:txBody>
      </p:sp>
      <p:sp>
        <p:nvSpPr>
          <p:cNvPr id="77" name="圆角矩形 76"/>
          <p:cNvSpPr/>
          <p:nvPr/>
        </p:nvSpPr>
        <p:spPr>
          <a:xfrm>
            <a:off x="2932271" y="1433291"/>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一</a:t>
            </a:r>
          </a:p>
        </p:txBody>
      </p:sp>
      <p:sp>
        <p:nvSpPr>
          <p:cNvPr id="78" name="圆角矩形 77"/>
          <p:cNvSpPr/>
          <p:nvPr/>
        </p:nvSpPr>
        <p:spPr>
          <a:xfrm>
            <a:off x="4274318" y="1433291"/>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80" name="文本框 1"/>
          <p:cNvSpPr txBox="1">
            <a:spLocks noChangeArrowheads="1"/>
          </p:cNvSpPr>
          <p:nvPr/>
        </p:nvSpPr>
        <p:spPr bwMode="auto">
          <a:xfrm>
            <a:off x="4474040" y="1530392"/>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削峰填谷</a:t>
            </a:r>
            <a:r>
              <a:rPr lang="en-US" altLang="zh-CN" dirty="0"/>
              <a:t>-</a:t>
            </a:r>
            <a:r>
              <a:rPr lang="zh-CN" altLang="en-US" dirty="0"/>
              <a:t>系统流控方案</a:t>
            </a:r>
          </a:p>
        </p:txBody>
      </p:sp>
      <p:sp>
        <p:nvSpPr>
          <p:cNvPr id="81" name="圆角矩形 80"/>
          <p:cNvSpPr/>
          <p:nvPr/>
        </p:nvSpPr>
        <p:spPr>
          <a:xfrm>
            <a:off x="2937313" y="2567532"/>
            <a:ext cx="9436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prstClr val="white"/>
                </a:solidFill>
                <a:latin typeface="微软雅黑" panose="020B0503020204020204" pitchFamily="34" charset="-122"/>
                <a:ea typeface="微软雅黑" panose="020B0503020204020204" pitchFamily="34" charset="-122"/>
                <a:cs typeface="Helvetica"/>
              </a:rPr>
              <a:t>二</a:t>
            </a:r>
          </a:p>
        </p:txBody>
      </p:sp>
      <p:sp>
        <p:nvSpPr>
          <p:cNvPr id="82" name="圆角矩形 81"/>
          <p:cNvSpPr/>
          <p:nvPr/>
        </p:nvSpPr>
        <p:spPr>
          <a:xfrm>
            <a:off x="4279360" y="2567532"/>
            <a:ext cx="53871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prstClr val="white"/>
              </a:solidFill>
              <a:latin typeface="微软雅黑" panose="020B0503020204020204" pitchFamily="34" charset="-122"/>
              <a:ea typeface="微软雅黑" panose="020B0503020204020204" pitchFamily="34" charset="-122"/>
              <a:cs typeface="Helvetica"/>
            </a:endParaRPr>
          </a:p>
        </p:txBody>
      </p:sp>
      <p:sp>
        <p:nvSpPr>
          <p:cNvPr id="83" name="文本框 1"/>
          <p:cNvSpPr txBox="1">
            <a:spLocks noChangeArrowheads="1"/>
          </p:cNvSpPr>
          <p:nvPr/>
        </p:nvSpPr>
        <p:spPr bwMode="auto">
          <a:xfrm>
            <a:off x="4479082" y="2664633"/>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a:ln>
                  <a:noFill/>
                </a:ln>
                <a:solidFill>
                  <a:prstClr val="white"/>
                </a:solidFill>
                <a:effectLst/>
                <a:uLnTx/>
                <a:uFillTx/>
                <a:latin typeface="微软雅黑" panose="020B0503020204020204" pitchFamily="34" charset="-122"/>
                <a:ea typeface="微软雅黑" panose="020B0503020204020204" pitchFamily="34" charset="-122"/>
                <a:cs typeface="Helvetica"/>
              </a:defRPr>
            </a:lvl1pPr>
          </a:lstStyle>
          <a:p>
            <a:r>
              <a:rPr lang="zh-CN" altLang="en-US" dirty="0"/>
              <a:t>核心难题</a:t>
            </a:r>
            <a:r>
              <a:rPr lang="en-US" altLang="zh-CN" dirty="0"/>
              <a:t>-</a:t>
            </a:r>
            <a:r>
              <a:rPr lang="zh-CN" altLang="en-US" dirty="0"/>
              <a:t>读写优化方案</a:t>
            </a:r>
          </a:p>
        </p:txBody>
      </p:sp>
      <p:sp>
        <p:nvSpPr>
          <p:cNvPr id="84" name="圆角矩形 83"/>
          <p:cNvSpPr/>
          <p:nvPr/>
        </p:nvSpPr>
        <p:spPr>
          <a:xfrm>
            <a:off x="2926088" y="3672807"/>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ctr" defTabSz="913765" rtl="0" eaLnBrk="0" fontAlgn="base" latinLnBrk="0" hangingPunct="0">
              <a:lnSpc>
                <a:spcPct val="100000"/>
              </a:lnSpc>
              <a:spcBef>
                <a:spcPct val="0"/>
              </a:spcBef>
              <a:spcAft>
                <a:spcPct val="0"/>
              </a:spcAft>
              <a:buClrTx/>
              <a:buSzTx/>
              <a:buFontTx/>
              <a:buNone/>
              <a:tabLst/>
              <a:defRPr/>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三</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85" name="圆角矩形 84"/>
          <p:cNvSpPr/>
          <p:nvPr/>
        </p:nvSpPr>
        <p:spPr>
          <a:xfrm>
            <a:off x="4268135" y="3672807"/>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ctr" defTabSz="913765"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86" name="文本框 1"/>
          <p:cNvSpPr txBox="1">
            <a:spLocks noChangeArrowheads="1"/>
          </p:cNvSpPr>
          <p:nvPr/>
        </p:nvSpPr>
        <p:spPr bwMode="auto">
          <a:xfrm>
            <a:off x="4467857" y="3769908"/>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l" defTabSz="913765" rtl="0" eaLnBrk="0" fontAlgn="base" latinLnBrk="0" hangingPunct="0">
              <a:lnSpc>
                <a:spcPct val="100000"/>
              </a:lnSpc>
              <a:spcBef>
                <a:spcPct val="0"/>
              </a:spcBef>
              <a:spcAft>
                <a:spcPct val="0"/>
              </a:spcAft>
              <a:buClrTx/>
              <a:buSzTx/>
              <a:buFontTx/>
              <a:buNone/>
              <a:tabLst/>
              <a:defRPr/>
            </a:pPr>
            <a:r>
              <a:rPr lang="zh-CN" altLang="en-US" sz="2000" b="1" kern="1200" dirty="0">
                <a:solidFill>
                  <a:prstClr val="black"/>
                </a:solidFill>
                <a:latin typeface="微软雅黑" panose="020B0503020204020204" pitchFamily="34" charset="-122"/>
                <a:ea typeface="微软雅黑" panose="020B0503020204020204" pitchFamily="34" charset="-122"/>
                <a:cs typeface="Helvetica"/>
              </a:rPr>
              <a:t>大数据量</a:t>
            </a:r>
            <a:r>
              <a:rPr lang="en-US" altLang="zh-CN" sz="2000" b="1" kern="1200" dirty="0" smtClean="0">
                <a:solidFill>
                  <a:prstClr val="black"/>
                </a:solidFill>
                <a:latin typeface="微软雅黑" panose="020B0503020204020204" pitchFamily="34" charset="-122"/>
                <a:ea typeface="微软雅黑" panose="020B0503020204020204" pitchFamily="34" charset="-122"/>
                <a:cs typeface="Helvetica"/>
              </a:rPr>
              <a:t>-</a:t>
            </a:r>
            <a:r>
              <a:rPr lang="zh-CN" altLang="en-US" sz="2000" b="1" kern="1200" dirty="0" smtClean="0">
                <a:solidFill>
                  <a:prstClr val="black"/>
                </a:solidFill>
                <a:latin typeface="微软雅黑" panose="020B0503020204020204" pitchFamily="34" charset="-122"/>
                <a:ea typeface="微软雅黑" panose="020B0503020204020204" pitchFamily="34" charset="-122"/>
                <a:cs typeface="Helvetica"/>
              </a:rPr>
              <a:t>分库分表方案</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16" name="圆角矩形 15"/>
          <p:cNvSpPr/>
          <p:nvPr/>
        </p:nvSpPr>
        <p:spPr>
          <a:xfrm>
            <a:off x="2926088" y="4664754"/>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四</a:t>
            </a:r>
          </a:p>
        </p:txBody>
      </p:sp>
      <p:sp>
        <p:nvSpPr>
          <p:cNvPr id="17" name="圆角矩形 16"/>
          <p:cNvSpPr/>
          <p:nvPr/>
        </p:nvSpPr>
        <p:spPr>
          <a:xfrm>
            <a:off x="4268135" y="4664754"/>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18" name="文本框 1"/>
          <p:cNvSpPr txBox="1">
            <a:spLocks noChangeArrowheads="1"/>
          </p:cNvSpPr>
          <p:nvPr/>
        </p:nvSpPr>
        <p:spPr bwMode="auto">
          <a:xfrm>
            <a:off x="4467857" y="4761855"/>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案例分享</a:t>
            </a:r>
            <a:r>
              <a:rPr lang="en-US" altLang="zh-CN" dirty="0"/>
              <a:t>-</a:t>
            </a:r>
            <a:r>
              <a:rPr lang="zh-CN" altLang="en-US" dirty="0"/>
              <a:t>流量治理实践</a:t>
            </a:r>
          </a:p>
        </p:txBody>
      </p:sp>
    </p:spTree>
    <p:extLst>
      <p:ext uri="{BB962C8B-B14F-4D97-AF65-F5344CB8AC3E}">
        <p14:creationId xmlns:p14="http://schemas.microsoft.com/office/powerpoint/2010/main" val="78984283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应用层多级缓存</a:t>
            </a:r>
            <a:endParaRPr lang="zh-CN" altLang="en-US" sz="2000" b="1" dirty="0">
              <a:latin typeface="微软雅黑" panose="020B0503020204020204" charset="-122"/>
              <a:ea typeface="微软雅黑" panose="020B0503020204020204" charset="-122"/>
            </a:endParaRPr>
          </a:p>
        </p:txBody>
      </p:sp>
      <p:sp>
        <p:nvSpPr>
          <p:cNvPr id="3" name="矩形 2"/>
          <p:cNvSpPr/>
          <p:nvPr/>
        </p:nvSpPr>
        <p:spPr>
          <a:xfrm>
            <a:off x="1807558" y="805332"/>
            <a:ext cx="9743872" cy="2031325"/>
          </a:xfrm>
          <a:prstGeom prst="rect">
            <a:avLst/>
          </a:prstGeom>
        </p:spPr>
        <p:txBody>
          <a:bodyPr wrap="square">
            <a:spAutoFit/>
          </a:bodyPr>
          <a:lstStyle/>
          <a:p>
            <a:pPr marL="285750" indent="-285750">
              <a:buFont typeface="Wingdings" pitchFamily="2" charset="2"/>
              <a:buChar char="n"/>
            </a:pPr>
            <a:r>
              <a:rPr lang="zh-CN" altLang="en-US" b="1" dirty="0" smtClean="0"/>
              <a:t>一级</a:t>
            </a:r>
            <a:r>
              <a:rPr lang="zh-CN" altLang="en-US" b="1" dirty="0"/>
              <a:t>缓存</a:t>
            </a:r>
            <a:endParaRPr lang="en-US" altLang="zh-CN" b="1" dirty="0" smtClean="0"/>
          </a:p>
          <a:p>
            <a:r>
              <a:rPr lang="en-US" altLang="zh-CN" dirty="0" smtClean="0"/>
              <a:t>Caffeine</a:t>
            </a:r>
            <a:r>
              <a:rPr lang="zh-CN" altLang="en-US" dirty="0"/>
              <a:t>是一个一个高性能的 </a:t>
            </a:r>
            <a:r>
              <a:rPr lang="en-US" altLang="zh-CN" dirty="0"/>
              <a:t>Java </a:t>
            </a:r>
            <a:r>
              <a:rPr lang="zh-CN" altLang="en-US" dirty="0"/>
              <a:t>缓存库；使用 </a:t>
            </a:r>
            <a:r>
              <a:rPr lang="en-US" altLang="zh-CN" dirty="0"/>
              <a:t>Window </a:t>
            </a:r>
            <a:r>
              <a:rPr lang="en-US" altLang="zh-CN" dirty="0" err="1"/>
              <a:t>TinyLfu</a:t>
            </a:r>
            <a:r>
              <a:rPr lang="en-US" altLang="zh-CN" dirty="0"/>
              <a:t> </a:t>
            </a:r>
            <a:r>
              <a:rPr lang="zh-CN" altLang="en-US" dirty="0"/>
              <a:t>回收策略，提供了一个近乎最佳的命中率（</a:t>
            </a:r>
            <a:r>
              <a:rPr lang="en-US" altLang="zh-CN" dirty="0"/>
              <a:t>Caffeine </a:t>
            </a:r>
            <a:r>
              <a:rPr lang="zh-CN" altLang="en-US" dirty="0"/>
              <a:t>缓存详解）。优点数据就在应用内存所以速度快。缺点受应用内存的限制，所以容量有限；没有持久化，重启服务后缓存数据会丢失；在分布式环境下缓存数据数据无法</a:t>
            </a:r>
            <a:r>
              <a:rPr lang="zh-CN" altLang="en-US" dirty="0" smtClean="0"/>
              <a:t>同步。</a:t>
            </a:r>
            <a:endParaRPr lang="en-US" altLang="zh-CN" dirty="0" smtClean="0"/>
          </a:p>
          <a:p>
            <a:endParaRPr lang="en-US" altLang="zh-CN" dirty="0"/>
          </a:p>
          <a:p>
            <a:endParaRPr lang="zh-CN" altLang="en-US" dirty="0"/>
          </a:p>
        </p:txBody>
      </p:sp>
      <p:sp>
        <p:nvSpPr>
          <p:cNvPr id="5" name="矩形 4"/>
          <p:cNvSpPr/>
          <p:nvPr/>
        </p:nvSpPr>
        <p:spPr>
          <a:xfrm>
            <a:off x="1807558" y="2882067"/>
            <a:ext cx="9743872" cy="1477328"/>
          </a:xfrm>
          <a:prstGeom prst="rect">
            <a:avLst/>
          </a:prstGeom>
        </p:spPr>
        <p:txBody>
          <a:bodyPr wrap="square">
            <a:spAutoFit/>
          </a:bodyPr>
          <a:lstStyle/>
          <a:p>
            <a:pPr marL="285750" indent="-285750">
              <a:buFont typeface="Wingdings" pitchFamily="2" charset="2"/>
              <a:buChar char="n"/>
            </a:pPr>
            <a:r>
              <a:rPr lang="zh-CN" altLang="en-US" b="1" dirty="0"/>
              <a:t>二</a:t>
            </a:r>
            <a:r>
              <a:rPr lang="zh-CN" altLang="en-US" b="1" dirty="0" smtClean="0"/>
              <a:t>级</a:t>
            </a:r>
            <a:r>
              <a:rPr lang="zh-CN" altLang="en-US" b="1" dirty="0"/>
              <a:t>缓存</a:t>
            </a:r>
            <a:endParaRPr lang="en-US" altLang="zh-CN" b="1" dirty="0" smtClean="0"/>
          </a:p>
          <a:p>
            <a:r>
              <a:rPr lang="en-US" altLang="zh-CN" dirty="0" err="1" smtClean="0"/>
              <a:t>Redis</a:t>
            </a:r>
            <a:r>
              <a:rPr lang="zh-CN" altLang="en-US" dirty="0"/>
              <a:t>是一高性能、高可用的</a:t>
            </a:r>
            <a:r>
              <a:rPr lang="en-US" altLang="zh-CN" dirty="0"/>
              <a:t>key-value</a:t>
            </a:r>
            <a:r>
              <a:rPr lang="zh-CN" altLang="en-US" dirty="0"/>
              <a:t>数据库，支持多种数据类型，支持集群，和应用服务器分开部署易于横向扩展。优点支持多种数据类型，扩容方便；有持久化，重启应用服务器缓存数据不会丢失；他是一个集中式缓存，不存在在应用服务器之间同步数据的问题。缺点每次都需要访问</a:t>
            </a:r>
            <a:r>
              <a:rPr lang="en-US" altLang="zh-CN" dirty="0" err="1"/>
              <a:t>redis</a:t>
            </a:r>
            <a:r>
              <a:rPr lang="zh-CN" altLang="en-US" dirty="0"/>
              <a:t>存在</a:t>
            </a:r>
            <a:r>
              <a:rPr lang="en-US" altLang="zh-CN" dirty="0"/>
              <a:t>IO</a:t>
            </a:r>
            <a:r>
              <a:rPr lang="zh-CN" altLang="en-US" dirty="0"/>
              <a:t>浪费的情况。</a:t>
            </a:r>
          </a:p>
        </p:txBody>
      </p:sp>
    </p:spTree>
    <p:extLst>
      <p:ext uri="{BB962C8B-B14F-4D97-AF65-F5344CB8AC3E}">
        <p14:creationId xmlns:p14="http://schemas.microsoft.com/office/powerpoint/2010/main" val="26397475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多级缓存方案</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16" y="546100"/>
            <a:ext cx="3480180" cy="5929952"/>
          </a:xfrm>
          <a:prstGeom prst="rect">
            <a:avLst/>
          </a:prstGeom>
        </p:spPr>
      </p:pic>
      <p:sp>
        <p:nvSpPr>
          <p:cNvPr id="3" name="矩形 2"/>
          <p:cNvSpPr/>
          <p:nvPr/>
        </p:nvSpPr>
        <p:spPr>
          <a:xfrm>
            <a:off x="4713026" y="879587"/>
            <a:ext cx="7051343" cy="4801314"/>
          </a:xfrm>
          <a:prstGeom prst="rect">
            <a:avLst/>
          </a:prstGeom>
        </p:spPr>
        <p:txBody>
          <a:bodyPr wrap="square">
            <a:spAutoFit/>
          </a:bodyPr>
          <a:lstStyle/>
          <a:p>
            <a:pPr algn="l"/>
            <a:r>
              <a:rPr lang="zh-CN" altLang="en-US" b="1" dirty="0" smtClean="0">
                <a:solidFill>
                  <a:srgbClr val="24292E"/>
                </a:solidFill>
                <a:latin typeface="-apple-system"/>
              </a:rPr>
              <a:t>处理流程</a:t>
            </a:r>
            <a:endParaRPr lang="en-US" altLang="zh-CN" b="1" dirty="0" smtClean="0">
              <a:solidFill>
                <a:srgbClr val="24292E"/>
              </a:solidFill>
              <a:latin typeface="-apple-system"/>
            </a:endParaRPr>
          </a:p>
          <a:p>
            <a:pPr algn="l"/>
            <a:endParaRPr lang="en-US" altLang="zh-CN" b="1" dirty="0" smtClean="0">
              <a:solidFill>
                <a:srgbClr val="24292E"/>
              </a:solidFill>
              <a:latin typeface="-apple-system"/>
            </a:endParaRPr>
          </a:p>
          <a:p>
            <a:pPr algn="l">
              <a:buFont typeface="+mj-lt"/>
              <a:buAutoNum type="arabicPeriod"/>
            </a:pPr>
            <a:r>
              <a:rPr lang="zh-CN" altLang="en-US" dirty="0" smtClean="0">
                <a:solidFill>
                  <a:srgbClr val="24292E"/>
                </a:solidFill>
                <a:latin typeface="-apple-system"/>
              </a:rPr>
              <a:t>数据</a:t>
            </a:r>
            <a:r>
              <a:rPr lang="zh-CN" altLang="en-US" dirty="0">
                <a:solidFill>
                  <a:srgbClr val="24292E"/>
                </a:solidFill>
                <a:latin typeface="-apple-system"/>
              </a:rPr>
              <a:t>读取会先读</a:t>
            </a:r>
            <a:r>
              <a:rPr lang="en-US" altLang="zh-CN" dirty="0">
                <a:solidFill>
                  <a:srgbClr val="24292E"/>
                </a:solidFill>
                <a:latin typeface="-apple-system"/>
              </a:rPr>
              <a:t>L1</a:t>
            </a:r>
            <a:r>
              <a:rPr lang="zh-CN" altLang="en-US" dirty="0">
                <a:solidFill>
                  <a:srgbClr val="24292E"/>
                </a:solidFill>
                <a:latin typeface="-apple-system"/>
              </a:rPr>
              <a:t>，当</a:t>
            </a:r>
            <a:r>
              <a:rPr lang="en-US" altLang="zh-CN" dirty="0">
                <a:solidFill>
                  <a:srgbClr val="24292E"/>
                </a:solidFill>
                <a:latin typeface="-apple-system"/>
              </a:rPr>
              <a:t>L1</a:t>
            </a:r>
            <a:r>
              <a:rPr lang="zh-CN" altLang="en-US" dirty="0">
                <a:solidFill>
                  <a:srgbClr val="24292E"/>
                </a:solidFill>
                <a:latin typeface="-apple-system"/>
              </a:rPr>
              <a:t>未命中会获取本地锁；</a:t>
            </a:r>
          </a:p>
          <a:p>
            <a:pPr algn="l">
              <a:buFont typeface="+mj-lt"/>
              <a:buAutoNum type="arabicPeriod"/>
            </a:pPr>
            <a:r>
              <a:rPr lang="zh-CN" altLang="en-US" dirty="0">
                <a:solidFill>
                  <a:srgbClr val="24292E"/>
                </a:solidFill>
                <a:latin typeface="-apple-system"/>
              </a:rPr>
              <a:t>获取到本地锁过后去读</a:t>
            </a:r>
            <a:r>
              <a:rPr lang="en-US" altLang="zh-CN" dirty="0">
                <a:solidFill>
                  <a:srgbClr val="24292E"/>
                </a:solidFill>
                <a:latin typeface="-apple-system"/>
              </a:rPr>
              <a:t>L2</a:t>
            </a:r>
            <a:r>
              <a:rPr lang="zh-CN" altLang="en-US" dirty="0">
                <a:solidFill>
                  <a:srgbClr val="24292E"/>
                </a:solidFill>
                <a:latin typeface="-apple-system"/>
              </a:rPr>
              <a:t>，如果</a:t>
            </a:r>
            <a:r>
              <a:rPr lang="en-US" altLang="zh-CN" dirty="0">
                <a:solidFill>
                  <a:srgbClr val="24292E"/>
                </a:solidFill>
                <a:latin typeface="-apple-system"/>
              </a:rPr>
              <a:t>L2</a:t>
            </a:r>
            <a:r>
              <a:rPr lang="zh-CN" altLang="en-US" dirty="0">
                <a:solidFill>
                  <a:srgbClr val="24292E"/>
                </a:solidFill>
                <a:latin typeface="-apple-system"/>
              </a:rPr>
              <a:t>未命中，则获取</a:t>
            </a:r>
            <a:r>
              <a:rPr lang="en-US" altLang="zh-CN" dirty="0" err="1">
                <a:solidFill>
                  <a:srgbClr val="24292E"/>
                </a:solidFill>
                <a:latin typeface="-apple-system"/>
              </a:rPr>
              <a:t>redis</a:t>
            </a:r>
            <a:r>
              <a:rPr lang="zh-CN" altLang="en-US" dirty="0">
                <a:solidFill>
                  <a:srgbClr val="24292E"/>
                </a:solidFill>
                <a:latin typeface="-apple-system"/>
              </a:rPr>
              <a:t>分布式锁；</a:t>
            </a:r>
          </a:p>
          <a:p>
            <a:pPr algn="l">
              <a:buFont typeface="+mj-lt"/>
              <a:buAutoNum type="arabicPeriod"/>
            </a:pPr>
            <a:r>
              <a:rPr lang="zh-CN" altLang="en-US" dirty="0">
                <a:solidFill>
                  <a:srgbClr val="24292E"/>
                </a:solidFill>
                <a:latin typeface="-apple-system"/>
              </a:rPr>
              <a:t>获取到分布式锁过后去读</a:t>
            </a:r>
            <a:r>
              <a:rPr lang="en-US" altLang="zh-CN" dirty="0">
                <a:solidFill>
                  <a:srgbClr val="24292E"/>
                </a:solidFill>
                <a:latin typeface="-apple-system"/>
              </a:rPr>
              <a:t>DB</a:t>
            </a:r>
            <a:r>
              <a:rPr lang="zh-CN" altLang="en-US" dirty="0">
                <a:solidFill>
                  <a:srgbClr val="24292E"/>
                </a:solidFill>
                <a:latin typeface="-apple-system"/>
              </a:rPr>
              <a:t>，然后将数据放到</a:t>
            </a:r>
            <a:r>
              <a:rPr lang="en-US" altLang="zh-CN" dirty="0">
                <a:solidFill>
                  <a:srgbClr val="24292E"/>
                </a:solidFill>
                <a:latin typeface="-apple-system"/>
              </a:rPr>
              <a:t>L1</a:t>
            </a:r>
            <a:r>
              <a:rPr lang="zh-CN" altLang="en-US" dirty="0">
                <a:solidFill>
                  <a:srgbClr val="24292E"/>
                </a:solidFill>
                <a:latin typeface="-apple-system"/>
              </a:rPr>
              <a:t>和</a:t>
            </a:r>
            <a:r>
              <a:rPr lang="en-US" altLang="zh-CN" dirty="0">
                <a:solidFill>
                  <a:srgbClr val="24292E"/>
                </a:solidFill>
                <a:latin typeface="-apple-system"/>
              </a:rPr>
              <a:t>L2</a:t>
            </a:r>
            <a:r>
              <a:rPr lang="zh-CN" altLang="en-US" dirty="0">
                <a:solidFill>
                  <a:srgbClr val="24292E"/>
                </a:solidFill>
                <a:latin typeface="-apple-system"/>
              </a:rPr>
              <a:t>中。</a:t>
            </a:r>
          </a:p>
          <a:p>
            <a:pPr algn="l">
              <a:buFont typeface="+mj-lt"/>
              <a:buAutoNum type="arabicPeriod"/>
            </a:pPr>
            <a:r>
              <a:rPr lang="zh-CN" altLang="en-US" dirty="0">
                <a:solidFill>
                  <a:srgbClr val="24292E"/>
                </a:solidFill>
                <a:latin typeface="-apple-system"/>
              </a:rPr>
              <a:t>获取到本地锁过后去读</a:t>
            </a:r>
            <a:r>
              <a:rPr lang="en-US" altLang="zh-CN" dirty="0">
                <a:solidFill>
                  <a:srgbClr val="24292E"/>
                </a:solidFill>
                <a:latin typeface="-apple-system"/>
              </a:rPr>
              <a:t>L2</a:t>
            </a:r>
            <a:r>
              <a:rPr lang="zh-CN" altLang="en-US" dirty="0">
                <a:solidFill>
                  <a:srgbClr val="24292E"/>
                </a:solidFill>
                <a:latin typeface="-apple-system"/>
              </a:rPr>
              <a:t>，如果</a:t>
            </a:r>
            <a:r>
              <a:rPr lang="en-US" altLang="zh-CN" dirty="0">
                <a:solidFill>
                  <a:srgbClr val="24292E"/>
                </a:solidFill>
                <a:latin typeface="-apple-system"/>
              </a:rPr>
              <a:t>L2</a:t>
            </a:r>
            <a:r>
              <a:rPr lang="zh-CN" altLang="en-US" dirty="0">
                <a:solidFill>
                  <a:srgbClr val="24292E"/>
                </a:solidFill>
                <a:latin typeface="-apple-system"/>
              </a:rPr>
              <a:t>命中，则将数据放入到</a:t>
            </a:r>
            <a:r>
              <a:rPr lang="en-US" altLang="zh-CN" dirty="0">
                <a:solidFill>
                  <a:srgbClr val="24292E"/>
                </a:solidFill>
                <a:latin typeface="-apple-system"/>
              </a:rPr>
              <a:t>L1</a:t>
            </a:r>
            <a:r>
              <a:rPr lang="zh-CN" altLang="en-US" dirty="0">
                <a:solidFill>
                  <a:srgbClr val="24292E"/>
                </a:solidFill>
                <a:latin typeface="-apple-system"/>
              </a:rPr>
              <a:t>中，并判断是否需要刷新二级缓存</a:t>
            </a:r>
            <a:r>
              <a:rPr lang="zh-CN" altLang="en-US" dirty="0" smtClean="0">
                <a:solidFill>
                  <a:srgbClr val="24292E"/>
                </a:solidFill>
                <a:latin typeface="-apple-system"/>
              </a:rPr>
              <a:t>；</a:t>
            </a:r>
            <a:endParaRPr lang="en-US" altLang="zh-CN" dirty="0" smtClean="0">
              <a:solidFill>
                <a:srgbClr val="24292E"/>
              </a:solidFill>
              <a:latin typeface="-apple-system"/>
            </a:endParaRPr>
          </a:p>
          <a:p>
            <a:pPr algn="l">
              <a:buFont typeface="+mj-lt"/>
              <a:buAutoNum type="arabicPeriod"/>
            </a:pPr>
            <a:endParaRPr lang="en-US" altLang="zh-CN" b="0" i="0" dirty="0">
              <a:solidFill>
                <a:srgbClr val="24292E"/>
              </a:solidFill>
              <a:effectLst/>
              <a:latin typeface="-apple-system"/>
            </a:endParaRPr>
          </a:p>
          <a:p>
            <a:pPr algn="l"/>
            <a:r>
              <a:rPr lang="zh-CN" altLang="en-US" b="1" dirty="0" smtClean="0">
                <a:solidFill>
                  <a:srgbClr val="24292E"/>
                </a:solidFill>
                <a:latin typeface="-apple-system"/>
              </a:rPr>
              <a:t>同步机制</a:t>
            </a:r>
            <a:endParaRPr lang="en-US" altLang="zh-CN" b="1" dirty="0" smtClean="0">
              <a:solidFill>
                <a:srgbClr val="24292E"/>
              </a:solidFill>
              <a:latin typeface="-apple-system"/>
            </a:endParaRPr>
          </a:p>
          <a:p>
            <a:pPr algn="l"/>
            <a:endParaRPr lang="en-US" altLang="zh-CN" b="1" dirty="0" smtClean="0">
              <a:solidFill>
                <a:srgbClr val="24292E"/>
              </a:solidFill>
              <a:latin typeface="-apple-system"/>
            </a:endParaRPr>
          </a:p>
          <a:p>
            <a:pPr algn="l"/>
            <a:r>
              <a:rPr lang="zh-CN" altLang="en-US" dirty="0">
                <a:solidFill>
                  <a:srgbClr val="24292E"/>
                </a:solidFill>
                <a:latin typeface="-apple-system"/>
              </a:rPr>
              <a:t>分布式环境下需要维护一级缓存和二级缓存的数据一致性。保证多机数据一致性的方式一般有两种，一种是推模式，这种方式实时性好，但是推的消息有可能会丢；另一种是拉模式，但是这种方式，实时性不好</a:t>
            </a:r>
            <a:r>
              <a:rPr lang="zh-CN" altLang="en-US" dirty="0" smtClean="0">
                <a:solidFill>
                  <a:srgbClr val="24292E"/>
                </a:solidFill>
                <a:latin typeface="-apple-system"/>
              </a:rPr>
              <a:t>。</a:t>
            </a:r>
            <a:endParaRPr lang="en-US" altLang="zh-CN" dirty="0" smtClean="0">
              <a:solidFill>
                <a:srgbClr val="24292E"/>
              </a:solidFill>
              <a:latin typeface="-apple-system"/>
            </a:endParaRPr>
          </a:p>
          <a:p>
            <a:pPr algn="l"/>
            <a:endParaRPr lang="en-US" altLang="zh-CN" dirty="0">
              <a:solidFill>
                <a:srgbClr val="24292E"/>
              </a:solidFill>
              <a:latin typeface="-apple-system"/>
            </a:endParaRPr>
          </a:p>
          <a:p>
            <a:pPr algn="l"/>
            <a:r>
              <a:rPr lang="zh-CN" altLang="en-US" dirty="0" smtClean="0">
                <a:solidFill>
                  <a:srgbClr val="24292E"/>
                </a:solidFill>
                <a:latin typeface="-apple-system"/>
              </a:rPr>
              <a:t>可以推拉结合，</a:t>
            </a:r>
            <a:r>
              <a:rPr lang="zh-CN" altLang="en-US" dirty="0" smtClean="0"/>
              <a:t>推</a:t>
            </a:r>
            <a:r>
              <a:rPr lang="zh-CN" altLang="en-US" dirty="0"/>
              <a:t>可以</a:t>
            </a:r>
            <a:r>
              <a:rPr lang="zh-CN" altLang="en-US" dirty="0" smtClean="0"/>
              <a:t>基于</a:t>
            </a:r>
            <a:r>
              <a:rPr lang="en-US" altLang="zh-CN" dirty="0" err="1"/>
              <a:t>redis</a:t>
            </a:r>
            <a:r>
              <a:rPr lang="zh-CN" altLang="en-US" dirty="0"/>
              <a:t>的</a:t>
            </a:r>
            <a:r>
              <a:rPr lang="en-US" altLang="zh-CN" dirty="0"/>
              <a:t>pub/sub</a:t>
            </a:r>
            <a:r>
              <a:rPr lang="zh-CN" altLang="en-US" dirty="0" smtClean="0"/>
              <a:t>机制。</a:t>
            </a:r>
            <a:endParaRPr lang="en-US" altLang="zh-CN" dirty="0" smtClean="0">
              <a:solidFill>
                <a:srgbClr val="24292E"/>
              </a:solidFill>
              <a:latin typeface="-apple-system"/>
            </a:endParaRPr>
          </a:p>
          <a:p>
            <a:pPr algn="l"/>
            <a:endParaRPr lang="zh-CN" altLang="en-US" b="1" i="0" dirty="0">
              <a:solidFill>
                <a:srgbClr val="24292E"/>
              </a:solidFill>
              <a:effectLst/>
              <a:latin typeface="-apple-system"/>
            </a:endParaRPr>
          </a:p>
        </p:txBody>
      </p:sp>
    </p:spTree>
    <p:extLst>
      <p:ext uri="{BB962C8B-B14F-4D97-AF65-F5344CB8AC3E}">
        <p14:creationId xmlns:p14="http://schemas.microsoft.com/office/powerpoint/2010/main" val="169051854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缓存穿透、缓存雪崩、缓存击穿</a:t>
            </a:r>
            <a:endParaRPr lang="zh-CN" altLang="en-US" sz="2000" b="1" dirty="0">
              <a:latin typeface="微软雅黑" panose="020B0503020204020204" charset="-122"/>
              <a:ea typeface="微软雅黑" panose="020B0503020204020204" charset="-122"/>
            </a:endParaRPr>
          </a:p>
        </p:txBody>
      </p:sp>
      <p:sp>
        <p:nvSpPr>
          <p:cNvPr id="5" name="矩形 4"/>
          <p:cNvSpPr/>
          <p:nvPr/>
        </p:nvSpPr>
        <p:spPr>
          <a:xfrm>
            <a:off x="1851498" y="729549"/>
            <a:ext cx="9743872" cy="2031325"/>
          </a:xfrm>
          <a:prstGeom prst="rect">
            <a:avLst/>
          </a:prstGeom>
        </p:spPr>
        <p:txBody>
          <a:bodyPr wrap="square">
            <a:spAutoFit/>
          </a:bodyPr>
          <a:lstStyle/>
          <a:p>
            <a:pPr marL="285750" indent="-285750">
              <a:buFont typeface="Wingdings" pitchFamily="2" charset="2"/>
              <a:buChar char="n"/>
            </a:pPr>
            <a:r>
              <a:rPr lang="zh-CN" altLang="en-US" b="1" dirty="0" smtClean="0"/>
              <a:t>缓存穿透</a:t>
            </a:r>
            <a:endParaRPr lang="en-US" altLang="zh-CN" b="1" dirty="0" smtClean="0"/>
          </a:p>
          <a:p>
            <a:pPr marL="285750" indent="-285750">
              <a:buFont typeface="Wingdings" pitchFamily="2" charset="2"/>
              <a:buChar char="n"/>
            </a:pPr>
            <a:endParaRPr lang="en-US" altLang="zh-CN" dirty="0"/>
          </a:p>
          <a:p>
            <a:r>
              <a:rPr lang="zh-CN" altLang="en-US" dirty="0"/>
              <a:t>缓存穿透是指缓存和数据库中都没有的数据，攻击者不断发起请求，流量被打倒数据库，导致数据库压力过大而崩溃</a:t>
            </a:r>
            <a:r>
              <a:rPr lang="zh-CN" altLang="en-US" dirty="0" smtClean="0"/>
              <a:t>。</a:t>
            </a:r>
            <a:endParaRPr lang="en-US" altLang="zh-CN" dirty="0" smtClean="0"/>
          </a:p>
          <a:p>
            <a:endParaRPr lang="en-US" altLang="zh-CN" dirty="0"/>
          </a:p>
          <a:p>
            <a:r>
              <a:rPr lang="zh-CN" altLang="en-US" dirty="0" smtClean="0"/>
              <a:t>方案：权限校验，布隆过滤器</a:t>
            </a:r>
            <a:endParaRPr lang="en-US" altLang="zh-CN" dirty="0" smtClean="0"/>
          </a:p>
          <a:p>
            <a:endParaRPr lang="zh-CN" altLang="en-US" dirty="0"/>
          </a:p>
        </p:txBody>
      </p:sp>
      <p:sp>
        <p:nvSpPr>
          <p:cNvPr id="6" name="矩形 5"/>
          <p:cNvSpPr/>
          <p:nvPr/>
        </p:nvSpPr>
        <p:spPr>
          <a:xfrm>
            <a:off x="1805960" y="2677858"/>
            <a:ext cx="9743872" cy="2031325"/>
          </a:xfrm>
          <a:prstGeom prst="rect">
            <a:avLst/>
          </a:prstGeom>
        </p:spPr>
        <p:txBody>
          <a:bodyPr wrap="square">
            <a:spAutoFit/>
          </a:bodyPr>
          <a:lstStyle/>
          <a:p>
            <a:pPr marL="285750" indent="-285750">
              <a:buFont typeface="Wingdings" pitchFamily="2" charset="2"/>
              <a:buChar char="n"/>
            </a:pPr>
            <a:r>
              <a:rPr lang="zh-CN" altLang="en-US" b="1" dirty="0" smtClean="0"/>
              <a:t>缓存击穿</a:t>
            </a:r>
            <a:endParaRPr lang="en-US" altLang="zh-CN" b="1" dirty="0" smtClean="0"/>
          </a:p>
          <a:p>
            <a:pPr marL="285750" indent="-285750">
              <a:buFont typeface="Wingdings" pitchFamily="2" charset="2"/>
              <a:buChar char="n"/>
            </a:pPr>
            <a:endParaRPr lang="en-US" altLang="zh-CN" dirty="0"/>
          </a:p>
          <a:p>
            <a:r>
              <a:rPr lang="zh-CN" altLang="en-US" dirty="0"/>
              <a:t>缓存击穿是指缓存过期的瞬间，由于并发用户特别多，同时读缓存没读到数据，又同时去数据库去取数据，引起数据库压力瞬间增大，造成过大压力。</a:t>
            </a:r>
            <a:endParaRPr lang="en-US" altLang="zh-CN" dirty="0" smtClean="0"/>
          </a:p>
          <a:p>
            <a:endParaRPr lang="en-US" altLang="zh-CN" dirty="0"/>
          </a:p>
          <a:p>
            <a:r>
              <a:rPr lang="zh-CN" altLang="en-US" dirty="0" smtClean="0"/>
              <a:t>方案：热点数据不过期，加互斥锁</a:t>
            </a:r>
            <a:endParaRPr lang="en-US" altLang="zh-CN" dirty="0" smtClean="0"/>
          </a:p>
          <a:p>
            <a:endParaRPr lang="zh-CN" altLang="en-US" dirty="0"/>
          </a:p>
        </p:txBody>
      </p:sp>
      <p:sp>
        <p:nvSpPr>
          <p:cNvPr id="7" name="矩形 6"/>
          <p:cNvSpPr/>
          <p:nvPr/>
        </p:nvSpPr>
        <p:spPr>
          <a:xfrm>
            <a:off x="1805960" y="4622846"/>
            <a:ext cx="9743872" cy="1754326"/>
          </a:xfrm>
          <a:prstGeom prst="rect">
            <a:avLst/>
          </a:prstGeom>
        </p:spPr>
        <p:txBody>
          <a:bodyPr wrap="square">
            <a:spAutoFit/>
          </a:bodyPr>
          <a:lstStyle/>
          <a:p>
            <a:pPr marL="285750" indent="-285750">
              <a:buFont typeface="Wingdings" pitchFamily="2" charset="2"/>
              <a:buChar char="n"/>
            </a:pPr>
            <a:r>
              <a:rPr lang="zh-CN" altLang="en-US" b="1" dirty="0" smtClean="0"/>
              <a:t>缓存雪崩</a:t>
            </a:r>
            <a:endParaRPr lang="en-US" altLang="zh-CN" b="1" dirty="0" smtClean="0"/>
          </a:p>
          <a:p>
            <a:pPr marL="285750" indent="-285750">
              <a:buFont typeface="Wingdings" pitchFamily="2" charset="2"/>
              <a:buChar char="n"/>
            </a:pPr>
            <a:endParaRPr lang="en-US" altLang="zh-CN" dirty="0"/>
          </a:p>
          <a:p>
            <a:r>
              <a:rPr lang="zh-CN" altLang="en-US" dirty="0" smtClean="0"/>
              <a:t>缓存</a:t>
            </a:r>
            <a:r>
              <a:rPr lang="zh-CN" altLang="en-US" dirty="0"/>
              <a:t>雪崩是指缓存中数据大批量到过期时间，而查询数据量巨大，引起数据库压力过大甚至</a:t>
            </a:r>
            <a:r>
              <a:rPr lang="en-US" altLang="zh-CN" dirty="0"/>
              <a:t>down</a:t>
            </a:r>
            <a:r>
              <a:rPr lang="zh-CN" altLang="en-US" dirty="0"/>
              <a:t>机</a:t>
            </a:r>
            <a:r>
              <a:rPr lang="zh-CN" altLang="en-US" dirty="0" smtClean="0"/>
              <a:t>。</a:t>
            </a:r>
            <a:endParaRPr lang="en-US" altLang="zh-CN" dirty="0" smtClean="0"/>
          </a:p>
          <a:p>
            <a:endParaRPr lang="en-US" altLang="zh-CN" dirty="0"/>
          </a:p>
          <a:p>
            <a:r>
              <a:rPr lang="zh-CN" altLang="en-US" dirty="0" smtClean="0"/>
              <a:t>方案：热点数据不过期。缓存</a:t>
            </a:r>
            <a:r>
              <a:rPr lang="zh-CN" altLang="en-US" dirty="0"/>
              <a:t>数据的过期时间设置随机，防止同一时间大量数据过期现象发生。</a:t>
            </a:r>
          </a:p>
        </p:txBody>
      </p:sp>
    </p:spTree>
    <p:extLst>
      <p:ext uri="{BB962C8B-B14F-4D97-AF65-F5344CB8AC3E}">
        <p14:creationId xmlns:p14="http://schemas.microsoft.com/office/powerpoint/2010/main" val="55390888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en-US" altLang="zh-CN" sz="2000" b="1" dirty="0" err="1" smtClean="0">
                <a:latin typeface="微软雅黑" panose="020B0503020204020204" charset="-122"/>
                <a:ea typeface="微软雅黑" panose="020B0503020204020204" charset="-122"/>
              </a:rPr>
              <a:t>OpenResty</a:t>
            </a:r>
            <a:r>
              <a:rPr lang="zh-CN" altLang="en-US" sz="2000" b="1" dirty="0" smtClean="0">
                <a:latin typeface="微软雅黑" panose="020B0503020204020204" charset="-122"/>
                <a:ea typeface="微软雅黑" panose="020B0503020204020204" charset="-122"/>
              </a:rPr>
              <a:t>缓存</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109182" y="1404937"/>
            <a:ext cx="6524625" cy="4048125"/>
          </a:xfrm>
          <a:prstGeom prst="rect">
            <a:avLst/>
          </a:prstGeom>
        </p:spPr>
      </p:pic>
      <p:sp>
        <p:nvSpPr>
          <p:cNvPr id="5" name="矩形 4"/>
          <p:cNvSpPr/>
          <p:nvPr/>
        </p:nvSpPr>
        <p:spPr>
          <a:xfrm>
            <a:off x="6782938" y="780770"/>
            <a:ext cx="5047992" cy="2031325"/>
          </a:xfrm>
          <a:prstGeom prst="rect">
            <a:avLst/>
          </a:prstGeom>
        </p:spPr>
        <p:txBody>
          <a:bodyPr wrap="square">
            <a:spAutoFit/>
          </a:bodyPr>
          <a:lstStyle/>
          <a:p>
            <a:r>
              <a:rPr lang="en-US" altLang="zh-CN" b="1" dirty="0" err="1" smtClean="0">
                <a:solidFill>
                  <a:srgbClr val="333333"/>
                </a:solidFill>
                <a:latin typeface="-apple-system-font"/>
              </a:rPr>
              <a:t>OpenResty</a:t>
            </a:r>
            <a:r>
              <a:rPr lang="zh-CN" altLang="en-US" b="1" dirty="0" smtClean="0">
                <a:solidFill>
                  <a:srgbClr val="333333"/>
                </a:solidFill>
                <a:latin typeface="-apple-system-font"/>
              </a:rPr>
              <a:t>介绍</a:t>
            </a:r>
            <a:endParaRPr lang="en-US" altLang="zh-CN" b="1" dirty="0" smtClean="0"/>
          </a:p>
          <a:p>
            <a:r>
              <a:rPr lang="en-US" altLang="zh-CN" dirty="0" err="1" smtClean="0">
                <a:solidFill>
                  <a:srgbClr val="333333"/>
                </a:solidFill>
                <a:latin typeface="-apple-system-font"/>
              </a:rPr>
              <a:t>OpenResty</a:t>
            </a:r>
            <a:r>
              <a:rPr lang="zh-CN" altLang="en-US" dirty="0">
                <a:solidFill>
                  <a:srgbClr val="333333"/>
                </a:solidFill>
                <a:latin typeface="-apple-system-font"/>
              </a:rPr>
              <a:t>是一个基于</a:t>
            </a:r>
            <a:r>
              <a:rPr lang="en-US" altLang="zh-CN" dirty="0">
                <a:solidFill>
                  <a:srgbClr val="333333"/>
                </a:solidFill>
                <a:latin typeface="-apple-system-font"/>
              </a:rPr>
              <a:t>Nginx</a:t>
            </a:r>
            <a:r>
              <a:rPr lang="zh-CN" altLang="en-US" dirty="0">
                <a:solidFill>
                  <a:srgbClr val="333333"/>
                </a:solidFill>
                <a:latin typeface="-apple-system-font"/>
              </a:rPr>
              <a:t>与</a:t>
            </a:r>
            <a:r>
              <a:rPr lang="en-US" altLang="zh-CN" dirty="0" err="1">
                <a:solidFill>
                  <a:srgbClr val="333333"/>
                </a:solidFill>
                <a:latin typeface="-apple-system-font"/>
              </a:rPr>
              <a:t>Lua</a:t>
            </a:r>
            <a:r>
              <a:rPr lang="zh-CN" altLang="en-US" dirty="0">
                <a:solidFill>
                  <a:srgbClr val="333333"/>
                </a:solidFill>
                <a:latin typeface="-apple-system-font"/>
              </a:rPr>
              <a:t>的高性能</a:t>
            </a:r>
            <a:r>
              <a:rPr lang="en-US" altLang="zh-CN" dirty="0">
                <a:solidFill>
                  <a:srgbClr val="333333"/>
                </a:solidFill>
                <a:latin typeface="-apple-system-font"/>
              </a:rPr>
              <a:t>Web</a:t>
            </a:r>
            <a:r>
              <a:rPr lang="zh-CN" altLang="en-US" dirty="0">
                <a:solidFill>
                  <a:srgbClr val="333333"/>
                </a:solidFill>
                <a:latin typeface="-apple-system-font"/>
              </a:rPr>
              <a:t>平台，其内部集成了大量精良的</a:t>
            </a:r>
            <a:r>
              <a:rPr lang="en-US" altLang="zh-CN" dirty="0" err="1">
                <a:solidFill>
                  <a:srgbClr val="333333"/>
                </a:solidFill>
                <a:latin typeface="-apple-system-font"/>
              </a:rPr>
              <a:t>Lua</a:t>
            </a:r>
            <a:r>
              <a:rPr lang="zh-CN" altLang="en-US" dirty="0">
                <a:solidFill>
                  <a:srgbClr val="333333"/>
                </a:solidFill>
                <a:latin typeface="-apple-system-font"/>
              </a:rPr>
              <a:t>库、第三方模块以及大多数的依赖项。用于方便地搭建能够处理超高并发、扩展性极高的动态 </a:t>
            </a:r>
            <a:r>
              <a:rPr lang="en-US" altLang="zh-CN" dirty="0">
                <a:solidFill>
                  <a:srgbClr val="333333"/>
                </a:solidFill>
                <a:latin typeface="-apple-system-font"/>
              </a:rPr>
              <a:t>Web </a:t>
            </a:r>
            <a:r>
              <a:rPr lang="zh-CN" altLang="en-US" dirty="0">
                <a:solidFill>
                  <a:srgbClr val="333333"/>
                </a:solidFill>
                <a:latin typeface="-apple-system-font"/>
              </a:rPr>
              <a:t>应用、</a:t>
            </a:r>
            <a:r>
              <a:rPr lang="en-US" altLang="zh-CN" dirty="0">
                <a:solidFill>
                  <a:srgbClr val="333333"/>
                </a:solidFill>
                <a:latin typeface="-apple-system-font"/>
              </a:rPr>
              <a:t>Web </a:t>
            </a:r>
            <a:r>
              <a:rPr lang="zh-CN" altLang="en-US" dirty="0">
                <a:solidFill>
                  <a:srgbClr val="333333"/>
                </a:solidFill>
                <a:latin typeface="-apple-system-font"/>
              </a:rPr>
              <a:t>服务和动态网关。</a:t>
            </a:r>
            <a:endParaRPr lang="zh-CN" altLang="en-US" dirty="0"/>
          </a:p>
          <a:p>
            <a:endParaRPr lang="zh-CN" altLang="en-US" dirty="0"/>
          </a:p>
        </p:txBody>
      </p:sp>
      <p:sp>
        <p:nvSpPr>
          <p:cNvPr id="7" name="矩形 6"/>
          <p:cNvSpPr/>
          <p:nvPr/>
        </p:nvSpPr>
        <p:spPr>
          <a:xfrm>
            <a:off x="6782938" y="2828013"/>
            <a:ext cx="5047992" cy="3170099"/>
          </a:xfrm>
          <a:prstGeom prst="rect">
            <a:avLst/>
          </a:prstGeom>
        </p:spPr>
        <p:txBody>
          <a:bodyPr wrap="square">
            <a:spAutoFit/>
          </a:bodyPr>
          <a:lstStyle/>
          <a:p>
            <a:r>
              <a:rPr lang="en-US" altLang="zh-CN" sz="2000" b="1" dirty="0" err="1" smtClean="0">
                <a:solidFill>
                  <a:srgbClr val="333333"/>
                </a:solidFill>
                <a:latin typeface="-apple-system-font"/>
              </a:rPr>
              <a:t>OpenResty</a:t>
            </a:r>
            <a:r>
              <a:rPr lang="zh-CN" altLang="en-US" sz="2000" b="1" dirty="0" smtClean="0">
                <a:solidFill>
                  <a:srgbClr val="333333"/>
                </a:solidFill>
                <a:latin typeface="-apple-system-font"/>
              </a:rPr>
              <a:t>缓存</a:t>
            </a:r>
            <a:endParaRPr lang="en-US" altLang="zh-CN" sz="2000" b="1" dirty="0" smtClean="0"/>
          </a:p>
          <a:p>
            <a:pPr marL="285750" indent="-285750">
              <a:buFont typeface="Wingdings" pitchFamily="2" charset="2"/>
              <a:buChar char="n"/>
            </a:pPr>
            <a:r>
              <a:rPr lang="en-US" altLang="zh-CN" b="1" dirty="0" err="1" smtClean="0"/>
              <a:t>lua_shared_dict</a:t>
            </a:r>
            <a:endParaRPr lang="en-US" altLang="zh-CN" dirty="0"/>
          </a:p>
          <a:p>
            <a:r>
              <a:rPr lang="en-US" altLang="zh-CN" dirty="0" smtClean="0"/>
              <a:t>Nginx</a:t>
            </a:r>
            <a:r>
              <a:rPr lang="zh-CN" altLang="en-US" dirty="0"/>
              <a:t>的全部</a:t>
            </a:r>
            <a:r>
              <a:rPr lang="en-US" altLang="zh-CN" dirty="0"/>
              <a:t>worker</a:t>
            </a:r>
            <a:r>
              <a:rPr lang="zh-CN" altLang="en-US" dirty="0"/>
              <a:t>进程都共享这份内存数据</a:t>
            </a:r>
            <a:r>
              <a:rPr lang="zh-CN" altLang="en-US" dirty="0" smtClean="0"/>
              <a:t>，</a:t>
            </a:r>
            <a:r>
              <a:rPr lang="zh-CN" altLang="en-US" dirty="0"/>
              <a:t>可以利用共享内存来存放缓存数据，提升</a:t>
            </a:r>
            <a:r>
              <a:rPr lang="zh-CN" altLang="en-US" dirty="0" smtClean="0"/>
              <a:t>吞吐率</a:t>
            </a:r>
            <a:r>
              <a:rPr lang="zh-CN" altLang="en-US" dirty="0"/>
              <a:t>，减少到达后端的请求次数</a:t>
            </a:r>
            <a:r>
              <a:rPr lang="zh-CN" altLang="en-US" dirty="0" smtClean="0"/>
              <a:t>。</a:t>
            </a:r>
            <a:endParaRPr lang="en-US" altLang="zh-CN" dirty="0" smtClean="0"/>
          </a:p>
          <a:p>
            <a:pPr marL="285750" indent="-285750">
              <a:buFont typeface="Wingdings" pitchFamily="2" charset="2"/>
              <a:buChar char="n"/>
            </a:pPr>
            <a:endParaRPr lang="en-US" altLang="zh-CN" dirty="0" smtClean="0"/>
          </a:p>
          <a:p>
            <a:pPr marL="285750" indent="-285750">
              <a:buFont typeface="Wingdings" pitchFamily="2" charset="2"/>
              <a:buChar char="n"/>
            </a:pPr>
            <a:r>
              <a:rPr lang="en-US" altLang="zh-CN" b="1" dirty="0" err="1" smtClean="0"/>
              <a:t>lua-resty-lrucache</a:t>
            </a:r>
            <a:endParaRPr lang="en-US" altLang="zh-CN" b="1" dirty="0"/>
          </a:p>
          <a:p>
            <a:r>
              <a:rPr lang="en-US" altLang="zh-CN" dirty="0" smtClean="0"/>
              <a:t>worker</a:t>
            </a:r>
            <a:r>
              <a:rPr lang="zh-CN" altLang="en-US" dirty="0"/>
              <a:t>进程之间会有锁竞争，在高并发的情况下会增加性能开销</a:t>
            </a:r>
            <a:r>
              <a:rPr lang="zh-CN" altLang="en-US" dirty="0" smtClean="0"/>
              <a:t>。</a:t>
            </a:r>
            <a:r>
              <a:rPr lang="zh-CN" altLang="en-US" dirty="0"/>
              <a:t>只支持</a:t>
            </a:r>
            <a:r>
              <a:rPr lang="en-US" altLang="zh-CN" dirty="0" err="1"/>
              <a:t>Lua</a:t>
            </a:r>
            <a:r>
              <a:rPr lang="zh-CN" altLang="en-US" dirty="0"/>
              <a:t>布尔值、数字、字符串和</a:t>
            </a:r>
            <a:r>
              <a:rPr lang="en-US" altLang="zh-CN" dirty="0"/>
              <a:t>nil</a:t>
            </a:r>
            <a:r>
              <a:rPr lang="zh-CN" altLang="en-US" dirty="0"/>
              <a:t>类型的数据，无法支持</a:t>
            </a:r>
            <a:r>
              <a:rPr lang="en-US" altLang="zh-CN" dirty="0"/>
              <a:t>table</a:t>
            </a:r>
            <a:r>
              <a:rPr lang="zh-CN" altLang="en-US" dirty="0"/>
              <a:t>类型的数据</a:t>
            </a:r>
            <a:r>
              <a:rPr lang="zh-CN" altLang="en-US" dirty="0" smtClean="0"/>
              <a:t>。</a:t>
            </a:r>
            <a:r>
              <a:rPr lang="zh-CN" altLang="en-US" dirty="0"/>
              <a:t>在读取数据时有反序列化操作，会增加</a:t>
            </a:r>
            <a:r>
              <a:rPr lang="en-US" altLang="zh-CN" dirty="0"/>
              <a:t>CPU</a:t>
            </a:r>
            <a:r>
              <a:rPr lang="zh-CN" altLang="en-US" dirty="0"/>
              <a:t>开销。</a:t>
            </a:r>
          </a:p>
        </p:txBody>
      </p:sp>
    </p:spTree>
    <p:extLst>
      <p:ext uri="{BB962C8B-B14F-4D97-AF65-F5344CB8AC3E}">
        <p14:creationId xmlns:p14="http://schemas.microsoft.com/office/powerpoint/2010/main" val="78056032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en-US" altLang="zh-CN" sz="2000" b="1" dirty="0">
                <a:latin typeface="微软雅黑" panose="020B0503020204020204" charset="-122"/>
                <a:ea typeface="微软雅黑" panose="020B0503020204020204" charset="-122"/>
              </a:rPr>
              <a:t>CDN</a:t>
            </a:r>
            <a:r>
              <a:rPr lang="zh-CN" altLang="en-US" sz="2000" b="1" dirty="0" smtClean="0">
                <a:latin typeface="微软雅黑" panose="020B0503020204020204" charset="-122"/>
                <a:ea typeface="微软雅黑" panose="020B0503020204020204" charset="-122"/>
              </a:rPr>
              <a:t>缓存</a:t>
            </a:r>
            <a:endParaRPr lang="zh-CN" altLang="en-US" sz="2000"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1357110" y="812375"/>
            <a:ext cx="9319476" cy="5656538"/>
          </a:xfrm>
          <a:prstGeom prst="rect">
            <a:avLst/>
          </a:prstGeom>
        </p:spPr>
      </p:pic>
    </p:spTree>
    <p:extLst>
      <p:ext uri="{BB962C8B-B14F-4D97-AF65-F5344CB8AC3E}">
        <p14:creationId xmlns:p14="http://schemas.microsoft.com/office/powerpoint/2010/main" val="154250179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缓存的最终效果</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138487" y="1071562"/>
            <a:ext cx="5915025" cy="4714875"/>
          </a:xfrm>
          <a:prstGeom prst="rect">
            <a:avLst/>
          </a:prstGeom>
        </p:spPr>
      </p:pic>
    </p:spTree>
    <p:extLst>
      <p:ext uri="{BB962C8B-B14F-4D97-AF65-F5344CB8AC3E}">
        <p14:creationId xmlns:p14="http://schemas.microsoft.com/office/powerpoint/2010/main" val="260189197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读放大、写放大</a:t>
            </a:r>
            <a:endParaRPr lang="zh-CN" altLang="en-US" sz="2000" b="1" dirty="0">
              <a:latin typeface="微软雅黑" panose="020B0503020204020204" charset="-122"/>
              <a:ea typeface="微软雅黑" panose="020B0503020204020204" charset="-122"/>
            </a:endParaRPr>
          </a:p>
        </p:txBody>
      </p:sp>
      <p:sp>
        <p:nvSpPr>
          <p:cNvPr id="3" name="矩形 2"/>
          <p:cNvSpPr/>
          <p:nvPr/>
        </p:nvSpPr>
        <p:spPr>
          <a:xfrm>
            <a:off x="1851498" y="709798"/>
            <a:ext cx="9743872" cy="2616101"/>
          </a:xfrm>
          <a:prstGeom prst="rect">
            <a:avLst/>
          </a:prstGeom>
        </p:spPr>
        <p:txBody>
          <a:bodyPr wrap="square">
            <a:spAutoFit/>
          </a:bodyPr>
          <a:lstStyle/>
          <a:p>
            <a:pPr marL="285750" indent="-285750">
              <a:buFont typeface="Wingdings" pitchFamily="2" charset="2"/>
              <a:buChar char="n"/>
            </a:pPr>
            <a:r>
              <a:rPr lang="zh-CN" altLang="en-US" sz="2000" b="1" dirty="0" smtClean="0"/>
              <a:t>读放大</a:t>
            </a:r>
            <a:endParaRPr lang="en-US" altLang="zh-CN" sz="2000" b="1" dirty="0" smtClean="0"/>
          </a:p>
          <a:p>
            <a:pPr marL="285750" indent="-285750">
              <a:buFont typeface="Wingdings" pitchFamily="2" charset="2"/>
              <a:buChar char="n"/>
            </a:pPr>
            <a:endParaRPr lang="en-US" altLang="zh-CN" dirty="0" smtClean="0"/>
          </a:p>
          <a:p>
            <a:r>
              <a:rPr lang="zh-CN" altLang="en-US" dirty="0" smtClean="0"/>
              <a:t>读放大是指，检索数据的过程中，需要进行大范围的数据遍历与检索，效率低下，严重影响性能，简单而常见的读放大场景，是表中无索引导致的全表扫描。</a:t>
            </a:r>
            <a:endParaRPr lang="en-US" altLang="zh-CN" dirty="0"/>
          </a:p>
          <a:p>
            <a:endParaRPr lang="en-US" altLang="zh-CN" dirty="0"/>
          </a:p>
          <a:p>
            <a:r>
              <a:rPr lang="zh-CN" altLang="en-US" b="1" dirty="0" smtClean="0"/>
              <a:t>例子：</a:t>
            </a:r>
            <a:endParaRPr lang="en-US" altLang="zh-CN" b="1" dirty="0" smtClean="0"/>
          </a:p>
          <a:p>
            <a:pPr marL="285750" indent="-285750">
              <a:buFont typeface="Arial" panose="020B0604020202020204" pitchFamily="34" charset="0"/>
              <a:buChar char="•"/>
            </a:pPr>
            <a:r>
              <a:rPr lang="zh-CN" altLang="en-US" dirty="0"/>
              <a:t>福利</a:t>
            </a:r>
            <a:r>
              <a:rPr lang="zh-CN" altLang="en-US" dirty="0" smtClean="0"/>
              <a:t>站平台商品库</a:t>
            </a:r>
            <a:endParaRPr lang="en-US" altLang="zh-CN" dirty="0"/>
          </a:p>
          <a:p>
            <a:pPr marL="285750" indent="-285750">
              <a:buFont typeface="Arial" panose="020B0604020202020204" pitchFamily="34" charset="0"/>
              <a:buChar char="•"/>
            </a:pPr>
            <a:r>
              <a:rPr lang="zh-CN" altLang="en-US" dirty="0" smtClean="0"/>
              <a:t>调用链中的上下文重建</a:t>
            </a:r>
          </a:p>
          <a:p>
            <a:endParaRPr lang="zh-CN" altLang="en-US" dirty="0"/>
          </a:p>
        </p:txBody>
      </p:sp>
      <p:sp>
        <p:nvSpPr>
          <p:cNvPr id="5" name="矩形 4"/>
          <p:cNvSpPr/>
          <p:nvPr/>
        </p:nvSpPr>
        <p:spPr>
          <a:xfrm>
            <a:off x="1807558" y="3244790"/>
            <a:ext cx="9743872" cy="2339102"/>
          </a:xfrm>
          <a:prstGeom prst="rect">
            <a:avLst/>
          </a:prstGeom>
        </p:spPr>
        <p:txBody>
          <a:bodyPr wrap="square">
            <a:spAutoFit/>
          </a:bodyPr>
          <a:lstStyle/>
          <a:p>
            <a:pPr marL="285750" indent="-285750">
              <a:buFont typeface="Wingdings" pitchFamily="2" charset="2"/>
              <a:buChar char="n"/>
            </a:pPr>
            <a:r>
              <a:rPr lang="zh-CN" altLang="en-US" sz="2000" b="1" dirty="0"/>
              <a:t>写</a:t>
            </a:r>
            <a:r>
              <a:rPr lang="zh-CN" altLang="en-US" sz="2000" b="1" dirty="0" smtClean="0"/>
              <a:t>放大</a:t>
            </a:r>
            <a:endParaRPr lang="en-US" altLang="zh-CN" sz="2000" b="1" dirty="0" smtClean="0"/>
          </a:p>
          <a:p>
            <a:pPr marL="285750" indent="-285750">
              <a:buFont typeface="Wingdings" pitchFamily="2" charset="2"/>
              <a:buChar char="n"/>
            </a:pPr>
            <a:endParaRPr lang="en-US" altLang="zh-CN" dirty="0" smtClean="0"/>
          </a:p>
          <a:p>
            <a:r>
              <a:rPr lang="zh-CN" altLang="en-US" dirty="0" smtClean="0"/>
              <a:t>写放大是一个输入事件，会引起十倍、百倍，甚至几百倍（行）的数据变更，会严重影响系统的性能与稳定性（</a:t>
            </a:r>
            <a:r>
              <a:rPr lang="en-US" altLang="zh-CN" dirty="0" smtClean="0"/>
              <a:t>MySQL</a:t>
            </a:r>
            <a:r>
              <a:rPr lang="zh-CN" altLang="en-US" dirty="0" smtClean="0"/>
              <a:t>数据库，可能造成主从同步延迟，造成各种不一致）</a:t>
            </a:r>
            <a:endParaRPr lang="en-US" altLang="zh-CN" dirty="0" smtClean="0"/>
          </a:p>
          <a:p>
            <a:endParaRPr lang="en-US" altLang="zh-CN" dirty="0" smtClean="0"/>
          </a:p>
          <a:p>
            <a:r>
              <a:rPr lang="zh-CN" altLang="en-US" b="1" dirty="0" smtClean="0"/>
              <a:t>例子：</a:t>
            </a:r>
            <a:endParaRPr lang="en-US" altLang="zh-CN" b="1" dirty="0"/>
          </a:p>
          <a:p>
            <a:pPr marL="285750" indent="-285750">
              <a:buFont typeface="Arial" panose="020B0604020202020204" pitchFamily="34" charset="0"/>
              <a:buChar char="•"/>
            </a:pPr>
            <a:r>
              <a:rPr lang="zh-CN" altLang="en-US" dirty="0"/>
              <a:t>福利</a:t>
            </a:r>
            <a:r>
              <a:rPr lang="zh-CN" altLang="en-US" dirty="0" smtClean="0"/>
              <a:t>站商品价格变更（按活动、按策略</a:t>
            </a:r>
            <a:r>
              <a:rPr lang="en-US" altLang="zh-CN" dirty="0" smtClean="0"/>
              <a:t>..</a:t>
            </a:r>
            <a:r>
              <a:rPr lang="zh-CN" altLang="en-US" dirty="0" smtClean="0"/>
              <a:t>）</a:t>
            </a:r>
            <a:endParaRPr lang="en-US" altLang="zh-CN" dirty="0"/>
          </a:p>
          <a:p>
            <a:pPr marL="285750" indent="-285750">
              <a:buFont typeface="Arial" panose="020B0604020202020204" pitchFamily="34" charset="0"/>
              <a:buChar char="•"/>
            </a:pPr>
            <a:r>
              <a:rPr lang="zh-CN" altLang="en-US" dirty="0" smtClean="0"/>
              <a:t>福利站商品上下架状态变更</a:t>
            </a:r>
            <a:endParaRPr lang="zh-CN" altLang="en-US" dirty="0"/>
          </a:p>
        </p:txBody>
      </p:sp>
    </p:spTree>
    <p:extLst>
      <p:ext uri="{BB962C8B-B14F-4D97-AF65-F5344CB8AC3E}">
        <p14:creationId xmlns:p14="http://schemas.microsoft.com/office/powerpoint/2010/main" val="367661179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13"/>
          <p:cNvSpPr txBox="1"/>
          <p:nvPr/>
        </p:nvSpPr>
        <p:spPr>
          <a:xfrm>
            <a:off x="1843610" y="71695"/>
            <a:ext cx="9228668" cy="546100"/>
          </a:xfrm>
          <a:prstGeom prst="rect">
            <a:avLst/>
          </a:prstGeom>
          <a:noFill/>
        </p:spPr>
        <p:txBody>
          <a:bodyPr wrap="square" rtlCol="0" anchor="ctr">
            <a:noAutofit/>
          </a:bodyP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l" defTabSz="544195"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lumMod val="65000"/>
                    <a:lumOff val="35000"/>
                  </a:srgbClr>
                </a:solidFill>
                <a:effectLst/>
                <a:uLnTx/>
                <a:uFillTx/>
                <a:latin typeface="Microsoft YaHei" charset="-122"/>
                <a:ea typeface="Microsoft YaHei" charset="-122"/>
                <a:cs typeface="Microsoft YaHei" charset="-122"/>
                <a:sym typeface="Calibri"/>
              </a:rPr>
              <a:t>目录</a:t>
            </a:r>
          </a:p>
        </p:txBody>
      </p:sp>
      <p:sp>
        <p:nvSpPr>
          <p:cNvPr id="74" name="灯片编号占位符 2">
            <a:extLst>
              <a:ext uri="{FF2B5EF4-FFF2-40B4-BE49-F238E27FC236}">
                <a16:creationId xmlns:a16="http://schemas.microsoft.com/office/drawing/2014/main" id="{906DE637-C883-4F25-AB11-3D4A151435CA}"/>
              </a:ext>
            </a:extLst>
          </p:cNvPr>
          <p:cNvSpPr txBox="1">
            <a:spLocks/>
          </p:cNvSpPr>
          <p:nvPr/>
        </p:nvSpPr>
        <p:spPr>
          <a:xfrm>
            <a:off x="11749824" y="5884871"/>
            <a:ext cx="442176" cy="365040"/>
          </a:xfrm>
          <a:prstGeom prst="rect">
            <a:avLst/>
          </a:prstGeom>
        </p:spPr>
        <p:txBody>
          <a:bodyPr vert="horz" lIns="91419" tIns="45709" rIns="91419" bIns="45709" rtlCol="0"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defTabSz="544195" eaLnBrk="1" fontAlgn="auto" latinLnBrk="0" hangingPunct="1">
              <a:lnSpc>
                <a:spcPct val="100000"/>
              </a:lnSpc>
              <a:spcBef>
                <a:spcPts val="0"/>
              </a:spcBef>
              <a:spcAft>
                <a:spcPts val="0"/>
              </a:spcAft>
              <a:buClrTx/>
              <a:buSzTx/>
              <a:buFontTx/>
              <a:buNone/>
              <a:tabLst/>
              <a:defRPr/>
            </a:pPr>
            <a:fld id="{926D6C7A-04DA-4255-95B2-073E7886522E}" type="slidenum">
              <a:rPr kumimoji="0" lang="zh-CN" altLang="en-US" sz="1800" b="0" i="0" u="none" strike="noStrike" kern="0" cap="none" spc="0" normalizeH="0" baseline="0" noProof="0">
                <a:ln>
                  <a:noFill/>
                </a:ln>
                <a:solidFill>
                  <a:srgbClr val="F79646">
                    <a:lumMod val="75000"/>
                  </a:srgbClr>
                </a:solidFill>
                <a:effectLst/>
                <a:uLnTx/>
                <a:uFillTx/>
                <a:latin typeface="Calibri"/>
                <a:sym typeface="Calibri"/>
              </a:rPr>
              <a:pPr marL="0" marR="0" lvl="0" indent="0" defTabSz="544195" eaLnBrk="1" fontAlgn="auto" latinLnBrk="0" hangingPunct="1">
                <a:lnSpc>
                  <a:spcPct val="100000"/>
                </a:lnSpc>
                <a:spcBef>
                  <a:spcPts val="0"/>
                </a:spcBef>
                <a:spcAft>
                  <a:spcPts val="0"/>
                </a:spcAft>
                <a:buClrTx/>
                <a:buSzTx/>
                <a:buFontTx/>
                <a:buNone/>
                <a:tabLst/>
                <a:defRPr/>
              </a:pPr>
              <a:t>18</a:t>
            </a:fld>
            <a:endParaRPr kumimoji="0" lang="zh-CN" altLang="en-US" sz="1800" b="0" i="0" u="none" strike="noStrike" kern="0" cap="none" spc="0" normalizeH="0" baseline="0" noProof="0" dirty="0">
              <a:ln>
                <a:noFill/>
              </a:ln>
              <a:solidFill>
                <a:srgbClr val="F79646">
                  <a:lumMod val="75000"/>
                </a:srgbClr>
              </a:solidFill>
              <a:effectLst/>
              <a:uLnTx/>
              <a:uFillTx/>
              <a:latin typeface="Calibri"/>
              <a:sym typeface="Calibri"/>
            </a:endParaRPr>
          </a:p>
        </p:txBody>
      </p:sp>
      <p:sp>
        <p:nvSpPr>
          <p:cNvPr id="77" name="圆角矩形 76"/>
          <p:cNvSpPr/>
          <p:nvPr/>
        </p:nvSpPr>
        <p:spPr>
          <a:xfrm>
            <a:off x="2932271" y="1433291"/>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一</a:t>
            </a:r>
          </a:p>
        </p:txBody>
      </p:sp>
      <p:sp>
        <p:nvSpPr>
          <p:cNvPr id="78" name="圆角矩形 77"/>
          <p:cNvSpPr/>
          <p:nvPr/>
        </p:nvSpPr>
        <p:spPr>
          <a:xfrm>
            <a:off x="4274318" y="1433291"/>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80" name="文本框 1"/>
          <p:cNvSpPr txBox="1">
            <a:spLocks noChangeArrowheads="1"/>
          </p:cNvSpPr>
          <p:nvPr/>
        </p:nvSpPr>
        <p:spPr bwMode="auto">
          <a:xfrm>
            <a:off x="4474040" y="1530392"/>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削峰填谷</a:t>
            </a:r>
            <a:r>
              <a:rPr lang="en-US" altLang="zh-CN" dirty="0"/>
              <a:t>-</a:t>
            </a:r>
            <a:r>
              <a:rPr lang="zh-CN" altLang="en-US" dirty="0"/>
              <a:t>系统流控方案</a:t>
            </a:r>
          </a:p>
        </p:txBody>
      </p:sp>
      <p:sp>
        <p:nvSpPr>
          <p:cNvPr id="81" name="圆角矩形 80"/>
          <p:cNvSpPr/>
          <p:nvPr/>
        </p:nvSpPr>
        <p:spPr>
          <a:xfrm>
            <a:off x="2937313" y="2567532"/>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二</a:t>
            </a:r>
          </a:p>
        </p:txBody>
      </p:sp>
      <p:sp>
        <p:nvSpPr>
          <p:cNvPr id="82" name="圆角矩形 81"/>
          <p:cNvSpPr/>
          <p:nvPr/>
        </p:nvSpPr>
        <p:spPr>
          <a:xfrm>
            <a:off x="4279360" y="2567532"/>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83" name="文本框 1"/>
          <p:cNvSpPr txBox="1">
            <a:spLocks noChangeArrowheads="1"/>
          </p:cNvSpPr>
          <p:nvPr/>
        </p:nvSpPr>
        <p:spPr bwMode="auto">
          <a:xfrm>
            <a:off x="4479082" y="2664633"/>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核心难题</a:t>
            </a:r>
            <a:r>
              <a:rPr lang="en-US" altLang="zh-CN" dirty="0"/>
              <a:t>-</a:t>
            </a:r>
            <a:r>
              <a:rPr lang="zh-CN" altLang="en-US" dirty="0"/>
              <a:t>读写优化方案</a:t>
            </a:r>
          </a:p>
        </p:txBody>
      </p:sp>
      <p:sp>
        <p:nvSpPr>
          <p:cNvPr id="84" name="圆角矩形 83"/>
          <p:cNvSpPr/>
          <p:nvPr/>
        </p:nvSpPr>
        <p:spPr>
          <a:xfrm>
            <a:off x="2926088" y="3672807"/>
            <a:ext cx="9436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prstClr val="white"/>
                </a:solidFill>
                <a:latin typeface="微软雅黑" panose="020B0503020204020204" pitchFamily="34" charset="-122"/>
                <a:ea typeface="微软雅黑" panose="020B0503020204020204" pitchFamily="34" charset="-122"/>
                <a:cs typeface="Helvetica"/>
              </a:rPr>
              <a:t>三</a:t>
            </a:r>
          </a:p>
        </p:txBody>
      </p:sp>
      <p:sp>
        <p:nvSpPr>
          <p:cNvPr id="85" name="圆角矩形 84"/>
          <p:cNvSpPr/>
          <p:nvPr/>
        </p:nvSpPr>
        <p:spPr>
          <a:xfrm>
            <a:off x="4268135" y="3672807"/>
            <a:ext cx="53871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prstClr val="white"/>
              </a:solidFill>
              <a:latin typeface="微软雅黑" panose="020B0503020204020204" pitchFamily="34" charset="-122"/>
              <a:ea typeface="微软雅黑" panose="020B0503020204020204" pitchFamily="34" charset="-122"/>
              <a:cs typeface="Helvetica"/>
            </a:endParaRPr>
          </a:p>
        </p:txBody>
      </p:sp>
      <p:sp>
        <p:nvSpPr>
          <p:cNvPr id="86" name="文本框 1"/>
          <p:cNvSpPr txBox="1">
            <a:spLocks noChangeArrowheads="1"/>
          </p:cNvSpPr>
          <p:nvPr/>
        </p:nvSpPr>
        <p:spPr bwMode="auto">
          <a:xfrm>
            <a:off x="4467857" y="3769908"/>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a:ln>
                  <a:noFill/>
                </a:ln>
                <a:solidFill>
                  <a:prstClr val="white"/>
                </a:solidFill>
                <a:effectLst/>
                <a:uLnTx/>
                <a:uFillTx/>
                <a:latin typeface="微软雅黑" panose="020B0503020204020204" pitchFamily="34" charset="-122"/>
                <a:ea typeface="微软雅黑" panose="020B0503020204020204" pitchFamily="34" charset="-122"/>
                <a:cs typeface="Helvetica"/>
              </a:defRPr>
            </a:lvl1pPr>
          </a:lstStyle>
          <a:p>
            <a:r>
              <a:rPr lang="zh-CN" altLang="en-US" dirty="0"/>
              <a:t>大数据量</a:t>
            </a:r>
            <a:r>
              <a:rPr lang="en-US" altLang="zh-CN" dirty="0"/>
              <a:t>-</a:t>
            </a:r>
            <a:r>
              <a:rPr lang="zh-CN" altLang="en-US" dirty="0"/>
              <a:t>分库分表方案</a:t>
            </a:r>
          </a:p>
        </p:txBody>
      </p:sp>
      <p:sp>
        <p:nvSpPr>
          <p:cNvPr id="16" name="圆角矩形 15"/>
          <p:cNvSpPr/>
          <p:nvPr/>
        </p:nvSpPr>
        <p:spPr>
          <a:xfrm>
            <a:off x="2926088" y="4664754"/>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四</a:t>
            </a:r>
          </a:p>
        </p:txBody>
      </p:sp>
      <p:sp>
        <p:nvSpPr>
          <p:cNvPr id="17" name="圆角矩形 16"/>
          <p:cNvSpPr/>
          <p:nvPr/>
        </p:nvSpPr>
        <p:spPr>
          <a:xfrm>
            <a:off x="4268135" y="4664754"/>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18" name="文本框 1"/>
          <p:cNvSpPr txBox="1">
            <a:spLocks noChangeArrowheads="1"/>
          </p:cNvSpPr>
          <p:nvPr/>
        </p:nvSpPr>
        <p:spPr bwMode="auto">
          <a:xfrm>
            <a:off x="4467857" y="4761855"/>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案例分享</a:t>
            </a:r>
            <a:r>
              <a:rPr lang="en-US" altLang="zh-CN" dirty="0"/>
              <a:t>-</a:t>
            </a:r>
            <a:r>
              <a:rPr lang="zh-CN" altLang="en-US" dirty="0"/>
              <a:t>流量治理实践</a:t>
            </a:r>
          </a:p>
        </p:txBody>
      </p:sp>
    </p:spTree>
    <p:extLst>
      <p:ext uri="{BB962C8B-B14F-4D97-AF65-F5344CB8AC3E}">
        <p14:creationId xmlns:p14="http://schemas.microsoft.com/office/powerpoint/2010/main" val="160549805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51498" y="952286"/>
            <a:ext cx="8460902" cy="2723823"/>
          </a:xfrm>
          <a:prstGeom prst="rect">
            <a:avLst/>
          </a:prstGeom>
        </p:spPr>
        <p:txBody>
          <a:bodyPr wrap="square">
            <a:spAutoFit/>
          </a:bodyPr>
          <a:lstStyle/>
          <a:p>
            <a:pPr marL="285750" indent="-285750">
              <a:buFont typeface="Wingdings" pitchFamily="2" charset="2"/>
              <a:buChar char="n"/>
            </a:pPr>
            <a:r>
              <a:rPr lang="zh-CN" altLang="en-US" b="1" dirty="0" smtClean="0"/>
              <a:t>电商数据库的数据存储</a:t>
            </a:r>
            <a:endParaRPr lang="en-US" altLang="zh-CN" b="1" dirty="0" smtClean="0"/>
          </a:p>
          <a:p>
            <a:pPr marL="285750" indent="-285750">
              <a:buFont typeface="Wingdings" pitchFamily="2" charset="2"/>
              <a:buChar char="n"/>
            </a:pPr>
            <a:endParaRPr lang="en-US" altLang="zh-CN" b="1" dirty="0" smtClean="0"/>
          </a:p>
          <a:p>
            <a:pPr>
              <a:lnSpc>
                <a:spcPct val="150000"/>
              </a:lnSpc>
            </a:pPr>
            <a:r>
              <a:rPr lang="zh-CN" altLang="en-US" dirty="0"/>
              <a:t>大型电商网站几乎随时都在接受着大流量、高并发，以及海量数据的洗礼，随着用户规模的线性上升，单库的性能瓶颈会逐渐开始暴露，由于数据库的检索效率越来越低，将会导致生产环境中产生较多的慢速 </a:t>
            </a:r>
            <a:r>
              <a:rPr lang="en-US" altLang="zh-CN" dirty="0"/>
              <a:t>SQL</a:t>
            </a:r>
            <a:r>
              <a:rPr lang="zh-CN" altLang="en-US" dirty="0"/>
              <a:t>。对于那些非结构化的数据，可以将其存储在</a:t>
            </a:r>
            <a:r>
              <a:rPr lang="en-US" altLang="zh-CN" dirty="0"/>
              <a:t>NoSQL</a:t>
            </a:r>
            <a:r>
              <a:rPr lang="zh-CN" altLang="en-US" dirty="0"/>
              <a:t>数据库中来提升性能，但是重要的业务数据，仍然需要落盘在关系数据库（如</a:t>
            </a:r>
            <a:r>
              <a:rPr lang="en-US" altLang="zh-CN" dirty="0"/>
              <a:t>MySQL</a:t>
            </a:r>
            <a:r>
              <a:rPr lang="zh-CN" altLang="en-US" dirty="0"/>
              <a:t>数据库）中</a:t>
            </a:r>
            <a:r>
              <a:rPr lang="zh-CN" altLang="en-US" dirty="0" smtClean="0"/>
              <a:t>。</a:t>
            </a:r>
            <a:endParaRPr lang="zh-CN" altLang="en-US" dirty="0"/>
          </a:p>
        </p:txBody>
      </p:sp>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数据库面临的挑战</a:t>
            </a:r>
            <a:endParaRPr lang="zh-CN" altLang="en-US" sz="2000" b="1" dirty="0">
              <a:latin typeface="微软雅黑" panose="020B0503020204020204" charset="-122"/>
              <a:ea typeface="微软雅黑" panose="020B0503020204020204" charset="-122"/>
            </a:endParaRPr>
          </a:p>
        </p:txBody>
      </p:sp>
      <p:sp>
        <p:nvSpPr>
          <p:cNvPr id="5" name="矩形 4"/>
          <p:cNvSpPr/>
          <p:nvPr/>
        </p:nvSpPr>
        <p:spPr>
          <a:xfrm>
            <a:off x="1807557" y="4172226"/>
            <a:ext cx="8390543" cy="1477328"/>
          </a:xfrm>
          <a:prstGeom prst="rect">
            <a:avLst/>
          </a:prstGeom>
        </p:spPr>
        <p:txBody>
          <a:bodyPr wrap="square">
            <a:spAutoFit/>
          </a:bodyPr>
          <a:lstStyle/>
          <a:p>
            <a:pPr marL="285750" indent="-285750">
              <a:buFont typeface="Wingdings" pitchFamily="2" charset="2"/>
              <a:buChar char="n"/>
            </a:pPr>
            <a:r>
              <a:rPr lang="zh-CN" altLang="en-US" b="1" dirty="0"/>
              <a:t>电商数据库</a:t>
            </a:r>
            <a:r>
              <a:rPr lang="zh-CN" altLang="en-US" b="1" dirty="0" smtClean="0"/>
              <a:t>的性能瓶颈</a:t>
            </a:r>
            <a:endParaRPr lang="en-US" altLang="zh-CN" b="1" dirty="0"/>
          </a:p>
          <a:p>
            <a:pPr marL="285750" indent="-285750">
              <a:buFont typeface="Wingdings" pitchFamily="2" charset="2"/>
              <a:buChar char="n"/>
            </a:pPr>
            <a:endParaRPr lang="en-US" altLang="zh-CN" b="1" dirty="0" smtClean="0"/>
          </a:p>
          <a:p>
            <a:pPr>
              <a:lnSpc>
                <a:spcPct val="150000"/>
              </a:lnSpc>
            </a:pPr>
            <a:r>
              <a:rPr lang="zh-CN" altLang="en-US" dirty="0"/>
              <a:t>● 大量的并发读</a:t>
            </a:r>
            <a:r>
              <a:rPr lang="en-US" altLang="zh-CN" dirty="0"/>
              <a:t>/</a:t>
            </a:r>
            <a:r>
              <a:rPr lang="zh-CN" altLang="en-US" dirty="0"/>
              <a:t>写操作，导致单库出现难以承受的负载压力；</a:t>
            </a:r>
          </a:p>
          <a:p>
            <a:pPr>
              <a:lnSpc>
                <a:spcPct val="150000"/>
              </a:lnSpc>
            </a:pPr>
            <a:r>
              <a:rPr lang="zh-CN" altLang="en-US" dirty="0"/>
              <a:t>● 单表存储数据量过大，导致检索效率低下。 </a:t>
            </a:r>
          </a:p>
        </p:txBody>
      </p:sp>
    </p:spTree>
    <p:extLst>
      <p:ext uri="{BB962C8B-B14F-4D97-AF65-F5344CB8AC3E}">
        <p14:creationId xmlns:p14="http://schemas.microsoft.com/office/powerpoint/2010/main" val="18519292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13"/>
          <p:cNvSpPr txBox="1"/>
          <p:nvPr/>
        </p:nvSpPr>
        <p:spPr>
          <a:xfrm>
            <a:off x="1843610" y="71695"/>
            <a:ext cx="9228668" cy="546100"/>
          </a:xfrm>
          <a:prstGeom prst="rect">
            <a:avLst/>
          </a:prstGeom>
          <a:noFill/>
        </p:spPr>
        <p:txBody>
          <a:bodyPr wrap="square" rtlCol="0" anchor="ctr">
            <a:noAutofit/>
          </a:bodyP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l" defTabSz="544195"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lumMod val="65000"/>
                    <a:lumOff val="35000"/>
                  </a:srgbClr>
                </a:solidFill>
                <a:effectLst/>
                <a:uLnTx/>
                <a:uFillTx/>
                <a:latin typeface="Microsoft YaHei" charset="-122"/>
                <a:ea typeface="Microsoft YaHei" charset="-122"/>
                <a:cs typeface="Microsoft YaHei" charset="-122"/>
                <a:sym typeface="Calibri"/>
              </a:rPr>
              <a:t>目录</a:t>
            </a:r>
          </a:p>
        </p:txBody>
      </p:sp>
      <p:sp>
        <p:nvSpPr>
          <p:cNvPr id="74" name="灯片编号占位符 2">
            <a:extLst>
              <a:ext uri="{FF2B5EF4-FFF2-40B4-BE49-F238E27FC236}">
                <a16:creationId xmlns:a16="http://schemas.microsoft.com/office/drawing/2014/main" id="{906DE637-C883-4F25-AB11-3D4A151435CA}"/>
              </a:ext>
            </a:extLst>
          </p:cNvPr>
          <p:cNvSpPr txBox="1">
            <a:spLocks/>
          </p:cNvSpPr>
          <p:nvPr/>
        </p:nvSpPr>
        <p:spPr>
          <a:xfrm>
            <a:off x="11749824" y="5884871"/>
            <a:ext cx="442176" cy="365040"/>
          </a:xfrm>
          <a:prstGeom prst="rect">
            <a:avLst/>
          </a:prstGeom>
        </p:spPr>
        <p:txBody>
          <a:bodyPr vert="horz" lIns="91419" tIns="45709" rIns="91419" bIns="45709" rtlCol="0"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defTabSz="544195" eaLnBrk="1" fontAlgn="auto" latinLnBrk="0" hangingPunct="1">
              <a:lnSpc>
                <a:spcPct val="100000"/>
              </a:lnSpc>
              <a:spcBef>
                <a:spcPts val="0"/>
              </a:spcBef>
              <a:spcAft>
                <a:spcPts val="0"/>
              </a:spcAft>
              <a:buClrTx/>
              <a:buSzTx/>
              <a:buFontTx/>
              <a:buNone/>
              <a:tabLst/>
              <a:defRPr/>
            </a:pPr>
            <a:fld id="{926D6C7A-04DA-4255-95B2-073E7886522E}" type="slidenum">
              <a:rPr kumimoji="0" lang="zh-CN" altLang="en-US" sz="1800" b="0" i="0" u="none" strike="noStrike" kern="0" cap="none" spc="0" normalizeH="0" baseline="0" noProof="0">
                <a:ln>
                  <a:noFill/>
                </a:ln>
                <a:solidFill>
                  <a:srgbClr val="F79646">
                    <a:lumMod val="75000"/>
                  </a:srgbClr>
                </a:solidFill>
                <a:effectLst/>
                <a:uLnTx/>
                <a:uFillTx/>
                <a:latin typeface="Calibri"/>
                <a:sym typeface="Calibri"/>
              </a:rPr>
              <a:pPr marL="0" marR="0" lvl="0" indent="0" defTabSz="544195"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0" cap="none" spc="0" normalizeH="0" baseline="0" noProof="0" dirty="0">
              <a:ln>
                <a:noFill/>
              </a:ln>
              <a:solidFill>
                <a:srgbClr val="F79646">
                  <a:lumMod val="75000"/>
                </a:srgbClr>
              </a:solidFill>
              <a:effectLst/>
              <a:uLnTx/>
              <a:uFillTx/>
              <a:latin typeface="Calibri"/>
              <a:sym typeface="Calibri"/>
            </a:endParaRPr>
          </a:p>
        </p:txBody>
      </p:sp>
      <p:sp>
        <p:nvSpPr>
          <p:cNvPr id="77" name="圆角矩形 76"/>
          <p:cNvSpPr/>
          <p:nvPr/>
        </p:nvSpPr>
        <p:spPr>
          <a:xfrm>
            <a:off x="2932271" y="1433291"/>
            <a:ext cx="9436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smtClean="0">
                <a:solidFill>
                  <a:prstClr val="white"/>
                </a:solidFill>
                <a:latin typeface="微软雅黑" panose="020B0503020204020204" pitchFamily="34" charset="-122"/>
                <a:ea typeface="微软雅黑" panose="020B0503020204020204" pitchFamily="34" charset="-122"/>
                <a:cs typeface="Helvetica"/>
              </a:rPr>
              <a:t>一</a:t>
            </a:r>
            <a:endParaRPr lang="zh-CN" altLang="en-US" sz="2000" b="1" kern="1200" dirty="0">
              <a:solidFill>
                <a:prstClr val="white"/>
              </a:solidFill>
              <a:latin typeface="微软雅黑" panose="020B0503020204020204" pitchFamily="34" charset="-122"/>
              <a:ea typeface="微软雅黑" panose="020B0503020204020204" pitchFamily="34" charset="-122"/>
              <a:cs typeface="Helvetica"/>
            </a:endParaRPr>
          </a:p>
        </p:txBody>
      </p:sp>
      <p:sp>
        <p:nvSpPr>
          <p:cNvPr id="78" name="圆角矩形 77"/>
          <p:cNvSpPr/>
          <p:nvPr/>
        </p:nvSpPr>
        <p:spPr>
          <a:xfrm>
            <a:off x="4274318" y="1433291"/>
            <a:ext cx="53871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prstClr val="white"/>
              </a:solidFill>
              <a:latin typeface="微软雅黑" panose="020B0503020204020204" pitchFamily="34" charset="-122"/>
              <a:ea typeface="微软雅黑" panose="020B0503020204020204" pitchFamily="34" charset="-122"/>
              <a:cs typeface="Helvetica"/>
            </a:endParaRPr>
          </a:p>
        </p:txBody>
      </p:sp>
      <p:sp>
        <p:nvSpPr>
          <p:cNvPr id="80" name="文本框 1"/>
          <p:cNvSpPr txBox="1">
            <a:spLocks noChangeArrowheads="1"/>
          </p:cNvSpPr>
          <p:nvPr/>
        </p:nvSpPr>
        <p:spPr bwMode="auto">
          <a:xfrm>
            <a:off x="4474040" y="1530392"/>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a:ln>
                  <a:noFill/>
                </a:ln>
                <a:solidFill>
                  <a:prstClr val="white"/>
                </a:solidFill>
                <a:effectLst/>
                <a:uLnTx/>
                <a:uFillTx/>
                <a:latin typeface="微软雅黑" panose="020B0503020204020204" pitchFamily="34" charset="-122"/>
                <a:ea typeface="微软雅黑" panose="020B0503020204020204" pitchFamily="34" charset="-122"/>
                <a:cs typeface="Helvetica"/>
              </a:defRPr>
            </a:lvl1pPr>
          </a:lstStyle>
          <a:p>
            <a:r>
              <a:rPr lang="zh-CN" altLang="en-US" dirty="0"/>
              <a:t>削峰填谷</a:t>
            </a:r>
            <a:r>
              <a:rPr lang="en-US" altLang="zh-CN" dirty="0"/>
              <a:t>-</a:t>
            </a:r>
            <a:r>
              <a:rPr lang="zh-CN" altLang="en-US" dirty="0"/>
              <a:t>系统流控方案</a:t>
            </a:r>
          </a:p>
        </p:txBody>
      </p:sp>
      <p:sp>
        <p:nvSpPr>
          <p:cNvPr id="81" name="圆角矩形 80"/>
          <p:cNvSpPr/>
          <p:nvPr/>
        </p:nvSpPr>
        <p:spPr>
          <a:xfrm>
            <a:off x="2937313" y="2567532"/>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ctr" defTabSz="913765" rtl="0" eaLnBrk="0" fontAlgn="base" latinLnBrk="0" hangingPunct="0">
              <a:lnSpc>
                <a:spcPct val="100000"/>
              </a:lnSpc>
              <a:spcBef>
                <a:spcPct val="0"/>
              </a:spcBef>
              <a:spcAft>
                <a:spcPct val="0"/>
              </a:spcAft>
              <a:buClrTx/>
              <a:buSzTx/>
              <a:buFontTx/>
              <a:buNone/>
              <a:tabLst/>
              <a:defRPr/>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二</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82" name="圆角矩形 81"/>
          <p:cNvSpPr/>
          <p:nvPr/>
        </p:nvSpPr>
        <p:spPr>
          <a:xfrm>
            <a:off x="4279360" y="2567532"/>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ctr" defTabSz="913765"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83" name="文本框 1"/>
          <p:cNvSpPr txBox="1">
            <a:spLocks noChangeArrowheads="1"/>
          </p:cNvSpPr>
          <p:nvPr/>
        </p:nvSpPr>
        <p:spPr bwMode="auto">
          <a:xfrm>
            <a:off x="4479082" y="2664633"/>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l" defTabSz="913765"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Helvetica"/>
                <a:sym typeface="Calibri"/>
              </a:rPr>
              <a:t>核心难题</a:t>
            </a: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Helvetica"/>
                <a:sym typeface="Calibri"/>
              </a:rPr>
              <a:t>-</a:t>
            </a: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Helvetica"/>
                <a:sym typeface="Calibri"/>
              </a:rPr>
              <a:t>读写优化方案</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84" name="圆角矩形 83"/>
          <p:cNvSpPr/>
          <p:nvPr/>
        </p:nvSpPr>
        <p:spPr>
          <a:xfrm>
            <a:off x="2926088" y="3672807"/>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ctr" defTabSz="913765" rtl="0" eaLnBrk="0" fontAlgn="base" latinLnBrk="0" hangingPunct="0">
              <a:lnSpc>
                <a:spcPct val="100000"/>
              </a:lnSpc>
              <a:spcBef>
                <a:spcPct val="0"/>
              </a:spcBef>
              <a:spcAft>
                <a:spcPct val="0"/>
              </a:spcAft>
              <a:buClrTx/>
              <a:buSzTx/>
              <a:buFontTx/>
              <a:buNone/>
              <a:tabLst/>
              <a:defRPr/>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三</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85" name="圆角矩形 84"/>
          <p:cNvSpPr/>
          <p:nvPr/>
        </p:nvSpPr>
        <p:spPr>
          <a:xfrm>
            <a:off x="4268135" y="3672807"/>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ctr" defTabSz="913765"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86" name="文本框 1"/>
          <p:cNvSpPr txBox="1">
            <a:spLocks noChangeArrowheads="1"/>
          </p:cNvSpPr>
          <p:nvPr/>
        </p:nvSpPr>
        <p:spPr bwMode="auto">
          <a:xfrm>
            <a:off x="4467857" y="3769908"/>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l" defTabSz="913765" rtl="0" eaLnBrk="0" fontAlgn="base" latinLnBrk="0" hangingPunct="0">
              <a:lnSpc>
                <a:spcPct val="100000"/>
              </a:lnSpc>
              <a:spcBef>
                <a:spcPct val="0"/>
              </a:spcBef>
              <a:spcAft>
                <a:spcPct val="0"/>
              </a:spcAft>
              <a:buClrTx/>
              <a:buSzTx/>
              <a:buFontTx/>
              <a:buNone/>
              <a:tabLst/>
              <a:defRPr/>
            </a:pPr>
            <a:r>
              <a:rPr lang="zh-CN" altLang="en-US" sz="2000" b="1" kern="1200" dirty="0">
                <a:solidFill>
                  <a:prstClr val="black"/>
                </a:solidFill>
                <a:latin typeface="微软雅黑" panose="020B0503020204020204" pitchFamily="34" charset="-122"/>
                <a:ea typeface="微软雅黑" panose="020B0503020204020204" pitchFamily="34" charset="-122"/>
                <a:cs typeface="Helvetica"/>
              </a:rPr>
              <a:t>大数据量</a:t>
            </a:r>
            <a:r>
              <a:rPr lang="en-US" altLang="zh-CN" sz="2000" b="1" kern="1200" dirty="0" smtClean="0">
                <a:solidFill>
                  <a:prstClr val="black"/>
                </a:solidFill>
                <a:latin typeface="微软雅黑" panose="020B0503020204020204" pitchFamily="34" charset="-122"/>
                <a:ea typeface="微软雅黑" panose="020B0503020204020204" pitchFamily="34" charset="-122"/>
                <a:cs typeface="Helvetica"/>
              </a:rPr>
              <a:t>-</a:t>
            </a:r>
            <a:r>
              <a:rPr lang="zh-CN" altLang="en-US" sz="2000" b="1" kern="1200" dirty="0" smtClean="0">
                <a:solidFill>
                  <a:prstClr val="black"/>
                </a:solidFill>
                <a:latin typeface="微软雅黑" panose="020B0503020204020204" pitchFamily="34" charset="-122"/>
                <a:ea typeface="微软雅黑" panose="020B0503020204020204" pitchFamily="34" charset="-122"/>
                <a:cs typeface="Helvetica"/>
              </a:rPr>
              <a:t>分库分表方案</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16" name="圆角矩形 15"/>
          <p:cNvSpPr/>
          <p:nvPr/>
        </p:nvSpPr>
        <p:spPr>
          <a:xfrm>
            <a:off x="2926088" y="4664754"/>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四</a:t>
            </a:r>
          </a:p>
        </p:txBody>
      </p:sp>
      <p:sp>
        <p:nvSpPr>
          <p:cNvPr id="17" name="圆角矩形 16"/>
          <p:cNvSpPr/>
          <p:nvPr/>
        </p:nvSpPr>
        <p:spPr>
          <a:xfrm>
            <a:off x="4268135" y="4664754"/>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18" name="文本框 1"/>
          <p:cNvSpPr txBox="1">
            <a:spLocks noChangeArrowheads="1"/>
          </p:cNvSpPr>
          <p:nvPr/>
        </p:nvSpPr>
        <p:spPr bwMode="auto">
          <a:xfrm>
            <a:off x="4467857" y="4761855"/>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案例分享</a:t>
            </a:r>
            <a:r>
              <a:rPr lang="en-US" altLang="zh-CN" dirty="0"/>
              <a:t>-</a:t>
            </a:r>
            <a:r>
              <a:rPr lang="zh-CN" altLang="en-US" dirty="0"/>
              <a:t>流量治理实践</a:t>
            </a:r>
          </a:p>
        </p:txBody>
      </p:sp>
    </p:spTree>
    <p:extLst>
      <p:ext uri="{BB962C8B-B14F-4D97-AF65-F5344CB8AC3E}">
        <p14:creationId xmlns:p14="http://schemas.microsoft.com/office/powerpoint/2010/main" val="3417517293"/>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2298" y="837986"/>
            <a:ext cx="8460902" cy="2031325"/>
          </a:xfrm>
          <a:prstGeom prst="rect">
            <a:avLst/>
          </a:prstGeom>
        </p:spPr>
        <p:txBody>
          <a:bodyPr wrap="square">
            <a:spAutoFit/>
          </a:bodyPr>
          <a:lstStyle/>
          <a:p>
            <a:pPr marL="285750" indent="-285750">
              <a:buFont typeface="Wingdings" pitchFamily="2" charset="2"/>
              <a:buChar char="n"/>
            </a:pPr>
            <a:r>
              <a:rPr lang="zh-CN" altLang="en-US" b="1" dirty="0" smtClean="0"/>
              <a:t>读写分离方案</a:t>
            </a:r>
            <a:endParaRPr lang="en-US" altLang="zh-CN" b="1" dirty="0" smtClean="0"/>
          </a:p>
          <a:p>
            <a:pPr>
              <a:lnSpc>
                <a:spcPct val="150000"/>
              </a:lnSpc>
            </a:pPr>
            <a:r>
              <a:rPr lang="zh-CN" altLang="en-US" dirty="0"/>
              <a:t>大型电商网站几乎随时都在接受着大流量、高并发，以及海量数据的洗礼，随着用户规模的线性上升，单库的性能瓶颈会逐渐开始暴露，由于数据库的检索效率越来越低，将会导致生产环境中产生较多的慢速 </a:t>
            </a:r>
            <a:r>
              <a:rPr lang="en-US" altLang="zh-CN" dirty="0"/>
              <a:t>SQL</a:t>
            </a:r>
            <a:r>
              <a:rPr lang="zh-CN" altLang="en-US" dirty="0"/>
              <a:t>。对于那些非结构化的数据，可以将其存储在</a:t>
            </a:r>
            <a:r>
              <a:rPr lang="en-US" altLang="zh-CN" dirty="0"/>
              <a:t>NoSQL</a:t>
            </a:r>
            <a:r>
              <a:rPr lang="zh-CN" altLang="en-US" dirty="0"/>
              <a:t>数据库中</a:t>
            </a:r>
            <a:r>
              <a:rPr lang="zh-CN" altLang="en-US" dirty="0" smtClean="0"/>
              <a:t>来（</a:t>
            </a:r>
            <a:r>
              <a:rPr lang="zh-CN" altLang="en-US" dirty="0"/>
              <a:t>如</a:t>
            </a:r>
            <a:r>
              <a:rPr lang="en-US" altLang="zh-CN" dirty="0"/>
              <a:t>MySQL</a:t>
            </a:r>
            <a:r>
              <a:rPr lang="zh-CN" altLang="en-US" dirty="0"/>
              <a:t>数据库）中</a:t>
            </a:r>
            <a:r>
              <a:rPr lang="zh-CN" altLang="en-US" dirty="0" smtClean="0"/>
              <a:t>。</a:t>
            </a:r>
            <a:endParaRPr lang="zh-CN" altLang="en-US" dirty="0"/>
          </a:p>
        </p:txBody>
      </p:sp>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读写分离</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2581275" y="3263900"/>
            <a:ext cx="6038850" cy="3124200"/>
          </a:xfrm>
          <a:prstGeom prst="rect">
            <a:avLst/>
          </a:prstGeom>
        </p:spPr>
      </p:pic>
    </p:spTree>
    <p:extLst>
      <p:ext uri="{BB962C8B-B14F-4D97-AF65-F5344CB8AC3E}">
        <p14:creationId xmlns:p14="http://schemas.microsoft.com/office/powerpoint/2010/main" val="10870848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垂直分库、水平分库</a:t>
            </a:r>
            <a:endParaRPr lang="zh-CN" altLang="en-US" sz="2000" b="1" dirty="0">
              <a:latin typeface="微软雅黑" panose="020B0503020204020204" charset="-122"/>
              <a:ea typeface="微软雅黑" panose="020B0503020204020204" charset="-122"/>
            </a:endParaRPr>
          </a:p>
        </p:txBody>
      </p:sp>
      <p:sp>
        <p:nvSpPr>
          <p:cNvPr id="3" name="矩形 2"/>
          <p:cNvSpPr/>
          <p:nvPr/>
        </p:nvSpPr>
        <p:spPr>
          <a:xfrm>
            <a:off x="1807558" y="805332"/>
            <a:ext cx="9743872" cy="2308324"/>
          </a:xfrm>
          <a:prstGeom prst="rect">
            <a:avLst/>
          </a:prstGeom>
        </p:spPr>
        <p:txBody>
          <a:bodyPr wrap="square">
            <a:spAutoFit/>
          </a:bodyPr>
          <a:lstStyle/>
          <a:p>
            <a:pPr marL="285750" indent="-285750">
              <a:buFont typeface="Wingdings" pitchFamily="2" charset="2"/>
              <a:buChar char="n"/>
            </a:pPr>
            <a:r>
              <a:rPr lang="zh-CN" altLang="en-US" b="1" dirty="0" smtClean="0"/>
              <a:t>垂直分库</a:t>
            </a:r>
            <a:endParaRPr lang="en-US" altLang="zh-CN" b="1" dirty="0" smtClean="0"/>
          </a:p>
          <a:p>
            <a:pPr marL="285750" indent="-285750">
              <a:buFont typeface="Wingdings" pitchFamily="2" charset="2"/>
              <a:buChar char="n"/>
            </a:pPr>
            <a:endParaRPr lang="en-US" altLang="zh-CN" b="1" dirty="0" smtClean="0"/>
          </a:p>
          <a:p>
            <a:r>
              <a:rPr lang="zh-CN" altLang="en-US" dirty="0" smtClean="0"/>
              <a:t>垂直分库是按业务领域对数据库进行切分，比如商品数据库、订单数据库、活动数据库。通过将数据分散在不同服务器中，一来可以进行业务隔离，二来可以根据压力配置性能不同的数据库服务器。压力大的业务，可以配置一主多重、升级存储为</a:t>
            </a:r>
            <a:r>
              <a:rPr lang="en-US" altLang="zh-CN" dirty="0" smtClean="0"/>
              <a:t>SSD</a:t>
            </a:r>
            <a:r>
              <a:rPr lang="zh-CN" altLang="en-US" dirty="0" smtClean="0"/>
              <a:t>。</a:t>
            </a:r>
            <a:endParaRPr lang="en-US" altLang="zh-CN" dirty="0" smtClean="0"/>
          </a:p>
          <a:p>
            <a:endParaRPr lang="en-US" altLang="zh-CN" dirty="0"/>
          </a:p>
          <a:p>
            <a:r>
              <a:rPr lang="zh-CN" altLang="en-US" dirty="0" smtClean="0"/>
              <a:t>垂直分库后，无法进行跨领域的</a:t>
            </a:r>
            <a:r>
              <a:rPr lang="en-US" altLang="zh-CN" dirty="0" smtClean="0"/>
              <a:t>Join</a:t>
            </a:r>
            <a:r>
              <a:rPr lang="zh-CN" altLang="en-US" dirty="0" smtClean="0"/>
              <a:t>操作，查询性能降低。一个业务场景跨多个业务领域时，数据一致性较难保证。</a:t>
            </a:r>
            <a:endParaRPr lang="zh-CN" altLang="en-US" dirty="0"/>
          </a:p>
        </p:txBody>
      </p:sp>
      <p:sp>
        <p:nvSpPr>
          <p:cNvPr id="5" name="矩形 4"/>
          <p:cNvSpPr/>
          <p:nvPr/>
        </p:nvSpPr>
        <p:spPr>
          <a:xfrm>
            <a:off x="1807558" y="3619049"/>
            <a:ext cx="9743872" cy="1477328"/>
          </a:xfrm>
          <a:prstGeom prst="rect">
            <a:avLst/>
          </a:prstGeom>
        </p:spPr>
        <p:txBody>
          <a:bodyPr wrap="square">
            <a:spAutoFit/>
          </a:bodyPr>
          <a:lstStyle/>
          <a:p>
            <a:pPr marL="285750" indent="-285750">
              <a:buFont typeface="Wingdings" pitchFamily="2" charset="2"/>
              <a:buChar char="n"/>
            </a:pPr>
            <a:r>
              <a:rPr lang="zh-CN" altLang="en-US" b="1" dirty="0" smtClean="0"/>
              <a:t>水平分库</a:t>
            </a:r>
            <a:endParaRPr lang="en-US" altLang="zh-CN" b="1" dirty="0" smtClean="0"/>
          </a:p>
          <a:p>
            <a:pPr marL="285750" indent="-285750">
              <a:buFont typeface="Wingdings" pitchFamily="2" charset="2"/>
              <a:buChar char="n"/>
            </a:pPr>
            <a:endParaRPr lang="en-US" altLang="zh-CN" b="1" dirty="0" smtClean="0"/>
          </a:p>
          <a:p>
            <a:r>
              <a:rPr lang="zh-CN" altLang="en-US" dirty="0" smtClean="0"/>
              <a:t>水平分库，主要是为了解决单表数量过大而导致的性能问题。水平分库，可先分表再分库。</a:t>
            </a:r>
            <a:endParaRPr lang="en-US" altLang="zh-CN" dirty="0" smtClean="0"/>
          </a:p>
          <a:p>
            <a:endParaRPr lang="en-US" altLang="zh-CN" dirty="0"/>
          </a:p>
          <a:p>
            <a:r>
              <a:rPr lang="zh-CN" altLang="en-US" dirty="0" smtClean="0"/>
              <a:t>水平分库，不容易解决跨库查询的场景（全表检索、分页场景）</a:t>
            </a:r>
            <a:endParaRPr lang="zh-CN" altLang="en-US" dirty="0"/>
          </a:p>
        </p:txBody>
      </p:sp>
    </p:spTree>
    <p:extLst>
      <p:ext uri="{BB962C8B-B14F-4D97-AF65-F5344CB8AC3E}">
        <p14:creationId xmlns:p14="http://schemas.microsoft.com/office/powerpoint/2010/main" val="137870021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en-US" altLang="zh-CN" sz="2000" b="1" dirty="0" err="1" smtClean="0">
                <a:latin typeface="微软雅黑" panose="020B0503020204020204" charset="-122"/>
                <a:ea typeface="微软雅黑" panose="020B0503020204020204" charset="-122"/>
              </a:rPr>
              <a:t>Sharding</a:t>
            </a:r>
            <a:r>
              <a:rPr lang="zh-CN" altLang="en-US" sz="2000" b="1" dirty="0" smtClean="0">
                <a:latin typeface="微软雅黑" panose="020B0503020204020204" charset="-122"/>
                <a:ea typeface="微软雅黑" panose="020B0503020204020204" charset="-122"/>
              </a:rPr>
              <a:t>中间件分类</a:t>
            </a:r>
            <a:endParaRPr lang="zh-CN" altLang="en-US" sz="2000" b="1" dirty="0">
              <a:latin typeface="微软雅黑" panose="020B0503020204020204" charset="-122"/>
              <a:ea typeface="微软雅黑" panose="020B0503020204020204" charset="-122"/>
            </a:endParaRPr>
          </a:p>
        </p:txBody>
      </p:sp>
      <p:sp>
        <p:nvSpPr>
          <p:cNvPr id="5" name="矩形 4"/>
          <p:cNvSpPr/>
          <p:nvPr/>
        </p:nvSpPr>
        <p:spPr>
          <a:xfrm>
            <a:off x="1807558" y="805332"/>
            <a:ext cx="9743872" cy="1200329"/>
          </a:xfrm>
          <a:prstGeom prst="rect">
            <a:avLst/>
          </a:prstGeom>
        </p:spPr>
        <p:txBody>
          <a:bodyPr wrap="square">
            <a:spAutoFit/>
          </a:bodyPr>
          <a:lstStyle/>
          <a:p>
            <a:pPr marL="285750" indent="-285750">
              <a:buFont typeface="Wingdings" pitchFamily="2" charset="2"/>
              <a:buChar char="n"/>
            </a:pPr>
            <a:r>
              <a:rPr lang="zh-CN" altLang="en-US" b="1" dirty="0" smtClean="0"/>
              <a:t>代理类</a:t>
            </a:r>
            <a:endParaRPr lang="en-US" altLang="zh-CN" b="1" dirty="0" smtClean="0"/>
          </a:p>
          <a:p>
            <a:pPr marL="285750" indent="-285750">
              <a:buFont typeface="Wingdings" pitchFamily="2" charset="2"/>
              <a:buChar char="n"/>
            </a:pPr>
            <a:endParaRPr lang="en-US" altLang="zh-CN" b="1" dirty="0" smtClean="0"/>
          </a:p>
          <a:p>
            <a:r>
              <a:rPr lang="zh-CN" altLang="en-US" dirty="0" smtClean="0"/>
              <a:t>代理类一般实现了</a:t>
            </a:r>
            <a:r>
              <a:rPr lang="en-US" altLang="zh-CN" dirty="0" smtClean="0"/>
              <a:t>MySQL</a:t>
            </a:r>
            <a:r>
              <a:rPr lang="zh-CN" altLang="en-US" dirty="0" smtClean="0"/>
              <a:t>协议，把自己伪装成</a:t>
            </a:r>
            <a:r>
              <a:rPr lang="en-US" altLang="zh-CN" dirty="0" smtClean="0"/>
              <a:t>MySQL</a:t>
            </a:r>
            <a:r>
              <a:rPr lang="zh-CN" altLang="en-US" dirty="0" smtClean="0"/>
              <a:t>数据库，需要单独部署，相对重量级，典型的如</a:t>
            </a:r>
            <a:r>
              <a:rPr lang="en-US" altLang="zh-CN" dirty="0" err="1" smtClean="0"/>
              <a:t>Mycat</a:t>
            </a:r>
            <a:r>
              <a:rPr lang="zh-CN" altLang="en-US" dirty="0" smtClean="0"/>
              <a:t>、</a:t>
            </a:r>
            <a:r>
              <a:rPr lang="en-US" altLang="zh-CN" dirty="0" err="1" smtClean="0"/>
              <a:t>ShardingSphere</a:t>
            </a:r>
            <a:r>
              <a:rPr lang="en-US" altLang="zh-CN" dirty="0" smtClean="0"/>
              <a:t>-proxy</a:t>
            </a:r>
            <a:r>
              <a:rPr lang="zh-CN" altLang="en-US" dirty="0" smtClean="0"/>
              <a:t>。</a:t>
            </a:r>
            <a:endParaRPr lang="en-US" altLang="zh-CN" dirty="0" smtClean="0"/>
          </a:p>
        </p:txBody>
      </p:sp>
      <p:sp>
        <p:nvSpPr>
          <p:cNvPr id="6" name="矩形 5"/>
          <p:cNvSpPr/>
          <p:nvPr/>
        </p:nvSpPr>
        <p:spPr>
          <a:xfrm>
            <a:off x="1807558" y="2264893"/>
            <a:ext cx="9743872" cy="1200329"/>
          </a:xfrm>
          <a:prstGeom prst="rect">
            <a:avLst/>
          </a:prstGeom>
        </p:spPr>
        <p:txBody>
          <a:bodyPr wrap="square">
            <a:spAutoFit/>
          </a:bodyPr>
          <a:lstStyle/>
          <a:p>
            <a:pPr marL="285750" indent="-285750">
              <a:buFont typeface="Wingdings" pitchFamily="2" charset="2"/>
              <a:buChar char="n"/>
            </a:pPr>
            <a:r>
              <a:rPr lang="zh-CN" altLang="en-US" b="1" dirty="0" smtClean="0"/>
              <a:t>客户端路由类</a:t>
            </a:r>
            <a:endParaRPr lang="en-US" altLang="zh-CN" b="1" dirty="0" smtClean="0"/>
          </a:p>
          <a:p>
            <a:pPr marL="285750" indent="-285750">
              <a:buFont typeface="Wingdings" pitchFamily="2" charset="2"/>
              <a:buChar char="n"/>
            </a:pPr>
            <a:endParaRPr lang="en-US" altLang="zh-CN" b="1" dirty="0" smtClean="0"/>
          </a:p>
          <a:p>
            <a:r>
              <a:rPr lang="zh-CN" altLang="en-US" dirty="0" smtClean="0"/>
              <a:t>客户端路由类，在客户端实现路由逻辑，无需单独部署，相对轻量，典型的如</a:t>
            </a:r>
            <a:r>
              <a:rPr lang="en-US" altLang="zh-CN" dirty="0" err="1"/>
              <a:t>ShardingSphere</a:t>
            </a:r>
            <a:r>
              <a:rPr lang="en-US" altLang="zh-CN" dirty="0"/>
              <a:t>-JDBC	</a:t>
            </a:r>
            <a:r>
              <a:rPr lang="zh-CN" altLang="en-US" dirty="0" smtClean="0"/>
              <a:t>。</a:t>
            </a:r>
            <a:endParaRPr lang="zh-CN" altLang="en-US" dirty="0"/>
          </a:p>
        </p:txBody>
      </p:sp>
      <p:pic>
        <p:nvPicPr>
          <p:cNvPr id="2" name="图片 1"/>
          <p:cNvPicPr>
            <a:picLocks noChangeAspect="1"/>
          </p:cNvPicPr>
          <p:nvPr/>
        </p:nvPicPr>
        <p:blipFill>
          <a:blip r:embed="rId2"/>
          <a:stretch>
            <a:fillRect/>
          </a:stretch>
        </p:blipFill>
        <p:spPr>
          <a:xfrm>
            <a:off x="1807558" y="3625768"/>
            <a:ext cx="4944934" cy="2964946"/>
          </a:xfrm>
          <a:prstGeom prst="rect">
            <a:avLst/>
          </a:prstGeom>
        </p:spPr>
      </p:pic>
      <p:pic>
        <p:nvPicPr>
          <p:cNvPr id="3" name="图片 2"/>
          <p:cNvPicPr>
            <a:picLocks noChangeAspect="1"/>
          </p:cNvPicPr>
          <p:nvPr/>
        </p:nvPicPr>
        <p:blipFill>
          <a:blip r:embed="rId3"/>
          <a:stretch>
            <a:fillRect/>
          </a:stretch>
        </p:blipFill>
        <p:spPr>
          <a:xfrm>
            <a:off x="6888919" y="3625769"/>
            <a:ext cx="4944935" cy="2964946"/>
          </a:xfrm>
          <a:prstGeom prst="rect">
            <a:avLst/>
          </a:prstGeom>
        </p:spPr>
      </p:pic>
    </p:spTree>
    <p:extLst>
      <p:ext uri="{BB962C8B-B14F-4D97-AF65-F5344CB8AC3E}">
        <p14:creationId xmlns:p14="http://schemas.microsoft.com/office/powerpoint/2010/main" val="353378805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01" y="2725182"/>
            <a:ext cx="6408550" cy="3578635"/>
          </a:xfrm>
          <a:prstGeom prst="rect">
            <a:avLst/>
          </a:prstGeom>
        </p:spPr>
      </p:pic>
      <p:sp>
        <p:nvSpPr>
          <p:cNvPr id="3"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en-US" altLang="zh-CN" sz="2000" b="1" dirty="0" err="1" smtClean="0">
                <a:latin typeface="微软雅黑" panose="020B0503020204020204" charset="-122"/>
                <a:ea typeface="微软雅黑" panose="020B0503020204020204" charset="-122"/>
              </a:rPr>
              <a:t>Sharding</a:t>
            </a:r>
            <a:r>
              <a:rPr lang="zh-CN" altLang="en-US" sz="2000" b="1" dirty="0">
                <a:latin typeface="微软雅黑" panose="020B0503020204020204" charset="-122"/>
                <a:ea typeface="微软雅黑" panose="020B0503020204020204" charset="-122"/>
              </a:rPr>
              <a:t>中间</a:t>
            </a:r>
            <a:r>
              <a:rPr lang="zh-CN" altLang="en-US" sz="2000" b="1" dirty="0" smtClean="0">
                <a:latin typeface="微软雅黑" panose="020B0503020204020204" charset="-122"/>
                <a:ea typeface="微软雅黑" panose="020B0503020204020204" charset="-122"/>
              </a:rPr>
              <a:t>件</a:t>
            </a:r>
            <a:r>
              <a:rPr lang="en-US" altLang="zh-CN" sz="2000" b="1" dirty="0" smtClean="0">
                <a:latin typeface="微软雅黑" panose="020B0503020204020204" charset="-122"/>
                <a:ea typeface="微软雅黑" panose="020B0503020204020204" charset="-122"/>
              </a:rPr>
              <a:t>-</a:t>
            </a:r>
            <a:r>
              <a:rPr lang="en-US" altLang="zh-CN" sz="2000" b="1" dirty="0" err="1" smtClean="0">
                <a:latin typeface="微软雅黑" panose="020B0503020204020204" charset="-122"/>
                <a:ea typeface="微软雅黑" panose="020B0503020204020204" charset="-122"/>
              </a:rPr>
              <a:t>Mycat</a:t>
            </a:r>
            <a:endParaRPr lang="zh-CN" altLang="en-US" sz="2000" b="1" dirty="0">
              <a:latin typeface="微软雅黑" panose="020B0503020204020204" charset="-122"/>
              <a:ea typeface="微软雅黑" panose="020B0503020204020204" charset="-122"/>
            </a:endParaRPr>
          </a:p>
        </p:txBody>
      </p:sp>
      <p:sp>
        <p:nvSpPr>
          <p:cNvPr id="4" name="矩形 3"/>
          <p:cNvSpPr/>
          <p:nvPr/>
        </p:nvSpPr>
        <p:spPr>
          <a:xfrm>
            <a:off x="646701" y="751458"/>
            <a:ext cx="11018825" cy="1530291"/>
          </a:xfrm>
          <a:prstGeom prst="rect">
            <a:avLst/>
          </a:prstGeom>
        </p:spPr>
        <p:txBody>
          <a:bodyPr wrap="square">
            <a:spAutoFit/>
          </a:bodyPr>
          <a:lstStyle/>
          <a:p>
            <a:pPr>
              <a:lnSpc>
                <a:spcPct val="150000"/>
              </a:lnSpc>
            </a:pPr>
            <a:r>
              <a:rPr lang="en-US" altLang="zh-CN" sz="1600" dirty="0" smtClean="0"/>
              <a:t>	</a:t>
            </a:r>
            <a:r>
              <a:rPr lang="zh-CN" altLang="en-US" sz="1600" dirty="0" smtClean="0"/>
              <a:t>Cobar</a:t>
            </a:r>
            <a:r>
              <a:rPr lang="zh-CN" altLang="en-US" sz="1600" dirty="0"/>
              <a:t>是一款MySQL数据库分布式处理中间件，由阿里于2012年6月开源。Cobar的前身是早已经开</a:t>
            </a:r>
            <a:r>
              <a:rPr lang="zh-CN" altLang="en-US" sz="1600" dirty="0" smtClean="0"/>
              <a:t>源Amoeba</a:t>
            </a:r>
            <a:r>
              <a:rPr lang="zh-CN" altLang="en-US" sz="1600" dirty="0"/>
              <a:t>，Amoeba的作者(陈思儒)离职去盛大之后,阿里重新设立了一个项目组并且更换名称为Cobar。但是自</a:t>
            </a:r>
            <a:r>
              <a:rPr lang="en-US" altLang="zh-CN" sz="1600" dirty="0"/>
              <a:t>2013</a:t>
            </a:r>
            <a:r>
              <a:rPr lang="zh-CN" altLang="en-US" sz="1600" dirty="0"/>
              <a:t>年后</a:t>
            </a:r>
            <a:r>
              <a:rPr lang="zh-CN" altLang="en-US" sz="1600" dirty="0" smtClean="0"/>
              <a:t>，</a:t>
            </a:r>
            <a:r>
              <a:rPr lang="zh-CN" altLang="en-US" sz="1600" dirty="0"/>
              <a:t> Cobar</a:t>
            </a:r>
            <a:r>
              <a:rPr lang="zh-CN" altLang="en-US" sz="1600" dirty="0" smtClean="0"/>
              <a:t>几乎</a:t>
            </a:r>
            <a:r>
              <a:rPr lang="zh-CN" altLang="en-US" sz="1600" dirty="0"/>
              <a:t>没有后续</a:t>
            </a:r>
            <a:r>
              <a:rPr lang="zh-CN" altLang="en-US" sz="1600" dirty="0" smtClean="0"/>
              <a:t>更新，在此</a:t>
            </a:r>
            <a:r>
              <a:rPr lang="zh-CN" altLang="en-US" sz="1600" dirty="0"/>
              <a:t>情况下，</a:t>
            </a:r>
            <a:r>
              <a:rPr lang="en-US" altLang="zh-CN" sz="1600" dirty="0" err="1"/>
              <a:t>MyCAT</a:t>
            </a:r>
            <a:r>
              <a:rPr lang="zh-CN" altLang="en-US" sz="1600" dirty="0" smtClean="0"/>
              <a:t>应运而生。</a:t>
            </a:r>
            <a:r>
              <a:rPr lang="en-US" altLang="zh-CN" sz="1600" dirty="0" smtClean="0"/>
              <a:t> </a:t>
            </a:r>
            <a:r>
              <a:rPr lang="en-US" altLang="zh-CN" sz="1600" dirty="0" err="1"/>
              <a:t>MyCAT</a:t>
            </a:r>
            <a:r>
              <a:rPr lang="zh-CN" altLang="en-US" sz="1600" dirty="0"/>
              <a:t>是一个实现了</a:t>
            </a:r>
            <a:r>
              <a:rPr lang="en-US" altLang="zh-CN" sz="1600" dirty="0"/>
              <a:t>MySQL</a:t>
            </a:r>
            <a:r>
              <a:rPr lang="zh-CN" altLang="en-US" sz="1600" dirty="0"/>
              <a:t>协议的</a:t>
            </a:r>
            <a:r>
              <a:rPr lang="en-US" altLang="zh-CN" sz="1600" dirty="0"/>
              <a:t>Server</a:t>
            </a:r>
            <a:r>
              <a:rPr lang="zh-CN" altLang="en-US" sz="1600" dirty="0"/>
              <a:t>，其核心功能是分库分</a:t>
            </a:r>
            <a:r>
              <a:rPr lang="zh-CN" altLang="en-US" sz="1600" dirty="0" smtClean="0"/>
              <a:t>表，可以</a:t>
            </a:r>
            <a:r>
              <a:rPr lang="zh-CN" altLang="en-US" sz="1600" dirty="0"/>
              <a:t>支持</a:t>
            </a:r>
            <a:r>
              <a:rPr lang="en-US" altLang="zh-CN" sz="1600" dirty="0"/>
              <a:t>MySQL</a:t>
            </a:r>
            <a:r>
              <a:rPr lang="zh-CN" altLang="en-US" sz="1600" dirty="0"/>
              <a:t>、</a:t>
            </a:r>
            <a:r>
              <a:rPr lang="en-US" altLang="zh-CN" sz="1600" dirty="0"/>
              <a:t>SQL Server</a:t>
            </a:r>
            <a:r>
              <a:rPr lang="zh-CN" altLang="en-US" sz="1600" dirty="0"/>
              <a:t>、</a:t>
            </a:r>
            <a:r>
              <a:rPr lang="en-US" altLang="zh-CN" sz="1600" dirty="0"/>
              <a:t>Oracle</a:t>
            </a:r>
            <a:r>
              <a:rPr lang="zh-CN" altLang="en-US" sz="1600" dirty="0"/>
              <a:t>、</a:t>
            </a:r>
            <a:r>
              <a:rPr lang="en-US" altLang="zh-CN" sz="1600" dirty="0"/>
              <a:t>DB2</a:t>
            </a:r>
            <a:r>
              <a:rPr lang="zh-CN" altLang="en-US" sz="1600" dirty="0"/>
              <a:t>、</a:t>
            </a:r>
            <a:r>
              <a:rPr lang="en-US" altLang="zh-CN" sz="1600" dirty="0"/>
              <a:t>PostgreSQL</a:t>
            </a:r>
            <a:r>
              <a:rPr lang="zh-CN" altLang="en-US" sz="1600" dirty="0"/>
              <a:t>等主流数据库</a:t>
            </a:r>
            <a:r>
              <a:rPr lang="zh-CN" altLang="en-US" sz="1600" dirty="0" smtClean="0"/>
              <a:t>。</a:t>
            </a:r>
            <a:endParaRPr lang="en-US" altLang="zh-CN" sz="1600" dirty="0" smtClean="0"/>
          </a:p>
        </p:txBody>
      </p:sp>
      <p:sp>
        <p:nvSpPr>
          <p:cNvPr id="5" name="圆角矩形 4"/>
          <p:cNvSpPr/>
          <p:nvPr/>
        </p:nvSpPr>
        <p:spPr>
          <a:xfrm>
            <a:off x="7210559" y="2151312"/>
            <a:ext cx="4202865" cy="4058005"/>
          </a:xfrm>
          <a:prstGeom prst="roundRect">
            <a:avLst>
              <a:gd name="adj" fmla="val 8107"/>
            </a:avLst>
          </a:prstGeom>
          <a:solidFill>
            <a:schemeClr val="bg1"/>
          </a:solidFill>
          <a:ln w="9525" cap="flat" cmpd="sng" algn="ctr">
            <a:solidFill>
              <a:srgbClr val="92D050"/>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6" name="文本框 3"/>
          <p:cNvSpPr txBox="1"/>
          <p:nvPr/>
        </p:nvSpPr>
        <p:spPr>
          <a:xfrm>
            <a:off x="7351895" y="2370568"/>
            <a:ext cx="3978399" cy="32316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ctr" rtl="0" latinLnBrk="1" hangingPunct="0">
              <a:lnSpc>
                <a:spcPct val="150000"/>
              </a:lnSpc>
            </a:pPr>
            <a:r>
              <a:rPr lang="en-US" altLang="zh-CN" sz="2000" b="1" dirty="0" err="1">
                <a:latin typeface="微软雅黑" panose="020B0503020204020204" charset="-122"/>
                <a:ea typeface="微软雅黑" panose="020B0503020204020204" charset="-122"/>
              </a:rPr>
              <a:t>Mycat</a:t>
            </a:r>
            <a:r>
              <a:rPr lang="zh-CN" altLang="en-US" sz="2000" b="1" dirty="0" smtClean="0"/>
              <a:t>的</a:t>
            </a:r>
            <a:r>
              <a:rPr lang="zh-CN" altLang="en-US" sz="2000" b="1" dirty="0"/>
              <a:t>主要</a:t>
            </a:r>
            <a:r>
              <a:rPr lang="zh-CN" altLang="en-US" sz="2000" b="1" dirty="0" smtClean="0"/>
              <a:t>功能</a:t>
            </a:r>
            <a:endParaRPr lang="en-US" altLang="zh-CN" sz="2000" b="1" dirty="0" smtClean="0"/>
          </a:p>
          <a:p>
            <a:pPr algn="ctr" rtl="0" latinLnBrk="1" hangingPunct="0">
              <a:lnSpc>
                <a:spcPct val="150000"/>
              </a:lnSpc>
            </a:pPr>
            <a:endParaRPr lang="zh-CN" altLang="en-US" sz="2000" b="1" dirty="0"/>
          </a:p>
          <a:p>
            <a:pPr marL="285750" indent="-285750" algn="l" rtl="0" latinLnBrk="1" hangingPunct="0">
              <a:lnSpc>
                <a:spcPct val="150000"/>
              </a:lnSpc>
              <a:buFont typeface="Wingdings" panose="05000000000000000000" pitchFamily="2" charset="2"/>
              <a:buChar char="l"/>
            </a:pPr>
            <a:r>
              <a:rPr lang="zh-CN" altLang="en-US" sz="1600" b="1" dirty="0" smtClean="0"/>
              <a:t>数据分片，分库分</a:t>
            </a:r>
            <a:r>
              <a:rPr lang="zh-CN" altLang="en-US" sz="1600" b="1" dirty="0" smtClean="0"/>
              <a:t>表；</a:t>
            </a:r>
            <a:endParaRPr lang="en-US" altLang="zh-CN" sz="1600" b="1" dirty="0"/>
          </a:p>
          <a:p>
            <a:pPr marL="285750" indent="-285750" algn="l" rtl="0" latinLnBrk="1" hangingPunct="0">
              <a:lnSpc>
                <a:spcPct val="150000"/>
              </a:lnSpc>
              <a:buFont typeface="Wingdings" panose="05000000000000000000" pitchFamily="2" charset="2"/>
              <a:buChar char="l"/>
            </a:pPr>
            <a:r>
              <a:rPr lang="zh-CN" altLang="en-US" sz="1600" b="1" dirty="0" smtClean="0"/>
              <a:t>读写分离</a:t>
            </a:r>
            <a:r>
              <a:rPr lang="zh-CN" altLang="en-US" sz="1600" b="1" dirty="0" smtClean="0"/>
              <a:t>；</a:t>
            </a:r>
            <a:endParaRPr lang="en-US" altLang="zh-CN" sz="1600" b="1" dirty="0" smtClean="0"/>
          </a:p>
          <a:p>
            <a:pPr marL="285750" indent="-285750" algn="l" rtl="0" latinLnBrk="1" hangingPunct="0">
              <a:lnSpc>
                <a:spcPct val="150000"/>
              </a:lnSpc>
              <a:buFont typeface="Wingdings" panose="05000000000000000000" pitchFamily="2" charset="2"/>
              <a:buChar char="l"/>
            </a:pPr>
            <a:r>
              <a:rPr lang="zh-CN" altLang="en-US" sz="1600" b="1" dirty="0" smtClean="0"/>
              <a:t>分布式事务（</a:t>
            </a:r>
            <a:r>
              <a:rPr lang="en-US" altLang="zh-CN" sz="1600" b="1" dirty="0" smtClean="0"/>
              <a:t>XA</a:t>
            </a:r>
            <a:r>
              <a:rPr lang="zh-CN" altLang="en-US" sz="1600" b="1" dirty="0" smtClean="0"/>
              <a:t>）</a:t>
            </a:r>
            <a:endParaRPr lang="zh-CN" altLang="en-US" sz="1600" b="1" dirty="0"/>
          </a:p>
          <a:p>
            <a:pPr marL="285750" indent="-285750" algn="l" rtl="0" latinLnBrk="1" hangingPunct="0">
              <a:lnSpc>
                <a:spcPct val="150000"/>
              </a:lnSpc>
              <a:buFont typeface="Wingdings" panose="05000000000000000000" pitchFamily="2" charset="2"/>
              <a:buChar char="l"/>
            </a:pPr>
            <a:r>
              <a:rPr lang="zh-CN" altLang="en-US" sz="1600" b="1" dirty="0" smtClean="0"/>
              <a:t>全局序列号</a:t>
            </a:r>
            <a:endParaRPr lang="en-US" altLang="zh-CN" sz="1600" b="1" dirty="0" smtClean="0"/>
          </a:p>
          <a:p>
            <a:pPr marL="285750" indent="-285750" algn="l" rtl="0" latinLnBrk="1" hangingPunct="0">
              <a:lnSpc>
                <a:spcPct val="150000"/>
              </a:lnSpc>
              <a:buFont typeface="Wingdings" panose="05000000000000000000" pitchFamily="2" charset="2"/>
              <a:buChar char="l"/>
            </a:pPr>
            <a:r>
              <a:rPr lang="en-US" altLang="zh-CN" sz="1600" b="1" dirty="0" smtClean="0"/>
              <a:t>SQL</a:t>
            </a:r>
            <a:r>
              <a:rPr lang="zh-CN" altLang="en-US" sz="1600" b="1" dirty="0" smtClean="0"/>
              <a:t>注入拦截</a:t>
            </a:r>
            <a:endParaRPr lang="en-US" altLang="zh-CN" sz="1600" b="1" dirty="0" smtClean="0"/>
          </a:p>
          <a:p>
            <a:pPr marL="285750" indent="-285750" algn="l" rtl="0" latinLnBrk="1" hangingPunct="0">
              <a:lnSpc>
                <a:spcPct val="150000"/>
              </a:lnSpc>
              <a:buFont typeface="Wingdings" panose="05000000000000000000" pitchFamily="2" charset="2"/>
              <a:buChar char="l"/>
            </a:pPr>
            <a:r>
              <a:rPr lang="zh-CN" altLang="en-US" sz="1600" b="1" dirty="0" smtClean="0"/>
              <a:t>主从切换、故障切换</a:t>
            </a:r>
            <a:endParaRPr lang="en-US" altLang="zh-CN" sz="1600" b="1" dirty="0" smtClean="0"/>
          </a:p>
        </p:txBody>
      </p:sp>
    </p:spTree>
    <p:extLst>
      <p:ext uri="{BB962C8B-B14F-4D97-AF65-F5344CB8AC3E}">
        <p14:creationId xmlns:p14="http://schemas.microsoft.com/office/powerpoint/2010/main" val="35699835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17" y="2139005"/>
            <a:ext cx="6317956" cy="4177633"/>
          </a:xfrm>
          <a:prstGeom prst="rect">
            <a:avLst/>
          </a:prstGeom>
        </p:spPr>
      </p:pic>
      <p:sp>
        <p:nvSpPr>
          <p:cNvPr id="3"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en-US" altLang="zh-CN" sz="2000" b="1" dirty="0" err="1" smtClean="0">
                <a:latin typeface="微软雅黑" panose="020B0503020204020204" charset="-122"/>
                <a:ea typeface="微软雅黑" panose="020B0503020204020204" charset="-122"/>
              </a:rPr>
              <a:t>Sharding</a:t>
            </a:r>
            <a:r>
              <a:rPr lang="zh-CN" altLang="en-US" sz="2000" b="1" dirty="0" smtClean="0">
                <a:latin typeface="微软雅黑" panose="020B0503020204020204" charset="-122"/>
                <a:ea typeface="微软雅黑" panose="020B0503020204020204" charset="-122"/>
              </a:rPr>
              <a:t>中间件</a:t>
            </a:r>
            <a:r>
              <a:rPr lang="en-US" altLang="zh-CN" sz="2000" b="1" dirty="0" smtClean="0">
                <a:latin typeface="微软雅黑" panose="020B0503020204020204" charset="-122"/>
                <a:ea typeface="微软雅黑" panose="020B0503020204020204" charset="-122"/>
              </a:rPr>
              <a:t>-</a:t>
            </a:r>
            <a:r>
              <a:rPr lang="en-US" altLang="zh-CN" sz="2000" b="1" dirty="0" err="1" smtClean="0">
                <a:latin typeface="微软雅黑" panose="020B0503020204020204" charset="-122"/>
                <a:ea typeface="微软雅黑" panose="020B0503020204020204" charset="-122"/>
              </a:rPr>
              <a:t>Sharding</a:t>
            </a:r>
            <a:r>
              <a:rPr lang="en-US" altLang="zh-CN" sz="2000" b="1" dirty="0" smtClean="0">
                <a:latin typeface="微软雅黑" panose="020B0503020204020204" charset="-122"/>
                <a:ea typeface="微软雅黑" panose="020B0503020204020204" charset="-122"/>
              </a:rPr>
              <a:t> Sphere</a:t>
            </a:r>
            <a:endParaRPr lang="zh-CN" altLang="en-US" sz="2000" b="1" dirty="0">
              <a:latin typeface="微软雅黑" panose="020B0503020204020204" charset="-122"/>
              <a:ea typeface="微软雅黑" panose="020B0503020204020204" charset="-122"/>
            </a:endParaRPr>
          </a:p>
        </p:txBody>
      </p:sp>
      <p:sp>
        <p:nvSpPr>
          <p:cNvPr id="4" name="文本框 3"/>
          <p:cNvSpPr txBox="1"/>
          <p:nvPr/>
        </p:nvSpPr>
        <p:spPr>
          <a:xfrm>
            <a:off x="402617" y="748815"/>
            <a:ext cx="11593765" cy="92332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l" rtl="0" latinLnBrk="1" hangingPunct="0">
              <a:lnSpc>
                <a:spcPct val="150000"/>
              </a:lnSpc>
            </a:pPr>
            <a:r>
              <a:rPr lang="en-US" altLang="zh-CN" sz="1200" dirty="0" smtClean="0">
                <a:solidFill>
                  <a:srgbClr val="000000"/>
                </a:solidFill>
                <a:latin typeface="微软雅黑" panose="020B0503020204020204" charset="-122"/>
                <a:ea typeface="微软雅黑" panose="020B0503020204020204" charset="-122"/>
              </a:rPr>
              <a:t>	</a:t>
            </a:r>
            <a:r>
              <a:rPr lang="zh-CN" altLang="en-US" sz="1200" dirty="0" smtClean="0">
                <a:solidFill>
                  <a:srgbClr val="000000"/>
                </a:solidFill>
                <a:latin typeface="微软雅黑" panose="020B0503020204020204" charset="-122"/>
                <a:ea typeface="微软雅黑" panose="020B0503020204020204" charset="-122"/>
              </a:rPr>
              <a:t>前身</a:t>
            </a:r>
            <a:r>
              <a:rPr lang="zh-CN" altLang="en-US" sz="1200" dirty="0">
                <a:solidFill>
                  <a:srgbClr val="000000"/>
                </a:solidFill>
                <a:latin typeface="微软雅黑" panose="020B0503020204020204" charset="-122"/>
                <a:ea typeface="微软雅黑" panose="020B0503020204020204" charset="-122"/>
              </a:rPr>
              <a:t>是</a:t>
            </a:r>
            <a:r>
              <a:rPr lang="en-US" altLang="zh-CN" sz="1200" dirty="0" err="1">
                <a:solidFill>
                  <a:srgbClr val="000000"/>
                </a:solidFill>
                <a:latin typeface="微软雅黑" panose="020B0503020204020204" charset="-122"/>
                <a:ea typeface="微软雅黑" panose="020B0503020204020204" charset="-122"/>
              </a:rPr>
              <a:t>Sharding</a:t>
            </a:r>
            <a:r>
              <a:rPr lang="en-US" altLang="zh-CN" sz="1200" dirty="0">
                <a:solidFill>
                  <a:srgbClr val="000000"/>
                </a:solidFill>
                <a:latin typeface="微软雅黑" panose="020B0503020204020204" charset="-122"/>
                <a:ea typeface="微软雅黑" panose="020B0503020204020204" charset="-122"/>
              </a:rPr>
              <a:t>-JDBC,</a:t>
            </a:r>
            <a:r>
              <a:rPr lang="zh-CN" altLang="en-US" sz="1200" dirty="0">
                <a:solidFill>
                  <a:srgbClr val="000000"/>
                </a:solidFill>
                <a:latin typeface="微软雅黑" panose="020B0503020204020204" charset="-122"/>
                <a:ea typeface="微软雅黑" panose="020B0503020204020204" charset="-122"/>
              </a:rPr>
              <a:t>最初起源于当当的内部应用框架</a:t>
            </a:r>
            <a:r>
              <a:rPr lang="en-US" altLang="zh-CN" sz="1200" dirty="0" err="1">
                <a:solidFill>
                  <a:srgbClr val="000000"/>
                </a:solidFill>
                <a:latin typeface="微软雅黑" panose="020B0503020204020204" charset="-122"/>
                <a:ea typeface="微软雅黑" panose="020B0503020204020204" charset="-122"/>
              </a:rPr>
              <a:t>ddframe</a:t>
            </a:r>
            <a:r>
              <a:rPr lang="zh-CN" altLang="en-US" sz="1200" dirty="0">
                <a:solidFill>
                  <a:srgbClr val="000000"/>
                </a:solidFill>
                <a:latin typeface="微软雅黑" panose="020B0503020204020204" charset="-122"/>
                <a:ea typeface="微软雅黑" panose="020B0503020204020204" charset="-122"/>
              </a:rPr>
              <a:t>中的数据库访问层组件</a:t>
            </a:r>
            <a:r>
              <a:rPr lang="en-US" altLang="zh-CN" sz="1200" dirty="0">
                <a:solidFill>
                  <a:srgbClr val="000000"/>
                </a:solidFill>
                <a:latin typeface="微软雅黑" panose="020B0503020204020204" charset="-122"/>
                <a:ea typeface="微软雅黑" panose="020B0503020204020204" charset="-122"/>
              </a:rPr>
              <a:t>,2017</a:t>
            </a:r>
            <a:r>
              <a:rPr lang="zh-CN" altLang="en-US" sz="1200" dirty="0">
                <a:solidFill>
                  <a:srgbClr val="000000"/>
                </a:solidFill>
                <a:latin typeface="微软雅黑" panose="020B0503020204020204" charset="-122"/>
                <a:ea typeface="微软雅黑" panose="020B0503020204020204" charset="-122"/>
              </a:rPr>
              <a:t>年初开源，主要版本包括</a:t>
            </a:r>
            <a:r>
              <a:rPr lang="en-US" altLang="zh-CN" sz="1200" dirty="0">
                <a:solidFill>
                  <a:srgbClr val="000000"/>
                </a:solidFill>
                <a:latin typeface="微软雅黑" panose="020B0503020204020204" charset="-122"/>
                <a:ea typeface="微软雅黑" panose="020B0503020204020204" charset="-122"/>
              </a:rPr>
              <a:t>1.5.x,2.x</a:t>
            </a:r>
            <a:r>
              <a:rPr lang="zh-CN" altLang="en-US" sz="1200" dirty="0">
                <a:solidFill>
                  <a:srgbClr val="000000"/>
                </a:solidFill>
                <a:latin typeface="微软雅黑" panose="020B0503020204020204" charset="-122"/>
                <a:ea typeface="微软雅黑" panose="020B0503020204020204" charset="-122"/>
              </a:rPr>
              <a:t>。核心开发人员张亮入职京东，</a:t>
            </a:r>
          </a:p>
          <a:p>
            <a:pPr algn="l" rtl="0" latinLnBrk="1" hangingPunct="0">
              <a:lnSpc>
                <a:spcPct val="150000"/>
              </a:lnSpc>
            </a:pPr>
            <a:r>
              <a:rPr lang="zh-CN" altLang="en-US" sz="1200" dirty="0">
                <a:solidFill>
                  <a:srgbClr val="000000"/>
                </a:solidFill>
                <a:latin typeface="微软雅黑" panose="020B0503020204020204" charset="-122"/>
                <a:ea typeface="微软雅黑" panose="020B0503020204020204" charset="-122"/>
              </a:rPr>
              <a:t>京东加入</a:t>
            </a:r>
            <a:r>
              <a:rPr lang="en-US" altLang="zh-CN" sz="1200" dirty="0" err="1">
                <a:solidFill>
                  <a:srgbClr val="000000"/>
                </a:solidFill>
                <a:latin typeface="微软雅黑" panose="020B0503020204020204" charset="-122"/>
                <a:ea typeface="微软雅黑" panose="020B0503020204020204" charset="-122"/>
              </a:rPr>
              <a:t>Sharding</a:t>
            </a:r>
            <a:r>
              <a:rPr lang="en-US" altLang="zh-CN" sz="1200" dirty="0">
                <a:solidFill>
                  <a:srgbClr val="000000"/>
                </a:solidFill>
                <a:latin typeface="微软雅黑" panose="020B0503020204020204" charset="-122"/>
                <a:ea typeface="微软雅黑" panose="020B0503020204020204" charset="-122"/>
              </a:rPr>
              <a:t>-JDBC</a:t>
            </a:r>
            <a:r>
              <a:rPr lang="zh-CN" altLang="en-US" sz="1200" dirty="0">
                <a:solidFill>
                  <a:srgbClr val="000000"/>
                </a:solidFill>
                <a:latin typeface="微软雅黑" panose="020B0503020204020204" charset="-122"/>
                <a:ea typeface="微软雅黑" panose="020B0503020204020204" charset="-122"/>
              </a:rPr>
              <a:t>的开发。</a:t>
            </a:r>
            <a:r>
              <a:rPr lang="en-US" altLang="zh-CN" sz="1200" dirty="0">
                <a:solidFill>
                  <a:srgbClr val="000000"/>
                </a:solidFill>
                <a:latin typeface="微软雅黑" panose="020B0503020204020204" charset="-122"/>
                <a:ea typeface="微软雅黑" panose="020B0503020204020204" charset="-122"/>
              </a:rPr>
              <a:t>18</a:t>
            </a:r>
            <a:r>
              <a:rPr lang="zh-CN" altLang="en-US" sz="1200" dirty="0">
                <a:solidFill>
                  <a:srgbClr val="000000"/>
                </a:solidFill>
                <a:latin typeface="微软雅黑" panose="020B0503020204020204" charset="-122"/>
                <a:ea typeface="微软雅黑" panose="020B0503020204020204" charset="-122"/>
              </a:rPr>
              <a:t>年更名为</a:t>
            </a:r>
            <a:r>
              <a:rPr lang="en-US" altLang="zh-CN" sz="1200" dirty="0" err="1">
                <a:solidFill>
                  <a:srgbClr val="000000"/>
                </a:solidFill>
                <a:latin typeface="微软雅黑" panose="020B0503020204020204" charset="-122"/>
                <a:ea typeface="微软雅黑" panose="020B0503020204020204" charset="-122"/>
              </a:rPr>
              <a:t>Sharding</a:t>
            </a:r>
            <a:r>
              <a:rPr lang="en-US" altLang="zh-CN" sz="1200" dirty="0">
                <a:solidFill>
                  <a:srgbClr val="000000"/>
                </a:solidFill>
                <a:latin typeface="微软雅黑" panose="020B0503020204020204" charset="-122"/>
                <a:ea typeface="微软雅黑" panose="020B0503020204020204" charset="-122"/>
              </a:rPr>
              <a:t>-Sphere</a:t>
            </a:r>
            <a:r>
              <a:rPr lang="zh-CN" altLang="en-US" sz="1200" dirty="0">
                <a:solidFill>
                  <a:srgbClr val="000000"/>
                </a:solidFill>
                <a:latin typeface="微软雅黑" panose="020B0503020204020204" charset="-122"/>
                <a:ea typeface="微软雅黑" panose="020B0503020204020204" charset="-122"/>
              </a:rPr>
              <a:t>，加入</a:t>
            </a:r>
            <a:r>
              <a:rPr lang="en-US" altLang="zh-CN" sz="1200" dirty="0">
                <a:solidFill>
                  <a:srgbClr val="000000"/>
                </a:solidFill>
                <a:latin typeface="微软雅黑" panose="020B0503020204020204" charset="-122"/>
                <a:ea typeface="微软雅黑" panose="020B0503020204020204" charset="-122"/>
              </a:rPr>
              <a:t>apache</a:t>
            </a:r>
            <a:r>
              <a:rPr lang="zh-CN" altLang="en-US" sz="1200" dirty="0">
                <a:solidFill>
                  <a:srgbClr val="000000"/>
                </a:solidFill>
                <a:latin typeface="微软雅黑" panose="020B0503020204020204" charset="-122"/>
                <a:ea typeface="微软雅黑" panose="020B0503020204020204" charset="-122"/>
              </a:rPr>
              <a:t>孵化项目，</a:t>
            </a:r>
            <a:r>
              <a:rPr lang="en-US" altLang="zh-CN" sz="1200" dirty="0">
                <a:solidFill>
                  <a:srgbClr val="000000"/>
                </a:solidFill>
                <a:latin typeface="微软雅黑" panose="020B0503020204020204" charset="-122"/>
                <a:ea typeface="微软雅黑" panose="020B0503020204020204" charset="-122"/>
              </a:rPr>
              <a:t>19</a:t>
            </a:r>
            <a:r>
              <a:rPr lang="zh-CN" altLang="en-US" sz="1200" dirty="0">
                <a:solidFill>
                  <a:srgbClr val="000000"/>
                </a:solidFill>
                <a:latin typeface="微软雅黑" panose="020B0503020204020204" charset="-122"/>
                <a:ea typeface="微软雅黑" panose="020B0503020204020204" charset="-122"/>
              </a:rPr>
              <a:t>年</a:t>
            </a:r>
            <a:r>
              <a:rPr lang="en-US" altLang="zh-CN" sz="1200" dirty="0">
                <a:solidFill>
                  <a:srgbClr val="000000"/>
                </a:solidFill>
                <a:latin typeface="微软雅黑" panose="020B0503020204020204" charset="-122"/>
                <a:ea typeface="微软雅黑" panose="020B0503020204020204" charset="-122"/>
              </a:rPr>
              <a:t>4.0</a:t>
            </a:r>
            <a:r>
              <a:rPr lang="zh-CN" altLang="en-US" sz="1200" dirty="0">
                <a:solidFill>
                  <a:srgbClr val="000000"/>
                </a:solidFill>
                <a:latin typeface="微软雅黑" panose="020B0503020204020204" charset="-122"/>
                <a:ea typeface="微软雅黑" panose="020B0503020204020204" charset="-122"/>
              </a:rPr>
              <a:t>版本发布，</a:t>
            </a:r>
            <a:r>
              <a:rPr lang="en-US" altLang="zh-CN" sz="1200" dirty="0">
                <a:solidFill>
                  <a:srgbClr val="000000"/>
                </a:solidFill>
                <a:latin typeface="微软雅黑" panose="020B0503020204020204" charset="-122"/>
                <a:ea typeface="微软雅黑" panose="020B0503020204020204" charset="-122"/>
              </a:rPr>
              <a:t>20</a:t>
            </a:r>
            <a:r>
              <a:rPr lang="zh-CN" altLang="en-US" sz="1200" dirty="0">
                <a:solidFill>
                  <a:srgbClr val="000000"/>
                </a:solidFill>
                <a:latin typeface="微软雅黑" panose="020B0503020204020204" charset="-122"/>
                <a:ea typeface="微软雅黑" panose="020B0503020204020204" charset="-122"/>
              </a:rPr>
              <a:t>年成为</a:t>
            </a:r>
            <a:r>
              <a:rPr lang="en-US" altLang="zh-CN" sz="1200" dirty="0">
                <a:solidFill>
                  <a:srgbClr val="000000"/>
                </a:solidFill>
                <a:latin typeface="微软雅黑" panose="020B0503020204020204" charset="-122"/>
                <a:ea typeface="微软雅黑" panose="020B0503020204020204" charset="-122"/>
              </a:rPr>
              <a:t>apache</a:t>
            </a:r>
            <a:r>
              <a:rPr lang="zh-CN" altLang="en-US" sz="1200" dirty="0">
                <a:solidFill>
                  <a:srgbClr val="000000"/>
                </a:solidFill>
                <a:latin typeface="微软雅黑" panose="020B0503020204020204" charset="-122"/>
                <a:ea typeface="微软雅黑" panose="020B0503020204020204" charset="-122"/>
              </a:rPr>
              <a:t>顶级项目，目前发布</a:t>
            </a:r>
            <a:r>
              <a:rPr lang="en-US" altLang="zh-CN" sz="1200" dirty="0">
                <a:solidFill>
                  <a:srgbClr val="000000"/>
                </a:solidFill>
                <a:latin typeface="微软雅黑" panose="020B0503020204020204" charset="-122"/>
                <a:ea typeface="微软雅黑" panose="020B0503020204020204" charset="-122"/>
              </a:rPr>
              <a:t>5.x</a:t>
            </a:r>
            <a:r>
              <a:rPr lang="zh-CN" altLang="en-US" sz="1200" dirty="0">
                <a:solidFill>
                  <a:srgbClr val="000000"/>
                </a:solidFill>
                <a:latin typeface="微软雅黑" panose="020B0503020204020204" charset="-122"/>
                <a:ea typeface="微软雅黑" panose="020B0503020204020204" charset="-122"/>
              </a:rPr>
              <a:t>版本</a:t>
            </a:r>
            <a:r>
              <a:rPr lang="zh-CN" altLang="en-US" sz="1200" dirty="0" smtClean="0">
                <a:solidFill>
                  <a:srgbClr val="000000"/>
                </a:solidFill>
                <a:latin typeface="微软雅黑" panose="020B0503020204020204" charset="-122"/>
                <a:ea typeface="微软雅黑" panose="020B0503020204020204" charset="-122"/>
              </a:rPr>
              <a:t>。</a:t>
            </a:r>
            <a:endParaRPr lang="en-US" altLang="zh-CN" sz="1200" dirty="0" smtClean="0">
              <a:solidFill>
                <a:srgbClr val="000000"/>
              </a:solidFill>
              <a:latin typeface="微软雅黑" panose="020B0503020204020204" charset="-122"/>
              <a:ea typeface="微软雅黑" panose="020B0503020204020204" charset="-122"/>
            </a:endParaRPr>
          </a:p>
          <a:p>
            <a:pPr algn="l" rtl="0" latinLnBrk="1" hangingPunct="0">
              <a:lnSpc>
                <a:spcPct val="150000"/>
              </a:lnSpc>
            </a:pPr>
            <a:r>
              <a:rPr lang="en-US" altLang="zh-CN" sz="1200" dirty="0" smtClean="0">
                <a:solidFill>
                  <a:srgbClr val="000000"/>
                </a:solidFill>
                <a:latin typeface="微软雅黑" panose="020B0503020204020204" charset="-122"/>
                <a:ea typeface="微软雅黑" panose="020B0503020204020204" charset="-122"/>
              </a:rPr>
              <a:t>	</a:t>
            </a:r>
            <a:r>
              <a:rPr lang="en-US" altLang="zh-CN" sz="1200" dirty="0" err="1" smtClean="0">
                <a:solidFill>
                  <a:srgbClr val="000000"/>
                </a:solidFill>
                <a:latin typeface="微软雅黑" panose="020B0503020204020204" charset="-122"/>
                <a:ea typeface="微软雅黑" panose="020B0503020204020204" charset="-122"/>
              </a:rPr>
              <a:t>ShardingSphere</a:t>
            </a:r>
            <a:r>
              <a:rPr lang="en-US" altLang="zh-CN" sz="1200" dirty="0" smtClean="0">
                <a:solidFill>
                  <a:srgbClr val="000000"/>
                </a:solidFill>
                <a:latin typeface="微软雅黑" panose="020B0503020204020204" charset="-122"/>
                <a:ea typeface="微软雅黑" panose="020B0503020204020204" charset="-122"/>
              </a:rPr>
              <a:t> </a:t>
            </a:r>
            <a:r>
              <a:rPr lang="zh-CN" altLang="en-US" sz="1200" dirty="0">
                <a:solidFill>
                  <a:srgbClr val="000000"/>
                </a:solidFill>
                <a:latin typeface="微软雅黑" panose="020B0503020204020204" charset="-122"/>
                <a:ea typeface="微软雅黑" panose="020B0503020204020204" charset="-122"/>
              </a:rPr>
              <a:t>是一套开源的分布式数据库中间件解决方案组成的生态圈，它由 </a:t>
            </a:r>
            <a:r>
              <a:rPr lang="en-US" altLang="zh-CN" sz="1200" dirty="0">
                <a:solidFill>
                  <a:srgbClr val="000000"/>
                </a:solidFill>
                <a:latin typeface="微软雅黑" panose="020B0503020204020204" charset="-122"/>
                <a:ea typeface="微软雅黑" panose="020B0503020204020204" charset="-122"/>
              </a:rPr>
              <a:t>JDBC</a:t>
            </a:r>
            <a:r>
              <a:rPr lang="zh-CN" altLang="en-US" sz="1200" dirty="0">
                <a:solidFill>
                  <a:srgbClr val="000000"/>
                </a:solidFill>
                <a:latin typeface="微软雅黑" panose="020B0503020204020204" charset="-122"/>
                <a:ea typeface="微软雅黑" panose="020B0503020204020204" charset="-122"/>
              </a:rPr>
              <a:t>、</a:t>
            </a:r>
            <a:r>
              <a:rPr lang="en-US" altLang="zh-CN" sz="1200" dirty="0">
                <a:solidFill>
                  <a:srgbClr val="000000"/>
                </a:solidFill>
                <a:latin typeface="微软雅黑" panose="020B0503020204020204" charset="-122"/>
                <a:ea typeface="微软雅黑" panose="020B0503020204020204" charset="-122"/>
              </a:rPr>
              <a:t>Proxy </a:t>
            </a:r>
            <a:r>
              <a:rPr lang="zh-CN" altLang="en-US" sz="1200" dirty="0">
                <a:solidFill>
                  <a:srgbClr val="000000"/>
                </a:solidFill>
                <a:latin typeface="微软雅黑" panose="020B0503020204020204" charset="-122"/>
                <a:ea typeface="微软雅黑" panose="020B0503020204020204" charset="-122"/>
              </a:rPr>
              <a:t>和 </a:t>
            </a:r>
            <a:r>
              <a:rPr lang="en-US" altLang="zh-CN" sz="1200" dirty="0">
                <a:solidFill>
                  <a:srgbClr val="000000"/>
                </a:solidFill>
                <a:latin typeface="微软雅黑" panose="020B0503020204020204" charset="-122"/>
                <a:ea typeface="微软雅黑" panose="020B0503020204020204" charset="-122"/>
              </a:rPr>
              <a:t>Sidecar</a:t>
            </a:r>
            <a:r>
              <a:rPr lang="zh-CN" altLang="en-US" sz="1200" dirty="0">
                <a:solidFill>
                  <a:srgbClr val="000000"/>
                </a:solidFill>
                <a:latin typeface="微软雅黑" panose="020B0503020204020204" charset="-122"/>
                <a:ea typeface="微软雅黑" panose="020B0503020204020204" charset="-122"/>
              </a:rPr>
              <a:t>（规划中）</a:t>
            </a:r>
          </a:p>
        </p:txBody>
      </p:sp>
      <p:sp>
        <p:nvSpPr>
          <p:cNvPr id="5" name="圆角矩形 4"/>
          <p:cNvSpPr/>
          <p:nvPr/>
        </p:nvSpPr>
        <p:spPr>
          <a:xfrm>
            <a:off x="7210559" y="2151312"/>
            <a:ext cx="4202865" cy="4058005"/>
          </a:xfrm>
          <a:prstGeom prst="roundRect">
            <a:avLst>
              <a:gd name="adj" fmla="val 8107"/>
            </a:avLst>
          </a:prstGeom>
          <a:solidFill>
            <a:schemeClr val="bg1"/>
          </a:solidFill>
          <a:ln w="9525" cap="flat" cmpd="sng" algn="ctr">
            <a:solidFill>
              <a:srgbClr val="92D050"/>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6" name="文本框 3"/>
          <p:cNvSpPr txBox="1"/>
          <p:nvPr/>
        </p:nvSpPr>
        <p:spPr>
          <a:xfrm>
            <a:off x="7351895" y="2370568"/>
            <a:ext cx="3978399" cy="350865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ctr" rtl="0" latinLnBrk="1" hangingPunct="0">
              <a:lnSpc>
                <a:spcPct val="150000"/>
              </a:lnSpc>
            </a:pPr>
            <a:r>
              <a:rPr lang="en-US" altLang="zh-CN" sz="2000" b="1" dirty="0" err="1" smtClean="0"/>
              <a:t>Sharding</a:t>
            </a:r>
            <a:r>
              <a:rPr lang="en-US" altLang="zh-CN" sz="2000" b="1" dirty="0" smtClean="0"/>
              <a:t> JDBC </a:t>
            </a:r>
            <a:r>
              <a:rPr lang="zh-CN" altLang="en-US" sz="2000" b="1" dirty="0"/>
              <a:t>的主要</a:t>
            </a:r>
            <a:r>
              <a:rPr lang="zh-CN" altLang="en-US" sz="2000" b="1" dirty="0" smtClean="0"/>
              <a:t>功能</a:t>
            </a:r>
            <a:endParaRPr lang="zh-CN" altLang="en-US" sz="2000" b="1" dirty="0"/>
          </a:p>
          <a:p>
            <a:pPr marL="285750" indent="-285750" algn="l" rtl="0" latinLnBrk="1" hangingPunct="0">
              <a:lnSpc>
                <a:spcPct val="150000"/>
              </a:lnSpc>
              <a:buFont typeface="Wingdings" panose="05000000000000000000" pitchFamily="2" charset="2"/>
              <a:buChar char="l"/>
            </a:pPr>
            <a:r>
              <a:rPr lang="zh-CN" altLang="en-US" sz="1600" b="1" dirty="0" smtClean="0"/>
              <a:t>数据分片，分库分表，强制路由；</a:t>
            </a:r>
            <a:endParaRPr lang="zh-CN" altLang="en-US" sz="1600" b="1" dirty="0"/>
          </a:p>
          <a:p>
            <a:pPr marL="285750" indent="-285750" algn="l" rtl="0" latinLnBrk="1" hangingPunct="0">
              <a:lnSpc>
                <a:spcPct val="150000"/>
              </a:lnSpc>
              <a:buFont typeface="Wingdings" panose="05000000000000000000" pitchFamily="2" charset="2"/>
              <a:buChar char="l"/>
            </a:pPr>
            <a:r>
              <a:rPr lang="zh-CN" altLang="en-US" sz="1600" b="1" dirty="0" smtClean="0"/>
              <a:t>分布式事务，</a:t>
            </a:r>
            <a:r>
              <a:rPr lang="en-US" altLang="zh-CN" sz="1600" b="1" dirty="0" smtClean="0"/>
              <a:t>XA</a:t>
            </a:r>
            <a:r>
              <a:rPr lang="zh-CN" altLang="en-US" sz="1600" b="1" dirty="0" smtClean="0"/>
              <a:t>事务，</a:t>
            </a:r>
            <a:r>
              <a:rPr lang="en-US" altLang="zh-CN" sz="1600" b="1" dirty="0" err="1" smtClean="0"/>
              <a:t>Seata</a:t>
            </a:r>
            <a:r>
              <a:rPr lang="zh-CN" altLang="en-US" sz="1600" b="1" dirty="0" smtClean="0"/>
              <a:t>事务</a:t>
            </a:r>
            <a:r>
              <a:rPr lang="en-US" altLang="zh-CN" sz="1600" b="1" dirty="0" smtClean="0"/>
              <a:t>;</a:t>
            </a:r>
            <a:endParaRPr lang="en-US" altLang="zh-CN" sz="1600" b="1" dirty="0"/>
          </a:p>
          <a:p>
            <a:pPr marL="285750" indent="-285750" algn="l" rtl="0" latinLnBrk="1" hangingPunct="0">
              <a:lnSpc>
                <a:spcPct val="150000"/>
              </a:lnSpc>
              <a:buFont typeface="Wingdings" panose="05000000000000000000" pitchFamily="2" charset="2"/>
              <a:buChar char="l"/>
            </a:pPr>
            <a:r>
              <a:rPr lang="zh-CN" altLang="en-US" sz="1600" b="1" dirty="0" smtClean="0"/>
              <a:t>读写分离；</a:t>
            </a:r>
            <a:endParaRPr lang="zh-CN" altLang="en-US" sz="1600" b="1" dirty="0"/>
          </a:p>
          <a:p>
            <a:pPr marL="285750" indent="-285750" algn="l" rtl="0" latinLnBrk="1" hangingPunct="0">
              <a:lnSpc>
                <a:spcPct val="150000"/>
              </a:lnSpc>
              <a:buFont typeface="Wingdings" panose="05000000000000000000" pitchFamily="2" charset="2"/>
              <a:buChar char="l"/>
            </a:pPr>
            <a:r>
              <a:rPr lang="zh-CN" altLang="en-US" sz="1600" b="1" dirty="0" smtClean="0"/>
              <a:t>分布式治理，配置中心、注册中心集成</a:t>
            </a:r>
            <a:r>
              <a:rPr lang="zh-CN" altLang="en-US" sz="1400" dirty="0" smtClean="0"/>
              <a:t>。可观测性，</a:t>
            </a:r>
            <a:r>
              <a:rPr lang="en-US" altLang="zh-CN" sz="1400" dirty="0" err="1"/>
              <a:t>SkyWalking</a:t>
            </a:r>
            <a:endParaRPr lang="en-US" altLang="zh-CN" sz="1400" dirty="0" smtClean="0"/>
          </a:p>
          <a:p>
            <a:pPr marL="285750" indent="-285750" algn="l" rtl="0" latinLnBrk="1" hangingPunct="0">
              <a:lnSpc>
                <a:spcPct val="150000"/>
              </a:lnSpc>
              <a:buFont typeface="Wingdings" panose="05000000000000000000" pitchFamily="2" charset="2"/>
              <a:buChar char="l"/>
            </a:pPr>
            <a:r>
              <a:rPr lang="zh-CN" altLang="en-US" sz="1600" b="1" dirty="0" smtClean="0"/>
              <a:t>自动伸缩</a:t>
            </a:r>
            <a:endParaRPr lang="en-US" altLang="zh-CN" sz="1600" b="1" dirty="0" smtClean="0"/>
          </a:p>
          <a:p>
            <a:pPr marL="285750" indent="-285750" algn="l" rtl="0" latinLnBrk="1" hangingPunct="0">
              <a:lnSpc>
                <a:spcPct val="150000"/>
              </a:lnSpc>
              <a:buFont typeface="Wingdings" panose="05000000000000000000" pitchFamily="2" charset="2"/>
              <a:buChar char="l"/>
            </a:pPr>
            <a:r>
              <a:rPr lang="zh-CN" altLang="en-US" sz="1600" b="1" dirty="0" smtClean="0"/>
              <a:t>数据加密</a:t>
            </a:r>
            <a:endParaRPr lang="en-US" altLang="zh-CN" sz="1600" b="1" dirty="0" smtClean="0"/>
          </a:p>
          <a:p>
            <a:pPr marL="285750" indent="-285750" algn="l" rtl="0" latinLnBrk="1" hangingPunct="0">
              <a:lnSpc>
                <a:spcPct val="150000"/>
              </a:lnSpc>
              <a:buFont typeface="Wingdings" panose="05000000000000000000" pitchFamily="2" charset="2"/>
              <a:buChar char="l"/>
            </a:pPr>
            <a:r>
              <a:rPr lang="zh-CN" altLang="en-US" sz="1600" b="1" dirty="0" smtClean="0"/>
              <a:t>影子库压测</a:t>
            </a:r>
            <a:endParaRPr lang="en-US" altLang="zh-CN" sz="1600" b="1" dirty="0"/>
          </a:p>
        </p:txBody>
      </p:sp>
    </p:spTree>
    <p:extLst>
      <p:ext uri="{BB962C8B-B14F-4D97-AF65-F5344CB8AC3E}">
        <p14:creationId xmlns:p14="http://schemas.microsoft.com/office/powerpoint/2010/main" val="52989483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en-US" altLang="zh-CN" sz="2000" b="1" dirty="0" err="1" smtClean="0">
                <a:latin typeface="微软雅黑" panose="020B0503020204020204" charset="-122"/>
                <a:ea typeface="微软雅黑" panose="020B0503020204020204" charset="-122"/>
              </a:rPr>
              <a:t>Sharding</a:t>
            </a:r>
            <a:r>
              <a:rPr lang="zh-CN" altLang="en-US" sz="2000" b="1" dirty="0" smtClean="0">
                <a:latin typeface="微软雅黑" panose="020B0503020204020204" charset="-122"/>
                <a:ea typeface="微软雅黑" panose="020B0503020204020204" charset="-122"/>
              </a:rPr>
              <a:t>中间件</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小米</a:t>
            </a:r>
            <a:r>
              <a:rPr lang="en-US" altLang="zh-CN" sz="2000" b="1" dirty="0">
                <a:latin typeface="微软雅黑" panose="020B0503020204020204" charset="-122"/>
                <a:ea typeface="微软雅黑" panose="020B0503020204020204" charset="-122"/>
              </a:rPr>
              <a:t>Gaea</a:t>
            </a:r>
            <a:endParaRPr lang="zh-CN" altLang="en-US" sz="2000" b="1" dirty="0">
              <a:latin typeface="微软雅黑" panose="020B0503020204020204" charset="-122"/>
              <a:ea typeface="微软雅黑" panose="020B0503020204020204" charset="-122"/>
            </a:endParaRPr>
          </a:p>
        </p:txBody>
      </p:sp>
      <p:sp>
        <p:nvSpPr>
          <p:cNvPr id="5" name="文本框 3"/>
          <p:cNvSpPr txBox="1"/>
          <p:nvPr/>
        </p:nvSpPr>
        <p:spPr>
          <a:xfrm>
            <a:off x="402617" y="748815"/>
            <a:ext cx="11593765"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l" rtl="0" latinLnBrk="1" hangingPunct="0">
              <a:lnSpc>
                <a:spcPct val="150000"/>
              </a:lnSpc>
            </a:pPr>
            <a:r>
              <a:rPr lang="en-US" altLang="zh-CN" sz="1200" dirty="0" smtClean="0">
                <a:solidFill>
                  <a:srgbClr val="000000"/>
                </a:solidFill>
                <a:latin typeface="微软雅黑" panose="020B0503020204020204" charset="-122"/>
                <a:ea typeface="微软雅黑" panose="020B0503020204020204" charset="-122"/>
              </a:rPr>
              <a:t>	</a:t>
            </a:r>
            <a:r>
              <a:rPr lang="zh-CN" altLang="en-US" sz="1200" dirty="0" smtClean="0">
                <a:solidFill>
                  <a:srgbClr val="000000"/>
                </a:solidFill>
                <a:latin typeface="微软雅黑" panose="020B0503020204020204" charset="-122"/>
                <a:ea typeface="微软雅黑" panose="020B0503020204020204" charset="-122"/>
              </a:rPr>
              <a:t>小米</a:t>
            </a:r>
            <a:r>
              <a:rPr lang="zh-CN" altLang="en-US" sz="1200" dirty="0">
                <a:solidFill>
                  <a:srgbClr val="000000"/>
                </a:solidFill>
                <a:latin typeface="微软雅黑" panose="020B0503020204020204" charset="-122"/>
                <a:ea typeface="微软雅黑" panose="020B0503020204020204" charset="-122"/>
              </a:rPr>
              <a:t>内部使用的社区改造版的</a:t>
            </a:r>
            <a:r>
              <a:rPr lang="en-US" altLang="zh-CN" sz="1200" dirty="0" err="1">
                <a:solidFill>
                  <a:srgbClr val="000000"/>
                </a:solidFill>
                <a:latin typeface="微软雅黑" panose="020B0503020204020204" charset="-122"/>
                <a:ea typeface="微软雅黑" panose="020B0503020204020204" charset="-122"/>
              </a:rPr>
              <a:t>MyCAT</a:t>
            </a:r>
            <a:r>
              <a:rPr lang="zh-CN" altLang="en-US" sz="1200" dirty="0">
                <a:solidFill>
                  <a:srgbClr val="000000"/>
                </a:solidFill>
                <a:latin typeface="微软雅黑" panose="020B0503020204020204" charset="-122"/>
                <a:ea typeface="微软雅黑" panose="020B0503020204020204" charset="-122"/>
              </a:rPr>
              <a:t>，代码改动较多且处于“遗留代码”状态，遇到</a:t>
            </a:r>
            <a:r>
              <a:rPr lang="en-US" altLang="zh-CN" sz="1200" dirty="0">
                <a:solidFill>
                  <a:srgbClr val="000000"/>
                </a:solidFill>
                <a:latin typeface="微软雅黑" panose="020B0503020204020204" charset="-122"/>
                <a:ea typeface="微软雅黑" panose="020B0503020204020204" charset="-122"/>
              </a:rPr>
              <a:t>bug</a:t>
            </a:r>
            <a:r>
              <a:rPr lang="zh-CN" altLang="en-US" sz="1200" dirty="0">
                <a:solidFill>
                  <a:srgbClr val="000000"/>
                </a:solidFill>
                <a:latin typeface="微软雅黑" panose="020B0503020204020204" charset="-122"/>
                <a:ea typeface="微软雅黑" panose="020B0503020204020204" charset="-122"/>
              </a:rPr>
              <a:t>时难以修复，缺少必要的监控指标，遇到连接超时，负载过高，慢</a:t>
            </a:r>
            <a:r>
              <a:rPr lang="en-US" altLang="zh-CN" sz="1200" dirty="0">
                <a:solidFill>
                  <a:srgbClr val="000000"/>
                </a:solidFill>
                <a:latin typeface="微软雅黑" panose="020B0503020204020204" charset="-122"/>
                <a:ea typeface="微软雅黑" panose="020B0503020204020204" charset="-122"/>
              </a:rPr>
              <a:t>SQL</a:t>
            </a:r>
            <a:r>
              <a:rPr lang="zh-CN" altLang="en-US" sz="1200" dirty="0">
                <a:solidFill>
                  <a:srgbClr val="000000"/>
                </a:solidFill>
                <a:latin typeface="微软雅黑" panose="020B0503020204020204" charset="-122"/>
                <a:ea typeface="微软雅黑" panose="020B0503020204020204" charset="-122"/>
              </a:rPr>
              <a:t>等问题时，开发和</a:t>
            </a:r>
            <a:r>
              <a:rPr lang="en-US" altLang="zh-CN" sz="1200" dirty="0">
                <a:solidFill>
                  <a:srgbClr val="000000"/>
                </a:solidFill>
                <a:latin typeface="微软雅黑" panose="020B0503020204020204" charset="-122"/>
                <a:ea typeface="微软雅黑" panose="020B0503020204020204" charset="-122"/>
              </a:rPr>
              <a:t>DBA</a:t>
            </a:r>
            <a:r>
              <a:rPr lang="zh-CN" altLang="en-US" sz="1200" dirty="0">
                <a:solidFill>
                  <a:srgbClr val="000000"/>
                </a:solidFill>
                <a:latin typeface="微软雅黑" panose="020B0503020204020204" charset="-122"/>
                <a:ea typeface="微软雅黑" panose="020B0503020204020204" charset="-122"/>
              </a:rPr>
              <a:t>难以定位和排</a:t>
            </a:r>
            <a:r>
              <a:rPr lang="zh-CN" altLang="en-US" sz="1200" dirty="0" smtClean="0">
                <a:solidFill>
                  <a:srgbClr val="000000"/>
                </a:solidFill>
                <a:latin typeface="微软雅黑" panose="020B0503020204020204" charset="-122"/>
                <a:ea typeface="微软雅黑" panose="020B0503020204020204" charset="-122"/>
              </a:rPr>
              <a:t>查。小米参考</a:t>
            </a:r>
            <a:r>
              <a:rPr lang="en-US" altLang="zh-CN" sz="1200" dirty="0" err="1" smtClean="0"/>
              <a:t>Kingshard</a:t>
            </a:r>
            <a:r>
              <a:rPr lang="zh-CN" altLang="en-US" sz="1200" dirty="0" smtClean="0"/>
              <a:t>，利用</a:t>
            </a:r>
            <a:r>
              <a:rPr lang="en-US" altLang="zh-CN" sz="1200" dirty="0" err="1"/>
              <a:t>TiDB</a:t>
            </a:r>
            <a:r>
              <a:rPr lang="zh-CN" altLang="en-US" sz="1200" dirty="0"/>
              <a:t>的</a:t>
            </a:r>
            <a:r>
              <a:rPr lang="en-US" altLang="zh-CN" sz="1200" dirty="0"/>
              <a:t>SQL</a:t>
            </a:r>
            <a:r>
              <a:rPr lang="zh-CN" altLang="en-US" sz="1200" dirty="0"/>
              <a:t>解析器</a:t>
            </a:r>
            <a:r>
              <a:rPr lang="zh-CN" altLang="en-US" sz="1200" dirty="0" smtClean="0"/>
              <a:t>解析，使用</a:t>
            </a:r>
            <a:r>
              <a:rPr lang="en-US" altLang="zh-CN" sz="1200" dirty="0" smtClean="0"/>
              <a:t>go</a:t>
            </a:r>
            <a:r>
              <a:rPr lang="zh-CN" altLang="en-US" sz="1200" dirty="0" smtClean="0"/>
              <a:t>开发了</a:t>
            </a:r>
            <a:r>
              <a:rPr lang="en-US" altLang="zh-CN" sz="1200" dirty="0" smtClean="0"/>
              <a:t>Gaea</a:t>
            </a:r>
            <a:r>
              <a:rPr lang="zh-CN" altLang="en-US" sz="1200" dirty="0" smtClean="0"/>
              <a:t>。</a:t>
            </a:r>
            <a:endParaRPr lang="zh-CN" altLang="en-US" sz="1200" dirty="0">
              <a:solidFill>
                <a:srgbClr val="000000"/>
              </a:solidFill>
              <a:latin typeface="微软雅黑" panose="020B0503020204020204" charset="-122"/>
              <a:ea typeface="微软雅黑" panose="020B0503020204020204" charset="-122"/>
            </a:endParaRPr>
          </a:p>
        </p:txBody>
      </p:sp>
      <p:sp>
        <p:nvSpPr>
          <p:cNvPr id="7" name="圆角矩形 6"/>
          <p:cNvSpPr/>
          <p:nvPr/>
        </p:nvSpPr>
        <p:spPr>
          <a:xfrm>
            <a:off x="7459941" y="2151312"/>
            <a:ext cx="4202865" cy="4058005"/>
          </a:xfrm>
          <a:prstGeom prst="roundRect">
            <a:avLst>
              <a:gd name="adj" fmla="val 8107"/>
            </a:avLst>
          </a:prstGeom>
          <a:solidFill>
            <a:schemeClr val="bg1"/>
          </a:solidFill>
          <a:ln w="9525" cap="flat" cmpd="sng" algn="ctr">
            <a:solidFill>
              <a:srgbClr val="92D050"/>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8" name="文本框 3"/>
          <p:cNvSpPr txBox="1"/>
          <p:nvPr/>
        </p:nvSpPr>
        <p:spPr>
          <a:xfrm>
            <a:off x="7601277" y="2522973"/>
            <a:ext cx="3978399" cy="31854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ctr" rtl="0" latinLnBrk="1" hangingPunct="0">
              <a:lnSpc>
                <a:spcPct val="150000"/>
              </a:lnSpc>
            </a:pPr>
            <a:r>
              <a:rPr lang="en-US" altLang="zh-CN" sz="2000" b="1" dirty="0" smtClean="0"/>
              <a:t>Gaea </a:t>
            </a:r>
            <a:r>
              <a:rPr lang="zh-CN" altLang="en-US" sz="2000" b="1" dirty="0"/>
              <a:t>的主要</a:t>
            </a:r>
            <a:r>
              <a:rPr lang="zh-CN" altLang="en-US" sz="2000" b="1" dirty="0" smtClean="0"/>
              <a:t>功能</a:t>
            </a:r>
            <a:endParaRPr lang="zh-CN" altLang="en-US" sz="2000" b="1" dirty="0"/>
          </a:p>
          <a:p>
            <a:pPr marL="285750" indent="-285750" algn="l" rtl="0" latinLnBrk="1" hangingPunct="0">
              <a:lnSpc>
                <a:spcPct val="150000"/>
              </a:lnSpc>
              <a:buFont typeface="Wingdings" panose="05000000000000000000" pitchFamily="2" charset="2"/>
              <a:buChar char="l"/>
            </a:pPr>
            <a:r>
              <a:rPr lang="zh-CN" altLang="en-US" sz="1600" b="1" dirty="0"/>
              <a:t>非分片表支持大部分</a:t>
            </a:r>
            <a:r>
              <a:rPr lang="en-US" altLang="zh-CN" sz="1600" b="1" dirty="0"/>
              <a:t>SQL</a:t>
            </a:r>
            <a:r>
              <a:rPr lang="zh-CN" altLang="en-US" sz="1600" b="1" dirty="0"/>
              <a:t>；</a:t>
            </a:r>
          </a:p>
          <a:p>
            <a:pPr marL="285750" indent="-285750" algn="l" rtl="0" latinLnBrk="1" hangingPunct="0">
              <a:lnSpc>
                <a:spcPct val="150000"/>
              </a:lnSpc>
              <a:buFont typeface="Wingdings" panose="05000000000000000000" pitchFamily="2" charset="2"/>
              <a:buChar char="l"/>
            </a:pPr>
            <a:r>
              <a:rPr lang="zh-CN" altLang="en-US" sz="1600" b="1" dirty="0"/>
              <a:t>分片表支持</a:t>
            </a:r>
            <a:r>
              <a:rPr lang="en-US" altLang="zh-CN" sz="1600" b="1" dirty="0"/>
              <a:t>MySQL</a:t>
            </a:r>
            <a:r>
              <a:rPr lang="zh-CN" altLang="en-US" sz="1600" b="1" dirty="0"/>
              <a:t>路由，</a:t>
            </a:r>
            <a:r>
              <a:rPr lang="en-US" altLang="zh-CN" sz="1600" b="1" dirty="0" err="1"/>
              <a:t>Kingshard</a:t>
            </a:r>
            <a:r>
              <a:rPr lang="zh-CN" altLang="en-US" sz="1600" b="1" dirty="0"/>
              <a:t>路由</a:t>
            </a:r>
            <a:r>
              <a:rPr lang="en-US" altLang="zh-CN" sz="1600" b="1" dirty="0"/>
              <a:t>;</a:t>
            </a:r>
          </a:p>
          <a:p>
            <a:pPr marL="285750" indent="-285750" algn="l" rtl="0" latinLnBrk="1" hangingPunct="0">
              <a:lnSpc>
                <a:spcPct val="150000"/>
              </a:lnSpc>
              <a:buFont typeface="Wingdings" panose="05000000000000000000" pitchFamily="2" charset="2"/>
              <a:buChar char="l"/>
            </a:pPr>
            <a:r>
              <a:rPr lang="zh-CN" altLang="en-US" sz="1600" b="1" dirty="0"/>
              <a:t>聚合函数支持常用的</a:t>
            </a:r>
            <a:r>
              <a:rPr lang="en-US" altLang="zh-CN" sz="1600" b="1" dirty="0"/>
              <a:t>max, min, sum, count, group by, order by</a:t>
            </a:r>
            <a:r>
              <a:rPr lang="zh-CN" altLang="en-US" sz="1600" b="1" dirty="0"/>
              <a:t>；</a:t>
            </a:r>
          </a:p>
          <a:p>
            <a:pPr marL="285750" indent="-285750" algn="l" rtl="0" latinLnBrk="1" hangingPunct="0">
              <a:lnSpc>
                <a:spcPct val="150000"/>
              </a:lnSpc>
              <a:buFont typeface="Wingdings" panose="05000000000000000000" pitchFamily="2" charset="2"/>
              <a:buChar char="l"/>
            </a:pPr>
            <a:r>
              <a:rPr lang="zh-CN" altLang="en-US" sz="1600" b="1" dirty="0"/>
              <a:t>支持多个分片表</a:t>
            </a:r>
            <a:r>
              <a:rPr lang="en-US" altLang="zh-CN" sz="1600" b="1" dirty="0"/>
              <a:t>join</a:t>
            </a:r>
            <a:r>
              <a:rPr lang="zh-CN" altLang="en-US" sz="1600" b="1" dirty="0"/>
              <a:t>（需满足条件），分片表和全局表的</a:t>
            </a:r>
            <a:r>
              <a:rPr lang="en-US" altLang="zh-CN" sz="1600" b="1" dirty="0"/>
              <a:t>join</a:t>
            </a:r>
            <a:r>
              <a:rPr lang="zh-CN" altLang="en-US" sz="1400" dirty="0" smtClean="0"/>
              <a:t>。</a:t>
            </a:r>
            <a:endParaRPr lang="en-US" altLang="zh-CN" sz="1400" dirty="0" smtClean="0"/>
          </a:p>
          <a:p>
            <a:pPr marL="285750" indent="-285750" algn="l" rtl="0" latinLnBrk="1" hangingPunct="0">
              <a:lnSpc>
                <a:spcPct val="150000"/>
              </a:lnSpc>
              <a:buFont typeface="Wingdings" panose="05000000000000000000" pitchFamily="2" charset="2"/>
              <a:buChar char="l"/>
            </a:pPr>
            <a:r>
              <a:rPr lang="zh-CN" altLang="en-US" sz="1600" b="1" dirty="0"/>
              <a:t>读写分离，从库负载均衡</a:t>
            </a:r>
            <a:endParaRPr lang="en-US" altLang="zh-CN" sz="1600" b="1"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75" y="1965481"/>
            <a:ext cx="6015412" cy="4344464"/>
          </a:xfrm>
          <a:prstGeom prst="rect">
            <a:avLst/>
          </a:prstGeom>
        </p:spPr>
      </p:pic>
    </p:spTree>
    <p:extLst>
      <p:ext uri="{BB962C8B-B14F-4D97-AF65-F5344CB8AC3E}">
        <p14:creationId xmlns:p14="http://schemas.microsoft.com/office/powerpoint/2010/main" val="293105188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5698711" cy="546100"/>
          </a:xfrm>
          <a:prstGeom prst="rect">
            <a:avLst/>
          </a:prstGeom>
          <a:noFill/>
        </p:spPr>
        <p:txBody>
          <a:bodyPr wrap="square" rtlCol="0" anchor="ctr">
            <a:noAutofit/>
          </a:bodyPr>
          <a:lstStyle/>
          <a:p>
            <a:pPr defTabSz="914400">
              <a:spcBef>
                <a:spcPts val="700"/>
              </a:spcBef>
              <a:buSzPct val="100000"/>
            </a:pPr>
            <a:r>
              <a:rPr lang="en-US" altLang="zh-CN" sz="2000" b="1" dirty="0" err="1" smtClean="0">
                <a:latin typeface="微软雅黑" panose="020B0503020204020204" charset="-122"/>
                <a:ea typeface="微软雅黑" panose="020B0503020204020204" charset="-122"/>
              </a:rPr>
              <a:t>Sharding</a:t>
            </a:r>
            <a:r>
              <a:rPr lang="zh-CN" altLang="en-US" sz="2000" b="1" dirty="0" smtClean="0">
                <a:latin typeface="微软雅黑" panose="020B0503020204020204" charset="-122"/>
                <a:ea typeface="微软雅黑" panose="020B0503020204020204" charset="-122"/>
              </a:rPr>
              <a:t>中间件</a:t>
            </a:r>
            <a:r>
              <a:rPr lang="en-US" altLang="zh-CN" sz="2000" b="1" dirty="0" smtClean="0">
                <a:latin typeface="微软雅黑" panose="020B0503020204020204" charset="-122"/>
                <a:ea typeface="微软雅黑" panose="020B0503020204020204" charset="-122"/>
              </a:rPr>
              <a:t>-</a:t>
            </a:r>
            <a:r>
              <a:rPr lang="en-US" altLang="zh-CN" sz="2000" b="1" dirty="0" err="1" smtClean="0"/>
              <a:t>Vitess</a:t>
            </a:r>
            <a:endParaRPr lang="en-US" altLang="zh-CN" sz="2000" b="1" dirty="0"/>
          </a:p>
        </p:txBody>
      </p:sp>
      <p:pic>
        <p:nvPicPr>
          <p:cNvPr id="6" name="图片 5"/>
          <p:cNvPicPr>
            <a:picLocks noChangeAspect="1"/>
          </p:cNvPicPr>
          <p:nvPr/>
        </p:nvPicPr>
        <p:blipFill>
          <a:blip r:embed="rId2"/>
          <a:stretch>
            <a:fillRect/>
          </a:stretch>
        </p:blipFill>
        <p:spPr>
          <a:xfrm>
            <a:off x="261725" y="2179022"/>
            <a:ext cx="7425831" cy="4058006"/>
          </a:xfrm>
          <a:prstGeom prst="rect">
            <a:avLst/>
          </a:prstGeom>
        </p:spPr>
      </p:pic>
      <p:sp>
        <p:nvSpPr>
          <p:cNvPr id="5" name="圆角矩形 4"/>
          <p:cNvSpPr/>
          <p:nvPr/>
        </p:nvSpPr>
        <p:spPr>
          <a:xfrm>
            <a:off x="7820166" y="2179022"/>
            <a:ext cx="4202865" cy="4058005"/>
          </a:xfrm>
          <a:prstGeom prst="roundRect">
            <a:avLst>
              <a:gd name="adj" fmla="val 8107"/>
            </a:avLst>
          </a:prstGeom>
          <a:solidFill>
            <a:schemeClr val="bg1"/>
          </a:solidFill>
          <a:ln w="9525" cap="flat" cmpd="sng" algn="ctr">
            <a:solidFill>
              <a:srgbClr val="92D050"/>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8" name="文本框 3"/>
          <p:cNvSpPr txBox="1"/>
          <p:nvPr/>
        </p:nvSpPr>
        <p:spPr>
          <a:xfrm>
            <a:off x="8044632" y="2453698"/>
            <a:ext cx="3726635" cy="32316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ctr" rtl="0" latinLnBrk="1" hangingPunct="0">
              <a:lnSpc>
                <a:spcPct val="150000"/>
              </a:lnSpc>
            </a:pPr>
            <a:r>
              <a:rPr lang="en-US" altLang="zh-CN" sz="2000" b="1" dirty="0" err="1" smtClean="0"/>
              <a:t>Vitess</a:t>
            </a:r>
            <a:r>
              <a:rPr lang="zh-CN" altLang="en-US" sz="2000" b="1" dirty="0" smtClean="0"/>
              <a:t>构成</a:t>
            </a:r>
            <a:endParaRPr lang="en-US" altLang="zh-CN" sz="2000" b="1" dirty="0"/>
          </a:p>
          <a:p>
            <a:pPr marL="285750" indent="-285750" algn="l" rtl="0" latinLnBrk="1" hangingPunct="0">
              <a:lnSpc>
                <a:spcPct val="150000"/>
              </a:lnSpc>
              <a:buFont typeface="Wingdings" panose="05000000000000000000" pitchFamily="2" charset="2"/>
              <a:buChar char="l"/>
            </a:pPr>
            <a:r>
              <a:rPr lang="en-US" altLang="zh-CN" sz="1600" b="1" dirty="0" err="1" smtClean="0"/>
              <a:t>Topolog</a:t>
            </a:r>
            <a:r>
              <a:rPr lang="zh-CN" altLang="en-US" sz="1600" dirty="0" smtClean="0"/>
              <a:t>：</a:t>
            </a:r>
            <a:r>
              <a:rPr lang="zh-CN" altLang="en-US" sz="1600" dirty="0"/>
              <a:t>负责元数据</a:t>
            </a:r>
            <a:r>
              <a:rPr lang="zh-CN" altLang="en-US" sz="1600" dirty="0" smtClean="0"/>
              <a:t>存储</a:t>
            </a:r>
            <a:endParaRPr lang="en-US" altLang="zh-CN" sz="1600" dirty="0" smtClean="0"/>
          </a:p>
          <a:p>
            <a:pPr marL="285750" indent="-285750" algn="l" rtl="0" latinLnBrk="1" hangingPunct="0">
              <a:lnSpc>
                <a:spcPct val="150000"/>
              </a:lnSpc>
              <a:buFont typeface="Wingdings" panose="05000000000000000000" pitchFamily="2" charset="2"/>
              <a:buChar char="l"/>
            </a:pPr>
            <a:r>
              <a:rPr lang="en-US" altLang="zh-CN" sz="1600" b="1" dirty="0" err="1" smtClean="0"/>
              <a:t>Vtgate</a:t>
            </a:r>
            <a:r>
              <a:rPr lang="zh-CN" altLang="en-US" sz="1600" dirty="0" smtClean="0"/>
              <a:t>：</a:t>
            </a:r>
            <a:r>
              <a:rPr lang="zh-CN" altLang="en-US" sz="1600" dirty="0"/>
              <a:t>负责应用接入和 </a:t>
            </a:r>
            <a:r>
              <a:rPr lang="en-US" altLang="zh-CN" sz="1600" dirty="0"/>
              <a:t>SQL </a:t>
            </a:r>
            <a:r>
              <a:rPr lang="zh-CN" altLang="en-US" sz="1600" dirty="0" smtClean="0"/>
              <a:t>路由</a:t>
            </a:r>
            <a:endParaRPr lang="en-US" altLang="zh-CN" sz="1600" dirty="0" smtClean="0"/>
          </a:p>
          <a:p>
            <a:pPr marL="285750" indent="-285750" algn="l" rtl="0" latinLnBrk="1" hangingPunct="0">
              <a:lnSpc>
                <a:spcPct val="150000"/>
              </a:lnSpc>
              <a:buFont typeface="Wingdings" panose="05000000000000000000" pitchFamily="2" charset="2"/>
              <a:buChar char="l"/>
            </a:pPr>
            <a:r>
              <a:rPr lang="en-US" altLang="zh-CN" sz="1600" b="1" dirty="0" err="1" smtClean="0"/>
              <a:t>Vttablet</a:t>
            </a:r>
            <a:r>
              <a:rPr lang="zh-CN" altLang="en-US" sz="1600" dirty="0" smtClean="0"/>
              <a:t>：</a:t>
            </a:r>
            <a:r>
              <a:rPr lang="zh-CN" altLang="en-US" sz="1600" dirty="0"/>
              <a:t>负责重写和执行 </a:t>
            </a:r>
            <a:r>
              <a:rPr lang="en-US" altLang="zh-CN" sz="1600" dirty="0"/>
              <a:t>SQL </a:t>
            </a:r>
            <a:endParaRPr lang="en-US" altLang="zh-CN" sz="1600" dirty="0" smtClean="0"/>
          </a:p>
          <a:p>
            <a:pPr marL="285750" indent="-285750" algn="l" rtl="0" latinLnBrk="1" hangingPunct="0">
              <a:lnSpc>
                <a:spcPct val="150000"/>
              </a:lnSpc>
              <a:buFont typeface="Wingdings" panose="05000000000000000000" pitchFamily="2" charset="2"/>
              <a:buChar char="l"/>
            </a:pPr>
            <a:r>
              <a:rPr lang="en-US" altLang="zh-CN" sz="1600" b="1" dirty="0" err="1" smtClean="0"/>
              <a:t>Vtctl</a:t>
            </a:r>
            <a:r>
              <a:rPr lang="zh-CN" altLang="en-US" sz="1600" dirty="0" smtClean="0"/>
              <a:t>：命令行工具</a:t>
            </a:r>
            <a:endParaRPr lang="en-US" altLang="zh-CN" sz="1600" dirty="0" smtClean="0"/>
          </a:p>
          <a:p>
            <a:pPr marL="285750" indent="-285750" algn="l" rtl="0" latinLnBrk="1" hangingPunct="0">
              <a:lnSpc>
                <a:spcPct val="150000"/>
              </a:lnSpc>
              <a:buFont typeface="Wingdings" panose="05000000000000000000" pitchFamily="2" charset="2"/>
              <a:buChar char="l"/>
            </a:pPr>
            <a:r>
              <a:rPr lang="en-US" altLang="zh-CN" sz="1600" b="1" dirty="0" err="1" smtClean="0"/>
              <a:t>Vtctld</a:t>
            </a:r>
            <a:r>
              <a:rPr lang="zh-CN" altLang="en-US" sz="1600" dirty="0" smtClean="0"/>
              <a:t>：</a:t>
            </a:r>
            <a:r>
              <a:rPr lang="zh-CN" altLang="en-US" sz="1600" dirty="0"/>
              <a:t>图形</a:t>
            </a:r>
            <a:r>
              <a:rPr lang="zh-CN" altLang="en-US" sz="1600" dirty="0" smtClean="0"/>
              <a:t>界面</a:t>
            </a:r>
            <a:endParaRPr lang="en-US" altLang="zh-CN" sz="1600" dirty="0" smtClean="0"/>
          </a:p>
          <a:p>
            <a:pPr marL="285750" indent="-285750" algn="l" rtl="0" latinLnBrk="1" hangingPunct="0">
              <a:lnSpc>
                <a:spcPct val="150000"/>
              </a:lnSpc>
              <a:buFont typeface="Wingdings" panose="05000000000000000000" pitchFamily="2" charset="2"/>
              <a:buChar char="l"/>
            </a:pPr>
            <a:endParaRPr lang="en-US" altLang="zh-CN" sz="800" b="1" dirty="0" smtClean="0"/>
          </a:p>
          <a:p>
            <a:pPr algn="l" rtl="0" latinLnBrk="1" hangingPunct="0">
              <a:lnSpc>
                <a:spcPct val="150000"/>
              </a:lnSpc>
            </a:pPr>
            <a:r>
              <a:rPr lang="zh-CN" altLang="en-US" sz="1400" dirty="0" smtClean="0"/>
              <a:t>用户</a:t>
            </a:r>
            <a:r>
              <a:rPr lang="zh-CN" altLang="en-US" sz="1400" dirty="0"/>
              <a:t>可以通过支持 </a:t>
            </a:r>
            <a:r>
              <a:rPr lang="en-US" altLang="zh-CN" sz="1400" dirty="0"/>
              <a:t>MySQL </a:t>
            </a:r>
            <a:r>
              <a:rPr lang="zh-CN" altLang="en-US" sz="1400" dirty="0"/>
              <a:t>协议的客户端，或使用 </a:t>
            </a:r>
            <a:r>
              <a:rPr lang="en-US" altLang="zh-CN" sz="1400" dirty="0" err="1"/>
              <a:t>Vitess</a:t>
            </a:r>
            <a:r>
              <a:rPr lang="en-US" altLang="zh-CN" sz="1400" dirty="0"/>
              <a:t> </a:t>
            </a:r>
            <a:r>
              <a:rPr lang="zh-CN" altLang="en-US" sz="1400" dirty="0"/>
              <a:t>的客户端 </a:t>
            </a:r>
            <a:r>
              <a:rPr lang="en-US" altLang="zh-CN" sz="1400" dirty="0"/>
              <a:t>API </a:t>
            </a:r>
            <a:r>
              <a:rPr lang="zh-CN" altLang="en-US" sz="1400" dirty="0"/>
              <a:t>使用 </a:t>
            </a:r>
            <a:r>
              <a:rPr lang="en-US" altLang="zh-CN" sz="1400" dirty="0" err="1"/>
              <a:t>Vitess</a:t>
            </a:r>
            <a:r>
              <a:rPr lang="zh-CN" altLang="en-US" sz="1400" dirty="0"/>
              <a:t>。</a:t>
            </a:r>
            <a:endParaRPr lang="en-US" altLang="zh-CN" sz="1400" dirty="0">
              <a:solidFill>
                <a:srgbClr val="000000"/>
              </a:solidFill>
              <a:latin typeface="微软雅黑" panose="020B0503020204020204" charset="-122"/>
              <a:ea typeface="微软雅黑" panose="020B0503020204020204" charset="-122"/>
            </a:endParaRPr>
          </a:p>
        </p:txBody>
      </p:sp>
      <p:sp>
        <p:nvSpPr>
          <p:cNvPr id="7" name="圆角矩形 6"/>
          <p:cNvSpPr/>
          <p:nvPr/>
        </p:nvSpPr>
        <p:spPr>
          <a:xfrm>
            <a:off x="261725" y="738167"/>
            <a:ext cx="11761306" cy="991535"/>
          </a:xfrm>
          <a:prstGeom prst="roundRect">
            <a:avLst>
              <a:gd name="adj" fmla="val 8107"/>
            </a:avLst>
          </a:prstGeom>
          <a:solidFill>
            <a:schemeClr val="bg1"/>
          </a:solidFill>
          <a:ln w="9525" cap="flat" cmpd="sng" algn="ctr">
            <a:solidFill>
              <a:schemeClr val="accent6"/>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9" name="文本框 3"/>
          <p:cNvSpPr txBox="1"/>
          <p:nvPr/>
        </p:nvSpPr>
        <p:spPr>
          <a:xfrm>
            <a:off x="402617" y="748815"/>
            <a:ext cx="11593765" cy="6544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l" rtl="0" latinLnBrk="1" hangingPunct="0">
              <a:lnSpc>
                <a:spcPct val="150000"/>
              </a:lnSpc>
            </a:pPr>
            <a:r>
              <a:rPr lang="en-US" altLang="zh-CN" sz="1200" dirty="0">
                <a:solidFill>
                  <a:srgbClr val="000000"/>
                </a:solidFill>
                <a:latin typeface="微软雅黑" panose="020B0503020204020204" charset="-122"/>
                <a:ea typeface="微软雅黑" panose="020B0503020204020204" charset="-122"/>
              </a:rPr>
              <a:t>       </a:t>
            </a:r>
            <a:r>
              <a:rPr lang="en-US" altLang="zh-CN" sz="1200" dirty="0" err="1">
                <a:solidFill>
                  <a:srgbClr val="000000"/>
                </a:solidFill>
                <a:latin typeface="微软雅黑" panose="020B0503020204020204" charset="-122"/>
                <a:ea typeface="微软雅黑" panose="020B0503020204020204" charset="-122"/>
              </a:rPr>
              <a:t>Vitess</a:t>
            </a:r>
            <a:r>
              <a:rPr lang="zh-CN" altLang="en-US" sz="1200" dirty="0">
                <a:solidFill>
                  <a:srgbClr val="000000"/>
                </a:solidFill>
                <a:latin typeface="微软雅黑" panose="020B0503020204020204" charset="-122"/>
                <a:ea typeface="微软雅黑" panose="020B0503020204020204" charset="-122"/>
              </a:rPr>
              <a:t>源起于 </a:t>
            </a:r>
            <a:r>
              <a:rPr lang="en-US" altLang="zh-CN" sz="1200" dirty="0" err="1">
                <a:solidFill>
                  <a:srgbClr val="000000"/>
                </a:solidFill>
                <a:latin typeface="微软雅黑" panose="020B0503020204020204" charset="-122"/>
                <a:ea typeface="微软雅黑" panose="020B0503020204020204" charset="-122"/>
              </a:rPr>
              <a:t>Youtube</a:t>
            </a:r>
            <a:r>
              <a:rPr lang="zh-CN" altLang="en-US" sz="1200" dirty="0">
                <a:solidFill>
                  <a:srgbClr val="000000"/>
                </a:solidFill>
                <a:latin typeface="微软雅黑" panose="020B0503020204020204" charset="-122"/>
                <a:ea typeface="微软雅黑" panose="020B0503020204020204" charset="-122"/>
              </a:rPr>
              <a:t>，现已属于 </a:t>
            </a:r>
            <a:r>
              <a:rPr lang="en-US" altLang="zh-CN" sz="1200" dirty="0" err="1">
                <a:solidFill>
                  <a:srgbClr val="000000"/>
                </a:solidFill>
                <a:latin typeface="微软雅黑" panose="020B0503020204020204" charset="-122"/>
                <a:ea typeface="微软雅黑" panose="020B0503020204020204" charset="-122"/>
              </a:rPr>
              <a:t>PlanetScale</a:t>
            </a:r>
            <a:r>
              <a:rPr lang="en-US" altLang="zh-CN" sz="1200" dirty="0">
                <a:solidFill>
                  <a:srgbClr val="000000"/>
                </a:solidFill>
                <a:latin typeface="微软雅黑" panose="020B0503020204020204" charset="-122"/>
                <a:ea typeface="微软雅黑" panose="020B0503020204020204" charset="-122"/>
              </a:rPr>
              <a:t> </a:t>
            </a:r>
            <a:r>
              <a:rPr lang="zh-CN" altLang="en-US" sz="1200" dirty="0">
                <a:solidFill>
                  <a:srgbClr val="000000"/>
                </a:solidFill>
                <a:latin typeface="微软雅黑" panose="020B0503020204020204" charset="-122"/>
                <a:ea typeface="微软雅黑" panose="020B0503020204020204" charset="-122"/>
              </a:rPr>
              <a:t>的开源产品</a:t>
            </a:r>
            <a:r>
              <a:rPr lang="zh-CN" altLang="en-US" sz="1200" dirty="0" smtClean="0">
                <a:solidFill>
                  <a:srgbClr val="000000"/>
                </a:solidFill>
                <a:latin typeface="微软雅黑" panose="020B0503020204020204" charset="-122"/>
                <a:ea typeface="微软雅黑" panose="020B0503020204020204" charset="-122"/>
              </a:rPr>
              <a:t>。</a:t>
            </a:r>
            <a:r>
              <a:rPr lang="en-US" altLang="zh-CN" sz="1200" dirty="0" err="1">
                <a:solidFill>
                  <a:srgbClr val="000000"/>
                </a:solidFill>
                <a:latin typeface="微软雅黑" panose="020B0503020204020204" charset="-122"/>
                <a:ea typeface="微软雅黑" panose="020B0503020204020204" charset="-122"/>
              </a:rPr>
              <a:t>Vitess</a:t>
            </a:r>
            <a:r>
              <a:rPr lang="zh-CN" altLang="en-US" sz="1200" dirty="0">
                <a:solidFill>
                  <a:srgbClr val="000000"/>
                </a:solidFill>
                <a:latin typeface="微软雅黑" panose="020B0503020204020204" charset="-122"/>
                <a:ea typeface="微软雅黑" panose="020B0503020204020204" charset="-122"/>
              </a:rPr>
              <a:t>内建拆分分片功能使用户的</a:t>
            </a:r>
            <a:r>
              <a:rPr lang="en-US" altLang="zh-CN" sz="1200" dirty="0">
                <a:solidFill>
                  <a:srgbClr val="000000"/>
                </a:solidFill>
                <a:latin typeface="微软雅黑" panose="020B0503020204020204" charset="-122"/>
                <a:ea typeface="微软雅黑" panose="020B0503020204020204" charset="-122"/>
              </a:rPr>
              <a:t>MySQL</a:t>
            </a:r>
            <a:r>
              <a:rPr lang="zh-CN" altLang="en-US" sz="1200" dirty="0">
                <a:solidFill>
                  <a:srgbClr val="000000"/>
                </a:solidFill>
                <a:latin typeface="微软雅黑" panose="020B0503020204020204" charset="-122"/>
                <a:ea typeface="微软雅黑" panose="020B0503020204020204" charset="-122"/>
              </a:rPr>
              <a:t>数据库集群可以实现无限水平扩展，同时无需为应用添加分片逻辑</a:t>
            </a:r>
            <a:r>
              <a:rPr lang="zh-CN" altLang="en-US" sz="1200" dirty="0" smtClean="0">
                <a:solidFill>
                  <a:srgbClr val="000000"/>
                </a:solidFill>
                <a:latin typeface="微软雅黑" panose="020B0503020204020204" charset="-122"/>
                <a:ea typeface="微软雅黑" panose="020B0503020204020204" charset="-122"/>
              </a:rPr>
              <a:t>。</a:t>
            </a:r>
            <a:r>
              <a:rPr lang="en-US" altLang="zh-CN" sz="1200" dirty="0" err="1">
                <a:solidFill>
                  <a:srgbClr val="000000"/>
                </a:solidFill>
                <a:latin typeface="微软雅黑" panose="020B0503020204020204" charset="-122"/>
                <a:ea typeface="微软雅黑" panose="020B0503020204020204" charset="-122"/>
              </a:rPr>
              <a:t>Vitess</a:t>
            </a:r>
            <a:r>
              <a:rPr lang="zh-CN" altLang="en-US" sz="1200" dirty="0">
                <a:solidFill>
                  <a:srgbClr val="000000"/>
                </a:solidFill>
                <a:latin typeface="微软雅黑" panose="020B0503020204020204" charset="-122"/>
                <a:ea typeface="微软雅黑" panose="020B0503020204020204" charset="-122"/>
              </a:rPr>
              <a:t>避免了</a:t>
            </a:r>
            <a:r>
              <a:rPr lang="en-US" altLang="zh-CN" sz="1200" dirty="0">
                <a:solidFill>
                  <a:srgbClr val="000000"/>
                </a:solidFill>
                <a:latin typeface="微软雅黑" panose="020B0503020204020204" charset="-122"/>
                <a:ea typeface="微软雅黑" panose="020B0503020204020204" charset="-122"/>
              </a:rPr>
              <a:t>MySQL</a:t>
            </a:r>
            <a:r>
              <a:rPr lang="zh-CN" altLang="en-US" sz="1200" dirty="0">
                <a:solidFill>
                  <a:srgbClr val="000000"/>
                </a:solidFill>
                <a:latin typeface="微软雅黑" panose="020B0503020204020204" charset="-122"/>
                <a:ea typeface="微软雅黑" panose="020B0503020204020204" charset="-122"/>
              </a:rPr>
              <a:t>连接的高内存开销</a:t>
            </a:r>
            <a:r>
              <a:rPr lang="en-US" altLang="zh-CN" sz="1200" dirty="0">
                <a:solidFill>
                  <a:srgbClr val="000000"/>
                </a:solidFill>
                <a:latin typeface="微软雅黑" panose="020B0503020204020204" charset="-122"/>
                <a:ea typeface="微软雅黑" panose="020B0503020204020204" charset="-122"/>
              </a:rPr>
              <a:t>,</a:t>
            </a:r>
            <a:r>
              <a:rPr lang="zh-CN" altLang="en-US" sz="1200" dirty="0">
                <a:solidFill>
                  <a:srgbClr val="000000"/>
                </a:solidFill>
                <a:latin typeface="微软雅黑" panose="020B0503020204020204" charset="-122"/>
                <a:ea typeface="微软雅黑" panose="020B0503020204020204" charset="-122"/>
              </a:rPr>
              <a:t>可轻松地一次处理数千个连接</a:t>
            </a:r>
            <a:r>
              <a:rPr lang="zh-CN" altLang="en-US" sz="1200" dirty="0" smtClean="0">
                <a:solidFill>
                  <a:srgbClr val="000000"/>
                </a:solidFill>
                <a:latin typeface="微软雅黑" panose="020B0503020204020204" charset="-122"/>
                <a:ea typeface="微软雅黑" panose="020B0503020204020204" charset="-122"/>
              </a:rPr>
              <a:t>。</a:t>
            </a:r>
            <a:r>
              <a:rPr lang="en-US" altLang="zh-CN" sz="1200" dirty="0" err="1">
                <a:solidFill>
                  <a:srgbClr val="000000"/>
                </a:solidFill>
                <a:latin typeface="微软雅黑" panose="020B0503020204020204" charset="-122"/>
                <a:ea typeface="微软雅黑" panose="020B0503020204020204" charset="-122"/>
              </a:rPr>
              <a:t>Vitess</a:t>
            </a:r>
            <a:r>
              <a:rPr lang="zh-CN" altLang="en-US" sz="1200" dirty="0">
                <a:solidFill>
                  <a:srgbClr val="000000"/>
                </a:solidFill>
                <a:latin typeface="微软雅黑" panose="020B0503020204020204" charset="-122"/>
                <a:ea typeface="微软雅黑" panose="020B0503020204020204" charset="-122"/>
              </a:rPr>
              <a:t>可以支持自动处理主故障转移和备份等功能。</a:t>
            </a:r>
          </a:p>
        </p:txBody>
      </p:sp>
    </p:spTree>
    <p:extLst>
      <p:ext uri="{BB962C8B-B14F-4D97-AF65-F5344CB8AC3E}">
        <p14:creationId xmlns:p14="http://schemas.microsoft.com/office/powerpoint/2010/main" val="329963679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en-US" altLang="zh-CN" sz="2000" b="1" dirty="0" err="1" smtClean="0">
                <a:latin typeface="微软雅黑" panose="020B0503020204020204" charset="-122"/>
                <a:ea typeface="微软雅黑" panose="020B0503020204020204" charset="-122"/>
              </a:rPr>
              <a:t>Sharding</a:t>
            </a:r>
            <a:r>
              <a:rPr lang="zh-CN" altLang="en-US" sz="2000" b="1" dirty="0" smtClean="0">
                <a:latin typeface="微软雅黑" panose="020B0503020204020204" charset="-122"/>
                <a:ea typeface="微软雅黑" panose="020B0503020204020204" charset="-122"/>
              </a:rPr>
              <a:t>中间件比较</a:t>
            </a:r>
            <a:endParaRPr lang="zh-CN" altLang="en-US" sz="2000" b="1" dirty="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5642910"/>
              </p:ext>
            </p:extLst>
          </p:nvPr>
        </p:nvGraphicFramePr>
        <p:xfrm>
          <a:off x="1288475" y="1302324"/>
          <a:ext cx="9289770" cy="4091874"/>
        </p:xfrm>
        <a:graphic>
          <a:graphicData uri="http://schemas.openxmlformats.org/drawingml/2006/table">
            <a:tbl>
              <a:tblPr firstRow="1" bandRow="1">
                <a:tableStyleId>{5C22544A-7EE6-4342-B048-85BDC9FD1C3A}</a:tableStyleId>
              </a:tblPr>
              <a:tblGrid>
                <a:gridCol w="1327110">
                  <a:extLst>
                    <a:ext uri="{9D8B030D-6E8A-4147-A177-3AD203B41FA5}">
                      <a16:colId xmlns:a16="http://schemas.microsoft.com/office/drawing/2014/main" val="2758730421"/>
                    </a:ext>
                  </a:extLst>
                </a:gridCol>
                <a:gridCol w="1327110">
                  <a:extLst>
                    <a:ext uri="{9D8B030D-6E8A-4147-A177-3AD203B41FA5}">
                      <a16:colId xmlns:a16="http://schemas.microsoft.com/office/drawing/2014/main" val="3155358862"/>
                    </a:ext>
                  </a:extLst>
                </a:gridCol>
                <a:gridCol w="1327110">
                  <a:extLst>
                    <a:ext uri="{9D8B030D-6E8A-4147-A177-3AD203B41FA5}">
                      <a16:colId xmlns:a16="http://schemas.microsoft.com/office/drawing/2014/main" val="3920617607"/>
                    </a:ext>
                  </a:extLst>
                </a:gridCol>
                <a:gridCol w="1327110">
                  <a:extLst>
                    <a:ext uri="{9D8B030D-6E8A-4147-A177-3AD203B41FA5}">
                      <a16:colId xmlns:a16="http://schemas.microsoft.com/office/drawing/2014/main" val="2791552518"/>
                    </a:ext>
                  </a:extLst>
                </a:gridCol>
                <a:gridCol w="1327110">
                  <a:extLst>
                    <a:ext uri="{9D8B030D-6E8A-4147-A177-3AD203B41FA5}">
                      <a16:colId xmlns:a16="http://schemas.microsoft.com/office/drawing/2014/main" val="1031852211"/>
                    </a:ext>
                  </a:extLst>
                </a:gridCol>
                <a:gridCol w="1327110">
                  <a:extLst>
                    <a:ext uri="{9D8B030D-6E8A-4147-A177-3AD203B41FA5}">
                      <a16:colId xmlns:a16="http://schemas.microsoft.com/office/drawing/2014/main" val="1252020981"/>
                    </a:ext>
                  </a:extLst>
                </a:gridCol>
                <a:gridCol w="1327110">
                  <a:extLst>
                    <a:ext uri="{9D8B030D-6E8A-4147-A177-3AD203B41FA5}">
                      <a16:colId xmlns:a16="http://schemas.microsoft.com/office/drawing/2014/main" val="3947258012"/>
                    </a:ext>
                  </a:extLst>
                </a:gridCol>
              </a:tblGrid>
              <a:tr h="560059">
                <a:tc>
                  <a:txBody>
                    <a:bodyPr/>
                    <a:lstStyle/>
                    <a:p>
                      <a:r>
                        <a:rPr lang="zh-CN" altLang="en-US" sz="1400" dirty="0" smtClean="0"/>
                        <a:t>实现方案</a:t>
                      </a:r>
                      <a:endParaRPr lang="zh-CN" altLang="en-US" sz="1400" dirty="0"/>
                    </a:p>
                  </a:txBody>
                  <a:tcPr/>
                </a:tc>
                <a:tc>
                  <a:txBody>
                    <a:bodyPr/>
                    <a:lstStyle/>
                    <a:p>
                      <a:r>
                        <a:rPr lang="zh-CN" altLang="en-US" sz="1400" dirty="0" smtClean="0"/>
                        <a:t>组件名称</a:t>
                      </a:r>
                      <a:endParaRPr lang="zh-CN" altLang="en-US" sz="1400" dirty="0"/>
                    </a:p>
                  </a:txBody>
                  <a:tcPr/>
                </a:tc>
                <a:tc>
                  <a:txBody>
                    <a:bodyPr/>
                    <a:lstStyle/>
                    <a:p>
                      <a:r>
                        <a:rPr lang="zh-CN" altLang="en-US" sz="1400" dirty="0" smtClean="0"/>
                        <a:t>组件维护</a:t>
                      </a:r>
                      <a:endParaRPr lang="zh-CN" altLang="en-US" sz="1400" dirty="0"/>
                    </a:p>
                  </a:txBody>
                  <a:tcPr/>
                </a:tc>
                <a:tc>
                  <a:txBody>
                    <a:bodyPr/>
                    <a:lstStyle/>
                    <a:p>
                      <a:r>
                        <a:rPr lang="zh-CN" altLang="en-US" sz="1400" dirty="0" smtClean="0"/>
                        <a:t>状态</a:t>
                      </a:r>
                      <a:endParaRPr lang="zh-CN" altLang="en-US" sz="1400" dirty="0"/>
                    </a:p>
                  </a:txBody>
                  <a:tcPr/>
                </a:tc>
                <a:tc>
                  <a:txBody>
                    <a:bodyPr/>
                    <a:lstStyle/>
                    <a:p>
                      <a:r>
                        <a:rPr lang="zh-CN" altLang="en-US" sz="1400" dirty="0" smtClean="0"/>
                        <a:t>活跃度</a:t>
                      </a:r>
                      <a:endParaRPr lang="zh-CN" altLang="en-US" sz="1400" dirty="0"/>
                    </a:p>
                  </a:txBody>
                  <a:tcPr/>
                </a:tc>
                <a:tc>
                  <a:txBody>
                    <a:bodyPr/>
                    <a:lstStyle/>
                    <a:p>
                      <a:r>
                        <a:rPr lang="zh-CN" altLang="en-US" sz="1400" dirty="0" smtClean="0"/>
                        <a:t>特性</a:t>
                      </a:r>
                      <a:endParaRPr lang="zh-CN" altLang="en-US" sz="1400" dirty="0"/>
                    </a:p>
                  </a:txBody>
                  <a:tcPr/>
                </a:tc>
                <a:tc>
                  <a:txBody>
                    <a:bodyPr/>
                    <a:lstStyle/>
                    <a:p>
                      <a:r>
                        <a:rPr lang="zh-CN" altLang="en-US" sz="1400" dirty="0" smtClean="0"/>
                        <a:t>读写分离</a:t>
                      </a:r>
                      <a:endParaRPr lang="zh-CN" altLang="en-US" sz="1400" dirty="0"/>
                    </a:p>
                  </a:txBody>
                  <a:tcPr/>
                </a:tc>
                <a:extLst>
                  <a:ext uri="{0D108BD9-81ED-4DB2-BD59-A6C34878D82A}">
                    <a16:rowId xmlns:a16="http://schemas.microsoft.com/office/drawing/2014/main" val="2886107275"/>
                  </a:ext>
                </a:extLst>
              </a:tr>
              <a:tr h="560059">
                <a:tc>
                  <a:txBody>
                    <a:bodyPr/>
                    <a:lstStyle/>
                    <a:p>
                      <a:r>
                        <a:rPr lang="en-US" altLang="zh-CN" sz="1400" b="0" i="0" dirty="0" smtClean="0">
                          <a:solidFill>
                            <a:schemeClr val="dk1"/>
                          </a:solidFill>
                          <a:effectLst/>
                          <a:latin typeface="+mn-lt"/>
                          <a:ea typeface="+mn-ea"/>
                          <a:cs typeface="+mn-cs"/>
                          <a:sym typeface="Calibri" panose="020F0502020204030204"/>
                        </a:rPr>
                        <a:t>proxy</a:t>
                      </a:r>
                      <a:endParaRPr lang="zh-CN" altLang="en-US" sz="1400" dirty="0"/>
                    </a:p>
                  </a:txBody>
                  <a:tcPr/>
                </a:tc>
                <a:tc>
                  <a:txBody>
                    <a:bodyPr/>
                    <a:lstStyle/>
                    <a:p>
                      <a:r>
                        <a:rPr lang="en-US" altLang="zh-CN" sz="1400" b="0" i="0" dirty="0" smtClean="0">
                          <a:solidFill>
                            <a:schemeClr val="dk1"/>
                          </a:solidFill>
                          <a:effectLst/>
                          <a:latin typeface="+mn-lt"/>
                          <a:ea typeface="+mn-ea"/>
                          <a:cs typeface="+mn-cs"/>
                          <a:sym typeface="Calibri" panose="020F0502020204030204"/>
                        </a:rPr>
                        <a:t>Atlas</a:t>
                      </a:r>
                      <a:endParaRPr lang="zh-CN" altLang="en-US" sz="1400" dirty="0"/>
                    </a:p>
                  </a:txBody>
                  <a:tcPr/>
                </a:tc>
                <a:tc>
                  <a:txBody>
                    <a:bodyPr/>
                    <a:lstStyle/>
                    <a:p>
                      <a:pPr algn="l"/>
                      <a:r>
                        <a:rPr lang="en-US" altLang="zh-CN" sz="1400" dirty="0" smtClean="0"/>
                        <a:t>360</a:t>
                      </a:r>
                      <a:endParaRPr lang="zh-CN" altLang="en-US" sz="1400" dirty="0"/>
                    </a:p>
                  </a:txBody>
                  <a:tcPr/>
                </a:tc>
                <a:tc>
                  <a:txBody>
                    <a:bodyPr/>
                    <a:lstStyle/>
                    <a:p>
                      <a:r>
                        <a:rPr lang="zh-CN" altLang="en-US" sz="1400" dirty="0" smtClean="0"/>
                        <a:t>停止维护</a:t>
                      </a:r>
                      <a:endParaRPr lang="zh-CN" altLang="en-US" sz="1400" dirty="0"/>
                    </a:p>
                  </a:txBody>
                  <a:tcPr/>
                </a:tc>
                <a:tc>
                  <a:txBody>
                    <a:bodyPr/>
                    <a:lstStyle/>
                    <a:p>
                      <a:r>
                        <a:rPr lang="zh-CN" altLang="en-US" sz="1400" dirty="0" smtClean="0"/>
                        <a:t>低</a:t>
                      </a:r>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分库分表</a:t>
                      </a:r>
                    </a:p>
                    <a:p>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读写分离</a:t>
                      </a:r>
                    </a:p>
                    <a:p>
                      <a:endParaRPr lang="zh-CN" altLang="en-US" sz="1400" dirty="0"/>
                    </a:p>
                  </a:txBody>
                  <a:tcPr/>
                </a:tc>
                <a:extLst>
                  <a:ext uri="{0D108BD9-81ED-4DB2-BD59-A6C34878D82A}">
                    <a16:rowId xmlns:a16="http://schemas.microsoft.com/office/drawing/2014/main" val="183628808"/>
                  </a:ext>
                </a:extLst>
              </a:tr>
              <a:tr h="718756">
                <a:tc>
                  <a:txBody>
                    <a:bodyPr/>
                    <a:lstStyle/>
                    <a:p>
                      <a:r>
                        <a:rPr lang="en-US" altLang="zh-CN" sz="1400" b="0" i="0" dirty="0" smtClean="0">
                          <a:solidFill>
                            <a:schemeClr val="dk1"/>
                          </a:solidFill>
                          <a:effectLst/>
                          <a:latin typeface="+mn-lt"/>
                          <a:ea typeface="+mn-ea"/>
                          <a:cs typeface="+mn-cs"/>
                          <a:sym typeface="Calibri" panose="020F0502020204030204"/>
                        </a:rPr>
                        <a:t>proxy</a:t>
                      </a:r>
                      <a:endParaRPr lang="zh-CN" altLang="en-US" sz="1400" dirty="0"/>
                    </a:p>
                  </a:txBody>
                  <a:tcPr/>
                </a:tc>
                <a:tc>
                  <a:txBody>
                    <a:bodyPr/>
                    <a:lstStyle/>
                    <a:p>
                      <a:r>
                        <a:rPr lang="en-US" altLang="zh-CN" sz="1400" b="0" i="0" dirty="0" err="1" smtClean="0">
                          <a:solidFill>
                            <a:schemeClr val="dk1"/>
                          </a:solidFill>
                          <a:effectLst/>
                          <a:latin typeface="+mn-lt"/>
                          <a:ea typeface="+mn-ea"/>
                          <a:cs typeface="+mn-cs"/>
                          <a:sym typeface="Calibri" panose="020F0502020204030204"/>
                        </a:rPr>
                        <a:t>MyCAT</a:t>
                      </a:r>
                      <a:endParaRPr lang="zh-CN" altLang="en-US" sz="1400" dirty="0"/>
                    </a:p>
                  </a:txBody>
                  <a:tcPr/>
                </a:tc>
                <a:tc>
                  <a:txBody>
                    <a:bodyPr/>
                    <a:lstStyle/>
                    <a:p>
                      <a:pPr marL="0" marR="0" lvl="0" indent="0" algn="l" defTabSz="544195" eaLnBrk="1" fontAlgn="auto" latinLnBrk="0" hangingPunct="1">
                        <a:lnSpc>
                          <a:spcPct val="100000"/>
                        </a:lnSpc>
                        <a:spcBef>
                          <a:spcPts val="0"/>
                        </a:spcBef>
                        <a:spcAft>
                          <a:spcPts val="0"/>
                        </a:spcAft>
                        <a:buClrTx/>
                        <a:buSzTx/>
                        <a:buFontTx/>
                        <a:buNone/>
                        <a:tabLst/>
                        <a:defRPr/>
                      </a:pPr>
                      <a:r>
                        <a:rPr lang="zh-CN" altLang="en-US" sz="1400" b="0" i="0" dirty="0" smtClean="0">
                          <a:solidFill>
                            <a:schemeClr val="dk1"/>
                          </a:solidFill>
                          <a:effectLst/>
                          <a:latin typeface="+mn-lt"/>
                          <a:ea typeface="+mn-ea"/>
                          <a:cs typeface="+mn-cs"/>
                          <a:sym typeface="Calibri" panose="020F0502020204030204"/>
                        </a:rPr>
                        <a:t>个人项目</a:t>
                      </a:r>
                      <a:endParaRPr lang="zh-CN" altLang="en-US" sz="1400" dirty="0" smtClean="0"/>
                    </a:p>
                    <a:p>
                      <a:pPr algn="l"/>
                      <a:endParaRPr lang="zh-CN" altLang="en-US" sz="1400" dirty="0"/>
                    </a:p>
                  </a:txBody>
                  <a:tcPr/>
                </a:tc>
                <a:tc>
                  <a:txBody>
                    <a:bodyPr/>
                    <a:lstStyle/>
                    <a:p>
                      <a:r>
                        <a:rPr lang="en-US" altLang="zh-CN" sz="1400" dirty="0" smtClean="0"/>
                        <a:t>17</a:t>
                      </a:r>
                      <a:r>
                        <a:rPr lang="zh-CN" altLang="en-US" sz="1400" dirty="0" smtClean="0"/>
                        <a:t>年停止更新后，最新开始更新</a:t>
                      </a:r>
                      <a:endParaRPr lang="zh-CN" altLang="en-US" sz="1400" dirty="0"/>
                    </a:p>
                  </a:txBody>
                  <a:tcPr/>
                </a:tc>
                <a:tc>
                  <a:txBody>
                    <a:bodyPr/>
                    <a:lstStyle/>
                    <a:p>
                      <a:r>
                        <a:rPr lang="zh-CN" altLang="en-US" sz="1400" dirty="0" smtClean="0"/>
                        <a:t>低</a:t>
                      </a:r>
                      <a:endParaRPr lang="zh-CN" altLang="en-US" sz="1400" dirty="0"/>
                    </a:p>
                  </a:txBody>
                  <a:tcPr/>
                </a:tc>
                <a:tc>
                  <a:txBody>
                    <a:bodyPr/>
                    <a:lstStyle/>
                    <a:p>
                      <a:r>
                        <a:rPr lang="zh-CN" altLang="en-US" sz="1400" dirty="0" smtClean="0"/>
                        <a:t>分库分表</a:t>
                      </a:r>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读写分离</a:t>
                      </a:r>
                      <a:endParaRPr lang="zh-CN" altLang="en-US" sz="1400" dirty="0" smtClean="0"/>
                    </a:p>
                  </a:txBody>
                  <a:tcPr/>
                </a:tc>
                <a:extLst>
                  <a:ext uri="{0D108BD9-81ED-4DB2-BD59-A6C34878D82A}">
                    <a16:rowId xmlns:a16="http://schemas.microsoft.com/office/drawing/2014/main" val="2693300991"/>
                  </a:ext>
                </a:extLst>
              </a:tr>
              <a:tr h="560059">
                <a:tc>
                  <a:txBody>
                    <a:bodyPr/>
                    <a:lstStyle/>
                    <a:p>
                      <a:r>
                        <a:rPr lang="en-US" altLang="zh-CN" sz="1400" b="0" i="0" dirty="0" smtClean="0">
                          <a:solidFill>
                            <a:schemeClr val="dk1"/>
                          </a:solidFill>
                          <a:effectLst/>
                          <a:latin typeface="+mn-lt"/>
                          <a:ea typeface="+mn-ea"/>
                          <a:cs typeface="+mn-cs"/>
                          <a:sym typeface="Calibri" panose="020F0502020204030204"/>
                        </a:rPr>
                        <a:t>proxy</a:t>
                      </a:r>
                      <a:endParaRPr lang="zh-CN" altLang="en-US" sz="1400" dirty="0"/>
                    </a:p>
                  </a:txBody>
                  <a:tcPr/>
                </a:tc>
                <a:tc>
                  <a:txBody>
                    <a:bodyPr/>
                    <a:lstStyle/>
                    <a:p>
                      <a:r>
                        <a:rPr lang="en-US" altLang="zh-CN" sz="1400" b="0" i="0" dirty="0" err="1" smtClean="0">
                          <a:solidFill>
                            <a:schemeClr val="dk1"/>
                          </a:solidFill>
                          <a:effectLst/>
                          <a:latin typeface="+mn-lt"/>
                          <a:ea typeface="+mn-ea"/>
                          <a:cs typeface="+mn-cs"/>
                          <a:sym typeface="Calibri" panose="020F0502020204030204"/>
                        </a:rPr>
                        <a:t>Kingshard</a:t>
                      </a:r>
                      <a:endParaRPr lang="zh-CN" altLang="en-US" sz="1400" dirty="0"/>
                    </a:p>
                  </a:txBody>
                  <a:tcPr/>
                </a:tc>
                <a:tc>
                  <a:txBody>
                    <a:bodyPr/>
                    <a:lstStyle/>
                    <a:p>
                      <a:pPr algn="l"/>
                      <a:r>
                        <a:rPr lang="zh-CN" altLang="en-US" sz="1400" b="0" i="0" dirty="0" smtClean="0">
                          <a:solidFill>
                            <a:schemeClr val="dk1"/>
                          </a:solidFill>
                          <a:effectLst/>
                          <a:latin typeface="+mn-lt"/>
                          <a:ea typeface="+mn-ea"/>
                          <a:cs typeface="+mn-cs"/>
                          <a:sym typeface="Calibri" panose="020F0502020204030204"/>
                        </a:rPr>
                        <a:t>个人项目</a:t>
                      </a:r>
                      <a:endParaRPr lang="zh-CN" altLang="en-US" sz="1400" dirty="0"/>
                    </a:p>
                  </a:txBody>
                  <a:tcPr/>
                </a:tc>
                <a:tc>
                  <a:txBody>
                    <a:bodyPr/>
                    <a:lstStyle/>
                    <a:p>
                      <a:r>
                        <a:rPr lang="en-US" altLang="zh-CN" sz="1400" dirty="0" smtClean="0"/>
                        <a:t>2018.6</a:t>
                      </a:r>
                      <a:r>
                        <a:rPr lang="zh-CN" altLang="en-US" sz="1400" dirty="0" smtClean="0"/>
                        <a:t>发布</a:t>
                      </a:r>
                      <a:r>
                        <a:rPr lang="en-US" altLang="zh-CN" sz="1400" dirty="0" smtClean="0"/>
                        <a:t>V1.6</a:t>
                      </a:r>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低</a:t>
                      </a:r>
                    </a:p>
                    <a:p>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分库分表</a:t>
                      </a:r>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读写分离</a:t>
                      </a:r>
                      <a:endParaRPr lang="zh-CN" altLang="en-US" sz="1400" dirty="0" smtClean="0"/>
                    </a:p>
                  </a:txBody>
                  <a:tcPr/>
                </a:tc>
                <a:extLst>
                  <a:ext uri="{0D108BD9-81ED-4DB2-BD59-A6C34878D82A}">
                    <a16:rowId xmlns:a16="http://schemas.microsoft.com/office/drawing/2014/main" val="1969290306"/>
                  </a:ext>
                </a:extLst>
              </a:tr>
              <a:tr h="560059">
                <a:tc>
                  <a:txBody>
                    <a:bodyPr/>
                    <a:lstStyle/>
                    <a:p>
                      <a:r>
                        <a:rPr lang="en-US" altLang="zh-CN" sz="1400" b="0" i="0" dirty="0" err="1" smtClean="0">
                          <a:solidFill>
                            <a:schemeClr val="dk1"/>
                          </a:solidFill>
                          <a:effectLst/>
                          <a:latin typeface="+mn-lt"/>
                          <a:ea typeface="+mn-ea"/>
                          <a:cs typeface="+mn-cs"/>
                          <a:sym typeface="Calibri" panose="020F0502020204030204"/>
                        </a:rPr>
                        <a:t>db</a:t>
                      </a:r>
                      <a:r>
                        <a:rPr lang="en-US" altLang="zh-CN" sz="1400" b="0" i="0" dirty="0" smtClean="0">
                          <a:solidFill>
                            <a:schemeClr val="dk1"/>
                          </a:solidFill>
                          <a:effectLst/>
                          <a:latin typeface="+mn-lt"/>
                          <a:ea typeface="+mn-ea"/>
                          <a:cs typeface="+mn-cs"/>
                          <a:sym typeface="Calibri" panose="020F0502020204030204"/>
                        </a:rPr>
                        <a:t>-based</a:t>
                      </a:r>
                      <a:endParaRPr lang="zh-CN" altLang="en-US" sz="1400" dirty="0"/>
                    </a:p>
                  </a:txBody>
                  <a:tcPr/>
                </a:tc>
                <a:tc>
                  <a:txBody>
                    <a:bodyPr/>
                    <a:lstStyle/>
                    <a:p>
                      <a:r>
                        <a:rPr lang="en-US" altLang="zh-CN" sz="1400" b="0" i="0" dirty="0" err="1" smtClean="0">
                          <a:solidFill>
                            <a:schemeClr val="dk1"/>
                          </a:solidFill>
                          <a:effectLst/>
                          <a:latin typeface="+mn-lt"/>
                          <a:ea typeface="+mn-ea"/>
                          <a:cs typeface="+mn-cs"/>
                          <a:sym typeface="Calibri" panose="020F0502020204030204"/>
                        </a:rPr>
                        <a:t>Vitess</a:t>
                      </a:r>
                      <a:endParaRPr lang="zh-CN" altLang="en-US" sz="1400" dirty="0"/>
                    </a:p>
                  </a:txBody>
                  <a:tcPr/>
                </a:tc>
                <a:tc>
                  <a:txBody>
                    <a:bodyPr/>
                    <a:lstStyle/>
                    <a:p>
                      <a:pPr algn="l"/>
                      <a:r>
                        <a:rPr lang="en-US" altLang="zh-CN" sz="1400" dirty="0" smtClean="0"/>
                        <a:t>YouTube</a:t>
                      </a:r>
                      <a:endParaRPr lang="zh-CN" altLang="en-US" sz="1400" dirty="0"/>
                    </a:p>
                  </a:txBody>
                  <a:tcPr/>
                </a:tc>
                <a:tc>
                  <a:txBody>
                    <a:bodyPr/>
                    <a:lstStyle/>
                    <a:p>
                      <a:r>
                        <a:rPr lang="zh-CN" altLang="en-US" sz="1400" dirty="0" smtClean="0"/>
                        <a:t>持续维护</a:t>
                      </a:r>
                      <a:endParaRPr lang="zh-CN" altLang="en-US" sz="1400" dirty="0"/>
                    </a:p>
                  </a:txBody>
                  <a:tcPr/>
                </a:tc>
                <a:tc>
                  <a:txBody>
                    <a:bodyPr/>
                    <a:lstStyle/>
                    <a:p>
                      <a:r>
                        <a:rPr lang="zh-CN" altLang="en-US" sz="1400" dirty="0" smtClean="0"/>
                        <a:t>高</a:t>
                      </a:r>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仅分库</a:t>
                      </a:r>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200" b="0" i="0" dirty="0" smtClean="0">
                          <a:solidFill>
                            <a:schemeClr val="dk1"/>
                          </a:solidFill>
                          <a:effectLst/>
                          <a:latin typeface="+mn-lt"/>
                          <a:ea typeface="+mn-ea"/>
                          <a:cs typeface="+mn-cs"/>
                          <a:sym typeface="Calibri" panose="020F0502020204030204"/>
                        </a:rPr>
                        <a:t>在</a:t>
                      </a:r>
                      <a:r>
                        <a:rPr lang="en-US" altLang="zh-CN" sz="1200" b="0" i="0" dirty="0" smtClean="0">
                          <a:solidFill>
                            <a:schemeClr val="dk1"/>
                          </a:solidFill>
                          <a:effectLst/>
                          <a:latin typeface="+mn-lt"/>
                          <a:ea typeface="+mn-ea"/>
                          <a:cs typeface="+mn-cs"/>
                          <a:sym typeface="Calibri" panose="020F0502020204030204"/>
                        </a:rPr>
                        <a:t>SQL</a:t>
                      </a:r>
                      <a:r>
                        <a:rPr lang="zh-CN" altLang="en-US" sz="1200" b="0" i="0" dirty="0" smtClean="0">
                          <a:solidFill>
                            <a:schemeClr val="dk1"/>
                          </a:solidFill>
                          <a:effectLst/>
                          <a:latin typeface="+mn-lt"/>
                          <a:ea typeface="+mn-ea"/>
                          <a:cs typeface="+mn-cs"/>
                          <a:sym typeface="Calibri" panose="020F0502020204030204"/>
                        </a:rPr>
                        <a:t>中</a:t>
                      </a:r>
                      <a:r>
                        <a:rPr lang="en-US" altLang="zh-CN" sz="1200" b="0" i="0" dirty="0" smtClean="0">
                          <a:solidFill>
                            <a:schemeClr val="dk1"/>
                          </a:solidFill>
                          <a:effectLst/>
                          <a:latin typeface="+mn-lt"/>
                          <a:ea typeface="+mn-ea"/>
                          <a:cs typeface="+mn-cs"/>
                          <a:sym typeface="Calibri" panose="020F0502020204030204"/>
                        </a:rPr>
                        <a:t>@</a:t>
                      </a:r>
                      <a:r>
                        <a:rPr lang="zh-CN" altLang="en-US" sz="1200" b="0" i="0" dirty="0" smtClean="0">
                          <a:solidFill>
                            <a:schemeClr val="dk1"/>
                          </a:solidFill>
                          <a:effectLst/>
                          <a:latin typeface="+mn-lt"/>
                          <a:ea typeface="+mn-ea"/>
                          <a:cs typeface="+mn-cs"/>
                          <a:sym typeface="Calibri" panose="020F0502020204030204"/>
                        </a:rPr>
                        <a:t>指定</a:t>
                      </a:r>
                      <a:endParaRPr lang="zh-CN" altLang="en-US" sz="1400" dirty="0" smtClean="0"/>
                    </a:p>
                  </a:txBody>
                  <a:tcPr/>
                </a:tc>
                <a:extLst>
                  <a:ext uri="{0D108BD9-81ED-4DB2-BD59-A6C34878D82A}">
                    <a16:rowId xmlns:a16="http://schemas.microsoft.com/office/drawing/2014/main" val="3217390415"/>
                  </a:ext>
                </a:extLst>
              </a:tr>
              <a:tr h="560059">
                <a:tc>
                  <a:txBody>
                    <a:bodyPr/>
                    <a:lstStyle/>
                    <a:p>
                      <a:r>
                        <a:rPr lang="en-US" altLang="zh-CN" sz="1400" dirty="0" smtClean="0"/>
                        <a:t>route</a:t>
                      </a:r>
                      <a:endParaRPr lang="zh-CN" altLang="en-US" sz="1400" dirty="0"/>
                    </a:p>
                  </a:txBody>
                  <a:tcPr/>
                </a:tc>
                <a:tc>
                  <a:txBody>
                    <a:bodyPr/>
                    <a:lstStyle/>
                    <a:p>
                      <a:r>
                        <a:rPr lang="en-US" altLang="zh-CN" sz="1400" dirty="0" err="1" smtClean="0"/>
                        <a:t>Sharding</a:t>
                      </a:r>
                      <a:r>
                        <a:rPr lang="en-US" altLang="zh-CN" sz="1400" dirty="0" smtClean="0"/>
                        <a:t> sphere</a:t>
                      </a:r>
                      <a:endParaRPr lang="zh-CN" altLang="en-US" sz="1400" dirty="0"/>
                    </a:p>
                  </a:txBody>
                  <a:tcPr/>
                </a:tc>
                <a:tc>
                  <a:txBody>
                    <a:bodyPr/>
                    <a:lstStyle/>
                    <a:p>
                      <a:pPr algn="l"/>
                      <a:r>
                        <a:rPr lang="zh-CN" altLang="en-US" sz="1400" dirty="0" smtClean="0"/>
                        <a:t>京东、</a:t>
                      </a:r>
                      <a:r>
                        <a:rPr lang="en-US" altLang="zh-CN" sz="1400" dirty="0" smtClean="0"/>
                        <a:t>Apache</a:t>
                      </a:r>
                      <a:endParaRPr lang="zh-CN" altLang="en-US" sz="1400" dirty="0"/>
                    </a:p>
                  </a:txBody>
                  <a:tcPr/>
                </a:tc>
                <a:tc>
                  <a:txBody>
                    <a:bodyPr/>
                    <a:lstStyle/>
                    <a:p>
                      <a:r>
                        <a:rPr lang="zh-CN" altLang="en-US" sz="1400" dirty="0" smtClean="0"/>
                        <a:t>持续维护</a:t>
                      </a:r>
                      <a:endParaRPr lang="zh-CN" altLang="en-US" sz="1400" dirty="0"/>
                    </a:p>
                  </a:txBody>
                  <a:tcPr/>
                </a:tc>
                <a:tc>
                  <a:txBody>
                    <a:bodyPr/>
                    <a:lstStyle/>
                    <a:p>
                      <a:r>
                        <a:rPr lang="zh-CN" altLang="en-US" sz="1400" dirty="0" smtClean="0"/>
                        <a:t>高</a:t>
                      </a:r>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分库分表</a:t>
                      </a:r>
                    </a:p>
                    <a:p>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读写分离</a:t>
                      </a:r>
                    </a:p>
                    <a:p>
                      <a:endParaRPr lang="zh-CN" altLang="en-US" sz="1400" dirty="0"/>
                    </a:p>
                  </a:txBody>
                  <a:tcPr/>
                </a:tc>
                <a:extLst>
                  <a:ext uri="{0D108BD9-81ED-4DB2-BD59-A6C34878D82A}">
                    <a16:rowId xmlns:a16="http://schemas.microsoft.com/office/drawing/2014/main" val="4222001785"/>
                  </a:ext>
                </a:extLst>
              </a:tr>
              <a:tr h="560059">
                <a:tc>
                  <a:txBody>
                    <a:bodyPr/>
                    <a:lstStyle/>
                    <a:p>
                      <a:r>
                        <a:rPr lang="en-US" altLang="zh-CN" sz="1400" b="0" i="0" dirty="0" smtClean="0">
                          <a:solidFill>
                            <a:schemeClr val="dk1"/>
                          </a:solidFill>
                          <a:effectLst/>
                          <a:latin typeface="+mn-lt"/>
                          <a:ea typeface="+mn-ea"/>
                          <a:cs typeface="+mn-cs"/>
                          <a:sym typeface="Calibri" panose="020F0502020204030204"/>
                        </a:rPr>
                        <a:t>proxy</a:t>
                      </a:r>
                      <a:endParaRPr lang="zh-CN" altLang="en-US" sz="1400" dirty="0"/>
                    </a:p>
                  </a:txBody>
                  <a:tcPr/>
                </a:tc>
                <a:tc>
                  <a:txBody>
                    <a:bodyPr/>
                    <a:lstStyle/>
                    <a:p>
                      <a:r>
                        <a:rPr lang="en-US" altLang="zh-CN" sz="1400" dirty="0" smtClean="0"/>
                        <a:t>Gaea</a:t>
                      </a:r>
                      <a:endParaRPr lang="zh-CN" altLang="en-US" sz="1400" dirty="0"/>
                    </a:p>
                  </a:txBody>
                  <a:tcPr/>
                </a:tc>
                <a:tc>
                  <a:txBody>
                    <a:bodyPr/>
                    <a:lstStyle/>
                    <a:p>
                      <a:pPr algn="l"/>
                      <a:r>
                        <a:rPr lang="zh-CN" altLang="en-US" sz="1400" dirty="0" smtClean="0"/>
                        <a:t>小米</a:t>
                      </a:r>
                      <a:endParaRPr lang="zh-CN" altLang="en-US" sz="1400" dirty="0"/>
                    </a:p>
                  </a:txBody>
                  <a:tcPr/>
                </a:tc>
                <a:tc>
                  <a:txBody>
                    <a:bodyPr/>
                    <a:lstStyle/>
                    <a:p>
                      <a:r>
                        <a:rPr lang="zh-CN" altLang="en-US" sz="1400" dirty="0" smtClean="0"/>
                        <a:t>持续维护</a:t>
                      </a:r>
                      <a:endParaRPr lang="zh-CN" altLang="en-US" sz="1400" dirty="0"/>
                    </a:p>
                  </a:txBody>
                  <a:tcPr/>
                </a:tc>
                <a:tc>
                  <a:txBody>
                    <a:bodyPr/>
                    <a:lstStyle/>
                    <a:p>
                      <a:r>
                        <a:rPr lang="zh-CN" altLang="en-US" sz="1400" dirty="0" smtClean="0"/>
                        <a:t>中</a:t>
                      </a:r>
                      <a:endParaRPr lang="zh-CN" altLang="en-US" sz="1400" dirty="0"/>
                    </a:p>
                  </a:txBody>
                  <a:tcPr/>
                </a:tc>
                <a:tc>
                  <a:txBody>
                    <a:bodyPr/>
                    <a:lstStyle/>
                    <a:p>
                      <a:r>
                        <a:rPr lang="zh-CN" altLang="en-US" sz="1400" dirty="0" smtClean="0"/>
                        <a:t>分库分表</a:t>
                      </a:r>
                      <a:endParaRPr lang="zh-CN" altLang="en-US" sz="1400" dirty="0"/>
                    </a:p>
                  </a:txBody>
                  <a:tcPr/>
                </a:tc>
                <a:tc>
                  <a:txBody>
                    <a:bodyPr/>
                    <a:lstStyle/>
                    <a:p>
                      <a:pPr marL="0" marR="0" lvl="0" indent="0" algn="r" defTabSz="544195" eaLnBrk="1" fontAlgn="auto" latinLnBrk="0" hangingPunct="1">
                        <a:lnSpc>
                          <a:spcPct val="100000"/>
                        </a:lnSpc>
                        <a:spcBef>
                          <a:spcPts val="0"/>
                        </a:spcBef>
                        <a:spcAft>
                          <a:spcPts val="0"/>
                        </a:spcAft>
                        <a:buClrTx/>
                        <a:buSzTx/>
                        <a:buFontTx/>
                        <a:buNone/>
                        <a:tabLst/>
                        <a:defRPr/>
                      </a:pPr>
                      <a:r>
                        <a:rPr lang="zh-CN" altLang="en-US" sz="1400" dirty="0" smtClean="0"/>
                        <a:t>读写分离</a:t>
                      </a:r>
                    </a:p>
                    <a:p>
                      <a:endParaRPr lang="zh-CN" altLang="en-US" sz="1400" dirty="0"/>
                    </a:p>
                  </a:txBody>
                  <a:tcPr/>
                </a:tc>
                <a:extLst>
                  <a:ext uri="{0D108BD9-81ED-4DB2-BD59-A6C34878D82A}">
                    <a16:rowId xmlns:a16="http://schemas.microsoft.com/office/drawing/2014/main" val="4198500998"/>
                  </a:ext>
                </a:extLst>
              </a:tr>
            </a:tbl>
          </a:graphicData>
        </a:graphic>
      </p:graphicFrame>
    </p:spTree>
    <p:extLst>
      <p:ext uri="{BB962C8B-B14F-4D97-AF65-F5344CB8AC3E}">
        <p14:creationId xmlns:p14="http://schemas.microsoft.com/office/powerpoint/2010/main" val="331966529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en-US" altLang="zh-CN" sz="2000" b="1" dirty="0" err="1" smtClean="0">
                <a:latin typeface="微软雅黑" panose="020B0503020204020204" charset="-122"/>
                <a:ea typeface="微软雅黑" panose="020B0503020204020204" charset="-122"/>
              </a:rPr>
              <a:t>NewSQL</a:t>
            </a:r>
            <a:r>
              <a:rPr lang="en-US" altLang="zh-CN" sz="2000" b="1" dirty="0" smtClean="0">
                <a:latin typeface="微软雅黑" panose="020B0503020204020204" charset="-122"/>
                <a:ea typeface="微软雅黑" panose="020B0503020204020204" charset="-122"/>
              </a:rPr>
              <a:t>-</a:t>
            </a:r>
            <a:r>
              <a:rPr lang="zh-CN" altLang="en-US" sz="2000" dirty="0"/>
              <a:t> </a:t>
            </a:r>
            <a:r>
              <a:rPr lang="zh-CN" altLang="en-US" sz="2000" b="1" dirty="0">
                <a:latin typeface="微软雅黑" panose="020B0503020204020204" charset="-122"/>
                <a:ea typeface="微软雅黑" panose="020B0503020204020204" charset="-122"/>
              </a:rPr>
              <a:t>spanner系数据库</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66" y="2326375"/>
            <a:ext cx="6507192" cy="3496137"/>
          </a:xfrm>
          <a:prstGeom prst="rect">
            <a:avLst/>
          </a:prstGeom>
        </p:spPr>
      </p:pic>
      <p:sp>
        <p:nvSpPr>
          <p:cNvPr id="7" name="圆角矩形 6"/>
          <p:cNvSpPr/>
          <p:nvPr/>
        </p:nvSpPr>
        <p:spPr>
          <a:xfrm>
            <a:off x="261725" y="738167"/>
            <a:ext cx="11761306" cy="991535"/>
          </a:xfrm>
          <a:prstGeom prst="roundRect">
            <a:avLst>
              <a:gd name="adj" fmla="val 8107"/>
            </a:avLst>
          </a:prstGeom>
          <a:solidFill>
            <a:schemeClr val="bg1"/>
          </a:solidFill>
          <a:ln w="9525" cap="flat" cmpd="sng" algn="ctr">
            <a:solidFill>
              <a:schemeClr val="accent6"/>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8" name="文本框 3"/>
          <p:cNvSpPr txBox="1"/>
          <p:nvPr/>
        </p:nvSpPr>
        <p:spPr>
          <a:xfrm>
            <a:off x="429266" y="896942"/>
            <a:ext cx="11593765"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l" rtl="0" latinLnBrk="1" hangingPunct="0">
              <a:lnSpc>
                <a:spcPct val="150000"/>
              </a:lnSpc>
            </a:pPr>
            <a:r>
              <a:rPr lang="en-US" altLang="zh-CN" sz="1600" dirty="0" err="1" smtClean="0">
                <a:solidFill>
                  <a:srgbClr val="000000"/>
                </a:solidFill>
                <a:latin typeface="微软雅黑" panose="020B0503020204020204" charset="-122"/>
                <a:ea typeface="微软雅黑" panose="020B0503020204020204" charset="-122"/>
              </a:rPr>
              <a:t>TiDB</a:t>
            </a:r>
            <a:r>
              <a:rPr lang="zh-CN" altLang="en-US" sz="1600" dirty="0" smtClean="0">
                <a:solidFill>
                  <a:srgbClr val="000000"/>
                </a:solidFill>
                <a:latin typeface="微软雅黑" panose="020B0503020204020204" charset="-122"/>
                <a:ea typeface="微软雅黑" panose="020B0503020204020204" charset="-122"/>
              </a:rPr>
              <a:t>，</a:t>
            </a:r>
            <a:r>
              <a:rPr lang="en-US" altLang="zh-CN" sz="1600" dirty="0" err="1" smtClean="0">
                <a:solidFill>
                  <a:srgbClr val="000000"/>
                </a:solidFill>
                <a:latin typeface="微软雅黑" panose="020B0503020204020204" charset="-122"/>
                <a:ea typeface="微软雅黑" panose="020B0503020204020204" charset="-122"/>
              </a:rPr>
              <a:t>CockroachDB</a:t>
            </a:r>
            <a:r>
              <a:rPr lang="zh-CN" altLang="en-US" sz="1600" dirty="0" smtClean="0">
                <a:solidFill>
                  <a:srgbClr val="000000"/>
                </a:solidFill>
                <a:latin typeface="微软雅黑" panose="020B0503020204020204" charset="-122"/>
                <a:ea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rPr>
              <a:t> </a:t>
            </a:r>
            <a:r>
              <a:rPr lang="en-US" altLang="zh-CN" sz="1600" dirty="0" err="1">
                <a:solidFill>
                  <a:srgbClr val="000000"/>
                </a:solidFill>
                <a:latin typeface="微软雅黑" panose="020B0503020204020204" charset="-122"/>
                <a:ea typeface="微软雅黑" panose="020B0503020204020204" charset="-122"/>
              </a:rPr>
              <a:t>YugabyteDB</a:t>
            </a:r>
            <a:r>
              <a:rPr lang="en-US" altLang="zh-CN" sz="1600" dirty="0">
                <a:solidFill>
                  <a:srgbClr val="000000"/>
                </a:solidFill>
                <a:latin typeface="微软雅黑" panose="020B0503020204020204" charset="-122"/>
                <a:ea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rPr>
              <a:t>等</a:t>
            </a:r>
            <a:r>
              <a:rPr lang="zh-CN" altLang="en-US" sz="1600" dirty="0" smtClean="0">
                <a:solidFill>
                  <a:srgbClr val="000000"/>
                </a:solidFill>
                <a:latin typeface="微软雅黑" panose="020B0503020204020204" charset="-122"/>
                <a:ea typeface="微软雅黑" panose="020B0503020204020204" charset="-122"/>
              </a:rPr>
              <a:t>参考</a:t>
            </a:r>
            <a:r>
              <a:rPr lang="en-US" altLang="zh-CN" sz="1600" dirty="0" smtClean="0">
                <a:solidFill>
                  <a:srgbClr val="000000"/>
                </a:solidFill>
                <a:latin typeface="微软雅黑" panose="020B0503020204020204" charset="-122"/>
                <a:ea typeface="微软雅黑" panose="020B0503020204020204" charset="-122"/>
              </a:rPr>
              <a:t>google </a:t>
            </a:r>
            <a:r>
              <a:rPr lang="en-US" altLang="zh-CN" sz="1600" dirty="0">
                <a:solidFill>
                  <a:srgbClr val="000000"/>
                </a:solidFill>
                <a:latin typeface="微软雅黑" panose="020B0503020204020204" charset="-122"/>
                <a:ea typeface="微软雅黑" panose="020B0503020204020204" charset="-122"/>
              </a:rPr>
              <a:t>spanner </a:t>
            </a:r>
            <a:r>
              <a:rPr lang="zh-CN" altLang="en-US" sz="1600" dirty="0" smtClean="0">
                <a:solidFill>
                  <a:srgbClr val="000000"/>
                </a:solidFill>
                <a:latin typeface="微软雅黑" panose="020B0503020204020204" charset="-122"/>
                <a:ea typeface="微软雅黑" panose="020B0503020204020204" charset="-122"/>
              </a:rPr>
              <a:t>论文的</a:t>
            </a:r>
            <a:r>
              <a:rPr lang="zh-CN" altLang="en-US" sz="1600" dirty="0">
                <a:solidFill>
                  <a:srgbClr val="000000"/>
                </a:solidFill>
                <a:latin typeface="微软雅黑" panose="020B0503020204020204" charset="-122"/>
                <a:ea typeface="微软雅黑" panose="020B0503020204020204" charset="-122"/>
              </a:rPr>
              <a:t>开源</a:t>
            </a:r>
            <a:r>
              <a:rPr lang="zh-CN" altLang="en-US" sz="1600" dirty="0" smtClean="0">
                <a:solidFill>
                  <a:srgbClr val="000000"/>
                </a:solidFill>
                <a:latin typeface="微软雅黑" panose="020B0503020204020204" charset="-122"/>
                <a:ea typeface="微软雅黑" panose="020B0503020204020204" charset="-122"/>
              </a:rPr>
              <a:t>实现。</a:t>
            </a:r>
            <a:r>
              <a:rPr lang="en-US" altLang="zh-CN" sz="1600" dirty="0">
                <a:solidFill>
                  <a:srgbClr val="000000"/>
                </a:solidFill>
                <a:latin typeface="微软雅黑" panose="020B0503020204020204" charset="-122"/>
                <a:ea typeface="微软雅黑" panose="020B0503020204020204" charset="-122"/>
              </a:rPr>
              <a:t> </a:t>
            </a:r>
            <a:r>
              <a:rPr lang="en-US" altLang="zh-CN" sz="1600" dirty="0" err="1" smtClean="0">
                <a:solidFill>
                  <a:srgbClr val="000000"/>
                </a:solidFill>
                <a:latin typeface="微软雅黑" panose="020B0503020204020204" charset="-122"/>
                <a:ea typeface="微软雅黑" panose="020B0503020204020204" charset="-122"/>
              </a:rPr>
              <a:t>TiDB</a:t>
            </a:r>
            <a:r>
              <a:rPr lang="zh-CN" altLang="en-US" sz="1600" dirty="0" smtClean="0">
                <a:solidFill>
                  <a:srgbClr val="000000"/>
                </a:solidFill>
                <a:latin typeface="微软雅黑" panose="020B0503020204020204" charset="-122"/>
                <a:ea typeface="微软雅黑" panose="020B0503020204020204" charset="-122"/>
              </a:rPr>
              <a:t>使用</a:t>
            </a:r>
            <a:r>
              <a:rPr lang="en-US" altLang="zh-CN" sz="1600" dirty="0" err="1" smtClean="0">
                <a:solidFill>
                  <a:srgbClr val="000000"/>
                </a:solidFill>
                <a:latin typeface="微软雅黑" panose="020B0503020204020204" charset="-122"/>
                <a:ea typeface="微软雅黑" panose="020B0503020204020204" charset="-122"/>
              </a:rPr>
              <a:t>RocksDB</a:t>
            </a:r>
            <a:r>
              <a:rPr lang="zh-CN" altLang="en-US" sz="1600" dirty="0" smtClean="0">
                <a:solidFill>
                  <a:srgbClr val="000000"/>
                </a:solidFill>
                <a:latin typeface="微软雅黑" panose="020B0503020204020204" charset="-122"/>
                <a:ea typeface="微软雅黑" panose="020B0503020204020204" charset="-122"/>
              </a:rPr>
              <a:t>存储引擎，</a:t>
            </a:r>
            <a:r>
              <a:rPr lang="en-US" altLang="zh-CN" sz="1600" dirty="0">
                <a:solidFill>
                  <a:srgbClr val="000000"/>
                </a:solidFill>
                <a:latin typeface="微软雅黑" panose="020B0503020204020204" charset="-122"/>
                <a:ea typeface="微软雅黑" panose="020B0503020204020204" charset="-122"/>
              </a:rPr>
              <a:t> </a:t>
            </a:r>
            <a:r>
              <a:rPr lang="en-US" altLang="zh-CN" sz="1600" dirty="0" err="1" smtClean="0">
                <a:solidFill>
                  <a:srgbClr val="000000"/>
                </a:solidFill>
                <a:latin typeface="微软雅黑" panose="020B0503020204020204" charset="-122"/>
                <a:ea typeface="微软雅黑" panose="020B0503020204020204" charset="-122"/>
              </a:rPr>
              <a:t>CockroachDB</a:t>
            </a:r>
            <a:r>
              <a:rPr lang="zh-CN" altLang="en-US" sz="1600" dirty="0" smtClean="0">
                <a:solidFill>
                  <a:srgbClr val="000000"/>
                </a:solidFill>
                <a:latin typeface="微软雅黑" panose="020B0503020204020204" charset="-122"/>
                <a:ea typeface="微软雅黑" panose="020B0503020204020204" charset="-122"/>
              </a:rPr>
              <a:t>使用裁剪、优化过的</a:t>
            </a:r>
            <a:r>
              <a:rPr lang="en-US" altLang="zh-CN" sz="1600" dirty="0" smtClean="0"/>
              <a:t>Pebble</a:t>
            </a:r>
            <a:r>
              <a:rPr lang="zh-CN" altLang="en-US" sz="1600" dirty="0"/>
              <a:t>。</a:t>
            </a:r>
            <a:endParaRPr lang="zh-CN" altLang="en-US" sz="1600" dirty="0">
              <a:solidFill>
                <a:srgbClr val="000000"/>
              </a:solidFill>
              <a:latin typeface="微软雅黑" panose="020B0503020204020204" charset="-122"/>
              <a:ea typeface="微软雅黑" panose="020B0503020204020204" charset="-122"/>
            </a:endParaRPr>
          </a:p>
        </p:txBody>
      </p:sp>
      <p:sp>
        <p:nvSpPr>
          <p:cNvPr id="9" name="圆角矩形 8"/>
          <p:cNvSpPr/>
          <p:nvPr/>
        </p:nvSpPr>
        <p:spPr>
          <a:xfrm>
            <a:off x="7820166" y="2179022"/>
            <a:ext cx="4202865" cy="4058005"/>
          </a:xfrm>
          <a:prstGeom prst="roundRect">
            <a:avLst>
              <a:gd name="adj" fmla="val 8107"/>
            </a:avLst>
          </a:prstGeom>
          <a:solidFill>
            <a:schemeClr val="bg1"/>
          </a:solidFill>
          <a:ln w="9525" cap="flat" cmpd="sng" algn="ctr">
            <a:solidFill>
              <a:srgbClr val="92D050"/>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10" name="文本框 3"/>
          <p:cNvSpPr txBox="1"/>
          <p:nvPr/>
        </p:nvSpPr>
        <p:spPr>
          <a:xfrm>
            <a:off x="8044632" y="2094015"/>
            <a:ext cx="3726635" cy="400109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ctr" rtl="0" latinLnBrk="1" hangingPunct="0">
              <a:lnSpc>
                <a:spcPct val="150000"/>
              </a:lnSpc>
            </a:pPr>
            <a:r>
              <a:rPr lang="en-US" altLang="zh-CN" sz="2000" b="1" dirty="0" err="1" smtClean="0"/>
              <a:t>TiDB</a:t>
            </a:r>
            <a:r>
              <a:rPr lang="zh-CN" altLang="en-US" sz="2000" b="1" dirty="0" smtClean="0"/>
              <a:t>特点</a:t>
            </a:r>
            <a:endParaRPr lang="en-US" altLang="zh-CN" sz="2000" b="1" dirty="0"/>
          </a:p>
          <a:p>
            <a:r>
              <a:rPr lang="zh-CN" altLang="en-US" sz="1600" dirty="0"/>
              <a:t>纯分布式</a:t>
            </a:r>
            <a:r>
              <a:rPr lang="zh-CN" altLang="en-US" sz="1600" dirty="0" smtClean="0"/>
              <a:t>架构，</a:t>
            </a:r>
            <a:r>
              <a:rPr lang="zh-CN" altLang="en-US" sz="1600" dirty="0"/>
              <a:t>支持弹性的扩缩</a:t>
            </a:r>
            <a:r>
              <a:rPr lang="zh-CN" altLang="en-US" sz="1600" dirty="0" smtClean="0"/>
              <a:t>容</a:t>
            </a:r>
            <a:endParaRPr lang="en-US" altLang="zh-CN" sz="1600" dirty="0" smtClean="0"/>
          </a:p>
          <a:p>
            <a:endParaRPr lang="zh-CN" altLang="en-US" sz="1600" dirty="0"/>
          </a:p>
          <a:p>
            <a:r>
              <a:rPr lang="zh-CN" altLang="en-US" sz="1600" dirty="0"/>
              <a:t>支持 </a:t>
            </a:r>
            <a:r>
              <a:rPr lang="en-US" altLang="zh-CN" sz="1600" dirty="0"/>
              <a:t>SQL</a:t>
            </a:r>
            <a:r>
              <a:rPr lang="zh-CN" altLang="en-US" sz="1600" dirty="0"/>
              <a:t>，对外暴露 </a:t>
            </a:r>
            <a:r>
              <a:rPr lang="en-US" altLang="zh-CN" sz="1600" dirty="0"/>
              <a:t>MySQL </a:t>
            </a:r>
            <a:r>
              <a:rPr lang="zh-CN" altLang="en-US" sz="1600" dirty="0"/>
              <a:t>的网络协议</a:t>
            </a:r>
            <a:r>
              <a:rPr lang="zh-CN" altLang="en-US" sz="1600" dirty="0" smtClean="0"/>
              <a:t>，在</a:t>
            </a:r>
            <a:r>
              <a:rPr lang="zh-CN" altLang="en-US" sz="1600" dirty="0"/>
              <a:t>大多数场景下可以直接替换 </a:t>
            </a:r>
            <a:r>
              <a:rPr lang="en-US" altLang="zh-CN" sz="1600" dirty="0" smtClean="0"/>
              <a:t>MySQL</a:t>
            </a:r>
          </a:p>
          <a:p>
            <a:endParaRPr lang="en-US" altLang="zh-CN" sz="1600" dirty="0"/>
          </a:p>
          <a:p>
            <a:r>
              <a:rPr lang="zh-CN" altLang="en-US" sz="1600" dirty="0"/>
              <a:t>默认支持高可用，在少数副本失效的情况下，数据库本身能够自动进行数据修复和故障转移，对业务</a:t>
            </a:r>
            <a:r>
              <a:rPr lang="zh-CN" altLang="en-US" sz="1600" dirty="0" smtClean="0"/>
              <a:t>透明</a:t>
            </a:r>
            <a:endParaRPr lang="en-US" altLang="zh-CN" sz="1600" dirty="0" smtClean="0"/>
          </a:p>
          <a:p>
            <a:endParaRPr lang="zh-CN" altLang="en-US" sz="1600" dirty="0"/>
          </a:p>
          <a:p>
            <a:r>
              <a:rPr lang="zh-CN" altLang="en-US" sz="1600" dirty="0"/>
              <a:t>支持 </a:t>
            </a:r>
            <a:r>
              <a:rPr lang="en-US" altLang="zh-CN" sz="1600" dirty="0"/>
              <a:t>ACID </a:t>
            </a:r>
            <a:r>
              <a:rPr lang="zh-CN" altLang="en-US" sz="1600" dirty="0"/>
              <a:t>事务，对于一些有强一致需求的场景</a:t>
            </a:r>
            <a:r>
              <a:rPr lang="zh-CN" altLang="en-US" sz="1600" dirty="0" smtClean="0"/>
              <a:t>友好</a:t>
            </a:r>
            <a:endParaRPr lang="en-US" altLang="zh-CN" sz="1600" dirty="0"/>
          </a:p>
          <a:p>
            <a:endParaRPr lang="en-US" altLang="zh-CN" sz="1600" dirty="0" smtClean="0"/>
          </a:p>
          <a:p>
            <a:r>
              <a:rPr lang="zh-CN" altLang="en-US" sz="1600" dirty="0" smtClean="0"/>
              <a:t>具有</a:t>
            </a:r>
            <a:r>
              <a:rPr lang="zh-CN" altLang="en-US" sz="1600" dirty="0"/>
              <a:t>丰富的工具链生态，覆盖数据迁移、同步、备份等多种</a:t>
            </a:r>
            <a:r>
              <a:rPr lang="zh-CN" altLang="en-US" sz="1600" dirty="0" smtClean="0"/>
              <a:t>场景</a:t>
            </a:r>
            <a:endParaRPr lang="zh-CN" altLang="en-US" sz="1600" dirty="0"/>
          </a:p>
        </p:txBody>
      </p:sp>
      <p:pic>
        <p:nvPicPr>
          <p:cNvPr id="4" name="图片 3"/>
          <p:cNvPicPr>
            <a:picLocks noChangeAspect="1"/>
          </p:cNvPicPr>
          <p:nvPr/>
        </p:nvPicPr>
        <p:blipFill>
          <a:blip r:embed="rId3"/>
          <a:stretch>
            <a:fillRect/>
          </a:stretch>
        </p:blipFill>
        <p:spPr>
          <a:xfrm>
            <a:off x="2847425" y="3003768"/>
            <a:ext cx="7086600" cy="3162300"/>
          </a:xfrm>
          <a:prstGeom prst="rect">
            <a:avLst/>
          </a:prstGeom>
        </p:spPr>
      </p:pic>
    </p:spTree>
    <p:extLst>
      <p:ext uri="{BB962C8B-B14F-4D97-AF65-F5344CB8AC3E}">
        <p14:creationId xmlns:p14="http://schemas.microsoft.com/office/powerpoint/2010/main" val="3791520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序列号</a:t>
            </a:r>
            <a:r>
              <a:rPr lang="zh-CN" altLang="en-US" sz="2000" b="1" dirty="0" smtClean="0">
                <a:latin typeface="微软雅黑" panose="020B0503020204020204" charset="-122"/>
                <a:ea typeface="微软雅黑" panose="020B0503020204020204" charset="-122"/>
              </a:rPr>
              <a:t>需求</a:t>
            </a:r>
            <a:endParaRPr lang="zh-CN" altLang="en-US" sz="2000" b="1" dirty="0">
              <a:latin typeface="微软雅黑" panose="020B0503020204020204" charset="-122"/>
              <a:ea typeface="微软雅黑" panose="020B0503020204020204" charset="-122"/>
            </a:endParaRPr>
          </a:p>
        </p:txBody>
      </p:sp>
      <p:sp>
        <p:nvSpPr>
          <p:cNvPr id="2" name="矩形 1"/>
          <p:cNvSpPr/>
          <p:nvPr/>
        </p:nvSpPr>
        <p:spPr>
          <a:xfrm>
            <a:off x="1657433" y="1111239"/>
            <a:ext cx="9724800" cy="4247317"/>
          </a:xfrm>
          <a:prstGeom prst="rect">
            <a:avLst/>
          </a:prstGeom>
        </p:spPr>
        <p:txBody>
          <a:bodyPr wrap="square">
            <a:spAutoFit/>
          </a:bodyPr>
          <a:lstStyle/>
          <a:p>
            <a:r>
              <a:rPr lang="zh-CN" altLang="en-US" dirty="0"/>
              <a:t>在复杂分布式系统中，往往需要对大量的数据和消息进行唯一标识，对数据分库分表后需要有一个唯一ID来标识一条数据或消息，数据库的自增ID显然不能满足需求</a:t>
            </a:r>
            <a:r>
              <a:rPr lang="zh-CN" altLang="en-US" dirty="0" smtClean="0"/>
              <a:t>。</a:t>
            </a:r>
            <a:endParaRPr lang="en-US" altLang="zh-CN" dirty="0" smtClean="0"/>
          </a:p>
          <a:p>
            <a:endParaRPr lang="en-US" altLang="zh-CN" dirty="0"/>
          </a:p>
          <a:p>
            <a:pPr marL="342900" indent="-342900">
              <a:buFont typeface="+mj-lt"/>
              <a:buAutoNum type="arabicPeriod"/>
            </a:pPr>
            <a:r>
              <a:rPr lang="zh-CN" altLang="en-US" dirty="0"/>
              <a:t>全局唯一性：不能出现重复的</a:t>
            </a:r>
            <a:r>
              <a:rPr lang="en-US" altLang="zh-CN" dirty="0"/>
              <a:t>ID</a:t>
            </a:r>
            <a:r>
              <a:rPr lang="zh-CN" altLang="en-US" dirty="0"/>
              <a:t>号，既然是唯一标识，这是最基本的要求</a:t>
            </a:r>
            <a:r>
              <a:rPr lang="zh-CN" altLang="en-US" dirty="0" smtClean="0"/>
              <a:t>。</a:t>
            </a:r>
            <a:endParaRPr lang="en-US" altLang="zh-CN" dirty="0" smtClean="0"/>
          </a:p>
          <a:p>
            <a:pPr marL="342900" indent="-342900">
              <a:buFont typeface="+mj-lt"/>
              <a:buAutoNum type="arabicPeriod"/>
            </a:pPr>
            <a:endParaRPr lang="zh-CN" altLang="en-US" dirty="0"/>
          </a:p>
          <a:p>
            <a:pPr marL="342900" indent="-342900">
              <a:buFont typeface="+mj-lt"/>
              <a:buAutoNum type="arabicPeriod"/>
            </a:pPr>
            <a:r>
              <a:rPr lang="zh-CN" altLang="en-US" dirty="0"/>
              <a:t>趋势递增：在</a:t>
            </a:r>
            <a:r>
              <a:rPr lang="en-US" altLang="zh-CN" dirty="0"/>
              <a:t>MySQL </a:t>
            </a:r>
            <a:r>
              <a:rPr lang="en-US" altLang="zh-CN" dirty="0" err="1"/>
              <a:t>InnoDB</a:t>
            </a:r>
            <a:r>
              <a:rPr lang="zh-CN" altLang="en-US" dirty="0"/>
              <a:t>引擎中使用的是聚集索引，由于多数</a:t>
            </a:r>
            <a:r>
              <a:rPr lang="en-US" altLang="zh-CN" dirty="0"/>
              <a:t>RDBMS</a:t>
            </a:r>
            <a:r>
              <a:rPr lang="zh-CN" altLang="en-US" dirty="0"/>
              <a:t>使用</a:t>
            </a:r>
            <a:r>
              <a:rPr lang="en-US" altLang="zh-CN" dirty="0"/>
              <a:t>B-tree</a:t>
            </a:r>
            <a:r>
              <a:rPr lang="zh-CN" altLang="en-US" dirty="0"/>
              <a:t>的数据结构来存储索引数据，在主键的选择上面我们应该尽量使用有序的主键保证写入性能</a:t>
            </a:r>
            <a:r>
              <a:rPr lang="zh-CN" altLang="en-US" dirty="0" smtClean="0"/>
              <a:t>。</a:t>
            </a:r>
            <a:endParaRPr lang="en-US" altLang="zh-CN" dirty="0" smtClean="0"/>
          </a:p>
          <a:p>
            <a:pPr marL="342900" indent="-342900">
              <a:buFont typeface="+mj-lt"/>
              <a:buAutoNum type="arabicPeriod"/>
            </a:pPr>
            <a:endParaRPr lang="zh-CN" altLang="en-US" dirty="0"/>
          </a:p>
          <a:p>
            <a:pPr marL="342900" indent="-342900">
              <a:buFont typeface="+mj-lt"/>
              <a:buAutoNum type="arabicPeriod"/>
            </a:pPr>
            <a:r>
              <a:rPr lang="zh-CN" altLang="en-US" dirty="0"/>
              <a:t>单调递增：保证下一个</a:t>
            </a:r>
            <a:r>
              <a:rPr lang="en-US" altLang="zh-CN" dirty="0"/>
              <a:t>ID</a:t>
            </a:r>
            <a:r>
              <a:rPr lang="zh-CN" altLang="en-US" dirty="0"/>
              <a:t>一定大于上一个</a:t>
            </a:r>
            <a:r>
              <a:rPr lang="en-US" altLang="zh-CN" dirty="0"/>
              <a:t>ID</a:t>
            </a:r>
            <a:r>
              <a:rPr lang="zh-CN" altLang="en-US" dirty="0"/>
              <a:t>，例如事务版本号、</a:t>
            </a:r>
            <a:r>
              <a:rPr lang="en-US" altLang="zh-CN" dirty="0"/>
              <a:t>IM</a:t>
            </a:r>
            <a:r>
              <a:rPr lang="zh-CN" altLang="en-US" dirty="0"/>
              <a:t>增量消息、排序等特殊需求</a:t>
            </a:r>
            <a:r>
              <a:rPr lang="zh-CN" altLang="en-US" dirty="0" smtClean="0"/>
              <a:t>。</a:t>
            </a:r>
            <a:endParaRPr lang="en-US" altLang="zh-CN" dirty="0" smtClean="0"/>
          </a:p>
          <a:p>
            <a:pPr marL="342900" indent="-342900">
              <a:buFont typeface="+mj-lt"/>
              <a:buAutoNum type="arabicPeriod"/>
            </a:pPr>
            <a:endParaRPr lang="zh-CN" altLang="en-US" dirty="0"/>
          </a:p>
          <a:p>
            <a:pPr marL="342900" indent="-342900">
              <a:buFont typeface="+mj-lt"/>
              <a:buAutoNum type="arabicPeriod"/>
            </a:pPr>
            <a:r>
              <a:rPr lang="zh-CN" altLang="en-US" dirty="0"/>
              <a:t>信息安全：如果</a:t>
            </a:r>
            <a:r>
              <a:rPr lang="en-US" altLang="zh-CN" dirty="0"/>
              <a:t>ID</a:t>
            </a:r>
            <a:r>
              <a:rPr lang="zh-CN" altLang="en-US" dirty="0"/>
              <a:t>是连续的，恶意用户的扒取工作就非常容易做了，直接按照顺序下载指定</a:t>
            </a:r>
            <a:r>
              <a:rPr lang="en-US" altLang="zh-CN" dirty="0"/>
              <a:t>URL</a:t>
            </a:r>
            <a:r>
              <a:rPr lang="zh-CN" altLang="en-US" dirty="0"/>
              <a:t>即可；如果是订单号就更危险了，竞对可以直接知道我们一天的单量。所以在一些应用场景下，会需要</a:t>
            </a:r>
            <a:r>
              <a:rPr lang="en-US" altLang="zh-CN" dirty="0"/>
              <a:t>ID</a:t>
            </a:r>
            <a:r>
              <a:rPr lang="zh-CN" altLang="en-US" dirty="0"/>
              <a:t>无规则、不规则。</a:t>
            </a:r>
          </a:p>
          <a:p>
            <a:endParaRPr lang="zh-CN" altLang="en-US" dirty="0"/>
          </a:p>
        </p:txBody>
      </p:sp>
    </p:spTree>
    <p:extLst>
      <p:ext uri="{BB962C8B-B14F-4D97-AF65-F5344CB8AC3E}">
        <p14:creationId xmlns:p14="http://schemas.microsoft.com/office/powerpoint/2010/main" val="282347568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限流原因与手段</a:t>
            </a:r>
            <a:endParaRPr lang="zh-CN" altLang="en-US" sz="2000" b="1" dirty="0">
              <a:latin typeface="微软雅黑" panose="020B0503020204020204" charset="-122"/>
              <a:ea typeface="微软雅黑" panose="020B0503020204020204" charset="-122"/>
            </a:endParaRPr>
          </a:p>
        </p:txBody>
      </p:sp>
      <p:sp>
        <p:nvSpPr>
          <p:cNvPr id="6" name="矩形 5"/>
          <p:cNvSpPr/>
          <p:nvPr/>
        </p:nvSpPr>
        <p:spPr>
          <a:xfrm>
            <a:off x="1851498" y="729549"/>
            <a:ext cx="9743872" cy="3554819"/>
          </a:xfrm>
          <a:prstGeom prst="rect">
            <a:avLst/>
          </a:prstGeom>
        </p:spPr>
        <p:txBody>
          <a:bodyPr wrap="square">
            <a:spAutoFit/>
          </a:bodyPr>
          <a:lstStyle/>
          <a:p>
            <a:r>
              <a:rPr lang="zh-CN" altLang="en-US" b="1" dirty="0"/>
              <a:t>电</a:t>
            </a:r>
            <a:r>
              <a:rPr lang="zh-CN" altLang="en-US" b="1" dirty="0" smtClean="0"/>
              <a:t>商网站的挑战</a:t>
            </a:r>
            <a:endParaRPr lang="en-US" altLang="zh-CN" b="1" dirty="0" smtClean="0"/>
          </a:p>
          <a:p>
            <a:endParaRPr lang="en-US" altLang="zh-CN" b="1" dirty="0"/>
          </a:p>
          <a:p>
            <a:pPr>
              <a:lnSpc>
                <a:spcPct val="150000"/>
              </a:lnSpc>
            </a:pPr>
            <a:r>
              <a:rPr lang="en-US" altLang="zh-CN" dirty="0" smtClean="0"/>
              <a:t>	</a:t>
            </a:r>
            <a:r>
              <a:rPr lang="zh-CN" altLang="en-US" dirty="0" smtClean="0"/>
              <a:t>大型</a:t>
            </a:r>
            <a:r>
              <a:rPr lang="zh-CN" altLang="en-US" dirty="0"/>
              <a:t>电商网站，主要的技术挑战是来自庞大的用户规模所带来的大流量、高并发，以及海量数据，在“双</a:t>
            </a:r>
            <a:r>
              <a:rPr lang="en-US" altLang="zh-CN" dirty="0"/>
              <a:t>11”“</a:t>
            </a:r>
            <a:r>
              <a:rPr lang="zh-CN" altLang="en-US" dirty="0"/>
              <a:t>双</a:t>
            </a:r>
            <a:r>
              <a:rPr lang="en-US" altLang="zh-CN" dirty="0"/>
              <a:t>12”</a:t>
            </a:r>
            <a:r>
              <a:rPr lang="zh-CN" altLang="en-US" dirty="0"/>
              <a:t>等大促场景下尤为明显。如果不对流量进行合理管制，肆意放任大流量冲击系统，那么将会导致一系列的问题出现，比如一些可用的连接资源被耗尽、分布式缓存的容量被撑爆、数据库吞吐量降低，最终必然会导致系统产生雪崩</a:t>
            </a:r>
            <a:r>
              <a:rPr lang="zh-CN" altLang="en-US" dirty="0" smtClean="0"/>
              <a:t>效应。</a:t>
            </a:r>
            <a:endParaRPr lang="en-US" altLang="zh-CN" dirty="0" smtClean="0"/>
          </a:p>
          <a:p>
            <a:pPr>
              <a:lnSpc>
                <a:spcPct val="150000"/>
              </a:lnSpc>
            </a:pPr>
            <a:r>
              <a:rPr lang="en-US" altLang="zh-CN" dirty="0"/>
              <a:t>	</a:t>
            </a:r>
            <a:r>
              <a:rPr lang="zh-CN" altLang="en-US" dirty="0" smtClean="0"/>
              <a:t>典型的福利站，系统业务高峰流量是平常流量的</a:t>
            </a:r>
            <a:r>
              <a:rPr lang="en-US" altLang="zh-CN" dirty="0" smtClean="0"/>
              <a:t>100</a:t>
            </a:r>
            <a:r>
              <a:rPr lang="zh-CN" altLang="en-US" dirty="0" smtClean="0"/>
              <a:t>倍到几百倍。平日流水</a:t>
            </a:r>
            <a:r>
              <a:rPr lang="en-US" altLang="zh-CN" dirty="0" smtClean="0"/>
              <a:t>100</a:t>
            </a:r>
            <a:r>
              <a:rPr lang="zh-CN" altLang="en-US" dirty="0" smtClean="0"/>
              <a:t>万左右，订单量</a:t>
            </a:r>
            <a:r>
              <a:rPr lang="en-US" altLang="zh-CN" dirty="0" smtClean="0"/>
              <a:t>1</a:t>
            </a:r>
            <a:r>
              <a:rPr lang="zh-CN" altLang="en-US" dirty="0" smtClean="0"/>
              <a:t>万单一下；业务高峰单日流水接近</a:t>
            </a:r>
            <a:r>
              <a:rPr lang="en-US" altLang="zh-CN" dirty="0" smtClean="0"/>
              <a:t>1</a:t>
            </a:r>
            <a:r>
              <a:rPr lang="zh-CN" altLang="en-US" dirty="0" smtClean="0"/>
              <a:t>个亿，订单量</a:t>
            </a:r>
            <a:r>
              <a:rPr lang="en-US" altLang="zh-CN" dirty="0" smtClean="0"/>
              <a:t>10</a:t>
            </a:r>
            <a:r>
              <a:rPr lang="zh-CN" altLang="en-US" dirty="0" smtClean="0"/>
              <a:t>万单以上。</a:t>
            </a:r>
            <a:endParaRPr lang="en-US" altLang="zh-CN" dirty="0" smtClean="0"/>
          </a:p>
          <a:p>
            <a:pPr>
              <a:lnSpc>
                <a:spcPct val="150000"/>
              </a:lnSpc>
            </a:pPr>
            <a:endParaRPr lang="en-US" altLang="zh-CN" dirty="0" smtClean="0"/>
          </a:p>
        </p:txBody>
      </p:sp>
      <p:sp>
        <p:nvSpPr>
          <p:cNvPr id="5" name="矩形 4">
            <a:extLst>
              <a:ext uri="{FF2B5EF4-FFF2-40B4-BE49-F238E27FC236}">
                <a16:creationId xmlns:a16="http://schemas.microsoft.com/office/drawing/2014/main" id="{5807480A-2A1A-4E36-ABA5-667E667B8520}"/>
              </a:ext>
            </a:extLst>
          </p:cNvPr>
          <p:cNvSpPr/>
          <p:nvPr/>
        </p:nvSpPr>
        <p:spPr>
          <a:xfrm>
            <a:off x="1851498" y="3962592"/>
            <a:ext cx="7601595" cy="2279085"/>
          </a:xfrm>
          <a:prstGeom prst="rect">
            <a:avLst/>
          </a:prstGeom>
        </p:spPr>
        <p:txBody>
          <a:bodyPr wrap="square">
            <a:spAutoFit/>
          </a:bodyPr>
          <a:lstStyle/>
          <a:p>
            <a:pPr marR="0" lvl="1" indent="0" algn="l" defTabSz="914400" rtl="0" eaLnBrk="1" fontAlgn="base" latinLnBrk="0" hangingPunct="1">
              <a:lnSpc>
                <a:spcPct val="120000"/>
              </a:lnSpc>
              <a:spcBef>
                <a:spcPts val="300"/>
              </a:spcBef>
              <a:spcAft>
                <a:spcPct val="0"/>
              </a:spcAft>
              <a:buClr>
                <a:srgbClr val="4F81BD"/>
              </a:buClr>
              <a:buSzPct val="75000"/>
              <a:tabLst/>
              <a:defRPr/>
            </a:pPr>
            <a:r>
              <a:rPr lang="zh-CN" altLang="en-US" b="1" kern="1200" dirty="0">
                <a:solidFill>
                  <a:prstClr val="black"/>
                </a:solidFill>
                <a:latin typeface="微软雅黑" pitchFamily="34" charset="-122"/>
                <a:ea typeface="微软雅黑" pitchFamily="34" charset="-122"/>
              </a:rPr>
              <a:t>大</a:t>
            </a:r>
            <a:r>
              <a:rPr lang="zh-CN" altLang="en-US" b="1" kern="1200" dirty="0" smtClean="0">
                <a:solidFill>
                  <a:prstClr val="black"/>
                </a:solidFill>
                <a:latin typeface="微软雅黑" pitchFamily="34" charset="-122"/>
                <a:ea typeface="微软雅黑" pitchFamily="34" charset="-122"/>
              </a:rPr>
              <a:t>流量应对手段：</a:t>
            </a:r>
            <a:endParaRPr lang="en-US" altLang="zh-CN" b="1" kern="1200" dirty="0">
              <a:solidFill>
                <a:prstClr val="black"/>
              </a:solidFill>
              <a:latin typeface="微软雅黑" pitchFamily="34" charset="-122"/>
              <a:ea typeface="微软雅黑" pitchFamily="34" charset="-122"/>
            </a:endParaRPr>
          </a:p>
          <a:p>
            <a:pPr marL="285750" marR="0" lvl="1" indent="-285750" algn="l" defTabSz="914400" rtl="0" eaLnBrk="1" fontAlgn="base" latinLnBrk="0" hangingPunct="1">
              <a:lnSpc>
                <a:spcPct val="120000"/>
              </a:lnSpc>
              <a:spcBef>
                <a:spcPts val="300"/>
              </a:spcBef>
              <a:spcAft>
                <a:spcPct val="0"/>
              </a:spcAft>
              <a:buClr>
                <a:srgbClr val="4F81BD"/>
              </a:buClr>
              <a:buSzPct val="75000"/>
              <a:buFont typeface="Wingdings" pitchFamily="2" charset="2"/>
              <a:buChar char="n"/>
              <a:tabLst/>
              <a:defRPr/>
            </a:pPr>
            <a:r>
              <a:rPr lang="zh-CN" altLang="en-US" kern="1200" dirty="0">
                <a:solidFill>
                  <a:prstClr val="black"/>
                </a:solidFill>
                <a:latin typeface="微软雅黑" pitchFamily="34" charset="-122"/>
                <a:ea typeface="微软雅黑" pitchFamily="34" charset="-122"/>
              </a:rPr>
              <a:t>服务器</a:t>
            </a:r>
            <a:r>
              <a:rPr lang="zh-CN" altLang="en-US" kern="1200" dirty="0" smtClean="0">
                <a:solidFill>
                  <a:prstClr val="black"/>
                </a:solidFill>
                <a:latin typeface="微软雅黑" pitchFamily="34" charset="-122"/>
                <a:ea typeface="微软雅黑" pitchFamily="34" charset="-122"/>
              </a:rPr>
              <a:t>扩容（容器化、快速扩容；无状态扩容简单，有状态扩容复杂）</a:t>
            </a:r>
            <a:endParaRPr lang="en-US" altLang="zh-CN" kern="1200" dirty="0" smtClean="0">
              <a:solidFill>
                <a:prstClr val="black"/>
              </a:solidFill>
              <a:latin typeface="微软雅黑" pitchFamily="34" charset="-122"/>
              <a:ea typeface="微软雅黑" pitchFamily="34" charset="-122"/>
            </a:endParaRPr>
          </a:p>
          <a:p>
            <a:pPr marL="285750" marR="0" lvl="1" indent="-285750" algn="l" defTabSz="914400" rtl="0" eaLnBrk="1" fontAlgn="base" latinLnBrk="0" hangingPunct="1">
              <a:lnSpc>
                <a:spcPct val="120000"/>
              </a:lnSpc>
              <a:spcBef>
                <a:spcPts val="300"/>
              </a:spcBef>
              <a:spcAft>
                <a:spcPct val="0"/>
              </a:spcAft>
              <a:buClr>
                <a:srgbClr val="4F81BD"/>
              </a:buClr>
              <a:buSzPct val="75000"/>
              <a:buFont typeface="Wingdings" pitchFamily="2" charset="2"/>
              <a:buChar char="n"/>
              <a:tabLst/>
              <a:defRPr/>
            </a:pPr>
            <a:r>
              <a:rPr lang="zh-CN" altLang="en-US" kern="1200" dirty="0" smtClean="0">
                <a:solidFill>
                  <a:prstClr val="black"/>
                </a:solidFill>
                <a:latin typeface="微软雅黑" pitchFamily="34" charset="-122"/>
                <a:ea typeface="微软雅黑" pitchFamily="34" charset="-122"/>
              </a:rPr>
              <a:t>资源静态化（</a:t>
            </a:r>
            <a:r>
              <a:rPr lang="en-US" altLang="zh-CN" kern="1200" dirty="0" smtClean="0">
                <a:solidFill>
                  <a:prstClr val="black"/>
                </a:solidFill>
                <a:latin typeface="微软雅黑" pitchFamily="34" charset="-122"/>
                <a:ea typeface="微软雅黑" pitchFamily="34" charset="-122"/>
              </a:rPr>
              <a:t>CDN</a:t>
            </a:r>
            <a:r>
              <a:rPr lang="zh-CN" altLang="en-US" kern="1200" dirty="0" smtClean="0">
                <a:solidFill>
                  <a:prstClr val="black"/>
                </a:solidFill>
                <a:latin typeface="微软雅黑" pitchFamily="34" charset="-122"/>
                <a:ea typeface="微软雅黑" pitchFamily="34" charset="-122"/>
              </a:rPr>
              <a:t>、</a:t>
            </a:r>
            <a:r>
              <a:rPr lang="en-US" altLang="zh-CN" kern="1200" dirty="0" smtClean="0">
                <a:solidFill>
                  <a:prstClr val="black"/>
                </a:solidFill>
                <a:latin typeface="微软雅黑" pitchFamily="34" charset="-122"/>
                <a:ea typeface="微软雅黑" pitchFamily="34" charset="-122"/>
              </a:rPr>
              <a:t>Nginx</a:t>
            </a:r>
            <a:r>
              <a:rPr lang="zh-CN" altLang="en-US" kern="1200" dirty="0" smtClean="0">
                <a:solidFill>
                  <a:prstClr val="black"/>
                </a:solidFill>
                <a:latin typeface="微软雅黑" pitchFamily="34" charset="-122"/>
                <a:ea typeface="微软雅黑" pitchFamily="34" charset="-122"/>
              </a:rPr>
              <a:t>缓存）</a:t>
            </a:r>
            <a:endParaRPr lang="en-US" altLang="zh-CN" kern="1200" dirty="0">
              <a:solidFill>
                <a:prstClr val="black"/>
              </a:solidFill>
              <a:latin typeface="微软雅黑" pitchFamily="34" charset="-122"/>
              <a:ea typeface="微软雅黑" pitchFamily="34" charset="-122"/>
            </a:endParaRPr>
          </a:p>
          <a:p>
            <a:pPr marL="285750" marR="0" lvl="1" indent="-285750" algn="l" defTabSz="914400" rtl="0" eaLnBrk="1" fontAlgn="base" latinLnBrk="0" hangingPunct="1">
              <a:lnSpc>
                <a:spcPct val="120000"/>
              </a:lnSpc>
              <a:spcBef>
                <a:spcPts val="300"/>
              </a:spcBef>
              <a:spcAft>
                <a:spcPct val="0"/>
              </a:spcAft>
              <a:buClr>
                <a:srgbClr val="4F81BD"/>
              </a:buClr>
              <a:buSzPct val="75000"/>
              <a:buFont typeface="Wingdings" pitchFamily="2" charset="2"/>
              <a:buChar char="n"/>
              <a:tabLst/>
              <a:defRPr/>
            </a:pPr>
            <a:r>
              <a:rPr lang="zh-CN" altLang="en-US" kern="1200" dirty="0" smtClean="0">
                <a:solidFill>
                  <a:prstClr val="black"/>
                </a:solidFill>
                <a:latin typeface="微软雅黑" pitchFamily="34" charset="-122"/>
                <a:ea typeface="微软雅黑" pitchFamily="34" charset="-122"/>
              </a:rPr>
              <a:t>多级缓存（</a:t>
            </a:r>
            <a:r>
              <a:rPr lang="en-US" altLang="zh-CN" kern="1200" dirty="0" smtClean="0">
                <a:solidFill>
                  <a:prstClr val="black"/>
                </a:solidFill>
                <a:latin typeface="微软雅黑" pitchFamily="34" charset="-122"/>
                <a:ea typeface="微软雅黑" pitchFamily="34" charset="-122"/>
              </a:rPr>
              <a:t>Nginx</a:t>
            </a:r>
            <a:r>
              <a:rPr lang="zh-CN" altLang="en-US" kern="1200" dirty="0" smtClean="0">
                <a:solidFill>
                  <a:prstClr val="black"/>
                </a:solidFill>
                <a:latin typeface="微软雅黑" pitchFamily="34" charset="-122"/>
                <a:ea typeface="微软雅黑" pitchFamily="34" charset="-122"/>
              </a:rPr>
              <a:t>、</a:t>
            </a:r>
            <a:r>
              <a:rPr lang="en-US" altLang="zh-CN" kern="1200" dirty="0" err="1" smtClean="0">
                <a:solidFill>
                  <a:prstClr val="black"/>
                </a:solidFill>
                <a:latin typeface="微软雅黑" pitchFamily="34" charset="-122"/>
                <a:ea typeface="微软雅黑" pitchFamily="34" charset="-122"/>
              </a:rPr>
              <a:t>Redis</a:t>
            </a:r>
            <a:r>
              <a:rPr lang="zh-CN" altLang="en-US" kern="1200" dirty="0" smtClean="0">
                <a:solidFill>
                  <a:prstClr val="black"/>
                </a:solidFill>
                <a:latin typeface="微软雅黑" pitchFamily="34" charset="-122"/>
                <a:ea typeface="微软雅黑" pitchFamily="34" charset="-122"/>
              </a:rPr>
              <a:t>、</a:t>
            </a:r>
            <a:r>
              <a:rPr lang="en-US" altLang="zh-CN" kern="1200" dirty="0" smtClean="0">
                <a:solidFill>
                  <a:prstClr val="black"/>
                </a:solidFill>
                <a:latin typeface="微软雅黑" pitchFamily="34" charset="-122"/>
                <a:ea typeface="微软雅黑" pitchFamily="34" charset="-122"/>
              </a:rPr>
              <a:t>JVM</a:t>
            </a:r>
            <a:r>
              <a:rPr lang="zh-CN" altLang="en-US" kern="1200" dirty="0" smtClean="0">
                <a:solidFill>
                  <a:prstClr val="black"/>
                </a:solidFill>
                <a:latin typeface="微软雅黑" pitchFamily="34" charset="-122"/>
                <a:ea typeface="微软雅黑" pitchFamily="34" charset="-122"/>
              </a:rPr>
              <a:t>缓存）</a:t>
            </a:r>
            <a:endParaRPr lang="en-US" altLang="zh-CN" kern="1200" dirty="0">
              <a:solidFill>
                <a:prstClr val="black"/>
              </a:solidFill>
              <a:latin typeface="微软雅黑" pitchFamily="34" charset="-122"/>
              <a:ea typeface="微软雅黑" pitchFamily="34" charset="-122"/>
            </a:endParaRPr>
          </a:p>
          <a:p>
            <a:pPr marL="285750" marR="0" lvl="1" indent="-285750" algn="l" defTabSz="914400" rtl="0" eaLnBrk="1" fontAlgn="base" latinLnBrk="0" hangingPunct="1">
              <a:lnSpc>
                <a:spcPct val="120000"/>
              </a:lnSpc>
              <a:spcBef>
                <a:spcPts val="300"/>
              </a:spcBef>
              <a:spcAft>
                <a:spcPct val="0"/>
              </a:spcAft>
              <a:buClr>
                <a:srgbClr val="4F81BD"/>
              </a:buClr>
              <a:buSzPct val="75000"/>
              <a:buFont typeface="Wingdings" pitchFamily="2" charset="2"/>
              <a:buChar char="n"/>
              <a:tabLst/>
              <a:defRPr/>
            </a:pPr>
            <a:r>
              <a:rPr lang="en-US" altLang="zh-CN" kern="1200" dirty="0" smtClean="0">
                <a:solidFill>
                  <a:prstClr val="black"/>
                </a:solidFill>
                <a:latin typeface="微软雅黑" pitchFamily="34" charset="-122"/>
                <a:ea typeface="微软雅黑" pitchFamily="34" charset="-122"/>
              </a:rPr>
              <a:t>MQ</a:t>
            </a:r>
            <a:r>
              <a:rPr lang="zh-CN" altLang="en-US" kern="1200" dirty="0" smtClean="0">
                <a:solidFill>
                  <a:prstClr val="black"/>
                </a:solidFill>
                <a:latin typeface="微软雅黑" pitchFamily="34" charset="-122"/>
                <a:ea typeface="微软雅黑" pitchFamily="34" charset="-122"/>
              </a:rPr>
              <a:t>队列削峰（异步化、事件驱动）</a:t>
            </a:r>
            <a:endParaRPr lang="en-US" altLang="zh-CN" kern="1200" dirty="0">
              <a:solidFill>
                <a:prstClr val="black"/>
              </a:solidFill>
              <a:latin typeface="微软雅黑" pitchFamily="34" charset="-122"/>
              <a:ea typeface="微软雅黑" pitchFamily="34" charset="-122"/>
            </a:endParaRPr>
          </a:p>
          <a:p>
            <a:pPr marL="285750" marR="0" lvl="1" indent="-285750" algn="l" defTabSz="914400" rtl="0" eaLnBrk="1" fontAlgn="base" latinLnBrk="0" hangingPunct="1">
              <a:lnSpc>
                <a:spcPct val="120000"/>
              </a:lnSpc>
              <a:spcBef>
                <a:spcPts val="300"/>
              </a:spcBef>
              <a:spcAft>
                <a:spcPct val="0"/>
              </a:spcAft>
              <a:buClr>
                <a:srgbClr val="4F81BD"/>
              </a:buClr>
              <a:buSzPct val="75000"/>
              <a:buFont typeface="Wingdings" pitchFamily="2" charset="2"/>
              <a:buChar char="n"/>
              <a:tabLst/>
              <a:defRPr/>
            </a:pPr>
            <a:r>
              <a:rPr lang="zh-CN" altLang="en-US" kern="1200" dirty="0">
                <a:solidFill>
                  <a:prstClr val="black"/>
                </a:solidFill>
                <a:latin typeface="微软雅黑" pitchFamily="34" charset="-122"/>
                <a:ea typeface="微软雅黑" pitchFamily="34" charset="-122"/>
              </a:rPr>
              <a:t>限流</a:t>
            </a:r>
            <a:endParaRPr lang="en-US" altLang="zh-CN" kern="12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0773293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序列号方案</a:t>
            </a:r>
            <a:r>
              <a:rPr lang="en-US" altLang="zh-CN" sz="2000" b="1" dirty="0" smtClean="0">
                <a:latin typeface="微软雅黑" panose="020B0503020204020204" charset="-122"/>
                <a:ea typeface="微软雅黑" panose="020B0503020204020204" charset="-122"/>
              </a:rPr>
              <a:t>-UUID</a:t>
            </a:r>
            <a:endParaRPr lang="zh-CN" altLang="en-US" sz="2000" b="1" dirty="0">
              <a:latin typeface="微软雅黑" panose="020B0503020204020204" charset="-122"/>
              <a:ea typeface="微软雅黑" panose="020B0503020204020204" charset="-122"/>
            </a:endParaRPr>
          </a:p>
        </p:txBody>
      </p:sp>
      <p:sp>
        <p:nvSpPr>
          <p:cNvPr id="6" name="矩形 5"/>
          <p:cNvSpPr/>
          <p:nvPr/>
        </p:nvSpPr>
        <p:spPr>
          <a:xfrm>
            <a:off x="1807558" y="805332"/>
            <a:ext cx="9743872" cy="5078313"/>
          </a:xfrm>
          <a:prstGeom prst="rect">
            <a:avLst/>
          </a:prstGeom>
        </p:spPr>
        <p:txBody>
          <a:bodyPr wrap="square">
            <a:spAutoFit/>
          </a:bodyPr>
          <a:lstStyle/>
          <a:p>
            <a:pPr marL="285750" indent="-285750">
              <a:buFont typeface="Wingdings" pitchFamily="2" charset="2"/>
              <a:buChar char="n"/>
            </a:pPr>
            <a:r>
              <a:rPr lang="en-US" altLang="zh-CN" b="1" dirty="0" smtClean="0"/>
              <a:t>UUID</a:t>
            </a:r>
          </a:p>
          <a:p>
            <a:r>
              <a:rPr lang="zh-CN" altLang="en-US" dirty="0" smtClean="0"/>
              <a:t>标准</a:t>
            </a:r>
            <a:r>
              <a:rPr lang="zh-CN" altLang="en-US" dirty="0"/>
              <a:t>型式包含</a:t>
            </a:r>
            <a:r>
              <a:rPr lang="en-US" altLang="zh-CN" dirty="0"/>
              <a:t>32</a:t>
            </a:r>
            <a:r>
              <a:rPr lang="zh-CN" altLang="en-US" dirty="0"/>
              <a:t>个</a:t>
            </a:r>
            <a:r>
              <a:rPr lang="en-US" altLang="zh-CN" dirty="0"/>
              <a:t>16</a:t>
            </a:r>
            <a:r>
              <a:rPr lang="zh-CN" altLang="en-US" dirty="0"/>
              <a:t>进制数字，以连字号分为五段，形式为</a:t>
            </a:r>
            <a:r>
              <a:rPr lang="en-US" altLang="zh-CN" dirty="0"/>
              <a:t>8-4-4-4-12</a:t>
            </a:r>
            <a:r>
              <a:rPr lang="zh-CN" altLang="en-US" dirty="0"/>
              <a:t>的</a:t>
            </a:r>
            <a:r>
              <a:rPr lang="en-US" altLang="zh-CN" dirty="0"/>
              <a:t>36</a:t>
            </a:r>
            <a:r>
              <a:rPr lang="zh-CN" altLang="en-US" dirty="0"/>
              <a:t>个字符，示例：</a:t>
            </a:r>
            <a:r>
              <a:rPr lang="en-US" altLang="zh-CN" dirty="0" smtClean="0"/>
              <a:t>550e8400-e29b-41d4-a716-446655440000</a:t>
            </a:r>
          </a:p>
          <a:p>
            <a:endParaRPr lang="en-US" altLang="zh-CN" dirty="0" smtClean="0"/>
          </a:p>
          <a:p>
            <a:r>
              <a:rPr lang="zh-CN" altLang="en-US" b="1" dirty="0"/>
              <a:t>优点：</a:t>
            </a:r>
          </a:p>
          <a:p>
            <a:r>
              <a:rPr lang="zh-CN" altLang="en-US" dirty="0"/>
              <a:t>性能非常高：本地生成，没有网络消耗</a:t>
            </a:r>
            <a:r>
              <a:rPr lang="zh-CN" altLang="en-US" dirty="0" smtClean="0"/>
              <a:t>。</a:t>
            </a:r>
            <a:endParaRPr lang="en-US" altLang="zh-CN" dirty="0" smtClean="0"/>
          </a:p>
          <a:p>
            <a:endParaRPr lang="zh-CN" altLang="en-US" dirty="0"/>
          </a:p>
          <a:p>
            <a:r>
              <a:rPr lang="zh-CN" altLang="en-US" b="1" dirty="0"/>
              <a:t>缺点：</a:t>
            </a:r>
          </a:p>
          <a:p>
            <a:pPr marL="285750" indent="-285750">
              <a:buFont typeface="Wingdings" panose="05000000000000000000" pitchFamily="2" charset="2"/>
              <a:buChar char="Ø"/>
            </a:pPr>
            <a:r>
              <a:rPr lang="zh-CN" altLang="en-US" dirty="0"/>
              <a:t>不易于存储：</a:t>
            </a:r>
            <a:r>
              <a:rPr lang="en-US" altLang="zh-CN" dirty="0"/>
              <a:t>UUID</a:t>
            </a:r>
            <a:r>
              <a:rPr lang="zh-CN" altLang="en-US" dirty="0"/>
              <a:t>太长，</a:t>
            </a:r>
            <a:r>
              <a:rPr lang="en-US" altLang="zh-CN" dirty="0"/>
              <a:t>16</a:t>
            </a:r>
            <a:r>
              <a:rPr lang="zh-CN" altLang="en-US" dirty="0"/>
              <a:t>字节</a:t>
            </a:r>
            <a:r>
              <a:rPr lang="en-US" altLang="zh-CN" dirty="0"/>
              <a:t>128</a:t>
            </a:r>
            <a:r>
              <a:rPr lang="zh-CN" altLang="en-US" dirty="0"/>
              <a:t>位，通常以</a:t>
            </a:r>
            <a:r>
              <a:rPr lang="en-US" altLang="zh-CN" dirty="0"/>
              <a:t>36</a:t>
            </a:r>
            <a:r>
              <a:rPr lang="zh-CN" altLang="en-US" dirty="0"/>
              <a:t>长度的字符串表示，很多场景不适用。</a:t>
            </a:r>
          </a:p>
          <a:p>
            <a:pPr marL="285750" indent="-285750">
              <a:buFont typeface="Wingdings" panose="05000000000000000000" pitchFamily="2" charset="2"/>
              <a:buChar char="Ø"/>
            </a:pPr>
            <a:r>
              <a:rPr lang="zh-CN" altLang="en-US" dirty="0"/>
              <a:t>信息不安全：基于</a:t>
            </a:r>
            <a:r>
              <a:rPr lang="en-US" altLang="zh-CN" dirty="0"/>
              <a:t>MAC</a:t>
            </a:r>
            <a:r>
              <a:rPr lang="zh-CN" altLang="en-US" dirty="0"/>
              <a:t>地址生成</a:t>
            </a:r>
            <a:r>
              <a:rPr lang="en-US" altLang="zh-CN" dirty="0"/>
              <a:t>UUID</a:t>
            </a:r>
            <a:r>
              <a:rPr lang="zh-CN" altLang="en-US" dirty="0"/>
              <a:t>的算法可能会造成</a:t>
            </a:r>
            <a:r>
              <a:rPr lang="en-US" altLang="zh-CN" dirty="0"/>
              <a:t>MAC</a:t>
            </a:r>
            <a:r>
              <a:rPr lang="zh-CN" altLang="en-US" dirty="0"/>
              <a:t>地址泄露，这个漏洞曾被用于寻找梅丽莎病毒的制作者位置</a:t>
            </a:r>
            <a:r>
              <a:rPr lang="zh-CN" altLang="en-US" dirty="0" smtClean="0"/>
              <a:t>。</a:t>
            </a:r>
            <a:endParaRPr lang="zh-CN" altLang="en-US" dirty="0"/>
          </a:p>
          <a:p>
            <a:pPr marL="285750" indent="-285750">
              <a:buFont typeface="Wingdings" panose="05000000000000000000" pitchFamily="2" charset="2"/>
              <a:buChar char="Ø"/>
            </a:pPr>
            <a:r>
              <a:rPr lang="en-US" altLang="zh-CN" dirty="0"/>
              <a:t>ID</a:t>
            </a:r>
            <a:r>
              <a:rPr lang="zh-CN" altLang="en-US" dirty="0"/>
              <a:t>作为主键时在特定的环境会存在一些问题，比如做</a:t>
            </a:r>
            <a:r>
              <a:rPr lang="en-US" altLang="zh-CN" dirty="0"/>
              <a:t>DB</a:t>
            </a:r>
            <a:r>
              <a:rPr lang="zh-CN" altLang="en-US" dirty="0"/>
              <a:t>主键的场景下，</a:t>
            </a:r>
            <a:r>
              <a:rPr lang="en-US" altLang="zh-CN" dirty="0"/>
              <a:t>UUID</a:t>
            </a:r>
            <a:r>
              <a:rPr lang="zh-CN" altLang="en-US" dirty="0"/>
              <a:t>就非常不适用</a:t>
            </a:r>
            <a:r>
              <a:rPr lang="zh-CN" altLang="en-US" dirty="0" smtClean="0"/>
              <a:t>：</a:t>
            </a:r>
            <a:endParaRPr lang="en-US" altLang="zh-CN" dirty="0" smtClean="0"/>
          </a:p>
          <a:p>
            <a:pPr marL="285750" indent="-285750">
              <a:buFont typeface="Wingdings" panose="05000000000000000000" pitchFamily="2" charset="2"/>
              <a:buChar char="Ø"/>
            </a:pPr>
            <a:endParaRPr lang="zh-CN" altLang="en-US" dirty="0"/>
          </a:p>
          <a:p>
            <a:pPr marL="285750" indent="-285750">
              <a:buFont typeface="Arial" panose="020B0604020202020204" pitchFamily="34" charset="0"/>
              <a:buChar char="•"/>
            </a:pPr>
            <a:r>
              <a:rPr lang="en-US" altLang="zh-CN" b="1" dirty="0">
                <a:solidFill>
                  <a:srgbClr val="FF0000"/>
                </a:solidFill>
              </a:rPr>
              <a:t>MySQL</a:t>
            </a:r>
            <a:r>
              <a:rPr lang="zh-CN" altLang="en-US" b="1" dirty="0">
                <a:solidFill>
                  <a:srgbClr val="FF0000"/>
                </a:solidFill>
              </a:rPr>
              <a:t>官方有明确的建议主键要尽量越短越好</a:t>
            </a:r>
            <a:r>
              <a:rPr lang="en-US" altLang="zh-CN" dirty="0"/>
              <a:t>[4]</a:t>
            </a:r>
            <a:r>
              <a:rPr lang="zh-CN" altLang="en-US" dirty="0"/>
              <a:t>，</a:t>
            </a:r>
            <a:r>
              <a:rPr lang="en-US" altLang="zh-CN" dirty="0"/>
              <a:t>36</a:t>
            </a:r>
            <a:r>
              <a:rPr lang="zh-CN" altLang="en-US" dirty="0"/>
              <a:t>个字符长度的</a:t>
            </a:r>
            <a:r>
              <a:rPr lang="en-US" altLang="zh-CN" dirty="0"/>
              <a:t>UUID</a:t>
            </a:r>
            <a:r>
              <a:rPr lang="zh-CN" altLang="en-US" dirty="0"/>
              <a:t>不符合要求。</a:t>
            </a:r>
          </a:p>
          <a:p>
            <a:pPr marL="285750" indent="-285750">
              <a:buFont typeface="Arial" panose="020B0604020202020204" pitchFamily="34" charset="0"/>
              <a:buChar char="•"/>
            </a:pPr>
            <a:r>
              <a:rPr lang="zh-CN" altLang="en-US" b="1" dirty="0">
                <a:solidFill>
                  <a:srgbClr val="FF0000"/>
                </a:solidFill>
              </a:rPr>
              <a:t>对</a:t>
            </a:r>
            <a:r>
              <a:rPr lang="en-US" altLang="zh-CN" b="1" dirty="0">
                <a:solidFill>
                  <a:srgbClr val="FF0000"/>
                </a:solidFill>
              </a:rPr>
              <a:t>MySQL</a:t>
            </a:r>
            <a:r>
              <a:rPr lang="zh-CN" altLang="en-US" b="1" dirty="0">
                <a:solidFill>
                  <a:srgbClr val="FF0000"/>
                </a:solidFill>
              </a:rPr>
              <a:t>索引不利：如果作为数据库主键，在</a:t>
            </a:r>
            <a:r>
              <a:rPr lang="en-US" altLang="zh-CN" b="1" dirty="0" err="1">
                <a:solidFill>
                  <a:srgbClr val="FF0000"/>
                </a:solidFill>
              </a:rPr>
              <a:t>InnoDB</a:t>
            </a:r>
            <a:r>
              <a:rPr lang="zh-CN" altLang="en-US" b="1" dirty="0">
                <a:solidFill>
                  <a:srgbClr val="FF0000"/>
                </a:solidFill>
              </a:rPr>
              <a:t>引擎下，</a:t>
            </a:r>
            <a:r>
              <a:rPr lang="en-US" altLang="zh-CN" b="1" dirty="0">
                <a:solidFill>
                  <a:srgbClr val="FF0000"/>
                </a:solidFill>
              </a:rPr>
              <a:t>UUID</a:t>
            </a:r>
            <a:r>
              <a:rPr lang="zh-CN" altLang="en-US" b="1" dirty="0">
                <a:solidFill>
                  <a:srgbClr val="FF0000"/>
                </a:solidFill>
              </a:rPr>
              <a:t>的无序性可能会引起数据位置频繁</a:t>
            </a:r>
            <a:r>
              <a:rPr lang="zh-CN" altLang="en-US" b="1" dirty="0" smtClean="0">
                <a:solidFill>
                  <a:srgbClr val="FF0000"/>
                </a:solidFill>
              </a:rPr>
              <a:t>变动</a:t>
            </a:r>
            <a:r>
              <a:rPr lang="en-US" altLang="zh-CN" b="1" dirty="0">
                <a:solidFill>
                  <a:srgbClr val="FF0000"/>
                </a:solidFill>
              </a:rPr>
              <a:t>(B+</a:t>
            </a:r>
            <a:r>
              <a:rPr lang="zh-CN" altLang="en-US" b="1" dirty="0">
                <a:solidFill>
                  <a:srgbClr val="FF0000"/>
                </a:solidFill>
              </a:rPr>
              <a:t>树的不断重平衡</a:t>
            </a:r>
            <a:r>
              <a:rPr lang="en-US" altLang="zh-CN" b="1" dirty="0" smtClean="0">
                <a:solidFill>
                  <a:srgbClr val="FF0000"/>
                </a:solidFill>
              </a:rPr>
              <a:t>)</a:t>
            </a:r>
            <a:r>
              <a:rPr lang="zh-CN" altLang="en-US" b="1" dirty="0" smtClean="0">
                <a:solidFill>
                  <a:srgbClr val="FF0000"/>
                </a:solidFill>
              </a:rPr>
              <a:t>，</a:t>
            </a:r>
            <a:r>
              <a:rPr lang="zh-CN" altLang="en-US" b="1" dirty="0">
                <a:solidFill>
                  <a:srgbClr val="FF0000"/>
                </a:solidFill>
              </a:rPr>
              <a:t>严重影响性能。</a:t>
            </a:r>
            <a:endParaRPr lang="en-US" altLang="zh-CN" b="1" dirty="0" smtClean="0">
              <a:solidFill>
                <a:srgbClr val="FF0000"/>
              </a:solidFill>
            </a:endParaRPr>
          </a:p>
          <a:p>
            <a:endParaRPr lang="en-US" altLang="zh-CN" dirty="0"/>
          </a:p>
          <a:p>
            <a:endParaRPr lang="zh-CN" altLang="en-US" dirty="0"/>
          </a:p>
        </p:txBody>
      </p:sp>
    </p:spTree>
    <p:extLst>
      <p:ext uri="{BB962C8B-B14F-4D97-AF65-F5344CB8AC3E}">
        <p14:creationId xmlns:p14="http://schemas.microsoft.com/office/powerpoint/2010/main" val="30462287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序列号方案</a:t>
            </a:r>
            <a:r>
              <a:rPr lang="en-US" altLang="zh-CN" sz="2000" b="1" dirty="0" smtClean="0">
                <a:latin typeface="微软雅黑" panose="020B0503020204020204" charset="-122"/>
                <a:ea typeface="微软雅黑" panose="020B0503020204020204" charset="-122"/>
              </a:rPr>
              <a:t>-Snowflake</a:t>
            </a:r>
            <a:endParaRPr lang="zh-CN" altLang="en-US" sz="2000" b="1" dirty="0">
              <a:latin typeface="微软雅黑" panose="020B0503020204020204" charset="-122"/>
              <a:ea typeface="微软雅黑" panose="020B0503020204020204" charset="-122"/>
            </a:endParaRPr>
          </a:p>
        </p:txBody>
      </p:sp>
      <p:sp>
        <p:nvSpPr>
          <p:cNvPr id="6" name="矩形 5"/>
          <p:cNvSpPr/>
          <p:nvPr/>
        </p:nvSpPr>
        <p:spPr>
          <a:xfrm>
            <a:off x="1807558" y="805332"/>
            <a:ext cx="9743872" cy="5078313"/>
          </a:xfrm>
          <a:prstGeom prst="rect">
            <a:avLst/>
          </a:prstGeom>
        </p:spPr>
        <p:txBody>
          <a:bodyPr wrap="square">
            <a:spAutoFit/>
          </a:bodyPr>
          <a:lstStyle/>
          <a:p>
            <a:pPr marL="285750" indent="-285750">
              <a:buFont typeface="Wingdings" pitchFamily="2" charset="2"/>
              <a:buChar char="n"/>
            </a:pPr>
            <a:r>
              <a:rPr lang="en-US" altLang="zh-CN" b="1" dirty="0" smtClean="0"/>
              <a:t>Snowflake</a:t>
            </a:r>
          </a:p>
          <a:p>
            <a:r>
              <a:rPr lang="zh-CN" altLang="en-US" dirty="0"/>
              <a:t>一种以划分命名空间来生成</a:t>
            </a:r>
            <a:r>
              <a:rPr lang="en-US" altLang="zh-CN" dirty="0"/>
              <a:t>ID</a:t>
            </a:r>
            <a:r>
              <a:rPr lang="zh-CN" altLang="en-US" dirty="0"/>
              <a:t>的一种算法，这种方案把</a:t>
            </a:r>
            <a:r>
              <a:rPr lang="en-US" altLang="zh-CN" dirty="0"/>
              <a:t>64-bit</a:t>
            </a:r>
            <a:r>
              <a:rPr lang="zh-CN" altLang="en-US" dirty="0"/>
              <a:t>分别划分成多段，分开来标示机器、时间</a:t>
            </a:r>
            <a:r>
              <a:rPr lang="zh-CN" altLang="en-US" dirty="0" smtClean="0"/>
              <a:t>等</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b="1" dirty="0" smtClean="0"/>
          </a:p>
          <a:p>
            <a:endParaRPr lang="en-US" altLang="zh-CN" b="1" dirty="0"/>
          </a:p>
          <a:p>
            <a:endParaRPr lang="en-US" altLang="zh-CN" b="1" dirty="0" smtClean="0"/>
          </a:p>
          <a:p>
            <a:endParaRPr lang="en-US" altLang="zh-CN" b="1" dirty="0"/>
          </a:p>
          <a:p>
            <a:r>
              <a:rPr lang="zh-CN" altLang="en-US" b="1" dirty="0" smtClean="0"/>
              <a:t>优点</a:t>
            </a:r>
            <a:r>
              <a:rPr lang="zh-CN" altLang="en-US" b="1" dirty="0"/>
              <a:t>：</a:t>
            </a:r>
          </a:p>
          <a:p>
            <a:pPr marL="285750" indent="-285750">
              <a:buFont typeface="Wingdings" panose="05000000000000000000" pitchFamily="2" charset="2"/>
              <a:buChar char="Ø"/>
            </a:pPr>
            <a:r>
              <a:rPr lang="zh-CN" altLang="en-US" dirty="0"/>
              <a:t>毫秒数在高位，自增序列在低位，整个</a:t>
            </a:r>
            <a:r>
              <a:rPr lang="en-US" altLang="zh-CN" dirty="0"/>
              <a:t>ID</a:t>
            </a:r>
            <a:r>
              <a:rPr lang="zh-CN" altLang="en-US" dirty="0"/>
              <a:t>都是趋势递增的。</a:t>
            </a:r>
          </a:p>
          <a:p>
            <a:pPr marL="285750" indent="-285750">
              <a:buFont typeface="Wingdings" panose="05000000000000000000" pitchFamily="2" charset="2"/>
              <a:buChar char="Ø"/>
            </a:pPr>
            <a:r>
              <a:rPr lang="zh-CN" altLang="en-US" dirty="0"/>
              <a:t>不依赖数据库等第三方系统，以服务的方式部署，稳定性更高，生成</a:t>
            </a:r>
            <a:r>
              <a:rPr lang="en-US" altLang="zh-CN" dirty="0"/>
              <a:t>ID</a:t>
            </a:r>
            <a:r>
              <a:rPr lang="zh-CN" altLang="en-US" dirty="0"/>
              <a:t>的性能也是非常高的。</a:t>
            </a:r>
          </a:p>
          <a:p>
            <a:pPr marL="285750" indent="-285750">
              <a:buFont typeface="Wingdings" panose="05000000000000000000" pitchFamily="2" charset="2"/>
              <a:buChar char="Ø"/>
            </a:pPr>
            <a:r>
              <a:rPr lang="zh-CN" altLang="en-US" dirty="0"/>
              <a:t>可以根据自身业务特性分配</a:t>
            </a:r>
            <a:r>
              <a:rPr lang="en-US" altLang="zh-CN" dirty="0"/>
              <a:t>bit</a:t>
            </a:r>
            <a:r>
              <a:rPr lang="zh-CN" altLang="en-US" dirty="0"/>
              <a:t>位，非常灵活。</a:t>
            </a:r>
          </a:p>
          <a:p>
            <a:r>
              <a:rPr lang="zh-CN" altLang="en-US" b="1" dirty="0"/>
              <a:t>缺点：</a:t>
            </a:r>
          </a:p>
          <a:p>
            <a:pPr marL="285750" indent="-285750">
              <a:buFont typeface="Wingdings" panose="05000000000000000000" pitchFamily="2" charset="2"/>
              <a:buChar char="Ø"/>
            </a:pPr>
            <a:r>
              <a:rPr lang="zh-CN" altLang="en-US" dirty="0"/>
              <a:t>强依赖机器时钟，如果机器上时钟回拨，会导致发号重复或者服务会处于不可用</a:t>
            </a:r>
            <a:r>
              <a:rPr lang="zh-CN" altLang="en-US" dirty="0" smtClean="0"/>
              <a:t>状态。</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712" y="1758412"/>
            <a:ext cx="7061563" cy="1790792"/>
          </a:xfrm>
          <a:prstGeom prst="rect">
            <a:avLst/>
          </a:prstGeom>
        </p:spPr>
      </p:pic>
    </p:spTree>
    <p:extLst>
      <p:ext uri="{BB962C8B-B14F-4D97-AF65-F5344CB8AC3E}">
        <p14:creationId xmlns:p14="http://schemas.microsoft.com/office/powerpoint/2010/main" val="860402783"/>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序列号方案</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数据库生成</a:t>
            </a:r>
            <a:endParaRPr lang="zh-CN" altLang="en-US" sz="2000" b="1" dirty="0">
              <a:latin typeface="微软雅黑" panose="020B0503020204020204" charset="-122"/>
              <a:ea typeface="微软雅黑" panose="020B0503020204020204" charset="-122"/>
            </a:endParaRPr>
          </a:p>
        </p:txBody>
      </p:sp>
      <p:sp>
        <p:nvSpPr>
          <p:cNvPr id="6" name="矩形 5"/>
          <p:cNvSpPr/>
          <p:nvPr/>
        </p:nvSpPr>
        <p:spPr>
          <a:xfrm>
            <a:off x="1807558" y="805332"/>
            <a:ext cx="9743872" cy="5632311"/>
          </a:xfrm>
          <a:prstGeom prst="rect">
            <a:avLst/>
          </a:prstGeom>
        </p:spPr>
        <p:txBody>
          <a:bodyPr wrap="square">
            <a:spAutoFit/>
          </a:bodyPr>
          <a:lstStyle/>
          <a:p>
            <a:pPr marL="285750" indent="-285750">
              <a:buFont typeface="Wingdings" pitchFamily="2" charset="2"/>
              <a:buChar char="n"/>
            </a:pPr>
            <a:r>
              <a:rPr lang="zh-CN" altLang="en-US" b="1" dirty="0" smtClean="0"/>
              <a:t>号段发放</a:t>
            </a:r>
            <a:endParaRPr lang="en-US" altLang="zh-CN" b="1" dirty="0" smtClean="0"/>
          </a:p>
          <a:p>
            <a:pPr marL="285750" indent="-285750">
              <a:buFont typeface="Wingdings" pitchFamily="2" charset="2"/>
              <a:buChar char="n"/>
            </a:pPr>
            <a:endParaRPr lang="en-US" altLang="zh-CN" b="1" dirty="0" smtClean="0"/>
          </a:p>
          <a:p>
            <a:r>
              <a:rPr lang="zh-CN" altLang="en-US" dirty="0" smtClean="0"/>
              <a:t>每次发放固定步长号段，并在数据库记录。</a:t>
            </a:r>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b="1" dirty="0" smtClean="0"/>
          </a:p>
          <a:p>
            <a:endParaRPr lang="en-US" altLang="zh-CN" b="1" dirty="0"/>
          </a:p>
          <a:p>
            <a:endParaRPr lang="en-US" altLang="zh-CN" b="1" dirty="0"/>
          </a:p>
          <a:p>
            <a:r>
              <a:rPr lang="zh-CN" altLang="en-US" b="1" dirty="0" smtClean="0"/>
              <a:t>优点</a:t>
            </a:r>
            <a:r>
              <a:rPr lang="zh-CN" altLang="en-US" b="1" dirty="0"/>
              <a:t>：</a:t>
            </a:r>
          </a:p>
          <a:p>
            <a:pPr marL="285750" indent="-285750">
              <a:buFont typeface="Wingdings" panose="05000000000000000000" pitchFamily="2" charset="2"/>
              <a:buChar char="Ø"/>
            </a:pPr>
            <a:r>
              <a:rPr lang="zh-CN" altLang="en-US" dirty="0" smtClean="0"/>
              <a:t>服务</a:t>
            </a:r>
            <a:r>
              <a:rPr lang="zh-CN" altLang="en-US" dirty="0"/>
              <a:t>可以很方便的线性扩展，性能完全能够支撑大多数业务场景。</a:t>
            </a:r>
          </a:p>
          <a:p>
            <a:pPr marL="285750" indent="-285750">
              <a:buFont typeface="Wingdings" panose="05000000000000000000" pitchFamily="2" charset="2"/>
              <a:buChar char="Ø"/>
            </a:pPr>
            <a:r>
              <a:rPr lang="en-US" altLang="zh-CN" dirty="0"/>
              <a:t>ID</a:t>
            </a:r>
            <a:r>
              <a:rPr lang="zh-CN" altLang="en-US" dirty="0"/>
              <a:t>号码是趋势递增的</a:t>
            </a:r>
            <a:r>
              <a:rPr lang="en-US" altLang="zh-CN" dirty="0"/>
              <a:t>8byte</a:t>
            </a:r>
            <a:r>
              <a:rPr lang="zh-CN" altLang="en-US" dirty="0"/>
              <a:t>的</a:t>
            </a:r>
            <a:r>
              <a:rPr lang="en-US" altLang="zh-CN" dirty="0"/>
              <a:t>64</a:t>
            </a:r>
            <a:r>
              <a:rPr lang="zh-CN" altLang="en-US" dirty="0"/>
              <a:t>位数字，满足上述数据库存储的主键要求。</a:t>
            </a:r>
          </a:p>
          <a:p>
            <a:pPr marL="285750" indent="-285750">
              <a:buFont typeface="Wingdings" panose="05000000000000000000" pitchFamily="2" charset="2"/>
              <a:buChar char="Ø"/>
            </a:pPr>
            <a:r>
              <a:rPr lang="zh-CN" altLang="en-US" dirty="0"/>
              <a:t>容灾性高：</a:t>
            </a:r>
            <a:r>
              <a:rPr lang="en-US" altLang="zh-CN" dirty="0"/>
              <a:t>Leaf</a:t>
            </a:r>
            <a:r>
              <a:rPr lang="zh-CN" altLang="en-US" dirty="0"/>
              <a:t>服务内部有号段缓存，即使</a:t>
            </a:r>
            <a:r>
              <a:rPr lang="en-US" altLang="zh-CN" dirty="0"/>
              <a:t>DB</a:t>
            </a:r>
            <a:r>
              <a:rPr lang="zh-CN" altLang="en-US" dirty="0"/>
              <a:t>宕机，短时间内</a:t>
            </a:r>
            <a:r>
              <a:rPr lang="en-US" altLang="zh-CN" dirty="0"/>
              <a:t>Leaf</a:t>
            </a:r>
            <a:r>
              <a:rPr lang="zh-CN" altLang="en-US" dirty="0"/>
              <a:t>仍能正常对外提供服务。</a:t>
            </a:r>
          </a:p>
          <a:p>
            <a:pPr marL="285750" indent="-285750">
              <a:buFont typeface="Wingdings" panose="05000000000000000000" pitchFamily="2" charset="2"/>
              <a:buChar char="Ø"/>
            </a:pPr>
            <a:r>
              <a:rPr lang="zh-CN" altLang="en-US" dirty="0"/>
              <a:t>可以自定义</a:t>
            </a:r>
            <a:r>
              <a:rPr lang="en-US" altLang="zh-CN" dirty="0" err="1"/>
              <a:t>max_id</a:t>
            </a:r>
            <a:r>
              <a:rPr lang="zh-CN" altLang="en-US" dirty="0"/>
              <a:t>的大小，非常方便业务从原有的</a:t>
            </a:r>
            <a:r>
              <a:rPr lang="en-US" altLang="zh-CN" dirty="0"/>
              <a:t>ID</a:t>
            </a:r>
            <a:r>
              <a:rPr lang="zh-CN" altLang="en-US" dirty="0"/>
              <a:t>方式上迁移过来</a:t>
            </a:r>
            <a:r>
              <a:rPr lang="zh-CN" altLang="en-US" dirty="0" smtClean="0"/>
              <a:t>。</a:t>
            </a:r>
            <a:endParaRPr lang="en-US" altLang="zh-CN" dirty="0" smtClean="0"/>
          </a:p>
          <a:p>
            <a:endParaRPr lang="en-US" altLang="zh-CN" b="1" dirty="0" smtClean="0"/>
          </a:p>
          <a:p>
            <a:r>
              <a:rPr lang="zh-CN" altLang="en-US" b="1" dirty="0" smtClean="0"/>
              <a:t>缺点</a:t>
            </a:r>
            <a:r>
              <a:rPr lang="zh-CN" altLang="en-US" b="1" dirty="0"/>
              <a:t>：</a:t>
            </a:r>
          </a:p>
          <a:p>
            <a:pPr marL="285750" indent="-285750">
              <a:buFont typeface="Wingdings" panose="05000000000000000000" pitchFamily="2" charset="2"/>
              <a:buChar char="Ø"/>
            </a:pPr>
            <a:r>
              <a:rPr lang="en-US" altLang="zh-CN" dirty="0"/>
              <a:t>ID</a:t>
            </a:r>
            <a:r>
              <a:rPr lang="zh-CN" altLang="en-US" dirty="0"/>
              <a:t>号码不够随机，能够泄露发号数量的信息，不太安全。</a:t>
            </a:r>
          </a:p>
          <a:p>
            <a:pPr marL="285750" indent="-285750">
              <a:buFont typeface="Wingdings" panose="05000000000000000000" pitchFamily="2" charset="2"/>
              <a:buChar char="Ø"/>
            </a:pPr>
            <a:r>
              <a:rPr lang="zh-CN" altLang="en-US" dirty="0" smtClean="0"/>
              <a:t>当</a:t>
            </a:r>
            <a:r>
              <a:rPr lang="zh-CN" altLang="en-US" dirty="0"/>
              <a:t>号段使用完之后还是会</a:t>
            </a:r>
            <a:r>
              <a:rPr lang="en-US" altLang="zh-CN" dirty="0"/>
              <a:t>hang</a:t>
            </a:r>
            <a:r>
              <a:rPr lang="zh-CN" altLang="en-US" dirty="0"/>
              <a:t>在更新数据库的</a:t>
            </a:r>
            <a:r>
              <a:rPr lang="en-US" altLang="zh-CN" dirty="0"/>
              <a:t>I/O</a:t>
            </a:r>
            <a:r>
              <a:rPr lang="zh-CN" altLang="en-US" dirty="0" smtClean="0"/>
              <a:t>上。</a:t>
            </a:r>
            <a:endParaRPr lang="zh-CN" altLang="en-US" dirty="0"/>
          </a:p>
          <a:p>
            <a:pPr marL="285750" indent="-285750">
              <a:buFont typeface="Wingdings" panose="05000000000000000000" pitchFamily="2" charset="2"/>
              <a:buChar char="Ø"/>
            </a:pPr>
            <a:r>
              <a:rPr lang="en-US" altLang="zh-CN" dirty="0"/>
              <a:t>DB</a:t>
            </a:r>
            <a:r>
              <a:rPr lang="zh-CN" altLang="en-US" dirty="0"/>
              <a:t>宕机会造成整个系统不可用。</a:t>
            </a:r>
          </a:p>
        </p:txBody>
      </p:sp>
      <p:pic>
        <p:nvPicPr>
          <p:cNvPr id="3" name="图片 2"/>
          <p:cNvPicPr>
            <a:picLocks noChangeAspect="1"/>
          </p:cNvPicPr>
          <p:nvPr/>
        </p:nvPicPr>
        <p:blipFill>
          <a:blip r:embed="rId2"/>
          <a:stretch>
            <a:fillRect/>
          </a:stretch>
        </p:blipFill>
        <p:spPr>
          <a:xfrm>
            <a:off x="2456313" y="1895474"/>
            <a:ext cx="6515100" cy="1533525"/>
          </a:xfrm>
          <a:prstGeom prst="rect">
            <a:avLst/>
          </a:prstGeom>
        </p:spPr>
      </p:pic>
    </p:spTree>
    <p:extLst>
      <p:ext uri="{BB962C8B-B14F-4D97-AF65-F5344CB8AC3E}">
        <p14:creationId xmlns:p14="http://schemas.microsoft.com/office/powerpoint/2010/main" val="313362593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序列号方案</a:t>
            </a:r>
            <a:r>
              <a:rPr lang="en-US" altLang="zh-CN" sz="2000" b="1" dirty="0" smtClean="0">
                <a:latin typeface="微软雅黑" panose="020B0503020204020204" charset="-122"/>
                <a:ea typeface="微软雅黑" panose="020B0503020204020204" charset="-122"/>
              </a:rPr>
              <a:t>-</a:t>
            </a:r>
            <a:r>
              <a:rPr lang="en-US" altLang="zh-CN" sz="2000" b="1" dirty="0" err="1" smtClean="0">
                <a:latin typeface="微软雅黑" panose="020B0503020204020204" charset="-122"/>
                <a:ea typeface="微软雅黑" panose="020B0503020204020204" charset="-122"/>
              </a:rPr>
              <a:t>Redis</a:t>
            </a:r>
            <a:r>
              <a:rPr lang="zh-CN" altLang="en-US" sz="2000" b="1" dirty="0" smtClean="0">
                <a:latin typeface="微软雅黑" panose="020B0503020204020204" charset="-122"/>
                <a:ea typeface="微软雅黑" panose="020B0503020204020204" charset="-122"/>
              </a:rPr>
              <a:t>生成</a:t>
            </a:r>
            <a:endParaRPr lang="zh-CN" altLang="en-US" sz="2000" b="1" dirty="0">
              <a:latin typeface="微软雅黑" panose="020B0503020204020204" charset="-122"/>
              <a:ea typeface="微软雅黑" panose="020B0503020204020204" charset="-122"/>
            </a:endParaRPr>
          </a:p>
        </p:txBody>
      </p:sp>
      <p:sp>
        <p:nvSpPr>
          <p:cNvPr id="4" name="圆角矩形 3"/>
          <p:cNvSpPr/>
          <p:nvPr/>
        </p:nvSpPr>
        <p:spPr>
          <a:xfrm>
            <a:off x="2032563" y="1320039"/>
            <a:ext cx="8150527" cy="4058005"/>
          </a:xfrm>
          <a:prstGeom prst="roundRect">
            <a:avLst>
              <a:gd name="adj" fmla="val 8107"/>
            </a:avLst>
          </a:prstGeom>
          <a:solidFill>
            <a:schemeClr val="bg1"/>
          </a:solidFill>
          <a:ln w="9525" cap="flat" cmpd="sng" algn="ctr">
            <a:solidFill>
              <a:srgbClr val="92D050"/>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5" name="文本框 3"/>
          <p:cNvSpPr txBox="1"/>
          <p:nvPr/>
        </p:nvSpPr>
        <p:spPr>
          <a:xfrm>
            <a:off x="2173900" y="1691700"/>
            <a:ext cx="8009190" cy="313931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ctr" rtl="0" latinLnBrk="1" hangingPunct="0">
              <a:lnSpc>
                <a:spcPct val="150000"/>
              </a:lnSpc>
            </a:pPr>
            <a:r>
              <a:rPr lang="en-US" altLang="zh-CN" sz="2000" b="1" dirty="0" err="1" smtClean="0"/>
              <a:t>Redis</a:t>
            </a:r>
            <a:r>
              <a:rPr lang="en-US" altLang="zh-CN" sz="2000" b="1" dirty="0" smtClean="0"/>
              <a:t> INCR</a:t>
            </a:r>
            <a:endParaRPr lang="zh-CN" altLang="en-US" sz="2000" b="1" dirty="0"/>
          </a:p>
          <a:p>
            <a:pPr marL="285750" indent="-285750" algn="l" rtl="0" latinLnBrk="1" hangingPunct="0">
              <a:lnSpc>
                <a:spcPct val="150000"/>
              </a:lnSpc>
              <a:buFont typeface="Wingdings" panose="05000000000000000000" pitchFamily="2" charset="2"/>
              <a:buChar char="l"/>
            </a:pPr>
            <a:r>
              <a:rPr lang="en-US" altLang="zh-CN" sz="1600" b="1" dirty="0" err="1" smtClean="0"/>
              <a:t>Redis</a:t>
            </a:r>
            <a:r>
              <a:rPr lang="en-US" altLang="zh-CN" sz="1600" b="1" dirty="0" smtClean="0"/>
              <a:t> </a:t>
            </a:r>
            <a:r>
              <a:rPr lang="en-US" altLang="zh-CN" sz="1600" b="1" dirty="0" err="1"/>
              <a:t>Incr</a:t>
            </a:r>
            <a:r>
              <a:rPr lang="en-US" altLang="zh-CN" sz="1600" b="1" dirty="0"/>
              <a:t> </a:t>
            </a:r>
            <a:r>
              <a:rPr lang="zh-CN" altLang="en-US" sz="1600" b="1" dirty="0"/>
              <a:t>命令将 </a:t>
            </a:r>
            <a:r>
              <a:rPr lang="en-US" altLang="zh-CN" sz="1600" b="1" dirty="0"/>
              <a:t>key </a:t>
            </a:r>
            <a:r>
              <a:rPr lang="zh-CN" altLang="en-US" sz="1600" b="1" dirty="0"/>
              <a:t>中储存的数字值增一</a:t>
            </a:r>
          </a:p>
          <a:p>
            <a:pPr marL="285750" indent="-285750" algn="l" rtl="0" latinLnBrk="1" hangingPunct="0">
              <a:lnSpc>
                <a:spcPct val="150000"/>
              </a:lnSpc>
              <a:buFont typeface="Wingdings" panose="05000000000000000000" pitchFamily="2" charset="2"/>
              <a:buChar char="l"/>
            </a:pPr>
            <a:r>
              <a:rPr lang="zh-CN" altLang="en-US" sz="1600" b="1" dirty="0" smtClean="0"/>
              <a:t>如果 </a:t>
            </a:r>
            <a:r>
              <a:rPr lang="en-US" altLang="zh-CN" sz="1600" b="1" dirty="0"/>
              <a:t>key </a:t>
            </a:r>
            <a:r>
              <a:rPr lang="zh-CN" altLang="en-US" sz="1600" b="1" dirty="0"/>
              <a:t>不存在，那么 </a:t>
            </a:r>
            <a:r>
              <a:rPr lang="en-US" altLang="zh-CN" sz="1600" b="1" dirty="0"/>
              <a:t>key </a:t>
            </a:r>
            <a:r>
              <a:rPr lang="zh-CN" altLang="en-US" sz="1600" b="1" dirty="0"/>
              <a:t>的值会先被初始化为 </a:t>
            </a:r>
            <a:r>
              <a:rPr lang="en-US" altLang="zh-CN" sz="1600" b="1" dirty="0"/>
              <a:t>0 </a:t>
            </a:r>
            <a:r>
              <a:rPr lang="zh-CN" altLang="en-US" sz="1600" b="1" dirty="0"/>
              <a:t>，然后再执行 </a:t>
            </a:r>
            <a:r>
              <a:rPr lang="en-US" altLang="zh-CN" sz="1600" b="1" dirty="0"/>
              <a:t>INCR </a:t>
            </a:r>
            <a:r>
              <a:rPr lang="zh-CN" altLang="en-US" sz="1600" b="1" dirty="0"/>
              <a:t>操作。</a:t>
            </a:r>
            <a:endParaRPr lang="en-US" altLang="zh-CN" sz="1600" b="1" dirty="0"/>
          </a:p>
          <a:p>
            <a:pPr marL="285750" indent="-285750" algn="l" rtl="0" latinLnBrk="1" hangingPunct="0">
              <a:lnSpc>
                <a:spcPct val="150000"/>
              </a:lnSpc>
              <a:buFont typeface="Wingdings" panose="05000000000000000000" pitchFamily="2" charset="2"/>
              <a:buChar char="l"/>
            </a:pPr>
            <a:r>
              <a:rPr lang="zh-CN" altLang="en-US" sz="1600" b="1" dirty="0" smtClean="0"/>
              <a:t>如果</a:t>
            </a:r>
            <a:r>
              <a:rPr lang="zh-CN" altLang="en-US" sz="1600" b="1" dirty="0"/>
              <a:t>值包含错误的类型，或字符串类型的值不能表示为数字，那么返回一个错误</a:t>
            </a:r>
            <a:r>
              <a:rPr lang="zh-CN" altLang="en-US" sz="1600" dirty="0"/>
              <a:t>。</a:t>
            </a:r>
            <a:endParaRPr lang="zh-CN" altLang="en-US" sz="1600" b="1" dirty="0"/>
          </a:p>
          <a:p>
            <a:pPr marL="285750" indent="-285750" algn="l" rtl="0" latinLnBrk="1" hangingPunct="0">
              <a:lnSpc>
                <a:spcPct val="150000"/>
              </a:lnSpc>
              <a:buFont typeface="Wingdings" panose="05000000000000000000" pitchFamily="2" charset="2"/>
              <a:buChar char="l"/>
            </a:pPr>
            <a:r>
              <a:rPr lang="zh-CN" altLang="en-US" sz="1400" b="1" dirty="0" smtClean="0"/>
              <a:t>本</a:t>
            </a:r>
            <a:r>
              <a:rPr lang="zh-CN" altLang="en-US" sz="1400" b="1" dirty="0"/>
              <a:t>操作的值限制在 </a:t>
            </a:r>
            <a:r>
              <a:rPr lang="en-US" altLang="zh-CN" sz="1400" b="1" dirty="0"/>
              <a:t>64 </a:t>
            </a:r>
            <a:r>
              <a:rPr lang="zh-CN" altLang="en-US" sz="1400" b="1" dirty="0"/>
              <a:t>位</a:t>
            </a:r>
            <a:r>
              <a:rPr lang="en-US" altLang="zh-CN" sz="1400" b="1" dirty="0"/>
              <a:t>(bit)</a:t>
            </a:r>
            <a:r>
              <a:rPr lang="zh-CN" altLang="en-US" sz="1400" b="1" dirty="0"/>
              <a:t>有符号数字表示之内。</a:t>
            </a:r>
            <a:endParaRPr lang="en-US" altLang="zh-CN" sz="1400" b="1" dirty="0" smtClean="0"/>
          </a:p>
          <a:p>
            <a:pPr marL="285750" indent="-285750" algn="l" rtl="0" latinLnBrk="1" hangingPunct="0">
              <a:lnSpc>
                <a:spcPct val="150000"/>
              </a:lnSpc>
              <a:buFont typeface="Wingdings" panose="05000000000000000000" pitchFamily="2" charset="2"/>
              <a:buChar char="l"/>
            </a:pPr>
            <a:r>
              <a:rPr lang="en-US" altLang="zh-CN" sz="1600" b="1" dirty="0" err="1" smtClean="0">
                <a:solidFill>
                  <a:srgbClr val="FF0000"/>
                </a:solidFill>
              </a:rPr>
              <a:t>incrby</a:t>
            </a:r>
            <a:r>
              <a:rPr lang="en-US" altLang="zh-CN" sz="1600" b="1" dirty="0">
                <a:solidFill>
                  <a:srgbClr val="FF0000"/>
                </a:solidFill>
              </a:rPr>
              <a:t> </a:t>
            </a:r>
            <a:r>
              <a:rPr lang="en-US" altLang="zh-CN" sz="1600" b="1" dirty="0" smtClean="0">
                <a:solidFill>
                  <a:srgbClr val="FF0000"/>
                </a:solidFill>
              </a:rPr>
              <a:t> </a:t>
            </a:r>
            <a:r>
              <a:rPr lang="zh-CN" altLang="en-US" sz="1600" b="1" dirty="0" smtClean="0">
                <a:solidFill>
                  <a:srgbClr val="FF0000"/>
                </a:solidFill>
              </a:rPr>
              <a:t>号段操作</a:t>
            </a:r>
            <a:endParaRPr lang="en-US" altLang="zh-CN" sz="1600" b="1" dirty="0" smtClean="0">
              <a:solidFill>
                <a:srgbClr val="FF0000"/>
              </a:solidFill>
            </a:endParaRPr>
          </a:p>
          <a:p>
            <a:pPr marL="285750" indent="-285750" algn="l" rtl="0" latinLnBrk="1" hangingPunct="0">
              <a:lnSpc>
                <a:spcPct val="150000"/>
              </a:lnSpc>
              <a:buFont typeface="Wingdings" panose="05000000000000000000" pitchFamily="2" charset="2"/>
              <a:buChar char="l"/>
            </a:pPr>
            <a:endParaRPr lang="en-US" altLang="zh-CN" sz="1600" b="1" dirty="0">
              <a:solidFill>
                <a:srgbClr val="FF0000"/>
              </a:solidFill>
            </a:endParaRPr>
          </a:p>
          <a:p>
            <a:pPr algn="ctr" rtl="0" latinLnBrk="1" hangingPunct="0">
              <a:lnSpc>
                <a:spcPct val="150000"/>
              </a:lnSpc>
            </a:pPr>
            <a:r>
              <a:rPr lang="en-US" altLang="zh-CN" b="1" dirty="0" err="1" smtClean="0">
                <a:solidFill>
                  <a:srgbClr val="FF0000"/>
                </a:solidFill>
              </a:rPr>
              <a:t>yyyyMMdd</a:t>
            </a:r>
            <a:r>
              <a:rPr lang="en-US" altLang="zh-CN" b="1" dirty="0" smtClean="0">
                <a:solidFill>
                  <a:srgbClr val="FF0000"/>
                </a:solidFill>
              </a:rPr>
              <a:t>+</a:t>
            </a:r>
            <a:r>
              <a:rPr lang="zh-CN" altLang="en-US" b="1" dirty="0" smtClean="0">
                <a:solidFill>
                  <a:srgbClr val="FF0000"/>
                </a:solidFill>
              </a:rPr>
              <a:t>自增序列</a:t>
            </a:r>
            <a:endParaRPr lang="en-US" altLang="zh-CN" b="1" dirty="0">
              <a:solidFill>
                <a:srgbClr val="FF0000"/>
              </a:solidFill>
            </a:endParaRPr>
          </a:p>
        </p:txBody>
      </p:sp>
    </p:spTree>
    <p:extLst>
      <p:ext uri="{BB962C8B-B14F-4D97-AF65-F5344CB8AC3E}">
        <p14:creationId xmlns:p14="http://schemas.microsoft.com/office/powerpoint/2010/main" val="147763064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数据库架构</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跨库查询、复杂查询</a:t>
            </a:r>
            <a:endParaRPr lang="zh-CN" altLang="en-US" sz="2000" b="1" dirty="0">
              <a:latin typeface="微软雅黑" panose="020B0503020204020204" charset="-122"/>
              <a:ea typeface="微软雅黑" panose="020B0503020204020204" charset="-122"/>
            </a:endParaRPr>
          </a:p>
        </p:txBody>
      </p:sp>
      <p:sp>
        <p:nvSpPr>
          <p:cNvPr id="3" name="矩形 2"/>
          <p:cNvSpPr/>
          <p:nvPr/>
        </p:nvSpPr>
        <p:spPr>
          <a:xfrm>
            <a:off x="1807558" y="805332"/>
            <a:ext cx="9743872" cy="1477328"/>
          </a:xfrm>
          <a:prstGeom prst="rect">
            <a:avLst/>
          </a:prstGeom>
        </p:spPr>
        <p:txBody>
          <a:bodyPr wrap="square">
            <a:spAutoFit/>
          </a:bodyPr>
          <a:lstStyle/>
          <a:p>
            <a:pPr marL="285750" indent="-285750">
              <a:buFont typeface="Wingdings" pitchFamily="2" charset="2"/>
              <a:buChar char="n"/>
            </a:pPr>
            <a:r>
              <a:rPr lang="zh-CN" altLang="en-US" b="1" dirty="0"/>
              <a:t>跨</a:t>
            </a:r>
            <a:r>
              <a:rPr lang="zh-CN" altLang="en-US" b="1" dirty="0" smtClean="0"/>
              <a:t>库查询</a:t>
            </a:r>
            <a:endParaRPr lang="en-US" altLang="zh-CN" b="1" dirty="0" smtClean="0"/>
          </a:p>
          <a:p>
            <a:pPr marL="285750" indent="-285750">
              <a:buFont typeface="Wingdings" pitchFamily="2" charset="2"/>
              <a:buChar char="n"/>
            </a:pPr>
            <a:endParaRPr lang="en-US" altLang="zh-CN" b="1" dirty="0" smtClean="0"/>
          </a:p>
          <a:p>
            <a:r>
              <a:rPr lang="zh-CN" altLang="en-US" dirty="0" smtClean="0"/>
              <a:t>数据进行水平分库后，同一张表的数据分布在不同服务器上，查询全表数据时需要进行跨库聚合，性能比较低。</a:t>
            </a:r>
            <a:endParaRPr lang="en-US" altLang="zh-CN" dirty="0" smtClean="0"/>
          </a:p>
          <a:p>
            <a:endParaRPr lang="en-US" altLang="zh-CN" dirty="0"/>
          </a:p>
        </p:txBody>
      </p:sp>
      <p:sp>
        <p:nvSpPr>
          <p:cNvPr id="5" name="矩形 4"/>
          <p:cNvSpPr/>
          <p:nvPr/>
        </p:nvSpPr>
        <p:spPr>
          <a:xfrm>
            <a:off x="1807558" y="2395809"/>
            <a:ext cx="9743872" cy="1200329"/>
          </a:xfrm>
          <a:prstGeom prst="rect">
            <a:avLst/>
          </a:prstGeom>
        </p:spPr>
        <p:txBody>
          <a:bodyPr wrap="square">
            <a:spAutoFit/>
          </a:bodyPr>
          <a:lstStyle/>
          <a:p>
            <a:pPr marL="285750" indent="-285750">
              <a:buFont typeface="Wingdings" pitchFamily="2" charset="2"/>
              <a:buChar char="n"/>
            </a:pPr>
            <a:r>
              <a:rPr lang="zh-CN" altLang="en-US" b="1" dirty="0"/>
              <a:t>复杂</a:t>
            </a:r>
            <a:r>
              <a:rPr lang="zh-CN" altLang="en-US" b="1" dirty="0" smtClean="0"/>
              <a:t>查询</a:t>
            </a:r>
            <a:endParaRPr lang="en-US" altLang="zh-CN" b="1" dirty="0" smtClean="0"/>
          </a:p>
          <a:p>
            <a:pPr marL="285750" indent="-285750">
              <a:buFont typeface="Wingdings" pitchFamily="2" charset="2"/>
              <a:buChar char="n"/>
            </a:pPr>
            <a:endParaRPr lang="en-US" altLang="zh-CN" b="1" dirty="0" smtClean="0"/>
          </a:p>
          <a:p>
            <a:r>
              <a:rPr lang="zh-CN" altLang="en-US" dirty="0" smtClean="0"/>
              <a:t>数据库查询依赖于索引，在复杂场景下，查询条件不固定，极有可能导致全表扫描，风险巨大。</a:t>
            </a:r>
            <a:endParaRPr lang="en-US" altLang="zh-CN" dirty="0" smtClean="0"/>
          </a:p>
          <a:p>
            <a:endParaRPr lang="en-US" altLang="zh-CN" dirty="0"/>
          </a:p>
        </p:txBody>
      </p:sp>
      <p:sp>
        <p:nvSpPr>
          <p:cNvPr id="6" name="矩形 5"/>
          <p:cNvSpPr/>
          <p:nvPr/>
        </p:nvSpPr>
        <p:spPr>
          <a:xfrm>
            <a:off x="1807558" y="3912985"/>
            <a:ext cx="9743872" cy="1200329"/>
          </a:xfrm>
          <a:prstGeom prst="rect">
            <a:avLst/>
          </a:prstGeom>
        </p:spPr>
        <p:txBody>
          <a:bodyPr wrap="square">
            <a:spAutoFit/>
          </a:bodyPr>
          <a:lstStyle/>
          <a:p>
            <a:pPr marL="285750" indent="-285750">
              <a:buFont typeface="Wingdings" pitchFamily="2" charset="2"/>
              <a:buChar char="n"/>
            </a:pPr>
            <a:r>
              <a:rPr lang="zh-CN" altLang="en-US" b="1" dirty="0" smtClean="0"/>
              <a:t>搜索聚合</a:t>
            </a:r>
            <a:endParaRPr lang="en-US" altLang="zh-CN" b="1" dirty="0" smtClean="0"/>
          </a:p>
          <a:p>
            <a:pPr marL="285750" indent="-285750">
              <a:buFont typeface="Wingdings" pitchFamily="2" charset="2"/>
              <a:buChar char="n"/>
            </a:pPr>
            <a:endParaRPr lang="en-US" altLang="zh-CN" b="1" dirty="0" smtClean="0"/>
          </a:p>
          <a:p>
            <a:r>
              <a:rPr lang="zh-CN" altLang="en-US" dirty="0" smtClean="0"/>
              <a:t>将数据聚合到</a:t>
            </a:r>
            <a:r>
              <a:rPr lang="en-US" altLang="zh-CN" dirty="0" smtClean="0"/>
              <a:t>ES</a:t>
            </a:r>
            <a:r>
              <a:rPr lang="zh-CN" altLang="en-US" dirty="0" smtClean="0"/>
              <a:t>，轻松应对跨库与复杂查询。</a:t>
            </a:r>
            <a:endParaRPr lang="en-US" altLang="zh-CN" dirty="0" smtClean="0"/>
          </a:p>
          <a:p>
            <a:endParaRPr lang="en-US" altLang="zh-CN" dirty="0"/>
          </a:p>
        </p:txBody>
      </p:sp>
    </p:spTree>
    <p:extLst>
      <p:ext uri="{BB962C8B-B14F-4D97-AF65-F5344CB8AC3E}">
        <p14:creationId xmlns:p14="http://schemas.microsoft.com/office/powerpoint/2010/main" val="3836536325"/>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13"/>
          <p:cNvSpPr txBox="1"/>
          <p:nvPr/>
        </p:nvSpPr>
        <p:spPr>
          <a:xfrm>
            <a:off x="1843610" y="71695"/>
            <a:ext cx="9228668" cy="546100"/>
          </a:xfrm>
          <a:prstGeom prst="rect">
            <a:avLst/>
          </a:prstGeom>
          <a:noFill/>
        </p:spPr>
        <p:txBody>
          <a:bodyPr wrap="square" rtlCol="0" anchor="ctr">
            <a:noAutofit/>
          </a:bodyP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algn="l" defTabSz="544195"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lumMod val="65000"/>
                    <a:lumOff val="35000"/>
                  </a:srgbClr>
                </a:solidFill>
                <a:effectLst/>
                <a:uLnTx/>
                <a:uFillTx/>
                <a:latin typeface="Microsoft YaHei" charset="-122"/>
                <a:ea typeface="Microsoft YaHei" charset="-122"/>
                <a:cs typeface="Microsoft YaHei" charset="-122"/>
                <a:sym typeface="Calibri"/>
              </a:rPr>
              <a:t>目录</a:t>
            </a:r>
          </a:p>
        </p:txBody>
      </p:sp>
      <p:sp>
        <p:nvSpPr>
          <p:cNvPr id="74" name="灯片编号占位符 2">
            <a:extLst>
              <a:ext uri="{FF2B5EF4-FFF2-40B4-BE49-F238E27FC236}">
                <a16:creationId xmlns:a16="http://schemas.microsoft.com/office/drawing/2014/main" id="{906DE637-C883-4F25-AB11-3D4A151435CA}"/>
              </a:ext>
            </a:extLst>
          </p:cNvPr>
          <p:cNvSpPr txBox="1">
            <a:spLocks/>
          </p:cNvSpPr>
          <p:nvPr/>
        </p:nvSpPr>
        <p:spPr>
          <a:xfrm>
            <a:off x="11749824" y="5884871"/>
            <a:ext cx="442176" cy="365040"/>
          </a:xfrm>
          <a:prstGeom prst="rect">
            <a:avLst/>
          </a:prstGeom>
        </p:spPr>
        <p:txBody>
          <a:bodyPr vert="horz" lIns="91419" tIns="45709" rIns="91419" bIns="45709" rtlCol="0" anchor="ctr"/>
          <a:lstStyle>
            <a:lvl1pPr defTabSz="544195">
              <a:defRPr>
                <a:latin typeface="Calibri"/>
                <a:ea typeface="Calibri"/>
                <a:cs typeface="Calibri"/>
                <a:sym typeface="Calibri"/>
              </a:defRPr>
            </a:lvl1pPr>
            <a:lvl2pPr indent="457200" defTabSz="544195">
              <a:defRPr>
                <a:latin typeface="Calibri"/>
                <a:ea typeface="Calibri"/>
                <a:cs typeface="Calibri"/>
                <a:sym typeface="Calibri"/>
              </a:defRPr>
            </a:lvl2pPr>
            <a:lvl3pPr indent="914400" defTabSz="544195">
              <a:defRPr>
                <a:latin typeface="Calibri"/>
                <a:ea typeface="Calibri"/>
                <a:cs typeface="Calibri"/>
                <a:sym typeface="Calibri"/>
              </a:defRPr>
            </a:lvl3pPr>
            <a:lvl4pPr indent="1371600" defTabSz="544195">
              <a:defRPr>
                <a:latin typeface="Calibri"/>
                <a:ea typeface="Calibri"/>
                <a:cs typeface="Calibri"/>
                <a:sym typeface="Calibri"/>
              </a:defRPr>
            </a:lvl4pPr>
            <a:lvl5pPr indent="1828800" defTabSz="544195">
              <a:defRPr>
                <a:latin typeface="Calibri"/>
                <a:ea typeface="Calibri"/>
                <a:cs typeface="Calibri"/>
                <a:sym typeface="Calibri"/>
              </a:defRPr>
            </a:lvl5pPr>
            <a:lvl6pPr indent="2286000" defTabSz="544195">
              <a:defRPr>
                <a:latin typeface="Calibri"/>
                <a:ea typeface="Calibri"/>
                <a:cs typeface="Calibri"/>
                <a:sym typeface="Calibri"/>
              </a:defRPr>
            </a:lvl6pPr>
            <a:lvl7pPr indent="2743200" defTabSz="544195">
              <a:defRPr>
                <a:latin typeface="Calibri"/>
                <a:ea typeface="Calibri"/>
                <a:cs typeface="Calibri"/>
                <a:sym typeface="Calibri"/>
              </a:defRPr>
            </a:lvl7pPr>
            <a:lvl8pPr indent="3200400" defTabSz="544195">
              <a:defRPr>
                <a:latin typeface="Calibri"/>
                <a:ea typeface="Calibri"/>
                <a:cs typeface="Calibri"/>
                <a:sym typeface="Calibri"/>
              </a:defRPr>
            </a:lvl8pPr>
            <a:lvl9pPr indent="3657600" defTabSz="544195">
              <a:defRPr>
                <a:latin typeface="Calibri"/>
                <a:ea typeface="Calibri"/>
                <a:cs typeface="Calibri"/>
                <a:sym typeface="Calibri"/>
              </a:defRPr>
            </a:lvl9pPr>
          </a:lstStyle>
          <a:p>
            <a:pPr marL="0" marR="0" lvl="0" indent="0" defTabSz="544195" eaLnBrk="1" fontAlgn="auto" latinLnBrk="0" hangingPunct="1">
              <a:lnSpc>
                <a:spcPct val="100000"/>
              </a:lnSpc>
              <a:spcBef>
                <a:spcPts val="0"/>
              </a:spcBef>
              <a:spcAft>
                <a:spcPts val="0"/>
              </a:spcAft>
              <a:buClrTx/>
              <a:buSzTx/>
              <a:buFontTx/>
              <a:buNone/>
              <a:tabLst/>
              <a:defRPr/>
            </a:pPr>
            <a:fld id="{926D6C7A-04DA-4255-95B2-073E7886522E}" type="slidenum">
              <a:rPr kumimoji="0" lang="zh-CN" altLang="en-US" sz="1800" b="0" i="0" u="none" strike="noStrike" kern="0" cap="none" spc="0" normalizeH="0" baseline="0" noProof="0">
                <a:ln>
                  <a:noFill/>
                </a:ln>
                <a:solidFill>
                  <a:srgbClr val="F79646">
                    <a:lumMod val="75000"/>
                  </a:srgbClr>
                </a:solidFill>
                <a:effectLst/>
                <a:uLnTx/>
                <a:uFillTx/>
                <a:latin typeface="Calibri"/>
                <a:sym typeface="Calibri"/>
              </a:rPr>
              <a:pPr marL="0" marR="0" lvl="0" indent="0" defTabSz="544195" eaLnBrk="1" fontAlgn="auto" latinLnBrk="0" hangingPunct="1">
                <a:lnSpc>
                  <a:spcPct val="100000"/>
                </a:lnSpc>
                <a:spcBef>
                  <a:spcPts val="0"/>
                </a:spcBef>
                <a:spcAft>
                  <a:spcPts val="0"/>
                </a:spcAft>
                <a:buClrTx/>
                <a:buSzTx/>
                <a:buFontTx/>
                <a:buNone/>
                <a:tabLst/>
                <a:defRPr/>
              </a:pPr>
              <a:t>35</a:t>
            </a:fld>
            <a:endParaRPr kumimoji="0" lang="zh-CN" altLang="en-US" sz="1800" b="0" i="0" u="none" strike="noStrike" kern="0" cap="none" spc="0" normalizeH="0" baseline="0" noProof="0" dirty="0">
              <a:ln>
                <a:noFill/>
              </a:ln>
              <a:solidFill>
                <a:srgbClr val="F79646">
                  <a:lumMod val="75000"/>
                </a:srgbClr>
              </a:solidFill>
              <a:effectLst/>
              <a:uLnTx/>
              <a:uFillTx/>
              <a:latin typeface="Calibri"/>
              <a:sym typeface="Calibri"/>
            </a:endParaRPr>
          </a:p>
        </p:txBody>
      </p:sp>
      <p:sp>
        <p:nvSpPr>
          <p:cNvPr id="77" name="圆角矩形 76"/>
          <p:cNvSpPr/>
          <p:nvPr/>
        </p:nvSpPr>
        <p:spPr>
          <a:xfrm>
            <a:off x="2932271" y="1433291"/>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一</a:t>
            </a:r>
          </a:p>
        </p:txBody>
      </p:sp>
      <p:sp>
        <p:nvSpPr>
          <p:cNvPr id="78" name="圆角矩形 77"/>
          <p:cNvSpPr/>
          <p:nvPr/>
        </p:nvSpPr>
        <p:spPr>
          <a:xfrm>
            <a:off x="4274318" y="1433291"/>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80" name="文本框 1"/>
          <p:cNvSpPr txBox="1">
            <a:spLocks noChangeArrowheads="1"/>
          </p:cNvSpPr>
          <p:nvPr/>
        </p:nvSpPr>
        <p:spPr bwMode="auto">
          <a:xfrm>
            <a:off x="4474040" y="1530392"/>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削峰填谷</a:t>
            </a:r>
            <a:r>
              <a:rPr lang="en-US" altLang="zh-CN" dirty="0"/>
              <a:t>-</a:t>
            </a:r>
            <a:r>
              <a:rPr lang="zh-CN" altLang="en-US" dirty="0"/>
              <a:t>系统流控方案</a:t>
            </a:r>
          </a:p>
        </p:txBody>
      </p:sp>
      <p:sp>
        <p:nvSpPr>
          <p:cNvPr id="81" name="圆角矩形 80"/>
          <p:cNvSpPr/>
          <p:nvPr/>
        </p:nvSpPr>
        <p:spPr>
          <a:xfrm>
            <a:off x="2937313" y="2567532"/>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二</a:t>
            </a:r>
          </a:p>
        </p:txBody>
      </p:sp>
      <p:sp>
        <p:nvSpPr>
          <p:cNvPr id="82" name="圆角矩形 81"/>
          <p:cNvSpPr/>
          <p:nvPr/>
        </p:nvSpPr>
        <p:spPr>
          <a:xfrm>
            <a:off x="4279360" y="2567532"/>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83" name="文本框 1"/>
          <p:cNvSpPr txBox="1">
            <a:spLocks noChangeArrowheads="1"/>
          </p:cNvSpPr>
          <p:nvPr/>
        </p:nvSpPr>
        <p:spPr bwMode="auto">
          <a:xfrm>
            <a:off x="4479082" y="2664633"/>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核心难题</a:t>
            </a:r>
            <a:r>
              <a:rPr lang="en-US" altLang="zh-CN" dirty="0"/>
              <a:t>-</a:t>
            </a:r>
            <a:r>
              <a:rPr lang="zh-CN" altLang="en-US" dirty="0"/>
              <a:t>读写优化方案</a:t>
            </a:r>
          </a:p>
        </p:txBody>
      </p:sp>
      <p:sp>
        <p:nvSpPr>
          <p:cNvPr id="84" name="圆角矩形 83"/>
          <p:cNvSpPr/>
          <p:nvPr/>
        </p:nvSpPr>
        <p:spPr>
          <a:xfrm>
            <a:off x="2926088" y="3672807"/>
            <a:ext cx="9436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srgbClr val="FFFFFF"/>
                </a:solidFill>
                <a:latin typeface="微软雅黑" panose="020B0503020204020204" pitchFamily="34" charset="-122"/>
                <a:ea typeface="微软雅黑" panose="020B0503020204020204" pitchFamily="34" charset="-122"/>
                <a:cs typeface="Helvetica"/>
              </a:rPr>
              <a:t>三</a:t>
            </a:r>
          </a:p>
        </p:txBody>
      </p:sp>
      <p:sp>
        <p:nvSpPr>
          <p:cNvPr id="85" name="圆角矩形 84"/>
          <p:cNvSpPr/>
          <p:nvPr/>
        </p:nvSpPr>
        <p:spPr>
          <a:xfrm>
            <a:off x="4268135" y="3672807"/>
            <a:ext cx="5387155" cy="596013"/>
          </a:xfrm>
          <a:prstGeom prst="roundRect">
            <a:avLst/>
          </a:prstGeom>
          <a:solidFill>
            <a:sysClr val="window" lastClr="FFFFFF">
              <a:lumMod val="75000"/>
            </a:sysClr>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sysClr val="window" lastClr="FFFFFF"/>
              </a:solidFill>
              <a:latin typeface="微软雅黑" panose="020B0503020204020204" pitchFamily="34" charset="-122"/>
              <a:ea typeface="微软雅黑" panose="020B0503020204020204" pitchFamily="34" charset="-122"/>
              <a:cs typeface="Helvetica"/>
            </a:endParaRPr>
          </a:p>
        </p:txBody>
      </p:sp>
      <p:sp>
        <p:nvSpPr>
          <p:cNvPr id="86" name="文本框 1"/>
          <p:cNvSpPr txBox="1">
            <a:spLocks noChangeArrowheads="1"/>
          </p:cNvSpPr>
          <p:nvPr/>
        </p:nvSpPr>
        <p:spPr bwMode="auto">
          <a:xfrm>
            <a:off x="4467857" y="3769908"/>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sz="2000" b="1" kern="1200">
                <a:solidFill>
                  <a:prstClr val="black"/>
                </a:solidFill>
                <a:latin typeface="微软雅黑" panose="020B0503020204020204" pitchFamily="34" charset="-122"/>
                <a:ea typeface="微软雅黑" panose="020B0503020204020204" pitchFamily="34" charset="-122"/>
                <a:cs typeface="Helvetica"/>
              </a:defRPr>
            </a:lvl1pPr>
          </a:lstStyle>
          <a:p>
            <a:r>
              <a:rPr lang="zh-CN" altLang="en-US" dirty="0"/>
              <a:t>大数据量</a:t>
            </a:r>
            <a:r>
              <a:rPr lang="en-US" altLang="zh-CN" dirty="0"/>
              <a:t>-</a:t>
            </a:r>
            <a:r>
              <a:rPr lang="zh-CN" altLang="en-US" dirty="0"/>
              <a:t>分库分表方案</a:t>
            </a:r>
          </a:p>
        </p:txBody>
      </p:sp>
      <p:sp>
        <p:nvSpPr>
          <p:cNvPr id="16" name="圆角矩形 15"/>
          <p:cNvSpPr/>
          <p:nvPr/>
        </p:nvSpPr>
        <p:spPr>
          <a:xfrm>
            <a:off x="2926088" y="4664754"/>
            <a:ext cx="9436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r>
              <a:rPr lang="zh-CN" altLang="en-US" sz="2000" b="1" kern="1200" dirty="0">
                <a:solidFill>
                  <a:prstClr val="white"/>
                </a:solidFill>
                <a:latin typeface="微软雅黑" panose="020B0503020204020204" pitchFamily="34" charset="-122"/>
                <a:ea typeface="微软雅黑" panose="020B0503020204020204" pitchFamily="34" charset="-122"/>
                <a:cs typeface="Helvetica"/>
              </a:rPr>
              <a:t>四</a:t>
            </a:r>
          </a:p>
        </p:txBody>
      </p:sp>
      <p:sp>
        <p:nvSpPr>
          <p:cNvPr id="17" name="圆角矩形 16"/>
          <p:cNvSpPr/>
          <p:nvPr/>
        </p:nvSpPr>
        <p:spPr>
          <a:xfrm>
            <a:off x="4268135" y="4664754"/>
            <a:ext cx="5387155" cy="596013"/>
          </a:xfrm>
          <a:prstGeom prst="roundRect">
            <a:avLst/>
          </a:prstGeom>
          <a:solidFill>
            <a:srgbClr val="F79646"/>
          </a:solidFill>
          <a:ln w="9525" cap="flat" cmpd="sng" algn="ctr">
            <a:noFill/>
            <a:prstDash val="solid"/>
          </a:ln>
          <a:effectLst>
            <a:outerShdw blurRad="40000" dist="23000" dir="5400000" rotWithShape="0">
              <a:srgbClr val="000000">
                <a:alpha val="35000"/>
              </a:srgbClr>
            </a:outerShdw>
          </a:effectLst>
        </p:spPr>
        <p:txBody>
          <a:bodyPr lIns="91433" tIns="45716" rIns="91433" bIns="45716" anchor="ctr"/>
          <a:lstStyle/>
          <a:p>
            <a:pPr algn="ctr" defTabSz="913765" rtl="0" eaLnBrk="0" fontAlgn="base" hangingPunct="0">
              <a:spcBef>
                <a:spcPct val="0"/>
              </a:spcBef>
              <a:spcAft>
                <a:spcPct val="0"/>
              </a:spcAft>
            </a:pPr>
            <a:endParaRPr lang="zh-CN" altLang="en-US" sz="2000" kern="1200">
              <a:solidFill>
                <a:prstClr val="white"/>
              </a:solidFill>
              <a:latin typeface="微软雅黑" panose="020B0503020204020204" pitchFamily="34" charset="-122"/>
              <a:ea typeface="微软雅黑" panose="020B0503020204020204" pitchFamily="34" charset="-122"/>
              <a:cs typeface="Helvetica"/>
            </a:endParaRPr>
          </a:p>
        </p:txBody>
      </p:sp>
      <p:sp>
        <p:nvSpPr>
          <p:cNvPr id="18" name="文本框 1"/>
          <p:cNvSpPr txBox="1">
            <a:spLocks noChangeArrowheads="1"/>
          </p:cNvSpPr>
          <p:nvPr/>
        </p:nvSpPr>
        <p:spPr bwMode="auto">
          <a:xfrm>
            <a:off x="4467857" y="4761855"/>
            <a:ext cx="5368455" cy="4001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33" tIns="45716" rIns="91433" bIns="45716">
            <a:spAutoFit/>
          </a:bodyPr>
          <a:lstStyle>
            <a:lvl1pPr marL="0" marR="0" lvl="0" indent="0" algn="l" defTabSz="913765"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a:ln>
                  <a:noFill/>
                </a:ln>
                <a:solidFill>
                  <a:prstClr val="white"/>
                </a:solidFill>
                <a:effectLst/>
                <a:uLnTx/>
                <a:uFillTx/>
                <a:latin typeface="微软雅黑" panose="020B0503020204020204" pitchFamily="34" charset="-122"/>
                <a:ea typeface="微软雅黑" panose="020B0503020204020204" pitchFamily="34" charset="-122"/>
                <a:cs typeface="Helvetica"/>
              </a:defRPr>
            </a:lvl1pPr>
          </a:lstStyle>
          <a:p>
            <a:r>
              <a:rPr lang="zh-CN" altLang="en-US" dirty="0"/>
              <a:t>案例分享</a:t>
            </a:r>
            <a:r>
              <a:rPr lang="en-US" altLang="zh-CN" dirty="0"/>
              <a:t>-</a:t>
            </a:r>
            <a:r>
              <a:rPr lang="zh-CN" altLang="en-US" dirty="0"/>
              <a:t>流量治理实践</a:t>
            </a:r>
          </a:p>
        </p:txBody>
      </p:sp>
    </p:spTree>
    <p:extLst>
      <p:ext uri="{BB962C8B-B14F-4D97-AF65-F5344CB8AC3E}">
        <p14:creationId xmlns:p14="http://schemas.microsoft.com/office/powerpoint/2010/main" val="2550246464"/>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51498" y="952286"/>
            <a:ext cx="9743872" cy="2031325"/>
          </a:xfrm>
          <a:prstGeom prst="rect">
            <a:avLst/>
          </a:prstGeom>
        </p:spPr>
        <p:txBody>
          <a:bodyPr wrap="square">
            <a:spAutoFit/>
          </a:bodyPr>
          <a:lstStyle/>
          <a:p>
            <a:pPr marL="285750" indent="-285750">
              <a:buFont typeface="Wingdings" pitchFamily="2" charset="2"/>
              <a:buChar char="n"/>
            </a:pPr>
            <a:r>
              <a:rPr lang="zh-CN" altLang="en-US" b="1" dirty="0" smtClean="0"/>
              <a:t>历史业务峰值</a:t>
            </a:r>
            <a:endParaRPr lang="en-US" altLang="zh-CN" b="1" dirty="0" smtClean="0"/>
          </a:p>
          <a:p>
            <a:pPr marL="285750" indent="-285750">
              <a:buFont typeface="Wingdings" pitchFamily="2" charset="2"/>
              <a:buChar char="n"/>
            </a:pPr>
            <a:endParaRPr lang="en-US" altLang="zh-CN" b="1" dirty="0" smtClean="0"/>
          </a:p>
          <a:p>
            <a:r>
              <a:rPr lang="en-US" altLang="zh-CN" dirty="0" smtClean="0"/>
              <a:t>2019</a:t>
            </a:r>
            <a:r>
              <a:rPr lang="zh-CN" altLang="en-US" dirty="0"/>
              <a:t>年</a:t>
            </a:r>
            <a:r>
              <a:rPr lang="en-US" altLang="zh-CN" dirty="0"/>
              <a:t>12</a:t>
            </a:r>
            <a:r>
              <a:rPr lang="zh-CN" altLang="en-US" dirty="0"/>
              <a:t>月</a:t>
            </a:r>
            <a:r>
              <a:rPr lang="en-US" altLang="zh-CN" dirty="0"/>
              <a:t>25</a:t>
            </a:r>
            <a:r>
              <a:rPr lang="zh-CN" altLang="en-US" dirty="0"/>
              <a:t>日，中移在线公司开展劳保福利活动，近</a:t>
            </a:r>
            <a:r>
              <a:rPr lang="en-US" altLang="zh-CN" dirty="0"/>
              <a:t>4</a:t>
            </a:r>
            <a:r>
              <a:rPr lang="zh-CN" altLang="en-US" dirty="0"/>
              <a:t>万人参与福利领取，是福利站有史以来的最大活动，也是系统压力最大的一天。</a:t>
            </a:r>
          </a:p>
          <a:p>
            <a:r>
              <a:rPr lang="zh-CN" altLang="en-US" dirty="0"/>
              <a:t>活动当天业务</a:t>
            </a:r>
            <a:r>
              <a:rPr lang="zh-CN" altLang="en-US" dirty="0" smtClean="0"/>
              <a:t>数据如下</a:t>
            </a:r>
            <a:r>
              <a:rPr lang="zh-CN" altLang="en-US" dirty="0"/>
              <a:t>：当日福利站</a:t>
            </a:r>
            <a:r>
              <a:rPr lang="zh-CN" altLang="en-US" dirty="0" smtClean="0"/>
              <a:t>收入</a:t>
            </a:r>
            <a:r>
              <a:rPr lang="en-US" altLang="zh-CN" dirty="0" smtClean="0"/>
              <a:t>8000</a:t>
            </a:r>
            <a:r>
              <a:rPr lang="zh-CN" altLang="en-US" dirty="0" smtClean="0"/>
              <a:t>万左右，</a:t>
            </a:r>
            <a:r>
              <a:rPr lang="zh-CN" altLang="en-US" dirty="0"/>
              <a:t>付费用</a:t>
            </a:r>
            <a:r>
              <a:rPr lang="zh-CN" altLang="en-US" dirty="0" smtClean="0"/>
              <a:t>户超</a:t>
            </a:r>
            <a:r>
              <a:rPr lang="en-US" altLang="zh-CN" dirty="0" smtClean="0"/>
              <a:t>3</a:t>
            </a:r>
            <a:r>
              <a:rPr lang="zh-CN" altLang="en-US" dirty="0" smtClean="0"/>
              <a:t>万人</a:t>
            </a:r>
            <a:r>
              <a:rPr lang="zh-CN" altLang="en-US" dirty="0"/>
              <a:t>，付费</a:t>
            </a:r>
            <a:r>
              <a:rPr lang="zh-CN" altLang="en-US" dirty="0" smtClean="0"/>
              <a:t>订单超</a:t>
            </a:r>
            <a:r>
              <a:rPr lang="en-US" altLang="zh-CN" dirty="0" smtClean="0"/>
              <a:t>11</a:t>
            </a:r>
            <a:r>
              <a:rPr lang="zh-CN" altLang="en-US" dirty="0" smtClean="0"/>
              <a:t>万。</a:t>
            </a:r>
            <a:r>
              <a:rPr lang="zh-CN" altLang="en-US" dirty="0"/>
              <a:t>系统总</a:t>
            </a:r>
            <a:r>
              <a:rPr lang="en-US" altLang="zh-CN" dirty="0"/>
              <a:t>PV2554</a:t>
            </a:r>
            <a:r>
              <a:rPr lang="zh-CN" altLang="en-US" dirty="0"/>
              <a:t>万，总</a:t>
            </a:r>
            <a:r>
              <a:rPr lang="en-US" altLang="zh-CN" dirty="0"/>
              <a:t>UV10.1</a:t>
            </a:r>
            <a:r>
              <a:rPr lang="zh-CN" altLang="en-US" dirty="0"/>
              <a:t>万，</a:t>
            </a:r>
            <a:r>
              <a:rPr lang="en-US" altLang="zh-CN" dirty="0"/>
              <a:t>IP7.26</a:t>
            </a:r>
            <a:r>
              <a:rPr lang="zh-CN" altLang="en-US" dirty="0"/>
              <a:t>万。</a:t>
            </a:r>
            <a:r>
              <a:rPr lang="en-US" altLang="zh-CN" dirty="0"/>
              <a:t>PV</a:t>
            </a:r>
            <a:r>
              <a:rPr lang="zh-CN" altLang="en-US" dirty="0"/>
              <a:t>与订单数之比为：</a:t>
            </a:r>
            <a:r>
              <a:rPr lang="en-US" altLang="zh-CN" dirty="0"/>
              <a:t>228</a:t>
            </a:r>
            <a:r>
              <a:rPr lang="zh-CN" altLang="en-US" dirty="0"/>
              <a:t>。系统最大</a:t>
            </a:r>
            <a:r>
              <a:rPr lang="en-US" altLang="zh-CN" dirty="0"/>
              <a:t>QPS</a:t>
            </a:r>
            <a:r>
              <a:rPr lang="zh-CN" altLang="en-US" dirty="0"/>
              <a:t>：</a:t>
            </a:r>
            <a:r>
              <a:rPr lang="en-US" altLang="zh-CN" dirty="0"/>
              <a:t>3810</a:t>
            </a:r>
            <a:r>
              <a:rPr lang="zh-CN" altLang="en-US" dirty="0"/>
              <a:t>。</a:t>
            </a:r>
          </a:p>
          <a:p>
            <a:r>
              <a:rPr lang="zh-CN" altLang="en-US" dirty="0"/>
              <a:t> </a:t>
            </a:r>
          </a:p>
        </p:txBody>
      </p:sp>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a:latin typeface="微软雅黑" panose="020B0503020204020204" charset="-122"/>
                <a:ea typeface="微软雅黑" panose="020B0503020204020204" charset="-122"/>
              </a:rPr>
              <a:t>福利</a:t>
            </a:r>
            <a:r>
              <a:rPr lang="zh-CN" altLang="en-US" sz="2000" b="1" dirty="0" smtClean="0">
                <a:latin typeface="微软雅黑" panose="020B0503020204020204" charset="-122"/>
                <a:ea typeface="微软雅黑" panose="020B0503020204020204" charset="-122"/>
              </a:rPr>
              <a:t>站业务规模</a:t>
            </a:r>
            <a:endParaRPr lang="zh-CN" altLang="en-US" sz="2000" b="1" dirty="0">
              <a:latin typeface="微软雅黑" panose="020B0503020204020204" charset="-122"/>
              <a:ea typeface="微软雅黑" panose="020B0503020204020204" charset="-122"/>
            </a:endParaRPr>
          </a:p>
        </p:txBody>
      </p:sp>
      <p:sp>
        <p:nvSpPr>
          <p:cNvPr id="5" name="矩形 4"/>
          <p:cNvSpPr/>
          <p:nvPr/>
        </p:nvSpPr>
        <p:spPr>
          <a:xfrm>
            <a:off x="1807557" y="3308626"/>
            <a:ext cx="5038719" cy="1754326"/>
          </a:xfrm>
          <a:prstGeom prst="rect">
            <a:avLst/>
          </a:prstGeom>
        </p:spPr>
        <p:txBody>
          <a:bodyPr wrap="square">
            <a:spAutoFit/>
          </a:bodyPr>
          <a:lstStyle/>
          <a:p>
            <a:pPr marL="285750" indent="-285750">
              <a:buFont typeface="Wingdings" pitchFamily="2" charset="2"/>
              <a:buChar char="n"/>
            </a:pPr>
            <a:r>
              <a:rPr lang="zh-CN" altLang="en-US" b="1" dirty="0"/>
              <a:t>设计</a:t>
            </a:r>
            <a:r>
              <a:rPr lang="zh-CN" altLang="en-US" b="1" dirty="0" smtClean="0"/>
              <a:t>业务规模</a:t>
            </a:r>
            <a:endParaRPr lang="en-US" altLang="zh-CN" b="1" dirty="0" smtClean="0"/>
          </a:p>
          <a:p>
            <a:pPr marL="285750" indent="-285750">
              <a:buFont typeface="Wingdings" pitchFamily="2" charset="2"/>
              <a:buChar char="n"/>
            </a:pPr>
            <a:endParaRPr lang="en-US" altLang="zh-CN" b="1" dirty="0" smtClean="0"/>
          </a:p>
          <a:p>
            <a:r>
              <a:rPr lang="zh-CN" altLang="en-US" dirty="0"/>
              <a:t>系统单日最大营业额：</a:t>
            </a:r>
            <a:r>
              <a:rPr lang="en-US" altLang="zh-CN" dirty="0"/>
              <a:t>3</a:t>
            </a:r>
            <a:r>
              <a:rPr lang="zh-CN" altLang="en-US" dirty="0"/>
              <a:t>亿（元），订单单价</a:t>
            </a:r>
            <a:r>
              <a:rPr lang="en-US" altLang="zh-CN" dirty="0"/>
              <a:t>300</a:t>
            </a:r>
            <a:r>
              <a:rPr lang="zh-CN" altLang="en-US" dirty="0"/>
              <a:t>（元），单日总订单量</a:t>
            </a:r>
            <a:r>
              <a:rPr lang="en-US" altLang="zh-CN" dirty="0"/>
              <a:t>100</a:t>
            </a:r>
            <a:r>
              <a:rPr lang="zh-CN" altLang="en-US" dirty="0"/>
              <a:t>万。高峰时段</a:t>
            </a:r>
            <a:r>
              <a:rPr lang="en-US" altLang="zh-CN" dirty="0"/>
              <a:t>2</a:t>
            </a:r>
            <a:r>
              <a:rPr lang="zh-CN" altLang="en-US" dirty="0"/>
              <a:t>小时，高峰时段营业额</a:t>
            </a:r>
            <a:r>
              <a:rPr lang="en-US" altLang="zh-CN" dirty="0"/>
              <a:t>1</a:t>
            </a:r>
            <a:r>
              <a:rPr lang="zh-CN" altLang="en-US" dirty="0"/>
              <a:t>亿（元</a:t>
            </a:r>
            <a:r>
              <a:rPr lang="zh-CN" altLang="en-US" dirty="0" smtClean="0"/>
              <a:t>）。</a:t>
            </a:r>
            <a:endParaRPr lang="zh-CN" altLang="en-US" dirty="0"/>
          </a:p>
          <a:p>
            <a:r>
              <a:rPr lang="zh-CN" altLang="en-US" dirty="0"/>
              <a:t> </a:t>
            </a:r>
          </a:p>
        </p:txBody>
      </p:sp>
      <p:pic>
        <p:nvPicPr>
          <p:cNvPr id="2" name="图片 1"/>
          <p:cNvPicPr>
            <a:picLocks noChangeAspect="1"/>
          </p:cNvPicPr>
          <p:nvPr/>
        </p:nvPicPr>
        <p:blipFill>
          <a:blip r:embed="rId2"/>
          <a:stretch>
            <a:fillRect/>
          </a:stretch>
        </p:blipFill>
        <p:spPr>
          <a:xfrm>
            <a:off x="7013133" y="3320349"/>
            <a:ext cx="4667250" cy="3190875"/>
          </a:xfrm>
          <a:prstGeom prst="rect">
            <a:avLst/>
          </a:prstGeom>
        </p:spPr>
      </p:pic>
    </p:spTree>
    <p:extLst>
      <p:ext uri="{BB962C8B-B14F-4D97-AF65-F5344CB8AC3E}">
        <p14:creationId xmlns:p14="http://schemas.microsoft.com/office/powerpoint/2010/main" val="392875600"/>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a:latin typeface="微软雅黑" panose="020B0503020204020204" charset="-122"/>
                <a:ea typeface="微软雅黑" panose="020B0503020204020204" charset="-122"/>
              </a:rPr>
              <a:t>福利</a:t>
            </a:r>
            <a:r>
              <a:rPr lang="zh-CN" altLang="en-US" sz="2000" b="1" dirty="0" smtClean="0">
                <a:latin typeface="微软雅黑" panose="020B0503020204020204" charset="-122"/>
                <a:ea typeface="微软雅黑" panose="020B0503020204020204" charset="-122"/>
              </a:rPr>
              <a:t>站流量分解</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设计指标</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578095" y="1047064"/>
            <a:ext cx="4705350" cy="3171825"/>
          </a:xfrm>
          <a:prstGeom prst="rect">
            <a:avLst/>
          </a:prstGeom>
        </p:spPr>
      </p:pic>
      <p:pic>
        <p:nvPicPr>
          <p:cNvPr id="3" name="图片 2"/>
          <p:cNvPicPr>
            <a:picLocks noChangeAspect="1"/>
          </p:cNvPicPr>
          <p:nvPr/>
        </p:nvPicPr>
        <p:blipFill>
          <a:blip r:embed="rId3"/>
          <a:stretch>
            <a:fillRect/>
          </a:stretch>
        </p:blipFill>
        <p:spPr>
          <a:xfrm>
            <a:off x="5836993" y="721946"/>
            <a:ext cx="5229592" cy="1435410"/>
          </a:xfrm>
          <a:prstGeom prst="rect">
            <a:avLst/>
          </a:prstGeom>
        </p:spPr>
      </p:pic>
      <p:pic>
        <p:nvPicPr>
          <p:cNvPr id="5" name="图片 4"/>
          <p:cNvPicPr>
            <a:picLocks noChangeAspect="1"/>
          </p:cNvPicPr>
          <p:nvPr/>
        </p:nvPicPr>
        <p:blipFill>
          <a:blip r:embed="rId4"/>
          <a:stretch>
            <a:fillRect/>
          </a:stretch>
        </p:blipFill>
        <p:spPr>
          <a:xfrm>
            <a:off x="5843951" y="2246433"/>
            <a:ext cx="5215306" cy="1421591"/>
          </a:xfrm>
          <a:prstGeom prst="rect">
            <a:avLst/>
          </a:prstGeom>
        </p:spPr>
      </p:pic>
      <p:pic>
        <p:nvPicPr>
          <p:cNvPr id="6" name="图片 5"/>
          <p:cNvPicPr>
            <a:picLocks noChangeAspect="1"/>
          </p:cNvPicPr>
          <p:nvPr/>
        </p:nvPicPr>
        <p:blipFill>
          <a:blip r:embed="rId5"/>
          <a:stretch>
            <a:fillRect/>
          </a:stretch>
        </p:blipFill>
        <p:spPr>
          <a:xfrm>
            <a:off x="5843952" y="3766913"/>
            <a:ext cx="5222634" cy="1068075"/>
          </a:xfrm>
          <a:prstGeom prst="rect">
            <a:avLst/>
          </a:prstGeom>
        </p:spPr>
      </p:pic>
      <p:pic>
        <p:nvPicPr>
          <p:cNvPr id="7" name="图片 6"/>
          <p:cNvPicPr>
            <a:picLocks noChangeAspect="1"/>
          </p:cNvPicPr>
          <p:nvPr/>
        </p:nvPicPr>
        <p:blipFill>
          <a:blip r:embed="rId6"/>
          <a:stretch>
            <a:fillRect/>
          </a:stretch>
        </p:blipFill>
        <p:spPr>
          <a:xfrm>
            <a:off x="5832228" y="4931016"/>
            <a:ext cx="5227029" cy="1604419"/>
          </a:xfrm>
          <a:prstGeom prst="rect">
            <a:avLst/>
          </a:prstGeom>
        </p:spPr>
      </p:pic>
      <p:pic>
        <p:nvPicPr>
          <p:cNvPr id="8" name="图片 7"/>
          <p:cNvPicPr>
            <a:picLocks noChangeAspect="1"/>
          </p:cNvPicPr>
          <p:nvPr/>
        </p:nvPicPr>
        <p:blipFill>
          <a:blip r:embed="rId7"/>
          <a:stretch>
            <a:fillRect/>
          </a:stretch>
        </p:blipFill>
        <p:spPr>
          <a:xfrm>
            <a:off x="460864" y="4931015"/>
            <a:ext cx="5191183" cy="1615965"/>
          </a:xfrm>
          <a:prstGeom prst="rect">
            <a:avLst/>
          </a:prstGeom>
        </p:spPr>
      </p:pic>
    </p:spTree>
    <p:extLst>
      <p:ext uri="{BB962C8B-B14F-4D97-AF65-F5344CB8AC3E}">
        <p14:creationId xmlns:p14="http://schemas.microsoft.com/office/powerpoint/2010/main" val="35986709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a:latin typeface="微软雅黑" panose="020B0503020204020204" charset="-122"/>
                <a:ea typeface="微软雅黑" panose="020B0503020204020204" charset="-122"/>
              </a:rPr>
              <a:t>福利</a:t>
            </a:r>
            <a:r>
              <a:rPr lang="zh-CN" altLang="en-US" sz="2000" b="1" dirty="0" smtClean="0">
                <a:latin typeface="微软雅黑" panose="020B0503020204020204" charset="-122"/>
                <a:ea typeface="微软雅黑" panose="020B0503020204020204" charset="-122"/>
              </a:rPr>
              <a:t>站流量分解</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缓存策略</a:t>
            </a:r>
            <a:endParaRPr lang="zh-CN" altLang="en-US" sz="2000"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stretch>
            <a:fillRect/>
          </a:stretch>
        </p:blipFill>
        <p:spPr>
          <a:xfrm>
            <a:off x="1190625" y="766762"/>
            <a:ext cx="9810750" cy="5324475"/>
          </a:xfrm>
          <a:prstGeom prst="rect">
            <a:avLst/>
          </a:prstGeom>
        </p:spPr>
      </p:pic>
    </p:spTree>
    <p:extLst>
      <p:ext uri="{BB962C8B-B14F-4D97-AF65-F5344CB8AC3E}">
        <p14:creationId xmlns:p14="http://schemas.microsoft.com/office/powerpoint/2010/main" val="314069276"/>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a:latin typeface="微软雅黑" panose="020B0503020204020204" charset="-122"/>
                <a:ea typeface="微软雅黑" panose="020B0503020204020204" charset="-122"/>
              </a:rPr>
              <a:t>福利</a:t>
            </a:r>
            <a:r>
              <a:rPr lang="zh-CN" altLang="en-US" sz="2000" b="1" dirty="0" smtClean="0">
                <a:latin typeface="微软雅黑" panose="020B0503020204020204" charset="-122"/>
                <a:ea typeface="微软雅黑" panose="020B0503020204020204" charset="-122"/>
              </a:rPr>
              <a:t>站流量分解</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缓存方案</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57177" y="1208838"/>
            <a:ext cx="5169923" cy="4406467"/>
          </a:xfrm>
          <a:prstGeom prst="rect">
            <a:avLst/>
          </a:prstGeom>
        </p:spPr>
      </p:pic>
      <p:pic>
        <p:nvPicPr>
          <p:cNvPr id="5" name="图片 4"/>
          <p:cNvPicPr>
            <a:picLocks noChangeAspect="1"/>
          </p:cNvPicPr>
          <p:nvPr/>
        </p:nvPicPr>
        <p:blipFill>
          <a:blip r:embed="rId3"/>
          <a:stretch>
            <a:fillRect/>
          </a:stretch>
        </p:blipFill>
        <p:spPr>
          <a:xfrm>
            <a:off x="5639651" y="1275893"/>
            <a:ext cx="6241797" cy="4287514"/>
          </a:xfrm>
          <a:prstGeom prst="rect">
            <a:avLst/>
          </a:prstGeom>
        </p:spPr>
      </p:pic>
    </p:spTree>
    <p:extLst>
      <p:ext uri="{BB962C8B-B14F-4D97-AF65-F5344CB8AC3E}">
        <p14:creationId xmlns:p14="http://schemas.microsoft.com/office/powerpoint/2010/main" val="203377712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限流方案与</a:t>
            </a:r>
            <a:r>
              <a:rPr lang="zh-CN" altLang="en-US" sz="2000" b="1" dirty="0" smtClean="0">
                <a:latin typeface="微软雅黑" panose="020B0503020204020204" charset="-122"/>
                <a:ea typeface="微软雅黑" panose="020B0503020204020204" charset="-122"/>
              </a:rPr>
              <a:t>算法</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两桶</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797526" y="3246822"/>
            <a:ext cx="4924787" cy="3181280"/>
          </a:xfrm>
          <a:prstGeom prst="rect">
            <a:avLst/>
          </a:prstGeom>
        </p:spPr>
      </p:pic>
      <p:pic>
        <p:nvPicPr>
          <p:cNvPr id="3" name="图片 2"/>
          <p:cNvPicPr>
            <a:picLocks noChangeAspect="1"/>
          </p:cNvPicPr>
          <p:nvPr/>
        </p:nvPicPr>
        <p:blipFill>
          <a:blip r:embed="rId3"/>
          <a:stretch>
            <a:fillRect/>
          </a:stretch>
        </p:blipFill>
        <p:spPr>
          <a:xfrm>
            <a:off x="6724792" y="3246822"/>
            <a:ext cx="4302599" cy="3184061"/>
          </a:xfrm>
          <a:prstGeom prst="rect">
            <a:avLst/>
          </a:prstGeom>
        </p:spPr>
      </p:pic>
      <p:sp>
        <p:nvSpPr>
          <p:cNvPr id="5" name="矩形 4"/>
          <p:cNvSpPr/>
          <p:nvPr/>
        </p:nvSpPr>
        <p:spPr>
          <a:xfrm>
            <a:off x="1851498" y="702445"/>
            <a:ext cx="9743872" cy="2308324"/>
          </a:xfrm>
          <a:prstGeom prst="rect">
            <a:avLst/>
          </a:prstGeom>
        </p:spPr>
        <p:txBody>
          <a:bodyPr wrap="square">
            <a:spAutoFit/>
          </a:bodyPr>
          <a:lstStyle/>
          <a:p>
            <a:r>
              <a:rPr lang="zh-CN" altLang="en-US" b="1" dirty="0"/>
              <a:t>令牌</a:t>
            </a:r>
            <a:r>
              <a:rPr lang="zh-CN" altLang="en-US" b="1" dirty="0" smtClean="0"/>
              <a:t>桶与漏桶算法</a:t>
            </a:r>
            <a:endParaRPr lang="en-US" altLang="zh-CN" b="1" dirty="0" smtClean="0"/>
          </a:p>
          <a:p>
            <a:endParaRPr lang="en-US" altLang="zh-CN" b="1" dirty="0"/>
          </a:p>
          <a:p>
            <a:pPr>
              <a:lnSpc>
                <a:spcPct val="150000"/>
              </a:lnSpc>
            </a:pPr>
            <a:r>
              <a:rPr lang="en-US" altLang="zh-CN" dirty="0" smtClean="0"/>
              <a:t>	</a:t>
            </a:r>
            <a:r>
              <a:rPr lang="zh-CN" altLang="en-US" dirty="0"/>
              <a:t>令牌桶算法限制的是流量的平均流入速率，并且可以允许出现一定程度上的突发流量，当桶中令牌数量不足扣减时，新的请求将被执行限流处理；而漏桶算法限制的是流量的流出速率，而不是流入速率，并且这种流出速率还是保持固定不变的，不允许像令牌桶算法那样出现突发流量，当流入的水滴超过桶的容量时，新的请求将被执行限流处理。</a:t>
            </a:r>
            <a:endParaRPr lang="en-US" altLang="zh-CN" dirty="0" smtClean="0"/>
          </a:p>
        </p:txBody>
      </p:sp>
    </p:spTree>
    <p:extLst>
      <p:ext uri="{BB962C8B-B14F-4D97-AF65-F5344CB8AC3E}">
        <p14:creationId xmlns:p14="http://schemas.microsoft.com/office/powerpoint/2010/main" val="365624319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a:latin typeface="微软雅黑" panose="020B0503020204020204" charset="-122"/>
                <a:ea typeface="微软雅黑" panose="020B0503020204020204" charset="-122"/>
              </a:rPr>
              <a:t>福利</a:t>
            </a:r>
            <a:r>
              <a:rPr lang="zh-CN" altLang="en-US" sz="2000" b="1" dirty="0" smtClean="0">
                <a:latin typeface="微软雅黑" panose="020B0503020204020204" charset="-122"/>
                <a:ea typeface="微软雅黑" panose="020B0503020204020204" charset="-122"/>
              </a:rPr>
              <a:t>站应用监控系统</a:t>
            </a:r>
            <a:endParaRPr lang="zh-CN" altLang="en-US" sz="2000"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928416" y="2006600"/>
            <a:ext cx="10614025" cy="4577984"/>
          </a:xfrm>
          <a:prstGeom prst="rect">
            <a:avLst/>
          </a:prstGeom>
        </p:spPr>
      </p:pic>
      <p:sp>
        <p:nvSpPr>
          <p:cNvPr id="7" name="矩形 6"/>
          <p:cNvSpPr/>
          <p:nvPr/>
        </p:nvSpPr>
        <p:spPr>
          <a:xfrm>
            <a:off x="928416" y="685800"/>
            <a:ext cx="10742884" cy="923330"/>
          </a:xfrm>
          <a:prstGeom prst="rect">
            <a:avLst/>
          </a:prstGeom>
        </p:spPr>
        <p:txBody>
          <a:bodyPr wrap="square">
            <a:spAutoFit/>
          </a:bodyPr>
          <a:lstStyle/>
          <a:p>
            <a:r>
              <a:rPr lang="zh-CN" altLang="en-US" b="1" dirty="0" smtClean="0"/>
              <a:t>阿里应用</a:t>
            </a:r>
            <a:r>
              <a:rPr lang="zh-CN" altLang="en-US" b="1" dirty="0"/>
              <a:t>实时监控</a:t>
            </a:r>
            <a:r>
              <a:rPr lang="zh-CN" altLang="en-US" b="1" dirty="0" smtClean="0"/>
              <a:t>服务</a:t>
            </a:r>
            <a:r>
              <a:rPr lang="en-US" altLang="zh-CN" b="1" dirty="0" smtClean="0"/>
              <a:t>ARMS</a:t>
            </a:r>
          </a:p>
          <a:p>
            <a:endParaRPr lang="en-US" altLang="zh-CN" b="1" dirty="0"/>
          </a:p>
          <a:p>
            <a:r>
              <a:rPr lang="en-US" altLang="zh-CN" dirty="0"/>
              <a:t>       </a:t>
            </a:r>
            <a:r>
              <a:rPr lang="en-US" altLang="zh-CN" dirty="0" smtClean="0"/>
              <a:t>JVM</a:t>
            </a:r>
            <a:r>
              <a:rPr lang="zh-CN" altLang="en-US" dirty="0" smtClean="0"/>
              <a:t>监控、主机监控、</a:t>
            </a:r>
            <a:r>
              <a:rPr lang="en-US" altLang="zh-CN" dirty="0" smtClean="0"/>
              <a:t>SQL</a:t>
            </a:r>
            <a:r>
              <a:rPr lang="zh-CN" altLang="en-US" dirty="0" smtClean="0"/>
              <a:t>调用分析、接口快照、调用链分析、系统日志、内存快照、线程分析。</a:t>
            </a:r>
            <a:endParaRPr lang="en-US" altLang="zh-CN" dirty="0"/>
          </a:p>
        </p:txBody>
      </p:sp>
    </p:spTree>
    <p:extLst>
      <p:ext uri="{BB962C8B-B14F-4D97-AF65-F5344CB8AC3E}">
        <p14:creationId xmlns:p14="http://schemas.microsoft.com/office/powerpoint/2010/main" val="2134722724"/>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0" name="TextBox 1"/>
          <p:cNvSpPr txBox="1"/>
          <p:nvPr/>
        </p:nvSpPr>
        <p:spPr>
          <a:xfrm>
            <a:off x="4862285" y="2670628"/>
            <a:ext cx="6836229" cy="1107994"/>
          </a:xfrm>
          <a:prstGeom prst="rect">
            <a:avLst/>
          </a:prstGeom>
          <a:noFill/>
          <a:ln w="12700" cap="flat">
            <a:noFill/>
            <a:miter lim="400000"/>
          </a:ln>
        </p:spPr>
        <p:style>
          <a:lnRef idx="0">
            <a:scrgbClr r="0" g="0" b="0"/>
          </a:lnRef>
          <a:fillRef idx="0">
            <a:scrgbClr r="0" g="0" b="0"/>
          </a:fillRef>
          <a:effectRef idx="0">
            <a:scrgbClr r="0" g="0" b="0"/>
          </a:effectRef>
          <a:fontRef idx="none">
            <a:srgbClr val="000000"/>
          </a:fontRef>
        </p:style>
        <p:txBody>
          <a:bodyPr rot="0" spcFirstLastPara="1" vertOverflow="overflow" horzOverflow="overflow" vert="horz" wrap="square" lIns="45719" tIns="45719" rIns="45719" bIns="45719" numCol="1" spcCol="38100" rtlCol="0" anchor="t">
            <a:spAutoFit/>
          </a:bodyPr>
          <a:lstStyle/>
          <a:p>
            <a:pPr marL="0" marR="0" indent="0" algn="l" defTabSz="544195" rtl="0" fontAlgn="auto" latinLnBrk="1" hangingPunct="0">
              <a:lnSpc>
                <a:spcPct val="100000"/>
              </a:lnSpc>
              <a:spcBef>
                <a:spcPts val="0"/>
              </a:spcBef>
              <a:spcAft>
                <a:spcPts val="0"/>
              </a:spcAft>
              <a:buClrTx/>
              <a:buSzTx/>
              <a:buFontTx/>
              <a:buNone/>
            </a:pPr>
            <a:r>
              <a:rPr kumimoji="0" lang="en-US" altLang="zh-CN" sz="6600" i="0" u="none" strike="noStrike" cap="none" spc="0" normalizeH="0" baseline="0" dirty="0">
                <a:ln>
                  <a:noFill/>
                </a:ln>
                <a:solidFill>
                  <a:schemeClr val="bg1"/>
                </a:solidFill>
                <a:effectLst/>
                <a:latin typeface="微软雅黑" panose="020B0503020204020204" charset="-122"/>
                <a:ea typeface="微软雅黑" panose="020B0503020204020204" charset="-122"/>
                <a:sym typeface="Calibri" panose="020F0502020204030204"/>
              </a:rPr>
              <a:t>THANK</a:t>
            </a:r>
            <a:r>
              <a:rPr kumimoji="0" lang="en-US" altLang="zh-CN" sz="6600" i="0" u="none" strike="noStrike" cap="none" spc="0" normalizeH="0" dirty="0">
                <a:ln>
                  <a:noFill/>
                </a:ln>
                <a:solidFill>
                  <a:schemeClr val="bg1"/>
                </a:solidFill>
                <a:effectLst/>
                <a:latin typeface="微软雅黑" panose="020B0503020204020204" charset="-122"/>
                <a:ea typeface="微软雅黑" panose="020B0503020204020204" charset="-122"/>
                <a:sym typeface="Calibri" panose="020F0502020204030204"/>
              </a:rPr>
              <a:t>   YOU</a:t>
            </a:r>
            <a:r>
              <a:rPr kumimoji="0" lang="zh-CN" altLang="en-US" sz="6600" i="0" u="none" strike="noStrike" cap="none" spc="0" normalizeH="0" dirty="0">
                <a:ln>
                  <a:noFill/>
                </a:ln>
                <a:solidFill>
                  <a:schemeClr val="bg1"/>
                </a:solidFill>
                <a:effectLst/>
                <a:latin typeface="微软雅黑" panose="020B0503020204020204" charset="-122"/>
                <a:ea typeface="微软雅黑" panose="020B0503020204020204" charset="-122"/>
                <a:sym typeface="Calibri" panose="020F0502020204030204"/>
              </a:rPr>
              <a:t>！</a:t>
            </a:r>
            <a:endParaRPr kumimoji="0" lang="zh-CN" altLang="en-US" sz="6600" i="0" u="none" strike="noStrike" cap="none" spc="0" normalizeH="0" baseline="0" dirty="0">
              <a:ln>
                <a:noFill/>
              </a:ln>
              <a:solidFill>
                <a:schemeClr val="bg1"/>
              </a:solidFill>
              <a:effectLst/>
              <a:latin typeface="微软雅黑" panose="020B0503020204020204" charset="-122"/>
              <a:ea typeface="微软雅黑" panose="020B0503020204020204" charset="-122"/>
              <a:sym typeface="Calibri" panose="020F0502020204030204"/>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97" y="203488"/>
            <a:ext cx="3575134" cy="3575134"/>
          </a:xfrm>
          <a:prstGeom prst="rect">
            <a:avLst/>
          </a:prstGeom>
        </p:spPr>
      </p:pic>
    </p:spTree>
    <p:extLst>
      <p:ext uri="{BB962C8B-B14F-4D97-AF65-F5344CB8AC3E}">
        <p14:creationId xmlns:p14="http://schemas.microsoft.com/office/powerpoint/2010/main" val="286240729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限流方案与</a:t>
            </a:r>
            <a:r>
              <a:rPr lang="zh-CN" altLang="en-US" sz="2000" b="1" dirty="0" smtClean="0">
                <a:latin typeface="微软雅黑" panose="020B0503020204020204" charset="-122"/>
                <a:ea typeface="微软雅黑" panose="020B0503020204020204" charset="-122"/>
              </a:rPr>
              <a:t>算法</a:t>
            </a:r>
            <a:r>
              <a:rPr lang="en-US" altLang="zh-CN" sz="2000" b="1" dirty="0" smtClean="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两窗</a:t>
            </a:r>
            <a:endParaRPr lang="zh-CN" altLang="en-US" sz="2000" b="1" dirty="0">
              <a:latin typeface="微软雅黑" panose="020B0503020204020204" charset="-122"/>
              <a:ea typeface="微软雅黑" panose="020B0503020204020204" charset="-122"/>
            </a:endParaRPr>
          </a:p>
        </p:txBody>
      </p:sp>
      <p:sp>
        <p:nvSpPr>
          <p:cNvPr id="5" name="矩形 4"/>
          <p:cNvSpPr/>
          <p:nvPr/>
        </p:nvSpPr>
        <p:spPr>
          <a:xfrm>
            <a:off x="1851498" y="702445"/>
            <a:ext cx="9743872" cy="2031325"/>
          </a:xfrm>
          <a:prstGeom prst="rect">
            <a:avLst/>
          </a:prstGeom>
        </p:spPr>
        <p:txBody>
          <a:bodyPr wrap="square">
            <a:spAutoFit/>
          </a:bodyPr>
          <a:lstStyle/>
          <a:p>
            <a:r>
              <a:rPr lang="zh-CN" altLang="en-US" b="1" dirty="0" smtClean="0"/>
              <a:t>计数器算法</a:t>
            </a:r>
            <a:r>
              <a:rPr lang="zh-CN" altLang="en-US" b="1" dirty="0" smtClean="0"/>
              <a:t>与固定窗口、滑动窗口</a:t>
            </a:r>
            <a:endParaRPr lang="en-US" altLang="zh-CN" b="1" dirty="0" smtClean="0"/>
          </a:p>
          <a:p>
            <a:endParaRPr lang="en-US" altLang="zh-CN" b="1" dirty="0"/>
          </a:p>
          <a:p>
            <a:pPr>
              <a:lnSpc>
                <a:spcPct val="150000"/>
              </a:lnSpc>
            </a:pPr>
            <a:r>
              <a:rPr lang="en-US" altLang="zh-CN" sz="1400" dirty="0" smtClean="0"/>
              <a:t>	</a:t>
            </a:r>
            <a:r>
              <a:rPr lang="zh-CN" altLang="en-US" sz="1400" dirty="0" smtClean="0"/>
              <a:t>计数器</a:t>
            </a:r>
            <a:r>
              <a:rPr lang="zh-CN" altLang="en-US" sz="1400" dirty="0"/>
              <a:t>算法是在单位时间内统计用户请求数，一旦请求数量超出设定的阈值，即触发限流策略。计数器算法根据单位时间的计算方式又分为固定窗口算法及滑动窗口算法</a:t>
            </a:r>
            <a:r>
              <a:rPr lang="zh-CN" altLang="en-US" sz="1400" dirty="0" smtClean="0"/>
              <a:t>。</a:t>
            </a:r>
            <a:endParaRPr lang="en-US" altLang="zh-CN" sz="1400" dirty="0" smtClean="0"/>
          </a:p>
          <a:p>
            <a:pPr>
              <a:lnSpc>
                <a:spcPct val="150000"/>
              </a:lnSpc>
            </a:pPr>
            <a:r>
              <a:rPr lang="en-US" altLang="zh-CN" sz="1400" dirty="0" smtClean="0"/>
              <a:t>	</a:t>
            </a:r>
            <a:r>
              <a:rPr lang="zh-CN" altLang="en-US" sz="1400" dirty="0" smtClean="0"/>
              <a:t>固定</a:t>
            </a:r>
            <a:r>
              <a:rPr lang="zh-CN" altLang="en-US" sz="1400" dirty="0"/>
              <a:t>窗口计数器算法相对简单，但会存在临界问题。滑动窗口算法每次都需要统计单位时间的请求量，开销远大于固定窗口算法，所以在真实的业务环境中需要慎重使用滑动窗口算法</a:t>
            </a:r>
            <a:r>
              <a:rPr lang="zh-CN" altLang="en-US" dirty="0"/>
              <a:t>。</a:t>
            </a:r>
            <a:endParaRPr lang="en-US" altLang="zh-CN" dirty="0" smtClean="0"/>
          </a:p>
        </p:txBody>
      </p:sp>
      <p:pic>
        <p:nvPicPr>
          <p:cNvPr id="6" name="图片 5"/>
          <p:cNvPicPr>
            <a:picLocks noChangeAspect="1"/>
          </p:cNvPicPr>
          <p:nvPr/>
        </p:nvPicPr>
        <p:blipFill>
          <a:blip r:embed="rId2"/>
          <a:stretch>
            <a:fillRect/>
          </a:stretch>
        </p:blipFill>
        <p:spPr>
          <a:xfrm>
            <a:off x="1908835" y="3167114"/>
            <a:ext cx="4225316" cy="1188556"/>
          </a:xfrm>
          <a:prstGeom prst="rect">
            <a:avLst/>
          </a:prstGeom>
        </p:spPr>
      </p:pic>
      <p:pic>
        <p:nvPicPr>
          <p:cNvPr id="7" name="图片 6"/>
          <p:cNvPicPr>
            <a:picLocks noChangeAspect="1"/>
          </p:cNvPicPr>
          <p:nvPr/>
        </p:nvPicPr>
        <p:blipFill>
          <a:blip r:embed="rId3"/>
          <a:stretch>
            <a:fillRect/>
          </a:stretch>
        </p:blipFill>
        <p:spPr>
          <a:xfrm>
            <a:off x="1908835" y="4376402"/>
            <a:ext cx="4432323" cy="2015263"/>
          </a:xfrm>
          <a:prstGeom prst="rect">
            <a:avLst/>
          </a:prstGeom>
        </p:spPr>
      </p:pic>
      <p:pic>
        <p:nvPicPr>
          <p:cNvPr id="8" name="图片 7"/>
          <p:cNvPicPr>
            <a:picLocks noChangeAspect="1"/>
          </p:cNvPicPr>
          <p:nvPr/>
        </p:nvPicPr>
        <p:blipFill>
          <a:blip r:embed="rId4"/>
          <a:stretch>
            <a:fillRect/>
          </a:stretch>
        </p:blipFill>
        <p:spPr>
          <a:xfrm>
            <a:off x="6973955" y="3016802"/>
            <a:ext cx="4498605" cy="3308842"/>
          </a:xfrm>
          <a:prstGeom prst="rect">
            <a:avLst/>
          </a:prstGeom>
        </p:spPr>
      </p:pic>
    </p:spTree>
    <p:extLst>
      <p:ext uri="{BB962C8B-B14F-4D97-AF65-F5344CB8AC3E}">
        <p14:creationId xmlns:p14="http://schemas.microsoft.com/office/powerpoint/2010/main" val="92346722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a:latin typeface="微软雅黑" panose="020B0503020204020204" charset="-122"/>
                <a:ea typeface="微软雅黑" panose="020B0503020204020204" charset="-122"/>
              </a:rPr>
              <a:t>接入</a:t>
            </a:r>
            <a:r>
              <a:rPr lang="zh-CN" altLang="en-US" sz="2000" b="1" dirty="0" smtClean="0">
                <a:latin typeface="微软雅黑" panose="020B0503020204020204" charset="-122"/>
                <a:ea typeface="微软雅黑" panose="020B0503020204020204" charset="-122"/>
              </a:rPr>
              <a:t>层限</a:t>
            </a:r>
            <a:r>
              <a:rPr lang="zh-CN" altLang="en-US" sz="2000" b="1" dirty="0" smtClean="0">
                <a:latin typeface="微软雅黑" panose="020B0503020204020204" charset="-122"/>
                <a:ea typeface="微软雅黑" panose="020B0503020204020204" charset="-122"/>
              </a:rPr>
              <a:t>流</a:t>
            </a:r>
            <a:r>
              <a:rPr lang="en-US" altLang="zh-CN" sz="2000" b="1" dirty="0" smtClean="0">
                <a:latin typeface="微软雅黑" panose="020B0503020204020204" charset="-122"/>
                <a:ea typeface="微软雅黑" panose="020B0503020204020204" charset="-122"/>
              </a:rPr>
              <a:t>-</a:t>
            </a:r>
            <a:r>
              <a:rPr lang="en-US" altLang="zh-CN" sz="2000" b="1" dirty="0"/>
              <a:t> Nginx</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27475" y="2237807"/>
            <a:ext cx="5667375" cy="3829050"/>
          </a:xfrm>
          <a:prstGeom prst="rect">
            <a:avLst/>
          </a:prstGeom>
        </p:spPr>
      </p:pic>
      <p:pic>
        <p:nvPicPr>
          <p:cNvPr id="3" name="图片 2"/>
          <p:cNvPicPr>
            <a:picLocks noChangeAspect="1"/>
          </p:cNvPicPr>
          <p:nvPr/>
        </p:nvPicPr>
        <p:blipFill>
          <a:blip r:embed="rId3"/>
          <a:stretch>
            <a:fillRect/>
          </a:stretch>
        </p:blipFill>
        <p:spPr>
          <a:xfrm>
            <a:off x="6235429" y="2237807"/>
            <a:ext cx="5146804" cy="3829049"/>
          </a:xfrm>
          <a:prstGeom prst="rect">
            <a:avLst/>
          </a:prstGeom>
        </p:spPr>
      </p:pic>
      <p:sp>
        <p:nvSpPr>
          <p:cNvPr id="6" name="矩形 5"/>
          <p:cNvSpPr/>
          <p:nvPr/>
        </p:nvSpPr>
        <p:spPr>
          <a:xfrm>
            <a:off x="709684" y="576801"/>
            <a:ext cx="10841746" cy="1615827"/>
          </a:xfrm>
          <a:prstGeom prst="rect">
            <a:avLst/>
          </a:prstGeom>
        </p:spPr>
        <p:txBody>
          <a:bodyPr wrap="square">
            <a:spAutoFit/>
          </a:bodyPr>
          <a:lstStyle/>
          <a:p>
            <a:r>
              <a:rPr lang="en-US" altLang="zh-CN" b="1" dirty="0" smtClean="0"/>
              <a:t>Nginx</a:t>
            </a:r>
            <a:r>
              <a:rPr lang="zh-CN" altLang="en-US" b="1" dirty="0" smtClean="0"/>
              <a:t>限流</a:t>
            </a:r>
            <a:endParaRPr lang="en-US" altLang="zh-CN" b="1" dirty="0"/>
          </a:p>
          <a:p>
            <a:pPr>
              <a:lnSpc>
                <a:spcPct val="150000"/>
              </a:lnSpc>
            </a:pPr>
            <a:r>
              <a:rPr lang="en-US" altLang="zh-CN" dirty="0" smtClean="0"/>
              <a:t>	</a:t>
            </a:r>
            <a:r>
              <a:rPr lang="en-US" altLang="zh-CN" dirty="0"/>
              <a:t>Nginx</a:t>
            </a:r>
            <a:r>
              <a:rPr lang="zh-CN" altLang="en-US" dirty="0"/>
              <a:t>是一个开源的高性能</a:t>
            </a:r>
            <a:r>
              <a:rPr lang="en-US" altLang="zh-CN" dirty="0"/>
              <a:t>HTTP</a:t>
            </a:r>
            <a:r>
              <a:rPr lang="zh-CN" altLang="en-US" dirty="0"/>
              <a:t>服务器，同时也可以作为一个反向代理服务器，因此很多项目都将 </a:t>
            </a:r>
            <a:r>
              <a:rPr lang="en-US" altLang="zh-CN" dirty="0"/>
              <a:t>Nginx </a:t>
            </a:r>
            <a:r>
              <a:rPr lang="zh-CN" altLang="en-US" dirty="0"/>
              <a:t>部署在接入</a:t>
            </a:r>
            <a:r>
              <a:rPr lang="zh-CN" altLang="en-US" dirty="0" smtClean="0"/>
              <a:t>层。</a:t>
            </a:r>
            <a:r>
              <a:rPr lang="en-US" altLang="zh-CN" dirty="0"/>
              <a:t>Nginx</a:t>
            </a:r>
            <a:r>
              <a:rPr lang="zh-CN" altLang="en-US" dirty="0"/>
              <a:t>的限流模块就是一个典型的采用令牌桶算法的</a:t>
            </a:r>
            <a:r>
              <a:rPr lang="zh-CN" altLang="en-US" dirty="0" smtClean="0"/>
              <a:t>实现，能够</a:t>
            </a:r>
            <a:r>
              <a:rPr lang="zh-CN" altLang="en-US" dirty="0"/>
              <a:t>有效帮助开发我们在接入层中限制流量的</a:t>
            </a:r>
            <a:r>
              <a:rPr lang="zh-CN" altLang="en-US" dirty="0" smtClean="0"/>
              <a:t>平均速率。</a:t>
            </a:r>
            <a:endParaRPr lang="en-US" altLang="zh-CN" dirty="0" smtClean="0"/>
          </a:p>
        </p:txBody>
      </p:sp>
    </p:spTree>
    <p:extLst>
      <p:ext uri="{BB962C8B-B14F-4D97-AF65-F5344CB8AC3E}">
        <p14:creationId xmlns:p14="http://schemas.microsoft.com/office/powerpoint/2010/main" val="264201169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4" y="836376"/>
            <a:ext cx="3952186" cy="5026327"/>
          </a:xfrm>
          <a:prstGeom prst="rect">
            <a:avLst/>
          </a:prstGeom>
        </p:spPr>
      </p:pic>
      <p:pic>
        <p:nvPicPr>
          <p:cNvPr id="2" name="图片 1"/>
          <p:cNvPicPr>
            <a:picLocks noChangeAspect="1"/>
          </p:cNvPicPr>
          <p:nvPr/>
        </p:nvPicPr>
        <p:blipFill>
          <a:blip r:embed="rId4"/>
          <a:stretch>
            <a:fillRect/>
          </a:stretch>
        </p:blipFill>
        <p:spPr>
          <a:xfrm>
            <a:off x="-1227426" y="7721746"/>
            <a:ext cx="7248525" cy="3495675"/>
          </a:xfrm>
          <a:prstGeom prst="rect">
            <a:avLst/>
          </a:prstGeom>
        </p:spPr>
      </p:pic>
      <p:sp>
        <p:nvSpPr>
          <p:cNvPr id="3" name="矩形 2"/>
          <p:cNvSpPr/>
          <p:nvPr/>
        </p:nvSpPr>
        <p:spPr>
          <a:xfrm>
            <a:off x="4482041" y="815167"/>
            <a:ext cx="7229796" cy="5601533"/>
          </a:xfrm>
          <a:prstGeom prst="rect">
            <a:avLst/>
          </a:prstGeom>
          <a:ln w="19050">
            <a:solidFill>
              <a:srgbClr val="92D050"/>
            </a:solidFill>
            <a:prstDash val="dashDot"/>
          </a:ln>
        </p:spPr>
        <p:txBody>
          <a:bodyPr wrap="square">
            <a:spAutoFit/>
          </a:bodyPr>
          <a:lstStyle/>
          <a:p>
            <a:pPr algn="l"/>
            <a:r>
              <a:rPr lang="en-US" altLang="zh-CN" sz="1400" b="1" dirty="0" smtClean="0">
                <a:solidFill>
                  <a:schemeClr val="tx1"/>
                </a:solidFill>
                <a:latin typeface="Source Code Pro"/>
              </a:rPr>
              <a:t>			</a:t>
            </a:r>
            <a:r>
              <a:rPr lang="en-US" altLang="zh-CN" sz="1400" b="1" dirty="0"/>
              <a:t> </a:t>
            </a:r>
            <a:r>
              <a:rPr lang="en-US" altLang="zh-CN" b="1" dirty="0"/>
              <a:t>Spring Cloud </a:t>
            </a:r>
            <a:r>
              <a:rPr lang="en-US" altLang="zh-CN" b="1" dirty="0" smtClean="0"/>
              <a:t>Gateway</a:t>
            </a:r>
            <a:r>
              <a:rPr lang="zh-CN" altLang="en-US" b="1" dirty="0" smtClean="0"/>
              <a:t>限流的实现</a:t>
            </a:r>
            <a:endParaRPr lang="en-US" altLang="zh-CN" b="1" dirty="0" smtClean="0"/>
          </a:p>
          <a:p>
            <a:pPr algn="l"/>
            <a:endParaRPr lang="en-US" altLang="zh-CN" b="1" dirty="0"/>
          </a:p>
          <a:p>
            <a:pPr algn="l"/>
            <a:r>
              <a:rPr lang="en-US" altLang="zh-CN" sz="1600" b="1" dirty="0" err="1" smtClean="0"/>
              <a:t>RequestRateLimiterGatewayFilterFactory</a:t>
            </a:r>
            <a:endParaRPr lang="en-US" altLang="zh-CN" sz="1600" b="1" dirty="0" smtClean="0">
              <a:solidFill>
                <a:schemeClr val="tx1"/>
              </a:solidFill>
              <a:latin typeface="Source Code Pro"/>
            </a:endParaRPr>
          </a:p>
          <a:p>
            <a:pPr algn="l"/>
            <a:endParaRPr lang="en-US" altLang="zh-CN" sz="1400" b="1" dirty="0">
              <a:solidFill>
                <a:schemeClr val="tx1"/>
              </a:solidFill>
              <a:latin typeface="Source Code Pro"/>
            </a:endParaRPr>
          </a:p>
          <a:p>
            <a:pPr algn="l"/>
            <a:r>
              <a:rPr lang="en-US" altLang="zh-CN" sz="1400" b="1" dirty="0" smtClean="0">
                <a:solidFill>
                  <a:schemeClr val="tx1"/>
                </a:solidFill>
                <a:latin typeface="Source Code Pro"/>
              </a:rPr>
              <a:t>public</a:t>
            </a:r>
            <a:r>
              <a:rPr lang="en-US" altLang="zh-CN" sz="1400" b="1" dirty="0">
                <a:solidFill>
                  <a:schemeClr val="tx1"/>
                </a:solidFill>
                <a:latin typeface="Source Code Pro"/>
              </a:rPr>
              <a:t> interface </a:t>
            </a:r>
            <a:r>
              <a:rPr lang="en-US" altLang="zh-CN" sz="1400" b="1" dirty="0" err="1">
                <a:solidFill>
                  <a:schemeClr val="tx1"/>
                </a:solidFill>
                <a:latin typeface="Source Code Pro"/>
              </a:rPr>
              <a:t>RateLimiter</a:t>
            </a:r>
            <a:r>
              <a:rPr lang="en-US" altLang="zh-CN" sz="1400" b="1" dirty="0">
                <a:solidFill>
                  <a:schemeClr val="tx1"/>
                </a:solidFill>
                <a:latin typeface="Source Code Pro"/>
              </a:rPr>
              <a:t>&lt;C&gt; extends </a:t>
            </a:r>
            <a:r>
              <a:rPr lang="en-US" altLang="zh-CN" sz="1400" b="1" dirty="0" err="1">
                <a:solidFill>
                  <a:schemeClr val="tx1"/>
                </a:solidFill>
                <a:latin typeface="Source Code Pro"/>
              </a:rPr>
              <a:t>StatefulConfigurable</a:t>
            </a:r>
            <a:r>
              <a:rPr lang="en-US" altLang="zh-CN" sz="1400" b="1" dirty="0">
                <a:solidFill>
                  <a:schemeClr val="tx1"/>
                </a:solidFill>
                <a:latin typeface="Source Code Pro"/>
              </a:rPr>
              <a:t>&lt;C&gt; </a:t>
            </a:r>
            <a:r>
              <a:rPr lang="en-US" altLang="zh-CN" sz="1400" b="1" dirty="0" smtClean="0">
                <a:solidFill>
                  <a:schemeClr val="tx1"/>
                </a:solidFill>
                <a:latin typeface="Source Code Pro"/>
              </a:rPr>
              <a:t>{</a:t>
            </a:r>
          </a:p>
          <a:p>
            <a:pPr algn="l"/>
            <a:endParaRPr lang="en-US" altLang="zh-CN" sz="600" b="1" dirty="0">
              <a:solidFill>
                <a:schemeClr val="tx1"/>
              </a:solidFill>
              <a:latin typeface="Source Code Pro"/>
            </a:endParaRPr>
          </a:p>
          <a:p>
            <a:pPr algn="l"/>
            <a:r>
              <a:rPr lang="en-US" altLang="zh-CN" sz="1400" b="1" dirty="0" smtClean="0">
                <a:solidFill>
                  <a:schemeClr val="tx1"/>
                </a:solidFill>
                <a:latin typeface="Source Code Pro"/>
              </a:rPr>
              <a:t>	Mono&lt;</a:t>
            </a:r>
            <a:r>
              <a:rPr lang="en-US" altLang="zh-CN" sz="1400" b="1" dirty="0" err="1" smtClean="0">
                <a:solidFill>
                  <a:schemeClr val="tx1"/>
                </a:solidFill>
                <a:latin typeface="Source Code Pro"/>
              </a:rPr>
              <a:t>RateLimiter.Response</a:t>
            </a:r>
            <a:r>
              <a:rPr lang="en-US" altLang="zh-CN" sz="1400" b="1" dirty="0">
                <a:solidFill>
                  <a:schemeClr val="tx1"/>
                </a:solidFill>
                <a:latin typeface="Source Code Pro"/>
              </a:rPr>
              <a:t>&gt; </a:t>
            </a:r>
            <a:r>
              <a:rPr lang="en-US" altLang="zh-CN" sz="1400" b="1" dirty="0" err="1">
                <a:solidFill>
                  <a:schemeClr val="tx1"/>
                </a:solidFill>
                <a:latin typeface="Source Code Pro"/>
              </a:rPr>
              <a:t>isAllowed</a:t>
            </a:r>
            <a:r>
              <a:rPr lang="en-US" altLang="zh-CN" sz="1400" b="1" dirty="0">
                <a:solidFill>
                  <a:schemeClr val="tx1"/>
                </a:solidFill>
                <a:latin typeface="Source Code Pro"/>
              </a:rPr>
              <a:t>(String </a:t>
            </a:r>
            <a:r>
              <a:rPr lang="en-US" altLang="zh-CN" sz="1400" b="1" dirty="0" err="1">
                <a:solidFill>
                  <a:schemeClr val="tx1"/>
                </a:solidFill>
                <a:latin typeface="Source Code Pro"/>
              </a:rPr>
              <a:t>routeId</a:t>
            </a:r>
            <a:r>
              <a:rPr lang="en-US" altLang="zh-CN" sz="1400" b="1" dirty="0">
                <a:solidFill>
                  <a:schemeClr val="tx1"/>
                </a:solidFill>
                <a:latin typeface="Source Code Pro"/>
              </a:rPr>
              <a:t>, String </a:t>
            </a:r>
            <a:r>
              <a:rPr lang="en-US" altLang="zh-CN" sz="1400" b="1" dirty="0" err="1" smtClean="0">
                <a:solidFill>
                  <a:schemeClr val="tx1"/>
                </a:solidFill>
                <a:latin typeface="Source Code Pro"/>
              </a:rPr>
              <a:t>i</a:t>
            </a:r>
            <a:r>
              <a:rPr lang="en-US" altLang="zh-CN" sz="1400" b="1" dirty="0" smtClean="0">
                <a:solidFill>
                  <a:schemeClr val="tx1"/>
                </a:solidFill>
                <a:latin typeface="Source Code Pro"/>
              </a:rPr>
              <a:t>);</a:t>
            </a:r>
          </a:p>
          <a:p>
            <a:pPr algn="l"/>
            <a:endParaRPr lang="en-US" altLang="zh-CN" sz="600" b="1" dirty="0" smtClean="0">
              <a:solidFill>
                <a:schemeClr val="tx1"/>
              </a:solidFill>
              <a:latin typeface="Source Code Pro"/>
            </a:endParaRPr>
          </a:p>
          <a:p>
            <a:pPr algn="l"/>
            <a:r>
              <a:rPr lang="en-US" altLang="zh-CN" sz="1400" b="1" dirty="0" smtClean="0">
                <a:solidFill>
                  <a:schemeClr val="tx1"/>
                </a:solidFill>
                <a:latin typeface="Source Code Pro"/>
              </a:rPr>
              <a:t>}</a:t>
            </a:r>
          </a:p>
          <a:p>
            <a:pPr algn="l"/>
            <a:endParaRPr lang="en-US" altLang="zh-CN" sz="800" b="1" dirty="0" smtClean="0">
              <a:solidFill>
                <a:schemeClr val="tx1"/>
              </a:solidFill>
              <a:latin typeface="Source Code Pro"/>
            </a:endParaRPr>
          </a:p>
          <a:p>
            <a:pPr algn="l"/>
            <a:r>
              <a:rPr lang="zh-CN" altLang="en-US" sz="1200" dirty="0">
                <a:solidFill>
                  <a:schemeClr val="tx1"/>
                </a:solidFill>
                <a:latin typeface="Source Code Pro"/>
              </a:rPr>
              <a:t>这个接口就一个方法 </a:t>
            </a:r>
            <a:r>
              <a:rPr lang="en-US" altLang="zh-CN" sz="1200" dirty="0" err="1">
                <a:solidFill>
                  <a:schemeClr val="tx1"/>
                </a:solidFill>
                <a:latin typeface="Source Code Pro"/>
              </a:rPr>
              <a:t>isAllowed</a:t>
            </a:r>
            <a:r>
              <a:rPr lang="zh-CN" altLang="en-US" sz="1200" dirty="0">
                <a:solidFill>
                  <a:schemeClr val="tx1"/>
                </a:solidFill>
                <a:latin typeface="Source Code Pro"/>
              </a:rPr>
              <a:t>，第一个参数 </a:t>
            </a:r>
            <a:r>
              <a:rPr lang="en-US" altLang="zh-CN" sz="1200" dirty="0" err="1">
                <a:solidFill>
                  <a:schemeClr val="tx1"/>
                </a:solidFill>
                <a:latin typeface="Source Code Pro"/>
              </a:rPr>
              <a:t>routeId</a:t>
            </a:r>
            <a:r>
              <a:rPr lang="en-US" altLang="zh-CN" sz="1200" dirty="0">
                <a:solidFill>
                  <a:schemeClr val="tx1"/>
                </a:solidFill>
                <a:latin typeface="Source Code Pro"/>
              </a:rPr>
              <a:t> </a:t>
            </a:r>
            <a:r>
              <a:rPr lang="zh-CN" altLang="en-US" sz="1200" dirty="0">
                <a:solidFill>
                  <a:schemeClr val="tx1"/>
                </a:solidFill>
                <a:latin typeface="Source Code Pro"/>
              </a:rPr>
              <a:t>表示请求路由的 </a:t>
            </a:r>
            <a:r>
              <a:rPr lang="en-US" altLang="zh-CN" sz="1200" dirty="0">
                <a:solidFill>
                  <a:schemeClr val="tx1"/>
                </a:solidFill>
                <a:latin typeface="Source Code Pro"/>
              </a:rPr>
              <a:t>ID</a:t>
            </a:r>
            <a:r>
              <a:rPr lang="zh-CN" altLang="en-US" sz="1200" dirty="0">
                <a:solidFill>
                  <a:schemeClr val="tx1"/>
                </a:solidFill>
                <a:latin typeface="Source Code Pro"/>
              </a:rPr>
              <a:t>，根据 </a:t>
            </a:r>
            <a:r>
              <a:rPr lang="en-US" altLang="zh-CN" sz="1200" dirty="0" err="1">
                <a:solidFill>
                  <a:schemeClr val="tx1"/>
                </a:solidFill>
                <a:latin typeface="Source Code Pro"/>
              </a:rPr>
              <a:t>routeId</a:t>
            </a:r>
            <a:r>
              <a:rPr lang="en-US" altLang="zh-CN" sz="1200" dirty="0">
                <a:solidFill>
                  <a:schemeClr val="tx1"/>
                </a:solidFill>
                <a:latin typeface="Source Code Pro"/>
              </a:rPr>
              <a:t> </a:t>
            </a:r>
            <a:r>
              <a:rPr lang="zh-CN" altLang="en-US" sz="1200" dirty="0">
                <a:solidFill>
                  <a:schemeClr val="tx1"/>
                </a:solidFill>
                <a:latin typeface="Source Code Pro"/>
              </a:rPr>
              <a:t>可以获取限流相关的配置，第二个参数 </a:t>
            </a:r>
            <a:r>
              <a:rPr lang="en-US" altLang="zh-CN" sz="1200" dirty="0">
                <a:solidFill>
                  <a:schemeClr val="tx1"/>
                </a:solidFill>
                <a:latin typeface="Source Code Pro"/>
              </a:rPr>
              <a:t>id </a:t>
            </a:r>
            <a:r>
              <a:rPr lang="zh-CN" altLang="en-US" sz="1200" dirty="0">
                <a:solidFill>
                  <a:schemeClr val="tx1"/>
                </a:solidFill>
                <a:latin typeface="Source Code Pro"/>
              </a:rPr>
              <a:t>表示要限流的对象的唯一标识，可以是用户名，也可以是 </a:t>
            </a:r>
            <a:r>
              <a:rPr lang="en-US" altLang="zh-CN" sz="1200" dirty="0">
                <a:solidFill>
                  <a:schemeClr val="tx1"/>
                </a:solidFill>
                <a:latin typeface="Source Code Pro"/>
              </a:rPr>
              <a:t>IP</a:t>
            </a:r>
            <a:r>
              <a:rPr lang="zh-CN" altLang="en-US" sz="1200" dirty="0">
                <a:solidFill>
                  <a:schemeClr val="tx1"/>
                </a:solidFill>
                <a:latin typeface="Source Code Pro"/>
              </a:rPr>
              <a:t>，或者其他的可以从 </a:t>
            </a:r>
            <a:r>
              <a:rPr lang="en-US" altLang="zh-CN" sz="1200" dirty="0" err="1">
                <a:solidFill>
                  <a:schemeClr val="tx1"/>
                </a:solidFill>
                <a:latin typeface="Source Code Pro"/>
              </a:rPr>
              <a:t>ServerWebExchange</a:t>
            </a:r>
            <a:r>
              <a:rPr lang="en-US" altLang="zh-CN" sz="1200" dirty="0">
                <a:solidFill>
                  <a:schemeClr val="tx1"/>
                </a:solidFill>
                <a:latin typeface="Source Code Pro"/>
              </a:rPr>
              <a:t> </a:t>
            </a:r>
            <a:r>
              <a:rPr lang="zh-CN" altLang="en-US" sz="1200" dirty="0">
                <a:solidFill>
                  <a:schemeClr val="tx1"/>
                </a:solidFill>
                <a:latin typeface="Source Code Pro"/>
              </a:rPr>
              <a:t>中得到的信息</a:t>
            </a:r>
            <a:r>
              <a:rPr lang="zh-CN" altLang="en-US" sz="1400" b="1" dirty="0" smtClean="0">
                <a:solidFill>
                  <a:schemeClr val="tx1"/>
                </a:solidFill>
                <a:latin typeface="Source Code Pro"/>
              </a:rPr>
              <a:t>。</a:t>
            </a:r>
            <a:endParaRPr lang="en-US" altLang="zh-CN" sz="1400" b="1" dirty="0" smtClean="0">
              <a:solidFill>
                <a:schemeClr val="tx1"/>
              </a:solidFill>
              <a:latin typeface="Source Code Pro"/>
            </a:endParaRPr>
          </a:p>
          <a:p>
            <a:pPr algn="l"/>
            <a:endParaRPr lang="en-US" altLang="zh-CN" b="1" i="0" dirty="0">
              <a:solidFill>
                <a:schemeClr val="tx1"/>
              </a:solidFill>
              <a:effectLst/>
              <a:latin typeface="Source Code Pro"/>
            </a:endParaRPr>
          </a:p>
          <a:p>
            <a:pPr algn="l"/>
            <a:r>
              <a:rPr lang="en-US" altLang="zh-CN" sz="1400" b="1" dirty="0">
                <a:solidFill>
                  <a:schemeClr val="tx1"/>
                </a:solidFill>
                <a:latin typeface="Source Code Pro"/>
              </a:rPr>
              <a:t>public interface </a:t>
            </a:r>
            <a:r>
              <a:rPr lang="en-US" altLang="zh-CN" sz="1400" b="1" dirty="0" err="1">
                <a:solidFill>
                  <a:schemeClr val="tx1"/>
                </a:solidFill>
                <a:latin typeface="Source Code Pro"/>
              </a:rPr>
              <a:t>KeyResolver</a:t>
            </a:r>
            <a:r>
              <a:rPr lang="en-US" altLang="zh-CN" sz="1400" b="1" dirty="0">
                <a:solidFill>
                  <a:schemeClr val="tx1"/>
                </a:solidFill>
                <a:latin typeface="Source Code Pro"/>
              </a:rPr>
              <a:t> {</a:t>
            </a:r>
          </a:p>
          <a:p>
            <a:pPr algn="l"/>
            <a:r>
              <a:rPr lang="en-US" altLang="zh-CN" sz="1400" b="1" dirty="0">
                <a:solidFill>
                  <a:schemeClr val="tx1"/>
                </a:solidFill>
                <a:latin typeface="Source Code Pro"/>
              </a:rPr>
              <a:t>	</a:t>
            </a:r>
            <a:r>
              <a:rPr lang="en-US" altLang="zh-CN" sz="1400" b="1" dirty="0" smtClean="0">
                <a:solidFill>
                  <a:schemeClr val="tx1"/>
                </a:solidFill>
                <a:latin typeface="Source Code Pro"/>
              </a:rPr>
              <a:t>Mono&lt;String&gt; resolve(</a:t>
            </a:r>
            <a:r>
              <a:rPr lang="en-US" altLang="zh-CN" sz="1400" b="1" dirty="0" err="1" smtClean="0">
                <a:solidFill>
                  <a:schemeClr val="tx1"/>
                </a:solidFill>
                <a:latin typeface="Source Code Pro"/>
              </a:rPr>
              <a:t>ServerWebExchange?exchange</a:t>
            </a:r>
            <a:r>
              <a:rPr lang="en-US" altLang="zh-CN" sz="1400" b="1" dirty="0">
                <a:solidFill>
                  <a:schemeClr val="tx1"/>
                </a:solidFill>
                <a:latin typeface="Source Code Pro"/>
              </a:rPr>
              <a:t>);</a:t>
            </a:r>
          </a:p>
          <a:p>
            <a:pPr algn="l"/>
            <a:r>
              <a:rPr lang="en-US" altLang="zh-CN" sz="1400" b="1" dirty="0" smtClean="0">
                <a:solidFill>
                  <a:schemeClr val="tx1"/>
                </a:solidFill>
                <a:latin typeface="Source Code Pro"/>
              </a:rPr>
              <a:t>}</a:t>
            </a:r>
          </a:p>
          <a:p>
            <a:pPr algn="l"/>
            <a:endParaRPr lang="en-US" altLang="zh-CN" b="1" dirty="0">
              <a:solidFill>
                <a:schemeClr val="tx1"/>
              </a:solidFill>
              <a:latin typeface="Source Code Pro"/>
            </a:endParaRPr>
          </a:p>
          <a:p>
            <a:pPr algn="l"/>
            <a:r>
              <a:rPr lang="zh-CN" altLang="en-US" sz="1400" dirty="0">
                <a:solidFill>
                  <a:schemeClr val="tx1"/>
                </a:solidFill>
                <a:latin typeface="Source Code Pro"/>
              </a:rPr>
              <a:t>示例：根据</a:t>
            </a:r>
            <a:r>
              <a:rPr lang="en-US" altLang="zh-CN" sz="1400" dirty="0">
                <a:solidFill>
                  <a:schemeClr val="tx1"/>
                </a:solidFill>
                <a:latin typeface="Source Code Pro"/>
              </a:rPr>
              <a:t>IP</a:t>
            </a:r>
            <a:r>
              <a:rPr lang="zh-CN" altLang="en-US" sz="1400" dirty="0">
                <a:solidFill>
                  <a:schemeClr val="tx1"/>
                </a:solidFill>
                <a:latin typeface="Source Code Pro"/>
              </a:rPr>
              <a:t>地址限流</a:t>
            </a:r>
          </a:p>
          <a:p>
            <a:pPr algn="l"/>
            <a:r>
              <a:rPr lang="en-US" altLang="zh-CN" sz="1400" b="1" dirty="0">
                <a:solidFill>
                  <a:schemeClr val="tx1"/>
                </a:solidFill>
                <a:latin typeface="Source Code Pro"/>
              </a:rPr>
              <a:t>public class </a:t>
            </a:r>
            <a:r>
              <a:rPr lang="en-US" altLang="zh-CN" sz="1400" b="1" dirty="0" err="1">
                <a:solidFill>
                  <a:schemeClr val="tx1"/>
                </a:solidFill>
                <a:latin typeface="Source Code Pro"/>
              </a:rPr>
              <a:t>HostAddrKeyResolver</a:t>
            </a:r>
            <a:r>
              <a:rPr lang="en-US" altLang="zh-CN" sz="1400" b="1" dirty="0">
                <a:solidFill>
                  <a:schemeClr val="tx1"/>
                </a:solidFill>
                <a:latin typeface="Source Code Pro"/>
              </a:rPr>
              <a:t> implements </a:t>
            </a:r>
            <a:r>
              <a:rPr lang="en-US" altLang="zh-CN" sz="1400" b="1" dirty="0" err="1">
                <a:solidFill>
                  <a:schemeClr val="tx1"/>
                </a:solidFill>
                <a:latin typeface="Source Code Pro"/>
              </a:rPr>
              <a:t>KeyResolver</a:t>
            </a:r>
            <a:r>
              <a:rPr lang="en-US" altLang="zh-CN" sz="1400" b="1" dirty="0">
                <a:solidFill>
                  <a:schemeClr val="tx1"/>
                </a:solidFill>
                <a:latin typeface="Source Code Pro"/>
              </a:rPr>
              <a:t> {</a:t>
            </a:r>
          </a:p>
          <a:p>
            <a:pPr algn="l"/>
            <a:r>
              <a:rPr lang="en-US" altLang="zh-CN" sz="1400" b="1" dirty="0">
                <a:solidFill>
                  <a:schemeClr val="tx1"/>
                </a:solidFill>
                <a:latin typeface="Source Code Pro"/>
              </a:rPr>
              <a:t>    @Override</a:t>
            </a:r>
          </a:p>
          <a:p>
            <a:pPr algn="l"/>
            <a:r>
              <a:rPr lang="en-US" altLang="zh-CN" sz="1400" b="1" dirty="0">
                <a:solidFill>
                  <a:schemeClr val="tx1"/>
                </a:solidFill>
                <a:latin typeface="Source Code Pro"/>
              </a:rPr>
              <a:t>    public Mono&lt;String&gt; resolve(</a:t>
            </a:r>
            <a:r>
              <a:rPr lang="en-US" altLang="zh-CN" sz="1400" b="1" dirty="0" err="1">
                <a:solidFill>
                  <a:schemeClr val="tx1"/>
                </a:solidFill>
                <a:latin typeface="Source Code Pro"/>
              </a:rPr>
              <a:t>ServerWebExchange</a:t>
            </a:r>
            <a:r>
              <a:rPr lang="en-US" altLang="zh-CN" sz="1400" b="1" dirty="0">
                <a:solidFill>
                  <a:schemeClr val="tx1"/>
                </a:solidFill>
                <a:latin typeface="Source Code Pro"/>
              </a:rPr>
              <a:t> exchange) {</a:t>
            </a:r>
          </a:p>
          <a:p>
            <a:pPr algn="l"/>
            <a:r>
              <a:rPr lang="en-US" altLang="zh-CN" sz="1400" b="1" dirty="0">
                <a:solidFill>
                  <a:schemeClr val="tx1"/>
                </a:solidFill>
                <a:latin typeface="Source Code Pro"/>
              </a:rPr>
              <a:t>        </a:t>
            </a:r>
            <a:r>
              <a:rPr lang="en-US" altLang="zh-CN" sz="1400" b="1" dirty="0" smtClean="0">
                <a:solidFill>
                  <a:schemeClr val="tx1"/>
                </a:solidFill>
                <a:latin typeface="Source Code Pro"/>
              </a:rPr>
              <a:t>return </a:t>
            </a:r>
            <a:r>
              <a:rPr lang="en-US" altLang="zh-CN" sz="1400" b="1" dirty="0" err="1" smtClean="0">
                <a:solidFill>
                  <a:schemeClr val="tx1"/>
                </a:solidFill>
                <a:latin typeface="Source Code Pro"/>
              </a:rPr>
              <a:t>Mono.just</a:t>
            </a:r>
            <a:r>
              <a:rPr lang="en-US" altLang="zh-CN" sz="1400" b="1" dirty="0" smtClean="0">
                <a:solidFill>
                  <a:schemeClr val="tx1"/>
                </a:solidFill>
                <a:latin typeface="Source Code Pro"/>
              </a:rPr>
              <a:t>(</a:t>
            </a:r>
            <a:r>
              <a:rPr lang="en-US" altLang="zh-CN" sz="1400" b="1" dirty="0" err="1" smtClean="0">
                <a:solidFill>
                  <a:schemeClr val="tx1"/>
                </a:solidFill>
                <a:latin typeface="Source Code Pro"/>
              </a:rPr>
              <a:t>exchange.getRequest</a:t>
            </a:r>
            <a:r>
              <a:rPr lang="en-US" altLang="zh-CN" sz="1400" b="1" dirty="0">
                <a:solidFill>
                  <a:schemeClr val="tx1"/>
                </a:solidFill>
                <a:latin typeface="Source Code Pro"/>
              </a:rPr>
              <a:t>().</a:t>
            </a:r>
            <a:r>
              <a:rPr lang="en-US" altLang="zh-CN" sz="1400" b="1" dirty="0" err="1">
                <a:solidFill>
                  <a:schemeClr val="tx1"/>
                </a:solidFill>
                <a:latin typeface="Source Code Pro"/>
              </a:rPr>
              <a:t>getRemoteAddress</a:t>
            </a:r>
            <a:r>
              <a:rPr lang="en-US" altLang="zh-CN" sz="1400" b="1" dirty="0" smtClean="0">
                <a:solidFill>
                  <a:schemeClr val="tx1"/>
                </a:solidFill>
                <a:latin typeface="Source Code Pro"/>
              </a:rPr>
              <a:t>()</a:t>
            </a:r>
          </a:p>
          <a:p>
            <a:pPr algn="l"/>
            <a:r>
              <a:rPr lang="en-US" altLang="zh-CN" sz="1400" b="1" dirty="0">
                <a:solidFill>
                  <a:schemeClr val="tx1"/>
                </a:solidFill>
                <a:latin typeface="Source Code Pro"/>
              </a:rPr>
              <a:t>	</a:t>
            </a:r>
            <a:r>
              <a:rPr lang="en-US" altLang="zh-CN" sz="1400" b="1" dirty="0" smtClean="0">
                <a:solidFill>
                  <a:schemeClr val="tx1"/>
                </a:solidFill>
                <a:latin typeface="Source Code Pro"/>
              </a:rPr>
              <a:t>	.</a:t>
            </a:r>
            <a:r>
              <a:rPr lang="en-US" altLang="zh-CN" sz="1400" b="1" dirty="0" err="1">
                <a:solidFill>
                  <a:schemeClr val="tx1"/>
                </a:solidFill>
                <a:latin typeface="Source Code Pro"/>
              </a:rPr>
              <a:t>getAddress</a:t>
            </a:r>
            <a:r>
              <a:rPr lang="en-US" altLang="zh-CN" sz="1400" b="1" dirty="0">
                <a:solidFill>
                  <a:schemeClr val="tx1"/>
                </a:solidFill>
                <a:latin typeface="Source Code Pro"/>
              </a:rPr>
              <a:t>().</a:t>
            </a:r>
            <a:r>
              <a:rPr lang="en-US" altLang="zh-CN" sz="1400" b="1" dirty="0" err="1">
                <a:solidFill>
                  <a:schemeClr val="tx1"/>
                </a:solidFill>
                <a:latin typeface="Source Code Pro"/>
              </a:rPr>
              <a:t>getHostAddress</a:t>
            </a:r>
            <a:r>
              <a:rPr lang="en-US" altLang="zh-CN" sz="1400" b="1" dirty="0">
                <a:solidFill>
                  <a:schemeClr val="tx1"/>
                </a:solidFill>
                <a:latin typeface="Source Code Pro"/>
              </a:rPr>
              <a:t>());</a:t>
            </a:r>
          </a:p>
          <a:p>
            <a:pPr algn="l"/>
            <a:r>
              <a:rPr lang="en-US" altLang="zh-CN" sz="1400" b="1" dirty="0">
                <a:solidFill>
                  <a:schemeClr val="tx1"/>
                </a:solidFill>
                <a:latin typeface="Source Code Pro"/>
              </a:rPr>
              <a:t> </a:t>
            </a:r>
            <a:r>
              <a:rPr lang="en-US" altLang="zh-CN" sz="1400" b="1" dirty="0" smtClean="0">
                <a:solidFill>
                  <a:schemeClr val="tx1"/>
                </a:solidFill>
                <a:latin typeface="Source Code Pro"/>
              </a:rPr>
              <a:t>    }</a:t>
            </a:r>
          </a:p>
          <a:p>
            <a:pPr algn="l"/>
            <a:r>
              <a:rPr lang="en-US" altLang="zh-CN" sz="1400" b="1" dirty="0" smtClean="0">
                <a:solidFill>
                  <a:schemeClr val="tx1"/>
                </a:solidFill>
                <a:latin typeface="Source Code Pro"/>
              </a:rPr>
              <a:t>}</a:t>
            </a:r>
            <a:endParaRPr lang="en-US" altLang="zh-CN" b="1" i="0" dirty="0">
              <a:solidFill>
                <a:schemeClr val="tx1"/>
              </a:solidFill>
              <a:effectLst/>
              <a:latin typeface="Source Code Pro"/>
            </a:endParaRPr>
          </a:p>
        </p:txBody>
      </p:sp>
      <p:sp>
        <p:nvSpPr>
          <p:cNvPr id="6"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a:latin typeface="微软雅黑" panose="020B0503020204020204" charset="-122"/>
                <a:ea typeface="微软雅黑" panose="020B0503020204020204" charset="-122"/>
              </a:rPr>
              <a:t>接入</a:t>
            </a:r>
            <a:r>
              <a:rPr lang="zh-CN" altLang="en-US" sz="2000" b="1" dirty="0" smtClean="0">
                <a:latin typeface="微软雅黑" panose="020B0503020204020204" charset="-122"/>
                <a:ea typeface="微软雅黑" panose="020B0503020204020204" charset="-122"/>
              </a:rPr>
              <a:t>层限</a:t>
            </a:r>
            <a:r>
              <a:rPr lang="zh-CN" altLang="en-US" sz="2000" b="1" dirty="0" smtClean="0">
                <a:latin typeface="微软雅黑" panose="020B0503020204020204" charset="-122"/>
                <a:ea typeface="微软雅黑" panose="020B0503020204020204" charset="-122"/>
              </a:rPr>
              <a:t>流</a:t>
            </a:r>
            <a:r>
              <a:rPr lang="en-US" altLang="zh-CN" sz="2000" b="1" dirty="0" smtClean="0">
                <a:latin typeface="微软雅黑" panose="020B0503020204020204" charset="-122"/>
                <a:ea typeface="微软雅黑" panose="020B0503020204020204" charset="-122"/>
              </a:rPr>
              <a:t>-</a:t>
            </a:r>
            <a:r>
              <a:rPr lang="en-US" altLang="zh-CN" sz="2000" b="1" dirty="0"/>
              <a:t> </a:t>
            </a:r>
            <a:r>
              <a:rPr lang="en-US" altLang="zh-CN" sz="2000" b="1" dirty="0" smtClean="0"/>
              <a:t>Spring Cloud Gateway</a:t>
            </a:r>
            <a:endParaRPr lang="zh-CN" altLang="en-US" sz="2000" b="1"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12657048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78071" y="2111551"/>
            <a:ext cx="8496300" cy="4438650"/>
          </a:xfrm>
          <a:prstGeom prst="rect">
            <a:avLst/>
          </a:prstGeom>
        </p:spPr>
      </p:pic>
      <p:sp>
        <p:nvSpPr>
          <p:cNvPr id="3" name="文本框 9"/>
          <p:cNvSpPr txBox="1"/>
          <p:nvPr/>
        </p:nvSpPr>
        <p:spPr>
          <a:xfrm>
            <a:off x="1807558" y="0"/>
            <a:ext cx="4668398" cy="546100"/>
          </a:xfrm>
          <a:prstGeom prst="rect">
            <a:avLst/>
          </a:prstGeom>
          <a:noFill/>
        </p:spPr>
        <p:txBody>
          <a:bodyPr wrap="square" rtlCol="0" anchor="ctr">
            <a:noAutofit/>
          </a:bodyPr>
          <a:lstStyle/>
          <a:p>
            <a:pPr defTabSz="914400">
              <a:spcBef>
                <a:spcPts val="700"/>
              </a:spcBef>
              <a:buSzPct val="100000"/>
            </a:pPr>
            <a:r>
              <a:rPr lang="en-US" altLang="zh-CN" sz="2000" b="1" dirty="0"/>
              <a:t>Spring Cloud Gateway - </a:t>
            </a:r>
            <a:r>
              <a:rPr lang="en-US" altLang="zh-CN" sz="2000" b="1" dirty="0" err="1"/>
              <a:t>RedisRateLimiter</a:t>
            </a:r>
            <a:endParaRPr lang="zh-CN" altLang="en-US" sz="2000" b="1" dirty="0">
              <a:latin typeface="微软雅黑" panose="020B0503020204020204" charset="-122"/>
              <a:ea typeface="微软雅黑" panose="020B0503020204020204" charset="-122"/>
            </a:endParaRPr>
          </a:p>
        </p:txBody>
      </p:sp>
      <p:sp>
        <p:nvSpPr>
          <p:cNvPr id="4" name="圆角矩形 3"/>
          <p:cNvSpPr/>
          <p:nvPr/>
        </p:nvSpPr>
        <p:spPr>
          <a:xfrm>
            <a:off x="590507" y="764282"/>
            <a:ext cx="10632813" cy="991535"/>
          </a:xfrm>
          <a:prstGeom prst="roundRect">
            <a:avLst>
              <a:gd name="adj" fmla="val 8107"/>
            </a:avLst>
          </a:prstGeom>
          <a:solidFill>
            <a:schemeClr val="bg1"/>
          </a:solidFill>
          <a:ln w="9525" cap="flat" cmpd="sng" algn="ctr">
            <a:solidFill>
              <a:schemeClr val="accent6"/>
            </a:solidFill>
            <a:prstDash val="sysDash"/>
          </a:ln>
          <a:effectLst>
            <a:outerShdw blurRad="50800" dist="38100" dir="2700000" algn="tl" rotWithShape="0">
              <a:prstClr val="black">
                <a:alpha val="40000"/>
              </a:prstClr>
            </a:outerShdw>
          </a:effectLst>
        </p:spPr>
        <p:txBody>
          <a:bodyPr rtlCol="0" anchor="ctr"/>
          <a:lstStyle/>
          <a:p>
            <a:pPr algn="ctr" defTabSz="914400" rtl="0">
              <a:lnSpc>
                <a:spcPct val="120000"/>
              </a:lnSpc>
              <a:defRPr/>
            </a:pPr>
            <a:endParaRPr lang="zh-CN" altLang="en-US" sz="1100" kern="1200">
              <a:solidFill>
                <a:srgbClr val="FFFFFF"/>
              </a:solidFill>
              <a:latin typeface="微软雅黑" pitchFamily="34" charset="-122"/>
              <a:ea typeface="微软雅黑" pitchFamily="34" charset="-122"/>
              <a:cs typeface="+mn-cs"/>
            </a:endParaRPr>
          </a:p>
        </p:txBody>
      </p:sp>
      <p:sp>
        <p:nvSpPr>
          <p:cNvPr id="5" name="文本框 3"/>
          <p:cNvSpPr txBox="1"/>
          <p:nvPr/>
        </p:nvSpPr>
        <p:spPr>
          <a:xfrm>
            <a:off x="688932" y="924179"/>
            <a:ext cx="10396602"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lgn="l" rtl="0" latinLnBrk="1" hangingPunct="0">
              <a:lnSpc>
                <a:spcPct val="150000"/>
              </a:lnSpc>
            </a:pPr>
            <a:r>
              <a:rPr lang="en-US" altLang="zh-CN" sz="1200" dirty="0" smtClean="0">
                <a:solidFill>
                  <a:srgbClr val="000000"/>
                </a:solidFill>
                <a:latin typeface="微软雅黑" panose="020B0503020204020204" charset="-122"/>
                <a:ea typeface="微软雅黑" panose="020B0503020204020204" charset="-122"/>
              </a:rPr>
              <a:t>	Spring </a:t>
            </a:r>
            <a:r>
              <a:rPr lang="en-US" altLang="zh-CN" sz="1200" dirty="0">
                <a:solidFill>
                  <a:srgbClr val="000000"/>
                </a:solidFill>
                <a:latin typeface="微软雅黑" panose="020B0503020204020204" charset="-122"/>
                <a:ea typeface="微软雅黑" panose="020B0503020204020204" charset="-122"/>
              </a:rPr>
              <a:t>Cloud Gateway </a:t>
            </a:r>
            <a:r>
              <a:rPr lang="zh-CN" altLang="en-US" sz="1200" dirty="0">
                <a:solidFill>
                  <a:srgbClr val="000000"/>
                </a:solidFill>
                <a:latin typeface="微软雅黑" panose="020B0503020204020204" charset="-122"/>
                <a:ea typeface="微软雅黑" panose="020B0503020204020204" charset="-122"/>
              </a:rPr>
              <a:t>自带了一</a:t>
            </a:r>
            <a:r>
              <a:rPr lang="zh-CN" altLang="en-US" sz="1200" dirty="0" smtClean="0">
                <a:solidFill>
                  <a:srgbClr val="000000"/>
                </a:solidFill>
                <a:latin typeface="微软雅黑" panose="020B0503020204020204" charset="-122"/>
                <a:ea typeface="微软雅黑" panose="020B0503020204020204" charset="-122"/>
              </a:rPr>
              <a:t>个分布式限</a:t>
            </a:r>
            <a:r>
              <a:rPr lang="zh-CN" altLang="en-US" sz="1200" dirty="0">
                <a:solidFill>
                  <a:srgbClr val="000000"/>
                </a:solidFill>
                <a:latin typeface="微软雅黑" panose="020B0503020204020204" charset="-122"/>
                <a:ea typeface="微软雅黑" panose="020B0503020204020204" charset="-122"/>
              </a:rPr>
              <a:t>流实现，就是 </a:t>
            </a:r>
            <a:r>
              <a:rPr lang="en-US" altLang="zh-CN" sz="1200" dirty="0" err="1" smtClean="0">
                <a:solidFill>
                  <a:srgbClr val="000000"/>
                </a:solidFill>
                <a:latin typeface="微软雅黑" panose="020B0503020204020204" charset="-122"/>
                <a:ea typeface="微软雅黑" panose="020B0503020204020204" charset="-122"/>
              </a:rPr>
              <a:t>RedisRateLimiter</a:t>
            </a:r>
            <a:r>
              <a:rPr lang="zh-CN" altLang="en-US" sz="1200" dirty="0" smtClean="0">
                <a:solidFill>
                  <a:srgbClr val="000000"/>
                </a:solidFill>
                <a:latin typeface="微软雅黑" panose="020B0503020204020204" charset="-122"/>
                <a:ea typeface="微软雅黑" panose="020B0503020204020204" charset="-122"/>
              </a:rPr>
              <a:t>。</a:t>
            </a:r>
            <a:r>
              <a:rPr lang="zh-CN" altLang="en-US" sz="1200" dirty="0">
                <a:solidFill>
                  <a:srgbClr val="000000"/>
                </a:solidFill>
                <a:latin typeface="微软雅黑" panose="020B0503020204020204" charset="-122"/>
                <a:ea typeface="微软雅黑" panose="020B0503020204020204" charset="-122"/>
              </a:rPr>
              <a:t>它的实现</a:t>
            </a:r>
            <a:r>
              <a:rPr lang="zh-CN" altLang="en-US" sz="1200" dirty="0" smtClean="0">
                <a:solidFill>
                  <a:srgbClr val="000000"/>
                </a:solidFill>
                <a:latin typeface="微软雅黑" panose="020B0503020204020204" charset="-122"/>
                <a:ea typeface="微软雅黑" panose="020B0503020204020204" charset="-122"/>
              </a:rPr>
              <a:t>原理是</a:t>
            </a:r>
            <a:r>
              <a:rPr lang="zh-CN" altLang="en-US" sz="1200" dirty="0">
                <a:solidFill>
                  <a:srgbClr val="000000"/>
                </a:solidFill>
                <a:latin typeface="微软雅黑" panose="020B0503020204020204" charset="-122"/>
                <a:ea typeface="微软雅黑" panose="020B0503020204020204" charset="-122"/>
              </a:rPr>
              <a:t>基于令牌桶算法的</a:t>
            </a:r>
            <a:r>
              <a:rPr lang="zh-CN" altLang="en-US" sz="1200" dirty="0" smtClean="0">
                <a:solidFill>
                  <a:srgbClr val="000000"/>
                </a:solidFill>
                <a:latin typeface="微软雅黑" panose="020B0503020204020204" charset="-122"/>
                <a:ea typeface="微软雅黑" panose="020B0503020204020204" charset="-122"/>
              </a:rPr>
              <a:t>，实现</a:t>
            </a:r>
            <a:r>
              <a:rPr lang="zh-CN" altLang="en-US" sz="1200" dirty="0">
                <a:solidFill>
                  <a:srgbClr val="000000"/>
                </a:solidFill>
                <a:latin typeface="微软雅黑" panose="020B0503020204020204" charset="-122"/>
                <a:ea typeface="微软雅黑" panose="020B0503020204020204" charset="-122"/>
              </a:rPr>
              <a:t>逻辑是放在一段 </a:t>
            </a:r>
            <a:r>
              <a:rPr lang="en-US" altLang="zh-CN" sz="1200" dirty="0" err="1">
                <a:solidFill>
                  <a:srgbClr val="000000"/>
                </a:solidFill>
                <a:latin typeface="微软雅黑" panose="020B0503020204020204" charset="-122"/>
                <a:ea typeface="微软雅黑" panose="020B0503020204020204" charset="-122"/>
              </a:rPr>
              <a:t>lua</a:t>
            </a:r>
            <a:r>
              <a:rPr lang="en-US" altLang="zh-CN" sz="1200" dirty="0">
                <a:solidFill>
                  <a:srgbClr val="000000"/>
                </a:solidFill>
                <a:latin typeface="微软雅黑" panose="020B0503020204020204" charset="-122"/>
                <a:ea typeface="微软雅黑" panose="020B0503020204020204" charset="-122"/>
              </a:rPr>
              <a:t> </a:t>
            </a:r>
            <a:r>
              <a:rPr lang="zh-CN" altLang="en-US" sz="1200" dirty="0">
                <a:solidFill>
                  <a:srgbClr val="000000"/>
                </a:solidFill>
                <a:latin typeface="微软雅黑" panose="020B0503020204020204" charset="-122"/>
                <a:ea typeface="微软雅黑" panose="020B0503020204020204" charset="-122"/>
              </a:rPr>
              <a:t>脚本中的</a:t>
            </a:r>
            <a:r>
              <a:rPr lang="zh-CN" altLang="en-US" sz="1200" dirty="0" smtClean="0">
                <a:solidFill>
                  <a:srgbClr val="000000"/>
                </a:solidFill>
                <a:latin typeface="微软雅黑" panose="020B0503020204020204" charset="-122"/>
                <a:ea typeface="微软雅黑" panose="020B0503020204020204" charset="-122"/>
              </a:rPr>
              <a:t>，可以</a:t>
            </a:r>
            <a:r>
              <a:rPr lang="zh-CN" altLang="en-US" sz="1200" dirty="0">
                <a:solidFill>
                  <a:srgbClr val="000000"/>
                </a:solidFill>
                <a:latin typeface="微软雅黑" panose="020B0503020204020204" charset="-122"/>
                <a:ea typeface="微软雅黑" panose="020B0503020204020204" charset="-122"/>
              </a:rPr>
              <a:t>在 </a:t>
            </a:r>
            <a:r>
              <a:rPr lang="en-US" altLang="zh-CN" sz="1200" dirty="0" err="1">
                <a:solidFill>
                  <a:srgbClr val="000000"/>
                </a:solidFill>
                <a:latin typeface="微软雅黑" panose="020B0503020204020204" charset="-122"/>
                <a:ea typeface="微软雅黑" panose="020B0503020204020204" charset="-122"/>
              </a:rPr>
              <a:t>src</a:t>
            </a:r>
            <a:r>
              <a:rPr lang="en-US" altLang="zh-CN" sz="1200" dirty="0">
                <a:solidFill>
                  <a:srgbClr val="000000"/>
                </a:solidFill>
                <a:latin typeface="微软雅黑" panose="020B0503020204020204" charset="-122"/>
                <a:ea typeface="微软雅黑" panose="020B0503020204020204" charset="-122"/>
              </a:rPr>
              <a:t>/main/resources/META-INF/scripts </a:t>
            </a:r>
            <a:r>
              <a:rPr lang="zh-CN" altLang="en-US" sz="1200" dirty="0">
                <a:solidFill>
                  <a:srgbClr val="000000"/>
                </a:solidFill>
                <a:latin typeface="微软雅黑" panose="020B0503020204020204" charset="-122"/>
                <a:ea typeface="微软雅黑" panose="020B0503020204020204" charset="-122"/>
              </a:rPr>
              <a:t>目录下找到该脚本文件 </a:t>
            </a:r>
            <a:r>
              <a:rPr lang="en-US" altLang="zh-CN" sz="1200" dirty="0" err="1">
                <a:solidFill>
                  <a:srgbClr val="000000"/>
                </a:solidFill>
                <a:latin typeface="微软雅黑" panose="020B0503020204020204" charset="-122"/>
                <a:ea typeface="微软雅黑" panose="020B0503020204020204" charset="-122"/>
              </a:rPr>
              <a:t>request_rate_limiter.lua</a:t>
            </a:r>
            <a:r>
              <a:rPr lang="zh-CN" altLang="en-US" sz="1200" dirty="0">
                <a:solidFill>
                  <a:srgbClr val="000000"/>
                </a:solidFill>
                <a:latin typeface="微软雅黑" panose="020B0503020204020204" charset="-122"/>
                <a:ea typeface="微软雅黑" panose="020B0503020204020204" charset="-122"/>
              </a:rPr>
              <a:t>：</a:t>
            </a:r>
            <a:endParaRPr lang="zh-CN" altLang="en-US" sz="1200" dirty="0">
              <a:solidFill>
                <a:srgbClr val="00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668350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1807558" y="0"/>
            <a:ext cx="4427871" cy="546100"/>
          </a:xfrm>
          <a:prstGeom prst="rect">
            <a:avLst/>
          </a:prstGeom>
          <a:noFill/>
        </p:spPr>
        <p:txBody>
          <a:bodyPr wrap="square" rtlCol="0" anchor="ctr">
            <a:noAutofit/>
          </a:bodyPr>
          <a:lstStyle/>
          <a:p>
            <a:pPr defTabSz="914400">
              <a:spcBef>
                <a:spcPts val="700"/>
              </a:spcBef>
              <a:buSzPct val="100000"/>
            </a:pPr>
            <a:r>
              <a:rPr lang="zh-CN" altLang="en-US" sz="2000" b="1" dirty="0" smtClean="0">
                <a:latin typeface="微软雅黑" panose="020B0503020204020204" charset="-122"/>
                <a:ea typeface="微软雅黑" panose="020B0503020204020204" charset="-122"/>
              </a:rPr>
              <a:t>流量染色与路由</a:t>
            </a:r>
            <a:endParaRPr lang="zh-CN" altLang="en-US" sz="2000" b="1" dirty="0">
              <a:latin typeface="微软雅黑" panose="020B0503020204020204" charset="-122"/>
              <a:ea typeface="微软雅黑" panose="020B0503020204020204" charset="-122"/>
            </a:endParaRPr>
          </a:p>
        </p:txBody>
      </p:sp>
      <p:sp>
        <p:nvSpPr>
          <p:cNvPr id="5" name="矩形 4"/>
          <p:cNvSpPr/>
          <p:nvPr/>
        </p:nvSpPr>
        <p:spPr>
          <a:xfrm>
            <a:off x="1684728" y="846389"/>
            <a:ext cx="9743872" cy="1477328"/>
          </a:xfrm>
          <a:prstGeom prst="rect">
            <a:avLst/>
          </a:prstGeom>
        </p:spPr>
        <p:txBody>
          <a:bodyPr wrap="square">
            <a:spAutoFit/>
          </a:bodyPr>
          <a:lstStyle/>
          <a:p>
            <a:pPr marL="285750" indent="-285750">
              <a:buFont typeface="Wingdings" pitchFamily="2" charset="2"/>
              <a:buChar char="n"/>
            </a:pPr>
            <a:r>
              <a:rPr lang="zh-CN" altLang="en-US" b="1" dirty="0" smtClean="0"/>
              <a:t>流量软色</a:t>
            </a:r>
            <a:endParaRPr lang="en-US" altLang="zh-CN" b="1" dirty="0" smtClean="0"/>
          </a:p>
          <a:p>
            <a:pPr marL="285750" indent="-285750">
              <a:buFont typeface="Wingdings" pitchFamily="2" charset="2"/>
              <a:buChar char="n"/>
            </a:pPr>
            <a:endParaRPr lang="en-US" altLang="zh-CN" b="1" dirty="0" smtClean="0"/>
          </a:p>
          <a:p>
            <a:r>
              <a:rPr lang="zh-CN" altLang="en-US" dirty="0" smtClean="0"/>
              <a:t>流量染色是为了区分不同来源的流量，在微服务架构下，领域服务与业务场景弱相关，不同场景的流量会打到同一个服务，但是场景之间的重要性、优先度是有较大差别的，需要区别对待。</a:t>
            </a:r>
            <a:endParaRPr lang="en-US" altLang="zh-CN" dirty="0"/>
          </a:p>
          <a:p>
            <a:endParaRPr lang="zh-CN" altLang="en-US" dirty="0"/>
          </a:p>
        </p:txBody>
      </p:sp>
      <p:sp>
        <p:nvSpPr>
          <p:cNvPr id="6" name="矩形 5"/>
          <p:cNvSpPr/>
          <p:nvPr/>
        </p:nvSpPr>
        <p:spPr>
          <a:xfrm>
            <a:off x="1684728" y="2854884"/>
            <a:ext cx="9743872" cy="1477328"/>
          </a:xfrm>
          <a:prstGeom prst="rect">
            <a:avLst/>
          </a:prstGeom>
        </p:spPr>
        <p:txBody>
          <a:bodyPr wrap="square">
            <a:spAutoFit/>
          </a:bodyPr>
          <a:lstStyle/>
          <a:p>
            <a:pPr marL="285750" indent="-285750">
              <a:buFont typeface="Wingdings" pitchFamily="2" charset="2"/>
              <a:buChar char="n"/>
            </a:pPr>
            <a:r>
              <a:rPr lang="zh-CN" altLang="en-US" b="1" dirty="0" smtClean="0"/>
              <a:t>流量路由</a:t>
            </a:r>
            <a:endParaRPr lang="en-US" altLang="zh-CN" b="1" dirty="0" smtClean="0"/>
          </a:p>
          <a:p>
            <a:pPr marL="285750" indent="-285750">
              <a:buFont typeface="Wingdings" pitchFamily="2" charset="2"/>
              <a:buChar char="n"/>
            </a:pPr>
            <a:endParaRPr lang="en-US" altLang="zh-CN" b="1" dirty="0" smtClean="0"/>
          </a:p>
          <a:p>
            <a:r>
              <a:rPr lang="zh-CN" altLang="en-US" dirty="0" smtClean="0"/>
              <a:t>流量染色之后需要将流量路由到不同的节点（运营流量、供应商流量、</a:t>
            </a:r>
            <a:r>
              <a:rPr lang="en-US" altLang="zh-CN" dirty="0" smtClean="0"/>
              <a:t>C</a:t>
            </a:r>
            <a:r>
              <a:rPr lang="zh-CN" altLang="en-US" dirty="0" smtClean="0"/>
              <a:t>端流量），或者不同的处理逻辑（走主库）。</a:t>
            </a:r>
            <a:endParaRPr lang="en-US" altLang="zh-CN" dirty="0"/>
          </a:p>
          <a:p>
            <a:endParaRPr lang="zh-CN" altLang="en-US" dirty="0"/>
          </a:p>
        </p:txBody>
      </p:sp>
    </p:spTree>
    <p:extLst>
      <p:ext uri="{BB962C8B-B14F-4D97-AF65-F5344CB8AC3E}">
        <p14:creationId xmlns:p14="http://schemas.microsoft.com/office/powerpoint/2010/main" val="308939227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544195"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544195"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txDef>
  </a:objectDefaults>
  <a:extraClrSchemeLst/>
</a:theme>
</file>

<file path=ppt/theme/theme2.xml><?xml version="1.0" encoding="utf-8"?>
<a:theme xmlns:a="http://schemas.openxmlformats.org/drawingml/2006/main" name="1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544195"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544195"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544195"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544195"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txDef>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13163</TotalTime>
  <Words>3251</Words>
  <Application>Microsoft Office PowerPoint</Application>
  <PresentationFormat>宽屏</PresentationFormat>
  <Paragraphs>402</Paragraphs>
  <Slides>41</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41</vt:i4>
      </vt:variant>
    </vt:vector>
  </HeadingPairs>
  <TitlesOfParts>
    <vt:vector size="56" baseType="lpstr">
      <vt:lpstr>-apple-system</vt:lpstr>
      <vt:lpstr>-apple-system-font</vt:lpstr>
      <vt:lpstr>Avenir Roman</vt:lpstr>
      <vt:lpstr>FZLanTingHei-B-GBK</vt:lpstr>
      <vt:lpstr>Source Code Pro</vt:lpstr>
      <vt:lpstr>宋体</vt:lpstr>
      <vt:lpstr>微软雅黑</vt:lpstr>
      <vt:lpstr>微软雅黑</vt:lpstr>
      <vt:lpstr>Arial</vt:lpstr>
      <vt:lpstr>Calibri</vt:lpstr>
      <vt:lpstr>Helvetica</vt:lpstr>
      <vt:lpstr>Wingdings</vt:lpstr>
      <vt:lpstr>Default</vt:lpstr>
      <vt:lpstr>1_自定义设计</vt:lpstr>
      <vt:lpstr>1_Default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aspire</dc:creator>
  <cp:lastModifiedBy>胡国光</cp:lastModifiedBy>
  <cp:revision>475</cp:revision>
  <dcterms:created xsi:type="dcterms:W3CDTF">2016-12-15T10:35:00Z</dcterms:created>
  <dcterms:modified xsi:type="dcterms:W3CDTF">2020-12-18T07:19:47Z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y fmtid="{D5CDD505-2E9C-101B-9397-08002B2CF9AE}" pid="3" name="ContentTypeId">
    <vt:lpwstr>0x01010015A5443E3939284E9C7338D1AF152B1B</vt:lpwstr>
  </property>
</Properties>
</file>