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57" r:id="rId5"/>
    <p:sldId id="262" r:id="rId6"/>
    <p:sldId id="259" r:id="rId7"/>
    <p:sldId id="260" r:id="rId8"/>
    <p:sldId id="261" r:id="rId9"/>
    <p:sldId id="263" r:id="rId10"/>
    <p:sldId id="264"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12/18/19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12/18/19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12/18/19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12/18/19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12/18/19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12/18/19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amiebuilds/babel-handbook/blob/master/translations/zh-Hans/plugin-handbook.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github.com/babel/bab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abeljs.cn/docs/babel-polyfi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8499" y="987624"/>
            <a:ext cx="8825658" cy="1014171"/>
          </a:xfrm>
        </p:spPr>
        <p:txBody>
          <a:bodyPr/>
          <a:lstStyle/>
          <a:p>
            <a:r>
              <a:rPr kumimoji="1" lang="en-US" altLang="zh-CN" dirty="0" smtClean="0"/>
              <a:t>Babel</a:t>
            </a:r>
            <a:r>
              <a:rPr kumimoji="1" lang="zh-CN" altLang="en-US" dirty="0" smtClean="0"/>
              <a:t> </a:t>
            </a:r>
            <a:endParaRPr kumimoji="1" lang="zh-CN" altLang="en-US" dirty="0"/>
          </a:p>
        </p:txBody>
      </p:sp>
      <p:sp>
        <p:nvSpPr>
          <p:cNvPr id="3" name="副标题 2"/>
          <p:cNvSpPr>
            <a:spLocks noGrp="1"/>
          </p:cNvSpPr>
          <p:nvPr>
            <p:ph type="subTitle" idx="1"/>
          </p:nvPr>
        </p:nvSpPr>
        <p:spPr>
          <a:xfrm>
            <a:off x="1149178" y="2286000"/>
            <a:ext cx="9489990" cy="3348681"/>
          </a:xfrm>
        </p:spPr>
        <p:txBody>
          <a:bodyPr>
            <a:normAutofit/>
          </a:bodyPr>
          <a:lstStyle/>
          <a:p>
            <a:r>
              <a:rPr lang="zh-CN" altLang="en-US" b="1" dirty="0"/>
              <a:t>背景：</a:t>
            </a:r>
            <a:r>
              <a:rPr lang="en-US" altLang="zh-CN" dirty="0" err="1"/>
              <a:t>javascript</a:t>
            </a:r>
            <a:r>
              <a:rPr lang="zh-CN" altLang="en-US" dirty="0"/>
              <a:t>在不断的发展，但是浏览器的发展速度跟不上。</a:t>
            </a:r>
            <a:endParaRPr lang="en-US" altLang="zh-CN" b="1" dirty="0"/>
          </a:p>
          <a:p>
            <a:endParaRPr kumimoji="1" lang="en-US" altLang="zh-CN" dirty="0" smtClean="0"/>
          </a:p>
          <a:p>
            <a:r>
              <a:rPr kumimoji="1" lang="zh-CN" altLang="en-US" dirty="0" smtClean="0"/>
              <a:t>历史：</a:t>
            </a:r>
            <a:endParaRPr kumimoji="1" lang="en-US" altLang="zh-CN" dirty="0" smtClean="0"/>
          </a:p>
          <a:p>
            <a:r>
              <a:rPr lang="mr-IN" altLang="zh-CN" dirty="0"/>
              <a:t>2015-02-15</a:t>
            </a:r>
            <a:r>
              <a:rPr lang="zh-CN" altLang="mr-IN" dirty="0"/>
              <a:t>，</a:t>
            </a:r>
            <a:r>
              <a:rPr lang="mr-IN" altLang="zh-CN" dirty="0"/>
              <a:t>6to5</a:t>
            </a:r>
            <a:r>
              <a:rPr lang="zh-CN" altLang="mr-IN" dirty="0"/>
              <a:t>重命名为</a:t>
            </a:r>
            <a:r>
              <a:rPr lang="mr-IN" altLang="zh-CN" dirty="0" err="1"/>
              <a:t>babel</a:t>
            </a:r>
            <a:endParaRPr lang="mr-IN" altLang="zh-CN" dirty="0"/>
          </a:p>
          <a:p>
            <a:r>
              <a:rPr lang="mr-IN" altLang="zh-CN" dirty="0"/>
              <a:t>2015-03-31</a:t>
            </a:r>
            <a:r>
              <a:rPr lang="zh-CN" altLang="mr-IN" dirty="0"/>
              <a:t>，</a:t>
            </a:r>
            <a:r>
              <a:rPr lang="mr-IN" altLang="zh-CN" dirty="0" err="1"/>
              <a:t>babel</a:t>
            </a:r>
            <a:r>
              <a:rPr lang="mr-IN" altLang="zh-CN" dirty="0"/>
              <a:t> 5.0</a:t>
            </a:r>
            <a:r>
              <a:rPr lang="zh-CN" altLang="mr-IN" dirty="0"/>
              <a:t>发布</a:t>
            </a:r>
          </a:p>
          <a:p>
            <a:r>
              <a:rPr lang="mr-IN" altLang="zh-CN" dirty="0"/>
              <a:t>2015-10-30</a:t>
            </a:r>
            <a:r>
              <a:rPr lang="zh-CN" altLang="mr-IN" dirty="0"/>
              <a:t>，</a:t>
            </a:r>
            <a:r>
              <a:rPr lang="mr-IN" altLang="zh-CN" dirty="0" err="1"/>
              <a:t>babel</a:t>
            </a:r>
            <a:r>
              <a:rPr lang="mr-IN" altLang="zh-CN" dirty="0"/>
              <a:t> 6.0</a:t>
            </a:r>
            <a:r>
              <a:rPr lang="zh-CN" altLang="mr-IN" dirty="0"/>
              <a:t>发布</a:t>
            </a:r>
          </a:p>
          <a:p>
            <a:r>
              <a:rPr lang="mr-IN" altLang="zh-CN" dirty="0"/>
              <a:t>2018-08-27, </a:t>
            </a:r>
            <a:r>
              <a:rPr lang="mr-IN" altLang="zh-CN" dirty="0" err="1"/>
              <a:t>babel</a:t>
            </a:r>
            <a:r>
              <a:rPr lang="mr-IN" altLang="zh-CN" dirty="0"/>
              <a:t> 7.0</a:t>
            </a:r>
            <a:r>
              <a:rPr lang="zh-CN" altLang="mr-IN" dirty="0"/>
              <a:t>发布</a:t>
            </a:r>
          </a:p>
          <a:p>
            <a:endParaRPr kumimoji="1" lang="zh-CN" altLang="en-US" dirty="0"/>
          </a:p>
        </p:txBody>
      </p:sp>
    </p:spTree>
    <p:extLst>
      <p:ext uri="{BB962C8B-B14F-4D97-AF65-F5344CB8AC3E}">
        <p14:creationId xmlns:p14="http://schemas.microsoft.com/office/powerpoint/2010/main" val="125884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10404389" cy="369332"/>
          </a:xfrm>
          <a:prstGeom prst="rect">
            <a:avLst/>
          </a:prstGeom>
        </p:spPr>
        <p:txBody>
          <a:bodyPr wrap="square">
            <a:spAutoFit/>
          </a:bodyPr>
          <a:lstStyle/>
          <a:p>
            <a:pPr algn="ctr"/>
            <a:r>
              <a:rPr lang="zh-CN" altLang="en-US" b="1" dirty="0">
                <a:solidFill>
                  <a:srgbClr val="000000"/>
                </a:solidFill>
                <a:latin typeface="Verdana" charset="0"/>
              </a:rPr>
              <a:t>常用插件说明</a:t>
            </a:r>
            <a:endParaRPr lang="zh-CN" altLang="en-US" dirty="0"/>
          </a:p>
        </p:txBody>
      </p:sp>
      <p:sp>
        <p:nvSpPr>
          <p:cNvPr id="5" name="矩形 4"/>
          <p:cNvSpPr/>
          <p:nvPr/>
        </p:nvSpPr>
        <p:spPr>
          <a:xfrm>
            <a:off x="177855" y="476419"/>
            <a:ext cx="10733161" cy="4093428"/>
          </a:xfrm>
          <a:prstGeom prst="rect">
            <a:avLst/>
          </a:prstGeom>
        </p:spPr>
        <p:txBody>
          <a:bodyPr wrap="square">
            <a:spAutoFit/>
          </a:bodyPr>
          <a:lstStyle/>
          <a:p>
            <a:pPr marL="342900" indent="-342900">
              <a:spcBef>
                <a:spcPts val="600"/>
              </a:spcBef>
              <a:spcAft>
                <a:spcPts val="600"/>
              </a:spcAft>
              <a:buFont typeface="+mj-lt"/>
              <a:buAutoNum type="arabicPeriod"/>
            </a:pPr>
            <a:r>
              <a:rPr lang="en-US" altLang="zh-CN" dirty="0">
                <a:solidFill>
                  <a:srgbClr val="000000"/>
                </a:solidFill>
                <a:latin typeface="+mj-lt"/>
              </a:rPr>
              <a:t>babel-core </a:t>
            </a:r>
            <a:r>
              <a:rPr lang="en-US" altLang="zh-CN" dirty="0">
                <a:solidFill>
                  <a:srgbClr val="999999"/>
                </a:solidFill>
                <a:latin typeface="+mj-lt"/>
              </a:rPr>
              <a:t>//</a:t>
            </a:r>
            <a:r>
              <a:rPr lang="zh-CN" altLang="en-US" dirty="0">
                <a:solidFill>
                  <a:srgbClr val="999999"/>
                </a:solidFill>
                <a:latin typeface="+mj-lt"/>
              </a:rPr>
              <a:t>必备的核心</a:t>
            </a:r>
            <a:r>
              <a:rPr lang="zh-CN" altLang="en-US" dirty="0" smtClean="0">
                <a:solidFill>
                  <a:srgbClr val="999999"/>
                </a:solidFill>
                <a:latin typeface="+mj-lt"/>
              </a:rPr>
              <a:t>库</a:t>
            </a:r>
            <a:endParaRPr lang="en-US" altLang="zh-CN" dirty="0" smtClean="0">
              <a:solidFill>
                <a:srgbClr val="999999"/>
              </a:solidFill>
              <a:latin typeface="+mj-lt"/>
            </a:endParaRPr>
          </a:p>
          <a:p>
            <a:pPr marL="342900" indent="-342900">
              <a:spcBef>
                <a:spcPts val="600"/>
              </a:spcBef>
              <a:spcAft>
                <a:spcPts val="600"/>
              </a:spcAft>
              <a:buFont typeface="+mj-lt"/>
              <a:buAutoNum type="arabicPeriod"/>
            </a:pPr>
            <a:r>
              <a:rPr lang="en-US" altLang="zh-CN" dirty="0">
                <a:latin typeface="+mj-lt"/>
              </a:rPr>
              <a:t>babel-loader //</a:t>
            </a:r>
            <a:r>
              <a:rPr lang="en-US" altLang="zh-CN" dirty="0" err="1">
                <a:latin typeface="+mj-lt"/>
              </a:rPr>
              <a:t>webpack</a:t>
            </a:r>
            <a:r>
              <a:rPr lang="en-US" altLang="zh-CN" dirty="0">
                <a:latin typeface="+mj-lt"/>
              </a:rPr>
              <a:t> loader</a:t>
            </a:r>
            <a:r>
              <a:rPr lang="zh-CN" altLang="en-US" dirty="0">
                <a:latin typeface="+mj-lt"/>
              </a:rPr>
              <a:t>配置</a:t>
            </a:r>
            <a:r>
              <a:rPr lang="zh-CN" altLang="en-US" dirty="0" smtClean="0">
                <a:latin typeface="+mj-lt"/>
              </a:rPr>
              <a:t>必备</a:t>
            </a:r>
            <a:endParaRPr lang="en-US" altLang="zh-CN" dirty="0" smtClean="0">
              <a:latin typeface="+mj-lt"/>
            </a:endParaRPr>
          </a:p>
          <a:p>
            <a:pPr marL="342900" indent="-342900">
              <a:spcBef>
                <a:spcPts val="600"/>
              </a:spcBef>
              <a:spcAft>
                <a:spcPts val="600"/>
              </a:spcAft>
              <a:buFont typeface="+mj-lt"/>
              <a:buAutoNum type="arabicPeriod"/>
            </a:pPr>
            <a:r>
              <a:rPr lang="en-US" altLang="zh-CN" dirty="0">
                <a:latin typeface="+mj-lt"/>
              </a:rPr>
              <a:t>babel-preset-</a:t>
            </a:r>
            <a:r>
              <a:rPr lang="en-US" altLang="zh-CN" dirty="0" err="1">
                <a:latin typeface="+mj-lt"/>
              </a:rPr>
              <a:t>env</a:t>
            </a:r>
            <a:r>
              <a:rPr lang="en-US" altLang="zh-CN" dirty="0">
                <a:latin typeface="+mj-lt"/>
              </a:rPr>
              <a:t> //</a:t>
            </a:r>
            <a:r>
              <a:rPr lang="zh-CN" altLang="en-US" dirty="0">
                <a:latin typeface="+mj-lt"/>
              </a:rPr>
              <a:t>有了它，你不再需要添加</a:t>
            </a:r>
            <a:r>
              <a:rPr lang="en-US" altLang="zh-CN" dirty="0">
                <a:latin typeface="+mj-lt"/>
              </a:rPr>
              <a:t>2015</a:t>
            </a:r>
            <a:r>
              <a:rPr lang="zh-CN" altLang="en-US" dirty="0">
                <a:latin typeface="+mj-lt"/>
              </a:rPr>
              <a:t>、</a:t>
            </a:r>
            <a:r>
              <a:rPr lang="en-US" altLang="zh-CN" dirty="0">
                <a:latin typeface="+mj-lt"/>
              </a:rPr>
              <a:t>2016</a:t>
            </a:r>
            <a:r>
              <a:rPr lang="zh-CN" altLang="en-US" dirty="0">
                <a:latin typeface="+mj-lt"/>
              </a:rPr>
              <a:t>、</a:t>
            </a:r>
            <a:r>
              <a:rPr lang="en-US" altLang="zh-CN" dirty="0">
                <a:latin typeface="+mj-lt"/>
              </a:rPr>
              <a:t>2017</a:t>
            </a:r>
            <a:r>
              <a:rPr lang="zh-CN" altLang="en-US" dirty="0">
                <a:latin typeface="+mj-lt"/>
              </a:rPr>
              <a:t>，全都</a:t>
            </a:r>
            <a:r>
              <a:rPr lang="zh-CN" altLang="en-US" dirty="0" smtClean="0">
                <a:latin typeface="+mj-lt"/>
              </a:rPr>
              <a:t>支持</a:t>
            </a:r>
            <a:endParaRPr lang="en-US" altLang="zh-CN" dirty="0" smtClean="0">
              <a:latin typeface="+mj-lt"/>
            </a:endParaRPr>
          </a:p>
          <a:p>
            <a:pPr marL="342900" indent="-342900">
              <a:spcBef>
                <a:spcPts val="600"/>
              </a:spcBef>
              <a:spcAft>
                <a:spcPts val="600"/>
              </a:spcAft>
              <a:buFont typeface="+mj-lt"/>
              <a:buAutoNum type="arabicPeriod"/>
            </a:pPr>
            <a:r>
              <a:rPr lang="en-US" altLang="zh-CN" dirty="0">
                <a:latin typeface="+mj-lt"/>
              </a:rPr>
              <a:t>babel-preset-stage-0 //</a:t>
            </a:r>
            <a:r>
              <a:rPr lang="zh-CN" altLang="en-US" dirty="0">
                <a:latin typeface="+mj-lt"/>
              </a:rPr>
              <a:t>有了它，你不再需要添加</a:t>
            </a:r>
            <a:r>
              <a:rPr lang="en-US" altLang="zh-CN" dirty="0">
                <a:latin typeface="+mj-lt"/>
              </a:rPr>
              <a:t>stage-1,stage-2,stage-3,</a:t>
            </a:r>
            <a:r>
              <a:rPr lang="zh-CN" altLang="en-US" dirty="0">
                <a:latin typeface="+mj-lt"/>
              </a:rPr>
              <a:t>默认向后</a:t>
            </a:r>
            <a:r>
              <a:rPr lang="zh-CN" altLang="en-US" dirty="0" smtClean="0">
                <a:latin typeface="+mj-lt"/>
              </a:rPr>
              <a:t>支持</a:t>
            </a:r>
            <a:endParaRPr lang="en-US" altLang="zh-CN" dirty="0" smtClean="0">
              <a:latin typeface="+mj-lt"/>
            </a:endParaRPr>
          </a:p>
          <a:p>
            <a:pPr marL="342900" indent="-342900">
              <a:spcBef>
                <a:spcPts val="600"/>
              </a:spcBef>
              <a:spcAft>
                <a:spcPts val="600"/>
              </a:spcAft>
              <a:buFont typeface="+mj-lt"/>
              <a:buAutoNum type="arabicPeriod"/>
            </a:pPr>
            <a:r>
              <a:rPr lang="en-US" altLang="zh-CN" dirty="0">
                <a:latin typeface="+mj-lt"/>
              </a:rPr>
              <a:t>babel-plugin-transform-runtime </a:t>
            </a:r>
            <a:r>
              <a:rPr lang="zh-CN" altLang="en-US" dirty="0">
                <a:latin typeface="+mj-lt"/>
              </a:rPr>
              <a:t>、</a:t>
            </a:r>
            <a:r>
              <a:rPr lang="en-US" altLang="zh-CN" dirty="0">
                <a:latin typeface="+mj-lt"/>
              </a:rPr>
              <a:t>babel-runtime  //</a:t>
            </a:r>
            <a:r>
              <a:rPr lang="zh-CN" altLang="en-US" dirty="0">
                <a:latin typeface="+mj-lt"/>
              </a:rPr>
              <a:t>支持</a:t>
            </a:r>
            <a:r>
              <a:rPr lang="en-US" altLang="zh-CN" dirty="0">
                <a:latin typeface="+mj-lt"/>
              </a:rPr>
              <a:t>helpers</a:t>
            </a:r>
            <a:r>
              <a:rPr lang="zh-CN" altLang="en-US" dirty="0">
                <a:latin typeface="+mj-lt"/>
              </a:rPr>
              <a:t>，</a:t>
            </a:r>
            <a:r>
              <a:rPr lang="en-US" altLang="zh-CN" dirty="0" err="1">
                <a:latin typeface="+mj-lt"/>
              </a:rPr>
              <a:t>polyfill</a:t>
            </a:r>
            <a:r>
              <a:rPr lang="zh-CN" altLang="en-US" dirty="0">
                <a:latin typeface="+mj-lt"/>
              </a:rPr>
              <a:t>，</a:t>
            </a:r>
            <a:r>
              <a:rPr lang="en-US" altLang="zh-CN" dirty="0">
                <a:latin typeface="+mj-lt"/>
              </a:rPr>
              <a:t>regenerator</a:t>
            </a:r>
            <a:r>
              <a:rPr lang="zh-CN" altLang="en-US" dirty="0" smtClean="0">
                <a:latin typeface="+mj-lt"/>
              </a:rPr>
              <a:t>配置</a:t>
            </a:r>
            <a:endParaRPr lang="en-US" altLang="zh-CN" dirty="0" smtClean="0">
              <a:latin typeface="+mj-lt"/>
            </a:endParaRPr>
          </a:p>
          <a:p>
            <a:pPr marL="342900" indent="-342900">
              <a:spcBef>
                <a:spcPts val="600"/>
              </a:spcBef>
              <a:spcAft>
                <a:spcPts val="600"/>
              </a:spcAft>
              <a:buFont typeface="+mj-lt"/>
              <a:buAutoNum type="arabicPeriod"/>
            </a:pPr>
            <a:r>
              <a:rPr lang="en-US" altLang="zh-CN" dirty="0">
                <a:latin typeface="+mj-lt"/>
              </a:rPr>
              <a:t>babel-plugin-transform-decorators-legacy //</a:t>
            </a:r>
            <a:r>
              <a:rPr lang="zh-CN" altLang="en-US" dirty="0">
                <a:latin typeface="+mj-lt"/>
              </a:rPr>
              <a:t>支持修饰符语法 </a:t>
            </a:r>
            <a:r>
              <a:rPr lang="en-US" altLang="zh-CN" dirty="0">
                <a:latin typeface="+mj-lt"/>
              </a:rPr>
              <a:t>@</a:t>
            </a:r>
            <a:r>
              <a:rPr lang="en-US" altLang="zh-CN" dirty="0" smtClean="0">
                <a:latin typeface="+mj-lt"/>
              </a:rPr>
              <a:t>connect</a:t>
            </a:r>
          </a:p>
          <a:p>
            <a:pPr marL="342900" indent="-342900">
              <a:spcBef>
                <a:spcPts val="600"/>
              </a:spcBef>
              <a:spcAft>
                <a:spcPts val="600"/>
              </a:spcAft>
              <a:buFont typeface="+mj-lt"/>
              <a:buAutoNum type="arabicPeriod"/>
            </a:pPr>
            <a:r>
              <a:rPr lang="en-US" altLang="zh-CN" dirty="0">
                <a:latin typeface="+mj-lt"/>
              </a:rPr>
              <a:t>babel-preset-react //</a:t>
            </a:r>
            <a:r>
              <a:rPr lang="zh-CN" altLang="en-US" dirty="0">
                <a:latin typeface="+mj-lt"/>
              </a:rPr>
              <a:t>支持解析</a:t>
            </a:r>
            <a:r>
              <a:rPr lang="en-US" altLang="zh-CN" dirty="0">
                <a:latin typeface="+mj-lt"/>
              </a:rPr>
              <a:t>react</a:t>
            </a:r>
            <a:r>
              <a:rPr lang="zh-CN" altLang="en-US" dirty="0">
                <a:latin typeface="+mj-lt"/>
              </a:rPr>
              <a:t>语法</a:t>
            </a:r>
            <a:r>
              <a:rPr lang="en-US" altLang="zh-CN" dirty="0">
                <a:latin typeface="+mj-lt"/>
              </a:rPr>
              <a:t>,</a:t>
            </a:r>
            <a:r>
              <a:rPr lang="zh-CN" altLang="en-US" dirty="0">
                <a:latin typeface="+mj-lt"/>
              </a:rPr>
              <a:t>如果使用</a:t>
            </a:r>
            <a:r>
              <a:rPr lang="en-US" altLang="zh-CN" dirty="0" err="1">
                <a:latin typeface="+mj-lt"/>
              </a:rPr>
              <a:t>vue</a:t>
            </a:r>
            <a:r>
              <a:rPr lang="zh-CN" altLang="en-US" dirty="0">
                <a:latin typeface="+mj-lt"/>
              </a:rPr>
              <a:t>把</a:t>
            </a:r>
            <a:r>
              <a:rPr lang="en-US" altLang="zh-CN" dirty="0">
                <a:latin typeface="+mj-lt"/>
              </a:rPr>
              <a:t>react</a:t>
            </a:r>
            <a:r>
              <a:rPr lang="zh-CN" altLang="en-US" dirty="0">
                <a:latin typeface="+mj-lt"/>
              </a:rPr>
              <a:t>替换成</a:t>
            </a:r>
            <a:r>
              <a:rPr lang="en-US" altLang="zh-CN" dirty="0" err="1">
                <a:latin typeface="+mj-lt"/>
              </a:rPr>
              <a:t>vue</a:t>
            </a:r>
            <a:r>
              <a:rPr lang="zh-CN" altLang="en-US" dirty="0">
                <a:latin typeface="+mj-lt"/>
              </a:rPr>
              <a:t>就</a:t>
            </a:r>
            <a:r>
              <a:rPr lang="zh-CN" altLang="en-US" dirty="0" smtClean="0">
                <a:latin typeface="+mj-lt"/>
              </a:rPr>
              <a:t>好</a:t>
            </a:r>
            <a:endParaRPr lang="en-US" altLang="zh-CN" dirty="0" smtClean="0">
              <a:latin typeface="+mj-lt"/>
            </a:endParaRPr>
          </a:p>
          <a:p>
            <a:pPr marL="342900" indent="-342900">
              <a:spcBef>
                <a:spcPts val="600"/>
              </a:spcBef>
              <a:spcAft>
                <a:spcPts val="600"/>
              </a:spcAft>
              <a:buFont typeface="+mj-lt"/>
              <a:buAutoNum type="arabicPeriod"/>
            </a:pPr>
            <a:r>
              <a:rPr lang="en-US" altLang="zh-CN" dirty="0">
                <a:latin typeface="+mj-lt"/>
              </a:rPr>
              <a:t>react-hot-loader //</a:t>
            </a:r>
            <a:r>
              <a:rPr lang="zh-CN" altLang="en-US" dirty="0">
                <a:latin typeface="+mj-lt"/>
              </a:rPr>
              <a:t>虽然它长得不像</a:t>
            </a:r>
            <a:r>
              <a:rPr lang="en-US" altLang="zh-CN" dirty="0">
                <a:latin typeface="+mj-lt"/>
              </a:rPr>
              <a:t>babel</a:t>
            </a:r>
            <a:r>
              <a:rPr lang="zh-CN" altLang="en-US" dirty="0">
                <a:latin typeface="+mj-lt"/>
              </a:rPr>
              <a:t>，但是它也需要在</a:t>
            </a:r>
            <a:r>
              <a:rPr lang="en-US" altLang="zh-CN" dirty="0" err="1">
                <a:latin typeface="+mj-lt"/>
              </a:rPr>
              <a:t>babelrc</a:t>
            </a:r>
            <a:r>
              <a:rPr lang="zh-CN" altLang="en-US" dirty="0">
                <a:latin typeface="+mj-lt"/>
              </a:rPr>
              <a:t>做</a:t>
            </a:r>
            <a:r>
              <a:rPr lang="zh-CN" altLang="en-US" dirty="0" smtClean="0">
                <a:latin typeface="+mj-lt"/>
              </a:rPr>
              <a:t>配置</a:t>
            </a:r>
            <a:endParaRPr lang="en-US" altLang="zh-CN" dirty="0" smtClean="0">
              <a:latin typeface="+mj-lt"/>
            </a:endParaRPr>
          </a:p>
          <a:p>
            <a:pPr marL="342900" indent="-342900">
              <a:spcBef>
                <a:spcPts val="600"/>
              </a:spcBef>
              <a:spcAft>
                <a:spcPts val="600"/>
              </a:spcAft>
              <a:buFont typeface="+mj-lt"/>
              <a:buAutoNum type="arabicPeriod"/>
            </a:pPr>
            <a:r>
              <a:rPr lang="en-US" altLang="zh-CN" dirty="0">
                <a:latin typeface="+mj-lt"/>
              </a:rPr>
              <a:t>@</a:t>
            </a:r>
            <a:r>
              <a:rPr lang="en-US" altLang="zh-CN" dirty="0" smtClean="0">
                <a:latin typeface="+mj-lt"/>
              </a:rPr>
              <a:t>babel/helper</a:t>
            </a:r>
            <a:r>
              <a:rPr lang="zh-CN" altLang="en-US" dirty="0" smtClean="0">
                <a:latin typeface="+mj-lt"/>
              </a:rPr>
              <a:t> </a:t>
            </a:r>
            <a:r>
              <a:rPr lang="zh-CN" altLang="en-US" dirty="0">
                <a:latin typeface="+mj-lt"/>
              </a:rPr>
              <a:t> 辅助代码，单纯的语法转换可能无法让代码运行起来，比如低版本浏览器无法识别</a:t>
            </a:r>
            <a:r>
              <a:rPr lang="en-US" altLang="zh-CN" dirty="0">
                <a:latin typeface="+mj-lt"/>
              </a:rPr>
              <a:t>class</a:t>
            </a:r>
            <a:r>
              <a:rPr lang="zh-CN" altLang="en-US" dirty="0">
                <a:latin typeface="+mj-lt"/>
              </a:rPr>
              <a:t>关键字，这时候需要添加辅助代码，对</a:t>
            </a:r>
            <a:r>
              <a:rPr lang="en-US" altLang="zh-CN" dirty="0">
                <a:latin typeface="+mj-lt"/>
              </a:rPr>
              <a:t>class</a:t>
            </a:r>
            <a:r>
              <a:rPr lang="zh-CN" altLang="en-US" dirty="0">
                <a:latin typeface="+mj-lt"/>
              </a:rPr>
              <a:t>进行模拟。</a:t>
            </a:r>
            <a:endParaRPr lang="zh-CN" altLang="en-US" dirty="0">
              <a:latin typeface="+mj-lt"/>
            </a:endParaRPr>
          </a:p>
        </p:txBody>
      </p:sp>
    </p:spTree>
    <p:extLst>
      <p:ext uri="{BB962C8B-B14F-4D97-AF65-F5344CB8AC3E}">
        <p14:creationId xmlns:p14="http://schemas.microsoft.com/office/powerpoint/2010/main" val="94224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延展</a:t>
            </a:r>
            <a:endParaRPr kumimoji="1" lang="zh-CN" altLang="en-US" dirty="0"/>
          </a:p>
        </p:txBody>
      </p:sp>
      <p:sp>
        <p:nvSpPr>
          <p:cNvPr id="3" name="内容占位符 2"/>
          <p:cNvSpPr>
            <a:spLocks noGrp="1"/>
          </p:cNvSpPr>
          <p:nvPr>
            <p:ph idx="1"/>
          </p:nvPr>
        </p:nvSpPr>
        <p:spPr/>
        <p:txBody>
          <a:bodyPr/>
          <a:lstStyle/>
          <a:p>
            <a:r>
              <a:rPr kumimoji="1" lang="zh-CN" altLang="en-US" dirty="0" smtClean="0"/>
              <a:t>什么是</a:t>
            </a:r>
            <a:r>
              <a:rPr kumimoji="1" lang="en-US" altLang="zh-CN" dirty="0" smtClean="0"/>
              <a:t>AST</a:t>
            </a:r>
            <a:r>
              <a:rPr kumimoji="1" lang="zh-CN" altLang="en-US" dirty="0" smtClean="0"/>
              <a:t>？</a:t>
            </a:r>
            <a:endParaRPr kumimoji="1" lang="en-US" altLang="zh-CN" dirty="0" smtClean="0"/>
          </a:p>
          <a:p>
            <a:r>
              <a:rPr kumimoji="1" lang="en-US" altLang="zh-CN" dirty="0" smtClean="0"/>
              <a:t>Babel </a:t>
            </a:r>
            <a:r>
              <a:rPr kumimoji="1" lang="zh-CN" altLang="en-US" dirty="0" smtClean="0"/>
              <a:t>是怎么做抽线解析的？</a:t>
            </a:r>
            <a:r>
              <a:rPr kumimoji="1" lang="en-US" altLang="zh-CN" dirty="0" smtClean="0"/>
              <a:t/>
            </a:r>
            <a:br>
              <a:rPr kumimoji="1" lang="en-US" altLang="zh-CN" dirty="0" smtClean="0"/>
            </a:br>
            <a:endParaRPr kumimoji="1" lang="zh-CN" altLang="en-US" dirty="0"/>
          </a:p>
        </p:txBody>
      </p:sp>
    </p:spTree>
    <p:extLst>
      <p:ext uri="{BB962C8B-B14F-4D97-AF65-F5344CB8AC3E}">
        <p14:creationId xmlns:p14="http://schemas.microsoft.com/office/powerpoint/2010/main" val="90551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github.com/jamiebuilds/babel-handbook/blob/master/translations/zh-Hans/plugin-handbook.md</a:t>
            </a:r>
            <a:r>
              <a:rPr lang="en-US" altLang="zh-CN" dirty="0"/>
              <a:t> </a:t>
            </a:r>
            <a:r>
              <a:rPr lang="zh-CN" altLang="en-US" dirty="0" smtClean="0"/>
              <a:t>插件手册</a:t>
            </a:r>
            <a:endParaRPr kumimoji="1" lang="zh-CN" altLang="en-US" dirty="0"/>
          </a:p>
        </p:txBody>
      </p:sp>
    </p:spTree>
    <p:extLst>
      <p:ext uri="{BB962C8B-B14F-4D97-AF65-F5344CB8AC3E}">
        <p14:creationId xmlns:p14="http://schemas.microsoft.com/office/powerpoint/2010/main" val="145318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826" y="2767914"/>
            <a:ext cx="7970109" cy="457201"/>
          </a:xfrm>
        </p:spPr>
        <p:txBody>
          <a:bodyPr/>
          <a:lstStyle/>
          <a:p>
            <a:r>
              <a:rPr lang="en-US" altLang="zh-CN" sz="3200" b="1" dirty="0"/>
              <a:t>Babel, Babylon </a:t>
            </a:r>
            <a:r>
              <a:rPr lang="zh-CN" altLang="en-US" sz="3200" b="1" dirty="0" smtClean="0"/>
              <a:t>含义</a:t>
            </a:r>
            <a:r>
              <a:rPr lang="en-US" altLang="zh-CN" sz="3200" b="1" dirty="0" smtClean="0"/>
              <a:t/>
            </a:r>
            <a:br>
              <a:rPr lang="en-US" altLang="zh-CN" sz="3200" b="1" dirty="0" smtClean="0"/>
            </a:br>
            <a:r>
              <a:rPr lang="zh-CN" altLang="en-US" dirty="0"/>
              <a:t/>
            </a:r>
            <a:br>
              <a:rPr lang="zh-CN" altLang="en-US" dirty="0"/>
            </a:br>
            <a:r>
              <a:rPr lang="en-US" altLang="zh-CN" sz="2400" dirty="0"/>
              <a:t>Babylon </a:t>
            </a:r>
            <a:r>
              <a:rPr lang="zh-CN" altLang="en-US" sz="2400" dirty="0"/>
              <a:t>读出来是巴比伦的意思，指的是巴比伦文明</a:t>
            </a:r>
            <a:br>
              <a:rPr lang="zh-CN" altLang="en-US" sz="2400" dirty="0"/>
            </a:br>
            <a:r>
              <a:rPr lang="en-US" altLang="zh-CN" sz="2400" dirty="0"/>
              <a:t>Babel </a:t>
            </a:r>
            <a:r>
              <a:rPr lang="zh-CN" altLang="en-US" sz="2400" dirty="0"/>
              <a:t>指的是通天塔，是巴比伦文明里面的 </a:t>
            </a:r>
            <a:r>
              <a:rPr lang="zh-CN" altLang="en-US" sz="2400" dirty="0" smtClean="0"/>
              <a:t>通天塔</a:t>
            </a:r>
            <a:endParaRPr kumimoji="1" lang="zh-CN" altLang="en-US" dirty="0"/>
          </a:p>
        </p:txBody>
      </p:sp>
      <p:sp>
        <p:nvSpPr>
          <p:cNvPr id="3" name="副标题 2"/>
          <p:cNvSpPr>
            <a:spLocks noGrp="1"/>
          </p:cNvSpPr>
          <p:nvPr>
            <p:ph type="subTitle" idx="1"/>
          </p:nvPr>
        </p:nvSpPr>
        <p:spPr>
          <a:xfrm>
            <a:off x="963826" y="3546389"/>
            <a:ext cx="9910119" cy="2092411"/>
          </a:xfrm>
        </p:spPr>
        <p:txBody>
          <a:bodyPr>
            <a:normAutofit/>
          </a:bodyPr>
          <a:lstStyle/>
          <a:p>
            <a:r>
              <a:rPr lang="zh-CN" altLang="en-US" dirty="0"/>
              <a:t>当时地上的人们都说同一种语言，当人们离开东方之后，他们来到了示拿之地。在那里，人们想方设法烧砖好让他们能够造出一座城和一座高耸入云的塔来传播自己的名声，以免他们分散到世界各地。上帝来到人间后看到了这座城和这座塔，说一群只说一种语言的人以后便没有他们做不成的事了；于是上帝将他们的语言打乱，这样他们就不能听懂对方说什么了，还把他们分散到了世界各地，这座城市也停止了修建。这座城市就被称为“巴别城”。 </a:t>
            </a:r>
            <a:r>
              <a:rPr lang="en-US" altLang="zh-CN" dirty="0"/>
              <a:t>-- 《</a:t>
            </a:r>
            <a:r>
              <a:rPr lang="zh-CN" altLang="en-US" dirty="0"/>
              <a:t>创世记</a:t>
            </a:r>
            <a:r>
              <a:rPr lang="en-US" altLang="zh-CN" dirty="0"/>
              <a:t>》</a:t>
            </a:r>
            <a:endParaRPr kumimoji="1" lang="zh-CN" altLang="en-US" dirty="0"/>
          </a:p>
        </p:txBody>
      </p:sp>
    </p:spTree>
    <p:extLst>
      <p:ext uri="{BB962C8B-B14F-4D97-AF65-F5344CB8AC3E}">
        <p14:creationId xmlns:p14="http://schemas.microsoft.com/office/powerpoint/2010/main" val="73574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抽象语法树（</a:t>
            </a:r>
            <a:r>
              <a:rPr lang="en-US" altLang="zh-CN" b="1" dirty="0"/>
              <a:t>AST</a:t>
            </a:r>
            <a:r>
              <a:rPr lang="zh-CN" altLang="en-US" b="1" dirty="0"/>
              <a:t>）</a:t>
            </a:r>
            <a:br>
              <a:rPr lang="zh-CN" altLang="en-US" b="1" dirty="0"/>
            </a:br>
            <a:endParaRPr kumimoji="1"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79" y="2603500"/>
            <a:ext cx="9285629" cy="3173317"/>
          </a:xfrm>
        </p:spPr>
      </p:pic>
      <p:sp>
        <p:nvSpPr>
          <p:cNvPr id="7" name="文本框 6"/>
          <p:cNvSpPr txBox="1"/>
          <p:nvPr/>
        </p:nvSpPr>
        <p:spPr>
          <a:xfrm>
            <a:off x="439358" y="5918886"/>
            <a:ext cx="10192603" cy="923330"/>
          </a:xfrm>
          <a:prstGeom prst="rect">
            <a:avLst/>
          </a:prstGeom>
          <a:noFill/>
        </p:spPr>
        <p:txBody>
          <a:bodyPr wrap="square" rtlCol="0">
            <a:spAutoFit/>
          </a:bodyPr>
          <a:lstStyle/>
          <a:p>
            <a:pPr marL="285750" indent="-285750">
              <a:buFont typeface="Arial" charset="0"/>
              <a:buChar char="•"/>
            </a:pPr>
            <a:r>
              <a:rPr lang="en-US" altLang="zh-CN" dirty="0"/>
              <a:t>Babylon</a:t>
            </a:r>
            <a:r>
              <a:rPr lang="zh-CN" altLang="en-US" dirty="0"/>
              <a:t>定义了把代码解析成</a:t>
            </a:r>
            <a:r>
              <a:rPr lang="en-US" altLang="zh-CN" dirty="0"/>
              <a:t>AST</a:t>
            </a:r>
            <a:r>
              <a:rPr lang="zh-CN" altLang="en-US" dirty="0"/>
              <a:t>的一套</a:t>
            </a:r>
            <a:r>
              <a:rPr lang="zh-CN" altLang="en-US" dirty="0" smtClean="0"/>
              <a:t>规范，最初</a:t>
            </a:r>
            <a:r>
              <a:rPr lang="zh-CN" altLang="en-US" dirty="0"/>
              <a:t>是从</a:t>
            </a:r>
            <a:r>
              <a:rPr lang="en-US" altLang="zh-CN" dirty="0"/>
              <a:t>Acorn</a:t>
            </a:r>
            <a:r>
              <a:rPr lang="zh-CN" altLang="en-US" dirty="0"/>
              <a:t>项目</a:t>
            </a:r>
            <a:r>
              <a:rPr lang="en-US" altLang="zh-CN" dirty="0"/>
              <a:t>fork</a:t>
            </a:r>
            <a:r>
              <a:rPr lang="zh-CN" altLang="en-US" dirty="0"/>
              <a:t>出来的</a:t>
            </a:r>
            <a:r>
              <a:rPr lang="zh-CN" altLang="en-US" dirty="0" smtClean="0"/>
              <a:t>。</a:t>
            </a:r>
            <a:r>
              <a:rPr lang="zh-CN" altLang="nl-NL" dirty="0"/>
              <a:t>是 </a:t>
            </a:r>
            <a:r>
              <a:rPr lang="nl-NL" altLang="zh-CN" dirty="0">
                <a:hlinkClick r:id="rId3"/>
              </a:rPr>
              <a:t>Babel</a:t>
            </a:r>
            <a:r>
              <a:rPr lang="nl-NL" altLang="zh-CN" dirty="0"/>
              <a:t> </a:t>
            </a:r>
            <a:r>
              <a:rPr lang="zh-CN" altLang="nl-NL" dirty="0"/>
              <a:t>中使用的 </a:t>
            </a:r>
            <a:r>
              <a:rPr lang="nl-NL" altLang="zh-CN" dirty="0" err="1"/>
              <a:t>JavaScript</a:t>
            </a:r>
            <a:r>
              <a:rPr lang="nl-NL" altLang="zh-CN" dirty="0"/>
              <a:t> </a:t>
            </a:r>
            <a:r>
              <a:rPr lang="zh-CN" altLang="nl-NL" dirty="0"/>
              <a:t>解析器。</a:t>
            </a:r>
            <a:endParaRPr lang="en-US" altLang="zh-CN" dirty="0" smtClean="0"/>
          </a:p>
          <a:p>
            <a:pPr marL="285750" indent="-285750">
              <a:buFont typeface="Arial" charset="0"/>
              <a:buChar char="•"/>
            </a:pPr>
            <a:r>
              <a:rPr lang="en-US" altLang="zh-CN" dirty="0" smtClean="0"/>
              <a:t>babel-traverse</a:t>
            </a:r>
            <a:r>
              <a:rPr lang="zh-CN" altLang="en-US" dirty="0"/>
              <a:t>用于维护操作</a:t>
            </a:r>
            <a:r>
              <a:rPr lang="en-US" altLang="zh-CN" dirty="0"/>
              <a:t>AST</a:t>
            </a:r>
            <a:r>
              <a:rPr lang="zh-CN" altLang="en-US" dirty="0"/>
              <a:t>的状态，定义了更新、添加和移除节点的操作方法。</a:t>
            </a:r>
            <a:endParaRPr kumimoji="1" lang="zh-CN" altLang="en-US" dirty="0"/>
          </a:p>
        </p:txBody>
      </p:sp>
    </p:spTree>
    <p:extLst>
      <p:ext uri="{BB962C8B-B14F-4D97-AF65-F5344CB8AC3E}">
        <p14:creationId xmlns:p14="http://schemas.microsoft.com/office/powerpoint/2010/main" val="362382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Babel</a:t>
            </a:r>
            <a:r>
              <a:rPr kumimoji="1" lang="zh-CN" altLang="en-US" dirty="0" smtClean="0"/>
              <a:t> 是做什么的</a:t>
            </a:r>
            <a:endParaRPr kumimoji="1" lang="zh-CN" altLang="en-US" dirty="0"/>
          </a:p>
        </p:txBody>
      </p:sp>
      <p:sp>
        <p:nvSpPr>
          <p:cNvPr id="3" name="内容占位符 2"/>
          <p:cNvSpPr>
            <a:spLocks noGrp="1"/>
          </p:cNvSpPr>
          <p:nvPr>
            <p:ph idx="1"/>
          </p:nvPr>
        </p:nvSpPr>
        <p:spPr/>
        <p:txBody>
          <a:bodyPr/>
          <a:lstStyle/>
          <a:p>
            <a:r>
              <a:rPr lang="en-US" altLang="zh-CN" b="1" dirty="0" smtClean="0"/>
              <a:t>Babel </a:t>
            </a:r>
            <a:r>
              <a:rPr lang="zh-CN" altLang="en-US" b="1" dirty="0"/>
              <a:t>是一个 </a:t>
            </a:r>
            <a:r>
              <a:rPr lang="en-US" altLang="zh-CN" b="1" dirty="0"/>
              <a:t>JavaScript </a:t>
            </a:r>
            <a:r>
              <a:rPr lang="zh-CN" altLang="en-US" b="1" dirty="0"/>
              <a:t>编译</a:t>
            </a:r>
            <a:r>
              <a:rPr lang="zh-CN" altLang="en-US" b="1" dirty="0" smtClean="0"/>
              <a:t>器</a:t>
            </a:r>
            <a:endParaRPr lang="en-US" altLang="zh-CN" dirty="0" smtClean="0"/>
          </a:p>
          <a:p>
            <a:r>
              <a:rPr lang="en-US" altLang="zh-CN" dirty="0" smtClean="0"/>
              <a:t>Babel </a:t>
            </a:r>
            <a:r>
              <a:rPr lang="zh-CN" altLang="en-US" dirty="0"/>
              <a:t>是一个工具链，主要用于将 </a:t>
            </a:r>
            <a:r>
              <a:rPr lang="en-US" altLang="zh-CN" dirty="0"/>
              <a:t>ECMAScript 2015+ </a:t>
            </a:r>
            <a:r>
              <a:rPr lang="zh-CN" altLang="en-US" dirty="0"/>
              <a:t>版本的代码转换为向后兼容的 </a:t>
            </a:r>
            <a:r>
              <a:rPr lang="en-US" altLang="zh-CN" dirty="0"/>
              <a:t>JavaScript </a:t>
            </a:r>
            <a:r>
              <a:rPr lang="zh-CN" altLang="en-US" dirty="0"/>
              <a:t>语法，以便能够运行在当前和旧版本的浏览器或其他环境</a:t>
            </a:r>
            <a:r>
              <a:rPr lang="zh-CN" altLang="en-US" dirty="0" smtClean="0"/>
              <a:t>中</a:t>
            </a:r>
            <a:endParaRPr lang="en-US" altLang="zh-CN" dirty="0"/>
          </a:p>
          <a:p>
            <a:r>
              <a:rPr lang="zh-CN" altLang="en-US" dirty="0"/>
              <a:t>语法转换</a:t>
            </a:r>
            <a:endParaRPr lang="en-US" altLang="zh-CN" dirty="0"/>
          </a:p>
          <a:p>
            <a:r>
              <a:rPr lang="zh-CN" altLang="en-US" dirty="0"/>
              <a:t>通过 </a:t>
            </a:r>
            <a:r>
              <a:rPr lang="en-US" altLang="zh-CN" dirty="0" err="1"/>
              <a:t>Polyfill</a:t>
            </a:r>
            <a:r>
              <a:rPr lang="en-US" altLang="zh-CN" dirty="0"/>
              <a:t> </a:t>
            </a:r>
            <a:r>
              <a:rPr lang="zh-CN" altLang="en-US" dirty="0"/>
              <a:t>方式在目标环境中添加缺失的特性 </a:t>
            </a:r>
            <a:r>
              <a:rPr lang="en-US" altLang="zh-CN" dirty="0"/>
              <a:t>(</a:t>
            </a:r>
            <a:r>
              <a:rPr lang="zh-CN" altLang="en-US" dirty="0"/>
              <a:t>通过 </a:t>
            </a:r>
            <a:r>
              <a:rPr lang="en-US" altLang="zh-CN" dirty="0">
                <a:hlinkClick r:id="rId2"/>
              </a:rPr>
              <a:t>@babel/polyfill</a:t>
            </a:r>
            <a:r>
              <a:rPr lang="zh-CN" altLang="en-US" dirty="0"/>
              <a:t> 模块</a:t>
            </a:r>
            <a:r>
              <a:rPr lang="en-US" altLang="zh-CN" dirty="0"/>
              <a:t>)</a:t>
            </a:r>
          </a:p>
          <a:p>
            <a:r>
              <a:rPr lang="zh-CN" altLang="en-US" dirty="0"/>
              <a:t>源码转换 </a:t>
            </a:r>
            <a:r>
              <a:rPr lang="en-US" altLang="zh-CN" dirty="0"/>
              <a:t>(</a:t>
            </a:r>
            <a:r>
              <a:rPr lang="en-US" altLang="zh-CN" dirty="0" err="1"/>
              <a:t>codemods</a:t>
            </a:r>
            <a:r>
              <a:rPr lang="en-US" altLang="zh-CN" dirty="0" smtClean="0"/>
              <a:t>)</a:t>
            </a:r>
          </a:p>
          <a:p>
            <a:r>
              <a:rPr kumimoji="1" lang="zh-CN" altLang="en-US" dirty="0" smtClean="0"/>
              <a:t>自定义语法实例，创造自己的</a:t>
            </a:r>
            <a:r>
              <a:rPr kumimoji="1" lang="en-US" altLang="zh-CN" dirty="0" err="1" smtClean="0"/>
              <a:t>js</a:t>
            </a:r>
            <a:r>
              <a:rPr kumimoji="1" lang="zh-CN" altLang="en-US" dirty="0" smtClean="0"/>
              <a:t>语法</a:t>
            </a:r>
            <a:endParaRPr kumimoji="1" lang="zh-CN" altLang="en-US" dirty="0"/>
          </a:p>
          <a:p>
            <a:endParaRPr lang="en-US" altLang="zh-CN" dirty="0" smtClean="0"/>
          </a:p>
          <a:p>
            <a:endParaRPr kumimoji="1" lang="zh-CN" altLang="en-US" dirty="0"/>
          </a:p>
        </p:txBody>
      </p:sp>
    </p:spTree>
    <p:extLst>
      <p:ext uri="{BB962C8B-B14F-4D97-AF65-F5344CB8AC3E}">
        <p14:creationId xmlns:p14="http://schemas.microsoft.com/office/powerpoint/2010/main" val="425677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Babel</a:t>
            </a:r>
            <a:r>
              <a:rPr kumimoji="1" lang="zh-CN" altLang="en-US" dirty="0" smtClean="0"/>
              <a:t>组成</a:t>
            </a:r>
            <a:endParaRPr kumimoji="1" lang="zh-CN" altLang="en-US" dirty="0"/>
          </a:p>
        </p:txBody>
      </p:sp>
      <p:sp>
        <p:nvSpPr>
          <p:cNvPr id="3" name="内容占位符 2"/>
          <p:cNvSpPr>
            <a:spLocks noGrp="1"/>
          </p:cNvSpPr>
          <p:nvPr>
            <p:ph idx="1"/>
          </p:nvPr>
        </p:nvSpPr>
        <p:spPr/>
        <p:txBody>
          <a:bodyPr/>
          <a:lstStyle/>
          <a:p>
            <a:r>
              <a:rPr lang="en-US" altLang="zh-CN" dirty="0"/>
              <a:t>@babel/core </a:t>
            </a:r>
            <a:r>
              <a:rPr lang="en-US" altLang="zh-CN" dirty="0" smtClean="0"/>
              <a:t>AST</a:t>
            </a:r>
            <a:r>
              <a:rPr lang="zh-CN" altLang="en-US" dirty="0" smtClean="0"/>
              <a:t>转换</a:t>
            </a:r>
            <a:r>
              <a:rPr lang="zh-CN" altLang="en-US" dirty="0"/>
              <a:t>的</a:t>
            </a:r>
            <a:r>
              <a:rPr lang="zh-CN" altLang="en-US" dirty="0" smtClean="0"/>
              <a:t>核心</a:t>
            </a:r>
            <a:endParaRPr lang="en-US" altLang="zh-CN" dirty="0" smtClean="0"/>
          </a:p>
          <a:p>
            <a:r>
              <a:rPr lang="en-US" altLang="zh-CN" dirty="0"/>
              <a:t>@</a:t>
            </a:r>
            <a:r>
              <a:rPr lang="en-US" altLang="zh-CN" dirty="0" smtClean="0"/>
              <a:t>babel/cli </a:t>
            </a:r>
            <a:r>
              <a:rPr lang="zh-CN" altLang="en-US" dirty="0"/>
              <a:t>打包</a:t>
            </a:r>
            <a:r>
              <a:rPr lang="zh-CN" altLang="en-US" dirty="0" smtClean="0"/>
              <a:t>工具</a:t>
            </a:r>
            <a:endParaRPr lang="en-US" altLang="zh-CN" dirty="0" smtClean="0"/>
          </a:p>
          <a:p>
            <a:r>
              <a:rPr lang="en-US" altLang="zh-CN" dirty="0"/>
              <a:t>@babel/plugin* Babel </a:t>
            </a:r>
            <a:r>
              <a:rPr lang="zh-CN" altLang="en-US" dirty="0"/>
              <a:t>插件机制，</a:t>
            </a:r>
            <a:r>
              <a:rPr lang="en-US" altLang="zh-CN" dirty="0"/>
              <a:t>Babel</a:t>
            </a:r>
            <a:r>
              <a:rPr lang="zh-CN" altLang="en-US" dirty="0"/>
              <a:t>基础功能不满足的时候</a:t>
            </a:r>
            <a:r>
              <a:rPr lang="en-US" altLang="zh-CN" dirty="0"/>
              <a:t>,</a:t>
            </a:r>
            <a:r>
              <a:rPr lang="zh-CN" altLang="en-US" dirty="0"/>
              <a:t>手动添加</a:t>
            </a:r>
            <a:r>
              <a:rPr lang="zh-CN" altLang="en-US" dirty="0" smtClean="0"/>
              <a:t>些</a:t>
            </a:r>
            <a:endParaRPr lang="en-US" altLang="zh-CN" dirty="0" smtClean="0"/>
          </a:p>
          <a:p>
            <a:r>
              <a:rPr lang="en-US" altLang="zh-CN" dirty="0"/>
              <a:t>@babel/preset-</a:t>
            </a:r>
            <a:r>
              <a:rPr lang="en-US" altLang="zh-CN" dirty="0" err="1"/>
              <a:t>env</a:t>
            </a:r>
            <a:r>
              <a:rPr lang="en-US" altLang="zh-CN" i="1" dirty="0"/>
              <a:t> </a:t>
            </a:r>
            <a:r>
              <a:rPr lang="zh-CN" altLang="en-US" i="1" dirty="0"/>
              <a:t>把许多 </a:t>
            </a:r>
            <a:r>
              <a:rPr lang="en-US" altLang="zh-CN" i="1" dirty="0"/>
              <a:t>@babel/plugin</a:t>
            </a:r>
            <a:r>
              <a:rPr lang="en-US" altLang="zh-CN" dirty="0"/>
              <a:t> </a:t>
            </a:r>
            <a:r>
              <a:rPr lang="zh-CN" altLang="en-US" dirty="0"/>
              <a:t>综合了下，减少</a:t>
            </a:r>
            <a:r>
              <a:rPr lang="zh-CN" altLang="en-US" dirty="0" smtClean="0"/>
              <a:t>配置</a:t>
            </a:r>
            <a:endParaRPr lang="en-US" altLang="zh-CN" dirty="0" smtClean="0"/>
          </a:p>
          <a:p>
            <a:r>
              <a:rPr lang="en-US" altLang="zh-CN" dirty="0"/>
              <a:t>@babel/</a:t>
            </a:r>
            <a:r>
              <a:rPr lang="en-US" altLang="zh-CN" dirty="0" err="1"/>
              <a:t>polyfill</a:t>
            </a:r>
            <a:r>
              <a:rPr lang="en-US" altLang="zh-CN" dirty="0"/>
              <a:t> </a:t>
            </a:r>
            <a:r>
              <a:rPr lang="zh-CN" altLang="en-US" dirty="0"/>
              <a:t>把浏览器某些不支持</a:t>
            </a:r>
            <a:r>
              <a:rPr lang="en-US" altLang="zh-CN" dirty="0"/>
              <a:t>API</a:t>
            </a:r>
            <a:r>
              <a:rPr lang="zh-CN" altLang="en-US" dirty="0"/>
              <a:t>，兼容性代码全部导入到项目</a:t>
            </a:r>
            <a:r>
              <a:rPr lang="en-US" altLang="zh-CN" dirty="0"/>
              <a:t>,</a:t>
            </a:r>
            <a:r>
              <a:rPr lang="zh-CN" altLang="en-US" dirty="0"/>
              <a:t>不管你是不是用到</a:t>
            </a:r>
            <a:r>
              <a:rPr lang="en-US" altLang="zh-CN" dirty="0"/>
              <a:t>,</a:t>
            </a:r>
            <a:r>
              <a:rPr lang="zh-CN" altLang="en-US" dirty="0"/>
              <a:t>缺点是代码体积特别</a:t>
            </a:r>
            <a:r>
              <a:rPr lang="zh-CN" altLang="en-US" dirty="0" smtClean="0"/>
              <a:t>大</a:t>
            </a:r>
            <a:endParaRPr lang="en-US" altLang="zh-CN" dirty="0" smtClean="0"/>
          </a:p>
          <a:p>
            <a:r>
              <a:rPr lang="en-US" altLang="zh-CN" dirty="0"/>
              <a:t>@babel/runtime </a:t>
            </a:r>
            <a:r>
              <a:rPr lang="zh-CN" altLang="en-US" dirty="0"/>
              <a:t>把你</a:t>
            </a:r>
            <a:r>
              <a:rPr lang="zh-CN" altLang="en-US" b="1" dirty="0"/>
              <a:t>使用到</a:t>
            </a:r>
            <a:r>
              <a:rPr lang="zh-CN" altLang="en-US" dirty="0"/>
              <a:t>的浏览器某些不支持</a:t>
            </a:r>
            <a:r>
              <a:rPr lang="en-US" altLang="zh-CN" dirty="0"/>
              <a:t>API</a:t>
            </a:r>
            <a:r>
              <a:rPr lang="zh-CN" altLang="en-US" dirty="0"/>
              <a:t>，按需导入</a:t>
            </a:r>
            <a:r>
              <a:rPr lang="en-US" altLang="zh-CN" dirty="0"/>
              <a:t>,</a:t>
            </a:r>
            <a:r>
              <a:rPr lang="zh-CN" altLang="en-US" dirty="0"/>
              <a:t>代码少</a:t>
            </a:r>
            <a:endParaRPr kumimoji="1" lang="zh-CN" altLang="en-US" dirty="0"/>
          </a:p>
        </p:txBody>
      </p:sp>
    </p:spTree>
    <p:extLst>
      <p:ext uri="{BB962C8B-B14F-4D97-AF65-F5344CB8AC3E}">
        <p14:creationId xmlns:p14="http://schemas.microsoft.com/office/powerpoint/2010/main" val="160517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Babel</a:t>
            </a:r>
            <a:r>
              <a:rPr kumimoji="1" lang="zh-CN" altLang="en-US" dirty="0" smtClean="0"/>
              <a:t> 插件</a:t>
            </a:r>
            <a:endParaRPr kumimoji="1" lang="zh-CN" altLang="en-US" dirty="0"/>
          </a:p>
        </p:txBody>
      </p:sp>
      <p:sp>
        <p:nvSpPr>
          <p:cNvPr id="3" name="内容占位符 2"/>
          <p:cNvSpPr>
            <a:spLocks noGrp="1"/>
          </p:cNvSpPr>
          <p:nvPr>
            <p:ph idx="1"/>
          </p:nvPr>
        </p:nvSpPr>
        <p:spPr/>
        <p:txBody>
          <a:bodyPr/>
          <a:lstStyle/>
          <a:p>
            <a:r>
              <a:rPr kumimoji="1" lang="zh-CN" altLang="en-US" dirty="0" smtClean="0"/>
              <a:t>功能：转换代码。</a:t>
            </a:r>
            <a:endParaRPr kumimoji="1" lang="en-US" altLang="zh-CN" dirty="0" smtClean="0"/>
          </a:p>
          <a:p>
            <a:r>
              <a:rPr kumimoji="1" lang="zh-CN" altLang="en-US" dirty="0" smtClean="0"/>
              <a:t>用法：</a:t>
            </a:r>
            <a:r>
              <a:rPr kumimoji="1" lang="en-US" altLang="zh-CN" dirty="0" smtClean="0"/>
              <a:t>plugins: [‘plugin1’, ‘plugin2’ ]; plugins: [[‘plugins’, { </a:t>
            </a:r>
            <a:r>
              <a:rPr kumimoji="1" lang="en-US" altLang="zh-CN" dirty="0" err="1" smtClean="0"/>
              <a:t>params</a:t>
            </a:r>
            <a:r>
              <a:rPr kumimoji="1" lang="en-US" altLang="zh-CN" dirty="0" smtClean="0"/>
              <a:t> }]]</a:t>
            </a:r>
          </a:p>
          <a:p>
            <a:r>
              <a:rPr kumimoji="1" lang="zh-CN" altLang="en-US" dirty="0" smtClean="0"/>
              <a:t>插件短名称： 如果插件名称前缀是 </a:t>
            </a:r>
            <a:r>
              <a:rPr kumimoji="1" lang="en-US" altLang="zh-CN" dirty="0" smtClean="0"/>
              <a:t>babel-</a:t>
            </a:r>
            <a:r>
              <a:rPr kumimoji="1" lang="en-US" altLang="zh-CN" dirty="0" err="1" smtClean="0"/>
              <a:t>plgin</a:t>
            </a:r>
            <a:r>
              <a:rPr kumimoji="1" lang="en-US" altLang="zh-CN" dirty="0" smtClean="0"/>
              <a:t>- </a:t>
            </a:r>
            <a:r>
              <a:rPr kumimoji="1" lang="zh-CN" altLang="en-US" dirty="0" smtClean="0"/>
              <a:t>可以省略前缀。</a:t>
            </a:r>
            <a:endParaRPr kumimoji="1" lang="en-US" altLang="zh-CN" dirty="0" smtClean="0"/>
          </a:p>
          <a:p>
            <a:r>
              <a:rPr kumimoji="1" lang="zh-CN" altLang="en-US" dirty="0" smtClean="0"/>
              <a:t>插件执行：先于</a:t>
            </a:r>
            <a:r>
              <a:rPr kumimoji="1" lang="en-US" altLang="zh-CN" dirty="0" smtClean="0"/>
              <a:t>preset</a:t>
            </a:r>
            <a:r>
              <a:rPr kumimoji="1" lang="zh-CN" altLang="en-US" dirty="0" smtClean="0"/>
              <a:t>执行，顺序从前往后。</a:t>
            </a:r>
            <a:endParaRPr kumimoji="1" lang="zh-CN" altLang="en-US" dirty="0"/>
          </a:p>
        </p:txBody>
      </p:sp>
    </p:spTree>
    <p:extLst>
      <p:ext uri="{BB962C8B-B14F-4D97-AF65-F5344CB8AC3E}">
        <p14:creationId xmlns:p14="http://schemas.microsoft.com/office/powerpoint/2010/main" val="180201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Persets</a:t>
            </a:r>
            <a:r>
              <a:rPr kumimoji="1" lang="en-US" altLang="zh-CN" dirty="0" smtClean="0"/>
              <a:t> </a:t>
            </a:r>
            <a:r>
              <a:rPr kumimoji="1" lang="zh-CN" altLang="en-US" dirty="0" smtClean="0"/>
              <a:t>预设</a:t>
            </a:r>
            <a:endParaRPr kumimoji="1" lang="zh-CN" altLang="en-US" dirty="0"/>
          </a:p>
        </p:txBody>
      </p:sp>
      <p:sp>
        <p:nvSpPr>
          <p:cNvPr id="3" name="内容占位符 2"/>
          <p:cNvSpPr>
            <a:spLocks noGrp="1"/>
          </p:cNvSpPr>
          <p:nvPr>
            <p:ph idx="1"/>
          </p:nvPr>
        </p:nvSpPr>
        <p:spPr/>
        <p:txBody>
          <a:bodyPr/>
          <a:lstStyle/>
          <a:p>
            <a:r>
              <a:rPr kumimoji="1" lang="zh-CN" altLang="en-US" dirty="0" smtClean="0"/>
              <a:t>作用：</a:t>
            </a:r>
            <a:r>
              <a:rPr kumimoji="1" lang="en-US" altLang="zh-CN" dirty="0" smtClean="0"/>
              <a:t>preset</a:t>
            </a:r>
            <a:r>
              <a:rPr kumimoji="1" lang="zh-CN" altLang="en-US" dirty="0" smtClean="0"/>
              <a:t>作为</a:t>
            </a:r>
            <a:r>
              <a:rPr kumimoji="1" lang="en-US" altLang="zh-CN" dirty="0" smtClean="0"/>
              <a:t>Babel</a:t>
            </a:r>
            <a:r>
              <a:rPr kumimoji="1" lang="zh-CN" altLang="en-US" dirty="0" smtClean="0"/>
              <a:t>插件的组合。</a:t>
            </a:r>
            <a:endParaRPr kumimoji="1" lang="en-US" altLang="zh-CN" dirty="0" smtClean="0"/>
          </a:p>
          <a:p>
            <a:r>
              <a:rPr kumimoji="1" lang="zh-CN" altLang="en-US" dirty="0" smtClean="0"/>
              <a:t>官方</a:t>
            </a:r>
            <a:r>
              <a:rPr kumimoji="1" lang="en-US" altLang="zh-CN" dirty="0" smtClean="0"/>
              <a:t>preset</a:t>
            </a:r>
            <a:r>
              <a:rPr kumimoji="1" lang="zh-CN" altLang="en-US" dirty="0" smtClean="0"/>
              <a:t>：</a:t>
            </a:r>
            <a:endParaRPr kumimoji="1" lang="en-US" altLang="zh-CN" dirty="0" smtClean="0"/>
          </a:p>
          <a:p>
            <a:pPr lvl="1"/>
            <a:r>
              <a:rPr kumimoji="1" lang="en-US" altLang="zh-CN" dirty="0" smtClean="0"/>
              <a:t>@babel/</a:t>
            </a:r>
            <a:r>
              <a:rPr kumimoji="1" lang="en-US" altLang="zh-CN" dirty="0" err="1" smtClean="0"/>
              <a:t>perset-env</a:t>
            </a:r>
            <a:r>
              <a:rPr kumimoji="1" lang="en-US" altLang="zh-CN" dirty="0" smtClean="0"/>
              <a:t> // </a:t>
            </a:r>
            <a:r>
              <a:rPr kumimoji="1" lang="zh-CN" altLang="en-US" dirty="0" smtClean="0"/>
              <a:t>常见语法</a:t>
            </a:r>
            <a:endParaRPr kumimoji="1" lang="en-US" altLang="zh-CN" dirty="0" smtClean="0"/>
          </a:p>
          <a:p>
            <a:pPr lvl="1"/>
            <a:r>
              <a:rPr kumimoji="1" lang="en-US" altLang="zh-CN" dirty="0" smtClean="0"/>
              <a:t>@babel/</a:t>
            </a:r>
            <a:r>
              <a:rPr lang="en-US" altLang="zh-CN" dirty="0"/>
              <a:t>@</a:t>
            </a:r>
            <a:r>
              <a:rPr lang="en-US" altLang="zh-CN" dirty="0" smtClean="0"/>
              <a:t>babel/</a:t>
            </a:r>
            <a:r>
              <a:rPr lang="en-US" altLang="zh-CN" dirty="0" err="1" smtClean="0"/>
              <a:t>polyfill</a:t>
            </a:r>
            <a:r>
              <a:rPr lang="en-US" altLang="zh-CN" dirty="0" smtClean="0"/>
              <a:t> // </a:t>
            </a:r>
            <a:r>
              <a:rPr lang="en-US" altLang="zh-CN" dirty="0" err="1" smtClean="0"/>
              <a:t>esnext</a:t>
            </a:r>
            <a:r>
              <a:rPr lang="en-US" altLang="zh-CN" dirty="0" smtClean="0"/>
              <a:t> </a:t>
            </a:r>
            <a:r>
              <a:rPr lang="zh-CN" altLang="en-US" dirty="0" smtClean="0"/>
              <a:t>的支持，动态添加</a:t>
            </a:r>
            <a:r>
              <a:rPr lang="en-US" altLang="zh-CN" dirty="0" smtClean="0"/>
              <a:t>require()</a:t>
            </a:r>
            <a:endParaRPr kumimoji="1" lang="en-US" altLang="zh-CN" dirty="0" smtClean="0"/>
          </a:p>
          <a:p>
            <a:pPr lvl="1"/>
            <a:r>
              <a:rPr kumimoji="1" lang="en-US" altLang="zh-CN" dirty="0" smtClean="0"/>
              <a:t>@babel/react</a:t>
            </a:r>
          </a:p>
          <a:p>
            <a:pPr lvl="1"/>
            <a:r>
              <a:rPr kumimoji="1" lang="mr-IN" altLang="zh-CN" dirty="0" smtClean="0"/>
              <a:t>…</a:t>
            </a:r>
            <a:r>
              <a:rPr kumimoji="1" lang="en-US" altLang="zh-CN" dirty="0" smtClean="0"/>
              <a:t>.</a:t>
            </a:r>
          </a:p>
          <a:p>
            <a:r>
              <a:rPr kumimoji="1" lang="zh-CN" altLang="en-US" dirty="0" smtClean="0"/>
              <a:t>执行顺序和</a:t>
            </a:r>
            <a:r>
              <a:rPr kumimoji="1" lang="en-US" altLang="zh-CN" dirty="0" smtClean="0"/>
              <a:t>plugins </a:t>
            </a:r>
            <a:r>
              <a:rPr kumimoji="1" lang="zh-CN" altLang="en-US" dirty="0" smtClean="0"/>
              <a:t>相反，其他相同（参数，短名称，路径）</a:t>
            </a:r>
            <a:endParaRPr kumimoji="1" lang="en-US" altLang="zh-CN" dirty="0" smtClean="0"/>
          </a:p>
        </p:txBody>
      </p:sp>
    </p:spTree>
    <p:extLst>
      <p:ext uri="{BB962C8B-B14F-4D97-AF65-F5344CB8AC3E}">
        <p14:creationId xmlns:p14="http://schemas.microsoft.com/office/powerpoint/2010/main" val="307863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1158603"/>
            <a:ext cx="8761413" cy="706964"/>
          </a:xfrm>
        </p:spPr>
        <p:txBody>
          <a:bodyPr/>
          <a:lstStyle/>
          <a:p>
            <a:r>
              <a:rPr lang="en-US" altLang="zh-CN" b="1" dirty="0"/>
              <a:t>babel-</a:t>
            </a:r>
            <a:r>
              <a:rPr lang="en-US" altLang="zh-CN" b="1" dirty="0" err="1"/>
              <a:t>polyfill</a:t>
            </a:r>
            <a:r>
              <a:rPr lang="zh-CN" altLang="en-US" b="1" dirty="0"/>
              <a:t>与</a:t>
            </a:r>
            <a:r>
              <a:rPr lang="en-US" altLang="zh-CN" b="1" dirty="0"/>
              <a:t>babel-runtime</a:t>
            </a:r>
            <a:r>
              <a:rPr lang="zh-CN" altLang="en-US" b="1" dirty="0"/>
              <a:t>的选择</a:t>
            </a:r>
            <a:br>
              <a:rPr lang="zh-CN" altLang="en-US" b="1" dirty="0"/>
            </a:br>
            <a:endParaRPr kumimoji="1" lang="zh-CN" altLang="en-US" dirty="0"/>
          </a:p>
        </p:txBody>
      </p:sp>
      <p:sp>
        <p:nvSpPr>
          <p:cNvPr id="3" name="内容占位符 2"/>
          <p:cNvSpPr>
            <a:spLocks noGrp="1"/>
          </p:cNvSpPr>
          <p:nvPr>
            <p:ph idx="1"/>
          </p:nvPr>
        </p:nvSpPr>
        <p:spPr>
          <a:xfrm>
            <a:off x="1154954" y="2603500"/>
            <a:ext cx="9731349" cy="4056792"/>
          </a:xfrm>
        </p:spPr>
        <p:txBody>
          <a:bodyPr/>
          <a:lstStyle/>
          <a:p>
            <a:r>
              <a:rPr lang="en-US" altLang="zh-CN" dirty="0"/>
              <a:t>Babel </a:t>
            </a:r>
            <a:r>
              <a:rPr lang="zh-CN" altLang="en-US" dirty="0"/>
              <a:t>只是转换 </a:t>
            </a:r>
            <a:r>
              <a:rPr lang="en-US" altLang="zh-CN" dirty="0"/>
              <a:t>syntax </a:t>
            </a:r>
            <a:r>
              <a:rPr lang="zh-CN" altLang="en-US" dirty="0"/>
              <a:t>层语法</a:t>
            </a:r>
            <a:r>
              <a:rPr lang="en-US" altLang="zh-CN" dirty="0"/>
              <a:t>,</a:t>
            </a:r>
            <a:r>
              <a:rPr lang="zh-CN" altLang="en-US" dirty="0"/>
              <a:t>所有需要 </a:t>
            </a:r>
            <a:r>
              <a:rPr lang="en-US" altLang="zh-CN" dirty="0"/>
              <a:t>@babel/</a:t>
            </a:r>
            <a:r>
              <a:rPr lang="en-US" altLang="zh-CN" dirty="0" err="1"/>
              <a:t>polyfill</a:t>
            </a:r>
            <a:r>
              <a:rPr lang="en-US" altLang="zh-CN" dirty="0"/>
              <a:t> </a:t>
            </a:r>
            <a:r>
              <a:rPr lang="zh-CN" altLang="en-US" dirty="0"/>
              <a:t>来处理</a:t>
            </a:r>
            <a:r>
              <a:rPr lang="en-US" altLang="zh-CN" dirty="0"/>
              <a:t>API</a:t>
            </a:r>
            <a:r>
              <a:rPr lang="zh-CN" altLang="en-US" dirty="0"/>
              <a:t>兼容</a:t>
            </a:r>
            <a:r>
              <a:rPr lang="en-US" altLang="zh-CN" dirty="0"/>
              <a:t>,</a:t>
            </a:r>
            <a:r>
              <a:rPr lang="zh-CN" altLang="en-US" dirty="0"/>
              <a:t>又因为 </a:t>
            </a:r>
            <a:r>
              <a:rPr lang="en-US" altLang="zh-CN" dirty="0" err="1"/>
              <a:t>polyfill</a:t>
            </a:r>
            <a:r>
              <a:rPr lang="en-US" altLang="zh-CN" dirty="0"/>
              <a:t> </a:t>
            </a:r>
            <a:r>
              <a:rPr lang="zh-CN" altLang="en-US" dirty="0"/>
              <a:t>体积太大，所以通过 </a:t>
            </a:r>
            <a:r>
              <a:rPr lang="en-US" altLang="zh-CN" dirty="0"/>
              <a:t>preset</a:t>
            </a:r>
            <a:r>
              <a:rPr lang="zh-CN" altLang="en-US" dirty="0"/>
              <a:t>的 </a:t>
            </a:r>
            <a:r>
              <a:rPr lang="en-US" altLang="zh-CN" dirty="0" err="1"/>
              <a:t>useBuiltIns</a:t>
            </a:r>
            <a:r>
              <a:rPr lang="en-US" altLang="zh-CN" dirty="0"/>
              <a:t> </a:t>
            </a:r>
            <a:r>
              <a:rPr lang="zh-CN" altLang="en-US" dirty="0"/>
              <a:t>来实现按需加载</a:t>
            </a:r>
            <a:r>
              <a:rPr lang="en-US" altLang="zh-CN" dirty="0"/>
              <a:t>,</a:t>
            </a:r>
            <a:r>
              <a:rPr lang="zh-CN" altLang="en-US" dirty="0"/>
              <a:t>再接着为了满足 </a:t>
            </a:r>
            <a:r>
              <a:rPr lang="en-US" altLang="zh-CN" dirty="0" err="1"/>
              <a:t>npm</a:t>
            </a:r>
            <a:r>
              <a:rPr lang="en-US" altLang="zh-CN" dirty="0"/>
              <a:t> </a:t>
            </a:r>
            <a:r>
              <a:rPr lang="zh-CN" altLang="en-US" dirty="0"/>
              <a:t>组件开发的需要 出现了 </a:t>
            </a:r>
            <a:r>
              <a:rPr lang="en-US" altLang="zh-CN" dirty="0"/>
              <a:t>@babel/runtime </a:t>
            </a:r>
            <a:r>
              <a:rPr lang="zh-CN" altLang="en-US" dirty="0"/>
              <a:t>来做隔离</a:t>
            </a:r>
          </a:p>
          <a:p>
            <a:r>
              <a:rPr lang="zh-CN" altLang="en-US" dirty="0"/>
              <a:t>啥子是 </a:t>
            </a:r>
            <a:r>
              <a:rPr lang="en-US" altLang="zh-CN" dirty="0"/>
              <a:t>syntax ,</a:t>
            </a:r>
            <a:r>
              <a:rPr lang="zh-CN" altLang="en-US" dirty="0"/>
              <a:t>像 箭头函数，</a:t>
            </a:r>
            <a:r>
              <a:rPr lang="en-US" altLang="zh-CN" dirty="0" err="1"/>
              <a:t>let,const,class</a:t>
            </a:r>
            <a:r>
              <a:rPr lang="en-US" altLang="zh-CN" dirty="0"/>
              <a:t>, </a:t>
            </a:r>
            <a:r>
              <a:rPr lang="zh-CN" altLang="en-US" dirty="0"/>
              <a:t>依赖注入 </a:t>
            </a:r>
            <a:r>
              <a:rPr lang="en-US" altLang="zh-CN" dirty="0"/>
              <a:t>Decorators,</a:t>
            </a:r>
            <a:r>
              <a:rPr lang="zh-CN" altLang="en-US" dirty="0"/>
              <a:t>等等这些，我们在 </a:t>
            </a:r>
            <a:r>
              <a:rPr lang="en-US" altLang="zh-CN" dirty="0" err="1"/>
              <a:t>Javascript</a:t>
            </a:r>
            <a:r>
              <a:rPr lang="en-US" altLang="zh-CN" dirty="0"/>
              <a:t> </a:t>
            </a:r>
            <a:r>
              <a:rPr lang="zh-CN" altLang="en-US" dirty="0"/>
              <a:t>在运行是无法重写的，想象下，在不支持的浏览器里不管怎么样，你都用不了 </a:t>
            </a:r>
            <a:r>
              <a:rPr lang="en-US" altLang="zh-CN" dirty="0"/>
              <a:t>let </a:t>
            </a:r>
            <a:r>
              <a:rPr lang="zh-CN" altLang="en-US" dirty="0"/>
              <a:t>这个关键字</a:t>
            </a:r>
          </a:p>
          <a:p>
            <a:r>
              <a:rPr lang="zh-CN" altLang="en-US" dirty="0"/>
              <a:t>先说 </a:t>
            </a:r>
            <a:r>
              <a:rPr lang="en-US" altLang="zh-CN" dirty="0" err="1"/>
              <a:t>api</a:t>
            </a:r>
            <a:r>
              <a:rPr lang="en-US" altLang="zh-CN" dirty="0"/>
              <a:t> , </a:t>
            </a:r>
            <a:r>
              <a:rPr lang="en-US" altLang="zh-CN" dirty="0" err="1"/>
              <a:t>api</a:t>
            </a:r>
            <a:r>
              <a:rPr lang="en-US" altLang="zh-CN" dirty="0"/>
              <a:t> </a:t>
            </a:r>
            <a:r>
              <a:rPr lang="zh-CN" altLang="en-US" dirty="0"/>
              <a:t>指那些我们可以通过 函数重新覆盖的语法 ，类似 </a:t>
            </a:r>
            <a:r>
              <a:rPr lang="en-US" altLang="zh-CN" dirty="0" err="1"/>
              <a:t>includes,map,includes,Promise</a:t>
            </a:r>
            <a:r>
              <a:rPr lang="en-US" altLang="zh-CN" dirty="0"/>
              <a:t>,</a:t>
            </a:r>
            <a:r>
              <a:rPr lang="zh-CN" altLang="en-US" dirty="0"/>
              <a:t>凡是我们能想到重写的都可以归属到 </a:t>
            </a:r>
            <a:r>
              <a:rPr lang="en-US" altLang="zh-CN" dirty="0" err="1"/>
              <a:t>api</a:t>
            </a:r>
            <a:endParaRPr lang="en-US" altLang="zh-CN" dirty="0"/>
          </a:p>
          <a:p>
            <a:endParaRPr kumimoji="1" lang="zh-CN" altLang="en-US" dirty="0"/>
          </a:p>
        </p:txBody>
      </p:sp>
    </p:spTree>
    <p:extLst>
      <p:ext uri="{BB962C8B-B14F-4D97-AF65-F5344CB8AC3E}">
        <p14:creationId xmlns:p14="http://schemas.microsoft.com/office/powerpoint/2010/main" val="122251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1010738"/>
            <a:ext cx="8761413" cy="706964"/>
          </a:xfrm>
        </p:spPr>
        <p:txBody>
          <a:bodyPr/>
          <a:lstStyle/>
          <a:p>
            <a:r>
              <a:rPr lang="en-US" altLang="zh-CN" sz="2400" dirty="0"/>
              <a:t>@babel/runtime, @babel/plugin-transform-runtime </a:t>
            </a:r>
            <a:r>
              <a:rPr lang="en-US" altLang="zh-CN" dirty="0"/>
              <a:t/>
            </a:r>
            <a:br>
              <a:rPr lang="en-US" altLang="zh-CN" dirty="0"/>
            </a:br>
            <a:endParaRPr kumimoji="1" lang="zh-CN" altLang="en-US" dirty="0"/>
          </a:p>
        </p:txBody>
      </p:sp>
      <p:sp>
        <p:nvSpPr>
          <p:cNvPr id="3" name="内容占位符 2"/>
          <p:cNvSpPr>
            <a:spLocks noGrp="1"/>
          </p:cNvSpPr>
          <p:nvPr>
            <p:ph idx="1"/>
          </p:nvPr>
        </p:nvSpPr>
        <p:spPr>
          <a:xfrm>
            <a:off x="1154954" y="2603499"/>
            <a:ext cx="9397716" cy="4044435"/>
          </a:xfrm>
        </p:spPr>
        <p:txBody>
          <a:bodyPr>
            <a:normAutofit/>
          </a:bodyPr>
          <a:lstStyle/>
          <a:p>
            <a:r>
              <a:rPr lang="mr-IN" altLang="zh-CN" dirty="0"/>
              <a:t>@</a:t>
            </a:r>
            <a:r>
              <a:rPr lang="mr-IN" altLang="zh-CN" dirty="0" err="1"/>
              <a:t>babel</a:t>
            </a:r>
            <a:r>
              <a:rPr lang="mr-IN" altLang="zh-CN" dirty="0"/>
              <a:t>/</a:t>
            </a:r>
            <a:r>
              <a:rPr lang="mr-IN" altLang="zh-CN" dirty="0" err="1"/>
              <a:t>plugin-transform-runtime</a:t>
            </a:r>
            <a:r>
              <a:rPr lang="mr-IN" altLang="zh-CN" dirty="0"/>
              <a:t/>
            </a:r>
            <a:br>
              <a:rPr lang="mr-IN" altLang="zh-CN" dirty="0"/>
            </a:br>
            <a:r>
              <a:rPr lang="zh-CN" altLang="mr-IN" dirty="0"/>
              <a:t>运行时引入 </a:t>
            </a:r>
            <a:r>
              <a:rPr lang="mr-IN" altLang="zh-CN" dirty="0" err="1"/>
              <a:t>generators</a:t>
            </a:r>
            <a:r>
              <a:rPr lang="mr-IN" altLang="zh-CN" dirty="0"/>
              <a:t>/</a:t>
            </a:r>
            <a:r>
              <a:rPr lang="mr-IN" altLang="zh-CN" dirty="0" err="1"/>
              <a:t>async</a:t>
            </a:r>
            <a:r>
              <a:rPr lang="zh-CN" altLang="mr-IN" dirty="0"/>
              <a:t>、</a:t>
            </a:r>
            <a:r>
              <a:rPr lang="mr-IN" altLang="zh-CN" dirty="0" err="1"/>
              <a:t>babel-runtime</a:t>
            </a:r>
            <a:r>
              <a:rPr lang="mr-IN" altLang="zh-CN" dirty="0"/>
              <a:t>/</a:t>
            </a:r>
            <a:r>
              <a:rPr lang="mr-IN" altLang="zh-CN" dirty="0" err="1"/>
              <a:t>core-js</a:t>
            </a:r>
            <a:r>
              <a:rPr lang="zh-CN" altLang="mr-IN" dirty="0"/>
              <a:t>（</a:t>
            </a:r>
            <a:r>
              <a:rPr lang="mr-IN" altLang="zh-CN" dirty="0"/>
              <a:t>ES6-&gt;</a:t>
            </a:r>
            <a:r>
              <a:rPr lang="mr-IN" altLang="zh-CN" dirty="0" err="1"/>
              <a:t>includes</a:t>
            </a:r>
            <a:r>
              <a:rPr lang="mr-IN" altLang="zh-CN" dirty="0"/>
              <a:t>....</a:t>
            </a:r>
            <a:r>
              <a:rPr lang="zh-CN" altLang="mr-IN" dirty="0"/>
              <a:t>）不会污染全局环境</a:t>
            </a:r>
            <a:r>
              <a:rPr lang="zh-CN" altLang="mr-IN" dirty="0" smtClean="0"/>
              <a:t>。</a:t>
            </a:r>
            <a:endParaRPr lang="en-US" altLang="zh-CN" dirty="0" smtClean="0"/>
          </a:p>
          <a:p>
            <a:r>
              <a:rPr lang="en-US" altLang="zh-CN" dirty="0"/>
              <a:t>@babel/preset-</a:t>
            </a:r>
            <a:r>
              <a:rPr lang="en-US" altLang="zh-CN" dirty="0" err="1"/>
              <a:t>env</a:t>
            </a:r>
            <a:r>
              <a:rPr lang="en-US" altLang="zh-CN" dirty="0"/>
              <a:t/>
            </a:r>
            <a:br>
              <a:rPr lang="en-US" altLang="zh-CN" dirty="0"/>
            </a:br>
            <a:r>
              <a:rPr lang="zh-CN" altLang="en-US" dirty="0"/>
              <a:t>转化最新语法如箭头函数</a:t>
            </a:r>
            <a:r>
              <a:rPr lang="en-US" altLang="zh-CN" dirty="0"/>
              <a:t>, class, </a:t>
            </a:r>
            <a:r>
              <a:rPr lang="zh-CN" altLang="en-US" dirty="0"/>
              <a:t>扩展运算符，想要转换最新的</a:t>
            </a:r>
            <a:r>
              <a:rPr lang="en-US" altLang="zh-CN" dirty="0" err="1"/>
              <a:t>api</a:t>
            </a:r>
            <a:r>
              <a:rPr lang="zh-CN" altLang="en-US" dirty="0"/>
              <a:t>还需引入</a:t>
            </a:r>
            <a:r>
              <a:rPr lang="en-US" altLang="zh-CN" dirty="0"/>
              <a:t>babel-</a:t>
            </a:r>
            <a:r>
              <a:rPr lang="en-US" altLang="zh-CN" dirty="0" err="1"/>
              <a:t>polyfill</a:t>
            </a:r>
            <a:r>
              <a:rPr lang="zh-CN" altLang="en-US" dirty="0"/>
              <a:t>（</a:t>
            </a:r>
            <a:r>
              <a:rPr lang="en-US" altLang="zh-CN" dirty="0" err="1"/>
              <a:t>eg</a:t>
            </a:r>
            <a:r>
              <a:rPr lang="en-US" altLang="zh-CN" dirty="0"/>
              <a:t>: includes</a:t>
            </a:r>
            <a:r>
              <a:rPr lang="zh-CN" altLang="en-US" dirty="0" smtClean="0"/>
              <a:t>）</a:t>
            </a:r>
            <a:endParaRPr lang="en-US" altLang="zh-CN" dirty="0" smtClean="0"/>
          </a:p>
          <a:p>
            <a:r>
              <a:rPr lang="en-US" altLang="zh-CN" dirty="0"/>
              <a:t>@babel/</a:t>
            </a:r>
            <a:r>
              <a:rPr lang="en-US" altLang="zh-CN" dirty="0" err="1"/>
              <a:t>polyfill</a:t>
            </a:r>
            <a:r>
              <a:rPr lang="en-US" altLang="zh-CN" dirty="0"/>
              <a:t/>
            </a:r>
            <a:br>
              <a:rPr lang="en-US" altLang="zh-CN" dirty="0"/>
            </a:br>
            <a:r>
              <a:rPr lang="zh-CN" altLang="en-US" dirty="0"/>
              <a:t>一些新的</a:t>
            </a:r>
            <a:r>
              <a:rPr lang="en-US" altLang="zh-CN" dirty="0" err="1"/>
              <a:t>api</a:t>
            </a:r>
            <a:r>
              <a:rPr lang="zh-CN" altLang="en-US" dirty="0"/>
              <a:t>：</a:t>
            </a:r>
            <a:r>
              <a:rPr lang="en-US" altLang="zh-CN" dirty="0"/>
              <a:t>Iterator</a:t>
            </a:r>
            <a:r>
              <a:rPr lang="zh-CN" altLang="en-US" dirty="0"/>
              <a:t>、</a:t>
            </a:r>
            <a:r>
              <a:rPr lang="en-US" altLang="zh-CN" dirty="0"/>
              <a:t>Generator</a:t>
            </a:r>
            <a:r>
              <a:rPr lang="zh-CN" altLang="en-US" dirty="0"/>
              <a:t>、</a:t>
            </a:r>
            <a:r>
              <a:rPr lang="en-US" altLang="zh-CN" dirty="0"/>
              <a:t>Set</a:t>
            </a:r>
            <a:r>
              <a:rPr lang="zh-CN" altLang="en-US" dirty="0"/>
              <a:t>、</a:t>
            </a:r>
            <a:r>
              <a:rPr lang="en-US" altLang="zh-CN" dirty="0"/>
              <a:t>Map</a:t>
            </a:r>
            <a:r>
              <a:rPr lang="zh-CN" altLang="en-US" dirty="0"/>
              <a:t>、</a:t>
            </a:r>
            <a:r>
              <a:rPr lang="en-US" altLang="zh-CN" dirty="0"/>
              <a:t>Proxy</a:t>
            </a:r>
            <a:r>
              <a:rPr lang="zh-CN" altLang="en-US" dirty="0"/>
              <a:t>、</a:t>
            </a:r>
            <a:r>
              <a:rPr lang="en-US" altLang="zh-CN" dirty="0"/>
              <a:t>Reflect</a:t>
            </a:r>
            <a:r>
              <a:rPr lang="zh-CN" altLang="en-US" dirty="0"/>
              <a:t>、</a:t>
            </a:r>
            <a:r>
              <a:rPr lang="en-US" altLang="zh-CN" dirty="0"/>
              <a:t>Symbol</a:t>
            </a:r>
            <a:r>
              <a:rPr lang="zh-CN" altLang="en-US" dirty="0"/>
              <a:t>、</a:t>
            </a:r>
            <a:r>
              <a:rPr lang="en-US" altLang="zh-CN" dirty="0"/>
              <a:t>Promise</a:t>
            </a:r>
            <a:r>
              <a:rPr lang="zh-CN" altLang="en-US" dirty="0"/>
              <a:t>等全局对象，以及一些定义在全局对象上的方法（比如</a:t>
            </a:r>
            <a:r>
              <a:rPr lang="en-US" altLang="zh-CN" dirty="0" err="1"/>
              <a:t>Object.assign</a:t>
            </a:r>
            <a:r>
              <a:rPr lang="zh-CN" altLang="en-US" dirty="0"/>
              <a:t>）都不会转码。</a:t>
            </a:r>
            <a:r>
              <a:rPr lang="en-US" altLang="zh-CN" dirty="0"/>
              <a:t/>
            </a:r>
            <a:br>
              <a:rPr lang="en-US" altLang="zh-CN" dirty="0"/>
            </a:br>
            <a:r>
              <a:rPr lang="en-US" altLang="zh-CN" dirty="0"/>
              <a:t>ES6 </a:t>
            </a:r>
            <a:r>
              <a:rPr lang="zh-CN" altLang="en-US" dirty="0"/>
              <a:t>在</a:t>
            </a:r>
            <a:r>
              <a:rPr lang="en-US" altLang="zh-CN" dirty="0"/>
              <a:t>Array</a:t>
            </a:r>
            <a:r>
              <a:rPr lang="zh-CN" altLang="en-US" dirty="0"/>
              <a:t>对象上新增了</a:t>
            </a:r>
            <a:r>
              <a:rPr lang="en-US" altLang="zh-CN" dirty="0" err="1"/>
              <a:t>Array.from</a:t>
            </a:r>
            <a:r>
              <a:rPr lang="zh-CN" altLang="en-US" dirty="0" smtClean="0"/>
              <a:t>方法</a:t>
            </a:r>
            <a:endParaRPr lang="en-US" altLang="zh-CN" dirty="0" smtClean="0"/>
          </a:p>
          <a:p>
            <a:r>
              <a:rPr lang="en-US" altLang="zh-CN" dirty="0"/>
              <a:t>@babel-core</a:t>
            </a:r>
            <a:r>
              <a:rPr lang="zh-CN" altLang="en-US" dirty="0"/>
              <a:t/>
            </a:r>
            <a:br>
              <a:rPr lang="zh-CN" altLang="en-US" dirty="0"/>
            </a:br>
            <a:r>
              <a:rPr lang="en-US" altLang="zh-CN" dirty="0"/>
              <a:t>babel-core </a:t>
            </a:r>
            <a:r>
              <a:rPr lang="zh-CN" altLang="en-US" dirty="0"/>
              <a:t>的作用是把 </a:t>
            </a:r>
            <a:r>
              <a:rPr lang="en-US" altLang="zh-CN" dirty="0" err="1"/>
              <a:t>js</a:t>
            </a:r>
            <a:r>
              <a:rPr lang="en-US" altLang="zh-CN" dirty="0"/>
              <a:t> </a:t>
            </a:r>
            <a:r>
              <a:rPr lang="zh-CN" altLang="en-US" dirty="0"/>
              <a:t>代码分析成 </a:t>
            </a:r>
            <a:r>
              <a:rPr lang="en-US" altLang="zh-CN" dirty="0" err="1"/>
              <a:t>ast</a:t>
            </a:r>
            <a:r>
              <a:rPr lang="en-US" altLang="zh-CN" dirty="0"/>
              <a:t> </a:t>
            </a:r>
            <a:r>
              <a:rPr lang="zh-CN" altLang="en-US" dirty="0"/>
              <a:t>，方便各个插件分析语法进行相应的处理</a:t>
            </a:r>
            <a:endParaRPr kumimoji="1" lang="zh-CN" altLang="en-US" dirty="0"/>
          </a:p>
        </p:txBody>
      </p:sp>
    </p:spTree>
    <p:extLst>
      <p:ext uri="{BB962C8B-B14F-4D97-AF65-F5344CB8AC3E}">
        <p14:creationId xmlns:p14="http://schemas.microsoft.com/office/powerpoint/2010/main" val="1010939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离子会议室</Template>
  <TotalTime>11678</TotalTime>
  <Words>595</Words>
  <Application>Microsoft Macintosh PowerPoint</Application>
  <PresentationFormat>宽屏</PresentationFormat>
  <Paragraphs>63</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Century Gothic</vt:lpstr>
      <vt:lpstr>Mangal</vt:lpstr>
      <vt:lpstr>Verdana</vt:lpstr>
      <vt:lpstr>Wingdings 3</vt:lpstr>
      <vt:lpstr>宋体</vt:lpstr>
      <vt:lpstr>Arial</vt:lpstr>
      <vt:lpstr>离子会议室</vt:lpstr>
      <vt:lpstr>Babel </vt:lpstr>
      <vt:lpstr>Babel, Babylon 含义  Babylon 读出来是巴比伦的意思，指的是巴比伦文明 Babel 指的是通天塔，是巴比伦文明里面的 通天塔</vt:lpstr>
      <vt:lpstr>抽象语法树（AST） </vt:lpstr>
      <vt:lpstr>Babel 是做什么的</vt:lpstr>
      <vt:lpstr>Babel组成</vt:lpstr>
      <vt:lpstr>Babel 插件</vt:lpstr>
      <vt:lpstr>Persets 预设</vt:lpstr>
      <vt:lpstr>babel-polyfill与babel-runtime的选择 </vt:lpstr>
      <vt:lpstr>@babel/runtime, @babel/plugin-transform-runtime  </vt:lpstr>
      <vt:lpstr>PowerPoint 演示文稿</vt:lpstr>
      <vt:lpstr>延展</vt:lpstr>
      <vt:lpstr>PowerPoint 演示文稿</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Babel </dc:title>
  <dc:creator>Microsoft Office 用户</dc:creator>
  <cp:lastModifiedBy>Microsoft Office 用户</cp:lastModifiedBy>
  <cp:revision>30</cp:revision>
  <dcterms:created xsi:type="dcterms:W3CDTF">2019-12-13T06:12:32Z</dcterms:created>
  <dcterms:modified xsi:type="dcterms:W3CDTF">2019-12-26T08:33:27Z</dcterms:modified>
</cp:coreProperties>
</file>