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59" r:id="rId6"/>
    <p:sldId id="262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70302020209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70302020209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zh-hans.reactjs.org/docs/legacy-event-pooling.html#gatsby-focus-wrapper" TargetMode="External"/><Relationship Id="rId1" Type="http://schemas.openxmlformats.org/officeDocument/2006/relationships/hyperlink" Target="https://zh-hans.reactjs.org/blog/2020/08/10/react-v17-rc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jiangyanghe/lagou-lesson/blob/main/REACT/jsx.md" TargetMode="External"/><Relationship Id="rId1" Type="http://schemas.openxmlformats.org/officeDocument/2006/relationships/hyperlink" Target="https://www.babeljs.cn/repl#?browsers=defaults%2C%20not%20ie%2011%2C%20not%20ie_mob%2011&amp;build=&amp;builtIns=false&amp;spec=false&amp;loose=false&amp;code_lz=DwEwlgbgfAUABHYALAjFATgUwIYGMAuwA9KrAsAA5QBG21mANokVTMeNEA&amp;debug=false&amp;forceAllTransforms=false&amp;shippedP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1049" y="837355"/>
            <a:ext cx="8791575" cy="1193325"/>
          </a:xfrm>
        </p:spPr>
        <p:txBody>
          <a:bodyPr/>
          <a:lstStyle/>
          <a:p>
            <a:pPr algn="ctr"/>
            <a:r>
              <a:rPr kumimoji="1" lang="en-US" altLang="zh-CN" dirty="0" smtClean="0">
                <a:hlinkClick r:id="rId1" action="ppaction://hlinkfile"/>
              </a:rPr>
              <a:t>React</a:t>
            </a:r>
            <a:r>
              <a:rPr kumimoji="1" lang="zh-CN" altLang="en-US" dirty="0" smtClean="0">
                <a:hlinkClick r:id="rId1" action="ppaction://hlinkfile"/>
              </a:rPr>
              <a:t> </a:t>
            </a:r>
            <a:r>
              <a:rPr kumimoji="1" lang="en-US" altLang="zh-CN" dirty="0" smtClean="0">
                <a:hlinkClick r:id="rId1" action="ppaction://hlinkfile"/>
              </a:rPr>
              <a:t>v17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45674" y="2481943"/>
            <a:ext cx="8922326" cy="347947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ym typeface="+mn-ea"/>
              </a:rPr>
              <a:t>React 17 的版本是非比寻常的，因为它没有添加任何面向开发人员的新功能。而主要侧重于升级简化 React 本身</a:t>
            </a:r>
            <a:r>
              <a:rPr lang="en-US" altLang="zh-CN" dirty="0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dirty="0" smtClean="0">
                <a:sym typeface="+mn-ea"/>
              </a:rPr>
              <a:t>逐步升级</a:t>
            </a:r>
            <a:endParaRPr lang="en-US" altLang="zh-CN" dirty="0" smtClean="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dirty="0"/>
              <a:t>新的 </a:t>
            </a:r>
            <a:r>
              <a:rPr lang="en-US" altLang="zh-CN" dirty="0"/>
              <a:t>JSX </a:t>
            </a:r>
            <a:r>
              <a:rPr lang="zh-CN" altLang="en-US" dirty="0"/>
              <a:t>转换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——react/</a:t>
            </a:r>
            <a:r>
              <a:rPr lang="en-US" altLang="zh-CN" dirty="0" err="1" smtClean="0"/>
              <a:t>jsx</a:t>
            </a:r>
            <a:r>
              <a:rPr lang="en-US" altLang="zh-CN" dirty="0" smtClean="0"/>
              <a:t>-runtime</a:t>
            </a:r>
            <a:endParaRPr lang="en-US" altLang="zh-CN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dirty="0" smtClean="0">
                <a:sym typeface="+mn-ea"/>
              </a:rPr>
              <a:t>事件代理更改</a:t>
            </a:r>
            <a:endParaRPr lang="en-US" altLang="zh-CN" dirty="0" smtClean="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b="1" dirty="0" smtClean="0"/>
              <a:t>&gt;</a:t>
            </a:r>
            <a:r>
              <a:rPr lang="zh-CN" altLang="en-US" b="1" dirty="0" smtClean="0"/>
              <a:t>放弃</a:t>
            </a:r>
            <a:r>
              <a:rPr lang="zh-CN" altLang="en-US" b="1" dirty="0"/>
              <a:t>利用 </a:t>
            </a:r>
            <a:r>
              <a:rPr lang="en-US" altLang="zh-CN" b="1" dirty="0"/>
              <a:t>document </a:t>
            </a:r>
            <a:r>
              <a:rPr lang="zh-CN" altLang="en-US" b="1" dirty="0"/>
              <a:t>来做事件的中心化</a:t>
            </a:r>
            <a:r>
              <a:rPr lang="zh-CN" altLang="en-US" b="1" dirty="0" smtClean="0"/>
              <a:t>管控</a:t>
            </a:r>
            <a:endParaRPr lang="en-US" altLang="zh-CN" b="1" dirty="0" smtClean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b="1" dirty="0" smtClean="0"/>
              <a:t>&gt; </a:t>
            </a:r>
            <a:r>
              <a:rPr lang="zh-CN" altLang="en-US" b="1" dirty="0"/>
              <a:t>拥抱新的潮流：</a:t>
            </a:r>
            <a:r>
              <a:rPr lang="zh-CN" altLang="en-US" b="1" dirty="0">
                <a:hlinkClick r:id="rId2"/>
              </a:rPr>
              <a:t>放弃事件</a:t>
            </a:r>
            <a:r>
              <a:rPr lang="zh-CN" altLang="en-US" b="1" dirty="0" smtClean="0">
                <a:hlinkClick r:id="rId2"/>
              </a:rPr>
              <a:t>池</a:t>
            </a:r>
            <a:endParaRPr lang="en-US" altLang="zh-CN" b="1" dirty="0" smtClean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b="1" dirty="0" smtClean="0"/>
              <a:t>&gt;</a:t>
            </a:r>
            <a:r>
              <a:rPr lang="en-US" altLang="zh-CN" b="1" dirty="0"/>
              <a:t>Lane </a:t>
            </a:r>
            <a:r>
              <a:rPr lang="zh-CN" altLang="en-US" b="1" dirty="0"/>
              <a:t>模型的</a:t>
            </a:r>
            <a:r>
              <a:rPr lang="zh-CN" altLang="en-US" b="1" dirty="0" smtClean="0"/>
              <a:t>引入</a:t>
            </a:r>
            <a:r>
              <a:rPr lang="zh-CN" altLang="en-US" dirty="0" smtClean="0"/>
              <a:t>优先级</a:t>
            </a:r>
            <a:endParaRPr lang="en-US" altLang="zh-CN" dirty="0"/>
          </a:p>
          <a:p>
            <a:pPr lvl="1"/>
            <a:endParaRPr lang="en-US" altLang="zh-CN" b="1" dirty="0" smtClean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dirty="0" smtClean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43380" y="1485900"/>
            <a:ext cx="952627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/>
              <a:t>认识 getSnapshotBeforeUpdate</a:t>
            </a:r>
            <a:endParaRPr lang="zh-CN" altLang="en-US" sz="2800"/>
          </a:p>
          <a:p>
            <a:pPr algn="l"/>
            <a:endParaRPr lang="zh-CN" altLang="en-US"/>
          </a:p>
          <a:p>
            <a:pPr algn="l"/>
            <a:r>
              <a:rPr lang="zh-CN" altLang="en-US" sz="2000"/>
              <a:t>执行时机是在 render 方法之后，真实 DOM 更新之前。在这个阶段里，</a:t>
            </a:r>
            <a:endParaRPr lang="zh-CN" altLang="en-US" sz="2000"/>
          </a:p>
          <a:p>
            <a:pPr algn="l"/>
            <a:r>
              <a:rPr lang="zh-CN" altLang="en-US" sz="2000"/>
              <a:t>我们可以同时获取到更新前的真实 DOM 和更新前后的 state&amp;props 信息。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555" y="789305"/>
            <a:ext cx="9632315" cy="5662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/>
              <a:t>react 生命周期变化的本质——Fiber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2000"/>
              <a:t>Fiber—— 会是原来的同步渲染过程变成异步的；在 Fiber 机制下，</a:t>
            </a:r>
            <a:endParaRPr lang="zh-CN" altLang="en-US" sz="2000"/>
          </a:p>
          <a:p>
            <a:pPr algn="l"/>
            <a:r>
              <a:rPr lang="zh-CN" altLang="en-US" sz="2000"/>
              <a:t>render 阶段是允许暂停、终止和重启的。当一个任务执行到一半被打断后，</a:t>
            </a:r>
            <a:endParaRPr lang="zh-CN" altLang="en-US" sz="2000"/>
          </a:p>
          <a:p>
            <a:pPr algn="l"/>
            <a:r>
              <a:rPr lang="zh-CN" altLang="en-US" sz="2000"/>
              <a:t>下一次渲染线程抢回主动权时，这个任务被重启的形式是“重复执行一遍整个任务”</a:t>
            </a:r>
            <a:endParaRPr lang="zh-CN" altLang="en-US" sz="2000"/>
          </a:p>
          <a:p>
            <a:pPr algn="l"/>
            <a:r>
              <a:rPr lang="zh-CN" altLang="en-US" sz="2000"/>
              <a:t>而非“接着上次执行到的那行代码往下走”。</a:t>
            </a:r>
            <a:endParaRPr lang="zh-CN" altLang="en-US" sz="2000"/>
          </a:p>
          <a:p>
            <a:pPr algn="l"/>
            <a:r>
              <a:rPr lang="zh-CN" altLang="en-US" sz="2000"/>
              <a:t>这就导致 render 阶段的生命周期都是有可能被重复执行的。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带着这个结论，我们再来看看 React 16 打算废弃的是哪些生命周期：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componentWillMount；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componentWillUpdate；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componentWillReceiveProps。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这些生命周期的共性，就是它们都处于 render 阶段，都可能重复被执行，</a:t>
            </a:r>
            <a:endParaRPr lang="zh-CN" altLang="en-US" sz="2000"/>
          </a:p>
          <a:p>
            <a:pPr algn="l"/>
            <a:r>
              <a:rPr lang="zh-CN" altLang="en-US" sz="2000"/>
              <a:t>而且由于这些 API 常年被滥用，它们在重复执行的过程中都存在着不可小觑的风险。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react </a:t>
            </a:r>
            <a:r>
              <a:rPr lang="zh-CN" altLang="en-US"/>
              <a:t>数据流动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94205" y="2606675"/>
            <a:ext cx="874331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/>
              <a:t>使用基于 Props 的单向数据流串联父子、兄弟组件；</a:t>
            </a: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Context API</a:t>
            </a:r>
            <a:r>
              <a:rPr lang="en-US" altLang="zh-CN" sz="2400">
                <a:sym typeface="+mn-ea"/>
              </a:rPr>
              <a:t>:React.createContext、Provider、Consumer</a:t>
            </a:r>
            <a:endParaRPr lang="en-US" altLang="zh-CN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/>
              <a:t>利用“发布-订阅”模式驱动 React 数据在任意组件间流动。</a:t>
            </a:r>
            <a:endParaRPr lang="zh-CN" altLang="en-US" sz="2400"/>
          </a:p>
          <a:p>
            <a:pPr indent="0" algn="l">
              <a:buFont typeface="Arial" panose="020B0604020202090204" pitchFamily="34" charset="0"/>
              <a:buNone/>
            </a:pP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“发布-订阅”模式驱动数据流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3243580" y="2343150"/>
            <a:ext cx="7282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发布-订阅模型 API 设计思路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发布-订阅模型编码实现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函数组件和类组件有什么区别？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83435" y="2097405"/>
            <a:ext cx="80257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类组件与函数组件本质上代表了两种不同的设计思想与心智模式。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类组件的根基是 OOP（面向对象编程），所以它有继承、有属性、有内部状态的管理。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函数组件的根基是 FP，也就是函数式编程。它属于“结构化编程”的一种，与数学函数思想类似。也就是假定输入与输出存在某种特定的映射关系，那么输入一定的情况下，输出必然是确定的。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相较于类组件，函数组件更纯粹、简单、易测试。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05" y="618518"/>
            <a:ext cx="9895505" cy="913399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Hook</a:t>
            </a:r>
            <a:r>
              <a:rPr kumimoji="1" lang="zh-CN" altLang="en-US" dirty="0" smtClean="0"/>
              <a:t> 设计动机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86297" y="1769423"/>
            <a:ext cx="951213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类组件（</a:t>
            </a:r>
            <a:r>
              <a:rPr lang="en-US" altLang="zh-CN" sz="2000" dirty="0"/>
              <a:t>Class Component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函数组件</a:t>
            </a:r>
            <a:r>
              <a:rPr lang="en-US" altLang="zh-CN" sz="2000" dirty="0"/>
              <a:t>/</a:t>
            </a:r>
            <a:r>
              <a:rPr lang="zh-CN" altLang="en-US" sz="2000" dirty="0"/>
              <a:t>无状态组件（</a:t>
            </a:r>
            <a:r>
              <a:rPr lang="en-US" altLang="zh-CN" sz="2000" dirty="0"/>
              <a:t>Function Component/Stateless Component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React </a:t>
            </a:r>
            <a:r>
              <a:rPr lang="zh-CN" altLang="en-US" sz="2000" dirty="0"/>
              <a:t>组件本身的定位就是函数，一个吃进数据、吐出 </a:t>
            </a:r>
            <a:r>
              <a:rPr lang="en-US" altLang="zh-CN" sz="2000" dirty="0"/>
              <a:t>UI </a:t>
            </a:r>
            <a:r>
              <a:rPr lang="zh-CN" altLang="en-US" sz="2000" dirty="0"/>
              <a:t>的函数</a:t>
            </a:r>
            <a:r>
              <a:rPr lang="zh-CN" altLang="en-US" sz="2000" dirty="0" smtClean="0"/>
              <a:t>。</a:t>
            </a:r>
            <a:r>
              <a:rPr lang="en-US" altLang="zh-CN" sz="2000" b="1" dirty="0"/>
              <a:t>UI=render(data</a:t>
            </a:r>
            <a:r>
              <a:rPr lang="en-US" altLang="zh-CN" sz="2000" b="1" dirty="0" smtClean="0"/>
              <a:t>)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dirty="0"/>
              <a:t>函数组件是一个更加匹配其设计理念、也更有利于逻辑拆分与重用的组件表达形式</a:t>
            </a:r>
            <a:endParaRPr lang="zh-CN" altLang="en-US" sz="2000" dirty="0"/>
          </a:p>
          <a:p>
            <a:br>
              <a:rPr lang="zh-CN" altLang="en-US" sz="2000" dirty="0"/>
            </a:br>
            <a:endParaRPr lang="zh-CN" altLang="en-US" sz="2000" dirty="0"/>
          </a:p>
          <a:p>
            <a:r>
              <a:rPr lang="en-US" altLang="zh-CN" sz="2000" dirty="0"/>
              <a:t>Hooks </a:t>
            </a:r>
            <a:r>
              <a:rPr lang="zh-CN" altLang="en-US" sz="2000" dirty="0"/>
              <a:t>的本质：一套能够使函数组件更强大、更灵活的“钩子</a:t>
            </a:r>
            <a:r>
              <a:rPr lang="zh-CN" altLang="en-US" dirty="0"/>
              <a:t>”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655" y="618518"/>
            <a:ext cx="9966756" cy="925274"/>
          </a:xfrm>
        </p:spPr>
        <p:txBody>
          <a:bodyPr/>
          <a:lstStyle/>
          <a:p>
            <a:pPr algn="ctr"/>
            <a:r>
              <a:rPr lang="zh-CN" altLang="en-US" dirty="0"/>
              <a:t>为什么需要 </a:t>
            </a:r>
            <a:r>
              <a:rPr lang="en-US" altLang="zh-CN" dirty="0" smtClean="0"/>
              <a:t>React-Hooks</a:t>
            </a:r>
            <a:r>
              <a:rPr lang="zh-CN" altLang="en-US" dirty="0" smtClean="0"/>
              <a:t>？？？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68187" y="2339439"/>
            <a:ext cx="67333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b="1" dirty="0" smtClean="0"/>
              <a:t>告别</a:t>
            </a:r>
            <a:r>
              <a:rPr lang="zh-CN" altLang="en-US" sz="2400" b="1" dirty="0"/>
              <a:t>难以理解的 </a:t>
            </a:r>
            <a:r>
              <a:rPr lang="en-US" altLang="zh-CN" sz="2400" b="1" dirty="0"/>
              <a:t>Class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this</a:t>
            </a:r>
            <a:r>
              <a:rPr lang="zh-CN" altLang="en-US" sz="2400" b="1" dirty="0" smtClean="0"/>
              <a:t> 和生命周期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endParaRPr lang="en-US" altLang="zh-CN" sz="2400" b="1" dirty="0" smtClean="0"/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/>
              <a:t>Hooks </a:t>
            </a:r>
            <a:r>
              <a:rPr lang="zh-CN" altLang="en-US" sz="2400" b="1" dirty="0" smtClean="0"/>
              <a:t>如何实现更好的逻辑拆分</a:t>
            </a:r>
            <a:endParaRPr lang="en-US" altLang="zh-CN" sz="2400" b="1" dirty="0" smtClean="0"/>
          </a:p>
          <a:p>
            <a:pPr marL="342900" indent="-342900">
              <a:buFontTx/>
              <a:buAutoNum type="arabicPeriod"/>
            </a:pPr>
            <a:endParaRPr lang="zh-CN" altLang="en-US" sz="2400" b="1" dirty="0" smtClean="0"/>
          </a:p>
          <a:p>
            <a:pPr marL="342900" indent="-342900">
              <a:buFontTx/>
              <a:buAutoNum type="arabicPeriod"/>
            </a:pPr>
            <a:r>
              <a:rPr lang="zh-CN" altLang="en-US" sz="2400" b="1" dirty="0" smtClean="0"/>
              <a:t>状态</a:t>
            </a:r>
            <a:r>
              <a:rPr lang="zh-CN" altLang="en-US" sz="2400" b="1" dirty="0"/>
              <a:t>复用：</a:t>
            </a:r>
            <a:r>
              <a:rPr lang="en-US" altLang="zh-CN" sz="2400" b="1" dirty="0"/>
              <a:t>Hooks </a:t>
            </a:r>
            <a:r>
              <a:rPr lang="zh-CN" altLang="en-US" sz="2400" b="1" dirty="0"/>
              <a:t>将复杂的问题变简单</a:t>
            </a:r>
            <a:endParaRPr lang="zh-CN" altLang="en-US" sz="2400" b="1" dirty="0"/>
          </a:p>
          <a:p>
            <a:pPr marL="342900" indent="-342900">
              <a:buAutoNum type="arabicPeriod"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Hooks </a:t>
            </a:r>
            <a:r>
              <a:rPr lang="zh-CN" altLang="en-US" b="1" dirty="0" smtClean="0"/>
              <a:t>局限性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65070" y="2434442"/>
            <a:ext cx="75312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Hooks </a:t>
            </a:r>
            <a:r>
              <a:rPr lang="zh-CN" altLang="en-US" sz="2400" b="1" dirty="0"/>
              <a:t>暂时还不能完全地为函数组件补齐类组件的</a:t>
            </a:r>
            <a:r>
              <a:rPr lang="zh-CN" altLang="en-US" sz="2400" b="1" dirty="0" smtClean="0"/>
              <a:t>能力</a:t>
            </a:r>
            <a:endParaRPr lang="en-US" altLang="zh-CN" sz="2400" b="1" dirty="0" smtClean="0"/>
          </a:p>
          <a:p>
            <a:endParaRPr kumimoji="1" lang="en-US" altLang="zh-CN" sz="2400" b="1" dirty="0"/>
          </a:p>
          <a:p>
            <a:r>
              <a:rPr kumimoji="1" lang="zh-CN" altLang="en-US" sz="2400" b="1" dirty="0" smtClean="0"/>
              <a:t>面对复杂的业务逻辑</a:t>
            </a:r>
            <a:endParaRPr kumimoji="1" lang="en-US" altLang="zh-CN" sz="2400" b="1" dirty="0" smtClean="0"/>
          </a:p>
          <a:p>
            <a:endParaRPr kumimoji="1" lang="en-US" altLang="zh-CN" sz="2400" b="1" dirty="0"/>
          </a:p>
          <a:p>
            <a:r>
              <a:rPr kumimoji="1" lang="zh-CN" altLang="en-US" sz="2400" b="1" dirty="0" smtClean="0"/>
              <a:t>学习曲线增加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035" y="1016000"/>
            <a:ext cx="10579100" cy="7943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JSX</a:t>
            </a:r>
            <a:r>
              <a:rPr lang="zh-CN" altLang="en-US" dirty="0"/>
              <a:t>本质是什么？它和</a:t>
            </a:r>
            <a:r>
              <a:rPr lang="en-US" altLang="zh-CN" dirty="0" err="1"/>
              <a:t>js</a:t>
            </a:r>
            <a:r>
              <a:rPr lang="zh-CN" altLang="en-US" dirty="0"/>
              <a:t>有什么关系</a:t>
            </a:r>
            <a:r>
              <a:rPr lang="zh-CN" altLang="en-US" dirty="0" smtClean="0"/>
              <a:t>？</a:t>
            </a:r>
            <a:r>
              <a:rPr lang="zh-CN" altLang="en-US" dirty="0"/>
              <a:t>为什么要用</a:t>
            </a:r>
            <a:r>
              <a:rPr lang="en-US" altLang="zh-CN" dirty="0" err="1"/>
              <a:t>jsx</a:t>
            </a:r>
            <a:r>
              <a:rPr lang="en-US" altLang="zh-CN" dirty="0"/>
              <a:t>?</a:t>
            </a:r>
            <a:br>
              <a:rPr lang="en-US" altLang="zh-CN" dirty="0"/>
            </a:b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React</a:t>
            </a:r>
            <a:r>
              <a:rPr lang="zh-CN" altLang="en-US" dirty="0"/>
              <a:t>官网定义：</a:t>
            </a:r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 err="1"/>
              <a:t>Javascript</a:t>
            </a:r>
            <a:r>
              <a:rPr lang="zh-CN" altLang="en-US" dirty="0"/>
              <a:t>的一种语法扩展，它和模板语言很接近，但是它充分具备</a:t>
            </a:r>
            <a:r>
              <a:rPr lang="en-US" altLang="zh-CN" dirty="0"/>
              <a:t>JavaScript</a:t>
            </a:r>
            <a:r>
              <a:rPr lang="zh-CN" altLang="en-US" dirty="0"/>
              <a:t>的能力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JSX </a:t>
            </a:r>
            <a:r>
              <a:rPr lang="zh-CN" altLang="en-US" dirty="0"/>
              <a:t>的本质是</a:t>
            </a:r>
            <a:r>
              <a:rPr lang="en-US" altLang="zh-CN" dirty="0" err="1"/>
              <a:t>React.createElement</a:t>
            </a:r>
            <a:r>
              <a:rPr lang="zh-CN" altLang="en-US" dirty="0"/>
              <a:t>这个 </a:t>
            </a:r>
            <a:r>
              <a:rPr lang="en-US" altLang="zh-CN" dirty="0"/>
              <a:t>JavaScript </a:t>
            </a:r>
            <a:r>
              <a:rPr lang="zh-CN" altLang="en-US" dirty="0"/>
              <a:t>调用的语法糖，这也就完美地呼应上了 </a:t>
            </a:r>
            <a:r>
              <a:rPr lang="en-US" altLang="zh-CN" dirty="0"/>
              <a:t>React </a:t>
            </a:r>
            <a:r>
              <a:rPr lang="zh-CN" altLang="en-US" dirty="0"/>
              <a:t>官方给出的“</a:t>
            </a:r>
            <a:r>
              <a:rPr lang="en-US" altLang="zh-CN" dirty="0"/>
              <a:t>JSX </a:t>
            </a:r>
            <a:r>
              <a:rPr lang="zh-CN" altLang="en-US" dirty="0"/>
              <a:t>充分具备 </a:t>
            </a:r>
            <a:r>
              <a:rPr lang="en-US" altLang="zh-CN" dirty="0"/>
              <a:t>JavaScript </a:t>
            </a:r>
            <a:r>
              <a:rPr lang="zh-CN" altLang="en-US" dirty="0"/>
              <a:t>的能力”这句话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JSX </a:t>
            </a:r>
            <a:r>
              <a:rPr lang="zh-CN" altLang="en-US" dirty="0"/>
              <a:t>语法糖允许前端开发者使用我们最为熟悉的类 </a:t>
            </a:r>
            <a:r>
              <a:rPr lang="en-US" altLang="zh-CN" dirty="0"/>
              <a:t>HTML </a:t>
            </a:r>
            <a:r>
              <a:rPr lang="zh-CN" altLang="en-US" dirty="0"/>
              <a:t>标签语法来创建虚拟 </a:t>
            </a:r>
            <a:r>
              <a:rPr lang="en-US" altLang="zh-CN" dirty="0"/>
              <a:t>DOM</a:t>
            </a:r>
            <a:r>
              <a:rPr lang="zh-CN" altLang="en-US" dirty="0"/>
              <a:t>，在降低学习成本的同时，也提升了研发效率与研发体验。</a:t>
            </a: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 是怎么变成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的？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JSX </a:t>
            </a:r>
            <a:r>
              <a:rPr lang="zh-CN" altLang="en-US" dirty="0"/>
              <a:t>会被编译（</a:t>
            </a:r>
            <a:r>
              <a:rPr lang="en-US" altLang="zh-CN" dirty="0"/>
              <a:t>Babel</a:t>
            </a:r>
            <a:r>
              <a:rPr lang="zh-CN" altLang="en-US" dirty="0"/>
              <a:t>来完成）为 </a:t>
            </a:r>
            <a:r>
              <a:rPr lang="en-US" altLang="zh-CN" dirty="0" err="1"/>
              <a:t>React.createElement</a:t>
            </a:r>
            <a:r>
              <a:rPr lang="en-US" altLang="zh-CN" dirty="0"/>
              <a:t>()</a:t>
            </a:r>
            <a:r>
              <a:rPr lang="zh-CN" altLang="en-US" dirty="0"/>
              <a:t>， </a:t>
            </a:r>
            <a:r>
              <a:rPr lang="en-US" altLang="zh-CN" dirty="0" err="1"/>
              <a:t>React.createElement</a:t>
            </a:r>
            <a:r>
              <a:rPr lang="en-US" altLang="zh-CN" dirty="0"/>
              <a:t>() </a:t>
            </a:r>
            <a:r>
              <a:rPr lang="zh-CN" altLang="en-US" dirty="0"/>
              <a:t>将返回一个叫作“</a:t>
            </a:r>
            <a:r>
              <a:rPr lang="en-US" altLang="zh-CN" dirty="0"/>
              <a:t>React Element”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hlinkClick r:id="rId1"/>
              </a:rPr>
              <a:t>Babel</a:t>
            </a:r>
            <a:r>
              <a:rPr lang="zh-CN" altLang="en-US" dirty="0" smtClean="0">
                <a:hlinkClick r:id="rId1"/>
              </a:rPr>
              <a:t> 官网转换地址</a:t>
            </a:r>
            <a:endParaRPr lang="en-US" altLang="zh-CN" dirty="0" smtClean="0"/>
          </a:p>
          <a:p>
            <a:r>
              <a:rPr lang="en-US" altLang="zh-CN" dirty="0" err="1" smtClean="0">
                <a:hlinkClick r:id="rId2"/>
              </a:rPr>
              <a:t>createElement</a:t>
            </a:r>
            <a:r>
              <a:rPr lang="zh-CN" altLang="en-US" dirty="0" smtClean="0">
                <a:hlinkClick r:id="rId2"/>
              </a:rPr>
              <a:t> 源码分析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生命周期背后的</a:t>
            </a:r>
            <a:r>
              <a:rPr kumimoji="1" lang="zh-CN" altLang="en-US" dirty="0" smtClean="0"/>
              <a:t>设计思想</a:t>
            </a:r>
            <a:r>
              <a:rPr kumimoji="1" lang="zh-CN" altLang="en-US" dirty="0"/>
              <a:t>：把握 </a:t>
            </a:r>
            <a:r>
              <a:rPr kumimoji="1" lang="en-US" altLang="zh-CN" dirty="0"/>
              <a:t>React </a:t>
            </a:r>
            <a:r>
              <a:rPr kumimoji="1" lang="zh-CN" altLang="en-US" dirty="0"/>
              <a:t>中的“大方向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r>
              <a:rPr kumimoji="1" lang="zh-CN" altLang="en-US" dirty="0"/>
              <a:t>虚拟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：</a:t>
            </a:r>
            <a:r>
              <a:rPr lang="zh-CN" altLang="en-US" dirty="0"/>
              <a:t>组件在初始化时，会通过调用生命周期中的 </a:t>
            </a:r>
            <a:r>
              <a:rPr lang="en-US" altLang="zh-CN" dirty="0"/>
              <a:t>render </a:t>
            </a:r>
            <a:r>
              <a:rPr lang="zh-CN" altLang="en-US" dirty="0"/>
              <a:t>方法，生成虚拟 </a:t>
            </a:r>
            <a:r>
              <a:rPr lang="en-US" altLang="zh-CN" dirty="0"/>
              <a:t>DOM</a:t>
            </a:r>
            <a:r>
              <a:rPr lang="zh-CN" altLang="en-US" dirty="0"/>
              <a:t>，然后再通过调用 </a:t>
            </a:r>
            <a:r>
              <a:rPr lang="en-US" altLang="zh-CN" dirty="0" err="1"/>
              <a:t>ReactDOM.render</a:t>
            </a:r>
            <a:r>
              <a:rPr lang="en-US" altLang="zh-CN" dirty="0"/>
              <a:t> </a:t>
            </a:r>
            <a:r>
              <a:rPr lang="zh-CN" altLang="en-US" dirty="0"/>
              <a:t>方法，实现虚拟 </a:t>
            </a:r>
            <a:r>
              <a:rPr lang="en-US" altLang="zh-CN" dirty="0"/>
              <a:t>DOM </a:t>
            </a:r>
            <a:r>
              <a:rPr lang="zh-CN" altLang="en-US" dirty="0" smtClean="0"/>
              <a:t>到真实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的转换。</a:t>
            </a:r>
            <a:endParaRPr lang="en-US" altLang="zh-CN" dirty="0" smtClean="0"/>
          </a:p>
          <a:p>
            <a:r>
              <a:rPr lang="zh-CN" altLang="en-US" dirty="0"/>
              <a:t>组件化</a:t>
            </a:r>
            <a:r>
              <a:rPr lang="en-US" altLang="zh-CN" dirty="0"/>
              <a:t>——</a:t>
            </a:r>
            <a:r>
              <a:rPr lang="zh-CN" altLang="en-US" dirty="0"/>
              <a:t>封闭，开放。具备高度的可重用性和可维护性。</a:t>
            </a:r>
            <a:endParaRPr lang="zh-CN" altLang="en-US" dirty="0"/>
          </a:p>
          <a:p>
            <a:r>
              <a:rPr lang="zh-CN" altLang="en-US"/>
              <a:t>生命周期方法的本质：组件的“灵魂”与“躯干”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react v15</a:t>
            </a:r>
            <a:endParaRPr lang="en-US" altLang="zh-CN"/>
          </a:p>
        </p:txBody>
      </p:sp>
      <p:pic>
        <p:nvPicPr>
          <p:cNvPr id="4" name="内容占位符 3" descr="lifeCycle1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0360" y="2249170"/>
            <a:ext cx="6426835" cy="3542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4215" y="835025"/>
            <a:ext cx="79921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constructor()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componentWillMount()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componentDidMount()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  <a:p>
            <a:r>
              <a:rPr lang="en-US" altLang="zh-CN" sz="2000"/>
              <a:t>componentWillReceiveProps() // </a:t>
            </a:r>
            <a:r>
              <a:rPr lang="zh-CN" altLang="en-US" sz="2000"/>
              <a:t>触发时机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shouldComponentUpdate()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componentWillUpdate()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componentDidUpdate() // componentDidUpdate 则在组件更新完毕后被触发被用来处理 DOM 操作。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render()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componentWillUnmount() //触发时机?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react v16</a:t>
            </a:r>
            <a:endParaRPr lang="en-US" altLang="zh-CN"/>
          </a:p>
        </p:txBody>
      </p:sp>
      <p:pic>
        <p:nvPicPr>
          <p:cNvPr id="4" name="内容占位符 3" descr="lifeCycle1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1080" y="1567180"/>
            <a:ext cx="7734935" cy="4224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24940" y="903605"/>
            <a:ext cx="948055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/>
              <a:t>static </a:t>
            </a:r>
            <a:r>
              <a:rPr lang="zh-CN" altLang="en-US" sz="2400" b="1"/>
              <a:t>getDerivedStateFromProps——唯一用途：使用 props 来派生/更新 state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2400"/>
              <a:t>* 静态方法不依赖组件实例而存在，因此你在这个方法内部是访问不到 this 的。因此无法做任何类似于 this.fetch()、不合理的 this.setState（会导致死循环的那种）这类可能会产生副作用的操作。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* 挂载阶段输出的 props 正是初始化阶段父组件传进来的 this.props 对象；而 state 是 LifeCycle 组件自身的 state 对象。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* getDerivedStateFromProps 需要一个对象格式的返回值。React 需要用这个返回值来更新（派生）组件的 state。getDerivedStateFromProps 方法对 state 的更新动作并非“覆盖”式的更新，而是针对某个属性的定向更新。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对比</a:t>
            </a:r>
            <a:endParaRPr lang="zh-CN" altLang="en-US"/>
          </a:p>
        </p:txBody>
      </p:sp>
      <p:pic>
        <p:nvPicPr>
          <p:cNvPr id="4" name="内容占位符 3" descr="duibi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6940" y="2249170"/>
            <a:ext cx="7813675" cy="354203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0</TotalTime>
  <Words>2529</Words>
  <Application>WPS 表格</Application>
  <PresentationFormat>宽屏</PresentationFormat>
  <Paragraphs>152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方正书宋_GBK</vt:lpstr>
      <vt:lpstr>Wingdings</vt:lpstr>
      <vt:lpstr>Trebuchet MS</vt:lpstr>
      <vt:lpstr>Tw Cen MT</vt:lpstr>
      <vt:lpstr>苹方-简</vt:lpstr>
      <vt:lpstr>宋体</vt:lpstr>
      <vt:lpstr>汉仪书宋二KW</vt:lpstr>
      <vt:lpstr>微软雅黑</vt:lpstr>
      <vt:lpstr>汉仪旗黑</vt:lpstr>
      <vt:lpstr>Arial Unicode MS</vt:lpstr>
      <vt:lpstr>Calibri</vt:lpstr>
      <vt:lpstr>Helvetica Neue</vt:lpstr>
      <vt:lpstr>电路</vt:lpstr>
      <vt:lpstr>React v17</vt:lpstr>
      <vt:lpstr>JSX本质是什么？它和js有什么关系？为什么要用jsx?  </vt:lpstr>
      <vt:lpstr>JSX 是怎么变成DOM的？</vt:lpstr>
      <vt:lpstr>React 生命周期</vt:lpstr>
      <vt:lpstr>react v15</vt:lpstr>
      <vt:lpstr>PowerPoint 演示文稿</vt:lpstr>
      <vt:lpstr>react v16</vt:lpstr>
      <vt:lpstr>PowerPoint 演示文稿</vt:lpstr>
      <vt:lpstr>对比</vt:lpstr>
      <vt:lpstr>PowerPoint 演示文稿</vt:lpstr>
      <vt:lpstr>PowerPoint 演示文稿</vt:lpstr>
      <vt:lpstr>react 数据流动</vt:lpstr>
      <vt:lpstr>“发布-订阅”模式驱动数据流</vt:lpstr>
      <vt:lpstr>函数组件和类组件有什么区别？</vt:lpstr>
      <vt:lpstr>Hook 设计动机</vt:lpstr>
      <vt:lpstr>为什么需要 React-Hooks？？？</vt:lpstr>
      <vt:lpstr>Hooks 局限性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v17</dc:title>
  <dc:creator>Microsoft Office 用户</dc:creator>
  <cp:lastModifiedBy>jiangyanghe</cp:lastModifiedBy>
  <cp:revision>59</cp:revision>
  <dcterms:created xsi:type="dcterms:W3CDTF">2021-01-14T11:00:19Z</dcterms:created>
  <dcterms:modified xsi:type="dcterms:W3CDTF">2021-01-14T11:00:19Z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