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4542"/>
          <c:y val="0.0558882"/>
          <c:w val="0.812941"/>
          <c:h val="0.85083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tx>
          <c:spPr>
            <a:noFill/>
            <a:ln w="76200" cap="flat">
              <a:solidFill>
                <a:srgbClr val="AF885A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F885A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747676"/>
                    </a:solidFill>
                    <a:latin typeface="DIN Alternat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Baseline</c:v>
                </c:pt>
                <c:pt idx="1">
                  <c:v>Std</c:v>
                </c:pt>
                <c:pt idx="2">
                  <c:v>Larger</c:v>
                </c:pt>
                <c:pt idx="3">
                  <c:v>Wider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33.200000</c:v>
                </c:pt>
                <c:pt idx="1">
                  <c:v>29.230000</c:v>
                </c:pt>
                <c:pt idx="2">
                  <c:v>103.300000</c:v>
                </c:pt>
                <c:pt idx="3">
                  <c:v>21.670000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C5C5C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2"/>
        <c:crosses val="autoZero"/>
        <c:crossBetween val="midCat"/>
        <c:majorUnit val="27.5"/>
        <c:minorUnit val="1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4542"/>
          <c:y val="0.0558882"/>
          <c:w val="0.812941"/>
          <c:h val="0.85083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tx>
          <c:spPr>
            <a:noFill/>
            <a:ln w="76200" cap="flat">
              <a:solidFill>
                <a:srgbClr val="AF885A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F885A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747676"/>
                    </a:solidFill>
                    <a:latin typeface="DIN Alternat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Baseline</c:v>
                </c:pt>
                <c:pt idx="1">
                  <c:v>Std</c:v>
                </c:pt>
                <c:pt idx="2">
                  <c:v>Larger</c:v>
                </c:pt>
                <c:pt idx="3">
                  <c:v>Wider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33.200000</c:v>
                </c:pt>
                <c:pt idx="1">
                  <c:v>29.230000</c:v>
                </c:pt>
                <c:pt idx="2">
                  <c:v>23.780000</c:v>
                </c:pt>
                <c:pt idx="3">
                  <c:v>21.670000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C5C5C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2"/>
        <c:crosses val="autoZero"/>
        <c:crossBetween val="midCat"/>
        <c:majorUnit val="8.5"/>
        <c:minorUnit val="4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4542"/>
          <c:y val="0.0558882"/>
          <c:w val="0.812941"/>
          <c:h val="0.85083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tx>
          <c:spPr>
            <a:noFill/>
            <a:ln w="76200" cap="flat">
              <a:solidFill>
                <a:srgbClr val="AF885A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F885A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747676"/>
                    </a:solidFill>
                    <a:latin typeface="DIN Alternat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Baseline</c:v>
                </c:pt>
                <c:pt idx="1">
                  <c:v>Std</c:v>
                </c:pt>
                <c:pt idx="2">
                  <c:v>Larger</c:v>
                </c:pt>
                <c:pt idx="3">
                  <c:v>Wider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33.200000</c:v>
                </c:pt>
                <c:pt idx="1">
                  <c:v>29.230000</c:v>
                </c:pt>
                <c:pt idx="2">
                  <c:v>21.480000</c:v>
                </c:pt>
                <c:pt idx="3">
                  <c:v>21.670000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C5C5C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2"/>
        <c:crosses val="autoZero"/>
        <c:crossBetween val="midCat"/>
        <c:majorUnit val="8.5"/>
        <c:minorUnit val="4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50122"/>
          <c:y val="0.0558882"/>
          <c:w val="0.822698"/>
          <c:h val="0.85083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tx>
          <c:spPr>
            <a:noFill/>
            <a:ln w="76200" cap="flat">
              <a:solidFill>
                <a:srgbClr val="AF885A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F885A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747676"/>
                    </a:solidFill>
                    <a:latin typeface="DIN Alternat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23.780000</c:v>
                </c:pt>
                <c:pt idx="1">
                  <c:v>21.940000</c:v>
                </c:pt>
                <c:pt idx="2">
                  <c:v>22.280000</c:v>
                </c:pt>
                <c:pt idx="3">
                  <c:v>22.950000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C5C5C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2"/>
        <c:crosses val="autoZero"/>
        <c:crossBetween val="midCat"/>
        <c:majorUnit val="0.75"/>
        <c:minorUnit val="0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53131"/>
          <c:y val="0.0558882"/>
          <c:w val="0.839191"/>
          <c:h val="0.85083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tx>
          <c:spPr>
            <a:noFill/>
            <a:ln w="76200" cap="flat">
              <a:solidFill>
                <a:srgbClr val="AF885A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F885A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747676"/>
                    </a:solidFill>
                    <a:latin typeface="DIN Alternat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/>
                </c:pt>
              </c:strCache>
            </c:strRef>
          </c:cat>
          <c:val>
            <c:numRef>
              <c:f>Sheet1!$B$2:$E$2</c:f>
              <c:numCache>
                <c:ptCount val="3"/>
                <c:pt idx="0">
                  <c:v>25.500000</c:v>
                </c:pt>
                <c:pt idx="1">
                  <c:v>21.670000</c:v>
                </c:pt>
                <c:pt idx="2">
                  <c:v>21.650000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C5C5C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2"/>
        <c:crosses val="autoZero"/>
        <c:crossBetween val="midCat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73917"/>
          <c:y val="0.0652576"/>
          <c:w val="0.794595"/>
          <c:h val="0.82792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tx>
          <c:spPr>
            <a:noFill/>
            <a:ln w="76200" cap="flat">
              <a:solidFill>
                <a:srgbClr val="AF885A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F885A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747676"/>
                    </a:solidFill>
                    <a:latin typeface="DIN Alternat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23.780000</c:v>
                </c:pt>
                <c:pt idx="1">
                  <c:v>21.940000</c:v>
                </c:pt>
                <c:pt idx="2">
                  <c:v>22.280000</c:v>
                </c:pt>
                <c:pt idx="3">
                  <c:v>22.950000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C5C5C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2"/>
        <c:crosses val="autoZero"/>
        <c:crossBetween val="midCat"/>
        <c:majorUnit val="0.75"/>
        <c:minorUnit val="0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77969"/>
          <c:y val="0.0652576"/>
          <c:w val="0.813108"/>
          <c:h val="0.82792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MSE</c:v>
                </c:pt>
              </c:strCache>
            </c:strRef>
          </c:tx>
          <c:spPr>
            <a:noFill/>
            <a:ln w="76200" cap="flat">
              <a:solidFill>
                <a:srgbClr val="AF885A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F885A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747676"/>
                    </a:solidFill>
                    <a:latin typeface="DIN Alternat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/>
                </c:pt>
              </c:strCache>
            </c:strRef>
          </c:cat>
          <c:val>
            <c:numRef>
              <c:f>Sheet1!$B$2:$E$2</c:f>
              <c:numCache>
                <c:ptCount val="3"/>
                <c:pt idx="0">
                  <c:v>25.500000</c:v>
                </c:pt>
                <c:pt idx="1">
                  <c:v>21.670000</c:v>
                </c:pt>
                <c:pt idx="2">
                  <c:v>21.650000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C5C5C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5C5C5C"/>
                </a:solidFill>
                <a:latin typeface="DIN Alternate"/>
              </a:defRPr>
            </a:pPr>
          </a:p>
        </c:txPr>
        <c:crossAx val="2094734552"/>
        <c:crosses val="autoZero"/>
        <c:crossBetween val="midCat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155" t="129" r="9870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Regression of Boston house Pri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300"/>
            </a:lvl1pPr>
          </a:lstStyle>
          <a:p>
            <a:pPr/>
            <a:r>
              <a:t>Regression of Boston house Prices</a:t>
            </a:r>
          </a:p>
        </p:txBody>
      </p:sp>
      <p:sp>
        <p:nvSpPr>
          <p:cNvPr id="131" name="Brownlee Ch.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Brownlee Ch. 12</a:t>
            </a:r>
          </a:p>
        </p:txBody>
      </p:sp>
      <p:sp>
        <p:nvSpPr>
          <p:cNvPr id="132" name="Yifan Jiang"/>
          <p:cNvSpPr/>
          <p:nvPr/>
        </p:nvSpPr>
        <p:spPr>
          <a:xfrm>
            <a:off x="5252325" y="8964659"/>
            <a:ext cx="17076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747676"/>
                </a:solidFill>
              </a:defRPr>
            </a:lvl1pPr>
          </a:lstStyle>
          <a:p>
            <a:pPr/>
            <a:r>
              <a:t>Yifan Jiang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9" name="Experiment Resul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Experiment Results</a:t>
            </a:r>
          </a:p>
        </p:txBody>
      </p:sp>
      <p:sp>
        <p:nvSpPr>
          <p:cNvPr id="350" name="activation: Relu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activation: Relu</a:t>
            </a:r>
          </a:p>
          <a:p>
            <a:pPr/>
            <a:r>
              <a:t>epoch: 50 for Baseline &amp; Wider; 100 for Std &amp; Larger     </a:t>
            </a:r>
          </a:p>
          <a:p>
            <a:pPr/>
            <a:r>
              <a:t>mini-batch size: 5</a:t>
            </a:r>
          </a:p>
          <a:p>
            <a:pPr/>
            <a:r>
              <a:t>cross-validation folds: 10</a:t>
            </a:r>
          </a:p>
          <a:p>
            <a:pPr/>
            <a:r>
              <a:t>seed: 7</a:t>
            </a:r>
          </a:p>
        </p:txBody>
      </p:sp>
      <p:graphicFrame>
        <p:nvGraphicFramePr>
          <p:cNvPr id="351" name="2D Line Chart"/>
          <p:cNvGraphicFramePr/>
          <p:nvPr/>
        </p:nvGraphicFramePr>
        <p:xfrm>
          <a:off x="413589" y="1311072"/>
          <a:ext cx="6147099" cy="6362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2" name="Solved if reset seed to 8"/>
          <p:cNvSpPr/>
          <p:nvPr/>
        </p:nvSpPr>
        <p:spPr>
          <a:xfrm>
            <a:off x="2632960" y="1080213"/>
            <a:ext cx="34155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Solved if reset seed to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5" name="Experiment Resul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Experiment Results</a:t>
            </a:r>
          </a:p>
        </p:txBody>
      </p:sp>
      <p:sp>
        <p:nvSpPr>
          <p:cNvPr id="356" name="activation: Relu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activation: Relu</a:t>
            </a:r>
          </a:p>
          <a:p>
            <a:pPr/>
            <a:r>
              <a:t>epoch: 50 for Baseline &amp; Wider; 100 for Std &amp; Larger</a:t>
            </a:r>
          </a:p>
          <a:p>
            <a:pPr/>
            <a:r>
              <a:t>mini-batch size: 5</a:t>
            </a:r>
          </a:p>
          <a:p>
            <a:pPr/>
            <a:r>
              <a:t>cross-validation folds: 10</a:t>
            </a:r>
          </a:p>
          <a:p>
            <a:pPr/>
            <a:r>
              <a:t>seed: 7</a:t>
            </a:r>
          </a:p>
        </p:txBody>
      </p:sp>
      <p:graphicFrame>
        <p:nvGraphicFramePr>
          <p:cNvPr id="357" name="2D Line Chart"/>
          <p:cNvGraphicFramePr/>
          <p:nvPr/>
        </p:nvGraphicFramePr>
        <p:xfrm>
          <a:off x="413589" y="1311072"/>
          <a:ext cx="6147099" cy="6362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8" name="Or increase epoch to 60"/>
          <p:cNvSpPr/>
          <p:nvPr/>
        </p:nvSpPr>
        <p:spPr>
          <a:xfrm>
            <a:off x="2671060" y="1080213"/>
            <a:ext cx="343937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 increase epoch to 60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1" name="Experiment Results (Large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spcBef>
                <a:spcPts val="2000"/>
              </a:spcBef>
              <a:defRPr sz="4524"/>
            </a:lvl1pPr>
          </a:lstStyle>
          <a:p>
            <a:pPr/>
            <a:r>
              <a:t>Experiment Results (Large)</a:t>
            </a:r>
          </a:p>
        </p:txBody>
      </p:sp>
      <p:sp>
        <p:nvSpPr>
          <p:cNvPr id="362" name="activation: Relu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activation: Relu</a:t>
            </a:r>
          </a:p>
          <a:p>
            <a:pPr/>
            <a:r>
              <a:t>epoch: 50, 60, 70, 80</a:t>
            </a:r>
          </a:p>
          <a:p>
            <a:pPr/>
            <a:r>
              <a:t>mini-batch size: 5</a:t>
            </a:r>
          </a:p>
          <a:p>
            <a:pPr/>
            <a:r>
              <a:t>cross-validation folds: 10</a:t>
            </a:r>
          </a:p>
          <a:p>
            <a:pPr/>
            <a:r>
              <a:t>seed: 8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267291" y="1311072"/>
            <a:ext cx="6074198" cy="6362701"/>
            <a:chOff x="-911869" y="-355600"/>
            <a:chExt cx="6074196" cy="6362700"/>
          </a:xfrm>
        </p:grpSpPr>
        <p:graphicFrame>
          <p:nvGraphicFramePr>
            <p:cNvPr id="363" name="2D Line Chart"/>
            <p:cNvGraphicFramePr/>
            <p:nvPr/>
          </p:nvGraphicFramePr>
          <p:xfrm>
            <a:off x="-911870" y="-355600"/>
            <a:ext cx="6074197" cy="6362700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364" name="21.94"/>
            <p:cNvSpPr/>
            <p:nvPr/>
          </p:nvSpPr>
          <p:spPr>
            <a:xfrm>
              <a:off x="410591" y="3457777"/>
              <a:ext cx="1062058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>
                      <a:satOff val="7361"/>
                      <a:lumOff val="7535"/>
                    </a:schemeClr>
                  </a:solidFill>
                </a:defRPr>
              </a:lvl1pPr>
            </a:lstStyle>
            <a:p>
              <a:pPr/>
              <a:r>
                <a:t>21.94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8" name="Experiment Results (wide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spcBef>
                <a:spcPts val="2000"/>
              </a:spcBef>
              <a:defRPr sz="4732"/>
            </a:lvl1pPr>
          </a:lstStyle>
          <a:p>
            <a:pPr/>
            <a:r>
              <a:t>Experiment Results (wide)</a:t>
            </a:r>
          </a:p>
        </p:txBody>
      </p:sp>
      <p:sp>
        <p:nvSpPr>
          <p:cNvPr id="369" name="activation: Relu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activation: Relu</a:t>
            </a:r>
          </a:p>
          <a:p>
            <a:pPr/>
            <a:r>
              <a:t>epoch: 50, 100, 150</a:t>
            </a:r>
          </a:p>
          <a:p>
            <a:pPr/>
            <a:r>
              <a:t>mini-batch size: 5</a:t>
            </a:r>
          </a:p>
          <a:p>
            <a:pPr/>
            <a:r>
              <a:t>cross-validation folds: 10</a:t>
            </a:r>
          </a:p>
          <a:p>
            <a:pPr/>
            <a:r>
              <a:t>seed: 7</a:t>
            </a:r>
          </a:p>
        </p:txBody>
      </p:sp>
      <p:grpSp>
        <p:nvGrpSpPr>
          <p:cNvPr id="372" name="Group"/>
          <p:cNvGrpSpPr/>
          <p:nvPr/>
        </p:nvGrpSpPr>
        <p:grpSpPr>
          <a:xfrm>
            <a:off x="267291" y="1311072"/>
            <a:ext cx="5954818" cy="6362701"/>
            <a:chOff x="-911869" y="-355600"/>
            <a:chExt cx="5954816" cy="6362700"/>
          </a:xfrm>
        </p:grpSpPr>
        <p:graphicFrame>
          <p:nvGraphicFramePr>
            <p:cNvPr id="370" name="2D Line Chart"/>
            <p:cNvGraphicFramePr/>
            <p:nvPr/>
          </p:nvGraphicFramePr>
          <p:xfrm>
            <a:off x="-911870" y="-355600"/>
            <a:ext cx="5954817" cy="6362700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371" name="21.65"/>
            <p:cNvSpPr/>
            <p:nvPr/>
          </p:nvSpPr>
          <p:spPr>
            <a:xfrm>
              <a:off x="3657178" y="4431753"/>
              <a:ext cx="1062059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>
                      <a:satOff val="7361"/>
                      <a:lumOff val="7535"/>
                    </a:schemeClr>
                  </a:solidFill>
                </a:defRPr>
              </a:lvl1pPr>
            </a:lstStyle>
            <a:p>
              <a:pPr/>
              <a:r>
                <a:t>21.65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5" name="Experiment Resul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Experiment Results</a:t>
            </a:r>
          </a:p>
        </p:txBody>
      </p:sp>
      <p:sp>
        <p:nvSpPr>
          <p:cNvPr id="376" name="Wider Network"/>
          <p:cNvSpPr/>
          <p:nvPr/>
        </p:nvSpPr>
        <p:spPr>
          <a:xfrm>
            <a:off x="1818923" y="1898434"/>
            <a:ext cx="279897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34" sz="3400"/>
            </a:lvl1pPr>
          </a:lstStyle>
          <a:p>
            <a:pPr/>
            <a:r>
              <a:t>Wider Network</a:t>
            </a:r>
          </a:p>
        </p:txBody>
      </p:sp>
      <p:sp>
        <p:nvSpPr>
          <p:cNvPr id="377" name="Larger Network"/>
          <p:cNvSpPr/>
          <p:nvPr/>
        </p:nvSpPr>
        <p:spPr>
          <a:xfrm>
            <a:off x="8114439" y="1898434"/>
            <a:ext cx="287708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34" sz="3400"/>
            </a:lvl1pPr>
          </a:lstStyle>
          <a:p>
            <a:pPr/>
            <a:r>
              <a:t>Larger Network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6817759" y="2380536"/>
            <a:ext cx="5243145" cy="5449176"/>
            <a:chOff x="-911869" y="-355600"/>
            <a:chExt cx="5243144" cy="5449175"/>
          </a:xfrm>
        </p:grpSpPr>
        <p:graphicFrame>
          <p:nvGraphicFramePr>
            <p:cNvPr id="378" name="2D Line Chart"/>
            <p:cNvGraphicFramePr/>
            <p:nvPr/>
          </p:nvGraphicFramePr>
          <p:xfrm>
            <a:off x="-911870" y="-355600"/>
            <a:ext cx="5243145" cy="5449176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379" name="21.94"/>
            <p:cNvSpPr/>
            <p:nvPr/>
          </p:nvSpPr>
          <p:spPr>
            <a:xfrm>
              <a:off x="342308" y="2882740"/>
              <a:ext cx="885436" cy="487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5">
                      <a:satOff val="7361"/>
                      <a:lumOff val="7535"/>
                    </a:schemeClr>
                  </a:solidFill>
                </a:defRPr>
              </a:lvl1pPr>
            </a:lstStyle>
            <a:p>
              <a:pPr/>
              <a:r>
                <a:t>21.94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725632" y="2380536"/>
            <a:ext cx="5123766" cy="5449176"/>
            <a:chOff x="-911869" y="-355600"/>
            <a:chExt cx="5123764" cy="5449175"/>
          </a:xfrm>
        </p:grpSpPr>
        <p:graphicFrame>
          <p:nvGraphicFramePr>
            <p:cNvPr id="381" name="2D Line Chart"/>
            <p:cNvGraphicFramePr/>
            <p:nvPr/>
          </p:nvGraphicFramePr>
          <p:xfrm>
            <a:off x="-911870" y="-355600"/>
            <a:ext cx="5123765" cy="5449176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3"/>
            </a:graphicData>
          </a:graphic>
        </p:graphicFrame>
        <p:sp>
          <p:nvSpPr>
            <p:cNvPr id="382" name="21.65"/>
            <p:cNvSpPr/>
            <p:nvPr/>
          </p:nvSpPr>
          <p:spPr>
            <a:xfrm>
              <a:off x="3048980" y="3694741"/>
              <a:ext cx="885435" cy="487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5">
                      <a:satOff val="7361"/>
                      <a:lumOff val="7535"/>
                    </a:schemeClr>
                  </a:solidFill>
                </a:defRPr>
              </a:lvl1pPr>
            </a:lstStyle>
            <a:p>
              <a:pPr/>
              <a:r>
                <a:t>21.65</a:t>
              </a:r>
            </a:p>
          </p:txBody>
        </p:sp>
      </p:grpSp>
      <p:sp>
        <p:nvSpPr>
          <p:cNvPr id="384" name="Hard to tell which one is better"/>
          <p:cNvSpPr/>
          <p:nvPr/>
        </p:nvSpPr>
        <p:spPr>
          <a:xfrm>
            <a:off x="4416193" y="8450153"/>
            <a:ext cx="449963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Hard to tell which one is better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he results demonstrate the importance of empirical testing when it comes to developing neural network models"/>
          <p:cNvSpPr/>
          <p:nvPr>
            <p:ph type="body" idx="13"/>
          </p:nvPr>
        </p:nvSpPr>
        <p:spPr>
          <a:xfrm>
            <a:off x="2344148" y="3545877"/>
            <a:ext cx="10490201" cy="3454401"/>
          </a:xfrm>
          <a:prstGeom prst="rect">
            <a:avLst/>
          </a:prstGeom>
        </p:spPr>
        <p:txBody>
          <a:bodyPr/>
          <a:lstStyle/>
          <a:p>
            <a:pPr/>
            <a:r>
              <a:t>The results demonstrate the importance of </a:t>
            </a:r>
            <a:r>
              <a:rPr b="1" u="sng"/>
              <a:t>empirical testing</a:t>
            </a:r>
            <a:r>
              <a:t> when it comes to developing neural network models</a:t>
            </a:r>
          </a:p>
        </p:txBody>
      </p:sp>
      <p:sp>
        <p:nvSpPr>
          <p:cNvPr id="387" name="-Brownlee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-Brownlee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Outlin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Outline</a:t>
            </a:r>
          </a:p>
        </p:txBody>
      </p:sp>
      <p:sp>
        <p:nvSpPr>
          <p:cNvPr id="136" name="Problem Introduc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Introduction</a:t>
            </a:r>
          </a:p>
          <a:p>
            <a:pPr/>
            <a:r>
              <a:t>Network Model &amp; Standardization</a:t>
            </a:r>
          </a:p>
          <a:p>
            <a:pPr/>
            <a:r>
              <a:t>Topology Tuning (Larger? | Wider?)</a:t>
            </a:r>
          </a:p>
          <a:p>
            <a:pPr/>
            <a:r>
              <a:t>Experiment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Problem Introduc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Problem Introduction</a:t>
            </a:r>
          </a:p>
        </p:txBody>
      </p:sp>
      <p:sp>
        <p:nvSpPr>
          <p:cNvPr id="140" name="Regression predictive proble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 predictive problem</a:t>
            </a:r>
          </a:p>
          <a:p>
            <a:pPr/>
            <a:r>
              <a:t>Input: Boston suburbs properties (13 variables)</a:t>
            </a:r>
          </a:p>
          <a:p>
            <a:pPr/>
            <a:r>
              <a:t>Output: Price of houses in suburbs (in 1000s dollars)</a:t>
            </a:r>
          </a:p>
          <a:p>
            <a:pPr/>
            <a:r>
              <a:t>Goal: Predict the price of a residential area </a:t>
            </a:r>
          </a:p>
        </p:txBody>
      </p:sp>
      <p:pic>
        <p:nvPicPr>
          <p:cNvPr id="141" name="boston_night.jpg" descr="boston_nigh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2322" y="5412101"/>
            <a:ext cx="6668718" cy="416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" name="Boston House Price Datase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Boston House Price Dataset</a:t>
            </a:r>
          </a:p>
        </p:txBody>
      </p:sp>
      <p:pic>
        <p:nvPicPr>
          <p:cNvPr id="145" name="Screen Shot 2017-02-13 at 9.37.31 PM.png" descr="Screen Shot 2017-02-13 at 9.37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236" y="2395265"/>
            <a:ext cx="12217839" cy="167285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6" name="Table"/>
          <p:cNvGraphicFramePr/>
          <p:nvPr/>
        </p:nvGraphicFramePr>
        <p:xfrm>
          <a:off x="429371" y="1844231"/>
          <a:ext cx="11999570" cy="97639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</a:tblGrid>
              <a:tr h="48819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CRIM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ZN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INDUS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CHAS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RM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DIS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RAD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TAX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PTRATIO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LSTAT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MEDV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solidFill>
                      <a:srgbClr val="747676"/>
                    </a:solidFill>
                  </a:tcPr>
                </a:tc>
              </a:tr>
              <a:tr h="488195"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Arrow"/>
          <p:cNvSpPr/>
          <p:nvPr/>
        </p:nvSpPr>
        <p:spPr>
          <a:xfrm rot="17422716">
            <a:off x="10160228" y="5048558"/>
            <a:ext cx="2423714" cy="298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7" y="8271"/>
                </a:moveTo>
                <a:lnTo>
                  <a:pt x="19357" y="0"/>
                </a:lnTo>
                <a:lnTo>
                  <a:pt x="21600" y="10800"/>
                </a:lnTo>
                <a:lnTo>
                  <a:pt x="19357" y="21600"/>
                </a:lnTo>
                <a:lnTo>
                  <a:pt x="19357" y="13329"/>
                </a:lnTo>
                <a:lnTo>
                  <a:pt x="0" y="13329"/>
                </a:lnTo>
                <a:lnTo>
                  <a:pt x="0" y="8271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48" name="Median value of owner-occupied homes in $1000"/>
          <p:cNvSpPr/>
          <p:nvPr/>
        </p:nvSpPr>
        <p:spPr>
          <a:xfrm>
            <a:off x="5581145" y="6446881"/>
            <a:ext cx="58267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2" sz="2300"/>
            </a:lvl1pPr>
          </a:lstStyle>
          <a:p>
            <a:pPr/>
            <a:r>
              <a:t>Median value of owner-occupied homes in $1000</a:t>
            </a:r>
          </a:p>
        </p:txBody>
      </p:sp>
      <p:sp>
        <p:nvSpPr>
          <p:cNvPr id="149" name="Performance evaluated by Mean Square Error (MSE)"/>
          <p:cNvSpPr/>
          <p:nvPr/>
        </p:nvSpPr>
        <p:spPr>
          <a:xfrm>
            <a:off x="5562047" y="7036695"/>
            <a:ext cx="69334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22" sz="2300"/>
            </a:lvl1pPr>
          </a:lstStyle>
          <a:p>
            <a:pPr/>
            <a:r>
              <a:t>Performance evaluated by Mean Square Error (MSE)</a:t>
            </a:r>
          </a:p>
        </p:txBody>
      </p:sp>
      <p:sp>
        <p:nvSpPr>
          <p:cNvPr id="150" name="Rectangle"/>
          <p:cNvSpPr/>
          <p:nvPr/>
        </p:nvSpPr>
        <p:spPr>
          <a:xfrm>
            <a:off x="11579738" y="2293847"/>
            <a:ext cx="848735" cy="1784218"/>
          </a:xfrm>
          <a:prstGeom prst="rect">
            <a:avLst/>
          </a:prstGeom>
          <a:ln w="25400">
            <a:solidFill>
              <a:schemeClr val="accent5">
                <a:satOff val="7361"/>
                <a:lumOff val="75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Network mode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Network model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2429931" y="3057845"/>
            <a:ext cx="612511" cy="5475156"/>
            <a:chOff x="-38099" y="-38099"/>
            <a:chExt cx="612509" cy="5475154"/>
          </a:xfrm>
        </p:grpSpPr>
        <p:pic>
          <p:nvPicPr>
            <p:cNvPr id="154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156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661827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158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1365232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160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3511053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162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175780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164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840509"/>
              <a:ext cx="612510" cy="596546"/>
            </a:xfrm>
            <a:prstGeom prst="rect">
              <a:avLst/>
            </a:prstGeom>
            <a:effectLst/>
          </p:spPr>
        </p:pic>
        <p:sp>
          <p:nvSpPr>
            <p:cNvPr id="166" name="Circle"/>
            <p:cNvSpPr/>
            <p:nvPr/>
          </p:nvSpPr>
          <p:spPr>
            <a:xfrm>
              <a:off x="166879" y="2147342"/>
              <a:ext cx="202551" cy="197627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167" name="Circle"/>
            <p:cNvSpPr/>
            <p:nvPr/>
          </p:nvSpPr>
          <p:spPr>
            <a:xfrm>
              <a:off x="166879" y="2479706"/>
              <a:ext cx="202551" cy="197627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168" name="Circle"/>
            <p:cNvSpPr/>
            <p:nvPr/>
          </p:nvSpPr>
          <p:spPr>
            <a:xfrm>
              <a:off x="166879" y="2812070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166879" y="3144434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6013592" y="3057845"/>
            <a:ext cx="612511" cy="5475156"/>
            <a:chOff x="-38099" y="-38099"/>
            <a:chExt cx="612509" cy="5475155"/>
          </a:xfrm>
        </p:grpSpPr>
        <p:pic>
          <p:nvPicPr>
            <p:cNvPr id="171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173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661827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175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1365232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177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3511053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179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175781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181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840509"/>
              <a:ext cx="612510" cy="596547"/>
            </a:xfrm>
            <a:prstGeom prst="rect">
              <a:avLst/>
            </a:prstGeom>
            <a:effectLst/>
          </p:spPr>
        </p:pic>
        <p:sp>
          <p:nvSpPr>
            <p:cNvPr id="183" name="Circle"/>
            <p:cNvSpPr/>
            <p:nvPr/>
          </p:nvSpPr>
          <p:spPr>
            <a:xfrm>
              <a:off x="166880" y="2147342"/>
              <a:ext cx="202551" cy="197627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184" name="Circle"/>
            <p:cNvSpPr/>
            <p:nvPr/>
          </p:nvSpPr>
          <p:spPr>
            <a:xfrm>
              <a:off x="166880" y="2479706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185" name="Circle"/>
            <p:cNvSpPr/>
            <p:nvPr/>
          </p:nvSpPr>
          <p:spPr>
            <a:xfrm>
              <a:off x="166880" y="2812070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186" name="Circle"/>
            <p:cNvSpPr/>
            <p:nvPr/>
          </p:nvSpPr>
          <p:spPr>
            <a:xfrm>
              <a:off x="166880" y="3144434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</p:grpSp>
      <p:sp>
        <p:nvSpPr>
          <p:cNvPr id="188" name="Input (13 variables representing suburb properties)"/>
          <p:cNvSpPr/>
          <p:nvPr/>
        </p:nvSpPr>
        <p:spPr>
          <a:xfrm>
            <a:off x="1566663" y="1891643"/>
            <a:ext cx="3170749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19" sz="1900"/>
            </a:pPr>
            <a:r>
              <a:rPr spc="28" sz="2800"/>
              <a:t>Input</a:t>
            </a:r>
            <a:r>
              <a:t> (</a:t>
            </a:r>
            <a:r>
              <a:rPr spc="18" sz="1800"/>
              <a:t>13 variables representing suburb properties</a:t>
            </a:r>
            <a:r>
              <a:t>)</a:t>
            </a:r>
          </a:p>
        </p:txBody>
      </p:sp>
      <p:sp>
        <p:nvSpPr>
          <p:cNvPr id="189" name="Hidden Layer (13 neurons)"/>
          <p:cNvSpPr/>
          <p:nvPr/>
        </p:nvSpPr>
        <p:spPr>
          <a:xfrm>
            <a:off x="4668105" y="2056743"/>
            <a:ext cx="399864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Hidden Layer (13 neurons)</a:t>
            </a:r>
          </a:p>
        </p:txBody>
      </p:sp>
      <p:pic>
        <p:nvPicPr>
          <p:cNvPr id="190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3339" y="5043828"/>
            <a:ext cx="612511" cy="596547"/>
          </a:xfrm>
          <a:prstGeom prst="rect">
            <a:avLst/>
          </a:prstGeom>
        </p:spPr>
      </p:pic>
      <p:sp>
        <p:nvSpPr>
          <p:cNvPr id="192" name="Output(Continuous Value)"/>
          <p:cNvSpPr/>
          <p:nvPr/>
        </p:nvSpPr>
        <p:spPr>
          <a:xfrm>
            <a:off x="9111157" y="4119281"/>
            <a:ext cx="29768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  <a:r>
              <a:rPr spc="18" sz="1800"/>
              <a:t>(Continuous Value)</a:t>
            </a:r>
          </a:p>
        </p:txBody>
      </p:sp>
      <p:sp>
        <p:nvSpPr>
          <p:cNvPr id="193" name="Line"/>
          <p:cNvSpPr/>
          <p:nvPr/>
        </p:nvSpPr>
        <p:spPr>
          <a:xfrm>
            <a:off x="2983666" y="3335723"/>
            <a:ext cx="3088703" cy="1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2983666" y="3335722"/>
            <a:ext cx="3088703" cy="699151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2983666" y="3335723"/>
            <a:ext cx="3088703" cy="1407252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2983665" y="3335723"/>
            <a:ext cx="3069643" cy="347575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2993195" y="3335723"/>
            <a:ext cx="3190226" cy="4012756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110665" y="3462723"/>
            <a:ext cx="2955286" cy="4665400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6598839" y="3335723"/>
            <a:ext cx="3770945" cy="185932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6598839" y="4097230"/>
            <a:ext cx="3770946" cy="114100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6598839" y="4679231"/>
            <a:ext cx="3770945" cy="559007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02" name="Line"/>
          <p:cNvSpPr/>
          <p:nvPr/>
        </p:nvSpPr>
        <p:spPr>
          <a:xfrm flipV="1">
            <a:off x="6638557" y="5348954"/>
            <a:ext cx="3691510" cy="152973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03" name="Line"/>
          <p:cNvSpPr/>
          <p:nvPr/>
        </p:nvSpPr>
        <p:spPr>
          <a:xfrm flipV="1">
            <a:off x="6511556" y="5469032"/>
            <a:ext cx="3945511" cy="2121300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04" name="Line"/>
          <p:cNvSpPr/>
          <p:nvPr/>
        </p:nvSpPr>
        <p:spPr>
          <a:xfrm flipV="1">
            <a:off x="6599580" y="5540140"/>
            <a:ext cx="3769463" cy="2670371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" name="Standardiz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Standardization</a:t>
            </a:r>
          </a:p>
        </p:txBody>
      </p:sp>
      <p:pic>
        <p:nvPicPr>
          <p:cNvPr id="208" name="Screen Shot 2017-02-13 at 9.37.31 PM.png" descr="Screen Shot 2017-02-13 at 9.37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236" y="2395265"/>
            <a:ext cx="12217839" cy="167285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9" name="Table"/>
          <p:cNvGraphicFramePr/>
          <p:nvPr/>
        </p:nvGraphicFramePr>
        <p:xfrm>
          <a:off x="429371" y="1844231"/>
          <a:ext cx="11999570" cy="97639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  <a:gridCol w="857112"/>
              </a:tblGrid>
              <a:tr h="48819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CRIM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ZN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INDUS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CHAS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RM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DIS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RAD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TAX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PTRATIO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LSTAT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solidFill>
                      <a:srgbClr val="74767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MEDV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solidFill>
                      <a:srgbClr val="747676"/>
                    </a:solidFill>
                  </a:tcPr>
                </a:tc>
              </a:tr>
              <a:tr h="488195"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0" name="Rectangle"/>
          <p:cNvSpPr/>
          <p:nvPr/>
        </p:nvSpPr>
        <p:spPr>
          <a:xfrm>
            <a:off x="415664" y="2415241"/>
            <a:ext cx="11207577" cy="315347"/>
          </a:xfrm>
          <a:prstGeom prst="rect">
            <a:avLst/>
          </a:prstGeom>
          <a:ln w="25400">
            <a:solidFill>
              <a:schemeClr val="accent5">
                <a:satOff val="7361"/>
                <a:lumOff val="75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" name="Topology tuning- Larg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Topology tuning- Larger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2429931" y="3057845"/>
            <a:ext cx="612511" cy="5475156"/>
            <a:chOff x="-38099" y="-38099"/>
            <a:chExt cx="612509" cy="5475154"/>
          </a:xfrm>
        </p:grpSpPr>
        <p:pic>
          <p:nvPicPr>
            <p:cNvPr id="214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216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661827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218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1365232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220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3511053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222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175780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224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840509"/>
              <a:ext cx="612510" cy="596546"/>
            </a:xfrm>
            <a:prstGeom prst="rect">
              <a:avLst/>
            </a:prstGeom>
            <a:effectLst/>
          </p:spPr>
        </p:pic>
        <p:sp>
          <p:nvSpPr>
            <p:cNvPr id="226" name="Circle"/>
            <p:cNvSpPr/>
            <p:nvPr/>
          </p:nvSpPr>
          <p:spPr>
            <a:xfrm>
              <a:off x="166879" y="2147342"/>
              <a:ext cx="202551" cy="197627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27" name="Circle"/>
            <p:cNvSpPr/>
            <p:nvPr/>
          </p:nvSpPr>
          <p:spPr>
            <a:xfrm>
              <a:off x="166879" y="2479706"/>
              <a:ext cx="202551" cy="197627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28" name="Circle"/>
            <p:cNvSpPr/>
            <p:nvPr/>
          </p:nvSpPr>
          <p:spPr>
            <a:xfrm>
              <a:off x="166879" y="2812070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29" name="Circle"/>
            <p:cNvSpPr/>
            <p:nvPr/>
          </p:nvSpPr>
          <p:spPr>
            <a:xfrm>
              <a:off x="166879" y="3144434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4268406" y="3057845"/>
            <a:ext cx="612511" cy="5475156"/>
            <a:chOff x="-38099" y="-38099"/>
            <a:chExt cx="612509" cy="5475155"/>
          </a:xfrm>
        </p:grpSpPr>
        <p:pic>
          <p:nvPicPr>
            <p:cNvPr id="231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233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661827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235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1365232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237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3511053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239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175781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241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840509"/>
              <a:ext cx="612510" cy="596547"/>
            </a:xfrm>
            <a:prstGeom prst="rect">
              <a:avLst/>
            </a:prstGeom>
            <a:effectLst/>
          </p:spPr>
        </p:pic>
        <p:sp>
          <p:nvSpPr>
            <p:cNvPr id="243" name="Circle"/>
            <p:cNvSpPr/>
            <p:nvPr/>
          </p:nvSpPr>
          <p:spPr>
            <a:xfrm>
              <a:off x="166880" y="2147342"/>
              <a:ext cx="202551" cy="197627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44" name="Circle"/>
            <p:cNvSpPr/>
            <p:nvPr/>
          </p:nvSpPr>
          <p:spPr>
            <a:xfrm>
              <a:off x="166880" y="2479706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45" name="Circle"/>
            <p:cNvSpPr/>
            <p:nvPr/>
          </p:nvSpPr>
          <p:spPr>
            <a:xfrm>
              <a:off x="166880" y="2812070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46" name="Circle"/>
            <p:cNvSpPr/>
            <p:nvPr/>
          </p:nvSpPr>
          <p:spPr>
            <a:xfrm>
              <a:off x="166880" y="3144434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</p:grpSp>
      <p:sp>
        <p:nvSpPr>
          <p:cNvPr id="248" name="Input"/>
          <p:cNvSpPr/>
          <p:nvPr/>
        </p:nvSpPr>
        <p:spPr>
          <a:xfrm>
            <a:off x="2247804" y="2230442"/>
            <a:ext cx="97676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19" sz="1900"/>
            </a:pPr>
            <a:r>
              <a:rPr spc="28" sz="2800"/>
              <a:t>Input</a:t>
            </a:r>
          </a:p>
        </p:txBody>
      </p:sp>
      <p:sp>
        <p:nvSpPr>
          <p:cNvPr id="249" name="Hidden Layer (13 neurons)"/>
          <p:cNvSpPr/>
          <p:nvPr/>
        </p:nvSpPr>
        <p:spPr>
          <a:xfrm>
            <a:off x="3468003" y="1912172"/>
            <a:ext cx="221331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Hidden Layer (13 neurons)</a:t>
            </a:r>
          </a:p>
        </p:txBody>
      </p:sp>
      <p:pic>
        <p:nvPicPr>
          <p:cNvPr id="250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6192" y="5612011"/>
            <a:ext cx="612511" cy="596546"/>
          </a:xfrm>
          <a:prstGeom prst="rect">
            <a:avLst/>
          </a:prstGeom>
        </p:spPr>
      </p:pic>
      <p:sp>
        <p:nvSpPr>
          <p:cNvPr id="252" name="Output(Continuous Value)"/>
          <p:cNvSpPr/>
          <p:nvPr/>
        </p:nvSpPr>
        <p:spPr>
          <a:xfrm>
            <a:off x="9689910" y="4687463"/>
            <a:ext cx="297687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  <a:r>
              <a:rPr spc="18" sz="1800"/>
              <a:t>(Continuous Value)</a:t>
            </a:r>
          </a:p>
        </p:txBody>
      </p:sp>
      <p:sp>
        <p:nvSpPr>
          <p:cNvPr id="253" name="Line"/>
          <p:cNvSpPr/>
          <p:nvPr/>
        </p:nvSpPr>
        <p:spPr>
          <a:xfrm>
            <a:off x="2983666" y="3335723"/>
            <a:ext cx="1343516" cy="1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4" name="Line"/>
          <p:cNvSpPr/>
          <p:nvPr/>
        </p:nvSpPr>
        <p:spPr>
          <a:xfrm>
            <a:off x="2983666" y="3335722"/>
            <a:ext cx="1343516" cy="701782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5" name="Line"/>
          <p:cNvSpPr/>
          <p:nvPr/>
        </p:nvSpPr>
        <p:spPr>
          <a:xfrm>
            <a:off x="2983666" y="3335723"/>
            <a:ext cx="1343516" cy="1343516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2983666" y="3335723"/>
            <a:ext cx="1343516" cy="3518979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7" name="Line"/>
          <p:cNvSpPr/>
          <p:nvPr/>
        </p:nvSpPr>
        <p:spPr>
          <a:xfrm>
            <a:off x="2993195" y="3335723"/>
            <a:ext cx="1324458" cy="4284449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2995595" y="3446780"/>
            <a:ext cx="1319658" cy="4697286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7467629" y="3761514"/>
            <a:ext cx="3265010" cy="2001720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60" name="Line"/>
          <p:cNvSpPr/>
          <p:nvPr/>
        </p:nvSpPr>
        <p:spPr>
          <a:xfrm>
            <a:off x="7467629" y="4763616"/>
            <a:ext cx="3265010" cy="1042804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61" name="Line"/>
          <p:cNvSpPr/>
          <p:nvPr/>
        </p:nvSpPr>
        <p:spPr>
          <a:xfrm>
            <a:off x="7467630" y="5491273"/>
            <a:ext cx="3265008" cy="31514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62" name="Line"/>
          <p:cNvSpPr/>
          <p:nvPr/>
        </p:nvSpPr>
        <p:spPr>
          <a:xfrm flipV="1">
            <a:off x="7507347" y="5917136"/>
            <a:ext cx="3185574" cy="257989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63" name="Line"/>
          <p:cNvSpPr/>
          <p:nvPr/>
        </p:nvSpPr>
        <p:spPr>
          <a:xfrm flipV="1">
            <a:off x="7456547" y="5973715"/>
            <a:ext cx="3287173" cy="1042613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64" name="Line"/>
          <p:cNvSpPr/>
          <p:nvPr/>
        </p:nvSpPr>
        <p:spPr>
          <a:xfrm flipV="1">
            <a:off x="7468370" y="6032123"/>
            <a:ext cx="3263527" cy="1787452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65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383" y="3639475"/>
            <a:ext cx="612511" cy="596547"/>
          </a:xfrm>
          <a:prstGeom prst="rect">
            <a:avLst/>
          </a:prstGeom>
        </p:spPr>
      </p:pic>
      <p:pic>
        <p:nvPicPr>
          <p:cNvPr id="267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383" y="4393093"/>
            <a:ext cx="612511" cy="596546"/>
          </a:xfrm>
          <a:prstGeom prst="rect">
            <a:avLst/>
          </a:prstGeom>
        </p:spPr>
      </p:pic>
      <p:pic>
        <p:nvPicPr>
          <p:cNvPr id="269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383" y="5146709"/>
            <a:ext cx="612511" cy="596547"/>
          </a:xfrm>
          <a:prstGeom prst="rect">
            <a:avLst/>
          </a:prstGeom>
        </p:spPr>
      </p:pic>
      <p:pic>
        <p:nvPicPr>
          <p:cNvPr id="271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383" y="5900327"/>
            <a:ext cx="612511" cy="596546"/>
          </a:xfrm>
          <a:prstGeom prst="rect">
            <a:avLst/>
          </a:prstGeom>
        </p:spPr>
      </p:pic>
      <p:pic>
        <p:nvPicPr>
          <p:cNvPr id="273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383" y="6627576"/>
            <a:ext cx="612511" cy="596546"/>
          </a:xfrm>
          <a:prstGeom prst="rect">
            <a:avLst/>
          </a:prstGeom>
        </p:spPr>
      </p:pic>
      <p:pic>
        <p:nvPicPr>
          <p:cNvPr id="275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383" y="7354824"/>
            <a:ext cx="612511" cy="596547"/>
          </a:xfrm>
          <a:prstGeom prst="rect">
            <a:avLst/>
          </a:prstGeom>
        </p:spPr>
      </p:pic>
      <p:sp>
        <p:nvSpPr>
          <p:cNvPr id="277" name="Hidden Layer2 (6 neurons)"/>
          <p:cNvSpPr/>
          <p:nvPr/>
        </p:nvSpPr>
        <p:spPr>
          <a:xfrm>
            <a:off x="6134980" y="1989142"/>
            <a:ext cx="236535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Hidden Layer2 (6 neurons)</a:t>
            </a:r>
          </a:p>
        </p:txBody>
      </p:sp>
      <p:sp>
        <p:nvSpPr>
          <p:cNvPr id="278" name="Line"/>
          <p:cNvSpPr/>
          <p:nvPr/>
        </p:nvSpPr>
        <p:spPr>
          <a:xfrm>
            <a:off x="4829447" y="3343893"/>
            <a:ext cx="2119305" cy="572059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79" name="Line"/>
          <p:cNvSpPr/>
          <p:nvPr/>
        </p:nvSpPr>
        <p:spPr>
          <a:xfrm>
            <a:off x="4867548" y="3369293"/>
            <a:ext cx="2198989" cy="1489467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80" name="Line"/>
          <p:cNvSpPr/>
          <p:nvPr/>
        </p:nvSpPr>
        <p:spPr>
          <a:xfrm>
            <a:off x="4854848" y="3381993"/>
            <a:ext cx="2195355" cy="2195355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81" name="Line"/>
          <p:cNvSpPr/>
          <p:nvPr/>
        </p:nvSpPr>
        <p:spPr>
          <a:xfrm>
            <a:off x="4854848" y="3455606"/>
            <a:ext cx="2119304" cy="3499556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82" name="Line"/>
          <p:cNvSpPr/>
          <p:nvPr/>
        </p:nvSpPr>
        <p:spPr>
          <a:xfrm>
            <a:off x="4867548" y="3430205"/>
            <a:ext cx="2144555" cy="284850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4808682" y="3454971"/>
            <a:ext cx="2190870" cy="4185991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" name="Topology tuning - Wid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Topology tuning - Wider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2429931" y="3057845"/>
            <a:ext cx="612511" cy="5475156"/>
            <a:chOff x="-38099" y="-38099"/>
            <a:chExt cx="612509" cy="5475154"/>
          </a:xfrm>
        </p:grpSpPr>
        <p:pic>
          <p:nvPicPr>
            <p:cNvPr id="287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289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661827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291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1365232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293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3511053"/>
              <a:ext cx="612510" cy="596546"/>
            </a:xfrm>
            <a:prstGeom prst="rect">
              <a:avLst/>
            </a:prstGeom>
            <a:effectLst/>
          </p:spPr>
        </p:pic>
        <p:pic>
          <p:nvPicPr>
            <p:cNvPr id="295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175780"/>
              <a:ext cx="612510" cy="596547"/>
            </a:xfrm>
            <a:prstGeom prst="rect">
              <a:avLst/>
            </a:prstGeom>
            <a:effectLst/>
          </p:spPr>
        </p:pic>
        <p:pic>
          <p:nvPicPr>
            <p:cNvPr id="297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4840509"/>
              <a:ext cx="612510" cy="596546"/>
            </a:xfrm>
            <a:prstGeom prst="rect">
              <a:avLst/>
            </a:prstGeom>
            <a:effectLst/>
          </p:spPr>
        </p:pic>
        <p:sp>
          <p:nvSpPr>
            <p:cNvPr id="299" name="Circle"/>
            <p:cNvSpPr/>
            <p:nvPr/>
          </p:nvSpPr>
          <p:spPr>
            <a:xfrm>
              <a:off x="166879" y="2147342"/>
              <a:ext cx="202551" cy="197627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300" name="Circle"/>
            <p:cNvSpPr/>
            <p:nvPr/>
          </p:nvSpPr>
          <p:spPr>
            <a:xfrm>
              <a:off x="166879" y="2479706"/>
              <a:ext cx="202551" cy="197627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301" name="Circle"/>
            <p:cNvSpPr/>
            <p:nvPr/>
          </p:nvSpPr>
          <p:spPr>
            <a:xfrm>
              <a:off x="166879" y="2812070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302" name="Circle"/>
            <p:cNvSpPr/>
            <p:nvPr/>
          </p:nvSpPr>
          <p:spPr>
            <a:xfrm>
              <a:off x="166879" y="3144434"/>
              <a:ext cx="202551" cy="197628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solidFill>
                <a:srgbClr val="7476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</p:grpSp>
      <p:pic>
        <p:nvPicPr>
          <p:cNvPr id="304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3592" y="3057845"/>
            <a:ext cx="612511" cy="596547"/>
          </a:xfrm>
          <a:prstGeom prst="rect">
            <a:avLst/>
          </a:prstGeom>
        </p:spPr>
      </p:pic>
      <p:pic>
        <p:nvPicPr>
          <p:cNvPr id="306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3592" y="3757772"/>
            <a:ext cx="612511" cy="596547"/>
          </a:xfrm>
          <a:prstGeom prst="rect">
            <a:avLst/>
          </a:prstGeom>
        </p:spPr>
      </p:pic>
      <p:pic>
        <p:nvPicPr>
          <p:cNvPr id="308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3592" y="4461178"/>
            <a:ext cx="612511" cy="596547"/>
          </a:xfrm>
          <a:prstGeom prst="rect">
            <a:avLst/>
          </a:prstGeom>
        </p:spPr>
      </p:pic>
      <p:pic>
        <p:nvPicPr>
          <p:cNvPr id="310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3592" y="6606999"/>
            <a:ext cx="612511" cy="596546"/>
          </a:xfrm>
          <a:prstGeom prst="rect">
            <a:avLst/>
          </a:prstGeom>
        </p:spPr>
      </p:pic>
      <p:pic>
        <p:nvPicPr>
          <p:cNvPr id="312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3592" y="7271726"/>
            <a:ext cx="612511" cy="596547"/>
          </a:xfrm>
          <a:prstGeom prst="rect">
            <a:avLst/>
          </a:prstGeom>
        </p:spPr>
      </p:pic>
      <p:pic>
        <p:nvPicPr>
          <p:cNvPr id="314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3592" y="7936455"/>
            <a:ext cx="612511" cy="596546"/>
          </a:xfrm>
          <a:prstGeom prst="rect">
            <a:avLst/>
          </a:prstGeom>
        </p:spPr>
      </p:pic>
      <p:sp>
        <p:nvSpPr>
          <p:cNvPr id="316" name="Circle"/>
          <p:cNvSpPr/>
          <p:nvPr/>
        </p:nvSpPr>
        <p:spPr>
          <a:xfrm>
            <a:off x="6218572" y="5243288"/>
            <a:ext cx="202551" cy="197627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17" name="Circle"/>
          <p:cNvSpPr/>
          <p:nvPr/>
        </p:nvSpPr>
        <p:spPr>
          <a:xfrm>
            <a:off x="6218572" y="5575652"/>
            <a:ext cx="202551" cy="197627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18" name="Circle"/>
          <p:cNvSpPr/>
          <p:nvPr/>
        </p:nvSpPr>
        <p:spPr>
          <a:xfrm>
            <a:off x="6218572" y="5908016"/>
            <a:ext cx="202551" cy="197627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19" name="Circle"/>
          <p:cNvSpPr/>
          <p:nvPr/>
        </p:nvSpPr>
        <p:spPr>
          <a:xfrm>
            <a:off x="6218572" y="6240380"/>
            <a:ext cx="202551" cy="197627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20" name="Input (13 variables representing suburb properties)"/>
          <p:cNvSpPr/>
          <p:nvPr/>
        </p:nvSpPr>
        <p:spPr>
          <a:xfrm>
            <a:off x="1566663" y="1891643"/>
            <a:ext cx="3170749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19" sz="1900"/>
            </a:pPr>
            <a:r>
              <a:rPr spc="28" sz="2800"/>
              <a:t>Input</a:t>
            </a:r>
            <a:r>
              <a:t> (</a:t>
            </a:r>
            <a:r>
              <a:rPr spc="18" sz="1800"/>
              <a:t>13 variables representing suburb properties</a:t>
            </a:r>
            <a:r>
              <a:t>)</a:t>
            </a:r>
          </a:p>
        </p:txBody>
      </p:sp>
      <p:sp>
        <p:nvSpPr>
          <p:cNvPr id="321" name="Hidden Layer (20 neurons)"/>
          <p:cNvSpPr/>
          <p:nvPr/>
        </p:nvSpPr>
        <p:spPr>
          <a:xfrm>
            <a:off x="4668105" y="1967843"/>
            <a:ext cx="417377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Hidden Layer (</a:t>
            </a:r>
            <a:r>
              <a:rPr b="1" spc="38" sz="3800">
                <a:solidFill>
                  <a:schemeClr val="accent5">
                    <a:satOff val="7361"/>
                    <a:lumOff val="7535"/>
                  </a:schemeClr>
                </a:solidFill>
              </a:rPr>
              <a:t>20</a:t>
            </a:r>
            <a:r>
              <a:t> neurons)</a:t>
            </a:r>
          </a:p>
        </p:txBody>
      </p:sp>
      <p:pic>
        <p:nvPicPr>
          <p:cNvPr id="322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3339" y="5043828"/>
            <a:ext cx="612511" cy="596547"/>
          </a:xfrm>
          <a:prstGeom prst="rect">
            <a:avLst/>
          </a:prstGeom>
        </p:spPr>
      </p:pic>
      <p:sp>
        <p:nvSpPr>
          <p:cNvPr id="324" name="Output(Continuous Value)"/>
          <p:cNvSpPr/>
          <p:nvPr/>
        </p:nvSpPr>
        <p:spPr>
          <a:xfrm>
            <a:off x="9111157" y="4119281"/>
            <a:ext cx="29768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  <a:r>
              <a:rPr spc="18" sz="1800"/>
              <a:t>(Continuous Value)</a:t>
            </a:r>
          </a:p>
        </p:txBody>
      </p:sp>
      <p:sp>
        <p:nvSpPr>
          <p:cNvPr id="325" name="Line"/>
          <p:cNvSpPr/>
          <p:nvPr/>
        </p:nvSpPr>
        <p:spPr>
          <a:xfrm>
            <a:off x="2983666" y="3335723"/>
            <a:ext cx="3088703" cy="1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2983666" y="3335722"/>
            <a:ext cx="3088703" cy="699151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27" name="Line"/>
          <p:cNvSpPr/>
          <p:nvPr/>
        </p:nvSpPr>
        <p:spPr>
          <a:xfrm>
            <a:off x="2983666" y="3335723"/>
            <a:ext cx="3088703" cy="1407252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28" name="Line"/>
          <p:cNvSpPr/>
          <p:nvPr/>
        </p:nvSpPr>
        <p:spPr>
          <a:xfrm>
            <a:off x="2983665" y="3335723"/>
            <a:ext cx="3069643" cy="347575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29" name="Line"/>
          <p:cNvSpPr/>
          <p:nvPr/>
        </p:nvSpPr>
        <p:spPr>
          <a:xfrm>
            <a:off x="2993195" y="3335723"/>
            <a:ext cx="3190226" cy="4012756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30" name="Line"/>
          <p:cNvSpPr/>
          <p:nvPr/>
        </p:nvSpPr>
        <p:spPr>
          <a:xfrm>
            <a:off x="3110665" y="3462723"/>
            <a:ext cx="2955286" cy="4665400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31" name="Line"/>
          <p:cNvSpPr/>
          <p:nvPr/>
        </p:nvSpPr>
        <p:spPr>
          <a:xfrm>
            <a:off x="6598839" y="3335723"/>
            <a:ext cx="3770945" cy="185932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32" name="Line"/>
          <p:cNvSpPr/>
          <p:nvPr/>
        </p:nvSpPr>
        <p:spPr>
          <a:xfrm>
            <a:off x="6598839" y="4097230"/>
            <a:ext cx="3770946" cy="114100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6598839" y="4679231"/>
            <a:ext cx="3770945" cy="559007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34" name="Line"/>
          <p:cNvSpPr/>
          <p:nvPr/>
        </p:nvSpPr>
        <p:spPr>
          <a:xfrm flipV="1">
            <a:off x="6638557" y="5348954"/>
            <a:ext cx="3691510" cy="1529738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35" name="Line"/>
          <p:cNvSpPr/>
          <p:nvPr/>
        </p:nvSpPr>
        <p:spPr>
          <a:xfrm flipV="1">
            <a:off x="6511556" y="5469032"/>
            <a:ext cx="3945511" cy="2121300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36" name="Line"/>
          <p:cNvSpPr/>
          <p:nvPr/>
        </p:nvSpPr>
        <p:spPr>
          <a:xfrm flipV="1">
            <a:off x="6599580" y="5540140"/>
            <a:ext cx="3769463" cy="2670371"/>
          </a:xfrm>
          <a:prstGeom prst="line">
            <a:avLst/>
          </a:prstGeom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37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3592" y="8560151"/>
            <a:ext cx="612511" cy="596546"/>
          </a:xfrm>
          <a:prstGeom prst="rect">
            <a:avLst/>
          </a:prstGeom>
        </p:spPr>
      </p:pic>
      <p:pic>
        <p:nvPicPr>
          <p:cNvPr id="339" name="Oval" descr="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3592" y="9183846"/>
            <a:ext cx="612511" cy="5965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3" name="Experiment Resul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Experiment Results</a:t>
            </a:r>
          </a:p>
        </p:txBody>
      </p:sp>
      <p:sp>
        <p:nvSpPr>
          <p:cNvPr id="344" name="activation: Relu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activation: Relu</a:t>
            </a:r>
          </a:p>
          <a:p>
            <a:pPr/>
            <a:r>
              <a:t>epoch: 50</a:t>
            </a:r>
          </a:p>
          <a:p>
            <a:pPr/>
            <a:r>
              <a:t>mini-batch size: 5</a:t>
            </a:r>
          </a:p>
          <a:p>
            <a:pPr/>
            <a:r>
              <a:t>cross-validation folds: 10</a:t>
            </a:r>
          </a:p>
          <a:p>
            <a:pPr/>
            <a:r>
              <a:t>seed: 7</a:t>
            </a:r>
          </a:p>
        </p:txBody>
      </p:sp>
      <p:graphicFrame>
        <p:nvGraphicFramePr>
          <p:cNvPr id="345" name="2D Line Chart"/>
          <p:cNvGraphicFramePr/>
          <p:nvPr/>
        </p:nvGraphicFramePr>
        <p:xfrm>
          <a:off x="413589" y="1311072"/>
          <a:ext cx="6147099" cy="6362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46" name="What happens here?…"/>
          <p:cNvSpPr/>
          <p:nvPr/>
        </p:nvSpPr>
        <p:spPr>
          <a:xfrm>
            <a:off x="3193948" y="463549"/>
            <a:ext cx="306677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happens here?</a:t>
            </a:r>
          </a:p>
          <a:p>
            <a:pPr/>
            <a:r>
              <a:t>Local minima?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