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38"/>
  </p:notesMasterIdLst>
  <p:sldIdLst>
    <p:sldId id="256" r:id="rId4"/>
    <p:sldId id="260" r:id="rId5"/>
    <p:sldId id="294" r:id="rId6"/>
    <p:sldId id="286" r:id="rId7"/>
    <p:sldId id="287" r:id="rId8"/>
    <p:sldId id="288" r:id="rId9"/>
    <p:sldId id="289" r:id="rId10"/>
    <p:sldId id="290" r:id="rId11"/>
    <p:sldId id="273" r:id="rId12"/>
    <p:sldId id="277" r:id="rId13"/>
    <p:sldId id="280" r:id="rId14"/>
    <p:sldId id="281" r:id="rId15"/>
    <p:sldId id="282" r:id="rId16"/>
    <p:sldId id="284" r:id="rId17"/>
    <p:sldId id="285" r:id="rId18"/>
    <p:sldId id="291" r:id="rId19"/>
    <p:sldId id="293" r:id="rId20"/>
    <p:sldId id="261" r:id="rId21"/>
    <p:sldId id="262" r:id="rId22"/>
    <p:sldId id="263" r:id="rId23"/>
    <p:sldId id="265" r:id="rId24"/>
    <p:sldId id="266" r:id="rId25"/>
    <p:sldId id="264" r:id="rId26"/>
    <p:sldId id="267" r:id="rId27"/>
    <p:sldId id="268" r:id="rId28"/>
    <p:sldId id="269" r:id="rId29"/>
    <p:sldId id="270" r:id="rId30"/>
    <p:sldId id="271" r:id="rId31"/>
    <p:sldId id="272" r:id="rId32"/>
    <p:sldId id="274" r:id="rId33"/>
    <p:sldId id="276" r:id="rId34"/>
    <p:sldId id="278" r:id="rId35"/>
    <p:sldId id="279" r:id="rId36"/>
    <p:sldId id="275" r:id="rId37"/>
  </p:sldIdLst>
  <p:sldSz cx="10969625" cy="6170613"/>
  <p:notesSz cx="6858000" cy="9144000"/>
  <p:custDataLst>
    <p:tags r:id="rId3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3658DF-79D1-4257-B474-AD468ED99BFF}">
          <p14:sldIdLst>
            <p14:sldId id="256"/>
            <p14:sldId id="260"/>
          </p14:sldIdLst>
        </p14:section>
        <p14:section name="longman300" id="{6E90B45F-84DF-4110-9F6D-8C48B05D0F93}">
          <p14:sldIdLst>
            <p14:sldId id="294"/>
            <p14:sldId id="286"/>
            <p14:sldId id="287"/>
            <p14:sldId id="288"/>
            <p14:sldId id="289"/>
            <p14:sldId id="290"/>
            <p14:sldId id="273"/>
            <p14:sldId id="277"/>
            <p14:sldId id="280"/>
            <p14:sldId id="281"/>
            <p14:sldId id="282"/>
            <p14:sldId id="284"/>
            <p14:sldId id="285"/>
            <p14:sldId id="291"/>
            <p14:sldId id="293"/>
          </p14:sldIdLst>
        </p14:section>
        <p14:section name="other" id="{E5B522DA-BFF2-4C19-BC4F-A1C6CF6585F9}">
          <p14:sldIdLst>
            <p14:sldId id="261"/>
            <p14:sldId id="262"/>
            <p14:sldId id="263"/>
            <p14:sldId id="265"/>
            <p14:sldId id="266"/>
            <p14:sldId id="264"/>
            <p14:sldId id="267"/>
            <p14:sldId id="268"/>
            <p14:sldId id="269"/>
            <p14:sldId id="270"/>
            <p14:sldId id="271"/>
            <p14:sldId id="272"/>
            <p14:sldId id="274"/>
            <p14:sldId id="276"/>
            <p14:sldId id="278"/>
            <p14:sldId id="279"/>
          </p14:sldIdLst>
        </p14:section>
        <p14:section name="others" id="{16B4B482-50F0-4E77-82F5-14AE5E646EA5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87" autoAdjust="0"/>
  </p:normalViewPr>
  <p:slideViewPr>
    <p:cSldViewPr snapToGrid="0">
      <p:cViewPr varScale="1">
        <p:scale>
          <a:sx n="73" d="100"/>
          <a:sy n="73" d="100"/>
        </p:scale>
        <p:origin x="13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gs" Target="tags/tag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"Wrap it up" </a:t>
            </a:r>
            <a:r>
              <a:rPr lang="zh-CN" altLang="en-US" dirty="0"/>
              <a:t>是一个常用的口头表达，通常用来表示结束某个活动、会议、对话或任务。它的含义是告诉人们尽快完成正在进行的事情，不要再继续延长或拖延。这个短语可以在各种情境下使用，包括以下几种情况：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会议或演讲：主持人或组织者可能会告诉演讲者或与会者 </a:t>
            </a:r>
            <a:r>
              <a:rPr lang="en-US" altLang="zh-CN" dirty="0"/>
              <a:t>"Let's wrap it up"</a:t>
            </a:r>
            <a:r>
              <a:rPr lang="zh-CN" altLang="en-US" dirty="0"/>
              <a:t>，以表示他们需要结束讲话或会议。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影视制作：导演可能会对演员和摄制组说 </a:t>
            </a:r>
            <a:r>
              <a:rPr lang="en-US" altLang="zh-CN" dirty="0"/>
              <a:t>"Let's wrap it up" </a:t>
            </a:r>
            <a:r>
              <a:rPr lang="zh-CN" altLang="en-US" dirty="0"/>
              <a:t>来宣布拍摄工作的结束。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对话：在对话中，某人可能会说 </a:t>
            </a:r>
            <a:r>
              <a:rPr lang="en-US" altLang="zh-CN" dirty="0"/>
              <a:t>"I need to wrap it up" </a:t>
            </a:r>
            <a:r>
              <a:rPr lang="zh-CN" altLang="en-US" dirty="0"/>
              <a:t>来表示他们需要结束谈话并离开。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任务或工作：在工作场合，上级或同事可能会告诉你 </a:t>
            </a:r>
            <a:r>
              <a:rPr lang="en-US" altLang="zh-CN" dirty="0"/>
              <a:t>"Wrap it up"</a:t>
            </a:r>
            <a:r>
              <a:rPr lang="zh-CN" altLang="en-US" dirty="0"/>
              <a:t>，表示你需要完成当前的任务或项目。</a:t>
            </a:r>
          </a:p>
          <a:p>
            <a:r>
              <a:rPr lang="zh-CN" altLang="en-US" dirty="0"/>
              <a:t>总之，</a:t>
            </a:r>
            <a:r>
              <a:rPr lang="en-US" altLang="zh-CN" dirty="0"/>
              <a:t>"wrap it up" </a:t>
            </a:r>
            <a:r>
              <a:rPr lang="zh-CN" altLang="en-US" dirty="0"/>
              <a:t>是一种通用的表达方式，用来提醒人们结束正在进行的事情，通常是出于时间、进度或其他方面的考虑。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609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912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doctors tried desperately to save her life.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20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XC/PJ-ICV-CN | 2023-09-21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Bosch Automotive Products (Suzhou) Co., Ltd.  2023.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ldoceonline.com/dictionary/current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decision" TargetMode="External"/><Relationship Id="rId7" Type="http://schemas.openxmlformats.org/officeDocument/2006/relationships/hyperlink" Target="https://www.ldoceonline.com/dictionary/judgment" TargetMode="External"/><Relationship Id="rId2" Type="http://schemas.openxmlformats.org/officeDocument/2006/relationships/hyperlink" Target="https://www.ldoceonline.com/dictionary/wis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base" TargetMode="External"/><Relationship Id="rId5" Type="http://schemas.openxmlformats.org/officeDocument/2006/relationships/hyperlink" Target="https://www.ldoceonline.com/dictionary/sensible" TargetMode="External"/><Relationship Id="rId4" Type="http://schemas.openxmlformats.org/officeDocument/2006/relationships/hyperlink" Target="https://www.ldoceonline.com/dictionary/ac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ccident" TargetMode="External"/><Relationship Id="rId2" Type="http://schemas.openxmlformats.org/officeDocument/2006/relationships/hyperlink" Target="https://www.ldoceonline.com/dictionary/crime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jpg"/><Relationship Id="rId4" Type="http://schemas.openxmlformats.org/officeDocument/2006/relationships/hyperlink" Target="https://www.ldoceonline.com/dictionary/describe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signal" TargetMode="External"/><Relationship Id="rId3" Type="http://schemas.openxmlformats.org/officeDocument/2006/relationships/hyperlink" Target="https://www.ldoceonline.com/dictionary/metal" TargetMode="External"/><Relationship Id="rId7" Type="http://schemas.openxmlformats.org/officeDocument/2006/relationships/hyperlink" Target="https://www.ldoceonline.com/dictionary/current" TargetMode="External"/><Relationship Id="rId2" Type="http://schemas.openxmlformats.org/officeDocument/2006/relationships/hyperlink" Target="https://www.ldoceonline.com/dictionary/thi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electrical" TargetMode="External"/><Relationship Id="rId5" Type="http://schemas.openxmlformats.org/officeDocument/2006/relationships/hyperlink" Target="https://www.ldoceonline.com/dictionary/carry" TargetMode="External"/><Relationship Id="rId4" Type="http://schemas.openxmlformats.org/officeDocument/2006/relationships/hyperlink" Target="https://www.ldoceonline.com/dictionary/thread" TargetMode="External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surface" TargetMode="External"/><Relationship Id="rId7" Type="http://schemas.openxmlformats.org/officeDocument/2006/relationships/image" Target="../media/image16.jpg"/><Relationship Id="rId2" Type="http://schemas.openxmlformats.org/officeDocument/2006/relationships/hyperlink" Target="https://www.ldoceonline.com/dictionary/rub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liquid" TargetMode="External"/><Relationship Id="rId5" Type="http://schemas.openxmlformats.org/officeDocument/2006/relationships/hyperlink" Target="https://www.ldoceonline.com/dictionary/dirt" TargetMode="External"/><Relationship Id="rId4" Type="http://schemas.openxmlformats.org/officeDocument/2006/relationships/hyperlink" Target="https://www.ldoceonline.com/dictionary/remov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utumn" TargetMode="External"/><Relationship Id="rId7" Type="http://schemas.openxmlformats.org/officeDocument/2006/relationships/image" Target="../media/image17.jpg"/><Relationship Id="rId2" Type="http://schemas.openxmlformats.org/officeDocument/2006/relationships/hyperlink" Target="https://www.ldoceonline.com/dictionary/seaso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cold" TargetMode="External"/><Relationship Id="rId5" Type="http://schemas.openxmlformats.org/officeDocument/2006/relationships/hyperlink" Target="https://www.ldoceonline.com/dictionary/weather" TargetMode="External"/><Relationship Id="rId4" Type="http://schemas.openxmlformats.org/officeDocument/2006/relationships/hyperlink" Target="https://www.ldoceonline.com/dictionary/spring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unemployed" TargetMode="External"/><Relationship Id="rId3" Type="http://schemas.openxmlformats.org/officeDocument/2006/relationships/hyperlink" Target="https://www.ldoceonline.com/dictionary/health" TargetMode="External"/><Relationship Id="rId7" Type="http://schemas.openxmlformats.org/officeDocument/2006/relationships/hyperlink" Target="https://www.ldoceonline.com/dictionary/poor" TargetMode="External"/><Relationship Id="rId2" Type="http://schemas.openxmlformats.org/officeDocument/2006/relationships/hyperlink" Target="https://www.ldoceonline.com/dictionary/welfar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social" TargetMode="External"/><Relationship Id="rId5" Type="http://schemas.openxmlformats.org/officeDocument/2006/relationships/hyperlink" Target="https://www.ldoceonline.com/dictionary/personal" TargetMode="External"/><Relationship Id="rId4" Type="http://schemas.openxmlformats.org/officeDocument/2006/relationships/hyperlink" Target="https://www.ldoceonline.com/dictionary/happines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lcoholi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hyperlink" Target="https://www.ldoceonline.com/dictionary/glass" TargetMode="External"/><Relationship Id="rId4" Type="http://schemas.openxmlformats.org/officeDocument/2006/relationships/hyperlink" Target="https://www.ldoceonline.com/dictionary/grai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send" TargetMode="External"/><Relationship Id="rId2" Type="http://schemas.openxmlformats.org/officeDocument/2006/relationships/hyperlink" Target="https://www.ldoceonline.com/dictionary/detai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solve" TargetMode="External"/><Relationship Id="rId5" Type="http://schemas.openxmlformats.org/officeDocument/2006/relationships/hyperlink" Target="https://www.ldoceonline.com/dictionary/speak" TargetMode="External"/><Relationship Id="rId4" Type="http://schemas.openxmlformats.org/officeDocument/2006/relationships/hyperlink" Target="https://www.ldoceonline.com/dictionary/letter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receive" TargetMode="External"/><Relationship Id="rId2" Type="http://schemas.openxmlformats.org/officeDocument/2006/relationships/hyperlink" Target="https://www.ldoceonline.com/dictionary/organization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ldoceonline.com/dictionary/selling" TargetMode="External"/><Relationship Id="rId4" Type="http://schemas.openxmlformats.org/officeDocument/2006/relationships/hyperlink" Target="https://www.ldoceonline.com/dictionary/perio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dang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ldoceonline.com/dictionary/wantin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likely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true" TargetMode="External"/><Relationship Id="rId2" Type="http://schemas.openxmlformats.org/officeDocument/2006/relationships/hyperlink" Target="https://www.ldoceonline.com/dictionary/certain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able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past" TargetMode="External"/><Relationship Id="rId2" Type="http://schemas.openxmlformats.org/officeDocument/2006/relationships/hyperlink" Target="https://www.ldoceonline.com/dictionary/opinion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degree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useful" TargetMode="External"/><Relationship Id="rId3" Type="http://schemas.openxmlformats.org/officeDocument/2006/relationships/hyperlink" Target="https://www.ldoceonline.com/dictionary/selling" TargetMode="External"/><Relationship Id="rId7" Type="http://schemas.openxmlformats.org/officeDocument/2006/relationships/hyperlink" Target="https://www.ldoceonline.com/dictionary/profit" TargetMode="External"/><Relationship Id="rId2" Type="http://schemas.openxmlformats.org/officeDocument/2006/relationships/hyperlink" Target="https://www.ldoceonline.com/dictionary/gai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pay" TargetMode="External"/><Relationship Id="rId5" Type="http://schemas.openxmlformats.org/officeDocument/2006/relationships/hyperlink" Target="https://www.ldoceonline.com/dictionary/cost" TargetMode="External"/><Relationship Id="rId4" Type="http://schemas.openxmlformats.org/officeDocument/2006/relationships/hyperlink" Target="https://www.ldoceonline.com/dictionary/busines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period" TargetMode="External"/><Relationship Id="rId2" Type="http://schemas.openxmlformats.org/officeDocument/2006/relationships/hyperlink" Target="https://www.ldoceonline.com/dictionary/exis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environment" TargetMode="External"/><Relationship Id="rId5" Type="http://schemas.openxmlformats.org/officeDocument/2006/relationships/hyperlink" Target="https://www.ldoceonline.com/dictionary/damage" TargetMode="External"/><Relationship Id="rId4" Type="http://schemas.openxmlformats.org/officeDocument/2006/relationships/hyperlink" Target="https://www.ldoceonline.com/dictionary/able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exist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ttitude" TargetMode="External"/><Relationship Id="rId2" Type="http://schemas.openxmlformats.org/officeDocument/2006/relationships/hyperlink" Target="https://www.ldoceonline.com/dictionary/behave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ldoceonline.com/dictionary/approval" TargetMode="External"/><Relationship Id="rId4" Type="http://schemas.openxmlformats.org/officeDocument/2006/relationships/hyperlink" Target="https://www.ldoceonline.com/dictionary/standar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degree" TargetMode="Externa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mention" TargetMode="External"/><Relationship Id="rId2" Type="http://schemas.openxmlformats.org/officeDocument/2006/relationships/hyperlink" Target="https://www.ldoceonline.com/dictionary/result" TargetMode="Externa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ccord" TargetMode="External"/><Relationship Id="rId2" Type="http://schemas.openxmlformats.org/officeDocument/2006/relationships/hyperlink" Target="https://www.ldoceonline.com/dictionary/earn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direction" TargetMode="External"/><Relationship Id="rId2" Type="http://schemas.openxmlformats.org/officeDocument/2006/relationships/hyperlink" Target="https://www.ldoceonline.com/dictionary/clear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ldoceonline.com/dictionary/purpos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legal" TargetMode="External"/><Relationship Id="rId3" Type="http://schemas.openxmlformats.org/officeDocument/2006/relationships/hyperlink" Target="https://www.ldoceonline.com/dictionary/medical" TargetMode="External"/><Relationship Id="rId7" Type="http://schemas.openxmlformats.org/officeDocument/2006/relationships/hyperlink" Target="https://www.ldoceonline.com/dictionary/election" TargetMode="External"/><Relationship Id="rId2" Type="http://schemas.openxmlformats.org/officeDocument/2006/relationships/hyperlink" Target="https://www.ldoceonline.com/dictionary/hospita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purpose" TargetMode="External"/><Relationship Id="rId5" Type="http://schemas.openxmlformats.org/officeDocument/2006/relationships/hyperlink" Target="https://www.ldoceonline.com/dictionary/divide" TargetMode="External"/><Relationship Id="rId4" Type="http://schemas.openxmlformats.org/officeDocument/2006/relationships/hyperlink" Target="https://www.ldoceonline.com/dictionary/treatment" TargetMode="External"/><Relationship Id="rId9" Type="http://schemas.openxmlformats.org/officeDocument/2006/relationships/hyperlink" Target="https://www.ldoceonline.com/dictionary/protec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unusual" TargetMode="External"/><Relationship Id="rId2" Type="http://schemas.openxmlformats.org/officeDocument/2006/relationships/hyperlink" Target="https://www.ldoceonline.com/dictionary/strange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ldoceonline.com/dictionary/explai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wrap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hyperlink" Target="https://www.ldoceonline.com/dictionary/finger" TargetMode="External"/><Relationship Id="rId4" Type="http://schemas.openxmlformats.org/officeDocument/2006/relationships/hyperlink" Target="https://www.ldoceonline.com/dictionary/le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CAD7-D130-8BF3-E146-06980821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8F95D-CB9B-C6BE-1470-CFCD6AFE90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70C8E-736C-3C7A-A876-3F7B5D0A54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moving air, especially when it moves strongly or quickly in a </a:t>
            </a:r>
            <a:r>
              <a:rPr lang="en-US" dirty="0">
                <a:hlinkClick r:id="rId2" tooltip="current"/>
              </a:rPr>
              <a:t>current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7224E-FF2D-9A6B-CEBB-E8C90694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381F5-0F27-0F13-0A5F-C0D9D87E6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176" y="2534110"/>
            <a:ext cx="3074028" cy="20643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04EE26-EE3C-FB97-CD52-5D43B932AC4E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342391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69D9-9B2F-7715-211D-30CBCB36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24D47-7006-E3CE-7331-D253C0CFD0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0F46F-282A-BB2D-8A34-79B8948970F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wise"/>
              </a:rPr>
              <a:t>wise</a:t>
            </a:r>
            <a:r>
              <a:rPr lang="en-US" dirty="0"/>
              <a:t> </a:t>
            </a:r>
            <a:r>
              <a:rPr lang="en-US" dirty="0">
                <a:hlinkClick r:id="rId3" tooltip="decision"/>
              </a:rPr>
              <a:t>decisions</a:t>
            </a:r>
            <a:r>
              <a:rPr lang="en-US" dirty="0"/>
              <a:t> and </a:t>
            </a:r>
            <a:r>
              <a:rPr lang="en-US" dirty="0">
                <a:hlinkClick r:id="rId4" tooltip="action"/>
              </a:rPr>
              <a:t>actions</a:t>
            </a:r>
            <a:r>
              <a:rPr lang="en-US" dirty="0"/>
              <a:t> are </a:t>
            </a:r>
            <a:r>
              <a:rPr lang="en-US" dirty="0">
                <a:hlinkClick r:id="rId5" tooltip="sensible"/>
              </a:rPr>
              <a:t>sensible</a:t>
            </a:r>
            <a:r>
              <a:rPr lang="en-US" dirty="0"/>
              <a:t> and </a:t>
            </a:r>
            <a:r>
              <a:rPr lang="en-US" dirty="0">
                <a:hlinkClick r:id="rId6" tooltip="base"/>
              </a:rPr>
              <a:t>based</a:t>
            </a:r>
            <a:r>
              <a:rPr lang="en-US" dirty="0"/>
              <a:t> on good </a:t>
            </a:r>
            <a:r>
              <a:rPr lang="en-US" dirty="0">
                <a:hlinkClick r:id="rId7" tooltip="judgment"/>
              </a:rPr>
              <a:t>judgment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8E4C7-039C-0A75-E47B-599D0B83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B534C-EF09-5653-2FEF-B7AFD641A7D0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wise</a:t>
            </a:r>
          </a:p>
        </p:txBody>
      </p:sp>
    </p:spTree>
    <p:extLst>
      <p:ext uri="{BB962C8B-B14F-4D97-AF65-F5344CB8AC3E}">
        <p14:creationId xmlns:p14="http://schemas.microsoft.com/office/powerpoint/2010/main" val="1811855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1AB3-7933-ACF5-566D-9FCDFD90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4917A-3F36-4F14-79AA-730A8D24CE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07046-5A81-A1E4-11EC-2B4C853F84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someone who sees a </a:t>
            </a:r>
            <a:r>
              <a:rPr lang="en-US" dirty="0">
                <a:hlinkClick r:id="rId2" tooltip="crime"/>
              </a:rPr>
              <a:t>crime</a:t>
            </a:r>
            <a:r>
              <a:rPr lang="en-US" dirty="0"/>
              <a:t> or an </a:t>
            </a:r>
            <a:r>
              <a:rPr lang="en-US" dirty="0">
                <a:hlinkClick r:id="rId3" tooltip="accident"/>
              </a:rPr>
              <a:t>accident</a:t>
            </a:r>
            <a:r>
              <a:rPr lang="en-US" dirty="0"/>
              <a:t> and can </a:t>
            </a:r>
            <a:r>
              <a:rPr lang="en-US" dirty="0">
                <a:hlinkClick r:id="rId4" tooltip="describe"/>
              </a:rPr>
              <a:t>describe</a:t>
            </a:r>
            <a:r>
              <a:rPr lang="en-US" dirty="0"/>
              <a:t> what happened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180D4-BAB0-5306-F621-616421A6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47FC7-94D2-0D3D-D0F4-6668211E30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914" y="3643889"/>
            <a:ext cx="2609850" cy="175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B0136D-C8AA-FCB3-EF06-F5A9CED61BAD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witness</a:t>
            </a:r>
          </a:p>
        </p:txBody>
      </p:sp>
    </p:spTree>
    <p:extLst>
      <p:ext uri="{BB962C8B-B14F-4D97-AF65-F5344CB8AC3E}">
        <p14:creationId xmlns:p14="http://schemas.microsoft.com/office/powerpoint/2010/main" val="421353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9DDC-9A8C-8F1C-C7B7-A5CD2F9D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E13E8-FA0D-646D-D4E8-7BAF5C6DF4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6E715-6239-ACEE-71DE-8F91C5466E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thin"/>
              </a:rPr>
              <a:t>thin</a:t>
            </a:r>
            <a:r>
              <a:rPr lang="en-US" dirty="0"/>
              <a:t> </a:t>
            </a:r>
            <a:r>
              <a:rPr lang="en-US" dirty="0">
                <a:hlinkClick r:id="rId3" tooltip="metal"/>
              </a:rPr>
              <a:t>metal</a:t>
            </a:r>
            <a:r>
              <a:rPr lang="en-US" dirty="0"/>
              <a:t> in the form of a </a:t>
            </a:r>
            <a:r>
              <a:rPr lang="en-US" dirty="0">
                <a:hlinkClick r:id="rId4" tooltip="thread"/>
              </a:rPr>
              <a:t>thread</a:t>
            </a:r>
            <a:r>
              <a:rPr lang="en-US" dirty="0"/>
              <a:t>, or a piece of this</a:t>
            </a:r>
          </a:p>
          <a:p>
            <a:r>
              <a:rPr lang="en-US" dirty="0"/>
              <a:t>a piece of metal like this, used for </a:t>
            </a:r>
            <a:r>
              <a:rPr lang="en-US" dirty="0">
                <a:hlinkClick r:id="rId5" tooltip="carry"/>
              </a:rPr>
              <a:t>carrying</a:t>
            </a:r>
            <a:r>
              <a:rPr lang="en-US" dirty="0"/>
              <a:t> </a:t>
            </a:r>
            <a:r>
              <a:rPr lang="en-US" dirty="0">
                <a:hlinkClick r:id="rId6" tooltip="electrical"/>
              </a:rPr>
              <a:t>electrical</a:t>
            </a:r>
            <a:r>
              <a:rPr lang="en-US" dirty="0"/>
              <a:t> </a:t>
            </a:r>
            <a:r>
              <a:rPr lang="en-US" dirty="0">
                <a:hlinkClick r:id="rId7" tooltip="current"/>
              </a:rPr>
              <a:t>currents</a:t>
            </a:r>
            <a:r>
              <a:rPr lang="en-US" dirty="0"/>
              <a:t> or </a:t>
            </a:r>
            <a:r>
              <a:rPr lang="en-US" dirty="0">
                <a:hlinkClick r:id="rId8" tooltip="signal"/>
              </a:rPr>
              <a:t>signals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1755B-D2BE-81C2-C05E-9FBDFD72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77FA-7479-AB52-5B34-5F28DC890A89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wireless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0810D9-CDC3-9C20-7EC1-AB2A326816E4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wire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EF8FB3-8ADD-E94F-176D-5D4BDBB14D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2683" y="186533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34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B5B6-5E2D-7E34-4252-C3DCD91D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DAED3-920C-7BD9-5D56-A5ADF7091F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671A8-2166-E1F9-B7E8-04E7BB2F49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hlinkClick r:id="rId2" tooltip="rub"/>
              </a:rPr>
              <a:t>rub</a:t>
            </a:r>
            <a:r>
              <a:rPr lang="en-US" dirty="0"/>
              <a:t> a </a:t>
            </a:r>
            <a:r>
              <a:rPr lang="en-US" dirty="0">
                <a:hlinkClick r:id="rId3" tooltip="surface"/>
              </a:rPr>
              <a:t>surface</a:t>
            </a:r>
            <a:r>
              <a:rPr lang="en-US" dirty="0"/>
              <a:t> with something in order to </a:t>
            </a:r>
            <a:r>
              <a:rPr lang="en-US" dirty="0">
                <a:hlinkClick r:id="rId4" tooltip="remove"/>
              </a:rPr>
              <a:t>remove</a:t>
            </a:r>
            <a:r>
              <a:rPr lang="en-US" dirty="0"/>
              <a:t> </a:t>
            </a:r>
            <a:r>
              <a:rPr lang="en-US" dirty="0">
                <a:hlinkClick r:id="rId5" tooltip="dirt"/>
              </a:rPr>
              <a:t>dirt</a:t>
            </a:r>
            <a:r>
              <a:rPr lang="en-US" dirty="0"/>
              <a:t>, </a:t>
            </a:r>
            <a:r>
              <a:rPr lang="en-US" dirty="0">
                <a:hlinkClick r:id="rId6" tooltip="liquid"/>
              </a:rPr>
              <a:t>liquid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0368E-1210-3A97-096B-0300FEE9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90C4C2DC-49EF-D712-3CE0-16FCC2E32A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756" y="3165038"/>
            <a:ext cx="2476500" cy="1847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664F9B-88E6-9C66-F1CF-23985D81DD06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wipe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90197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9E2E-35E1-4C47-7818-D76C92DB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6776D-D494-F775-8363-188E701877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C280E-C44D-5BB2-A386-D7383E2262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 tooltip="season"/>
              </a:rPr>
              <a:t>season</a:t>
            </a:r>
            <a:r>
              <a:rPr lang="en-US" dirty="0"/>
              <a:t> after </a:t>
            </a:r>
            <a:r>
              <a:rPr lang="en-US" dirty="0">
                <a:hlinkClick r:id="rId3" tooltip="autumn"/>
              </a:rPr>
              <a:t>autumn</a:t>
            </a:r>
            <a:r>
              <a:rPr lang="en-US" dirty="0"/>
              <a:t> and before </a:t>
            </a:r>
            <a:r>
              <a:rPr lang="en-US" dirty="0">
                <a:hlinkClick r:id="rId4" tooltip="spring"/>
              </a:rPr>
              <a:t>spring</a:t>
            </a:r>
            <a:r>
              <a:rPr lang="en-US" dirty="0"/>
              <a:t>, when the </a:t>
            </a:r>
            <a:r>
              <a:rPr lang="en-US" dirty="0">
                <a:hlinkClick r:id="rId5" tooltip="weather"/>
              </a:rPr>
              <a:t>weather</a:t>
            </a:r>
            <a:r>
              <a:rPr lang="en-US" dirty="0"/>
              <a:t> is </a:t>
            </a:r>
            <a:r>
              <a:rPr lang="en-US" dirty="0">
                <a:hlinkClick r:id="rId6" tooltip="cold"/>
              </a:rPr>
              <a:t>coldest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00515-FCEC-F023-DE14-59A37B69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05079-37C8-C99E-022E-9D2477AAF882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winter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53EFCD-EBBE-4F34-54BC-5A4BB49908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414" y="26163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29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C99E-4E3D-F954-EABA-2C292441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welfare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3BE23-6A24-A35A-19F2-013A419A97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8758A-7944-78DA-F16A-79A58650718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someone’s </a:t>
            </a:r>
            <a:r>
              <a:rPr lang="en-US" dirty="0">
                <a:hlinkClick r:id="rId2" tooltip="welfare"/>
              </a:rPr>
              <a:t>welfare</a:t>
            </a:r>
            <a:r>
              <a:rPr lang="en-US" dirty="0"/>
              <a:t> is their </a:t>
            </a:r>
            <a:r>
              <a:rPr lang="en-US" dirty="0">
                <a:hlinkClick r:id="rId3" tooltip="health"/>
              </a:rPr>
              <a:t>health</a:t>
            </a:r>
            <a:r>
              <a:rPr lang="en-US" dirty="0"/>
              <a:t> and </a:t>
            </a:r>
            <a:r>
              <a:rPr lang="en-US" dirty="0">
                <a:hlinkClick r:id="rId4" tooltip="happiness"/>
              </a:rPr>
              <a:t>happiness</a:t>
            </a:r>
            <a:endParaRPr lang="en-US" dirty="0"/>
          </a:p>
          <a:p>
            <a:r>
              <a:rPr lang="en-US" dirty="0"/>
              <a:t>help that is provided for people who have </a:t>
            </a:r>
            <a:r>
              <a:rPr lang="en-US" dirty="0">
                <a:hlinkClick r:id="rId5" tooltip="personal"/>
              </a:rPr>
              <a:t>personal</a:t>
            </a:r>
            <a:r>
              <a:rPr lang="en-US" dirty="0"/>
              <a:t> or </a:t>
            </a:r>
            <a:r>
              <a:rPr lang="en-US" dirty="0">
                <a:hlinkClick r:id="rId6" tooltip="social"/>
              </a:rPr>
              <a:t>social</a:t>
            </a:r>
            <a:r>
              <a:rPr lang="en-US" dirty="0"/>
              <a:t> problems</a:t>
            </a:r>
          </a:p>
          <a:p>
            <a:r>
              <a:rPr lang="en-US" dirty="0"/>
              <a:t>money that is paid by the government in the US to people who are very </a:t>
            </a:r>
            <a:r>
              <a:rPr lang="en-US" dirty="0">
                <a:hlinkClick r:id="rId7" tooltip="poor"/>
              </a:rPr>
              <a:t>poor</a:t>
            </a:r>
            <a:r>
              <a:rPr lang="en-US" dirty="0"/>
              <a:t> or </a:t>
            </a:r>
            <a:r>
              <a:rPr lang="en-US" dirty="0">
                <a:hlinkClick r:id="rId8" tooltip="unemployed"/>
              </a:rPr>
              <a:t>unemployed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870CC-B493-3CAA-7D50-30E99C8C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16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628FA-5D80-6D08-6AA7-DFE0E2092A11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welfare</a:t>
            </a:r>
          </a:p>
        </p:txBody>
      </p:sp>
    </p:spTree>
    <p:extLst>
      <p:ext uri="{BB962C8B-B14F-4D97-AF65-F5344CB8AC3E}">
        <p14:creationId xmlns:p14="http://schemas.microsoft.com/office/powerpoint/2010/main" val="1165936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AE05-45D7-C9AE-B506-EB03050F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whisky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A2D4E-2916-308F-26ED-23737F6A93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DB459-D0AF-066D-21CC-E9EDFA2E5F6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strong </a:t>
            </a:r>
            <a:r>
              <a:rPr lang="en-US" dirty="0">
                <a:hlinkClick r:id="rId3" tooltip="alcoholic"/>
              </a:rPr>
              <a:t>alcoholic</a:t>
            </a:r>
            <a:r>
              <a:rPr lang="en-US" dirty="0"/>
              <a:t> drink made from </a:t>
            </a:r>
            <a:r>
              <a:rPr lang="en-US" dirty="0">
                <a:hlinkClick r:id="rId4" tooltip="grain"/>
              </a:rPr>
              <a:t>grain</a:t>
            </a:r>
            <a:r>
              <a:rPr lang="en-US" dirty="0"/>
              <a:t>, or a </a:t>
            </a:r>
            <a:r>
              <a:rPr lang="en-US" dirty="0">
                <a:hlinkClick r:id="rId5" tooltip="glass"/>
              </a:rPr>
              <a:t>glass</a:t>
            </a:r>
            <a:r>
              <a:rPr lang="en-US" dirty="0"/>
              <a:t> of this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81617-9698-7AA8-B4C5-E18E6CD5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17</a:t>
            </a:fld>
            <a:endParaRPr lang="en-US" noProof="1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DB2198-218F-4525-4637-5D56B3800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521" y="3457235"/>
            <a:ext cx="1743075" cy="2619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A6BB17-7553-EDD9-0B9E-949BE53E0080}"/>
              </a:ext>
            </a:extLst>
          </p:cNvPr>
          <p:cNvSpPr txBox="1"/>
          <p:nvPr/>
        </p:nvSpPr>
        <p:spPr>
          <a:xfrm>
            <a:off x="938753" y="2124496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whisky</a:t>
            </a:r>
          </a:p>
        </p:txBody>
      </p:sp>
    </p:spTree>
    <p:extLst>
      <p:ext uri="{BB962C8B-B14F-4D97-AF65-F5344CB8AC3E}">
        <p14:creationId xmlns:p14="http://schemas.microsoft.com/office/powerpoint/2010/main" val="398991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DA36-EC41-C6D8-3B18-98B0DD37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7ACA5-0110-E3A3-AEC8-C152BD12C2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address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E3F59-4C42-35FB-EF21-F781300D44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 tooltip="detail"/>
              </a:rPr>
              <a:t>details</a:t>
            </a:r>
            <a:r>
              <a:rPr lang="en-US" dirty="0"/>
              <a:t> of the place where someone lives or works, which you use to </a:t>
            </a:r>
            <a:r>
              <a:rPr lang="en-US" dirty="0">
                <a:hlinkClick r:id="rId3" tooltip="send"/>
              </a:rPr>
              <a:t>send</a:t>
            </a:r>
            <a:r>
              <a:rPr lang="en-US" dirty="0"/>
              <a:t> them </a:t>
            </a:r>
            <a:r>
              <a:rPr lang="en-US" dirty="0">
                <a:hlinkClick r:id="rId4" tooltip="letter"/>
              </a:rPr>
              <a:t>letters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>
                <a:hlinkClick r:id="rId5" tooltip="speak"/>
              </a:rPr>
              <a:t>speak</a:t>
            </a:r>
            <a:r>
              <a:rPr lang="en-US" dirty="0"/>
              <a:t> to someone directly</a:t>
            </a:r>
          </a:p>
          <a:p>
            <a:endParaRPr lang="en-US" dirty="0"/>
          </a:p>
          <a:p>
            <a:r>
              <a:rPr lang="en-US" dirty="0"/>
              <a:t>if you address a problem, you start trying to </a:t>
            </a:r>
            <a:r>
              <a:rPr lang="en-US" dirty="0">
                <a:hlinkClick r:id="rId6" tooltip="solve"/>
              </a:rPr>
              <a:t>solve</a:t>
            </a:r>
            <a:r>
              <a:rPr lang="en-US" dirty="0"/>
              <a:t> 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C9DDC-94A5-607A-5AF1-69A4D062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18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AA334-42EA-B43B-B7D8-87CB93BBEA4A}"/>
              </a:ext>
            </a:extLst>
          </p:cNvPr>
          <p:cNvSpPr txBox="1"/>
          <p:nvPr/>
        </p:nvSpPr>
        <p:spPr>
          <a:xfrm>
            <a:off x="205200" y="2667174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01958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C3E6-E5D5-D88D-0CFD-93F104D6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91419-AB48-2F8E-A531-B7C3DAA1FD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BA148-9BBF-F0FF-00F6-A116EB3FD2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that a business or </a:t>
            </a:r>
            <a:r>
              <a:rPr lang="en-US" dirty="0">
                <a:hlinkClick r:id="rId2" tooltip="organization"/>
              </a:rPr>
              <a:t>organization</a:t>
            </a:r>
            <a:r>
              <a:rPr lang="en-US" dirty="0"/>
              <a:t> </a:t>
            </a:r>
            <a:r>
              <a:rPr lang="en-US" dirty="0">
                <a:hlinkClick r:id="rId3" tooltip="receive"/>
              </a:rPr>
              <a:t>receives</a:t>
            </a:r>
            <a:r>
              <a:rPr lang="en-US" dirty="0"/>
              <a:t> over a </a:t>
            </a:r>
            <a:r>
              <a:rPr lang="en-US" dirty="0">
                <a:hlinkClick r:id="rId4" tooltip="period"/>
              </a:rPr>
              <a:t>period</a:t>
            </a:r>
            <a:r>
              <a:rPr lang="en-US" dirty="0"/>
              <a:t> of time, especially from </a:t>
            </a:r>
            <a:r>
              <a:rPr lang="en-US" dirty="0">
                <a:hlinkClick r:id="rId5" tooltip="selling"/>
              </a:rPr>
              <a:t>selling</a:t>
            </a:r>
            <a:r>
              <a:rPr lang="en-US" dirty="0"/>
              <a:t> goods or services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C985E-18DF-F57D-2C07-B8FD6871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19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6F8A9-42FC-1640-14D0-3B76C3D51C24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/>
              <a:t>Special revenues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37853-5DFD-BFD2-9B1E-2DF8CB09BC7E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revenue</a:t>
            </a:r>
          </a:p>
        </p:txBody>
      </p:sp>
    </p:spTree>
    <p:extLst>
      <p:ext uri="{BB962C8B-B14F-4D97-AF65-F5344CB8AC3E}">
        <p14:creationId xmlns:p14="http://schemas.microsoft.com/office/powerpoint/2010/main" val="363575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3491-1629-5E0F-B9E8-19388A9C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2321A-662E-7633-D661-5EF996978F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02815-EE2D-54E0-3D2A-C4F39ED563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zh-CN" altLang="en-US" dirty="0"/>
              <a:t>单词知道，它有其他意思，你不知道</a:t>
            </a:r>
            <a:endParaRPr lang="en-US" altLang="zh-CN" dirty="0"/>
          </a:p>
          <a:p>
            <a:r>
              <a:rPr lang="en-US" dirty="0"/>
              <a:t>2. </a:t>
            </a:r>
            <a:r>
              <a:rPr lang="zh-CN" altLang="en-US" dirty="0"/>
              <a:t>单词知道，但往往是和别的词作为一个整体出现，你不知道这种常用搭配，自然很难</a:t>
            </a:r>
            <a:r>
              <a:rPr lang="en-US" altLang="zh-CN" dirty="0"/>
              <a:t>get</a:t>
            </a:r>
            <a:r>
              <a:rPr lang="zh-CN" altLang="en-US" dirty="0"/>
              <a:t>意思</a:t>
            </a:r>
            <a:endParaRPr lang="en-US" altLang="zh-CN" dirty="0"/>
          </a:p>
          <a:p>
            <a:r>
              <a:rPr lang="en-US" dirty="0"/>
              <a:t>3. </a:t>
            </a:r>
            <a:r>
              <a:rPr lang="zh-CN" altLang="en-US" dirty="0"/>
              <a:t>这个单词你不熟悉，但你有熟悉的单词与其有相近的意思</a:t>
            </a:r>
            <a:endParaRPr lang="en-US" altLang="zh-CN" dirty="0"/>
          </a:p>
          <a:p>
            <a:r>
              <a:rPr lang="en-US" dirty="0"/>
              <a:t>4. </a:t>
            </a:r>
            <a:r>
              <a:rPr lang="zh-CN" altLang="en-US" dirty="0"/>
              <a:t>单词你知道，但在不懂时态中的变形你</a:t>
            </a:r>
            <a:r>
              <a:rPr lang="en-US" altLang="zh-CN" dirty="0"/>
              <a:t>get</a:t>
            </a:r>
            <a:r>
              <a:rPr lang="zh-CN" altLang="en-US" dirty="0"/>
              <a:t>不到</a:t>
            </a:r>
            <a:endParaRPr lang="en-US" altLang="zh-CN" dirty="0"/>
          </a:p>
          <a:p>
            <a:r>
              <a:rPr lang="en-US" dirty="0"/>
              <a:t>5.</a:t>
            </a:r>
            <a:r>
              <a:rPr lang="zh-CN" altLang="en-US" dirty="0"/>
              <a:t>单词你知道，但它的名词，副词形式你不知道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61125-384F-C7DA-E939-2507147A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896839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CA73-B462-7EC3-48BB-FF54792B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desperate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B3C7E-E839-BF01-5DE9-63C1BE3AE2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FF63C-AD97-0678-70FE-CD665106F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willing to do anything to change a very bad situation, and not caring about </a:t>
            </a:r>
            <a:r>
              <a:rPr lang="en-US" dirty="0">
                <a:hlinkClick r:id="rId3" tooltip="danger"/>
              </a:rPr>
              <a:t>danger</a:t>
            </a:r>
            <a:endParaRPr lang="en-US" dirty="0"/>
          </a:p>
          <a:p>
            <a:r>
              <a:rPr lang="en-US" dirty="0"/>
              <a:t>needing or </a:t>
            </a:r>
            <a:r>
              <a:rPr lang="en-US" dirty="0">
                <a:hlinkClick r:id="rId4" tooltip="wanting"/>
              </a:rPr>
              <a:t>wanting</a:t>
            </a:r>
            <a:r>
              <a:rPr lang="en-US" dirty="0"/>
              <a:t> something very much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B2CCC-685B-677B-EEBF-CC213000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20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C3607D-68F9-A1C7-A545-F2802F4C2EC6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desperate</a:t>
            </a:r>
            <a:r>
              <a:rPr lang="en-US" altLang="zh-CN" dirty="0"/>
              <a:t>ly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B640B7-9966-22AD-A219-6F3BA32314B8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desperate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89544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2F1D-9DF7-B267-D7BE-AC3B8AD7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626DB-F86B-5B2A-B0E1-68CBB168A0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02817-B699-B0F5-F70C-31A7C96C16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think that something will happen because it seems </a:t>
            </a:r>
            <a:r>
              <a:rPr lang="en-US" dirty="0">
                <a:hlinkClick r:id="rId2" tooltip="likely"/>
              </a:rPr>
              <a:t>likely</a:t>
            </a:r>
            <a:r>
              <a:rPr lang="en-US" dirty="0"/>
              <a:t> or has been planned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5525B-3C9D-1722-9B76-987331F1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21</a:t>
            </a:fld>
            <a:endParaRPr lang="en-US" noProof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11B150-2977-E2A0-5AC8-F4326233EAF3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expectation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CA3CA-8B47-8C13-8895-0912C62285D3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expect</a:t>
            </a:r>
          </a:p>
        </p:txBody>
      </p:sp>
    </p:spTree>
    <p:extLst>
      <p:ext uri="{BB962C8B-B14F-4D97-AF65-F5344CB8AC3E}">
        <p14:creationId xmlns:p14="http://schemas.microsoft.com/office/powerpoint/2010/main" val="1355945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4C96-E740-9897-5C11-DA9CD5F1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convince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9AE9C-1CAD-CBAA-9497-E877208C26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680F2-F1EC-100D-73E5-34CE04780D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someone feel </a:t>
            </a:r>
            <a:r>
              <a:rPr lang="en-US" dirty="0">
                <a:hlinkClick r:id="rId2" tooltip="certain"/>
              </a:rPr>
              <a:t>certain</a:t>
            </a:r>
            <a:r>
              <a:rPr lang="en-US" dirty="0"/>
              <a:t> that something is </a:t>
            </a:r>
            <a:r>
              <a:rPr lang="en-US" dirty="0">
                <a:hlinkClick r:id="rId3" tooltip="true"/>
              </a:rPr>
              <a:t>true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79A74-AF53-A7F6-2F7F-95AD9E28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22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14E73C-13B2-C169-B646-1CFBAE119B6C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highly convinced that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AEAFA-5CAB-8F27-F9CA-92DC6D70FC24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convince</a:t>
            </a:r>
          </a:p>
        </p:txBody>
      </p:sp>
    </p:spTree>
    <p:extLst>
      <p:ext uri="{BB962C8B-B14F-4D97-AF65-F5344CB8AC3E}">
        <p14:creationId xmlns:p14="http://schemas.microsoft.com/office/powerpoint/2010/main" val="3321650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1921-9E12-E64A-4293-C95B698E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capable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61B4F-03C4-454D-3C99-00E9B2BF23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B5770-19EB-A7B1-E5CE-D08E11CDC1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able"/>
              </a:rPr>
              <a:t>able</a:t>
            </a:r>
            <a:r>
              <a:rPr lang="en-US" dirty="0"/>
              <a:t> to do things well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0E695-4B80-2CFB-386B-C443B3E1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23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71986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6A44-5446-0DE4-DA31-FEFEC57C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reputation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3F542-D6A4-0722-18E5-27272C9A3D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481C2-9383-6FC0-8EA8-9421FB4747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 tooltip="opinion"/>
              </a:rPr>
              <a:t>opinion</a:t>
            </a:r>
            <a:r>
              <a:rPr lang="en-US" dirty="0"/>
              <a:t> that people have about someone or something because of what has happened in the </a:t>
            </a:r>
            <a:r>
              <a:rPr lang="en-US" dirty="0">
                <a:hlinkClick r:id="rId3" tooltip="past"/>
              </a:rPr>
              <a:t>past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F4AEA-B0F7-690A-0189-93D5AD1B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24</a:t>
            </a:fld>
            <a:endParaRPr lang="en-US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89751-A518-94CF-8512-544FBABD9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90" y="3611480"/>
            <a:ext cx="2790825" cy="163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61096F-94F7-12F1-DC63-F11B90715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74" y="3815663"/>
            <a:ext cx="38290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84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32C7-3B70-9FAD-37E0-4EDADD89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heavily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3747D-F930-450D-0817-ED2183109A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E7D30-28A0-1EE9-C615-1F38EEBDD6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large amounts, to a high </a:t>
            </a:r>
            <a:r>
              <a:rPr lang="en-US" dirty="0">
                <a:hlinkClick r:id="rId2" tooltip="degree"/>
              </a:rPr>
              <a:t>degree</a:t>
            </a:r>
            <a:r>
              <a:rPr lang="en-US" dirty="0"/>
              <a:t>, or with great severity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1898-2C0B-EAFC-42FD-905BB52D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25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39C053-1267-A96B-3CC8-4D3EDB975032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very</a:t>
            </a:r>
          </a:p>
        </p:txBody>
      </p:sp>
    </p:spTree>
    <p:extLst>
      <p:ext uri="{BB962C8B-B14F-4D97-AF65-F5344CB8AC3E}">
        <p14:creationId xmlns:p14="http://schemas.microsoft.com/office/powerpoint/2010/main" val="3117656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DFAD-B11C-42CE-E33A-23FF9BE4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ECC09-55E0-C3EF-3EA3-082533DE47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73C45-2EDF-687C-518E-9E8501F08DA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that you </a:t>
            </a:r>
            <a:r>
              <a:rPr lang="en-US" dirty="0">
                <a:hlinkClick r:id="rId2" tooltip="gain"/>
              </a:rPr>
              <a:t>gain</a:t>
            </a:r>
            <a:r>
              <a:rPr lang="en-US" dirty="0"/>
              <a:t> by </a:t>
            </a:r>
            <a:r>
              <a:rPr lang="en-US" dirty="0">
                <a:hlinkClick r:id="rId3" tooltip="selling"/>
              </a:rPr>
              <a:t>selling</a:t>
            </a:r>
            <a:r>
              <a:rPr lang="en-US" dirty="0"/>
              <a:t> things or doing </a:t>
            </a:r>
            <a:r>
              <a:rPr lang="en-US" dirty="0">
                <a:hlinkClick r:id="rId4" tooltip="business"/>
              </a:rPr>
              <a:t>business</a:t>
            </a:r>
            <a:r>
              <a:rPr lang="en-US" dirty="0"/>
              <a:t>, after your </a:t>
            </a:r>
            <a:r>
              <a:rPr lang="en-US" dirty="0">
                <a:hlinkClick r:id="rId5" tooltip="cost"/>
              </a:rPr>
              <a:t>costs</a:t>
            </a:r>
            <a:r>
              <a:rPr lang="en-US" dirty="0"/>
              <a:t> have been </a:t>
            </a:r>
            <a:r>
              <a:rPr lang="en-US" dirty="0">
                <a:hlinkClick r:id="rId6" tooltip="pay"/>
              </a:rPr>
              <a:t>paid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profitable</a:t>
            </a:r>
          </a:p>
          <a:p>
            <a:r>
              <a:rPr lang="en-US" dirty="0"/>
              <a:t>producing a </a:t>
            </a:r>
            <a:r>
              <a:rPr lang="en-US" dirty="0">
                <a:hlinkClick r:id="rId7" tooltip="profit"/>
              </a:rPr>
              <a:t>profit</a:t>
            </a:r>
            <a:r>
              <a:rPr lang="en-US" dirty="0"/>
              <a:t> or a </a:t>
            </a:r>
            <a:r>
              <a:rPr lang="en-US" dirty="0">
                <a:hlinkClick r:id="rId8" tooltip="useful"/>
              </a:rPr>
              <a:t>useful</a:t>
            </a:r>
            <a:r>
              <a:rPr lang="en-US" dirty="0"/>
              <a:t> result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4E318-294D-E4CB-B8AB-254652BA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26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5249E7-4C98-4D6F-F90E-5B48C30FD81C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profitable</a:t>
            </a:r>
          </a:p>
        </p:txBody>
      </p:sp>
    </p:spTree>
    <p:extLst>
      <p:ext uri="{BB962C8B-B14F-4D97-AF65-F5344CB8AC3E}">
        <p14:creationId xmlns:p14="http://schemas.microsoft.com/office/powerpoint/2010/main" val="3656376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664D-38EA-DEE7-4D27-21E22984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sustain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54C3A-AF25-48F0-2601-EC5AA479BE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18C18-9F94-8269-7084-7CD3FB2FA4B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something continue to </a:t>
            </a:r>
            <a:r>
              <a:rPr lang="en-US" dirty="0">
                <a:hlinkClick r:id="rId2" tooltip="exist"/>
              </a:rPr>
              <a:t>exist</a:t>
            </a:r>
            <a:r>
              <a:rPr lang="en-US" dirty="0"/>
              <a:t> or happen for a </a:t>
            </a:r>
            <a:r>
              <a:rPr lang="en-US" dirty="0">
                <a:hlinkClick r:id="rId3" tooltip="period"/>
              </a:rPr>
              <a:t>period</a:t>
            </a:r>
            <a:r>
              <a:rPr lang="en-US" dirty="0"/>
              <a:t> of time</a:t>
            </a:r>
          </a:p>
          <a:p>
            <a:endParaRPr lang="en-US" dirty="0">
              <a:hlinkClick r:id="rId4" tooltip="able"/>
            </a:endParaRPr>
          </a:p>
          <a:p>
            <a:endParaRPr lang="en-US" dirty="0">
              <a:hlinkClick r:id="rId4" tooltip="able"/>
            </a:endParaRPr>
          </a:p>
          <a:p>
            <a:r>
              <a:rPr lang="en-US" dirty="0"/>
              <a:t>sustainable</a:t>
            </a:r>
            <a:endParaRPr lang="en-US" dirty="0">
              <a:hlinkClick r:id="rId4" tooltip="able"/>
            </a:endParaRPr>
          </a:p>
          <a:p>
            <a:r>
              <a:rPr lang="en-US" dirty="0">
                <a:hlinkClick r:id="rId4" tooltip="able"/>
              </a:rPr>
              <a:t>able</a:t>
            </a:r>
            <a:r>
              <a:rPr lang="en-US" dirty="0"/>
              <a:t> to continue without causing </a:t>
            </a:r>
            <a:r>
              <a:rPr lang="en-US" dirty="0">
                <a:hlinkClick r:id="rId5" tooltip="damage"/>
              </a:rPr>
              <a:t>damage</a:t>
            </a:r>
            <a:r>
              <a:rPr lang="en-US" dirty="0"/>
              <a:t> to the </a:t>
            </a:r>
            <a:r>
              <a:rPr lang="en-US" dirty="0">
                <a:hlinkClick r:id="rId6" tooltip="environment"/>
              </a:rPr>
              <a:t>environment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DD712-C74E-651B-66A3-576A7F4C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27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5CFF00-34BC-4040-FD8F-88C64D832B4B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maintain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F865C3-9781-21F8-9EAA-2A94E7CFB6D0}"/>
              </a:ext>
            </a:extLst>
          </p:cNvPr>
          <p:cNvSpPr/>
          <p:nvPr/>
        </p:nvSpPr>
        <p:spPr>
          <a:xfrm>
            <a:off x="8583103" y="2901393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sustainable</a:t>
            </a:r>
          </a:p>
        </p:txBody>
      </p:sp>
    </p:spTree>
    <p:extLst>
      <p:ext uri="{BB962C8B-B14F-4D97-AF65-F5344CB8AC3E}">
        <p14:creationId xmlns:p14="http://schemas.microsoft.com/office/powerpoint/2010/main" val="333723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7084-42F7-9230-F186-048EF9DB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330B0-4BDA-7411-0B7A-1D9D2E73C3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CE0C7-E5E5-77DE-03C9-79F7E26B4F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continuing to happen or </a:t>
            </a:r>
            <a:r>
              <a:rPr lang="en-US" dirty="0">
                <a:hlinkClick r:id="rId2" tooltip="exist"/>
              </a:rPr>
              <a:t>exist</a:t>
            </a:r>
            <a:r>
              <a:rPr lang="en-US" dirty="0"/>
              <a:t> without stopping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AF2E8-0EF5-A6AB-2A45-1406B6FA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24883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4FEF-7AD6-4BA4-9CF2-2E94C0F4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F01CA-BBD9-C8AC-587E-7B5A60CF16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85CC7-61CD-1645-17D7-F5B5C0DC41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dirty="0">
                <a:hlinkClick r:id="rId2" tooltip="behave"/>
              </a:rPr>
              <a:t>behaving</a:t>
            </a:r>
            <a:r>
              <a:rPr lang="en-US" dirty="0"/>
              <a:t> in the same way or having the same </a:t>
            </a:r>
            <a:r>
              <a:rPr lang="en-US" dirty="0">
                <a:hlinkClick r:id="rId3" tooltip="attitude"/>
              </a:rPr>
              <a:t>attitudes</a:t>
            </a:r>
            <a:r>
              <a:rPr lang="en-US" dirty="0"/>
              <a:t>, </a:t>
            </a:r>
            <a:r>
              <a:rPr lang="en-US" dirty="0">
                <a:hlinkClick r:id="rId4" tooltip="standard"/>
              </a:rPr>
              <a:t>standards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– usually used to show </a:t>
            </a:r>
            <a:r>
              <a:rPr lang="en-US" dirty="0">
                <a:hlinkClick r:id="rId5" tooltip="approval"/>
              </a:rPr>
              <a:t>approval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2952B-0E9B-FF53-C873-C32EB8EA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29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7479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6AB28-B3BB-6C88-D8E7-9683AC7BF36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058367" y="231228"/>
            <a:ext cx="7210240" cy="5523706"/>
          </a:xfrm>
        </p:spPr>
        <p:txBody>
          <a:bodyPr numCol="4">
            <a:noAutofit/>
          </a:bodyPr>
          <a:lstStyle/>
          <a:p>
            <a:r>
              <a:rPr lang="en-US" sz="1800" dirty="0"/>
              <a:t>wage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wake</a:t>
            </a:r>
          </a:p>
          <a:p>
            <a:r>
              <a:rPr lang="en-US" sz="1800" dirty="0"/>
              <a:t>walk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wall</a:t>
            </a:r>
          </a:p>
          <a:p>
            <a:r>
              <a:rPr lang="en-US" sz="1800" dirty="0"/>
              <a:t>wander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want</a:t>
            </a:r>
          </a:p>
          <a:p>
            <a:r>
              <a:rPr lang="en-US" sz="1800" dirty="0"/>
              <a:t>war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ward</a:t>
            </a:r>
          </a:p>
          <a:p>
            <a:r>
              <a:rPr lang="en-US" sz="1800" dirty="0"/>
              <a:t>wardrobe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warm</a:t>
            </a:r>
          </a:p>
          <a:p>
            <a:r>
              <a:rPr lang="en-US" sz="1800" dirty="0"/>
              <a:t>warn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waste</a:t>
            </a:r>
          </a:p>
          <a:p>
            <a:r>
              <a:rPr lang="en-US" sz="1800" dirty="0"/>
              <a:t>wave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weakness</a:t>
            </a:r>
          </a:p>
          <a:p>
            <a:r>
              <a:rPr lang="en-US" sz="1800" dirty="0"/>
              <a:t>wear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weather</a:t>
            </a:r>
          </a:p>
          <a:p>
            <a:r>
              <a:rPr lang="en-US" sz="1800" dirty="0"/>
              <a:t>wedding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weigh</a:t>
            </a:r>
          </a:p>
          <a:p>
            <a:r>
              <a:rPr lang="en-US" sz="1800" dirty="0"/>
              <a:t>weight</a:t>
            </a:r>
          </a:p>
          <a:p>
            <a:r>
              <a:rPr lang="en-US" sz="1800" dirty="0"/>
              <a:t>weird</a:t>
            </a:r>
          </a:p>
          <a:p>
            <a:r>
              <a:rPr lang="en-US" sz="1800" dirty="0"/>
              <a:t>welfare</a:t>
            </a:r>
          </a:p>
          <a:p>
            <a:r>
              <a:rPr lang="en-US" sz="1800" dirty="0"/>
              <a:t>west</a:t>
            </a:r>
          </a:p>
          <a:p>
            <a:r>
              <a:rPr lang="en-US" sz="1800" dirty="0"/>
              <a:t>western</a:t>
            </a:r>
          </a:p>
          <a:p>
            <a:r>
              <a:rPr lang="en-US" sz="1800" dirty="0"/>
              <a:t>wet</a:t>
            </a:r>
          </a:p>
          <a:p>
            <a:r>
              <a:rPr lang="en-US" sz="1800" dirty="0"/>
              <a:t>whatsoever</a:t>
            </a:r>
          </a:p>
          <a:p>
            <a:r>
              <a:rPr lang="en-US" sz="1800" dirty="0"/>
              <a:t>wheel</a:t>
            </a:r>
          </a:p>
          <a:p>
            <a:r>
              <a:rPr lang="en-US" sz="1800" dirty="0"/>
              <a:t>whereas</a:t>
            </a:r>
          </a:p>
          <a:p>
            <a:r>
              <a:rPr lang="en-US" sz="1800" dirty="0"/>
              <a:t>while</a:t>
            </a:r>
          </a:p>
          <a:p>
            <a:r>
              <a:rPr lang="en-US" sz="1800" dirty="0"/>
              <a:t>whisky</a:t>
            </a:r>
          </a:p>
          <a:p>
            <a:r>
              <a:rPr lang="en-US" sz="1800" dirty="0"/>
              <a:t>whisper</a:t>
            </a:r>
          </a:p>
          <a:p>
            <a:r>
              <a:rPr lang="en-US" sz="1800" dirty="0"/>
              <a:t>white</a:t>
            </a:r>
          </a:p>
          <a:p>
            <a:r>
              <a:rPr lang="en-US" sz="1800" dirty="0"/>
              <a:t>whose</a:t>
            </a:r>
          </a:p>
          <a:p>
            <a:r>
              <a:rPr lang="en-US" sz="1800" dirty="0"/>
              <a:t>wicked</a:t>
            </a:r>
          </a:p>
          <a:p>
            <a:r>
              <a:rPr lang="en-US" sz="1800" dirty="0"/>
              <a:t>wide</a:t>
            </a:r>
          </a:p>
          <a:p>
            <a:r>
              <a:rPr lang="en-US" sz="1800" dirty="0"/>
              <a:t>widely</a:t>
            </a:r>
          </a:p>
          <a:p>
            <a:r>
              <a:rPr lang="en-US" sz="1800" dirty="0"/>
              <a:t>widespread</a:t>
            </a:r>
          </a:p>
          <a:p>
            <a:r>
              <a:rPr lang="en-US" sz="1800" dirty="0"/>
              <a:t>wild</a:t>
            </a:r>
          </a:p>
          <a:p>
            <a:r>
              <a:rPr lang="en-US" sz="1800" dirty="0"/>
              <a:t>will</a:t>
            </a:r>
          </a:p>
          <a:p>
            <a:r>
              <a:rPr lang="en-US" sz="1800" dirty="0"/>
              <a:t>willing</a:t>
            </a:r>
          </a:p>
          <a:p>
            <a:r>
              <a:rPr lang="en-US" sz="1800" dirty="0"/>
              <a:t>wind</a:t>
            </a:r>
          </a:p>
          <a:p>
            <a:r>
              <a:rPr lang="en-US" sz="1800" dirty="0"/>
              <a:t>windy</a:t>
            </a:r>
          </a:p>
          <a:p>
            <a:r>
              <a:rPr lang="en-US" sz="1800" dirty="0"/>
              <a:t>wine</a:t>
            </a:r>
          </a:p>
          <a:p>
            <a:r>
              <a:rPr lang="en-US" sz="1800" dirty="0"/>
              <a:t>wing</a:t>
            </a:r>
          </a:p>
          <a:p>
            <a:r>
              <a:rPr lang="en-US" sz="1800" dirty="0"/>
              <a:t>winter</a:t>
            </a:r>
          </a:p>
          <a:p>
            <a:r>
              <a:rPr lang="en-US" sz="1800" dirty="0"/>
              <a:t>wipe</a:t>
            </a:r>
          </a:p>
          <a:p>
            <a:r>
              <a:rPr lang="en-US" sz="1800" dirty="0"/>
              <a:t>wire</a:t>
            </a:r>
          </a:p>
          <a:p>
            <a:r>
              <a:rPr lang="en-US" sz="1800" dirty="0"/>
              <a:t>wise</a:t>
            </a:r>
          </a:p>
          <a:p>
            <a:r>
              <a:rPr lang="en-US" sz="1800" dirty="0"/>
              <a:t>witness</a:t>
            </a:r>
          </a:p>
          <a:p>
            <a:r>
              <a:rPr lang="en-US" sz="1800" dirty="0"/>
              <a:t>wool</a:t>
            </a:r>
          </a:p>
          <a:p>
            <a:r>
              <a:rPr lang="en-US" sz="1800" dirty="0"/>
              <a:t>word</a:t>
            </a:r>
          </a:p>
          <a:p>
            <a:r>
              <a:rPr lang="en-US" sz="1800" dirty="0"/>
              <a:t>worth</a:t>
            </a:r>
          </a:p>
          <a:p>
            <a:r>
              <a:rPr lang="en-US" sz="1800" dirty="0"/>
              <a:t>would</a:t>
            </a:r>
          </a:p>
          <a:p>
            <a:r>
              <a:rPr lang="en-US" sz="1800" dirty="0"/>
              <a:t>wound</a:t>
            </a:r>
          </a:p>
          <a:p>
            <a:r>
              <a:rPr lang="en-US" sz="1800" dirty="0"/>
              <a:t>wrap</a:t>
            </a:r>
          </a:p>
          <a:p>
            <a:r>
              <a:rPr lang="en-US" sz="1800" dirty="0"/>
              <a:t>write</a:t>
            </a:r>
          </a:p>
          <a:p>
            <a:r>
              <a:rPr lang="en-US" sz="1800" dirty="0"/>
              <a:t>writer</a:t>
            </a:r>
          </a:p>
          <a:p>
            <a:r>
              <a:rPr lang="en-US" sz="1800" dirty="0"/>
              <a:t>writing</a:t>
            </a:r>
          </a:p>
        </p:txBody>
      </p:sp>
    </p:spTree>
    <p:extLst>
      <p:ext uri="{BB962C8B-B14F-4D97-AF65-F5344CB8AC3E}">
        <p14:creationId xmlns:p14="http://schemas.microsoft.com/office/powerpoint/2010/main" val="1051790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EE62-D8F4-EA71-BE1F-104B4F64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565EB-1FA7-BC5A-9D12-33E485E280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FE83D-75E5-6002-4A53-E6E400F6AA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more, or to a greater </a:t>
            </a:r>
            <a:r>
              <a:rPr lang="en-US" dirty="0">
                <a:hlinkClick r:id="rId2" tooltip="degree"/>
              </a:rPr>
              <a:t>degree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8F9A9-D761-2197-CE67-AF7E0307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30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172991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C254-1C6D-A74D-B1DE-69237FEC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prevent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147F4-A8C2-A479-86A4-DD97F756F8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6C367-24F3-92FC-A0EB-9743E708EE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stop something from happening, or stop someone from doing something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EED32-F411-FBCC-908F-663D2475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31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588496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F393-504D-BF15-43C2-C4FE7BB3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therefore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DD14B-3D9B-2238-72FD-DC02B681CC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1870E-F439-B234-7965-8EF05074B41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a </a:t>
            </a:r>
            <a:r>
              <a:rPr lang="en-US" dirty="0">
                <a:hlinkClick r:id="rId2" tooltip="result"/>
              </a:rPr>
              <a:t>result</a:t>
            </a:r>
            <a:r>
              <a:rPr lang="en-US" dirty="0"/>
              <a:t> of something that has just been </a:t>
            </a:r>
            <a:r>
              <a:rPr lang="en-US" dirty="0">
                <a:hlinkClick r:id="rId3" tooltip="mention"/>
              </a:rPr>
              <a:t>mentioned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6CE17-66DA-D4A6-C027-6994EAF6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32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903F6-6A98-3096-57AA-5D84EC7D5ED0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therefore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3232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9B36-148B-DB0B-B89D-420FB630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F7392-29A5-FB99-2390-76F5816A67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3B95A-4287-3211-4080-DADC207527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something become warm or hot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81BA0-DEA5-CC6D-125D-1A43894E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33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CF06D-6391-067E-DA08-CC1A25DAC3ED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heat 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06BDC-3900-ECAC-BF39-B223526E26A9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heat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88334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6EC4-7A1C-E962-9A70-66909C7C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F3016-8E82-4C31-F406-69EFBBA4EA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FC7F89-6468-5D9D-F3A8-8EEC6E64BE4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056" y="2701925"/>
            <a:ext cx="3209925" cy="14287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CE65A-BBD4-DACF-F38F-2563FB57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34</a:t>
            </a:fld>
            <a:endParaRPr lang="en-US" noProof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3FFF4-32C7-D62D-CB6B-35E035C4E3F4}"/>
              </a:ext>
            </a:extLst>
          </p:cNvPr>
          <p:cNvSpPr/>
          <p:nvPr/>
        </p:nvSpPr>
        <p:spPr>
          <a:xfrm>
            <a:off x="8583103" y="2901393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forbidden city</a:t>
            </a:r>
          </a:p>
        </p:txBody>
      </p:sp>
    </p:spTree>
    <p:extLst>
      <p:ext uri="{BB962C8B-B14F-4D97-AF65-F5344CB8AC3E}">
        <p14:creationId xmlns:p14="http://schemas.microsoft.com/office/powerpoint/2010/main" val="249642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62F8-B623-A8F9-8CE4-C7A264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B64BA-B964-3BAF-E62B-102EA0BC26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8D434-7C74-C724-6B3C-D2F77D7B50F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you </a:t>
            </a:r>
            <a:r>
              <a:rPr lang="en-US" dirty="0">
                <a:hlinkClick r:id="rId2" tooltip="earn"/>
              </a:rPr>
              <a:t>earn</a:t>
            </a:r>
            <a:r>
              <a:rPr lang="en-US" dirty="0"/>
              <a:t> that is paid </a:t>
            </a:r>
            <a:r>
              <a:rPr lang="en-US" dirty="0">
                <a:hlinkClick r:id="rId3" tooltip="accord"/>
              </a:rPr>
              <a:t>according</a:t>
            </a:r>
            <a:r>
              <a:rPr lang="en-US" dirty="0"/>
              <a:t> to the number of hours, days, or weeks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CA564-B701-A89E-E5EF-798BF503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EA721-8A57-DC33-01B4-09718B2D9929}"/>
              </a:ext>
            </a:extLst>
          </p:cNvPr>
          <p:cNvSpPr txBox="1"/>
          <p:nvPr/>
        </p:nvSpPr>
        <p:spPr>
          <a:xfrm>
            <a:off x="349345" y="1616406"/>
            <a:ext cx="8849711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wage</a:t>
            </a:r>
          </a:p>
        </p:txBody>
      </p:sp>
    </p:spTree>
    <p:extLst>
      <p:ext uri="{BB962C8B-B14F-4D97-AF65-F5344CB8AC3E}">
        <p14:creationId xmlns:p14="http://schemas.microsoft.com/office/powerpoint/2010/main" val="181102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6A07-A7C0-9E6F-7856-9B64CFF1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86B26-A159-7EB5-57B1-CBA7A14B0C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6BB65-E025-6C0C-7E43-B5951ED6AA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walk slowly across or around an area, usually without a </a:t>
            </a:r>
            <a:r>
              <a:rPr lang="en-US" dirty="0">
                <a:hlinkClick r:id="rId2" tooltip="clear"/>
              </a:rPr>
              <a:t>clear</a:t>
            </a:r>
            <a:r>
              <a:rPr lang="en-US" dirty="0"/>
              <a:t> </a:t>
            </a:r>
            <a:r>
              <a:rPr lang="en-US" dirty="0">
                <a:hlinkClick r:id="rId3" tooltip="direction"/>
              </a:rPr>
              <a:t>direction</a:t>
            </a:r>
            <a:r>
              <a:rPr lang="en-US" dirty="0"/>
              <a:t> or </a:t>
            </a:r>
            <a:r>
              <a:rPr lang="en-US" dirty="0">
                <a:hlinkClick r:id="rId4" tooltip="purpose"/>
              </a:rPr>
              <a:t>purpose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A64BF-F0FE-BAF4-0784-8252FCCC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BA3CC-3F33-8B17-EC94-C61D50B36B48}"/>
              </a:ext>
            </a:extLst>
          </p:cNvPr>
          <p:cNvSpPr txBox="1"/>
          <p:nvPr/>
        </p:nvSpPr>
        <p:spPr>
          <a:xfrm>
            <a:off x="205200" y="2057840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wander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5309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D90F-FBEC-743E-4DFA-B86AEE50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4EFD7-BEA6-A631-13C1-2764F76FBC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83632-6A25-6F8D-CF49-83A19E13F9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large room in a </a:t>
            </a:r>
            <a:r>
              <a:rPr lang="en-US" dirty="0">
                <a:hlinkClick r:id="rId2" tooltip="hospital"/>
              </a:rPr>
              <a:t>hospital</a:t>
            </a:r>
            <a:r>
              <a:rPr lang="en-US" dirty="0"/>
              <a:t> where people who need </a:t>
            </a:r>
            <a:r>
              <a:rPr lang="en-US" dirty="0">
                <a:hlinkClick r:id="rId3" tooltip="medical"/>
              </a:rPr>
              <a:t>medical</a:t>
            </a:r>
            <a:r>
              <a:rPr lang="en-US" dirty="0"/>
              <a:t> </a:t>
            </a:r>
            <a:r>
              <a:rPr lang="en-US" dirty="0">
                <a:hlinkClick r:id="rId4" tooltip="treatment"/>
              </a:rPr>
              <a:t>treatment</a:t>
            </a:r>
            <a:r>
              <a:rPr lang="en-US" dirty="0"/>
              <a:t> stay</a:t>
            </a:r>
          </a:p>
          <a:p>
            <a:r>
              <a:rPr lang="en-US" dirty="0"/>
              <a:t>one of the small areas that a city has been </a:t>
            </a:r>
            <a:r>
              <a:rPr lang="en-US" dirty="0">
                <a:hlinkClick r:id="rId5" tooltip="divide"/>
              </a:rPr>
              <a:t>divided</a:t>
            </a:r>
            <a:r>
              <a:rPr lang="en-US" dirty="0"/>
              <a:t> into for the </a:t>
            </a:r>
            <a:r>
              <a:rPr lang="en-US" dirty="0">
                <a:hlinkClick r:id="rId6" tooltip="purpose"/>
              </a:rPr>
              <a:t>purpose</a:t>
            </a:r>
            <a:r>
              <a:rPr lang="en-US" dirty="0"/>
              <a:t> of local </a:t>
            </a:r>
            <a:r>
              <a:rPr lang="en-US" dirty="0">
                <a:hlinkClick r:id="rId7" tooltip="election"/>
              </a:rPr>
              <a:t>elections</a:t>
            </a:r>
            <a:endParaRPr lang="en-US" dirty="0"/>
          </a:p>
          <a:p>
            <a:r>
              <a:rPr lang="en-US" dirty="0"/>
              <a:t>someone, especially a child, who is under the </a:t>
            </a:r>
            <a:r>
              <a:rPr lang="en-US" dirty="0">
                <a:hlinkClick r:id="rId8" tooltip="legal"/>
              </a:rPr>
              <a:t>legal</a:t>
            </a:r>
            <a:r>
              <a:rPr lang="en-US" dirty="0"/>
              <a:t> </a:t>
            </a:r>
            <a:r>
              <a:rPr lang="en-US" dirty="0">
                <a:hlinkClick r:id="rId9" tooltip="protection"/>
              </a:rPr>
              <a:t>protection</a:t>
            </a:r>
            <a:r>
              <a:rPr lang="en-US" dirty="0"/>
              <a:t> of another person or of a law court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557C3-D054-5475-1D5F-4C06A2B9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B5196-7962-FF15-699F-D3F3D8E731A7}"/>
              </a:ext>
            </a:extLst>
          </p:cNvPr>
          <p:cNvSpPr txBox="1"/>
          <p:nvPr/>
        </p:nvSpPr>
        <p:spPr>
          <a:xfrm>
            <a:off x="205200" y="200888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ward</a:t>
            </a:r>
          </a:p>
        </p:txBody>
      </p:sp>
    </p:spTree>
    <p:extLst>
      <p:ext uri="{BB962C8B-B14F-4D97-AF65-F5344CB8AC3E}">
        <p14:creationId xmlns:p14="http://schemas.microsoft.com/office/powerpoint/2010/main" val="122800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FFCD-3661-6695-C6BE-BC272600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wardrobe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6035D-EB9C-2F3F-798B-B90798281E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D18E2A-D015-9C33-72B6-6DE6C491CDE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304" y="-28819"/>
            <a:ext cx="3981696" cy="26496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CEF0F-2229-5015-83F3-BA62799F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A7C634-9998-31EE-A0A7-D957237EA749}"/>
              </a:ext>
            </a:extLst>
          </p:cNvPr>
          <p:cNvSpPr txBox="1"/>
          <p:nvPr/>
        </p:nvSpPr>
        <p:spPr>
          <a:xfrm>
            <a:off x="205200" y="20193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wardrobe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147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5CEC-A18E-20FC-F651-A714A02A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11811-167B-F0EB-68E3-73EC51EB40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21732-5EC9-60DC-068F-368E50549A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very </a:t>
            </a:r>
            <a:r>
              <a:rPr lang="en-US" dirty="0">
                <a:hlinkClick r:id="rId2" tooltip="strange"/>
              </a:rPr>
              <a:t>strange</a:t>
            </a:r>
            <a:r>
              <a:rPr lang="en-US" dirty="0"/>
              <a:t> and </a:t>
            </a:r>
            <a:r>
              <a:rPr lang="en-US" dirty="0">
                <a:hlinkClick r:id="rId3" tooltip="unusual"/>
              </a:rPr>
              <a:t>unusual</a:t>
            </a:r>
            <a:r>
              <a:rPr lang="en-US" dirty="0"/>
              <a:t>, and difficult to understand or </a:t>
            </a:r>
            <a:r>
              <a:rPr lang="en-US" dirty="0">
                <a:hlinkClick r:id="rId4" tooltip="explain"/>
              </a:rPr>
              <a:t>explain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13765-DE6E-5D1C-03A3-480717E6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0CF02-53A5-3CD1-90B3-1C0417D6ACAC}"/>
              </a:ext>
            </a:extLst>
          </p:cNvPr>
          <p:cNvSpPr txBox="1"/>
          <p:nvPr/>
        </p:nvSpPr>
        <p:spPr>
          <a:xfrm>
            <a:off x="205200" y="20193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weird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9111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75BA-6FEE-7870-990C-59C264807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94921-5A37-7DE1-7B18-77C0631226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ABE01-AAD1-6BB6-E489-ED606F54BC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put paper or cloth over something to cover it</a:t>
            </a:r>
          </a:p>
          <a:p>
            <a:r>
              <a:rPr lang="en-US" dirty="0"/>
              <a:t>if you </a:t>
            </a:r>
            <a:r>
              <a:rPr lang="en-US" dirty="0">
                <a:hlinkClick r:id="rId3" tooltip="wrap"/>
              </a:rPr>
              <a:t>wrap</a:t>
            </a:r>
            <a:r>
              <a:rPr lang="en-US" dirty="0"/>
              <a:t> your arms, </a:t>
            </a:r>
            <a:r>
              <a:rPr lang="en-US" dirty="0">
                <a:hlinkClick r:id="rId4" tooltip="leg"/>
              </a:rPr>
              <a:t>legs</a:t>
            </a:r>
            <a:r>
              <a:rPr lang="en-US" dirty="0"/>
              <a:t>, or </a:t>
            </a:r>
            <a:r>
              <a:rPr lang="en-US" dirty="0">
                <a:hlinkClick r:id="rId5" tooltip="finger"/>
              </a:rPr>
              <a:t>fingers</a:t>
            </a:r>
            <a:r>
              <a:rPr lang="en-US" dirty="0"/>
              <a:t> around something, you use them to hold 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727C7-FFA2-FEF7-2AA6-29578B49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57CA91-F37D-775B-10B4-ACE61CD16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4213" y="2820300"/>
            <a:ext cx="5562599" cy="278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F550C-6257-EC4D-1C7A-62794CD8DE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6500" y="259200"/>
            <a:ext cx="2143125" cy="2143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3CF229-4122-A2BC-06EB-D59C8DE9F55E}"/>
              </a:ext>
            </a:extLst>
          </p:cNvPr>
          <p:cNvSpPr txBox="1"/>
          <p:nvPr/>
        </p:nvSpPr>
        <p:spPr>
          <a:xfrm>
            <a:off x="493490" y="2315709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wrap</a:t>
            </a:r>
          </a:p>
        </p:txBody>
      </p:sp>
    </p:spTree>
    <p:extLst>
      <p:ext uri="{BB962C8B-B14F-4D97-AF65-F5344CB8AC3E}">
        <p14:creationId xmlns:p14="http://schemas.microsoft.com/office/powerpoint/2010/main" val="27324489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XC/PJ-ICV-CN</OrgInhalt>
      <Wert>XC/PJ-ICV-CN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Bosch Automotive Products (Suzhou) Co., Ltd.  2023. All rights reserved, also regarding any disposal, exploitation, reproduction, editing, distribution, as well as in the event of applications for industrial property rights.</OrgInhalt>
      <Wert>© Bosch Automotive Products (Suzhou) Co., Ltd.  2023.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2023-09-21</OrgInhalt>
      <Wert>2023-09-21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1139</Words>
  <Application>Microsoft Office PowerPoint</Application>
  <PresentationFormat>Custom</PresentationFormat>
  <Paragraphs>225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Bosch Office Sans</vt:lpstr>
      <vt:lpstr>Calibri</vt:lpstr>
      <vt:lpstr>Symbol</vt:lpstr>
      <vt:lpstr>Wingdings</vt:lpstr>
      <vt:lpstr>Bosch 2022</vt:lpstr>
      <vt:lpstr>PowerPoint Presentation</vt:lpstr>
      <vt:lpstr>issue</vt:lpstr>
      <vt:lpstr>PowerPoint Presentation</vt:lpstr>
      <vt:lpstr>wage</vt:lpstr>
      <vt:lpstr>wander</vt:lpstr>
      <vt:lpstr>ward</vt:lpstr>
      <vt:lpstr>wardrobe</vt:lpstr>
      <vt:lpstr>weird</vt:lpstr>
      <vt:lpstr>wrap</vt:lpstr>
      <vt:lpstr>wind</vt:lpstr>
      <vt:lpstr>wise</vt:lpstr>
      <vt:lpstr>witness</vt:lpstr>
      <vt:lpstr>wire</vt:lpstr>
      <vt:lpstr>wipe</vt:lpstr>
      <vt:lpstr>winter</vt:lpstr>
      <vt:lpstr>welfare</vt:lpstr>
      <vt:lpstr>whisky</vt:lpstr>
      <vt:lpstr>address</vt:lpstr>
      <vt:lpstr>revenue</vt:lpstr>
      <vt:lpstr>desperate</vt:lpstr>
      <vt:lpstr>expect</vt:lpstr>
      <vt:lpstr>convince</vt:lpstr>
      <vt:lpstr>capable </vt:lpstr>
      <vt:lpstr>reputation </vt:lpstr>
      <vt:lpstr>heavily</vt:lpstr>
      <vt:lpstr>profit</vt:lpstr>
      <vt:lpstr>sustain </vt:lpstr>
      <vt:lpstr>continuous</vt:lpstr>
      <vt:lpstr>consistent</vt:lpstr>
      <vt:lpstr>further</vt:lpstr>
      <vt:lpstr>prevent </vt:lpstr>
      <vt:lpstr>therefore</vt:lpstr>
      <vt:lpstr>heat</vt:lpstr>
      <vt:lpstr>forbidden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Yi (XC/PJ-ICV-CN)</dc:creator>
  <cp:lastModifiedBy>JIANG Yi (XC/PJ-ICV-CN)</cp:lastModifiedBy>
  <cp:revision>98</cp:revision>
  <dcterms:created xsi:type="dcterms:W3CDTF">2023-09-21T02:43:09Z</dcterms:created>
  <dcterms:modified xsi:type="dcterms:W3CDTF">2023-09-21T05:55:18Z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