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1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9.xml" ContentType="application/vnd.openxmlformats-officedocument.presentationml.tags+xml"/>
  <Override PartName="/ppt/tags/tag14.xml" ContentType="application/vnd.openxmlformats-officedocument.presentationml.tags+xml"/>
  <Override PartName="/ppt/tags/tag18.xml" ContentType="application/vnd.openxmlformats-officedocument.presentationml.tags+xml"/>
  <Override PartName="/ppt/tags/tag13.xml" ContentType="application/vnd.openxmlformats-officedocument.presentationml.tags+xml"/>
  <Override PartName="/ppt/tags/tag20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19.xml" ContentType="application/vnd.openxmlformats-officedocument.presentationml.tag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267" r:id="rId4"/>
    <p:sldId id="315" r:id="rId5"/>
    <p:sldId id="338" r:id="rId6"/>
    <p:sldId id="339" r:id="rId7"/>
    <p:sldId id="340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177" y="2892853"/>
            <a:ext cx="10301466" cy="167548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08177" y="4713579"/>
            <a:ext cx="10301466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528" cy="22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63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505883" y="1440369"/>
            <a:ext cx="5461580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31381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35254" y="1440370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442443" y="1440369"/>
            <a:ext cx="3521019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6674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198259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6168452" y="1439702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9138644" y="1439703"/>
            <a:ext cx="2824817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9174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11735396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4680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6501881" y="1440369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6501881" y="3868995"/>
            <a:ext cx="5461580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128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4335254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442443" y="1440369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4335254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8442443" y="3868995"/>
            <a:ext cx="3521019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11679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28066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198259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6168452" y="1440371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9138644" y="1440369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28066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3198259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6168452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9138644" y="3868995"/>
            <a:ext cx="2824817" cy="2284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3185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221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3563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382" y="1443091"/>
            <a:ext cx="5403709" cy="463415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896" y="1443091"/>
            <a:ext cx="5403709" cy="463415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6162" y="1280490"/>
            <a:ext cx="7927662" cy="2272101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656162" y="3697830"/>
            <a:ext cx="7927662" cy="13941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667"/>
            </a:lvl1pPr>
            <a:lvl2pPr marL="508132" indent="0">
              <a:buFontTx/>
              <a:buNone/>
              <a:defRPr/>
            </a:lvl2pPr>
            <a:lvl3pPr marL="1016264" indent="0">
              <a:buFontTx/>
              <a:buNone/>
              <a:defRPr/>
            </a:lvl3pPr>
            <a:lvl4pPr marL="1524396" indent="0">
              <a:buFontTx/>
              <a:buNone/>
              <a:defRPr/>
            </a:lvl4pPr>
            <a:lvl5pPr marL="1524396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048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57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>
          <p15:clr>
            <a:srgbClr val="FBAE40"/>
          </p15:clr>
        </p15:guide>
        <p15:guide id="2" pos="6491">
          <p15:clr>
            <a:srgbClr val="FBAE40"/>
          </p15:clr>
        </p15:guide>
        <p15:guide id="3" orient="horz" pos="2088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sz="300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FAEEC47C-BD34-4BE3-9BA1-69BF842002D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762005" y="-14514"/>
            <a:ext cx="8166858" cy="580000"/>
          </a:xfrm>
        </p:spPr>
        <p:txBody>
          <a:bodyPr tIns="63308" anchor="ctr" anchorCtr="0"/>
          <a:lstStyle>
            <a:lvl1pPr marL="0" indent="0">
              <a:buNone/>
              <a:defRPr sz="2001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Titel des Kapitels</a:t>
            </a:r>
          </a:p>
        </p:txBody>
      </p:sp>
    </p:spTree>
    <p:extLst>
      <p:ext uri="{BB962C8B-B14F-4D97-AF65-F5344CB8AC3E}">
        <p14:creationId xmlns:p14="http://schemas.microsoft.com/office/powerpoint/2010/main" val="1336200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7F6EE-FF92-4270-9377-3AD64AE294F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41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83" y="720185"/>
            <a:ext cx="11615361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88083" y="288074"/>
            <a:ext cx="11615361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1"/>
            <a:ext cx="12192706" cy="14397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815"/>
            <a:ext cx="151084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39" y="6073574"/>
            <a:ext cx="1216352" cy="639397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1256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54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AB6E9-6297-7F6A-C521-F2F369889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5164B-9714-04B6-865D-560A92BB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3A3FC-CE27-7E03-7C53-5F800BC0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EAA2-7DC0-42EB-98D4-64F109D6CA6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0000F-943D-BDBE-58BC-98C99293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34571-4E15-832D-CAC2-6C1C123D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6521A-BBC5-4197-9BAB-88316F75B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1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4952807"/>
              </p:ext>
            </p:extLst>
          </p:nvPr>
        </p:nvGraphicFramePr>
        <p:xfrm>
          <a:off x="1765" y="1765"/>
          <a:ext cx="1764" cy="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7" imgH="346" progId="TCLayout.ActiveDocument.1">
                  <p:embed/>
                </p:oleObj>
              </mc:Choice>
              <mc:Fallback>
                <p:oleObj name="think-cell Foli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5" y="1765"/>
                        <a:ext cx="1764" cy="1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C97E776-1558-475B-A643-AAEC1528C70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76440" cy="1764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223" b="0" i="0" baseline="0" dirty="0">
              <a:solidFill>
                <a:schemeClr val="bg1"/>
              </a:solidFill>
              <a:latin typeface="Bosch Office Sans" panose="020B0604020202020204" charset="0"/>
              <a:ea typeface="+mj-ea"/>
              <a:cs typeface="+mj-cs"/>
              <a:sym typeface="Bosch Office Sans" panose="020B060402020202020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323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9">
          <p15:clr>
            <a:srgbClr val="F26B43"/>
          </p15:clr>
        </p15:guide>
        <p15:guide id="2" pos="91">
          <p15:clr>
            <a:srgbClr val="F26B43"/>
          </p15:clr>
        </p15:guide>
        <p15:guide id="3" orient="horz" pos="524">
          <p15:clr>
            <a:srgbClr val="F26B43"/>
          </p15:clr>
        </p15:guide>
        <p15:guide id="4" orient="horz" pos="3590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00961-6AF8-46D3-9980-4D82F0C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C16F3-C6BA-4EBC-ACFE-ECEDF85CB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2D7EA-1D88-4F04-ABF8-794DE961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474B-EF69-47B3-A2C4-79A46ACBEE93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E5C06-F1D3-456E-817C-5079887F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532CA-814A-4A48-A575-3B64A2DB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390FD-7037-4052-ADA4-7B10C5FA2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7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7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8177" y="2892850"/>
            <a:ext cx="10301466" cy="3214829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1" y="110"/>
            <a:ext cx="12192000" cy="22845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84" y="109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2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1557">
          <p15:clr>
            <a:srgbClr val="FBAE40"/>
          </p15:clr>
        </p15:guide>
        <p15:guide id="4" orient="horz" pos="28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45312" y="1333760"/>
            <a:ext cx="7860876" cy="3492881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446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110"/>
            <a:ext cx="3044881" cy="68578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10162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00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6149" y="110"/>
            <a:ext cx="2453979" cy="2284587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56"/>
              </a:spcBef>
              <a:buFontTx/>
              <a:buNone/>
              <a:defRPr sz="16671" b="1" kern="0" baseline="0">
                <a:solidFill>
                  <a:schemeClr val="bg1"/>
                </a:solidFill>
              </a:defRPr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98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9335335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61535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52131" y="1152296"/>
            <a:ext cx="4201216" cy="276071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539489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" y="0"/>
            <a:ext cx="12192000" cy="3428882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28065" y="3885116"/>
            <a:ext cx="11735396" cy="226846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2639786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6097764" cy="6857763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10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552231" y="456219"/>
            <a:ext cx="5108685" cy="56973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220057" indent="0">
              <a:buFontTx/>
              <a:buNone/>
              <a:defRPr/>
            </a:lvl2pPr>
            <a:lvl3pPr marL="460120" indent="0">
              <a:buFontTx/>
              <a:buNone/>
              <a:defRPr/>
            </a:lvl3pPr>
            <a:lvl4pPr marL="680177" indent="0">
              <a:buFontTx/>
              <a:buNone/>
              <a:defRPr/>
            </a:lvl4pPr>
            <a:lvl5pPr marL="680177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05" y="1"/>
            <a:ext cx="7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36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250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1580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61" y="6308409"/>
            <a:ext cx="1128326" cy="307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066" y="720185"/>
            <a:ext cx="11735396" cy="432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66" y="1440370"/>
            <a:ext cx="11735396" cy="4713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066" y="6297619"/>
            <a:ext cx="320415" cy="45590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34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608176" y="6321626"/>
            <a:ext cx="10142935" cy="119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1016264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</a:pPr>
            <a:r>
              <a:rPr kumimoji="0" lang="en-US" sz="667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67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XC/ESS-CN | 2023-08-07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608176" y="6439323"/>
            <a:ext cx="10142935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 (China) Investment Ltd.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907006" y="5983253"/>
            <a:ext cx="10174944" cy="1200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16264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11"/>
              </a:spcAft>
              <a:buClrTx/>
              <a:buSzTx/>
              <a:buFontTx/>
              <a:buNone/>
              <a:tabLst/>
              <a:defRPr/>
            </a:pPr>
            <a:r>
              <a:rPr lang="en-US" sz="667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67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659180" y="6389038"/>
            <a:ext cx="10172821" cy="239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11"/>
              </a:spcAft>
            </a:pPr>
            <a:r>
              <a:rPr lang="en-US" sz="667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67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1744"/>
            <a:ext cx="12191528" cy="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1016190" rtl="0" eaLnBrk="1" latinLnBrk="0" hangingPunct="1">
        <a:lnSpc>
          <a:spcPct val="89000"/>
        </a:lnSpc>
        <a:spcBef>
          <a:spcPct val="0"/>
        </a:spcBef>
        <a:buNone/>
        <a:defRPr sz="311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6067" indent="-256067" algn="l" defTabSz="1016190" rtl="0" eaLnBrk="1" latinLnBrk="0" hangingPunct="1">
        <a:lnSpc>
          <a:spcPct val="107000"/>
        </a:lnSpc>
        <a:spcBef>
          <a:spcPts val="556"/>
        </a:spcBef>
        <a:buFont typeface="Wingdings" panose="05000000000000000000" pitchFamily="2" charset="2"/>
        <a:buChar char="§"/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764199" indent="-256067" algn="l" defTabSz="1016190" rtl="0" eaLnBrk="1" latinLnBrk="0" hangingPunct="1">
        <a:lnSpc>
          <a:spcPct val="103000"/>
        </a:lnSpc>
        <a:spcBef>
          <a:spcPts val="556"/>
        </a:spcBef>
        <a:buFont typeface="Symbol" panose="05050102010706020507" pitchFamily="18" charset="2"/>
        <a:buChar char="-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1272331" indent="-256067" algn="l" defTabSz="1016190" rtl="0" eaLnBrk="1" latinLnBrk="0" hangingPunct="1">
        <a:lnSpc>
          <a:spcPct val="102000"/>
        </a:lnSpc>
        <a:spcBef>
          <a:spcPts val="556"/>
        </a:spcBef>
        <a:buFont typeface="Symbol" panose="05050102010706020507" pitchFamily="18" charset="2"/>
        <a:buChar char="-"/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4pPr>
      <a:lvl5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5pPr>
      <a:lvl6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6pPr>
      <a:lvl7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7pPr>
      <a:lvl8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>
          <a:solidFill>
            <a:schemeClr val="tx1"/>
          </a:solidFill>
          <a:latin typeface="+mn-lt"/>
          <a:ea typeface="+mn-ea"/>
          <a:cs typeface="+mn-cs"/>
        </a:defRPr>
      </a:lvl8pPr>
      <a:lvl9pPr marL="1780463" indent="-256067" algn="l" defTabSz="1016190" rtl="0" eaLnBrk="1" latinLnBrk="0" hangingPunct="1">
        <a:lnSpc>
          <a:spcPct val="103000"/>
        </a:lnSpc>
        <a:spcBef>
          <a:spcPts val="556"/>
        </a:spcBef>
        <a:buFont typeface="Bosch Office Sans" pitchFamily="2" charset="0"/>
        <a:buChar char="‒"/>
        <a:defRPr sz="144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50809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016190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52428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3237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40474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3048568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556663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4064759" algn="l" defTabSz="1016190" rtl="0" eaLnBrk="1" latinLnBrk="0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4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A3350-77E8-E0AC-B0A8-CC421E57B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L3 Safety 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29848-ED32-F2BF-0361-8B515B88AFA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ESS3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5C4AA-8235-AC25-5371-151BC0B13E02}"/>
              </a:ext>
            </a:extLst>
          </p:cNvPr>
          <p:cNvSpPr/>
          <p:nvPr/>
        </p:nvSpPr>
        <p:spPr>
          <a:xfrm>
            <a:off x="6626625" y="2226545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96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BC69B-0DCA-0E3C-7640-A40A01A5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5AB22CE8-4888-F2C3-627D-C5F57796FC53}"/>
              </a:ext>
            </a:extLst>
          </p:cNvPr>
          <p:cNvSpPr txBox="1">
            <a:spLocks/>
          </p:cNvSpPr>
          <p:nvPr/>
        </p:nvSpPr>
        <p:spPr>
          <a:xfrm>
            <a:off x="228066" y="449597"/>
            <a:ext cx="11735396" cy="432111"/>
          </a:xfrm>
          <a:prstGeom prst="rect">
            <a:avLst/>
          </a:prstGeom>
        </p:spPr>
        <p:txBody>
          <a:bodyPr/>
          <a:lstStyle>
            <a:lvl1pPr algn="l" defTabSz="101619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112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 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1B531-966B-ED06-A144-D5555E9EE739}"/>
              </a:ext>
            </a:extLst>
          </p:cNvPr>
          <p:cNvSpPr txBox="1"/>
          <p:nvPr/>
        </p:nvSpPr>
        <p:spPr>
          <a:xfrm>
            <a:off x="755780" y="1436914"/>
            <a:ext cx="9283959" cy="42547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lnSpc>
                <a:spcPct val="2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L3 system scope assumption</a:t>
            </a:r>
          </a:p>
          <a:p>
            <a:pPr marL="285750" marR="0" indent="-285750" algn="l" defTabSz="914400" eaLnBrk="1" fontAlgn="auto" latinLnBrk="0" hangingPunct="1">
              <a:lnSpc>
                <a:spcPct val="2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1" kern="0" dirty="0">
                <a:solidFill>
                  <a:srgbClr val="000000"/>
                </a:solidFill>
              </a:rPr>
              <a:t>L3 safety concept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20906-8447-4DA4-0013-8A082A3F5291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3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11141" y="1371427"/>
            <a:ext cx="10969246" cy="4124304"/>
          </a:xfrm>
        </p:spPr>
        <p:txBody>
          <a:bodyPr/>
          <a:lstStyle/>
          <a:p>
            <a:r>
              <a:rPr lang="en-US" sz="2800" dirty="0"/>
              <a:t>L3 Feature and Architecture Alignment</a:t>
            </a:r>
          </a:p>
          <a:p>
            <a:pPr marL="74295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Driver eye-off</a:t>
            </a:r>
            <a:r>
              <a:rPr lang="zh-CN" altLang="en-US" sz="2000" dirty="0"/>
              <a:t>、</a:t>
            </a:r>
            <a:r>
              <a:rPr lang="en-US" sz="2000" dirty="0"/>
              <a:t>Driver monitor</a:t>
            </a:r>
            <a:r>
              <a:rPr lang="zh-CN" altLang="en-US" sz="2000" dirty="0"/>
              <a:t>、</a:t>
            </a:r>
            <a:r>
              <a:rPr lang="en-US" sz="2000" dirty="0"/>
              <a:t>10s hand-over to driver</a:t>
            </a:r>
          </a:p>
          <a:p>
            <a:pPr marL="74295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Speed(0-60 kph)</a:t>
            </a:r>
          </a:p>
          <a:p>
            <a:pPr marL="74295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altLang="zh-CN" sz="2000" dirty="0"/>
              <a:t>nvironment</a:t>
            </a:r>
            <a:r>
              <a:rPr lang="en-US" sz="2000" dirty="0"/>
              <a:t> condition</a:t>
            </a:r>
          </a:p>
          <a:p>
            <a:pPr marL="742950" lvl="6" indent="227013">
              <a:buFont typeface="Arial" panose="020B0604020202020204" pitchFamily="34" charset="0"/>
              <a:buChar char="•"/>
            </a:pPr>
            <a:r>
              <a:rPr lang="en-US" sz="2000" dirty="0"/>
              <a:t> Road profile (curvature, elevation)</a:t>
            </a:r>
          </a:p>
          <a:p>
            <a:pPr marL="742950" lvl="6" indent="284163">
              <a:buFont typeface="Arial" panose="020B0604020202020204" pitchFamily="34" charset="0"/>
              <a:buChar char="•"/>
            </a:pPr>
            <a:r>
              <a:rPr lang="en-US" sz="2000" dirty="0"/>
              <a:t>No pedestrian</a:t>
            </a:r>
          </a:p>
          <a:p>
            <a:pPr marL="742950" lvl="6" indent="284163">
              <a:buFont typeface="Arial" panose="020B0604020202020204" pitchFamily="34" charset="0"/>
              <a:buChar char="•"/>
            </a:pPr>
            <a:r>
              <a:rPr lang="en-US" sz="2000" dirty="0"/>
              <a:t>physical separation</a:t>
            </a:r>
          </a:p>
          <a:p>
            <a:pPr marL="742950" lvl="6" indent="284163">
              <a:buFont typeface="Arial" panose="020B0604020202020204" pitchFamily="34" charset="0"/>
              <a:buChar char="•"/>
            </a:pPr>
            <a:r>
              <a:rPr lang="en-US" sz="2000" b="0" dirty="0"/>
              <a:t>night and day </a:t>
            </a:r>
            <a:r>
              <a:rPr lang="en-US" sz="2000" dirty="0"/>
              <a:t> </a:t>
            </a:r>
          </a:p>
          <a:p>
            <a:pPr marL="288925" lvl="5" indent="457200">
              <a:buFont typeface="Arial" panose="020B0604020202020204" pitchFamily="34" charset="0"/>
              <a:buChar char="•"/>
            </a:pPr>
            <a:r>
              <a:rPr lang="en-US" sz="2000" dirty="0"/>
              <a:t>Lane keeping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en-US" sz="2000" dirty="0"/>
              <a:t>ehicle following</a:t>
            </a:r>
            <a:r>
              <a:rPr lang="zh-CN" altLang="en-US" sz="2000" dirty="0"/>
              <a:t>、</a:t>
            </a:r>
            <a:r>
              <a:rPr lang="en-US" altLang="zh-CN" sz="2000" dirty="0"/>
              <a:t>T</a:t>
            </a:r>
            <a:r>
              <a:rPr lang="en-US" sz="2000" dirty="0"/>
              <a:t>arget vehicle cut-in</a:t>
            </a:r>
          </a:p>
          <a:p>
            <a:pPr marL="74295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altLang="zh-CN" sz="2000" dirty="0"/>
              <a:t>afe stop in lane(MRM)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 system scope assumption(refer to ECE R157e)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6BF718A-B912-1DFC-B857-B7C6E99BD7CA}"/>
              </a:ext>
            </a:extLst>
          </p:cNvPr>
          <p:cNvSpPr txBox="1">
            <a:spLocks/>
          </p:cNvSpPr>
          <p:nvPr/>
        </p:nvSpPr>
        <p:spPr>
          <a:xfrm>
            <a:off x="0" y="5714862"/>
            <a:ext cx="12192000" cy="513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56067" indent="-256067" algn="l" defTabSz="1016190" rtl="0" eaLnBrk="1" latinLnBrk="0" hangingPunct="1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§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4199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Symbol" panose="05050102010706020507" pitchFamily="18" charset="2"/>
              <a:buChar char="-"/>
              <a:defRPr sz="17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2331" indent="-256067" algn="l" defTabSz="1016190" rtl="0" eaLnBrk="1" latinLnBrk="0" hangingPunct="1">
              <a:lnSpc>
                <a:spcPct val="102000"/>
              </a:lnSpc>
              <a:spcBef>
                <a:spcPts val="556"/>
              </a:spcBef>
              <a:buFont typeface="Symbol" panose="05050102010706020507" pitchFamily="18" charset="2"/>
              <a:buChar char="-"/>
              <a:defRPr sz="1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0463" indent="-256067" algn="l" defTabSz="1016190" rtl="0" eaLnBrk="1" latinLnBrk="0" hangingPunct="1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More scenario extended, more challenge to system performance </a:t>
            </a:r>
            <a:r>
              <a:rPr lang="en-US" sz="2000" b="1" dirty="0">
                <a:sym typeface="Wingdings" panose="05000000000000000000" pitchFamily="2" charset="2"/>
              </a:rPr>
              <a:t> more </a:t>
            </a:r>
            <a:r>
              <a:rPr lang="en-US" sz="2000" b="1" dirty="0" err="1">
                <a:sym typeface="Wingdings" panose="05000000000000000000" pitchFamily="2" charset="2"/>
              </a:rPr>
              <a:t>FuSa</a:t>
            </a:r>
            <a:r>
              <a:rPr lang="en-US" sz="2000" b="1" dirty="0">
                <a:sym typeface="Wingdings" panose="05000000000000000000" pitchFamily="2" charset="2"/>
              </a:rPr>
              <a:t> &amp; SOTIF challenge</a:t>
            </a: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E2C98-0302-28E7-925C-77D35DE9B405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BBBBF0AC-8E8F-3CC1-8888-D4F52343239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indent="0" defTabSz="1016264">
              <a:lnSpc>
                <a:spcPct val="89000"/>
              </a:lnSpc>
              <a:spcBef>
                <a:spcPts val="0"/>
              </a:spcBef>
              <a:buFont typeface="Wingdings" panose="05000000000000000000" pitchFamily="2" charset="2"/>
              <a:buNone/>
              <a:defRPr sz="3112" kern="0" baseline="0">
                <a:solidFill>
                  <a:srgbClr val="000000"/>
                </a:solidFill>
              </a:defRPr>
            </a:lvl1pPr>
            <a:lvl2pPr marL="260049" indent="0" defTabSz="1016190">
              <a:lnSpc>
                <a:spcPct val="103000"/>
              </a:lnSpc>
              <a:spcBef>
                <a:spcPts val="556"/>
              </a:spcBef>
              <a:buFont typeface="Symbol" panose="05050102010706020507" pitchFamily="18" charset="2"/>
              <a:buNone/>
              <a:defRPr sz="3112"/>
            </a:lvl2pPr>
            <a:lvl3pPr marL="584110" indent="0" defTabSz="1016190">
              <a:lnSpc>
                <a:spcPct val="102000"/>
              </a:lnSpc>
              <a:spcBef>
                <a:spcPts val="556"/>
              </a:spcBef>
              <a:buFont typeface="Symbol" panose="05050102010706020507" pitchFamily="18" charset="2"/>
              <a:buNone/>
              <a:defRPr sz="3112"/>
            </a:lvl3pPr>
            <a:lvl4pPr marL="832155" indent="0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None/>
              <a:defRPr sz="3112"/>
            </a:lvl4pPr>
            <a:lvl5pPr marL="832155" indent="0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None/>
              <a:defRPr sz="3112"/>
            </a:lvl5pPr>
            <a:lvl6pPr marL="1780463" indent="-256067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/>
            </a:lvl6pPr>
            <a:lvl7pPr marL="1780463" indent="-256067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/>
            </a:lvl7pPr>
            <a:lvl8pPr marL="1780463" indent="-256067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/>
            </a:lvl8pPr>
            <a:lvl9pPr marL="1780463" indent="-256067" defTabSz="1016190">
              <a:lnSpc>
                <a:spcPct val="103000"/>
              </a:lnSpc>
              <a:spcBef>
                <a:spcPts val="556"/>
              </a:spcBef>
              <a:buFont typeface="Bosch Office Sans" pitchFamily="2" charset="0"/>
              <a:buChar char="‒"/>
              <a:defRPr sz="1445" baseline="0"/>
            </a:lvl9pPr>
          </a:lstStyle>
          <a:p>
            <a:r>
              <a:rPr lang="en-US" dirty="0"/>
              <a:t>Preliminary L3 safety concept</a:t>
            </a:r>
          </a:p>
        </p:txBody>
      </p:sp>
    </p:spTree>
    <p:extLst>
      <p:ext uri="{BB962C8B-B14F-4D97-AF65-F5344CB8AC3E}">
        <p14:creationId xmlns:p14="http://schemas.microsoft.com/office/powerpoint/2010/main" val="174394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D271E4D-E01A-6B59-47B9-23EFB874979A}"/>
              </a:ext>
            </a:extLst>
          </p:cNvPr>
          <p:cNvGrpSpPr/>
          <p:nvPr/>
        </p:nvGrpSpPr>
        <p:grpSpPr>
          <a:xfrm>
            <a:off x="232338" y="3747799"/>
            <a:ext cx="9936429" cy="2507854"/>
            <a:chOff x="232338" y="3747799"/>
            <a:chExt cx="9936429" cy="250785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263073-945F-869F-23D5-1D01D070A18A}"/>
                </a:ext>
              </a:extLst>
            </p:cNvPr>
            <p:cNvGrpSpPr/>
            <p:nvPr/>
          </p:nvGrpSpPr>
          <p:grpSpPr>
            <a:xfrm>
              <a:off x="232338" y="3747799"/>
              <a:ext cx="4508688" cy="2167054"/>
              <a:chOff x="232338" y="4205002"/>
              <a:chExt cx="4508688" cy="21670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88FEC6-A350-7958-4320-2131A9995BAB}"/>
                  </a:ext>
                </a:extLst>
              </p:cNvPr>
              <p:cNvSpPr/>
              <p:nvPr/>
            </p:nvSpPr>
            <p:spPr>
              <a:xfrm>
                <a:off x="232338" y="4205002"/>
                <a:ext cx="1841596" cy="1422535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44" name="Lightning Bolt 43">
                <a:extLst>
                  <a:ext uri="{FF2B5EF4-FFF2-40B4-BE49-F238E27FC236}">
                    <a16:creationId xmlns:a16="http://schemas.microsoft.com/office/drawing/2014/main" id="{BD72A175-FCDD-27FF-63DA-D4BCF121D4D1}"/>
                  </a:ext>
                </a:extLst>
              </p:cNvPr>
              <p:cNvSpPr/>
              <p:nvPr/>
            </p:nvSpPr>
            <p:spPr>
              <a:xfrm rot="10066965">
                <a:off x="2165125" y="5389661"/>
                <a:ext cx="299207" cy="406969"/>
              </a:xfrm>
              <a:prstGeom prst="lightningBol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8B43EF-1BDF-6B5D-76DA-C85D104B2809}"/>
                  </a:ext>
                </a:extLst>
              </p:cNvPr>
              <p:cNvSpPr txBox="1"/>
              <p:nvPr/>
            </p:nvSpPr>
            <p:spPr>
              <a:xfrm>
                <a:off x="2608920" y="5718254"/>
                <a:ext cx="1425873" cy="53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lnSpc>
                    <a:spcPts val="18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Proposal</a:t>
                </a:r>
              </a:p>
              <a:p>
                <a:pPr marR="0" algn="l" defTabSz="914400" eaLnBrk="1" fontAlgn="auto" latinLnBrk="0" hangingPunct="1">
                  <a:lnSpc>
                    <a:spcPts val="18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(cost saving)</a:t>
                </a:r>
              </a:p>
            </p:txBody>
          </p:sp>
          <p:sp>
            <p:nvSpPr>
              <p:cNvPr id="48" name="Lightning Bolt 47">
                <a:extLst>
                  <a:ext uri="{FF2B5EF4-FFF2-40B4-BE49-F238E27FC236}">
                    <a16:creationId xmlns:a16="http://schemas.microsoft.com/office/drawing/2014/main" id="{632ADD59-A810-5CBF-6795-6197B03AC984}"/>
                  </a:ext>
                </a:extLst>
              </p:cNvPr>
              <p:cNvSpPr/>
              <p:nvPr/>
            </p:nvSpPr>
            <p:spPr>
              <a:xfrm rot="17837404">
                <a:off x="4247204" y="5878233"/>
                <a:ext cx="385654" cy="601991"/>
              </a:xfrm>
              <a:prstGeom prst="lightningBol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47" name="Inhaltsplatzhalter 3">
              <a:extLst>
                <a:ext uri="{FF2B5EF4-FFF2-40B4-BE49-F238E27FC236}">
                  <a16:creationId xmlns:a16="http://schemas.microsoft.com/office/drawing/2014/main" id="{E77B5934-9473-03C1-9D5A-C74CDBBA2C23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4478386" y="5254762"/>
              <a:ext cx="5690381" cy="1000891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  <p:txBody>
            <a:bodyPr vert="horz" wrap="square" lIns="0" tIns="0" rIns="0" bIns="0" rtlCol="0" anchor="t">
              <a:noAutofit/>
            </a:bodyPr>
            <a:lstStyle>
              <a:lvl1pPr marL="256067" indent="-256067" algn="l" defTabSz="1016190" rtl="0" eaLnBrk="1" latinLnBrk="0" hangingPunct="1">
                <a:lnSpc>
                  <a:spcPct val="107000"/>
                </a:lnSpc>
                <a:spcBef>
                  <a:spcPts val="556"/>
                </a:spcBef>
                <a:buFont typeface="Wingdings" panose="05000000000000000000" pitchFamily="2" charset="2"/>
                <a:buChar char="§"/>
                <a:defRPr sz="20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4199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Symbol" panose="05050102010706020507" pitchFamily="18" charset="2"/>
                <a:buChar char="-"/>
                <a:defRPr sz="177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2331" indent="-256067" algn="l" defTabSz="1016190" rtl="0" eaLnBrk="1" latinLnBrk="0" hangingPunct="1">
                <a:lnSpc>
                  <a:spcPct val="102000"/>
                </a:lnSpc>
                <a:spcBef>
                  <a:spcPts val="556"/>
                </a:spcBef>
                <a:buFont typeface="Symbol" panose="05050102010706020507" pitchFamily="18" charset="2"/>
                <a:buChar char="-"/>
                <a:defRPr sz="155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80463" indent="-256067" algn="l" defTabSz="1016190" rtl="0" eaLnBrk="1" latinLnBrk="0" hangingPunct="1">
                <a:lnSpc>
                  <a:spcPct val="103000"/>
                </a:lnSpc>
                <a:spcBef>
                  <a:spcPts val="556"/>
                </a:spcBef>
                <a:buFont typeface="Bosch Office Sans" pitchFamily="2" charset="0"/>
                <a:buChar char="‒"/>
                <a:defRPr sz="1445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rgbClr val="000000"/>
                  </a:solidFill>
                </a:rPr>
                <a:t>Safe States</a:t>
              </a:r>
            </a:p>
            <a:p>
              <a:pPr lvl="1"/>
              <a:r>
                <a:rPr lang="en-GB" sz="12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Option 1: </a:t>
              </a:r>
              <a:r>
                <a:rPr lang="en-GB" sz="1200" b="1" dirty="0">
                  <a:solidFill>
                    <a:srgbClr val="00B0F0"/>
                  </a:solidFill>
                  <a:highlight>
                    <a:srgbClr val="FFFF00"/>
                  </a:highlight>
                </a:rPr>
                <a:t>Deactivate</a:t>
              </a:r>
              <a:r>
                <a:rPr lang="en-GB" sz="12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 until repair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/ MRM finished</a:t>
              </a:r>
              <a:endParaRPr lang="en-GB" sz="1200" dirty="0">
                <a:solidFill>
                  <a:srgbClr val="000000"/>
                </a:solidFill>
                <a:highlight>
                  <a:srgbClr val="FFFF00"/>
                </a:highlight>
              </a:endParaRPr>
            </a:p>
            <a:p>
              <a:pPr lvl="1"/>
              <a:r>
                <a:rPr lang="en-GB" sz="1200" dirty="0">
                  <a:solidFill>
                    <a:srgbClr val="000000"/>
                  </a:solidFill>
                </a:rPr>
                <a:t>Option 2: Provide functionality </a:t>
              </a:r>
              <a:r>
                <a:rPr lang="en-GB" sz="1200" b="1" dirty="0">
                  <a:solidFill>
                    <a:srgbClr val="00B0F0"/>
                  </a:solidFill>
                </a:rPr>
                <a:t>without time restrictions</a:t>
              </a:r>
              <a:r>
                <a:rPr lang="en-GB" sz="1200" dirty="0">
                  <a:solidFill>
                    <a:srgbClr val="000000"/>
                  </a:solidFill>
                </a:rPr>
                <a:t> within restricted vehicle operating states (</a:t>
              </a:r>
              <a:r>
                <a:rPr lang="en-GB" sz="1200" b="1" dirty="0">
                  <a:solidFill>
                    <a:srgbClr val="00B0F0"/>
                  </a:solidFill>
                </a:rPr>
                <a:t>ASIL capability ≥ ASIL (hazard)</a:t>
              </a:r>
              <a:r>
                <a:rPr lang="en-GB" sz="1200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cxnSp>
        <p:nvCxnSpPr>
          <p:cNvPr id="36" name="Gewinkelter Verbinder 19">
            <a:extLst>
              <a:ext uri="{FF2B5EF4-FFF2-40B4-BE49-F238E27FC236}">
                <a16:creationId xmlns:a16="http://schemas.microsoft.com/office/drawing/2014/main" id="{9D2590A1-0C57-3017-80D4-24C09CD3BAA9}"/>
              </a:ext>
            </a:extLst>
          </p:cNvPr>
          <p:cNvCxnSpPr/>
          <p:nvPr/>
        </p:nvCxnSpPr>
        <p:spPr>
          <a:xfrm rot="16200000" flipH="1">
            <a:off x="3033695" y="2649147"/>
            <a:ext cx="790155" cy="1425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/>
            <a:r>
              <a:rPr lang="en-US" dirty="0">
                <a:solidFill>
                  <a:srgbClr val="000000"/>
                </a:solidFill>
              </a:rPr>
              <a:t>Preliminary L3 safety concept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8084" y="720185"/>
            <a:ext cx="797883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E78C5"/>
                </a:solidFill>
              </a:rPr>
              <a:t>Proposal Emergency Operation &amp; Safe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9E0BB-C5AC-E007-A642-D5C015BAA325}"/>
              </a:ext>
            </a:extLst>
          </p:cNvPr>
          <p:cNvGrpSpPr/>
          <p:nvPr/>
        </p:nvGrpSpPr>
        <p:grpSpPr>
          <a:xfrm>
            <a:off x="6232830" y="912599"/>
            <a:ext cx="5563369" cy="4387502"/>
            <a:chOff x="259852" y="1275525"/>
            <a:chExt cx="5563369" cy="4387502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852" y="1521771"/>
              <a:ext cx="5201338" cy="3993027"/>
            </a:xfrm>
            <a:prstGeom prst="rect">
              <a:avLst/>
            </a:prstGeom>
          </p:spPr>
        </p:pic>
        <p:sp>
          <p:nvSpPr>
            <p:cNvPr id="13" name="Pfeil nach unten 12"/>
            <p:cNvSpPr/>
            <p:nvPr/>
          </p:nvSpPr>
          <p:spPr>
            <a:xfrm rot="10800000">
              <a:off x="4784760" y="4762858"/>
              <a:ext cx="214441" cy="34497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en-US" sz="2001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14" name="Gewitterblitz 13"/>
            <p:cNvSpPr/>
            <p:nvPr/>
          </p:nvSpPr>
          <p:spPr>
            <a:xfrm>
              <a:off x="3070320" y="1530002"/>
              <a:ext cx="214440" cy="410234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en-US" sz="2001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3227060" y="3481800"/>
              <a:ext cx="598232" cy="4541"/>
            </a:xfrm>
            <a:prstGeom prst="straightConnector1">
              <a:avLst/>
            </a:prstGeom>
            <a:ln w="317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310926" y="3183935"/>
              <a:ext cx="430500" cy="21244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 defTabSz="1016264">
                <a:lnSpc>
                  <a:spcPct val="107000"/>
                </a:lnSpc>
                <a:spcBef>
                  <a:spcPts val="556"/>
                </a:spcBef>
              </a:pPr>
              <a:r>
                <a:rPr lang="en-GB" sz="1334" kern="0" dirty="0">
                  <a:solidFill>
                    <a:srgbClr val="00B0F0"/>
                  </a:solidFill>
                </a:rPr>
                <a:t>FTTI</a:t>
              </a:r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>
              <a:off x="3578917" y="4000523"/>
              <a:ext cx="1516701" cy="4541"/>
            </a:xfrm>
            <a:prstGeom prst="straightConnector1">
              <a:avLst/>
            </a:prstGeom>
            <a:ln w="317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4122018" y="3722773"/>
              <a:ext cx="430500" cy="21244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334" b="1" i="1" dirty="0">
                  <a:solidFill>
                    <a:srgbClr val="00B0F0"/>
                  </a:solidFill>
                </a:rPr>
                <a:t>T</a:t>
              </a:r>
              <a:r>
                <a:rPr lang="en-US" sz="1334" b="1" i="1" baseline="-25000" dirty="0">
                  <a:solidFill>
                    <a:srgbClr val="00B0F0"/>
                  </a:solidFill>
                </a:rPr>
                <a:t>eotti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306520" y="5173170"/>
              <a:ext cx="1516701" cy="48985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 defTabSz="1016264">
                <a:lnSpc>
                  <a:spcPts val="1000"/>
                </a:lnSpc>
                <a:spcBef>
                  <a:spcPts val="556"/>
                </a:spcBef>
              </a:pPr>
              <a:r>
                <a:rPr lang="en-GB" sz="1334" kern="0" dirty="0">
                  <a:solidFill>
                    <a:srgbClr val="002060"/>
                  </a:solidFill>
                </a:rPr>
                <a:t>Safe State: </a:t>
              </a:r>
            </a:p>
            <a:p>
              <a:pPr algn="ctr" defTabSz="1016264">
                <a:lnSpc>
                  <a:spcPts val="1000"/>
                </a:lnSpc>
                <a:spcBef>
                  <a:spcPts val="556"/>
                </a:spcBef>
              </a:pPr>
              <a:r>
                <a:rPr lang="en-GB" sz="1334" kern="0" dirty="0">
                  <a:solidFill>
                    <a:srgbClr val="002060"/>
                  </a:solidFill>
                </a:rPr>
                <a:t>F</a:t>
              </a:r>
              <a:r>
                <a:rPr lang="en-GB" sz="1334" kern="0" dirty="0" err="1">
                  <a:solidFill>
                    <a:srgbClr val="002060"/>
                  </a:solidFill>
                </a:rPr>
                <a:t>unctionality</a:t>
              </a:r>
              <a:endParaRPr lang="en-GB" sz="1334" kern="0" dirty="0">
                <a:solidFill>
                  <a:srgbClr val="002060"/>
                </a:solidFill>
              </a:endParaRPr>
            </a:p>
            <a:p>
              <a:pPr algn="ctr" defTabSz="1016264">
                <a:lnSpc>
                  <a:spcPts val="1000"/>
                </a:lnSpc>
                <a:spcBef>
                  <a:spcPts val="556"/>
                </a:spcBef>
              </a:pPr>
              <a:r>
                <a:rPr lang="en-GB" sz="1334" kern="0" dirty="0">
                  <a:solidFill>
                    <a:srgbClr val="002060"/>
                  </a:solidFill>
                </a:rPr>
                <a:t>deactivated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76668" y="1275525"/>
              <a:ext cx="601744" cy="2474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 defTabSz="1016264">
                <a:lnSpc>
                  <a:spcPct val="107000"/>
                </a:lnSpc>
                <a:spcBef>
                  <a:spcPts val="556"/>
                </a:spcBef>
              </a:pPr>
              <a:r>
                <a:rPr lang="en-GB" sz="1334" kern="0" dirty="0">
                  <a:solidFill>
                    <a:srgbClr val="C00000"/>
                  </a:solidFill>
                </a:rPr>
                <a:t>Fault</a:t>
              </a: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266340" y="5519247"/>
            <a:ext cx="4004311" cy="2754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>
              <a:lnSpc>
                <a:spcPct val="107000"/>
              </a:lnSpc>
              <a:spcBef>
                <a:spcPts val="556"/>
              </a:spcBef>
            </a:pPr>
            <a:r>
              <a:rPr lang="en-GB" sz="1111" kern="0" dirty="0">
                <a:solidFill>
                  <a:srgbClr val="000000"/>
                </a:solidFill>
              </a:rPr>
              <a:t>*Source: ISO 26262-10:2018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080BDA93-70C9-2A84-EDEE-764C365F562A}"/>
              </a:ext>
            </a:extLst>
          </p:cNvPr>
          <p:cNvSpPr/>
          <p:nvPr/>
        </p:nvSpPr>
        <p:spPr>
          <a:xfrm>
            <a:off x="1379124" y="1225137"/>
            <a:ext cx="2474620" cy="59084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2000" b="1" kern="0" dirty="0">
                <a:solidFill>
                  <a:srgbClr val="000000"/>
                </a:solidFill>
                <a:latin typeface="Bosch Office Sans"/>
              </a:rPr>
              <a:t>Fail</a:t>
            </a:r>
            <a:r>
              <a:rPr lang="en-GB" sz="2000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en-GB" sz="2000" b="1" kern="0" dirty="0">
                <a:solidFill>
                  <a:srgbClr val="000000"/>
                </a:solidFill>
                <a:latin typeface="Bosch Office Sans"/>
              </a:rPr>
              <a:t>operational</a:t>
            </a:r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5A97015A-B90B-A331-A31F-EB4A3415EB58}"/>
              </a:ext>
            </a:extLst>
          </p:cNvPr>
          <p:cNvSpPr/>
          <p:nvPr/>
        </p:nvSpPr>
        <p:spPr>
          <a:xfrm>
            <a:off x="1573414" y="2366795"/>
            <a:ext cx="2089674" cy="59084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2000" b="1" kern="0" dirty="0">
                <a:solidFill>
                  <a:srgbClr val="000000"/>
                </a:solidFill>
                <a:latin typeface="Bosch Office Sans"/>
              </a:rPr>
              <a:t>Fail active </a:t>
            </a:r>
            <a:r>
              <a:rPr lang="en-GB" sz="2000" kern="0" dirty="0">
                <a:solidFill>
                  <a:srgbClr val="000000"/>
                </a:solidFill>
                <a:latin typeface="Bosch Office Sans"/>
              </a:rPr>
              <a:t>(functionality)</a:t>
            </a:r>
            <a:r>
              <a:rPr lang="en-GB" sz="2000" kern="0" baseline="30000" dirty="0">
                <a:solidFill>
                  <a:srgbClr val="000000"/>
                </a:solidFill>
                <a:latin typeface="Bosch Office Sans"/>
              </a:rPr>
              <a:t>1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CFE5BF21-A296-1669-7ADB-F881A4CEE692}"/>
              </a:ext>
            </a:extLst>
          </p:cNvPr>
          <p:cNvSpPr/>
          <p:nvPr/>
        </p:nvSpPr>
        <p:spPr>
          <a:xfrm>
            <a:off x="213676" y="3766956"/>
            <a:ext cx="1900693" cy="6957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2000" b="1" kern="0" dirty="0">
                <a:solidFill>
                  <a:srgbClr val="000000"/>
                </a:solidFill>
                <a:latin typeface="Bosch Office Sans"/>
              </a:rPr>
              <a:t>Fail degraded </a:t>
            </a:r>
            <a:r>
              <a:rPr lang="en-GB" sz="2000" kern="0" dirty="0">
                <a:solidFill>
                  <a:srgbClr val="000000"/>
                </a:solidFill>
                <a:latin typeface="Bosch Office Sans"/>
              </a:rPr>
              <a:t>(functionality)</a:t>
            </a:r>
            <a:r>
              <a:rPr lang="en-GB" sz="2000" kern="0" baseline="30000" dirty="0">
                <a:solidFill>
                  <a:srgbClr val="000000"/>
                </a:solidFill>
                <a:latin typeface="Bosch Office Sans"/>
              </a:rPr>
              <a:t>1</a:t>
            </a:r>
            <a:endParaRPr lang="en-GB" sz="20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0" name="Rechteck 10">
            <a:extLst>
              <a:ext uri="{FF2B5EF4-FFF2-40B4-BE49-F238E27FC236}">
                <a16:creationId xmlns:a16="http://schemas.microsoft.com/office/drawing/2014/main" id="{63EADC79-5CF6-6B8F-3F88-BD7D9238750B}"/>
              </a:ext>
            </a:extLst>
          </p:cNvPr>
          <p:cNvSpPr/>
          <p:nvPr/>
        </p:nvSpPr>
        <p:spPr>
          <a:xfrm>
            <a:off x="2997430" y="3747799"/>
            <a:ext cx="2093388" cy="6957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2000" b="1" kern="0" dirty="0">
                <a:solidFill>
                  <a:srgbClr val="000000"/>
                </a:solidFill>
                <a:latin typeface="Bosch Office Sans"/>
              </a:rPr>
              <a:t>Fail operational </a:t>
            </a:r>
            <a:r>
              <a:rPr lang="en-GB" sz="2000" kern="0" dirty="0">
                <a:solidFill>
                  <a:srgbClr val="000000"/>
                </a:solidFill>
                <a:latin typeface="Bosch Office Sans"/>
              </a:rPr>
              <a:t>(functionality)</a:t>
            </a:r>
            <a:r>
              <a:rPr lang="en-GB" sz="2000" kern="0" baseline="30000" dirty="0">
                <a:solidFill>
                  <a:srgbClr val="000000"/>
                </a:solidFill>
                <a:latin typeface="Bosch Office Sans"/>
              </a:rPr>
              <a:t>1</a:t>
            </a:r>
            <a:endParaRPr lang="en-GB" sz="2000" kern="0" dirty="0">
              <a:solidFill>
                <a:srgbClr val="000000"/>
              </a:solidFill>
              <a:latin typeface="Bosch Office Sans"/>
            </a:endParaRPr>
          </a:p>
        </p:txBody>
      </p:sp>
      <p:cxnSp>
        <p:nvCxnSpPr>
          <p:cNvPr id="11" name="Gewinkelter Verbinder 16">
            <a:extLst>
              <a:ext uri="{FF2B5EF4-FFF2-40B4-BE49-F238E27FC236}">
                <a16:creationId xmlns:a16="http://schemas.microsoft.com/office/drawing/2014/main" id="{C4D7A2B2-D4B3-70CB-5D35-C9C7543F3F9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486481" y="2635187"/>
            <a:ext cx="809313" cy="14542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25">
            <a:extLst>
              <a:ext uri="{FF2B5EF4-FFF2-40B4-BE49-F238E27FC236}">
                <a16:creationId xmlns:a16="http://schemas.microsoft.com/office/drawing/2014/main" id="{8A8EF6A6-DC6A-758E-9487-86494ED515C9}"/>
              </a:ext>
            </a:extLst>
          </p:cNvPr>
          <p:cNvSpPr/>
          <p:nvPr/>
        </p:nvSpPr>
        <p:spPr>
          <a:xfrm>
            <a:off x="1999578" y="1922215"/>
            <a:ext cx="1233710" cy="1810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1100" kern="0" dirty="0">
                <a:solidFill>
                  <a:srgbClr val="000000"/>
                </a:solidFill>
                <a:latin typeface="Bosch Office Sans"/>
              </a:rPr>
              <a:t>Replace with</a:t>
            </a:r>
          </a:p>
        </p:txBody>
      </p:sp>
      <p:sp>
        <p:nvSpPr>
          <p:cNvPr id="24" name="Rechteck 26">
            <a:extLst>
              <a:ext uri="{FF2B5EF4-FFF2-40B4-BE49-F238E27FC236}">
                <a16:creationId xmlns:a16="http://schemas.microsoft.com/office/drawing/2014/main" id="{300987AD-B1C6-34B8-6E7C-3336E7A51699}"/>
              </a:ext>
            </a:extLst>
          </p:cNvPr>
          <p:cNvSpPr/>
          <p:nvPr/>
        </p:nvSpPr>
        <p:spPr>
          <a:xfrm>
            <a:off x="2173923" y="3208762"/>
            <a:ext cx="892176" cy="3391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1100" kern="0" dirty="0">
                <a:solidFill>
                  <a:srgbClr val="000000"/>
                </a:solidFill>
                <a:latin typeface="Bosch Office Sans"/>
              </a:rPr>
              <a:t>Distinguish between</a:t>
            </a:r>
          </a:p>
        </p:txBody>
      </p:sp>
      <p:sp>
        <p:nvSpPr>
          <p:cNvPr id="25" name="Rechteck 27">
            <a:extLst>
              <a:ext uri="{FF2B5EF4-FFF2-40B4-BE49-F238E27FC236}">
                <a16:creationId xmlns:a16="http://schemas.microsoft.com/office/drawing/2014/main" id="{B1F65315-B84A-2BA3-7597-F240CC0F856C}"/>
              </a:ext>
            </a:extLst>
          </p:cNvPr>
          <p:cNvSpPr/>
          <p:nvPr/>
        </p:nvSpPr>
        <p:spPr>
          <a:xfrm>
            <a:off x="3466096" y="2207207"/>
            <a:ext cx="2189022" cy="72937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016264"/>
            <a:r>
              <a:rPr lang="en-GB" sz="1200" kern="0" baseline="30000" dirty="0">
                <a:solidFill>
                  <a:srgbClr val="000000"/>
                </a:solidFill>
                <a:latin typeface="Bosch Office Sans"/>
              </a:rPr>
              <a:t>1 </a:t>
            </a:r>
            <a:r>
              <a:rPr lang="en-GB" sz="1200" kern="0" dirty="0">
                <a:solidFill>
                  <a:srgbClr val="000000"/>
                </a:solidFill>
                <a:latin typeface="Bosch Office Sans"/>
              </a:rPr>
              <a:t>A given element can be fail passive for one functionality and fail active for another</a:t>
            </a:r>
          </a:p>
        </p:txBody>
      </p:sp>
      <p:sp>
        <p:nvSpPr>
          <p:cNvPr id="32" name="Rechteck 43">
            <a:extLst>
              <a:ext uri="{FF2B5EF4-FFF2-40B4-BE49-F238E27FC236}">
                <a16:creationId xmlns:a16="http://schemas.microsoft.com/office/drawing/2014/main" id="{31D354F5-E7D4-E88E-FB4C-964F6EF4B327}"/>
              </a:ext>
            </a:extLst>
          </p:cNvPr>
          <p:cNvSpPr/>
          <p:nvPr/>
        </p:nvSpPr>
        <p:spPr>
          <a:xfrm>
            <a:off x="272774" y="4474587"/>
            <a:ext cx="1841596" cy="6957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1200" kern="0" dirty="0">
                <a:solidFill>
                  <a:srgbClr val="000000"/>
                </a:solidFill>
                <a:latin typeface="Bosch Office Sans"/>
              </a:rPr>
              <a:t>Provide functionality with reduced performance</a:t>
            </a:r>
          </a:p>
        </p:txBody>
      </p:sp>
      <p:sp>
        <p:nvSpPr>
          <p:cNvPr id="34" name="Rechteck 47">
            <a:extLst>
              <a:ext uri="{FF2B5EF4-FFF2-40B4-BE49-F238E27FC236}">
                <a16:creationId xmlns:a16="http://schemas.microsoft.com/office/drawing/2014/main" id="{102ADC5E-4A9C-00FD-A1A4-06050C8F1283}"/>
              </a:ext>
            </a:extLst>
          </p:cNvPr>
          <p:cNvSpPr/>
          <p:nvPr/>
        </p:nvSpPr>
        <p:spPr>
          <a:xfrm>
            <a:off x="3047475" y="4452908"/>
            <a:ext cx="1841596" cy="6957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r>
              <a:rPr lang="en-GB" sz="1200" kern="0" dirty="0">
                <a:solidFill>
                  <a:srgbClr val="000000"/>
                </a:solidFill>
                <a:latin typeface="Bosch Office Sans"/>
              </a:rPr>
              <a:t>Provide functionality with nominal performance</a:t>
            </a:r>
          </a:p>
        </p:txBody>
      </p:sp>
      <p:cxnSp>
        <p:nvCxnSpPr>
          <p:cNvPr id="35" name="Gewinkelter Verbinder 13">
            <a:extLst>
              <a:ext uri="{FF2B5EF4-FFF2-40B4-BE49-F238E27FC236}">
                <a16:creationId xmlns:a16="http://schemas.microsoft.com/office/drawing/2014/main" id="{525AB835-7D1B-B1A1-2241-000FF6332AD5}"/>
              </a:ext>
            </a:extLst>
          </p:cNvPr>
          <p:cNvCxnSpPr/>
          <p:nvPr/>
        </p:nvCxnSpPr>
        <p:spPr>
          <a:xfrm rot="16200000" flipH="1">
            <a:off x="2334424" y="2038907"/>
            <a:ext cx="550809" cy="18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D959941-5E68-FAEB-E2A3-5884212C57D8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3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Explosion: 8 Points 1023">
            <a:extLst>
              <a:ext uri="{FF2B5EF4-FFF2-40B4-BE49-F238E27FC236}">
                <a16:creationId xmlns:a16="http://schemas.microsoft.com/office/drawing/2014/main" id="{88CFA8AA-4D80-0ADC-F5F4-32238941D2E9}"/>
              </a:ext>
            </a:extLst>
          </p:cNvPr>
          <p:cNvSpPr/>
          <p:nvPr/>
        </p:nvSpPr>
        <p:spPr>
          <a:xfrm>
            <a:off x="10172608" y="4207497"/>
            <a:ext cx="2096715" cy="531736"/>
          </a:xfrm>
          <a:prstGeom prst="irregularSeal1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2978C266-FFBB-B52D-2A5E-41B8C906A47A}"/>
              </a:ext>
            </a:extLst>
          </p:cNvPr>
          <p:cNvSpPr/>
          <p:nvPr/>
        </p:nvSpPr>
        <p:spPr>
          <a:xfrm>
            <a:off x="425838" y="2790199"/>
            <a:ext cx="917988" cy="1073020"/>
          </a:xfrm>
          <a:prstGeom prst="wedgeRectCallou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5936216E-D9FF-EF67-0EB3-F174CDD3DF9F}"/>
              </a:ext>
            </a:extLst>
          </p:cNvPr>
          <p:cNvSpPr/>
          <p:nvPr/>
        </p:nvSpPr>
        <p:spPr>
          <a:xfrm>
            <a:off x="2083540" y="2827633"/>
            <a:ext cx="917988" cy="1073020"/>
          </a:xfrm>
          <a:prstGeom prst="wedgeRectCallou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2F9FB0E9-ECBE-9C38-6D60-0E1D14BD80EB}"/>
              </a:ext>
            </a:extLst>
          </p:cNvPr>
          <p:cNvSpPr/>
          <p:nvPr/>
        </p:nvSpPr>
        <p:spPr>
          <a:xfrm>
            <a:off x="3616690" y="2799184"/>
            <a:ext cx="917988" cy="1073020"/>
          </a:xfrm>
          <a:prstGeom prst="wedgeRectCallout">
            <a:avLst/>
          </a:prstGeom>
          <a:solidFill>
            <a:srgbClr val="FFC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Textfeld 7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/>
            <a:r>
              <a:rPr lang="en-US" dirty="0">
                <a:solidFill>
                  <a:srgbClr val="000000"/>
                </a:solidFill>
              </a:rPr>
              <a:t>Preliminary L3 safety concept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8084" y="720185"/>
            <a:ext cx="797883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E78C5"/>
                </a:solidFill>
              </a:rPr>
              <a:t>Preliminary top level safety concept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B2DC6C-3DB3-3A72-5D0C-DED5CBF60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7" t="33556" r="17565" b="37445"/>
          <a:stretch/>
        </p:blipFill>
        <p:spPr>
          <a:xfrm>
            <a:off x="420717" y="1418507"/>
            <a:ext cx="4284250" cy="252984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4D383A2-5C18-0938-1BDB-B3960189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63" y="1440180"/>
            <a:ext cx="4540898" cy="20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75A78-AFF2-5A12-C80F-330B0FE22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80"/>
          <a:stretch/>
        </p:blipFill>
        <p:spPr bwMode="auto">
          <a:xfrm>
            <a:off x="396240" y="5353882"/>
            <a:ext cx="6440900" cy="73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8C4D3A-2DBF-A91D-9D79-B8963049BD26}"/>
              </a:ext>
            </a:extLst>
          </p:cNvPr>
          <p:cNvSpPr txBox="1"/>
          <p:nvPr/>
        </p:nvSpPr>
        <p:spPr>
          <a:xfrm>
            <a:off x="3804690" y="4008808"/>
            <a:ext cx="2670755" cy="432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rban/Expressway-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ASIL D(S3 C3 E4)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Highway- ASIL B(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00"/>
                </a:highlight>
              </a:rPr>
              <a:t>S1</a:t>
            </a:r>
            <a:r>
              <a:rPr lang="en-US" sz="1200" kern="0" dirty="0">
                <a:solidFill>
                  <a:srgbClr val="000000"/>
                </a:solidFill>
              </a:rPr>
              <a:t> C3 E4)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E25B5C-CD89-96A7-B325-4C05246BC2A5}"/>
              </a:ext>
            </a:extLst>
          </p:cNvPr>
          <p:cNvSpPr txBox="1"/>
          <p:nvPr/>
        </p:nvSpPr>
        <p:spPr>
          <a:xfrm>
            <a:off x="4823927" y="3554389"/>
            <a:ext cx="1651518" cy="2039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</a:rPr>
              <a:t>Max_Vspeed</a:t>
            </a:r>
            <a:r>
              <a:rPr lang="en-US" sz="1400" kern="0" dirty="0">
                <a:solidFill>
                  <a:srgbClr val="000000"/>
                </a:solidFill>
              </a:rPr>
              <a:t> 60kph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B4CBC3-01ED-6E0E-AA1E-7A89D231D3B7}"/>
              </a:ext>
            </a:extLst>
          </p:cNvPr>
          <p:cNvCxnSpPr>
            <a:stCxn id="1026" idx="2"/>
            <a:endCxn id="26" idx="0"/>
          </p:cNvCxnSpPr>
          <p:nvPr/>
        </p:nvCxnSpPr>
        <p:spPr>
          <a:xfrm flipH="1">
            <a:off x="5140068" y="3440600"/>
            <a:ext cx="2371444" cy="5682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28F8AF-0C48-89E1-D5D0-7F2E1C87ACFE}"/>
              </a:ext>
            </a:extLst>
          </p:cNvPr>
          <p:cNvSpPr txBox="1"/>
          <p:nvPr/>
        </p:nvSpPr>
        <p:spPr>
          <a:xfrm>
            <a:off x="443336" y="4124240"/>
            <a:ext cx="2215888" cy="614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rban/Expressway/Highway-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ASIL C(S2 C3 E4) to car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ASIL D(S3 C3 E4) to pedestrian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D9EB7-2177-CB61-42D2-6493E63FA97D}"/>
              </a:ext>
            </a:extLst>
          </p:cNvPr>
          <p:cNvSpPr txBox="1"/>
          <p:nvPr/>
        </p:nvSpPr>
        <p:spPr>
          <a:xfrm>
            <a:off x="6634065" y="4759434"/>
            <a:ext cx="3557636" cy="215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Keep ODD within 60kph- ASIL D(S3 C3 E4)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11A77E-19C8-BAA1-FF66-75ACB7832FEE}"/>
              </a:ext>
            </a:extLst>
          </p:cNvPr>
          <p:cNvCxnSpPr>
            <a:cxnSpLocks/>
            <a:stCxn id="1028" idx="0"/>
            <a:endCxn id="33" idx="2"/>
          </p:cNvCxnSpPr>
          <p:nvPr/>
        </p:nvCxnSpPr>
        <p:spPr>
          <a:xfrm flipH="1" flipV="1">
            <a:off x="1551280" y="4739233"/>
            <a:ext cx="2065410" cy="6146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45DD0D5-258B-F9DE-090A-07625BE99A92}"/>
              </a:ext>
            </a:extLst>
          </p:cNvPr>
          <p:cNvSpPr txBox="1"/>
          <p:nvPr/>
        </p:nvSpPr>
        <p:spPr>
          <a:xfrm>
            <a:off x="2883160" y="4872784"/>
            <a:ext cx="1651518" cy="2039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</a:rPr>
              <a:t>Max_Vspeed</a:t>
            </a:r>
            <a:r>
              <a:rPr lang="en-US" sz="1400" kern="0" dirty="0">
                <a:solidFill>
                  <a:srgbClr val="000000"/>
                </a:solidFill>
              </a:rPr>
              <a:t> 60kph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ACDFF9-1466-53E1-E1CE-4EF6D9D57729}"/>
              </a:ext>
            </a:extLst>
          </p:cNvPr>
          <p:cNvCxnSpPr>
            <a:stCxn id="28" idx="3"/>
            <a:endCxn id="37" idx="0"/>
          </p:cNvCxnSpPr>
          <p:nvPr/>
        </p:nvCxnSpPr>
        <p:spPr>
          <a:xfrm>
            <a:off x="6475445" y="3656369"/>
            <a:ext cx="1937438" cy="11030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D10D3C-65A7-025E-6D34-87E8A201A667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 flipV="1">
            <a:off x="4534678" y="4867099"/>
            <a:ext cx="2099387" cy="107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006675F-4729-9F24-5821-7970C444331B}"/>
              </a:ext>
            </a:extLst>
          </p:cNvPr>
          <p:cNvSpPr txBox="1"/>
          <p:nvPr/>
        </p:nvSpPr>
        <p:spPr>
          <a:xfrm>
            <a:off x="7210899" y="5223440"/>
            <a:ext cx="3883200" cy="797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UI loss of deceleration </a:t>
            </a:r>
            <a:r>
              <a:rPr lang="en-US" sz="1400" kern="0" dirty="0">
                <a:solidFill>
                  <a:srgbClr val="000000"/>
                </a:solidFill>
                <a:sym typeface="Wingdings" panose="05000000000000000000" pitchFamily="2" charset="2"/>
              </a:rPr>
              <a:t> ASIL D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sym typeface="Wingdings" panose="05000000000000000000" pitchFamily="2" charset="2"/>
              </a:rPr>
              <a:t>UI loss of lateral control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sym typeface="Wingdings" panose="05000000000000000000" pitchFamily="2" charset="2"/>
              </a:rPr>
              <a:t> Highway(ASIL B), urban/expressway(ASIL D)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1F14BA-121E-82B8-EE85-F492E57258F3}"/>
              </a:ext>
            </a:extLst>
          </p:cNvPr>
          <p:cNvSpPr txBox="1"/>
          <p:nvPr/>
        </p:nvSpPr>
        <p:spPr>
          <a:xfrm>
            <a:off x="10268596" y="4341951"/>
            <a:ext cx="1923403" cy="2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FF0000"/>
                </a:solidFill>
              </a:rPr>
              <a:t>Fail-degraded related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EDCF244-91CF-B042-3015-954E302748DA}"/>
              </a:ext>
            </a:extLst>
          </p:cNvPr>
          <p:cNvCxnSpPr>
            <a:endCxn id="62" idx="3"/>
          </p:cNvCxnSpPr>
          <p:nvPr/>
        </p:nvCxnSpPr>
        <p:spPr>
          <a:xfrm flipH="1">
            <a:off x="11094099" y="4759433"/>
            <a:ext cx="136198" cy="86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6" descr="image">
            <a:extLst>
              <a:ext uri="{FF2B5EF4-FFF2-40B4-BE49-F238E27FC236}">
                <a16:creationId xmlns:a16="http://schemas.microsoft.com/office/drawing/2014/main" id="{4ED37FE0-2322-37E5-239F-3E7157E7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8" y="6088022"/>
            <a:ext cx="4103780" cy="7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B492B74C-2D57-AD7E-02C3-A7C43679E817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25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/>
            <a:r>
              <a:rPr lang="en-US" dirty="0">
                <a:solidFill>
                  <a:srgbClr val="000000"/>
                </a:solidFill>
              </a:rPr>
              <a:t>Preliminary L3 safety concept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8084" y="720185"/>
            <a:ext cx="797883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E78C5"/>
                </a:solidFill>
              </a:rPr>
              <a:t>Preliminary safety concept allocation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26BCD-56E1-4D6B-4962-8F5CC2BE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81" y="1509762"/>
            <a:ext cx="7472259" cy="45534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7BCC03-51C6-1D34-CA05-A6A2320188AE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4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/>
            <a:r>
              <a:rPr lang="en-US" dirty="0">
                <a:solidFill>
                  <a:srgbClr val="000000"/>
                </a:solidFill>
              </a:rPr>
              <a:t>Preliminary L3 safety concept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8084" y="720185"/>
            <a:ext cx="797883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E78C5"/>
                </a:solidFill>
              </a:rPr>
              <a:t>Preliminary safety concept allocation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3BFB-BA21-48F2-341E-5CDE6C3BD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612" y="1123289"/>
            <a:ext cx="7677256" cy="51613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2B731A-522D-3C3C-0DCA-1594C1B96971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96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288083" y="288074"/>
            <a:ext cx="7521639" cy="4321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/>
            <a:r>
              <a:rPr lang="en-US" dirty="0">
                <a:solidFill>
                  <a:srgbClr val="000000"/>
                </a:solidFill>
              </a:rPr>
              <a:t>Preliminary L3 safety concept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8083" y="720185"/>
            <a:ext cx="8837255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E78C5"/>
                </a:solidFill>
              </a:rPr>
              <a:t>Preliminary POC </a:t>
            </a:r>
            <a:r>
              <a:rPr lang="en-US" altLang="zh-CN" dirty="0">
                <a:solidFill>
                  <a:srgbClr val="0E78C5"/>
                </a:solidFill>
              </a:rPr>
              <a:t>safety minimum requirements</a:t>
            </a:r>
            <a:endParaRPr lang="en-US" dirty="0">
              <a:solidFill>
                <a:srgbClr val="0E78C5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399F5DA-4CDF-4C02-ACCC-91FECFF5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94317"/>
              </p:ext>
            </p:extLst>
          </p:nvPr>
        </p:nvGraphicFramePr>
        <p:xfrm>
          <a:off x="288083" y="1195973"/>
          <a:ext cx="116738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89">
                  <a:extLst>
                    <a:ext uri="{9D8B030D-6E8A-4147-A177-3AD203B41FA5}">
                      <a16:colId xmlns:a16="http://schemas.microsoft.com/office/drawing/2014/main" val="3856394363"/>
                    </a:ext>
                  </a:extLst>
                </a:gridCol>
                <a:gridCol w="5376111">
                  <a:extLst>
                    <a:ext uri="{9D8B030D-6E8A-4147-A177-3AD203B41FA5}">
                      <a16:colId xmlns:a16="http://schemas.microsoft.com/office/drawing/2014/main" val="122795012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54081008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31247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WP no breakdown yet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POC minimum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32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Top down safety concept derivation incl. concept level and system level incl. global core team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Potential risk</a:t>
                      </a: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</a:p>
                    <a:p>
                      <a:pPr marL="285750" marR="0" indent="-28575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</a:rPr>
                        <a:t>No maturity safety concept and safety development experience;</a:t>
                      </a:r>
                    </a:p>
                    <a:p>
                      <a:pPr marL="285750" marR="0" indent="-28575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</a:rPr>
                        <a:t>No maturity SOTIF development experience;</a:t>
                      </a:r>
                    </a:p>
                    <a:p>
                      <a:pPr marL="285750" marR="0" indent="-28575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</a:rPr>
                        <a:t>Compliance risk and release SW to COEM w/o safety implementation;</a:t>
                      </a:r>
                    </a:p>
                    <a:p>
                      <a:pPr marL="285750" marR="0" indent="-28575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Others?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(ASIL xx) HW+ safety development(DFA/SSA/FFI/FMEDA/safety arch etc.) incl. global core team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6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(ASIL xx) 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ASW safety development</a:t>
                      </a: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(DFA/SSA/FFI/FMEDA/safety arch etc.)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(ASIL xx)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 V&amp;V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9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(ASIL xx) supporting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4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(ASIL xx) safety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</a:rPr>
                        <a:t>SOTIF(management/supporting/engineer, analysis,concept,strategy,area2/3 test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6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ICV regulation support such as documentation, simulation, test(FIU)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1885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142D02E-EA06-0D6B-951E-EEAE22DAB38E}"/>
              </a:ext>
            </a:extLst>
          </p:cNvPr>
          <p:cNvSpPr/>
          <p:nvPr/>
        </p:nvSpPr>
        <p:spPr>
          <a:xfrm>
            <a:off x="6614159" y="-9972"/>
            <a:ext cx="5565375" cy="521067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Bosch Office Sans"/>
                <a:ea typeface="+mn-ea"/>
                <a:cs typeface="+mn-cs"/>
              </a:rPr>
              <a:t>Detail need further safety analysis. 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00"/>
                </a:highlight>
                <a:latin typeface="Bosch Office Sans"/>
              </a:rPr>
              <a:t>Draft only for discussion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769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TYLENAME" val="Bodystyle"/>
  <p:tag name="COLORSETGROUPCLASSNAME" val="ColorSetGroup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3"/>
  <p:tag name="COLORSETCLASSNAME" val="ColorSet2"/>
  <p:tag name="SAXCONVERT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3"/>
  <p:tag name="COLORSETCLASSNAME" val="ColorSet2"/>
  <p:tag name="SAXCONVERT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3"/>
  <p:tag name="COLORSETCLASSNAME" val="ColorSet2"/>
  <p:tag name="SAXCONVERT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43&quot;/&gt;&lt;lineCharCount val=&quot;13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3"/>
  <p:tag name="COLORSETCLASSNAME" val="ColorSet2"/>
  <p:tag name="SAXCONVERT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ETGROUPCLASSNAME" val="ColorSetGroup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5&quot;/&gt;&lt;lineCharCount val=&quot;5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KRwB1ldZs_u9m635Tq_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3"/>
  <p:tag name="COLORSETCLASSNAME" val="ColorSet2"/>
  <p:tag name="SAXCONVERT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3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05E467A568092D42B942047218C05A3801005E862547E08A054A9C3F96BEE1E3FD9A" ma:contentTypeVersion="33" ma:contentTypeDescription="Bosch Document Content Type for ILM" ma:contentTypeScope="" ma:versionID="14e06eeba6fb220841b4cc4b7ceb2fe6">
  <xsd:schema xmlns:xsd="http://www.w3.org/2001/XMLSchema" xmlns:xs="http://www.w3.org/2001/XMLSchema" xmlns:p="http://schemas.microsoft.com/office/2006/metadata/properties" xmlns:ns1="http://schemas.microsoft.com/sharepoint/v3" xmlns:ns2="5b75abfd-f252-43e0-bc80-2ca396a836db" xmlns:ns3="bca0bc44-19d1-4824-98a4-321de56310bf" xmlns:ns4="http://schemas.microsoft.com/sharepoint/v4" targetNamespace="http://schemas.microsoft.com/office/2006/metadata/properties" ma:root="true" ma:fieldsID="b5e57322dc62e7b94d87ff18767d983c" ns1:_="" ns2:_="" ns3:_="" ns4:_="">
    <xsd:import namespace="http://schemas.microsoft.com/sharepoint/v3"/>
    <xsd:import namespace="5b75abfd-f252-43e0-bc80-2ca396a836db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4:IconOverlay" minOccurs="0"/>
                <xsd:element ref="ns1:_vti_ItemDeclaredRecord" minOccurs="0"/>
                <xsd:element ref="ns1:_vti_ItemHoldRecordStatu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42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43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5abfd-f252-43e0-bc80-2ca396a836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fault="35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4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259FC757EFC54E9E474973FF05B9C2" ma:contentTypeVersion="12" ma:contentTypeDescription="Create a new document." ma:contentTypeScope="" ma:versionID="6132aa385b623e2631c90d00b531e968">
  <xsd:schema xmlns:xsd="http://www.w3.org/2001/XMLSchema" xmlns:xs="http://www.w3.org/2001/XMLSchema" xmlns:p="http://schemas.microsoft.com/office/2006/metadata/properties" xmlns:ns2="e68710b1-a85b-4e91-af93-c44e1bf77707" xmlns:ns3="896e6bb6-8efa-485c-908c-c519b2053ef4" targetNamespace="http://schemas.microsoft.com/office/2006/metadata/properties" ma:root="true" ma:fieldsID="a44ab2e1a3d8a1a1ac66fdc6ceccf6a9" ns2:_="" ns3:_="">
    <xsd:import namespace="e68710b1-a85b-4e91-af93-c44e1bf77707"/>
    <xsd:import namespace="896e6bb6-8efa-485c-908c-c519b2053e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710b1-a85b-4e91-af93-c44e1bf77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e6bb6-8efa-485c-908c-c519b2053ef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8710b1-a85b-4e91-af93-c44e1bf777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9E82F9-7592-45D0-94BA-6556F543CCFB}"/>
</file>

<file path=customXml/itemProps2.xml><?xml version="1.0" encoding="utf-8"?>
<ds:datastoreItem xmlns:ds="http://schemas.openxmlformats.org/officeDocument/2006/customXml" ds:itemID="{E62A9D3E-32AE-49DC-9041-C5DDD72FBD18}"/>
</file>

<file path=customXml/itemProps3.xml><?xml version="1.0" encoding="utf-8"?>
<ds:datastoreItem xmlns:ds="http://schemas.openxmlformats.org/officeDocument/2006/customXml" ds:itemID="{F08B2B1A-C5A6-4784-957F-44062F9924D4}"/>
</file>

<file path=customXml/itemProps4.xml><?xml version="1.0" encoding="utf-8"?>
<ds:datastoreItem xmlns:ds="http://schemas.openxmlformats.org/officeDocument/2006/customXml" ds:itemID="{8C148248-0654-4AD5-BE39-D156B86BEE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Bosch Office Sans</vt:lpstr>
      <vt:lpstr>Symbol</vt:lpstr>
      <vt:lpstr>Wingdings</vt:lpstr>
      <vt:lpstr>Bosch 2022</vt:lpstr>
      <vt:lpstr>think-cell Folie</vt:lpstr>
      <vt:lpstr>Preliminary L3 Safety Concept</vt:lpstr>
      <vt:lpstr>PowerPoint Presentation</vt:lpstr>
      <vt:lpstr>L3 system scope assumption(refer to ECE R157e)</vt:lpstr>
      <vt:lpstr>Proposal Emergency Operation &amp; Safe State</vt:lpstr>
      <vt:lpstr>Preliminary top level safety concept</vt:lpstr>
      <vt:lpstr>Preliminary safety concept allocation</vt:lpstr>
      <vt:lpstr>Preliminary safety concept allocation</vt:lpstr>
      <vt:lpstr>Preliminary POC safety minimum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Safety Concept</dc:title>
  <dc:creator>MA Mike (XC/ESS3-CN XC/ESS4-CN)</dc:creator>
  <cp:lastModifiedBy>MA Mike (XC/ESS3-CN XC/ESS4-CN)</cp:lastModifiedBy>
  <cp:revision>14</cp:revision>
  <dcterms:created xsi:type="dcterms:W3CDTF">2024-01-23T07:34:33Z</dcterms:created>
  <dcterms:modified xsi:type="dcterms:W3CDTF">2024-01-23T10:57:46Z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0x01010005E467A568092D42B942047218C05A3801005E862547E08A054A9C3F96BEE1E3FD9A</vt:lpwstr>
  </property>
  <property fmtid="{D5CDD505-2E9C-101B-9397-08002B2CF9AE}" pid="3" name="ecm_ItemDeleteBlockHolders">
    <vt:lpwstr/>
  </property>
  <property fmtid="{D5CDD505-2E9C-101B-9397-08002B2CF9AE}" pid="4" name="ecm_RecordRestrictions">
    <vt:lpwstr/>
  </property>
  <property fmtid="{D5CDD505-2E9C-101B-9397-08002B2CF9AE}" pid="5" name="ecm_ItemLockHolders">
    <vt:lpwstr/>
  </property>
  <property fmtid="{D5CDD505-2E9C-101B-9397-08002B2CF9AE}" pid="6" name="_dlc_DocIdItemGuid">
    <vt:lpwstr>3b7ae6be-3404-4543-a06a-2c9665228c0a</vt:lpwstr>
  </property>
  <property fmtid="{D5CDD505-2E9C-101B-9397-08002B2CF9AE}" pid="7" name="ILMRevision">
    <vt:lpwstr/>
  </property>
  <property fmtid="{D5CDD505-2E9C-101B-9397-08002B2CF9AE}" pid="8" name="ConceptualVersion">
    <vt:lpwstr/>
  </property>
  <property fmtid="{D5CDD505-2E9C-101B-9397-08002B2CF9AE}" pid="9" name="ConceptualVersionTreeview">
    <vt:lpwstr/>
  </property>
  <property fmtid="{D5CDD505-2E9C-101B-9397-08002B2CF9AE}" pid="11" name="ILMComments">
    <vt:lpwstr/>
  </property>
  <property fmtid="{D5CDD505-2E9C-101B-9397-08002B2CF9AE}" pid="13" name="ILMExternalReference">
    <vt:lpwstr/>
  </property>
  <property fmtid="{D5CDD505-2E9C-101B-9397-08002B2CF9AE}" pid="14" name="DocIdOfLinkItem">
    <vt:lpwstr/>
  </property>
</Properties>
</file>