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4.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5.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6.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7.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8.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9.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10.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notesSlides/notesSlide11.xml" ContentType="application/vnd.openxmlformats-officedocument.presentationml.notesSlide+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12.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notesSlides/notesSlide13.xml" ContentType="application/vnd.openxmlformats-officedocument.presentationml.notesSlide+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notesSlides/notesSlide14.xml" ContentType="application/vnd.openxmlformats-officedocument.presentationml.notesSlide+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0"/>
  </p:notesMasterIdLst>
  <p:sldIdLst>
    <p:sldId id="256" r:id="rId6"/>
    <p:sldId id="257" r:id="rId7"/>
    <p:sldId id="287" r:id="rId8"/>
    <p:sldId id="265" r:id="rId9"/>
    <p:sldId id="258" r:id="rId10"/>
    <p:sldId id="282" r:id="rId11"/>
    <p:sldId id="283" r:id="rId12"/>
    <p:sldId id="264" r:id="rId13"/>
    <p:sldId id="259" r:id="rId14"/>
    <p:sldId id="268" r:id="rId15"/>
    <p:sldId id="270" r:id="rId16"/>
    <p:sldId id="284" r:id="rId17"/>
    <p:sldId id="261" r:id="rId18"/>
    <p:sldId id="285" r:id="rId19"/>
    <p:sldId id="262" r:id="rId20"/>
    <p:sldId id="286" r:id="rId21"/>
    <p:sldId id="263" r:id="rId22"/>
    <p:sldId id="266" r:id="rId23"/>
    <p:sldId id="271" r:id="rId24"/>
    <p:sldId id="275" r:id="rId25"/>
    <p:sldId id="277" r:id="rId26"/>
    <p:sldId id="278" r:id="rId27"/>
    <p:sldId id="279" r:id="rId28"/>
    <p:sldId id="267" r:id="rId29"/>
  </p:sldIdLst>
  <p:sldSz cx="10969625" cy="6170613"/>
  <p:notesSz cx="6858000" cy="9144000"/>
  <p:custDataLst>
    <p:tags r:id="rId31"/>
  </p:custDataLst>
  <p:defaultTextStyle>
    <a:defPPr>
      <a:defRPr lang="de-DE"/>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28" userDrawn="1">
          <p15:clr>
            <a:srgbClr val="A4A3A4"/>
          </p15:clr>
        </p15:guide>
        <p15:guide id="3" orient="horz" pos="816" userDrawn="1">
          <p15:clr>
            <a:srgbClr val="A4A3A4"/>
          </p15:clr>
        </p15:guide>
        <p15:guide id="4" orient="horz" pos="3440" userDrawn="1">
          <p15:clr>
            <a:srgbClr val="A4A3A4"/>
          </p15:clr>
        </p15:guide>
        <p15:guide id="5" pos="144" userDrawn="1">
          <p15:clr>
            <a:srgbClr val="A4A3A4"/>
          </p15:clr>
        </p15:guide>
        <p15:guide id="6" pos="67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95" autoAdjust="0"/>
  </p:normalViewPr>
  <p:slideViewPr>
    <p:cSldViewPr showGuides="1">
      <p:cViewPr varScale="1">
        <p:scale>
          <a:sx n="68" d="100"/>
          <a:sy n="68" d="100"/>
        </p:scale>
        <p:origin x="1493" y="58"/>
      </p:cViewPr>
      <p:guideLst>
        <p:guide orient="horz" pos="160"/>
        <p:guide orient="horz" pos="628"/>
        <p:guide orient="horz" pos="816"/>
        <p:guide orient="horz" pos="3440"/>
        <p:guide pos="144"/>
        <p:guide pos="67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32" Type="http://schemas.openxmlformats.org/officeDocument/2006/relationships/presProps" Target="presProps.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A713A-6D51-4DC4-BB98-ACC88BD063D8}" type="datetimeFigureOut">
              <a:rPr lang="en-GB" smtClean="0"/>
              <a:t>06/03/2024</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47628-D61E-4C84-A1AD-80C19DFBBD86}" type="slidenum">
              <a:rPr lang="en-GB" smtClean="0"/>
              <a:t>‹#›</a:t>
            </a:fld>
            <a:endParaRPr lang="en-GB"/>
          </a:p>
        </p:txBody>
      </p:sp>
    </p:spTree>
    <p:extLst>
      <p:ext uri="{BB962C8B-B14F-4D97-AF65-F5344CB8AC3E}">
        <p14:creationId xmlns:p14="http://schemas.microsoft.com/office/powerpoint/2010/main" val="253299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Level 2 Safe Stop in ego lane – JLR</a:t>
            </a:r>
            <a:r>
              <a:rPr lang="en-GB" baseline="0" dirty="0"/>
              <a:t> name: DCR (Driver Condition Response)</a:t>
            </a:r>
            <a:endParaRPr lang="en-GB" dirty="0"/>
          </a:p>
        </p:txBody>
      </p:sp>
      <p:sp>
        <p:nvSpPr>
          <p:cNvPr id="4" name="Foliennummernplatzhalter 3"/>
          <p:cNvSpPr>
            <a:spLocks noGrp="1"/>
          </p:cNvSpPr>
          <p:nvPr>
            <p:ph type="sldNum" sz="quarter" idx="10"/>
          </p:nvPr>
        </p:nvSpPr>
        <p:spPr/>
        <p:txBody>
          <a:bodyPr/>
          <a:lstStyle/>
          <a:p>
            <a:fld id="{226C9FCE-1D3F-4B61-8CB9-CBECA33CB327}" type="slidenum">
              <a:rPr lang="en-GB" smtClean="0"/>
              <a:t>6</a:t>
            </a:fld>
            <a:endParaRPr lang="en-GB"/>
          </a:p>
        </p:txBody>
      </p:sp>
    </p:spTree>
    <p:extLst>
      <p:ext uri="{BB962C8B-B14F-4D97-AF65-F5344CB8AC3E}">
        <p14:creationId xmlns:p14="http://schemas.microsoft.com/office/powerpoint/2010/main" val="817930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Initial:</a:t>
            </a:r>
          </a:p>
          <a:p>
            <a:endParaRPr lang="en-GB" dirty="0"/>
          </a:p>
          <a:p>
            <a:r>
              <a:rPr lang="en-GB" dirty="0"/>
              <a:t>Lane Driving with </a:t>
            </a:r>
          </a:p>
          <a:p>
            <a:pPr marL="171450" indent="-171450">
              <a:buFontTx/>
              <a:buChar char="-"/>
            </a:pPr>
            <a:r>
              <a:rPr lang="en-GB" baseline="0" dirty="0"/>
              <a:t>Set Speed = 120</a:t>
            </a:r>
          </a:p>
          <a:p>
            <a:pPr marL="171450" indent="-171450">
              <a:buFontTx/>
              <a:buChar char="-"/>
            </a:pPr>
            <a:r>
              <a:rPr lang="en-GB" baseline="0" dirty="0"/>
              <a:t>Time Gap = 2</a:t>
            </a:r>
          </a:p>
          <a:p>
            <a:pPr marL="171450" indent="-171450">
              <a:buFontTx/>
              <a:buChar char="-"/>
            </a:pPr>
            <a:endParaRPr lang="en-GB" baseline="0" dirty="0"/>
          </a:p>
          <a:p>
            <a:pPr marL="0" indent="0">
              <a:buFontTx/>
              <a:buNone/>
            </a:pPr>
            <a:r>
              <a:rPr lang="en-GB" baseline="0" dirty="0"/>
              <a:t>Next step is button press “Set +” </a:t>
            </a:r>
            <a:r>
              <a:rPr lang="en-GB" baseline="0" dirty="0">
                <a:sym typeface="Wingdings" panose="05000000000000000000" pitchFamily="2" charset="2"/>
              </a:rPr>
              <a:t> increase set speed by 5 </a:t>
            </a:r>
            <a:r>
              <a:rPr lang="en-GB" baseline="0" dirty="0" err="1">
                <a:sym typeface="Wingdings" panose="05000000000000000000" pitchFamily="2" charset="2"/>
              </a:rPr>
              <a:t>kph</a:t>
            </a: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Lane Driving with</a:t>
            </a:r>
          </a:p>
          <a:p>
            <a:pPr marL="171450" indent="-171450">
              <a:buFontTx/>
              <a:buChar char="-"/>
            </a:pPr>
            <a:r>
              <a:rPr lang="en-GB" baseline="0" dirty="0">
                <a:sym typeface="Wingdings" panose="05000000000000000000" pitchFamily="2" charset="2"/>
              </a:rPr>
              <a:t>Set Speed = 125</a:t>
            </a:r>
          </a:p>
          <a:p>
            <a:pPr marL="171450" indent="-171450">
              <a:buFontTx/>
              <a:buChar char="-"/>
            </a:pPr>
            <a:r>
              <a:rPr lang="en-GB" baseline="0" dirty="0">
                <a:sym typeface="Wingdings" panose="05000000000000000000" pitchFamily="2" charset="2"/>
              </a:rPr>
              <a:t>Time Gap = 2</a:t>
            </a:r>
          </a:p>
          <a:p>
            <a:pPr marL="171450" indent="-171450">
              <a:buFontTx/>
              <a:buChar char="-"/>
            </a:pPr>
            <a:endParaRPr lang="en-GB" baseline="0" dirty="0">
              <a:sym typeface="Wingdings" panose="05000000000000000000" pitchFamily="2" charset="2"/>
            </a:endParaRPr>
          </a:p>
          <a:p>
            <a:pPr marL="0" indent="0">
              <a:buFontTx/>
              <a:buNone/>
            </a:pPr>
            <a:r>
              <a:rPr lang="en-GB" baseline="0" dirty="0" err="1">
                <a:sym typeface="Wingdings" panose="05000000000000000000" pitchFamily="2" charset="2"/>
              </a:rPr>
              <a:t>Behavior</a:t>
            </a:r>
            <a:r>
              <a:rPr lang="en-GB" baseline="0" dirty="0">
                <a:sym typeface="Wingdings" panose="05000000000000000000" pitchFamily="2" charset="2"/>
              </a:rPr>
              <a:t> Manager:</a:t>
            </a:r>
          </a:p>
          <a:p>
            <a:pPr marL="0" indent="0">
              <a:buFontTx/>
              <a:buNone/>
            </a:pPr>
            <a:r>
              <a:rPr lang="en-GB" baseline="0" dirty="0">
                <a:sym typeface="Wingdings" panose="05000000000000000000" pitchFamily="2" charset="2"/>
              </a:rPr>
              <a:t>Create two </a:t>
            </a:r>
            <a:r>
              <a:rPr lang="en-GB" baseline="0" dirty="0" err="1">
                <a:sym typeface="Wingdings" panose="05000000000000000000" pitchFamily="2" charset="2"/>
              </a:rPr>
              <a:t>behaviors</a:t>
            </a:r>
            <a:r>
              <a:rPr lang="en-GB" baseline="0" dirty="0">
                <a:sym typeface="Wingdings" panose="05000000000000000000" pitchFamily="2" charset="2"/>
              </a:rPr>
              <a:t>: </a:t>
            </a:r>
          </a:p>
          <a:p>
            <a:pPr marL="171450" indent="-171450">
              <a:buFontTx/>
              <a:buChar char="-"/>
            </a:pPr>
            <a:r>
              <a:rPr lang="en-GB" baseline="0" dirty="0">
                <a:sym typeface="Wingdings" panose="05000000000000000000" pitchFamily="2" charset="2"/>
              </a:rPr>
              <a:t>lane driving with parameters set speed and time gap</a:t>
            </a:r>
          </a:p>
          <a:p>
            <a:pPr marL="171450" indent="-171450">
              <a:buFontTx/>
              <a:buChar char="-"/>
            </a:pPr>
            <a:r>
              <a:rPr lang="en-GB" baseline="0" dirty="0">
                <a:sym typeface="Wingdings" panose="05000000000000000000" pitchFamily="2" charset="2"/>
              </a:rPr>
              <a:t>Emergency Brake</a:t>
            </a:r>
          </a:p>
          <a:p>
            <a:pPr marL="171450" indent="-171450">
              <a:buFontTx/>
              <a:buChar char="-"/>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Send to SIT and perform prediction by RPM and send back to SIT</a:t>
            </a:r>
          </a:p>
          <a:p>
            <a:pPr marL="0" indent="0">
              <a:buFontTx/>
              <a:buNone/>
            </a:pPr>
            <a:r>
              <a:rPr lang="en-GB" baseline="0" dirty="0">
                <a:sym typeface="Wingdings" panose="05000000000000000000" pitchFamily="2" charset="2"/>
              </a:rPr>
              <a:t>Evaluation is done by SIT and each behaviour gets some describing metrics.</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Send back to FCT</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Next-Slide  Arbitration</a:t>
            </a:r>
          </a:p>
        </p:txBody>
      </p:sp>
      <p:sp>
        <p:nvSpPr>
          <p:cNvPr id="4" name="Foliennummernplatzhalter 3"/>
          <p:cNvSpPr>
            <a:spLocks noGrp="1"/>
          </p:cNvSpPr>
          <p:nvPr>
            <p:ph type="sldNum" sz="quarter" idx="10"/>
          </p:nvPr>
        </p:nvSpPr>
        <p:spPr/>
        <p:txBody>
          <a:bodyPr/>
          <a:lstStyle/>
          <a:p>
            <a:fld id="{9D347628-D61E-4C84-A1AD-80C19DFBBD86}" type="slidenum">
              <a:rPr lang="en-GB" smtClean="0"/>
              <a:t>19</a:t>
            </a:fld>
            <a:endParaRPr lang="en-GB"/>
          </a:p>
        </p:txBody>
      </p:sp>
    </p:spTree>
    <p:extLst>
      <p:ext uri="{BB962C8B-B14F-4D97-AF65-F5344CB8AC3E}">
        <p14:creationId xmlns:p14="http://schemas.microsoft.com/office/powerpoint/2010/main" val="109573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Arbitration</a:t>
            </a:r>
          </a:p>
          <a:p>
            <a:endParaRPr lang="en-GB" baseline="0" dirty="0">
              <a:sym typeface="Wingdings" panose="05000000000000000000" pitchFamily="2" charset="2"/>
            </a:endParaRPr>
          </a:p>
          <a:p>
            <a:r>
              <a:rPr lang="en-GB" baseline="0" dirty="0">
                <a:sym typeface="Wingdings" panose="05000000000000000000" pitchFamily="2" charset="2"/>
              </a:rPr>
              <a:t>Filtering</a:t>
            </a:r>
          </a:p>
          <a:p>
            <a:pPr marL="171450" indent="-171450">
              <a:buFontTx/>
              <a:buChar char="-"/>
            </a:pPr>
            <a:r>
              <a:rPr lang="en-GB" baseline="0" dirty="0">
                <a:sym typeface="Wingdings" panose="05000000000000000000" pitchFamily="2" charset="2"/>
              </a:rPr>
              <a:t>If the preconditions for feature activation are no longer valid, remove the evaluated behaviour</a:t>
            </a:r>
          </a:p>
          <a:p>
            <a:pPr marL="628650" lvl="1" indent="-171450">
              <a:buFontTx/>
              <a:buChar char="-"/>
            </a:pPr>
            <a:r>
              <a:rPr lang="en-GB" baseline="0" dirty="0">
                <a:sym typeface="Wingdings" panose="05000000000000000000" pitchFamily="2" charset="2"/>
              </a:rPr>
              <a:t>E.g. the driver deactivated the feature, or the speed range is no longer in the valid range</a:t>
            </a:r>
          </a:p>
          <a:p>
            <a:pPr marL="171450" indent="-171450">
              <a:buFontTx/>
              <a:buChar char="-"/>
            </a:pPr>
            <a:r>
              <a:rPr lang="en-GB" baseline="0" dirty="0">
                <a:sym typeface="Wingdings" panose="05000000000000000000" pitchFamily="2" charset="2"/>
              </a:rPr>
              <a:t>Check if the SIT metrics are in a valid range</a:t>
            </a:r>
          </a:p>
          <a:p>
            <a:pPr marL="628650" lvl="1" indent="-171450">
              <a:buFontTx/>
              <a:buChar char="-"/>
            </a:pPr>
            <a:r>
              <a:rPr lang="en-GB" baseline="0" dirty="0">
                <a:sym typeface="Wingdings" panose="05000000000000000000" pitchFamily="2" charset="2"/>
              </a:rPr>
              <a:t>Collision probability low</a:t>
            </a:r>
          </a:p>
          <a:p>
            <a:pPr marL="628650" lvl="1" indent="-171450">
              <a:buFontTx/>
              <a:buChar char="-"/>
            </a:pPr>
            <a:r>
              <a:rPr lang="en-GB" baseline="0" dirty="0">
                <a:sym typeface="Wingdings" panose="05000000000000000000" pitchFamily="2" charset="2"/>
              </a:rPr>
              <a:t>Necessity high</a:t>
            </a:r>
          </a:p>
          <a:p>
            <a:pPr marL="171450" indent="-171450">
              <a:buFontTx/>
              <a:buChar char="-"/>
            </a:pPr>
            <a:r>
              <a:rPr lang="en-GB" baseline="0" dirty="0">
                <a:sym typeface="Wingdings" panose="05000000000000000000" pitchFamily="2" charset="2"/>
              </a:rPr>
              <a:t>In our case</a:t>
            </a:r>
          </a:p>
          <a:p>
            <a:pPr marL="628650" lvl="1" indent="-171450">
              <a:buFontTx/>
              <a:buChar char="-"/>
            </a:pPr>
            <a:r>
              <a:rPr lang="en-GB" baseline="0" dirty="0">
                <a:sym typeface="Wingdings" panose="05000000000000000000" pitchFamily="2" charset="2"/>
              </a:rPr>
              <a:t>Lane Driving OK</a:t>
            </a:r>
          </a:p>
          <a:p>
            <a:pPr marL="628650" lvl="1" indent="-171450">
              <a:buFontTx/>
              <a:buChar char="-"/>
            </a:pPr>
            <a:r>
              <a:rPr lang="en-GB" baseline="0" dirty="0">
                <a:sym typeface="Wingdings" panose="05000000000000000000" pitchFamily="2" charset="2"/>
              </a:rPr>
              <a:t>AEB not ok due to low necessity  filter out</a:t>
            </a:r>
          </a:p>
          <a:p>
            <a:pPr marL="171450" indent="-171450">
              <a:buFontTx/>
              <a:buChar char="-"/>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Arbitration</a:t>
            </a:r>
          </a:p>
          <a:p>
            <a:pPr marL="171450" indent="-171450">
              <a:buFontTx/>
              <a:buChar char="-"/>
            </a:pPr>
            <a:r>
              <a:rPr lang="en-GB" baseline="0" dirty="0">
                <a:sym typeface="Wingdings" panose="05000000000000000000" pitchFamily="2" charset="2"/>
              </a:rPr>
              <a:t>Prioritization between the multiple behaviours if required</a:t>
            </a:r>
          </a:p>
          <a:p>
            <a:pPr marL="171450" indent="-171450">
              <a:buFontTx/>
              <a:buChar char="-"/>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Lane Driving is chosen and sent to RPM for execution (longitudinal and lateral control)</a:t>
            </a:r>
          </a:p>
          <a:p>
            <a:pPr marL="0" indent="0">
              <a:buFontTx/>
              <a:buNone/>
            </a:pPr>
            <a:r>
              <a:rPr lang="en-GB" baseline="0" dirty="0">
                <a:sym typeface="Wingdings" panose="05000000000000000000" pitchFamily="2" charset="2"/>
              </a:rPr>
              <a:t>In parallel, HMI output signals are generated</a:t>
            </a:r>
          </a:p>
        </p:txBody>
      </p:sp>
      <p:sp>
        <p:nvSpPr>
          <p:cNvPr id="4" name="Foliennummernplatzhalter 3"/>
          <p:cNvSpPr>
            <a:spLocks noGrp="1"/>
          </p:cNvSpPr>
          <p:nvPr>
            <p:ph type="sldNum" sz="quarter" idx="10"/>
          </p:nvPr>
        </p:nvSpPr>
        <p:spPr/>
        <p:txBody>
          <a:bodyPr/>
          <a:lstStyle/>
          <a:p>
            <a:fld id="{9D347628-D61E-4C84-A1AD-80C19DFBBD86}" type="slidenum">
              <a:rPr lang="en-GB" smtClean="0"/>
              <a:t>20</a:t>
            </a:fld>
            <a:endParaRPr lang="en-GB"/>
          </a:p>
        </p:txBody>
      </p:sp>
    </p:spTree>
    <p:extLst>
      <p:ext uri="{BB962C8B-B14F-4D97-AF65-F5344CB8AC3E}">
        <p14:creationId xmlns:p14="http://schemas.microsoft.com/office/powerpoint/2010/main" val="26736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Step</a:t>
            </a:r>
            <a:r>
              <a:rPr lang="en-GB" baseline="0" dirty="0"/>
              <a:t> 2:</a:t>
            </a:r>
            <a:endParaRPr lang="en-GB" dirty="0"/>
          </a:p>
          <a:p>
            <a:endParaRPr lang="en-GB" dirty="0"/>
          </a:p>
          <a:p>
            <a:r>
              <a:rPr lang="en-GB" dirty="0"/>
              <a:t>Lane Driving with </a:t>
            </a:r>
          </a:p>
          <a:p>
            <a:pPr marL="171450" indent="-171450">
              <a:buFontTx/>
              <a:buChar char="-"/>
            </a:pPr>
            <a:r>
              <a:rPr lang="en-GB" baseline="0" dirty="0"/>
              <a:t>Set Speed = 125</a:t>
            </a:r>
          </a:p>
          <a:p>
            <a:pPr marL="171450" indent="-171450">
              <a:buFontTx/>
              <a:buChar char="-"/>
            </a:pPr>
            <a:r>
              <a:rPr lang="en-GB" baseline="0" dirty="0"/>
              <a:t>Time Gap = 2</a:t>
            </a:r>
          </a:p>
          <a:p>
            <a:pPr marL="171450" indent="-171450">
              <a:buFontTx/>
              <a:buChar char="-"/>
            </a:pPr>
            <a:endParaRPr lang="en-GB" baseline="0" dirty="0"/>
          </a:p>
          <a:p>
            <a:pPr marL="0" indent="0">
              <a:buFontTx/>
              <a:buNone/>
            </a:pPr>
            <a:r>
              <a:rPr lang="en-GB" baseline="0" dirty="0"/>
              <a:t>Next step left indicator being set by the driver</a:t>
            </a: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State Machine will check activation condition and change to “HWA left” state</a:t>
            </a:r>
          </a:p>
          <a:p>
            <a:pPr marL="171450" indent="-171450">
              <a:buFontTx/>
              <a:buChar char="-"/>
            </a:pPr>
            <a:r>
              <a:rPr lang="en-GB" baseline="0" dirty="0">
                <a:sym typeface="Wingdings" panose="05000000000000000000" pitchFamily="2" charset="2"/>
              </a:rPr>
              <a:t>Set Speed = 125</a:t>
            </a:r>
          </a:p>
          <a:p>
            <a:pPr marL="171450" indent="-171450">
              <a:buFontTx/>
              <a:buChar char="-"/>
            </a:pPr>
            <a:r>
              <a:rPr lang="en-GB" baseline="0" dirty="0">
                <a:sym typeface="Wingdings" panose="05000000000000000000" pitchFamily="2" charset="2"/>
              </a:rPr>
              <a:t>Time Gap = 2</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Now the same cycle as shown before is done</a:t>
            </a:r>
          </a:p>
          <a:p>
            <a:pPr marL="0" indent="0">
              <a:buFontTx/>
              <a:buNone/>
            </a:pPr>
            <a:r>
              <a:rPr lang="en-GB" baseline="0" dirty="0" err="1">
                <a:sym typeface="Wingdings" panose="05000000000000000000" pitchFamily="2" charset="2"/>
              </a:rPr>
              <a:t>Behavior</a:t>
            </a:r>
            <a:r>
              <a:rPr lang="en-GB" baseline="0" dirty="0">
                <a:sym typeface="Wingdings" panose="05000000000000000000" pitchFamily="2" charset="2"/>
              </a:rPr>
              <a:t> Manager:</a:t>
            </a:r>
          </a:p>
          <a:p>
            <a:pPr marL="0" indent="0">
              <a:buFontTx/>
              <a:buNone/>
            </a:pPr>
            <a:r>
              <a:rPr lang="en-GB" baseline="0" dirty="0">
                <a:sym typeface="Wingdings" panose="05000000000000000000" pitchFamily="2" charset="2"/>
              </a:rPr>
              <a:t>Create two </a:t>
            </a:r>
            <a:r>
              <a:rPr lang="en-GB" baseline="0" dirty="0" err="1">
                <a:sym typeface="Wingdings" panose="05000000000000000000" pitchFamily="2" charset="2"/>
              </a:rPr>
              <a:t>behaviors</a:t>
            </a:r>
            <a:r>
              <a:rPr lang="en-GB" baseline="0" dirty="0">
                <a:sym typeface="Wingdings" panose="05000000000000000000" pitchFamily="2" charset="2"/>
              </a:rPr>
              <a:t>: </a:t>
            </a:r>
          </a:p>
          <a:p>
            <a:pPr marL="171450" indent="-171450">
              <a:buFontTx/>
              <a:buChar char="-"/>
            </a:pPr>
            <a:r>
              <a:rPr lang="en-GB" baseline="0" dirty="0">
                <a:sym typeface="Wingdings" panose="05000000000000000000" pitchFamily="2" charset="2"/>
              </a:rPr>
              <a:t>lane change left with parameters set speed and time gap</a:t>
            </a:r>
          </a:p>
          <a:p>
            <a:pPr marL="171450" indent="-171450">
              <a:buFontTx/>
              <a:buChar char="-"/>
            </a:pPr>
            <a:r>
              <a:rPr lang="en-GB" baseline="0" dirty="0">
                <a:sym typeface="Wingdings" panose="05000000000000000000" pitchFamily="2" charset="2"/>
              </a:rPr>
              <a:t>Emergency Brake</a:t>
            </a:r>
          </a:p>
          <a:p>
            <a:pPr marL="171450" indent="-171450">
              <a:buFontTx/>
              <a:buChar char="-"/>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Send to SIT and perform prediction by RPM and send back to SIT</a:t>
            </a:r>
          </a:p>
          <a:p>
            <a:pPr marL="0" indent="0">
              <a:buFontTx/>
              <a:buNone/>
            </a:pPr>
            <a:r>
              <a:rPr lang="en-GB" baseline="0" dirty="0">
                <a:sym typeface="Wingdings" panose="05000000000000000000" pitchFamily="2" charset="2"/>
              </a:rPr>
              <a:t>Now a feasibility is calculated if the lane change is possible  represented in collision probability</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Evaluation is done by SIT and each behaviour gets some describing metrics.</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Send back to FCT</a:t>
            </a:r>
          </a:p>
          <a:p>
            <a:pPr marL="0" indent="0">
              <a:buFontTx/>
              <a:buNone/>
            </a:pPr>
            <a:r>
              <a:rPr lang="en-GB" baseline="0" dirty="0">
                <a:sym typeface="Wingdings" panose="05000000000000000000" pitchFamily="2" charset="2"/>
              </a:rPr>
              <a:t>Arbitration is done in the same way</a:t>
            </a:r>
          </a:p>
        </p:txBody>
      </p:sp>
      <p:sp>
        <p:nvSpPr>
          <p:cNvPr id="4" name="Foliennummernplatzhalter 3"/>
          <p:cNvSpPr>
            <a:spLocks noGrp="1"/>
          </p:cNvSpPr>
          <p:nvPr>
            <p:ph type="sldNum" sz="quarter" idx="10"/>
          </p:nvPr>
        </p:nvSpPr>
        <p:spPr/>
        <p:txBody>
          <a:bodyPr/>
          <a:lstStyle/>
          <a:p>
            <a:fld id="{9D347628-D61E-4C84-A1AD-80C19DFBBD86}" type="slidenum">
              <a:rPr lang="en-GB" smtClean="0"/>
              <a:t>21</a:t>
            </a:fld>
            <a:endParaRPr lang="en-GB"/>
          </a:p>
        </p:txBody>
      </p:sp>
    </p:spTree>
    <p:extLst>
      <p:ext uri="{BB962C8B-B14F-4D97-AF65-F5344CB8AC3E}">
        <p14:creationId xmlns:p14="http://schemas.microsoft.com/office/powerpoint/2010/main" val="1303291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Step</a:t>
            </a:r>
            <a:r>
              <a:rPr lang="en-GB" baseline="0" dirty="0"/>
              <a:t> 3:</a:t>
            </a:r>
            <a:endParaRPr lang="en-GB" dirty="0"/>
          </a:p>
          <a:p>
            <a:r>
              <a:rPr lang="en-GB" dirty="0"/>
              <a:t>Continue Lane Change</a:t>
            </a:r>
            <a:r>
              <a:rPr lang="en-GB" baseline="0" dirty="0"/>
              <a:t> </a:t>
            </a:r>
            <a:r>
              <a:rPr lang="en-GB" dirty="0"/>
              <a:t>with </a:t>
            </a:r>
          </a:p>
          <a:p>
            <a:pPr marL="171450" indent="-171450">
              <a:buFontTx/>
              <a:buChar char="-"/>
            </a:pPr>
            <a:r>
              <a:rPr lang="en-GB" baseline="0" dirty="0"/>
              <a:t>Set Speed = 125</a:t>
            </a:r>
          </a:p>
          <a:p>
            <a:pPr marL="171450" indent="-171450">
              <a:buFontTx/>
              <a:buChar char="-"/>
            </a:pPr>
            <a:r>
              <a:rPr lang="en-GB" baseline="0" dirty="0"/>
              <a:t>Time Gap = 2</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Exactly the same procedure is now following again during the lane change.</a:t>
            </a:r>
          </a:p>
          <a:p>
            <a:pPr marL="0" indent="0">
              <a:buFontTx/>
              <a:buNone/>
            </a:pPr>
            <a:r>
              <a:rPr lang="en-GB" baseline="0" dirty="0">
                <a:sym typeface="Wingdings" panose="05000000000000000000" pitchFamily="2" charset="2"/>
              </a:rPr>
              <a:t>Within the DACore SIT and RPM a new prediction and evaluation of the situation is done during the lane change.</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If the situation is not getting critical (object in front or approaching vehicle from the rear), FCT will still get a low collision probability for the lane change and choose it again.</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 RPM will continue with the lane change execution</a:t>
            </a:r>
          </a:p>
        </p:txBody>
      </p:sp>
      <p:sp>
        <p:nvSpPr>
          <p:cNvPr id="4" name="Foliennummernplatzhalter 3"/>
          <p:cNvSpPr>
            <a:spLocks noGrp="1"/>
          </p:cNvSpPr>
          <p:nvPr>
            <p:ph type="sldNum" sz="quarter" idx="10"/>
          </p:nvPr>
        </p:nvSpPr>
        <p:spPr/>
        <p:txBody>
          <a:bodyPr/>
          <a:lstStyle/>
          <a:p>
            <a:fld id="{9D347628-D61E-4C84-A1AD-80C19DFBBD86}" type="slidenum">
              <a:rPr lang="en-GB" smtClean="0"/>
              <a:t>22</a:t>
            </a:fld>
            <a:endParaRPr lang="en-GB"/>
          </a:p>
        </p:txBody>
      </p:sp>
    </p:spTree>
    <p:extLst>
      <p:ext uri="{BB962C8B-B14F-4D97-AF65-F5344CB8AC3E}">
        <p14:creationId xmlns:p14="http://schemas.microsoft.com/office/powerpoint/2010/main" val="3282480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Step</a:t>
            </a:r>
            <a:r>
              <a:rPr lang="en-GB" baseline="0" dirty="0"/>
              <a:t> 4:</a:t>
            </a:r>
          </a:p>
          <a:p>
            <a:r>
              <a:rPr lang="en-GB" baseline="0" dirty="0"/>
              <a:t>Lane change is completed information provided by DACore </a:t>
            </a:r>
            <a:r>
              <a:rPr lang="en-GB" baseline="0" dirty="0">
                <a:sym typeface="Wingdings" panose="05000000000000000000" pitchFamily="2" charset="2"/>
              </a:rPr>
              <a:t> FCT continue with lane driving as before</a:t>
            </a:r>
            <a:endParaRPr lang="en-GB" baseline="0" dirty="0"/>
          </a:p>
          <a:p>
            <a:endParaRPr lang="en-GB" dirty="0"/>
          </a:p>
          <a:p>
            <a:r>
              <a:rPr lang="en-GB" dirty="0"/>
              <a:t>Request Lane</a:t>
            </a:r>
            <a:r>
              <a:rPr lang="en-GB" baseline="0" dirty="0"/>
              <a:t> </a:t>
            </a:r>
            <a:r>
              <a:rPr lang="en-GB" dirty="0"/>
              <a:t>Driving with </a:t>
            </a:r>
          </a:p>
          <a:p>
            <a:pPr marL="171450" indent="-171450">
              <a:buFontTx/>
              <a:buChar char="-"/>
            </a:pPr>
            <a:r>
              <a:rPr lang="en-GB" baseline="0" dirty="0"/>
              <a:t>Set Speed = 125</a:t>
            </a:r>
          </a:p>
          <a:p>
            <a:pPr marL="171450" indent="-171450">
              <a:buFontTx/>
              <a:buChar char="-"/>
            </a:pPr>
            <a:r>
              <a:rPr lang="en-GB" baseline="0" dirty="0"/>
              <a:t>Time Gap = 2</a:t>
            </a:r>
          </a:p>
          <a:p>
            <a:pPr marL="0" indent="0">
              <a:buFontTx/>
              <a:buNone/>
            </a:pPr>
            <a:endParaRPr lang="en-GB" baseline="0" dirty="0">
              <a:sym typeface="Wingdings" panose="05000000000000000000" pitchFamily="2" charset="2"/>
            </a:endParaRPr>
          </a:p>
          <a:p>
            <a:pPr marL="0" indent="0">
              <a:buFontTx/>
              <a:buNone/>
            </a:pPr>
            <a:r>
              <a:rPr lang="en-GB" baseline="0" dirty="0">
                <a:sym typeface="Wingdings" panose="05000000000000000000" pitchFamily="2" charset="2"/>
              </a:rPr>
              <a:t>Same cycle as in step 1 is done.</a:t>
            </a:r>
          </a:p>
        </p:txBody>
      </p:sp>
      <p:sp>
        <p:nvSpPr>
          <p:cNvPr id="4" name="Foliennummernplatzhalter 3"/>
          <p:cNvSpPr>
            <a:spLocks noGrp="1"/>
          </p:cNvSpPr>
          <p:nvPr>
            <p:ph type="sldNum" sz="quarter" idx="10"/>
          </p:nvPr>
        </p:nvSpPr>
        <p:spPr/>
        <p:txBody>
          <a:bodyPr/>
          <a:lstStyle/>
          <a:p>
            <a:fld id="{9D347628-D61E-4C84-A1AD-80C19DFBBD86}" type="slidenum">
              <a:rPr lang="en-GB" smtClean="0"/>
              <a:t>23</a:t>
            </a:fld>
            <a:endParaRPr lang="en-GB"/>
          </a:p>
        </p:txBody>
      </p:sp>
    </p:spTree>
    <p:extLst>
      <p:ext uri="{BB962C8B-B14F-4D97-AF65-F5344CB8AC3E}">
        <p14:creationId xmlns:p14="http://schemas.microsoft.com/office/powerpoint/2010/main" val="286533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Platform</a:t>
            </a:r>
            <a:r>
              <a:rPr lang="en-GB" baseline="0" dirty="0"/>
              <a:t> DACore as basis for function development</a:t>
            </a:r>
          </a:p>
          <a:p>
            <a:endParaRPr lang="en-GB" baseline="0" dirty="0"/>
          </a:p>
          <a:p>
            <a:pPr marL="171450" indent="-171450">
              <a:buFontTx/>
              <a:buChar char="-"/>
            </a:pPr>
            <a:r>
              <a:rPr lang="en-GB" baseline="0" dirty="0"/>
              <a:t>Contains main sub-systems PER, SIT and RPM</a:t>
            </a:r>
          </a:p>
          <a:p>
            <a:pPr marL="171450" indent="-171450">
              <a:buFontTx/>
              <a:buChar char="-"/>
            </a:pPr>
            <a:r>
              <a:rPr lang="en-GB" baseline="0" dirty="0"/>
              <a:t>Other services included as well: Diagnostics, Network, Degradation, …</a:t>
            </a:r>
          </a:p>
          <a:p>
            <a:pPr marL="171450" indent="-171450">
              <a:buFontTx/>
              <a:buChar char="-"/>
            </a:pPr>
            <a:endParaRPr lang="en-GB" baseline="0" dirty="0"/>
          </a:p>
          <a:p>
            <a:pPr marL="171450" indent="-171450">
              <a:buFontTx/>
              <a:buChar char="-"/>
            </a:pPr>
            <a:endParaRPr lang="en-GB" baseline="0" dirty="0"/>
          </a:p>
          <a:p>
            <a:pPr marL="0" indent="0">
              <a:buFontTx/>
              <a:buNone/>
            </a:pPr>
            <a:r>
              <a:rPr lang="en-GB" baseline="0" dirty="0"/>
              <a:t>Function layer on top of DACore using API to realize the functions</a:t>
            </a:r>
          </a:p>
        </p:txBody>
      </p:sp>
      <p:sp>
        <p:nvSpPr>
          <p:cNvPr id="4" name="Foliennummernplatzhalter 3"/>
          <p:cNvSpPr>
            <a:spLocks noGrp="1"/>
          </p:cNvSpPr>
          <p:nvPr>
            <p:ph type="sldNum" sz="quarter" idx="10"/>
          </p:nvPr>
        </p:nvSpPr>
        <p:spPr/>
        <p:txBody>
          <a:bodyPr/>
          <a:lstStyle/>
          <a:p>
            <a:fld id="{9D347628-D61E-4C84-A1AD-80C19DFBBD86}" type="slidenum">
              <a:rPr lang="en-GB" smtClean="0"/>
              <a:t>9</a:t>
            </a:fld>
            <a:endParaRPr lang="en-GB"/>
          </a:p>
        </p:txBody>
      </p:sp>
    </p:spTree>
    <p:extLst>
      <p:ext uri="{BB962C8B-B14F-4D97-AF65-F5344CB8AC3E}">
        <p14:creationId xmlns:p14="http://schemas.microsoft.com/office/powerpoint/2010/main" val="84451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Function Layer</a:t>
            </a:r>
            <a:r>
              <a:rPr lang="en-GB" baseline="0" dirty="0"/>
              <a:t> consists of 3 main blocks</a:t>
            </a:r>
          </a:p>
          <a:p>
            <a:endParaRPr lang="en-GB" baseline="0" dirty="0"/>
          </a:p>
          <a:p>
            <a:pPr marL="171450" indent="-171450">
              <a:buFontTx/>
              <a:buChar char="-"/>
            </a:pPr>
            <a:r>
              <a:rPr lang="en-GB" baseline="0" dirty="0"/>
              <a:t>Function State Machines</a:t>
            </a:r>
          </a:p>
          <a:p>
            <a:pPr marL="628650" lvl="1" indent="-171450">
              <a:buFontTx/>
              <a:buChar char="-"/>
            </a:pPr>
            <a:r>
              <a:rPr lang="en-GB" baseline="0" dirty="0"/>
              <a:t>Realizing function behaviour</a:t>
            </a:r>
          </a:p>
          <a:p>
            <a:pPr marL="628650" lvl="1" indent="-171450">
              <a:buFontTx/>
              <a:buChar char="-"/>
            </a:pPr>
            <a:r>
              <a:rPr lang="en-GB" baseline="0" dirty="0"/>
              <a:t>Containing individual function state machines</a:t>
            </a:r>
          </a:p>
          <a:p>
            <a:pPr marL="171450" indent="-171450">
              <a:buFontTx/>
              <a:buChar char="-"/>
            </a:pPr>
            <a:r>
              <a:rPr lang="en-GB" baseline="0" dirty="0"/>
              <a:t>Function Arbitration</a:t>
            </a:r>
          </a:p>
          <a:p>
            <a:pPr marL="628650" lvl="1" indent="-171450">
              <a:buFontTx/>
              <a:buChar char="-"/>
            </a:pPr>
            <a:r>
              <a:rPr lang="en-GB" baseline="0" dirty="0"/>
              <a:t>Defining interaction between the functions</a:t>
            </a:r>
          </a:p>
          <a:p>
            <a:pPr marL="171450" indent="-171450">
              <a:buFontTx/>
              <a:buChar char="-"/>
            </a:pPr>
            <a:r>
              <a:rPr lang="en-GB" baseline="0" dirty="0"/>
              <a:t>Human Interface Controller</a:t>
            </a:r>
          </a:p>
          <a:p>
            <a:pPr marL="628650" lvl="1" indent="-171450">
              <a:buFontTx/>
              <a:buChar char="-"/>
            </a:pPr>
            <a:r>
              <a:rPr lang="en-GB" baseline="0" dirty="0"/>
              <a:t>Realizing the output interface to the driver</a:t>
            </a:r>
          </a:p>
          <a:p>
            <a:pPr marL="628650" lvl="1" indent="-171450">
              <a:buFontTx/>
              <a:buChar char="-"/>
            </a:pPr>
            <a:r>
              <a:rPr lang="en-GB" baseline="0" dirty="0"/>
              <a:t>Optical, acoustic or haptic signals </a:t>
            </a:r>
            <a:endParaRPr lang="en-GB" dirty="0"/>
          </a:p>
        </p:txBody>
      </p:sp>
      <p:sp>
        <p:nvSpPr>
          <p:cNvPr id="4" name="Foliennummernplatzhalter 3"/>
          <p:cNvSpPr>
            <a:spLocks noGrp="1"/>
          </p:cNvSpPr>
          <p:nvPr>
            <p:ph type="sldNum" sz="quarter" idx="10"/>
          </p:nvPr>
        </p:nvSpPr>
        <p:spPr/>
        <p:txBody>
          <a:bodyPr/>
          <a:lstStyle/>
          <a:p>
            <a:fld id="{9D347628-D61E-4C84-A1AD-80C19DFBBD86}" type="slidenum">
              <a:rPr lang="en-GB" smtClean="0"/>
              <a:t>10</a:t>
            </a:fld>
            <a:endParaRPr lang="en-GB"/>
          </a:p>
        </p:txBody>
      </p:sp>
    </p:spTree>
    <p:extLst>
      <p:ext uri="{BB962C8B-B14F-4D97-AF65-F5344CB8AC3E}">
        <p14:creationId xmlns:p14="http://schemas.microsoft.com/office/powerpoint/2010/main" val="22629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Detailed view on the function state machine part</a:t>
            </a:r>
          </a:p>
          <a:p>
            <a:endParaRPr lang="en-GB" dirty="0"/>
          </a:p>
          <a:p>
            <a:r>
              <a:rPr lang="en-GB" dirty="0"/>
              <a:t>SPP – Signal Pre-Processing</a:t>
            </a:r>
          </a:p>
          <a:p>
            <a:pPr marL="171450" indent="-171450">
              <a:buFontTx/>
              <a:buChar char="-"/>
            </a:pPr>
            <a:r>
              <a:rPr lang="en-GB" dirty="0"/>
              <a:t>Formerly known</a:t>
            </a:r>
            <a:r>
              <a:rPr lang="en-GB" baseline="0" dirty="0"/>
              <a:t> as PPBI sub-system in </a:t>
            </a:r>
            <a:r>
              <a:rPr lang="en-GB" baseline="0" dirty="0" err="1"/>
              <a:t>SystemB</a:t>
            </a:r>
            <a:r>
              <a:rPr lang="en-GB" baseline="0" dirty="0"/>
              <a:t>+</a:t>
            </a:r>
          </a:p>
          <a:p>
            <a:pPr marL="171450" indent="-171450">
              <a:buFontTx/>
              <a:buChar char="-"/>
            </a:pPr>
            <a:r>
              <a:rPr lang="en-GB" baseline="0" dirty="0"/>
              <a:t>Mapping of network signals to internal signals</a:t>
            </a:r>
          </a:p>
          <a:p>
            <a:pPr marL="628650" lvl="1" indent="-171450">
              <a:buFontTx/>
              <a:buChar char="-"/>
            </a:pPr>
            <a:r>
              <a:rPr lang="en-GB" baseline="0" dirty="0"/>
              <a:t>HMI Input signals e.g. ACC buttons, indicator switch</a:t>
            </a:r>
          </a:p>
          <a:p>
            <a:pPr marL="628650" lvl="1" indent="-171450">
              <a:buFontTx/>
              <a:buChar char="-"/>
            </a:pPr>
            <a:r>
              <a:rPr lang="en-GB" baseline="0" dirty="0"/>
              <a:t>Function relevant vehicle information e.g. Door Status</a:t>
            </a:r>
          </a:p>
          <a:p>
            <a:pPr marL="628650" lvl="1" indent="-171450">
              <a:buFontTx/>
              <a:buChar char="-"/>
            </a:pPr>
            <a:r>
              <a:rPr lang="en-GB" baseline="0" dirty="0"/>
              <a:t>Customer Specific signals for functions</a:t>
            </a:r>
          </a:p>
          <a:p>
            <a:pPr marL="628650" lvl="1" indent="-171450">
              <a:buFontTx/>
              <a:buChar char="-"/>
            </a:pPr>
            <a:r>
              <a:rPr lang="en-GB" baseline="0" dirty="0"/>
              <a:t>Remark: other vehicle signals, e.g. vehicle speed or yaw rate, are integrated in the PER SPP and provided internally via DADDY ports</a:t>
            </a:r>
          </a:p>
          <a:p>
            <a:pPr marL="171450" lvl="0" indent="-171450">
              <a:buFontTx/>
              <a:buChar char="-"/>
            </a:pPr>
            <a:r>
              <a:rPr lang="en-GB" baseline="0" dirty="0"/>
              <a:t>This mapping is highly vehicle specific</a:t>
            </a:r>
          </a:p>
          <a:p>
            <a:pPr marL="171450" lvl="0" indent="-171450">
              <a:buFontTx/>
              <a:buChar char="-"/>
            </a:pPr>
            <a:r>
              <a:rPr lang="en-GB" baseline="0" dirty="0"/>
              <a:t>SPP is running in 10ms cycle to recognize all network signals and e.g. short button press signals</a:t>
            </a:r>
          </a:p>
          <a:p>
            <a:pPr marL="171450" lvl="0" indent="-171450">
              <a:buFontTx/>
              <a:buChar char="-"/>
            </a:pPr>
            <a:endParaRPr lang="en-GB" baseline="0" dirty="0"/>
          </a:p>
          <a:p>
            <a:pPr marL="0" lvl="0" indent="0">
              <a:buFontTx/>
              <a:buNone/>
            </a:pPr>
            <a:r>
              <a:rPr lang="en-GB" baseline="0" dirty="0"/>
              <a:t>FIP – Function Input Processing</a:t>
            </a:r>
          </a:p>
          <a:p>
            <a:pPr marL="171450" lvl="0" indent="-171450">
              <a:buFontTx/>
              <a:buChar char="-"/>
            </a:pPr>
            <a:r>
              <a:rPr lang="en-GB" baseline="0" dirty="0"/>
              <a:t>Generic usage of the SPP inputs signals and the input signals of other Sub-Modules</a:t>
            </a:r>
          </a:p>
          <a:p>
            <a:pPr marL="171450" lvl="0" indent="-171450">
              <a:buFontTx/>
              <a:buChar char="-"/>
            </a:pPr>
            <a:r>
              <a:rPr lang="en-GB" baseline="0" dirty="0"/>
              <a:t>These generic signals could be used by all function state machines </a:t>
            </a:r>
            <a:r>
              <a:rPr lang="en-GB" baseline="0" dirty="0">
                <a:sym typeface="Wingdings" panose="05000000000000000000" pitchFamily="2" charset="2"/>
              </a:rPr>
              <a:t> benefit: signal has to be integrated only once in the system</a:t>
            </a:r>
          </a:p>
          <a:p>
            <a:pPr marL="171450" lvl="0" indent="-171450">
              <a:buFontTx/>
              <a:buChar char="-"/>
            </a:pPr>
            <a:r>
              <a:rPr lang="en-GB" baseline="0" dirty="0">
                <a:sym typeface="Wingdings" panose="05000000000000000000" pitchFamily="2" charset="2"/>
              </a:rPr>
              <a:t>Generic conditions could be calculated out of the SPP input signals, e.g. Driver precondition (Doors, Seatbelt closed)</a:t>
            </a:r>
          </a:p>
          <a:p>
            <a:pPr marL="171450" lvl="0" indent="-171450">
              <a:buFontTx/>
              <a:buChar char="-"/>
            </a:pPr>
            <a:endParaRPr lang="en-GB" baseline="0" dirty="0">
              <a:sym typeface="Wingdings" panose="05000000000000000000" pitchFamily="2" charset="2"/>
            </a:endParaRPr>
          </a:p>
          <a:p>
            <a:pPr marL="0" lvl="0" indent="0">
              <a:buFontTx/>
              <a:buNone/>
            </a:pPr>
            <a:r>
              <a:rPr lang="en-GB" baseline="0" dirty="0">
                <a:sym typeface="Wingdings" panose="05000000000000000000" pitchFamily="2" charset="2"/>
              </a:rPr>
              <a:t>State Machine</a:t>
            </a:r>
          </a:p>
          <a:p>
            <a:pPr marL="171450" lvl="0" indent="-171450">
              <a:buFontTx/>
              <a:buChar char="-"/>
            </a:pPr>
            <a:r>
              <a:rPr lang="en-GB" baseline="0" dirty="0">
                <a:sym typeface="Wingdings" panose="05000000000000000000" pitchFamily="2" charset="2"/>
              </a:rPr>
              <a:t>Individual state machines could be implemented for each function</a:t>
            </a:r>
          </a:p>
          <a:p>
            <a:pPr marL="171450" lvl="0" indent="-171450">
              <a:buFontTx/>
              <a:buChar char="-"/>
            </a:pPr>
            <a:r>
              <a:rPr lang="en-GB" baseline="0" dirty="0"/>
              <a:t>Usage of FIP signals and conditions as input triggers</a:t>
            </a:r>
          </a:p>
          <a:p>
            <a:pPr marL="171450" lvl="0" indent="-171450">
              <a:buFontTx/>
              <a:buChar char="-"/>
            </a:pPr>
            <a:r>
              <a:rPr lang="en-GB" baseline="0" dirty="0"/>
              <a:t>State Machine specific conditions</a:t>
            </a:r>
          </a:p>
          <a:p>
            <a:pPr marL="628650" lvl="1" indent="-171450">
              <a:buFontTx/>
              <a:buChar char="-"/>
            </a:pPr>
            <a:r>
              <a:rPr lang="en-GB" baseline="0" dirty="0"/>
              <a:t>Activation Trigger</a:t>
            </a:r>
          </a:p>
          <a:p>
            <a:pPr marL="628650" lvl="1" indent="-171450">
              <a:buFontTx/>
              <a:buChar char="-"/>
            </a:pPr>
            <a:r>
              <a:rPr lang="en-GB" baseline="0" dirty="0"/>
              <a:t>Activation Prevention Condition</a:t>
            </a:r>
          </a:p>
          <a:p>
            <a:pPr marL="628650" lvl="1" indent="-171450">
              <a:buFontTx/>
              <a:buChar char="-"/>
            </a:pPr>
            <a:r>
              <a:rPr lang="en-GB" baseline="0" dirty="0"/>
              <a:t>Switch Off Conditions</a:t>
            </a:r>
          </a:p>
          <a:p>
            <a:pPr marL="171450" lvl="0" indent="-171450">
              <a:buFontTx/>
              <a:buChar char="-"/>
            </a:pPr>
            <a:r>
              <a:rPr lang="en-GB" baseline="0" dirty="0"/>
              <a:t>State Machine Handling</a:t>
            </a:r>
          </a:p>
          <a:p>
            <a:pPr marL="171450" lvl="0" indent="-171450">
              <a:buFontTx/>
              <a:buChar char="-"/>
            </a:pPr>
            <a:endParaRPr lang="en-GB" baseline="0" dirty="0"/>
          </a:p>
          <a:p>
            <a:pPr marL="0" lvl="0" indent="0">
              <a:buFontTx/>
              <a:buNone/>
            </a:pPr>
            <a:r>
              <a:rPr lang="en-GB" baseline="0" dirty="0"/>
              <a:t>Behaviour Manager</a:t>
            </a:r>
          </a:p>
          <a:p>
            <a:pPr marL="171450" lvl="0" indent="-171450">
              <a:buFontTx/>
              <a:buChar char="-"/>
            </a:pPr>
            <a:r>
              <a:rPr lang="en-GB" baseline="0" dirty="0"/>
              <a:t>Generation of behaviour specifications for SIT depending on the function state</a:t>
            </a:r>
          </a:p>
          <a:p>
            <a:pPr marL="628650" lvl="1" indent="-171450">
              <a:buFontTx/>
              <a:buChar char="-"/>
            </a:pPr>
            <a:r>
              <a:rPr lang="en-GB" baseline="0" dirty="0"/>
              <a:t>Only relevant calculation requests are sent to DACore in order to spare calculation resources</a:t>
            </a:r>
          </a:p>
          <a:p>
            <a:pPr marL="628650" lvl="1" indent="-171450">
              <a:buFontTx/>
              <a:buChar char="-"/>
            </a:pPr>
            <a:r>
              <a:rPr lang="en-GB" baseline="0" dirty="0"/>
              <a:t>Multiple scenarios will be requested in parallel to be predicted by DACore</a:t>
            </a:r>
          </a:p>
          <a:p>
            <a:pPr marL="1085850" lvl="2" indent="-171450">
              <a:buFontTx/>
              <a:buChar char="-"/>
            </a:pPr>
            <a:r>
              <a:rPr lang="en-GB" baseline="0" dirty="0"/>
              <a:t>E.g. AEB in parallel to a Lane Driving for ACC</a:t>
            </a:r>
          </a:p>
          <a:p>
            <a:pPr marL="628650" lvl="1" indent="-171450">
              <a:buFontTx/>
              <a:buChar char="-"/>
            </a:pPr>
            <a:r>
              <a:rPr lang="en-GB" baseline="0" dirty="0"/>
              <a:t>Later FCT will decide which one is relevant to be executed</a:t>
            </a:r>
          </a:p>
          <a:p>
            <a:pPr marL="171450" lvl="0" indent="-171450">
              <a:buFontTx/>
              <a:buChar char="-"/>
            </a:pPr>
            <a:r>
              <a:rPr lang="en-GB" baseline="0" dirty="0"/>
              <a:t>Starting point for DACore behaviour generation: SIT API interface to trigger the DACore calculations</a:t>
            </a:r>
          </a:p>
          <a:p>
            <a:pPr marL="171450" lvl="0" indent="-171450">
              <a:buFontTx/>
              <a:buChar char="-"/>
            </a:pPr>
            <a:r>
              <a:rPr lang="en-GB" baseline="0" dirty="0"/>
              <a:t>If no behaviour is specified, the DACore will not provide any scenario to realize a function</a:t>
            </a:r>
          </a:p>
        </p:txBody>
      </p:sp>
      <p:sp>
        <p:nvSpPr>
          <p:cNvPr id="4" name="Foliennummernplatzhalter 3"/>
          <p:cNvSpPr>
            <a:spLocks noGrp="1"/>
          </p:cNvSpPr>
          <p:nvPr>
            <p:ph type="sldNum" sz="quarter" idx="10"/>
          </p:nvPr>
        </p:nvSpPr>
        <p:spPr/>
        <p:txBody>
          <a:bodyPr/>
          <a:lstStyle/>
          <a:p>
            <a:fld id="{9D347628-D61E-4C84-A1AD-80C19DFBBD86}" type="slidenum">
              <a:rPr lang="en-GB" smtClean="0"/>
              <a:t>11</a:t>
            </a:fld>
            <a:endParaRPr lang="en-GB"/>
          </a:p>
        </p:txBody>
      </p:sp>
    </p:spTree>
    <p:extLst>
      <p:ext uri="{BB962C8B-B14F-4D97-AF65-F5344CB8AC3E}">
        <p14:creationId xmlns:p14="http://schemas.microsoft.com/office/powerpoint/2010/main" val="224184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Details in</a:t>
            </a:r>
            <a:r>
              <a:rPr lang="en-GB" baseline="0" dirty="0"/>
              <a:t> FCT</a:t>
            </a:r>
            <a:r>
              <a:rPr lang="en-GB" dirty="0"/>
              <a:t> Architecture </a:t>
            </a:r>
            <a:r>
              <a:rPr lang="en-GB" baseline="0" dirty="0"/>
              <a:t>- State Machine</a:t>
            </a:r>
          </a:p>
          <a:p>
            <a:endParaRPr lang="en-GB" baseline="0" dirty="0"/>
          </a:p>
          <a:p>
            <a:pPr marL="171450" indent="-171450">
              <a:buFontTx/>
              <a:buChar char="-"/>
            </a:pPr>
            <a:r>
              <a:rPr lang="en-GB" baseline="0" dirty="0"/>
              <a:t>HMI Requests</a:t>
            </a:r>
          </a:p>
          <a:p>
            <a:pPr marL="628650" lvl="1" indent="-171450">
              <a:buFontTx/>
              <a:buChar char="-"/>
            </a:pPr>
            <a:r>
              <a:rPr lang="en-GB" baseline="0" dirty="0"/>
              <a:t>Input button signals</a:t>
            </a:r>
          </a:p>
          <a:p>
            <a:pPr marL="628650" lvl="1" indent="-171450">
              <a:buFontTx/>
              <a:buChar char="-"/>
            </a:pPr>
            <a:r>
              <a:rPr lang="en-GB" baseline="0" dirty="0"/>
              <a:t>Vehicle configuration via multimedia display</a:t>
            </a:r>
          </a:p>
          <a:p>
            <a:pPr marL="171450" lvl="0" indent="-171450">
              <a:buFontTx/>
              <a:buChar char="-"/>
            </a:pPr>
            <a:r>
              <a:rPr lang="en-GB" baseline="0" dirty="0"/>
              <a:t>Vehicle conditions</a:t>
            </a:r>
          </a:p>
          <a:p>
            <a:pPr marL="628650" lvl="1" indent="-171450">
              <a:buFontTx/>
              <a:buChar char="-"/>
            </a:pPr>
            <a:r>
              <a:rPr lang="en-GB" baseline="0" dirty="0"/>
              <a:t>Ego velocity</a:t>
            </a:r>
          </a:p>
          <a:p>
            <a:pPr marL="628650" lvl="1" indent="-171450">
              <a:buFontTx/>
              <a:buChar char="-"/>
            </a:pPr>
            <a:r>
              <a:rPr lang="en-GB" baseline="0" dirty="0"/>
              <a:t>Yaw rate</a:t>
            </a:r>
          </a:p>
          <a:p>
            <a:pPr marL="628650" lvl="1" indent="-171450">
              <a:buFontTx/>
              <a:buChar char="-"/>
            </a:pPr>
            <a:r>
              <a:rPr lang="en-GB" baseline="0" dirty="0"/>
              <a:t>Door Status …</a:t>
            </a:r>
          </a:p>
          <a:p>
            <a:pPr marL="171450" lvl="0" indent="-171450">
              <a:buFontTx/>
              <a:buChar char="-"/>
            </a:pPr>
            <a:r>
              <a:rPr lang="en-GB" baseline="0" dirty="0"/>
              <a:t>Individual State machines for the functions</a:t>
            </a:r>
          </a:p>
          <a:p>
            <a:pPr marL="628650" lvl="1" indent="-171450">
              <a:buFontTx/>
              <a:buChar char="-"/>
            </a:pPr>
            <a:r>
              <a:rPr lang="en-GB" baseline="0" dirty="0"/>
              <a:t>Providing function status (Inactive, Active, Ready, Failure, …)</a:t>
            </a:r>
          </a:p>
          <a:p>
            <a:pPr marL="171450" lvl="0" indent="-171450">
              <a:buFontTx/>
              <a:buChar char="-"/>
            </a:pPr>
            <a:r>
              <a:rPr lang="en-GB" baseline="0" dirty="0"/>
              <a:t>Behaviour Manager</a:t>
            </a:r>
          </a:p>
          <a:p>
            <a:pPr marL="628650" lvl="1" indent="-171450">
              <a:buFontTx/>
              <a:buChar char="-"/>
            </a:pPr>
            <a:r>
              <a:rPr lang="en-GB" baseline="0" dirty="0"/>
              <a:t>Generating behaviour specification as input to SIT</a:t>
            </a:r>
          </a:p>
          <a:p>
            <a:pPr marL="628650" lvl="1" indent="-171450">
              <a:buFontTx/>
              <a:buChar char="-"/>
            </a:pPr>
            <a:endParaRPr lang="en-GB" baseline="0" dirty="0"/>
          </a:p>
          <a:p>
            <a:pPr marL="628650" lvl="1" indent="-171450">
              <a:buFontTx/>
              <a:buChar char="-"/>
            </a:pPr>
            <a:endParaRPr lang="en-GB" baseline="0" dirty="0"/>
          </a:p>
          <a:p>
            <a:pPr marL="0" lvl="0" indent="0">
              <a:buFontTx/>
              <a:buNone/>
            </a:pPr>
            <a:r>
              <a:rPr lang="en-GB" baseline="0" dirty="0"/>
              <a:t>Summarize already known DACore Procedure which is following in DACore</a:t>
            </a:r>
          </a:p>
          <a:p>
            <a:pPr marL="171450" lvl="0" indent="-171450">
              <a:buFontTx/>
              <a:buChar char="-"/>
            </a:pPr>
            <a:r>
              <a:rPr lang="en-GB" baseline="0" dirty="0"/>
              <a:t>SIT running behaviour strategy evaluation</a:t>
            </a:r>
          </a:p>
          <a:p>
            <a:pPr marL="171450" lvl="0" indent="-171450">
              <a:buFontTx/>
              <a:buChar char="-"/>
            </a:pPr>
            <a:r>
              <a:rPr lang="en-GB" baseline="0" dirty="0"/>
              <a:t>Prediction being done be RPM for each specified  behaviour</a:t>
            </a:r>
          </a:p>
          <a:p>
            <a:pPr marL="171450" lvl="0" indent="-171450">
              <a:buFontTx/>
              <a:buChar char="-"/>
            </a:pPr>
            <a:r>
              <a:rPr lang="en-GB" baseline="0" dirty="0"/>
              <a:t>SIT evaluating all of these </a:t>
            </a:r>
            <a:r>
              <a:rPr lang="en-GB" baseline="0" dirty="0" err="1"/>
              <a:t>behaviors</a:t>
            </a:r>
            <a:r>
              <a:rPr lang="en-GB" baseline="0" dirty="0"/>
              <a:t> and generating metrics to describe feasibility of these </a:t>
            </a:r>
            <a:r>
              <a:rPr lang="en-GB" baseline="0" dirty="0" err="1"/>
              <a:t>behaviors</a:t>
            </a:r>
            <a:endParaRPr lang="en-GB" baseline="0" dirty="0"/>
          </a:p>
          <a:p>
            <a:pPr marL="628650" lvl="1" indent="-171450">
              <a:buFontTx/>
              <a:buChar char="-"/>
            </a:pPr>
            <a:r>
              <a:rPr lang="en-GB" baseline="0" dirty="0"/>
              <a:t>Evaluated behaviours being provided to function arbitration block</a:t>
            </a:r>
          </a:p>
        </p:txBody>
      </p:sp>
      <p:sp>
        <p:nvSpPr>
          <p:cNvPr id="4" name="Foliennummernplatzhalter 3"/>
          <p:cNvSpPr>
            <a:spLocks noGrp="1"/>
          </p:cNvSpPr>
          <p:nvPr>
            <p:ph type="sldNum" sz="quarter" idx="10"/>
          </p:nvPr>
        </p:nvSpPr>
        <p:spPr/>
        <p:txBody>
          <a:bodyPr/>
          <a:lstStyle/>
          <a:p>
            <a:fld id="{9D347628-D61E-4C84-A1AD-80C19DFBBD86}" type="slidenum">
              <a:rPr lang="en-GB" smtClean="0"/>
              <a:t>12</a:t>
            </a:fld>
            <a:endParaRPr lang="en-GB"/>
          </a:p>
        </p:txBody>
      </p:sp>
    </p:spTree>
    <p:extLst>
      <p:ext uri="{BB962C8B-B14F-4D97-AF65-F5344CB8AC3E}">
        <p14:creationId xmlns:p14="http://schemas.microsoft.com/office/powerpoint/2010/main" val="1464173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Input to the arbitration block</a:t>
            </a:r>
          </a:p>
          <a:p>
            <a:pPr marL="171450" indent="-171450">
              <a:buFontTx/>
              <a:buChar char="-"/>
            </a:pPr>
            <a:r>
              <a:rPr lang="en-GB" baseline="0" dirty="0"/>
              <a:t>Function states from function state machines</a:t>
            </a:r>
          </a:p>
          <a:p>
            <a:pPr marL="628650" lvl="1" indent="-171450">
              <a:buFontTx/>
              <a:buChar char="-"/>
            </a:pPr>
            <a:r>
              <a:rPr lang="en-GB" baseline="0" dirty="0"/>
              <a:t>Which features is currently active, e.g. depending on driver input via buttons</a:t>
            </a:r>
          </a:p>
          <a:p>
            <a:pPr marL="628650" lvl="1" indent="-171450">
              <a:buFontTx/>
              <a:buChar char="-"/>
            </a:pPr>
            <a:r>
              <a:rPr lang="en-GB" baseline="0" dirty="0"/>
              <a:t>Maybe in the meantime some precondition is not fulfilled any more, so here we can react on the latest state machine input (being evaluated more frequently (20ms) than the DACore calculations (~100ms)</a:t>
            </a:r>
          </a:p>
          <a:p>
            <a:pPr marL="171450" indent="-171450">
              <a:buFontTx/>
              <a:buChar char="-"/>
            </a:pPr>
            <a:r>
              <a:rPr lang="en-GB" baseline="0" dirty="0"/>
              <a:t>Evaluated behaviours from SIT</a:t>
            </a:r>
          </a:p>
          <a:p>
            <a:pPr marL="628650" lvl="1" indent="-171450">
              <a:buFontTx/>
              <a:buChar char="-"/>
            </a:pPr>
            <a:r>
              <a:rPr lang="en-GB" baseline="0" dirty="0"/>
              <a:t>Each requested behaviour is evaluated by SIT</a:t>
            </a:r>
          </a:p>
          <a:p>
            <a:pPr marL="628650" lvl="1" indent="-171450">
              <a:buFontTx/>
              <a:buChar char="-"/>
            </a:pPr>
            <a:r>
              <a:rPr lang="en-GB" baseline="0" dirty="0"/>
              <a:t>Evaluated behaviours contain metrics which show if a behaviour is feasible and could be executed</a:t>
            </a:r>
          </a:p>
          <a:p>
            <a:pPr marL="0" lvl="0" indent="0">
              <a:buFontTx/>
              <a:buNone/>
            </a:pPr>
            <a:endParaRPr lang="en-GB" baseline="0" dirty="0"/>
          </a:p>
          <a:p>
            <a:pPr marL="0" lvl="0" indent="0">
              <a:buFontTx/>
              <a:buNone/>
            </a:pPr>
            <a:r>
              <a:rPr lang="en-GB" baseline="0" dirty="0"/>
              <a:t>First block is Filtering based on state machine</a:t>
            </a:r>
          </a:p>
          <a:p>
            <a:pPr marL="628650" lvl="1" indent="-171450">
              <a:buFontTx/>
              <a:buChar char="-"/>
            </a:pPr>
            <a:r>
              <a:rPr lang="en-GB" dirty="0"/>
              <a:t>Only if the state machine is still active, take</a:t>
            </a:r>
            <a:r>
              <a:rPr lang="en-GB" baseline="0" dirty="0"/>
              <a:t> this behaviour into account</a:t>
            </a:r>
          </a:p>
          <a:p>
            <a:pPr marL="0" lvl="0" indent="0">
              <a:buFontTx/>
              <a:buNone/>
            </a:pPr>
            <a:r>
              <a:rPr lang="en-GB" baseline="0" dirty="0"/>
              <a:t>Second block is filtering based on metrics evaluation</a:t>
            </a:r>
          </a:p>
          <a:p>
            <a:pPr marL="171450" lvl="0" indent="-171450">
              <a:buFontTx/>
              <a:buChar char="-"/>
            </a:pPr>
            <a:r>
              <a:rPr lang="en-GB" baseline="0" dirty="0"/>
              <a:t>The metrics of each behaviour are evaluated</a:t>
            </a:r>
          </a:p>
          <a:p>
            <a:pPr marL="628650" lvl="1" indent="-171450">
              <a:buFontTx/>
              <a:buChar char="-"/>
            </a:pPr>
            <a:r>
              <a:rPr lang="en-GB" baseline="0" dirty="0"/>
              <a:t>E.g. lane driving for ACC only done if collision probability is very low</a:t>
            </a:r>
          </a:p>
          <a:p>
            <a:pPr marL="628650" lvl="1" indent="-171450">
              <a:buFontTx/>
              <a:buChar char="-"/>
            </a:pPr>
            <a:r>
              <a:rPr lang="en-GB" baseline="0" dirty="0"/>
              <a:t>Or necessity of an AEB or lateral control system has to be high in order to choose this behaviour</a:t>
            </a:r>
          </a:p>
          <a:p>
            <a:pPr marL="0" lvl="0" indent="0">
              <a:buFontTx/>
              <a:buNone/>
            </a:pPr>
            <a:r>
              <a:rPr lang="en-GB" baseline="0" dirty="0"/>
              <a:t>Now the number of behaviours to be executed should be reduced already.</a:t>
            </a:r>
          </a:p>
          <a:p>
            <a:pPr marL="0" lvl="0" indent="0">
              <a:buFontTx/>
              <a:buNone/>
            </a:pPr>
            <a:r>
              <a:rPr lang="en-GB" baseline="0" dirty="0"/>
              <a:t>Final block is the arbitration matrix to decide based on priority</a:t>
            </a:r>
          </a:p>
          <a:p>
            <a:pPr marL="171450" lvl="0" indent="-171450">
              <a:buFontTx/>
              <a:buChar char="-"/>
            </a:pPr>
            <a:r>
              <a:rPr lang="en-GB" baseline="0" dirty="0"/>
              <a:t>Only one behaviour is allowed to be executed by RPM using lateral and/or longitudinal control (warning or HMI only behaviours could run in parallel)</a:t>
            </a:r>
          </a:p>
          <a:p>
            <a:pPr marL="171450" lvl="0" indent="-171450">
              <a:buFontTx/>
              <a:buChar char="-"/>
            </a:pPr>
            <a:r>
              <a:rPr lang="en-GB" baseline="0" dirty="0"/>
              <a:t>E.g. AEB has a higher priority than an ACC</a:t>
            </a:r>
          </a:p>
        </p:txBody>
      </p:sp>
      <p:sp>
        <p:nvSpPr>
          <p:cNvPr id="4" name="Foliennummernplatzhalter 3"/>
          <p:cNvSpPr>
            <a:spLocks noGrp="1"/>
          </p:cNvSpPr>
          <p:nvPr>
            <p:ph type="sldNum" sz="quarter" idx="10"/>
          </p:nvPr>
        </p:nvSpPr>
        <p:spPr/>
        <p:txBody>
          <a:bodyPr/>
          <a:lstStyle/>
          <a:p>
            <a:fld id="{9D347628-D61E-4C84-A1AD-80C19DFBBD86}" type="slidenum">
              <a:rPr lang="en-GB" smtClean="0"/>
              <a:t>13</a:t>
            </a:fld>
            <a:endParaRPr lang="en-GB"/>
          </a:p>
        </p:txBody>
      </p:sp>
    </p:spTree>
    <p:extLst>
      <p:ext uri="{BB962C8B-B14F-4D97-AF65-F5344CB8AC3E}">
        <p14:creationId xmlns:p14="http://schemas.microsoft.com/office/powerpoint/2010/main" val="78092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Details in</a:t>
            </a:r>
            <a:r>
              <a:rPr lang="en-GB" baseline="0" dirty="0"/>
              <a:t> FCT</a:t>
            </a:r>
            <a:r>
              <a:rPr lang="en-GB" dirty="0"/>
              <a:t> Architecture </a:t>
            </a:r>
            <a:r>
              <a:rPr lang="en-GB" baseline="0" dirty="0"/>
              <a:t>– Arbitration</a:t>
            </a:r>
          </a:p>
          <a:p>
            <a:endParaRPr lang="en-GB" baseline="0" dirty="0"/>
          </a:p>
          <a:p>
            <a:r>
              <a:rPr lang="en-GB" baseline="0" dirty="0"/>
              <a:t>Signal Flow</a:t>
            </a:r>
          </a:p>
          <a:p>
            <a:pPr marL="171450" indent="-171450">
              <a:buFontTx/>
              <a:buChar char="-"/>
            </a:pPr>
            <a:r>
              <a:rPr lang="en-GB" baseline="0" dirty="0"/>
              <a:t>Evaluated behaviour from STI to Arbitration Block</a:t>
            </a:r>
          </a:p>
          <a:p>
            <a:pPr marL="171450" indent="-171450">
              <a:buFontTx/>
              <a:buChar char="-"/>
            </a:pPr>
            <a:r>
              <a:rPr lang="en-GB" baseline="0" dirty="0"/>
              <a:t>Filtering to reduce the amount of evaluated </a:t>
            </a:r>
            <a:r>
              <a:rPr lang="en-GB" baseline="0" dirty="0" err="1"/>
              <a:t>behaviors</a:t>
            </a:r>
            <a:endParaRPr lang="en-GB" baseline="0" dirty="0"/>
          </a:p>
          <a:p>
            <a:pPr marL="171450" indent="-171450">
              <a:buFontTx/>
              <a:buChar char="-"/>
            </a:pPr>
            <a:r>
              <a:rPr lang="en-GB" baseline="0" dirty="0"/>
              <a:t>Arbitration to select one behaviour to be executed by RPM</a:t>
            </a:r>
          </a:p>
          <a:p>
            <a:pPr marL="171450" indent="-171450">
              <a:buFontTx/>
              <a:buChar char="-"/>
            </a:pPr>
            <a:endParaRPr lang="en-GB" baseline="0" dirty="0"/>
          </a:p>
          <a:p>
            <a:pPr marL="171450" indent="-171450">
              <a:buFontTx/>
              <a:buChar char="-"/>
            </a:pPr>
            <a:r>
              <a:rPr lang="en-GB" baseline="0" dirty="0"/>
              <a:t>-&gt; next block HMI</a:t>
            </a:r>
          </a:p>
        </p:txBody>
      </p:sp>
      <p:sp>
        <p:nvSpPr>
          <p:cNvPr id="4" name="Foliennummernplatzhalter 3"/>
          <p:cNvSpPr>
            <a:spLocks noGrp="1"/>
          </p:cNvSpPr>
          <p:nvPr>
            <p:ph type="sldNum" sz="quarter" idx="10"/>
          </p:nvPr>
        </p:nvSpPr>
        <p:spPr/>
        <p:txBody>
          <a:bodyPr/>
          <a:lstStyle/>
          <a:p>
            <a:fld id="{9D347628-D61E-4C84-A1AD-80C19DFBBD86}" type="slidenum">
              <a:rPr lang="en-GB" smtClean="0"/>
              <a:t>14</a:t>
            </a:fld>
            <a:endParaRPr lang="en-GB"/>
          </a:p>
        </p:txBody>
      </p:sp>
    </p:spTree>
    <p:extLst>
      <p:ext uri="{BB962C8B-B14F-4D97-AF65-F5344CB8AC3E}">
        <p14:creationId xmlns:p14="http://schemas.microsoft.com/office/powerpoint/2010/main" val="973335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Details in</a:t>
            </a:r>
            <a:r>
              <a:rPr lang="en-GB" baseline="0" dirty="0"/>
              <a:t> FCT</a:t>
            </a:r>
            <a:r>
              <a:rPr lang="en-GB" dirty="0"/>
              <a:t> Architecture </a:t>
            </a:r>
            <a:r>
              <a:rPr lang="en-GB" baseline="0" dirty="0"/>
              <a:t>– Complete Overview</a:t>
            </a:r>
          </a:p>
          <a:p>
            <a:endParaRPr lang="en-GB" baseline="0" dirty="0"/>
          </a:p>
          <a:p>
            <a:endParaRPr lang="en-GB" baseline="0" dirty="0"/>
          </a:p>
        </p:txBody>
      </p:sp>
      <p:sp>
        <p:nvSpPr>
          <p:cNvPr id="4" name="Foliennummernplatzhalter 3"/>
          <p:cNvSpPr>
            <a:spLocks noGrp="1"/>
          </p:cNvSpPr>
          <p:nvPr>
            <p:ph type="sldNum" sz="quarter" idx="10"/>
          </p:nvPr>
        </p:nvSpPr>
        <p:spPr/>
        <p:txBody>
          <a:bodyPr/>
          <a:lstStyle/>
          <a:p>
            <a:fld id="{9D347628-D61E-4C84-A1AD-80C19DFBBD86}" type="slidenum">
              <a:rPr lang="en-GB" smtClean="0"/>
              <a:t>16</a:t>
            </a:fld>
            <a:endParaRPr lang="en-GB"/>
          </a:p>
        </p:txBody>
      </p:sp>
    </p:spTree>
    <p:extLst>
      <p:ext uri="{BB962C8B-B14F-4D97-AF65-F5344CB8AC3E}">
        <p14:creationId xmlns:p14="http://schemas.microsoft.com/office/powerpoint/2010/main" val="267396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Next Step is Use Case example to demonstrate the signal flow and the usage of the FCT architecture blocks</a:t>
            </a:r>
          </a:p>
          <a:p>
            <a:endParaRPr lang="en-GB" dirty="0"/>
          </a:p>
        </p:txBody>
      </p:sp>
      <p:sp>
        <p:nvSpPr>
          <p:cNvPr id="4" name="Foliennummernplatzhalter 3"/>
          <p:cNvSpPr>
            <a:spLocks noGrp="1"/>
          </p:cNvSpPr>
          <p:nvPr>
            <p:ph type="sldNum" sz="quarter" idx="10"/>
          </p:nvPr>
        </p:nvSpPr>
        <p:spPr/>
        <p:txBody>
          <a:bodyPr/>
          <a:lstStyle/>
          <a:p>
            <a:fld id="{9D347628-D61E-4C84-A1AD-80C19DFBBD86}" type="slidenum">
              <a:rPr lang="en-GB" smtClean="0"/>
              <a:t>17</a:t>
            </a:fld>
            <a:endParaRPr lang="en-GB"/>
          </a:p>
        </p:txBody>
      </p:sp>
    </p:spTree>
    <p:extLst>
      <p:ext uri="{BB962C8B-B14F-4D97-AF65-F5344CB8AC3E}">
        <p14:creationId xmlns:p14="http://schemas.microsoft.com/office/powerpoint/2010/main" val="4035502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de-DE"/>
              <a:t>Formatvorlage des Untertitelmasters durch Klicken bearbeiten</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84016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31777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de-DE"/>
              <a:t>Titelmasterformat durch Klicken bearbeiten</a:t>
            </a:r>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0467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Textplatzhalter 2"/>
          <p:cNvSpPr>
            <a:spLocks noGrp="1"/>
          </p:cNvSpPr>
          <p:nvPr>
            <p:ph type="body"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Tree>
    <p:extLst>
      <p:ext uri="{BB962C8B-B14F-4D97-AF65-F5344CB8AC3E}">
        <p14:creationId xmlns:p14="http://schemas.microsoft.com/office/powerpoint/2010/main" val="411164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31714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de-DE"/>
              <a:t>Titelmasterformat durch Klicken bearbeiten</a:t>
            </a:r>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de-DE"/>
              <a:t>Textmasterformat bearbeiten</a:t>
            </a:r>
          </a:p>
        </p:txBody>
      </p:sp>
    </p:spTree>
    <p:extLst>
      <p:ext uri="{BB962C8B-B14F-4D97-AF65-F5344CB8AC3E}">
        <p14:creationId xmlns:p14="http://schemas.microsoft.com/office/powerpoint/2010/main" val="238638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
        <p:nvSpPr>
          <p:cNvPr id="3" name="Content Placeholder 2"/>
          <p:cNvSpPr>
            <a:spLocks noGrp="1"/>
          </p:cNvSpPr>
          <p:nvPr>
            <p:ph sz="half" idx="1"/>
          </p:nvPr>
        </p:nvSpPr>
        <p:spPr>
          <a:xfrm>
            <a:off x="345567" y="1296000"/>
            <a:ext cx="4861931" cy="4168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p:nvPr>
        </p:nvSpPr>
        <p:spPr>
          <a:xfrm>
            <a:off x="5759445" y="1295999"/>
            <a:ext cx="4861931" cy="41688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81629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de-DE"/>
              <a:t>Titelmasterformat durch Klicken bearbeiten</a:t>
            </a:r>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de-DE"/>
              <a:t>Textmasterformat bearbeiten</a:t>
            </a:r>
          </a:p>
        </p:txBody>
      </p:sp>
      <p:sp>
        <p:nvSpPr>
          <p:cNvPr id="4" name="Content Placeholder 3"/>
          <p:cNvSpPr>
            <a:spLocks noGrp="1"/>
          </p:cNvSpPr>
          <p:nvPr>
            <p:ph sz="half" idx="2"/>
          </p:nvPr>
        </p:nvSpPr>
        <p:spPr>
          <a:xfrm>
            <a:off x="755580" y="2254251"/>
            <a:ext cx="4641401" cy="33147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de-DE"/>
              <a:t>Textmasterformat bearbeiten</a:t>
            </a:r>
          </a:p>
        </p:txBody>
      </p:sp>
      <p:sp>
        <p:nvSpPr>
          <p:cNvPr id="6" name="Content Placeholder 5"/>
          <p:cNvSpPr>
            <a:spLocks noGrp="1"/>
          </p:cNvSpPr>
          <p:nvPr>
            <p:ph sz="quarter" idx="4"/>
          </p:nvPr>
        </p:nvSpPr>
        <p:spPr>
          <a:xfrm>
            <a:off x="5553598" y="2254251"/>
            <a:ext cx="4662567" cy="33147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554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294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15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de-DE"/>
              <a:t>Titelmasterformat durch Klicken bearbeiten</a:t>
            </a:r>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de-DE"/>
              <a:t>Textmasterformat bearbeiten</a:t>
            </a:r>
          </a:p>
        </p:txBody>
      </p:sp>
    </p:spTree>
    <p:extLst>
      <p:ext uri="{BB962C8B-B14F-4D97-AF65-F5344CB8AC3E}">
        <p14:creationId xmlns:p14="http://schemas.microsoft.com/office/powerpoint/2010/main" val="73475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de-DE"/>
              <a:t>Titelmasterformat durch Klicken bearbeiten</a:t>
            </a:r>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de-DE"/>
              <a:t>Bild durch Klicken auf Symbol hinzufügen</a:t>
            </a:r>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de-DE"/>
              <a:t>Textmasterformat bearbeiten</a:t>
            </a:r>
          </a:p>
        </p:txBody>
      </p:sp>
    </p:spTree>
    <p:extLst>
      <p:ext uri="{BB962C8B-B14F-4D97-AF65-F5344CB8AC3E}">
        <p14:creationId xmlns:p14="http://schemas.microsoft.com/office/powerpoint/2010/main" val="100419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de-DE"/>
              <a:t>Titelmasterformat durch Klicken bearbeiten</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Grafik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Grafik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18019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notesSlide" Target="../notesSlides/notesSlide3.xml"/><Relationship Id="rId2" Type="http://schemas.openxmlformats.org/officeDocument/2006/relationships/tags" Target="../tags/tag125.xml"/><Relationship Id="rId16" Type="http://schemas.openxmlformats.org/officeDocument/2006/relationships/slideLayout" Target="../slideLayouts/slideLayout6.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tags" Target="../tags/tag13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tags" Target="../tags/tag137.xml"/></Relationships>
</file>

<file path=ppt/slides/_rels/slide11.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26" Type="http://schemas.openxmlformats.org/officeDocument/2006/relationships/slideLayout" Target="../slideLayouts/slideLayout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5" Type="http://schemas.openxmlformats.org/officeDocument/2006/relationships/tags" Target="../tags/tag163.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24" Type="http://schemas.openxmlformats.org/officeDocument/2006/relationships/tags" Target="../tags/tag162.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tags" Target="../tags/tag161.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tags" Target="../tags/tag160.xml"/><Relationship Id="rId27"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tags" Target="../tags/tag181.xml"/><Relationship Id="rId26" Type="http://schemas.openxmlformats.org/officeDocument/2006/relationships/tags" Target="../tags/tag189.xml"/><Relationship Id="rId3" Type="http://schemas.openxmlformats.org/officeDocument/2006/relationships/tags" Target="../tags/tag166.xml"/><Relationship Id="rId21" Type="http://schemas.openxmlformats.org/officeDocument/2006/relationships/tags" Target="../tags/tag184.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tags" Target="../tags/tag180.xml"/><Relationship Id="rId25" Type="http://schemas.openxmlformats.org/officeDocument/2006/relationships/tags" Target="../tags/tag188.xml"/><Relationship Id="rId2" Type="http://schemas.openxmlformats.org/officeDocument/2006/relationships/tags" Target="../tags/tag165.xml"/><Relationship Id="rId16" Type="http://schemas.openxmlformats.org/officeDocument/2006/relationships/tags" Target="../tags/tag179.xml"/><Relationship Id="rId20" Type="http://schemas.openxmlformats.org/officeDocument/2006/relationships/tags" Target="../tags/tag183.xml"/><Relationship Id="rId29" Type="http://schemas.openxmlformats.org/officeDocument/2006/relationships/slideLayout" Target="../slideLayouts/slideLayout6.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tags" Target="../tags/tag187.xml"/><Relationship Id="rId5" Type="http://schemas.openxmlformats.org/officeDocument/2006/relationships/tags" Target="../tags/tag168.xml"/><Relationship Id="rId15" Type="http://schemas.openxmlformats.org/officeDocument/2006/relationships/tags" Target="../tags/tag178.xml"/><Relationship Id="rId23" Type="http://schemas.openxmlformats.org/officeDocument/2006/relationships/tags" Target="../tags/tag186.xml"/><Relationship Id="rId28" Type="http://schemas.openxmlformats.org/officeDocument/2006/relationships/tags" Target="../tags/tag191.xml"/><Relationship Id="rId10" Type="http://schemas.openxmlformats.org/officeDocument/2006/relationships/tags" Target="../tags/tag173.xml"/><Relationship Id="rId19" Type="http://schemas.openxmlformats.org/officeDocument/2006/relationships/tags" Target="../tags/tag18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tags" Target="../tags/tag185.xml"/><Relationship Id="rId27" Type="http://schemas.openxmlformats.org/officeDocument/2006/relationships/tags" Target="../tags/tag190.xml"/><Relationship Id="rId30"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 Type="http://schemas.openxmlformats.org/officeDocument/2006/relationships/tags" Target="../tags/tag194.xml"/><Relationship Id="rId21" Type="http://schemas.openxmlformats.org/officeDocument/2006/relationships/tags" Target="../tags/tag212.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29" Type="http://schemas.openxmlformats.org/officeDocument/2006/relationships/tags" Target="../tags/tag220.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notesSlide" Target="../notesSlides/notesSlide6.xm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slideLayout" Target="../slideLayouts/slideLayout6.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s>
</file>

<file path=ppt/slides/_rels/slide14.xml.rels><?xml version="1.0" encoding="UTF-8" standalone="yes"?>
<Relationships xmlns="http://schemas.openxmlformats.org/package/2006/relationships"><Relationship Id="rId13" Type="http://schemas.openxmlformats.org/officeDocument/2006/relationships/tags" Target="../tags/tag234.xml"/><Relationship Id="rId18" Type="http://schemas.openxmlformats.org/officeDocument/2006/relationships/tags" Target="../tags/tag239.xml"/><Relationship Id="rId26" Type="http://schemas.openxmlformats.org/officeDocument/2006/relationships/tags" Target="../tags/tag247.xml"/><Relationship Id="rId3" Type="http://schemas.openxmlformats.org/officeDocument/2006/relationships/tags" Target="../tags/tag224.xml"/><Relationship Id="rId21" Type="http://schemas.openxmlformats.org/officeDocument/2006/relationships/tags" Target="../tags/tag242.xml"/><Relationship Id="rId34" Type="http://schemas.openxmlformats.org/officeDocument/2006/relationships/tags" Target="../tags/tag255.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5" Type="http://schemas.openxmlformats.org/officeDocument/2006/relationships/tags" Target="../tags/tag246.xml"/><Relationship Id="rId33" Type="http://schemas.openxmlformats.org/officeDocument/2006/relationships/tags" Target="../tags/tag254.xml"/><Relationship Id="rId2" Type="http://schemas.openxmlformats.org/officeDocument/2006/relationships/tags" Target="../tags/tag223.xml"/><Relationship Id="rId16" Type="http://schemas.openxmlformats.org/officeDocument/2006/relationships/tags" Target="../tags/tag237.xml"/><Relationship Id="rId20" Type="http://schemas.openxmlformats.org/officeDocument/2006/relationships/tags" Target="../tags/tag241.xml"/><Relationship Id="rId29" Type="http://schemas.openxmlformats.org/officeDocument/2006/relationships/tags" Target="../tags/tag250.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24" Type="http://schemas.openxmlformats.org/officeDocument/2006/relationships/tags" Target="../tags/tag245.xml"/><Relationship Id="rId32" Type="http://schemas.openxmlformats.org/officeDocument/2006/relationships/tags" Target="../tags/tag253.xml"/><Relationship Id="rId5" Type="http://schemas.openxmlformats.org/officeDocument/2006/relationships/tags" Target="../tags/tag226.xml"/><Relationship Id="rId15" Type="http://schemas.openxmlformats.org/officeDocument/2006/relationships/tags" Target="../tags/tag236.xml"/><Relationship Id="rId23" Type="http://schemas.openxmlformats.org/officeDocument/2006/relationships/tags" Target="../tags/tag244.xml"/><Relationship Id="rId28" Type="http://schemas.openxmlformats.org/officeDocument/2006/relationships/tags" Target="../tags/tag249.xml"/><Relationship Id="rId36" Type="http://schemas.openxmlformats.org/officeDocument/2006/relationships/notesSlide" Target="../notesSlides/notesSlide7.xml"/><Relationship Id="rId10" Type="http://schemas.openxmlformats.org/officeDocument/2006/relationships/tags" Target="../tags/tag231.xml"/><Relationship Id="rId19" Type="http://schemas.openxmlformats.org/officeDocument/2006/relationships/tags" Target="../tags/tag240.xml"/><Relationship Id="rId31" Type="http://schemas.openxmlformats.org/officeDocument/2006/relationships/tags" Target="../tags/tag252.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 Id="rId22" Type="http://schemas.openxmlformats.org/officeDocument/2006/relationships/tags" Target="../tags/tag243.xml"/><Relationship Id="rId27" Type="http://schemas.openxmlformats.org/officeDocument/2006/relationships/tags" Target="../tags/tag248.xml"/><Relationship Id="rId30" Type="http://schemas.openxmlformats.org/officeDocument/2006/relationships/tags" Target="../tags/tag251.xml"/><Relationship Id="rId35" Type="http://schemas.openxmlformats.org/officeDocument/2006/relationships/slideLayout" Target="../slideLayouts/slideLayout6.xml"/><Relationship Id="rId8" Type="http://schemas.openxmlformats.org/officeDocument/2006/relationships/tags" Target="../tags/tag229.xml"/></Relationships>
</file>

<file path=ppt/slides/_rels/slide15.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tags" Target="../tags/tag273.xml"/><Relationship Id="rId26" Type="http://schemas.openxmlformats.org/officeDocument/2006/relationships/tags" Target="../tags/tag281.xml"/><Relationship Id="rId3" Type="http://schemas.openxmlformats.org/officeDocument/2006/relationships/tags" Target="../tags/tag258.xml"/><Relationship Id="rId21" Type="http://schemas.openxmlformats.org/officeDocument/2006/relationships/tags" Target="../tags/tag276.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5" Type="http://schemas.openxmlformats.org/officeDocument/2006/relationships/tags" Target="../tags/tag280.xml"/><Relationship Id="rId2" Type="http://schemas.openxmlformats.org/officeDocument/2006/relationships/tags" Target="../tags/tag257.xml"/><Relationship Id="rId16" Type="http://schemas.openxmlformats.org/officeDocument/2006/relationships/tags" Target="../tags/tag271.xml"/><Relationship Id="rId20" Type="http://schemas.openxmlformats.org/officeDocument/2006/relationships/tags" Target="../tags/tag275.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24" Type="http://schemas.openxmlformats.org/officeDocument/2006/relationships/tags" Target="../tags/tag279.xml"/><Relationship Id="rId5" Type="http://schemas.openxmlformats.org/officeDocument/2006/relationships/tags" Target="../tags/tag260.xml"/><Relationship Id="rId15" Type="http://schemas.openxmlformats.org/officeDocument/2006/relationships/tags" Target="../tags/tag270.xml"/><Relationship Id="rId23" Type="http://schemas.openxmlformats.org/officeDocument/2006/relationships/tags" Target="../tags/tag278.xml"/><Relationship Id="rId10" Type="http://schemas.openxmlformats.org/officeDocument/2006/relationships/tags" Target="../tags/tag265.xml"/><Relationship Id="rId19" Type="http://schemas.openxmlformats.org/officeDocument/2006/relationships/tags" Target="../tags/tag274.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 Id="rId22" Type="http://schemas.openxmlformats.org/officeDocument/2006/relationships/tags" Target="../tags/tag277.xml"/><Relationship Id="rId27"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3" Type="http://schemas.openxmlformats.org/officeDocument/2006/relationships/tags" Target="../tags/tag294.xml"/><Relationship Id="rId18" Type="http://schemas.openxmlformats.org/officeDocument/2006/relationships/tags" Target="../tags/tag299.xml"/><Relationship Id="rId26" Type="http://schemas.openxmlformats.org/officeDocument/2006/relationships/tags" Target="../tags/tag307.xml"/><Relationship Id="rId39" Type="http://schemas.openxmlformats.org/officeDocument/2006/relationships/slideLayout" Target="../slideLayouts/slideLayout6.xml"/><Relationship Id="rId21" Type="http://schemas.openxmlformats.org/officeDocument/2006/relationships/tags" Target="../tags/tag302.xml"/><Relationship Id="rId34" Type="http://schemas.openxmlformats.org/officeDocument/2006/relationships/tags" Target="../tags/tag315.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tags" Target="../tags/tag306.xml"/><Relationship Id="rId33" Type="http://schemas.openxmlformats.org/officeDocument/2006/relationships/tags" Target="../tags/tag314.xml"/><Relationship Id="rId38" Type="http://schemas.openxmlformats.org/officeDocument/2006/relationships/tags" Target="../tags/tag319.xml"/><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tags" Target="../tags/tag301.xml"/><Relationship Id="rId29" Type="http://schemas.openxmlformats.org/officeDocument/2006/relationships/tags" Target="../tags/tag310.xml"/><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tags" Target="../tags/tag305.xml"/><Relationship Id="rId32" Type="http://schemas.openxmlformats.org/officeDocument/2006/relationships/tags" Target="../tags/tag313.xml"/><Relationship Id="rId37" Type="http://schemas.openxmlformats.org/officeDocument/2006/relationships/tags" Target="../tags/tag318.xml"/><Relationship Id="rId40" Type="http://schemas.openxmlformats.org/officeDocument/2006/relationships/notesSlide" Target="../notesSlides/notesSlide8.xml"/><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tags" Target="../tags/tag304.xml"/><Relationship Id="rId28" Type="http://schemas.openxmlformats.org/officeDocument/2006/relationships/tags" Target="../tags/tag309.xml"/><Relationship Id="rId36" Type="http://schemas.openxmlformats.org/officeDocument/2006/relationships/tags" Target="../tags/tag317.xml"/><Relationship Id="rId10" Type="http://schemas.openxmlformats.org/officeDocument/2006/relationships/tags" Target="../tags/tag291.xml"/><Relationship Id="rId19" Type="http://schemas.openxmlformats.org/officeDocument/2006/relationships/tags" Target="../tags/tag300.xml"/><Relationship Id="rId31" Type="http://schemas.openxmlformats.org/officeDocument/2006/relationships/tags" Target="../tags/tag312.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tags" Target="../tags/tag303.xml"/><Relationship Id="rId27" Type="http://schemas.openxmlformats.org/officeDocument/2006/relationships/tags" Target="../tags/tag308.xml"/><Relationship Id="rId30" Type="http://schemas.openxmlformats.org/officeDocument/2006/relationships/tags" Target="../tags/tag311.xml"/><Relationship Id="rId35" Type="http://schemas.openxmlformats.org/officeDocument/2006/relationships/tags" Target="../tags/tag316.xml"/><Relationship Id="rId8" Type="http://schemas.openxmlformats.org/officeDocument/2006/relationships/tags" Target="../tags/tag289.xml"/><Relationship Id="rId3" Type="http://schemas.openxmlformats.org/officeDocument/2006/relationships/tags" Target="../tags/tag284.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22.xml"/><Relationship Id="rId7" Type="http://schemas.openxmlformats.org/officeDocument/2006/relationships/slideLayout" Target="../slideLayouts/slideLayout12.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s/_rels/slide18.xml.rels><?xml version="1.0" encoding="UTF-8" standalone="yes"?>
<Relationships xmlns="http://schemas.openxmlformats.org/package/2006/relationships"><Relationship Id="rId8" Type="http://schemas.openxmlformats.org/officeDocument/2006/relationships/tags" Target="../tags/tag333.xml"/><Relationship Id="rId13" Type="http://schemas.openxmlformats.org/officeDocument/2006/relationships/tags" Target="../tags/tag338.xml"/><Relationship Id="rId18" Type="http://schemas.openxmlformats.org/officeDocument/2006/relationships/tags" Target="../tags/tag343.xml"/><Relationship Id="rId3" Type="http://schemas.openxmlformats.org/officeDocument/2006/relationships/tags" Target="../tags/tag328.xml"/><Relationship Id="rId21" Type="http://schemas.openxmlformats.org/officeDocument/2006/relationships/slideLayout" Target="../slideLayouts/slideLayout6.xml"/><Relationship Id="rId7" Type="http://schemas.openxmlformats.org/officeDocument/2006/relationships/tags" Target="../tags/tag332.xml"/><Relationship Id="rId12" Type="http://schemas.openxmlformats.org/officeDocument/2006/relationships/tags" Target="../tags/tag337.xml"/><Relationship Id="rId17" Type="http://schemas.openxmlformats.org/officeDocument/2006/relationships/tags" Target="../tags/tag342.xml"/><Relationship Id="rId25" Type="http://schemas.openxmlformats.org/officeDocument/2006/relationships/image" Target="../media/image12.png"/><Relationship Id="rId2" Type="http://schemas.openxmlformats.org/officeDocument/2006/relationships/tags" Target="../tags/tag327.xml"/><Relationship Id="rId16" Type="http://schemas.openxmlformats.org/officeDocument/2006/relationships/tags" Target="../tags/tag341.xml"/><Relationship Id="rId20" Type="http://schemas.openxmlformats.org/officeDocument/2006/relationships/tags" Target="../tags/tag345.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tags" Target="../tags/tag336.xml"/><Relationship Id="rId24" Type="http://schemas.openxmlformats.org/officeDocument/2006/relationships/image" Target="../media/image11.png"/><Relationship Id="rId5" Type="http://schemas.openxmlformats.org/officeDocument/2006/relationships/tags" Target="../tags/tag330.xml"/><Relationship Id="rId15" Type="http://schemas.openxmlformats.org/officeDocument/2006/relationships/tags" Target="../tags/tag340.xml"/><Relationship Id="rId23" Type="http://schemas.openxmlformats.org/officeDocument/2006/relationships/image" Target="../media/image10.png"/><Relationship Id="rId10" Type="http://schemas.openxmlformats.org/officeDocument/2006/relationships/tags" Target="../tags/tag335.xml"/><Relationship Id="rId19" Type="http://schemas.openxmlformats.org/officeDocument/2006/relationships/tags" Target="../tags/tag344.xml"/><Relationship Id="rId4" Type="http://schemas.openxmlformats.org/officeDocument/2006/relationships/tags" Target="../tags/tag329.xml"/><Relationship Id="rId9" Type="http://schemas.openxmlformats.org/officeDocument/2006/relationships/tags" Target="../tags/tag334.xml"/><Relationship Id="rId14" Type="http://schemas.openxmlformats.org/officeDocument/2006/relationships/tags" Target="../tags/tag339.xml"/><Relationship Id="rId22" Type="http://schemas.openxmlformats.org/officeDocument/2006/relationships/image" Target="../media/image9.png"/></Relationships>
</file>

<file path=ppt/slides/_rels/slide19.xml.rels><?xml version="1.0" encoding="UTF-8" standalone="yes"?>
<Relationships xmlns="http://schemas.openxmlformats.org/package/2006/relationships"><Relationship Id="rId13" Type="http://schemas.openxmlformats.org/officeDocument/2006/relationships/tags" Target="../tags/tag358.xml"/><Relationship Id="rId18" Type="http://schemas.openxmlformats.org/officeDocument/2006/relationships/tags" Target="../tags/tag363.xml"/><Relationship Id="rId26" Type="http://schemas.openxmlformats.org/officeDocument/2006/relationships/tags" Target="../tags/tag371.xml"/><Relationship Id="rId39" Type="http://schemas.openxmlformats.org/officeDocument/2006/relationships/tags" Target="../tags/tag384.xml"/><Relationship Id="rId21" Type="http://schemas.openxmlformats.org/officeDocument/2006/relationships/tags" Target="../tags/tag366.xml"/><Relationship Id="rId34" Type="http://schemas.openxmlformats.org/officeDocument/2006/relationships/tags" Target="../tags/tag379.xml"/><Relationship Id="rId42" Type="http://schemas.openxmlformats.org/officeDocument/2006/relationships/tags" Target="../tags/tag387.xml"/><Relationship Id="rId47" Type="http://schemas.openxmlformats.org/officeDocument/2006/relationships/tags" Target="../tags/tag392.xml"/><Relationship Id="rId50" Type="http://schemas.openxmlformats.org/officeDocument/2006/relationships/tags" Target="../tags/tag395.xml"/><Relationship Id="rId55" Type="http://schemas.openxmlformats.org/officeDocument/2006/relationships/image" Target="../media/image13.png"/><Relationship Id="rId7" Type="http://schemas.openxmlformats.org/officeDocument/2006/relationships/tags" Target="../tags/tag352.xml"/><Relationship Id="rId2" Type="http://schemas.openxmlformats.org/officeDocument/2006/relationships/tags" Target="../tags/tag347.xml"/><Relationship Id="rId16" Type="http://schemas.openxmlformats.org/officeDocument/2006/relationships/tags" Target="../tags/tag361.xml"/><Relationship Id="rId29" Type="http://schemas.openxmlformats.org/officeDocument/2006/relationships/tags" Target="../tags/tag374.xml"/><Relationship Id="rId11" Type="http://schemas.openxmlformats.org/officeDocument/2006/relationships/tags" Target="../tags/tag356.xml"/><Relationship Id="rId24" Type="http://schemas.openxmlformats.org/officeDocument/2006/relationships/tags" Target="../tags/tag369.xml"/><Relationship Id="rId32" Type="http://schemas.openxmlformats.org/officeDocument/2006/relationships/tags" Target="../tags/tag377.xml"/><Relationship Id="rId37" Type="http://schemas.openxmlformats.org/officeDocument/2006/relationships/tags" Target="../tags/tag382.xml"/><Relationship Id="rId40" Type="http://schemas.openxmlformats.org/officeDocument/2006/relationships/tags" Target="../tags/tag385.xml"/><Relationship Id="rId45" Type="http://schemas.openxmlformats.org/officeDocument/2006/relationships/tags" Target="../tags/tag390.xml"/><Relationship Id="rId53" Type="http://schemas.openxmlformats.org/officeDocument/2006/relationships/slideLayout" Target="../slideLayouts/slideLayout6.xml"/><Relationship Id="rId5" Type="http://schemas.openxmlformats.org/officeDocument/2006/relationships/tags" Target="../tags/tag350.xml"/><Relationship Id="rId10" Type="http://schemas.openxmlformats.org/officeDocument/2006/relationships/tags" Target="../tags/tag355.xml"/><Relationship Id="rId19" Type="http://schemas.openxmlformats.org/officeDocument/2006/relationships/tags" Target="../tags/tag364.xml"/><Relationship Id="rId31" Type="http://schemas.openxmlformats.org/officeDocument/2006/relationships/tags" Target="../tags/tag376.xml"/><Relationship Id="rId44" Type="http://schemas.openxmlformats.org/officeDocument/2006/relationships/tags" Target="../tags/tag389.xml"/><Relationship Id="rId52" Type="http://schemas.openxmlformats.org/officeDocument/2006/relationships/tags" Target="../tags/tag397.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tags" Target="../tags/tag359.xml"/><Relationship Id="rId22" Type="http://schemas.openxmlformats.org/officeDocument/2006/relationships/tags" Target="../tags/tag367.xml"/><Relationship Id="rId27" Type="http://schemas.openxmlformats.org/officeDocument/2006/relationships/tags" Target="../tags/tag372.xml"/><Relationship Id="rId30" Type="http://schemas.openxmlformats.org/officeDocument/2006/relationships/tags" Target="../tags/tag375.xml"/><Relationship Id="rId35" Type="http://schemas.openxmlformats.org/officeDocument/2006/relationships/tags" Target="../tags/tag380.xml"/><Relationship Id="rId43" Type="http://schemas.openxmlformats.org/officeDocument/2006/relationships/tags" Target="../tags/tag388.xml"/><Relationship Id="rId48" Type="http://schemas.openxmlformats.org/officeDocument/2006/relationships/tags" Target="../tags/tag393.xml"/><Relationship Id="rId8" Type="http://schemas.openxmlformats.org/officeDocument/2006/relationships/tags" Target="../tags/tag353.xml"/><Relationship Id="rId51" Type="http://schemas.openxmlformats.org/officeDocument/2006/relationships/tags" Target="../tags/tag396.xml"/><Relationship Id="rId3" Type="http://schemas.openxmlformats.org/officeDocument/2006/relationships/tags" Target="../tags/tag348.xml"/><Relationship Id="rId12" Type="http://schemas.openxmlformats.org/officeDocument/2006/relationships/tags" Target="../tags/tag357.xml"/><Relationship Id="rId17" Type="http://schemas.openxmlformats.org/officeDocument/2006/relationships/tags" Target="../tags/tag362.xml"/><Relationship Id="rId25" Type="http://schemas.openxmlformats.org/officeDocument/2006/relationships/tags" Target="../tags/tag370.xml"/><Relationship Id="rId33" Type="http://schemas.openxmlformats.org/officeDocument/2006/relationships/tags" Target="../tags/tag378.xml"/><Relationship Id="rId38" Type="http://schemas.openxmlformats.org/officeDocument/2006/relationships/tags" Target="../tags/tag383.xml"/><Relationship Id="rId46" Type="http://schemas.openxmlformats.org/officeDocument/2006/relationships/tags" Target="../tags/tag391.xml"/><Relationship Id="rId20" Type="http://schemas.openxmlformats.org/officeDocument/2006/relationships/tags" Target="../tags/tag365.xml"/><Relationship Id="rId41" Type="http://schemas.openxmlformats.org/officeDocument/2006/relationships/tags" Target="../tags/tag386.xml"/><Relationship Id="rId54" Type="http://schemas.openxmlformats.org/officeDocument/2006/relationships/notesSlide" Target="../notesSlides/notesSlide10.xml"/><Relationship Id="rId1" Type="http://schemas.openxmlformats.org/officeDocument/2006/relationships/tags" Target="../tags/tag346.xml"/><Relationship Id="rId6" Type="http://schemas.openxmlformats.org/officeDocument/2006/relationships/tags" Target="../tags/tag351.xml"/><Relationship Id="rId15" Type="http://schemas.openxmlformats.org/officeDocument/2006/relationships/tags" Target="../tags/tag360.xml"/><Relationship Id="rId23" Type="http://schemas.openxmlformats.org/officeDocument/2006/relationships/tags" Target="../tags/tag368.xml"/><Relationship Id="rId28" Type="http://schemas.openxmlformats.org/officeDocument/2006/relationships/tags" Target="../tags/tag373.xml"/><Relationship Id="rId36" Type="http://schemas.openxmlformats.org/officeDocument/2006/relationships/tags" Target="../tags/tag381.xml"/><Relationship Id="rId49" Type="http://schemas.openxmlformats.org/officeDocument/2006/relationships/tags" Target="../tags/tag394.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3" Type="http://schemas.openxmlformats.org/officeDocument/2006/relationships/tags" Target="../tags/tag410.xml"/><Relationship Id="rId18" Type="http://schemas.openxmlformats.org/officeDocument/2006/relationships/tags" Target="../tags/tag415.xml"/><Relationship Id="rId26" Type="http://schemas.openxmlformats.org/officeDocument/2006/relationships/tags" Target="../tags/tag423.xml"/><Relationship Id="rId39" Type="http://schemas.openxmlformats.org/officeDocument/2006/relationships/tags" Target="../tags/tag436.xml"/><Relationship Id="rId21" Type="http://schemas.openxmlformats.org/officeDocument/2006/relationships/tags" Target="../tags/tag418.xml"/><Relationship Id="rId34" Type="http://schemas.openxmlformats.org/officeDocument/2006/relationships/tags" Target="../tags/tag431.xml"/><Relationship Id="rId42" Type="http://schemas.openxmlformats.org/officeDocument/2006/relationships/tags" Target="../tags/tag439.xml"/><Relationship Id="rId47" Type="http://schemas.openxmlformats.org/officeDocument/2006/relationships/tags" Target="../tags/tag444.xml"/><Relationship Id="rId50" Type="http://schemas.openxmlformats.org/officeDocument/2006/relationships/tags" Target="../tags/tag447.xml"/><Relationship Id="rId7" Type="http://schemas.openxmlformats.org/officeDocument/2006/relationships/tags" Target="../tags/tag404.xml"/><Relationship Id="rId2" Type="http://schemas.openxmlformats.org/officeDocument/2006/relationships/tags" Target="../tags/tag399.xml"/><Relationship Id="rId16" Type="http://schemas.openxmlformats.org/officeDocument/2006/relationships/tags" Target="../tags/tag413.xml"/><Relationship Id="rId29" Type="http://schemas.openxmlformats.org/officeDocument/2006/relationships/tags" Target="../tags/tag426.xml"/><Relationship Id="rId11" Type="http://schemas.openxmlformats.org/officeDocument/2006/relationships/tags" Target="../tags/tag408.xml"/><Relationship Id="rId24" Type="http://schemas.openxmlformats.org/officeDocument/2006/relationships/tags" Target="../tags/tag421.xml"/><Relationship Id="rId32" Type="http://schemas.openxmlformats.org/officeDocument/2006/relationships/tags" Target="../tags/tag429.xml"/><Relationship Id="rId37" Type="http://schemas.openxmlformats.org/officeDocument/2006/relationships/tags" Target="../tags/tag434.xml"/><Relationship Id="rId40" Type="http://schemas.openxmlformats.org/officeDocument/2006/relationships/tags" Target="../tags/tag437.xml"/><Relationship Id="rId45" Type="http://schemas.openxmlformats.org/officeDocument/2006/relationships/tags" Target="../tags/tag442.xml"/><Relationship Id="rId53" Type="http://schemas.openxmlformats.org/officeDocument/2006/relationships/notesSlide" Target="../notesSlides/notesSlide11.xml"/><Relationship Id="rId5" Type="http://schemas.openxmlformats.org/officeDocument/2006/relationships/tags" Target="../tags/tag402.xml"/><Relationship Id="rId10" Type="http://schemas.openxmlformats.org/officeDocument/2006/relationships/tags" Target="../tags/tag407.xml"/><Relationship Id="rId19" Type="http://schemas.openxmlformats.org/officeDocument/2006/relationships/tags" Target="../tags/tag416.xml"/><Relationship Id="rId31" Type="http://schemas.openxmlformats.org/officeDocument/2006/relationships/tags" Target="../tags/tag428.xml"/><Relationship Id="rId44" Type="http://schemas.openxmlformats.org/officeDocument/2006/relationships/tags" Target="../tags/tag441.xml"/><Relationship Id="rId52" Type="http://schemas.openxmlformats.org/officeDocument/2006/relationships/slideLayout" Target="../slideLayouts/slideLayout6.xml"/><Relationship Id="rId4" Type="http://schemas.openxmlformats.org/officeDocument/2006/relationships/tags" Target="../tags/tag401.xml"/><Relationship Id="rId9" Type="http://schemas.openxmlformats.org/officeDocument/2006/relationships/tags" Target="../tags/tag406.xml"/><Relationship Id="rId14" Type="http://schemas.openxmlformats.org/officeDocument/2006/relationships/tags" Target="../tags/tag411.xml"/><Relationship Id="rId22" Type="http://schemas.openxmlformats.org/officeDocument/2006/relationships/tags" Target="../tags/tag419.xml"/><Relationship Id="rId27" Type="http://schemas.openxmlformats.org/officeDocument/2006/relationships/tags" Target="../tags/tag424.xml"/><Relationship Id="rId30" Type="http://schemas.openxmlformats.org/officeDocument/2006/relationships/tags" Target="../tags/tag427.xml"/><Relationship Id="rId35" Type="http://schemas.openxmlformats.org/officeDocument/2006/relationships/tags" Target="../tags/tag432.xml"/><Relationship Id="rId43" Type="http://schemas.openxmlformats.org/officeDocument/2006/relationships/tags" Target="../tags/tag440.xml"/><Relationship Id="rId48" Type="http://schemas.openxmlformats.org/officeDocument/2006/relationships/tags" Target="../tags/tag445.xml"/><Relationship Id="rId8" Type="http://schemas.openxmlformats.org/officeDocument/2006/relationships/tags" Target="../tags/tag405.xml"/><Relationship Id="rId51" Type="http://schemas.openxmlformats.org/officeDocument/2006/relationships/tags" Target="../tags/tag448.xml"/><Relationship Id="rId3" Type="http://schemas.openxmlformats.org/officeDocument/2006/relationships/tags" Target="../tags/tag400.xml"/><Relationship Id="rId12" Type="http://schemas.openxmlformats.org/officeDocument/2006/relationships/tags" Target="../tags/tag409.xml"/><Relationship Id="rId17" Type="http://schemas.openxmlformats.org/officeDocument/2006/relationships/tags" Target="../tags/tag414.xml"/><Relationship Id="rId25" Type="http://schemas.openxmlformats.org/officeDocument/2006/relationships/tags" Target="../tags/tag422.xml"/><Relationship Id="rId33" Type="http://schemas.openxmlformats.org/officeDocument/2006/relationships/tags" Target="../tags/tag430.xml"/><Relationship Id="rId38" Type="http://schemas.openxmlformats.org/officeDocument/2006/relationships/tags" Target="../tags/tag435.xml"/><Relationship Id="rId46" Type="http://schemas.openxmlformats.org/officeDocument/2006/relationships/tags" Target="../tags/tag443.xml"/><Relationship Id="rId20" Type="http://schemas.openxmlformats.org/officeDocument/2006/relationships/tags" Target="../tags/tag417.xml"/><Relationship Id="rId41" Type="http://schemas.openxmlformats.org/officeDocument/2006/relationships/tags" Target="../tags/tag438.xml"/><Relationship Id="rId54" Type="http://schemas.openxmlformats.org/officeDocument/2006/relationships/image" Target="../media/image13.png"/><Relationship Id="rId1" Type="http://schemas.openxmlformats.org/officeDocument/2006/relationships/tags" Target="../tags/tag398.xml"/><Relationship Id="rId6" Type="http://schemas.openxmlformats.org/officeDocument/2006/relationships/tags" Target="../tags/tag403.xml"/><Relationship Id="rId15" Type="http://schemas.openxmlformats.org/officeDocument/2006/relationships/tags" Target="../tags/tag412.xml"/><Relationship Id="rId23" Type="http://schemas.openxmlformats.org/officeDocument/2006/relationships/tags" Target="../tags/tag420.xml"/><Relationship Id="rId28" Type="http://schemas.openxmlformats.org/officeDocument/2006/relationships/tags" Target="../tags/tag425.xml"/><Relationship Id="rId36" Type="http://schemas.openxmlformats.org/officeDocument/2006/relationships/tags" Target="../tags/tag433.xml"/><Relationship Id="rId49" Type="http://schemas.openxmlformats.org/officeDocument/2006/relationships/tags" Target="../tags/tag446.xml"/></Relationships>
</file>

<file path=ppt/slides/_rels/slide21.xml.rels><?xml version="1.0" encoding="UTF-8" standalone="yes"?>
<Relationships xmlns="http://schemas.openxmlformats.org/package/2006/relationships"><Relationship Id="rId13" Type="http://schemas.openxmlformats.org/officeDocument/2006/relationships/tags" Target="../tags/tag461.xml"/><Relationship Id="rId18" Type="http://schemas.openxmlformats.org/officeDocument/2006/relationships/tags" Target="../tags/tag466.xml"/><Relationship Id="rId26" Type="http://schemas.openxmlformats.org/officeDocument/2006/relationships/tags" Target="../tags/tag474.xml"/><Relationship Id="rId39" Type="http://schemas.openxmlformats.org/officeDocument/2006/relationships/tags" Target="../tags/tag487.xml"/><Relationship Id="rId21" Type="http://schemas.openxmlformats.org/officeDocument/2006/relationships/tags" Target="../tags/tag469.xml"/><Relationship Id="rId34" Type="http://schemas.openxmlformats.org/officeDocument/2006/relationships/tags" Target="../tags/tag482.xml"/><Relationship Id="rId42" Type="http://schemas.openxmlformats.org/officeDocument/2006/relationships/tags" Target="../tags/tag490.xml"/><Relationship Id="rId47" Type="http://schemas.openxmlformats.org/officeDocument/2006/relationships/tags" Target="../tags/tag495.xml"/><Relationship Id="rId50" Type="http://schemas.openxmlformats.org/officeDocument/2006/relationships/slideLayout" Target="../slideLayouts/slideLayout6.xml"/><Relationship Id="rId7" Type="http://schemas.openxmlformats.org/officeDocument/2006/relationships/tags" Target="../tags/tag455.xml"/><Relationship Id="rId2" Type="http://schemas.openxmlformats.org/officeDocument/2006/relationships/tags" Target="../tags/tag450.xml"/><Relationship Id="rId16" Type="http://schemas.openxmlformats.org/officeDocument/2006/relationships/tags" Target="../tags/tag464.xml"/><Relationship Id="rId29" Type="http://schemas.openxmlformats.org/officeDocument/2006/relationships/tags" Target="../tags/tag477.xml"/><Relationship Id="rId11" Type="http://schemas.openxmlformats.org/officeDocument/2006/relationships/tags" Target="../tags/tag459.xml"/><Relationship Id="rId24" Type="http://schemas.openxmlformats.org/officeDocument/2006/relationships/tags" Target="../tags/tag472.xml"/><Relationship Id="rId32" Type="http://schemas.openxmlformats.org/officeDocument/2006/relationships/tags" Target="../tags/tag480.xml"/><Relationship Id="rId37" Type="http://schemas.openxmlformats.org/officeDocument/2006/relationships/tags" Target="../tags/tag485.xml"/><Relationship Id="rId40" Type="http://schemas.openxmlformats.org/officeDocument/2006/relationships/tags" Target="../tags/tag488.xml"/><Relationship Id="rId45" Type="http://schemas.openxmlformats.org/officeDocument/2006/relationships/tags" Target="../tags/tag493.xml"/><Relationship Id="rId5" Type="http://schemas.openxmlformats.org/officeDocument/2006/relationships/tags" Target="../tags/tag453.xml"/><Relationship Id="rId15" Type="http://schemas.openxmlformats.org/officeDocument/2006/relationships/tags" Target="../tags/tag463.xml"/><Relationship Id="rId23" Type="http://schemas.openxmlformats.org/officeDocument/2006/relationships/tags" Target="../tags/tag471.xml"/><Relationship Id="rId28" Type="http://schemas.openxmlformats.org/officeDocument/2006/relationships/tags" Target="../tags/tag476.xml"/><Relationship Id="rId36" Type="http://schemas.openxmlformats.org/officeDocument/2006/relationships/tags" Target="../tags/tag484.xml"/><Relationship Id="rId49" Type="http://schemas.openxmlformats.org/officeDocument/2006/relationships/tags" Target="../tags/tag497.xml"/><Relationship Id="rId10" Type="http://schemas.openxmlformats.org/officeDocument/2006/relationships/tags" Target="../tags/tag458.xml"/><Relationship Id="rId19" Type="http://schemas.openxmlformats.org/officeDocument/2006/relationships/tags" Target="../tags/tag467.xml"/><Relationship Id="rId31" Type="http://schemas.openxmlformats.org/officeDocument/2006/relationships/tags" Target="../tags/tag479.xml"/><Relationship Id="rId44" Type="http://schemas.openxmlformats.org/officeDocument/2006/relationships/tags" Target="../tags/tag492.xml"/><Relationship Id="rId52" Type="http://schemas.openxmlformats.org/officeDocument/2006/relationships/image" Target="../media/image14.png"/><Relationship Id="rId4" Type="http://schemas.openxmlformats.org/officeDocument/2006/relationships/tags" Target="../tags/tag452.xml"/><Relationship Id="rId9" Type="http://schemas.openxmlformats.org/officeDocument/2006/relationships/tags" Target="../tags/tag457.xml"/><Relationship Id="rId14" Type="http://schemas.openxmlformats.org/officeDocument/2006/relationships/tags" Target="../tags/tag462.xml"/><Relationship Id="rId22" Type="http://schemas.openxmlformats.org/officeDocument/2006/relationships/tags" Target="../tags/tag470.xml"/><Relationship Id="rId27" Type="http://schemas.openxmlformats.org/officeDocument/2006/relationships/tags" Target="../tags/tag475.xml"/><Relationship Id="rId30" Type="http://schemas.openxmlformats.org/officeDocument/2006/relationships/tags" Target="../tags/tag478.xml"/><Relationship Id="rId35" Type="http://schemas.openxmlformats.org/officeDocument/2006/relationships/tags" Target="../tags/tag483.xml"/><Relationship Id="rId43" Type="http://schemas.openxmlformats.org/officeDocument/2006/relationships/tags" Target="../tags/tag491.xml"/><Relationship Id="rId48" Type="http://schemas.openxmlformats.org/officeDocument/2006/relationships/tags" Target="../tags/tag496.xml"/><Relationship Id="rId8" Type="http://schemas.openxmlformats.org/officeDocument/2006/relationships/tags" Target="../tags/tag456.xml"/><Relationship Id="rId51" Type="http://schemas.openxmlformats.org/officeDocument/2006/relationships/notesSlide" Target="../notesSlides/notesSlide12.xml"/><Relationship Id="rId3" Type="http://schemas.openxmlformats.org/officeDocument/2006/relationships/tags" Target="../tags/tag451.xml"/><Relationship Id="rId12" Type="http://schemas.openxmlformats.org/officeDocument/2006/relationships/tags" Target="../tags/tag460.xml"/><Relationship Id="rId17" Type="http://schemas.openxmlformats.org/officeDocument/2006/relationships/tags" Target="../tags/tag465.xml"/><Relationship Id="rId25" Type="http://schemas.openxmlformats.org/officeDocument/2006/relationships/tags" Target="../tags/tag473.xml"/><Relationship Id="rId33" Type="http://schemas.openxmlformats.org/officeDocument/2006/relationships/tags" Target="../tags/tag481.xml"/><Relationship Id="rId38" Type="http://schemas.openxmlformats.org/officeDocument/2006/relationships/tags" Target="../tags/tag486.xml"/><Relationship Id="rId46" Type="http://schemas.openxmlformats.org/officeDocument/2006/relationships/tags" Target="../tags/tag494.xml"/><Relationship Id="rId20" Type="http://schemas.openxmlformats.org/officeDocument/2006/relationships/tags" Target="../tags/tag468.xml"/><Relationship Id="rId41" Type="http://schemas.openxmlformats.org/officeDocument/2006/relationships/tags" Target="../tags/tag489.xml"/><Relationship Id="rId1" Type="http://schemas.openxmlformats.org/officeDocument/2006/relationships/tags" Target="../tags/tag449.xml"/><Relationship Id="rId6" Type="http://schemas.openxmlformats.org/officeDocument/2006/relationships/tags" Target="../tags/tag454.xml"/></Relationships>
</file>

<file path=ppt/slides/_rels/slide22.xml.rels><?xml version="1.0" encoding="UTF-8" standalone="yes"?>
<Relationships xmlns="http://schemas.openxmlformats.org/package/2006/relationships"><Relationship Id="rId13" Type="http://schemas.openxmlformats.org/officeDocument/2006/relationships/tags" Target="../tags/tag510.xml"/><Relationship Id="rId18" Type="http://schemas.openxmlformats.org/officeDocument/2006/relationships/tags" Target="../tags/tag515.xml"/><Relationship Id="rId26" Type="http://schemas.openxmlformats.org/officeDocument/2006/relationships/tags" Target="../tags/tag523.xml"/><Relationship Id="rId39" Type="http://schemas.openxmlformats.org/officeDocument/2006/relationships/tags" Target="../tags/tag536.xml"/><Relationship Id="rId21" Type="http://schemas.openxmlformats.org/officeDocument/2006/relationships/tags" Target="../tags/tag518.xml"/><Relationship Id="rId34" Type="http://schemas.openxmlformats.org/officeDocument/2006/relationships/tags" Target="../tags/tag531.xml"/><Relationship Id="rId42" Type="http://schemas.openxmlformats.org/officeDocument/2006/relationships/tags" Target="../tags/tag539.xml"/><Relationship Id="rId47" Type="http://schemas.openxmlformats.org/officeDocument/2006/relationships/tags" Target="../tags/tag544.xml"/><Relationship Id="rId50" Type="http://schemas.openxmlformats.org/officeDocument/2006/relationships/image" Target="../media/image15.png"/><Relationship Id="rId7" Type="http://schemas.openxmlformats.org/officeDocument/2006/relationships/tags" Target="../tags/tag504.xml"/><Relationship Id="rId2" Type="http://schemas.openxmlformats.org/officeDocument/2006/relationships/tags" Target="../tags/tag499.xml"/><Relationship Id="rId16" Type="http://schemas.openxmlformats.org/officeDocument/2006/relationships/tags" Target="../tags/tag513.xml"/><Relationship Id="rId29" Type="http://schemas.openxmlformats.org/officeDocument/2006/relationships/tags" Target="../tags/tag526.xml"/><Relationship Id="rId11" Type="http://schemas.openxmlformats.org/officeDocument/2006/relationships/tags" Target="../tags/tag508.xml"/><Relationship Id="rId24" Type="http://schemas.openxmlformats.org/officeDocument/2006/relationships/tags" Target="../tags/tag521.xml"/><Relationship Id="rId32" Type="http://schemas.openxmlformats.org/officeDocument/2006/relationships/tags" Target="../tags/tag529.xml"/><Relationship Id="rId37" Type="http://schemas.openxmlformats.org/officeDocument/2006/relationships/tags" Target="../tags/tag534.xml"/><Relationship Id="rId40" Type="http://schemas.openxmlformats.org/officeDocument/2006/relationships/tags" Target="../tags/tag537.xml"/><Relationship Id="rId45" Type="http://schemas.openxmlformats.org/officeDocument/2006/relationships/tags" Target="../tags/tag542.xml"/><Relationship Id="rId5" Type="http://schemas.openxmlformats.org/officeDocument/2006/relationships/tags" Target="../tags/tag502.xml"/><Relationship Id="rId15" Type="http://schemas.openxmlformats.org/officeDocument/2006/relationships/tags" Target="../tags/tag512.xml"/><Relationship Id="rId23" Type="http://schemas.openxmlformats.org/officeDocument/2006/relationships/tags" Target="../tags/tag520.xml"/><Relationship Id="rId28" Type="http://schemas.openxmlformats.org/officeDocument/2006/relationships/tags" Target="../tags/tag525.xml"/><Relationship Id="rId36" Type="http://schemas.openxmlformats.org/officeDocument/2006/relationships/tags" Target="../tags/tag533.xml"/><Relationship Id="rId49" Type="http://schemas.openxmlformats.org/officeDocument/2006/relationships/notesSlide" Target="../notesSlides/notesSlide13.xml"/><Relationship Id="rId10" Type="http://schemas.openxmlformats.org/officeDocument/2006/relationships/tags" Target="../tags/tag507.xml"/><Relationship Id="rId19" Type="http://schemas.openxmlformats.org/officeDocument/2006/relationships/tags" Target="../tags/tag516.xml"/><Relationship Id="rId31" Type="http://schemas.openxmlformats.org/officeDocument/2006/relationships/tags" Target="../tags/tag528.xml"/><Relationship Id="rId44" Type="http://schemas.openxmlformats.org/officeDocument/2006/relationships/tags" Target="../tags/tag541.xml"/><Relationship Id="rId4" Type="http://schemas.openxmlformats.org/officeDocument/2006/relationships/tags" Target="../tags/tag501.xml"/><Relationship Id="rId9" Type="http://schemas.openxmlformats.org/officeDocument/2006/relationships/tags" Target="../tags/tag506.xml"/><Relationship Id="rId14" Type="http://schemas.openxmlformats.org/officeDocument/2006/relationships/tags" Target="../tags/tag511.xml"/><Relationship Id="rId22" Type="http://schemas.openxmlformats.org/officeDocument/2006/relationships/tags" Target="../tags/tag519.xml"/><Relationship Id="rId27" Type="http://schemas.openxmlformats.org/officeDocument/2006/relationships/tags" Target="../tags/tag524.xml"/><Relationship Id="rId30" Type="http://schemas.openxmlformats.org/officeDocument/2006/relationships/tags" Target="../tags/tag527.xml"/><Relationship Id="rId35" Type="http://schemas.openxmlformats.org/officeDocument/2006/relationships/tags" Target="../tags/tag532.xml"/><Relationship Id="rId43" Type="http://schemas.openxmlformats.org/officeDocument/2006/relationships/tags" Target="../tags/tag540.xml"/><Relationship Id="rId48" Type="http://schemas.openxmlformats.org/officeDocument/2006/relationships/slideLayout" Target="../slideLayouts/slideLayout6.xml"/><Relationship Id="rId8" Type="http://schemas.openxmlformats.org/officeDocument/2006/relationships/tags" Target="../tags/tag505.xml"/><Relationship Id="rId3" Type="http://schemas.openxmlformats.org/officeDocument/2006/relationships/tags" Target="../tags/tag500.xml"/><Relationship Id="rId12" Type="http://schemas.openxmlformats.org/officeDocument/2006/relationships/tags" Target="../tags/tag509.xml"/><Relationship Id="rId17" Type="http://schemas.openxmlformats.org/officeDocument/2006/relationships/tags" Target="../tags/tag514.xml"/><Relationship Id="rId25" Type="http://schemas.openxmlformats.org/officeDocument/2006/relationships/tags" Target="../tags/tag522.xml"/><Relationship Id="rId33" Type="http://schemas.openxmlformats.org/officeDocument/2006/relationships/tags" Target="../tags/tag530.xml"/><Relationship Id="rId38" Type="http://schemas.openxmlformats.org/officeDocument/2006/relationships/tags" Target="../tags/tag535.xml"/><Relationship Id="rId46" Type="http://schemas.openxmlformats.org/officeDocument/2006/relationships/tags" Target="../tags/tag543.xml"/><Relationship Id="rId20" Type="http://schemas.openxmlformats.org/officeDocument/2006/relationships/tags" Target="../tags/tag517.xml"/><Relationship Id="rId41" Type="http://schemas.openxmlformats.org/officeDocument/2006/relationships/tags" Target="../tags/tag538.xml"/><Relationship Id="rId1" Type="http://schemas.openxmlformats.org/officeDocument/2006/relationships/tags" Target="../tags/tag498.xml"/><Relationship Id="rId6" Type="http://schemas.openxmlformats.org/officeDocument/2006/relationships/tags" Target="../tags/tag503.xml"/></Relationships>
</file>

<file path=ppt/slides/_rels/slide23.xml.rels><?xml version="1.0" encoding="UTF-8" standalone="yes"?>
<Relationships xmlns="http://schemas.openxmlformats.org/package/2006/relationships"><Relationship Id="rId13" Type="http://schemas.openxmlformats.org/officeDocument/2006/relationships/tags" Target="../tags/tag557.xml"/><Relationship Id="rId18" Type="http://schemas.openxmlformats.org/officeDocument/2006/relationships/tags" Target="../tags/tag562.xml"/><Relationship Id="rId26" Type="http://schemas.openxmlformats.org/officeDocument/2006/relationships/tags" Target="../tags/tag570.xml"/><Relationship Id="rId39" Type="http://schemas.openxmlformats.org/officeDocument/2006/relationships/tags" Target="../tags/tag583.xml"/><Relationship Id="rId21" Type="http://schemas.openxmlformats.org/officeDocument/2006/relationships/tags" Target="../tags/tag565.xml"/><Relationship Id="rId34" Type="http://schemas.openxmlformats.org/officeDocument/2006/relationships/tags" Target="../tags/tag578.xml"/><Relationship Id="rId42" Type="http://schemas.openxmlformats.org/officeDocument/2006/relationships/tags" Target="../tags/tag586.xml"/><Relationship Id="rId47" Type="http://schemas.openxmlformats.org/officeDocument/2006/relationships/tags" Target="../tags/tag591.xml"/><Relationship Id="rId50" Type="http://schemas.openxmlformats.org/officeDocument/2006/relationships/slideLayout" Target="../slideLayouts/slideLayout6.xml"/><Relationship Id="rId7" Type="http://schemas.openxmlformats.org/officeDocument/2006/relationships/tags" Target="../tags/tag551.xml"/><Relationship Id="rId2" Type="http://schemas.openxmlformats.org/officeDocument/2006/relationships/tags" Target="../tags/tag546.xml"/><Relationship Id="rId16" Type="http://schemas.openxmlformats.org/officeDocument/2006/relationships/tags" Target="../tags/tag560.xml"/><Relationship Id="rId29" Type="http://schemas.openxmlformats.org/officeDocument/2006/relationships/tags" Target="../tags/tag573.xml"/><Relationship Id="rId11" Type="http://schemas.openxmlformats.org/officeDocument/2006/relationships/tags" Target="../tags/tag555.xml"/><Relationship Id="rId24" Type="http://schemas.openxmlformats.org/officeDocument/2006/relationships/tags" Target="../tags/tag568.xml"/><Relationship Id="rId32" Type="http://schemas.openxmlformats.org/officeDocument/2006/relationships/tags" Target="../tags/tag576.xml"/><Relationship Id="rId37" Type="http://schemas.openxmlformats.org/officeDocument/2006/relationships/tags" Target="../tags/tag581.xml"/><Relationship Id="rId40" Type="http://schemas.openxmlformats.org/officeDocument/2006/relationships/tags" Target="../tags/tag584.xml"/><Relationship Id="rId45" Type="http://schemas.openxmlformats.org/officeDocument/2006/relationships/tags" Target="../tags/tag589.xml"/><Relationship Id="rId5" Type="http://schemas.openxmlformats.org/officeDocument/2006/relationships/tags" Target="../tags/tag549.xml"/><Relationship Id="rId15" Type="http://schemas.openxmlformats.org/officeDocument/2006/relationships/tags" Target="../tags/tag559.xml"/><Relationship Id="rId23" Type="http://schemas.openxmlformats.org/officeDocument/2006/relationships/tags" Target="../tags/tag567.xml"/><Relationship Id="rId28" Type="http://schemas.openxmlformats.org/officeDocument/2006/relationships/tags" Target="../tags/tag572.xml"/><Relationship Id="rId36" Type="http://schemas.openxmlformats.org/officeDocument/2006/relationships/tags" Target="../tags/tag580.xml"/><Relationship Id="rId49" Type="http://schemas.openxmlformats.org/officeDocument/2006/relationships/tags" Target="../tags/tag593.xml"/><Relationship Id="rId10" Type="http://schemas.openxmlformats.org/officeDocument/2006/relationships/tags" Target="../tags/tag554.xml"/><Relationship Id="rId19" Type="http://schemas.openxmlformats.org/officeDocument/2006/relationships/tags" Target="../tags/tag563.xml"/><Relationship Id="rId31" Type="http://schemas.openxmlformats.org/officeDocument/2006/relationships/tags" Target="../tags/tag575.xml"/><Relationship Id="rId44" Type="http://schemas.openxmlformats.org/officeDocument/2006/relationships/tags" Target="../tags/tag588.xml"/><Relationship Id="rId52" Type="http://schemas.openxmlformats.org/officeDocument/2006/relationships/image" Target="../media/image16.png"/><Relationship Id="rId4" Type="http://schemas.openxmlformats.org/officeDocument/2006/relationships/tags" Target="../tags/tag548.xml"/><Relationship Id="rId9" Type="http://schemas.openxmlformats.org/officeDocument/2006/relationships/tags" Target="../tags/tag553.xml"/><Relationship Id="rId14" Type="http://schemas.openxmlformats.org/officeDocument/2006/relationships/tags" Target="../tags/tag558.xml"/><Relationship Id="rId22" Type="http://schemas.openxmlformats.org/officeDocument/2006/relationships/tags" Target="../tags/tag566.xml"/><Relationship Id="rId27" Type="http://schemas.openxmlformats.org/officeDocument/2006/relationships/tags" Target="../tags/tag571.xml"/><Relationship Id="rId30" Type="http://schemas.openxmlformats.org/officeDocument/2006/relationships/tags" Target="../tags/tag574.xml"/><Relationship Id="rId35" Type="http://schemas.openxmlformats.org/officeDocument/2006/relationships/tags" Target="../tags/tag579.xml"/><Relationship Id="rId43" Type="http://schemas.openxmlformats.org/officeDocument/2006/relationships/tags" Target="../tags/tag587.xml"/><Relationship Id="rId48" Type="http://schemas.openxmlformats.org/officeDocument/2006/relationships/tags" Target="../tags/tag592.xml"/><Relationship Id="rId8" Type="http://schemas.openxmlformats.org/officeDocument/2006/relationships/tags" Target="../tags/tag552.xml"/><Relationship Id="rId51" Type="http://schemas.openxmlformats.org/officeDocument/2006/relationships/notesSlide" Target="../notesSlides/notesSlide14.xml"/><Relationship Id="rId3" Type="http://schemas.openxmlformats.org/officeDocument/2006/relationships/tags" Target="../tags/tag547.xml"/><Relationship Id="rId12" Type="http://schemas.openxmlformats.org/officeDocument/2006/relationships/tags" Target="../tags/tag556.xml"/><Relationship Id="rId17" Type="http://schemas.openxmlformats.org/officeDocument/2006/relationships/tags" Target="../tags/tag561.xml"/><Relationship Id="rId25" Type="http://schemas.openxmlformats.org/officeDocument/2006/relationships/tags" Target="../tags/tag569.xml"/><Relationship Id="rId33" Type="http://schemas.openxmlformats.org/officeDocument/2006/relationships/tags" Target="../tags/tag577.xml"/><Relationship Id="rId38" Type="http://schemas.openxmlformats.org/officeDocument/2006/relationships/tags" Target="../tags/tag582.xml"/><Relationship Id="rId46" Type="http://schemas.openxmlformats.org/officeDocument/2006/relationships/tags" Target="../tags/tag590.xml"/><Relationship Id="rId20" Type="http://schemas.openxmlformats.org/officeDocument/2006/relationships/tags" Target="../tags/tag564.xml"/><Relationship Id="rId41" Type="http://schemas.openxmlformats.org/officeDocument/2006/relationships/tags" Target="../tags/tag585.xml"/><Relationship Id="rId1" Type="http://schemas.openxmlformats.org/officeDocument/2006/relationships/tags" Target="../tags/tag545.xml"/><Relationship Id="rId6" Type="http://schemas.openxmlformats.org/officeDocument/2006/relationships/tags" Target="../tags/tag550.xml"/></Relationships>
</file>

<file path=ppt/slides/_rels/slide24.xml.rels><?xml version="1.0" encoding="UTF-8" standalone="yes"?>
<Relationships xmlns="http://schemas.openxmlformats.org/package/2006/relationships"><Relationship Id="rId3" Type="http://schemas.openxmlformats.org/officeDocument/2006/relationships/tags" Target="../tags/tag596.xml"/><Relationship Id="rId7" Type="http://schemas.openxmlformats.org/officeDocument/2006/relationships/slideLayout" Target="../slideLayouts/slideLayout12.xml"/><Relationship Id="rId2" Type="http://schemas.openxmlformats.org/officeDocument/2006/relationships/tags" Target="../tags/tag595.xml"/><Relationship Id="rId1" Type="http://schemas.openxmlformats.org/officeDocument/2006/relationships/tags" Target="../tags/tag594.xml"/><Relationship Id="rId6" Type="http://schemas.openxmlformats.org/officeDocument/2006/relationships/tags" Target="../tags/tag599.xml"/><Relationship Id="rId5" Type="http://schemas.openxmlformats.org/officeDocument/2006/relationships/tags" Target="../tags/tag598.xml"/><Relationship Id="rId4" Type="http://schemas.openxmlformats.org/officeDocument/2006/relationships/tags" Target="../tags/tag597.xml"/></Relationships>
</file>

<file path=ppt/slides/_rels/slide3.xml.rels><?xml version="1.0" encoding="UTF-8" standalone="yes"?>
<Relationships xmlns="http://schemas.openxmlformats.org/package/2006/relationships"><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21" Type="http://schemas.openxmlformats.org/officeDocument/2006/relationships/tags" Target="../tags/tag40.xml"/><Relationship Id="rId34" Type="http://schemas.openxmlformats.org/officeDocument/2006/relationships/tags" Target="../tags/tag53.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29" Type="http://schemas.openxmlformats.org/officeDocument/2006/relationships/tags" Target="../tags/tag48.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slideLayout" Target="../slideLayouts/slideLayout6.xml"/><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8" Type="http://schemas.openxmlformats.org/officeDocument/2006/relationships/tags" Target="../tags/tag27.xml"/><Relationship Id="rId3"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s/_rels/slide5.xml.rels><?xml version="1.0" encoding="UTF-8" standalone="yes"?>
<Relationships xmlns="http://schemas.openxmlformats.org/package/2006/relationships"><Relationship Id="rId8" Type="http://schemas.openxmlformats.org/officeDocument/2006/relationships/tags" Target="../tags/tag69.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slideLayout" Target="../slideLayouts/slideLayout2.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s/_rels/slide6.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image" Target="../media/image6.emf"/><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5.emf"/><Relationship Id="rId2" Type="http://schemas.openxmlformats.org/officeDocument/2006/relationships/tags" Target="../tags/tag73.xml"/><Relationship Id="rId16" Type="http://schemas.openxmlformats.org/officeDocument/2006/relationships/notesSlide" Target="../notesSlides/notesSlide1.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slideLayout" Target="../slideLayouts/slideLayout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image" Target="../media/image8.emf"/><Relationship Id="rId2" Type="http://schemas.openxmlformats.org/officeDocument/2006/relationships/tags" Target="../tags/tag87.xml"/><Relationship Id="rId16" Type="http://schemas.openxmlformats.org/officeDocument/2006/relationships/image" Target="../media/image7.emf"/><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slideLayout" Target="../slideLayouts/slideLayout6.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8.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slideLayout" Target="../slideLayouts/slideLayout1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s/_rels/slide9.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tags" Target="../tags/tag123.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notesSlide" Target="../notesSlides/notesSlide2.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5" Type="http://schemas.openxmlformats.org/officeDocument/2006/relationships/tags" Target="../tags/tag120.xml"/><Relationship Id="rId10" Type="http://schemas.openxmlformats.org/officeDocument/2006/relationships/tags" Target="../tags/tag115.xml"/><Relationship Id="rId19" Type="http://schemas.openxmlformats.org/officeDocument/2006/relationships/slideLayout" Target="../slideLayouts/slideLayout6.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Grafik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Grafik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Grafik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el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r>
              <a:rPr lang="en-GB" dirty="0"/>
              <a:t>HAD Basic Training</a:t>
            </a:r>
            <a:br>
              <a:rPr lang="en-GB" dirty="0"/>
            </a:br>
            <a:br>
              <a:rPr lang="en-GB" sz="3600" dirty="0"/>
            </a:br>
            <a:r>
              <a:rPr lang="en-GB" dirty="0"/>
              <a:t>FCT – Function Development</a:t>
            </a:r>
            <a:br>
              <a:rPr lang="en-GB" dirty="0"/>
            </a:br>
            <a:br>
              <a:rPr lang="en-GB" sz="3600" dirty="0"/>
            </a:br>
            <a:br>
              <a:rPr lang="en-GB" sz="4400" dirty="0"/>
            </a:br>
            <a:r>
              <a:rPr lang="en-GB" sz="4400" dirty="0"/>
              <a:t>Markus Mayer-Spohn</a:t>
            </a:r>
            <a:endParaRPr lang="en-GB" sz="3600" dirty="0"/>
          </a:p>
        </p:txBody>
      </p:sp>
    </p:spTree>
    <p:custDataLst>
      <p:tags r:id="rId1"/>
    </p:custDataLst>
    <p:extLst>
      <p:ext uri="{BB962C8B-B14F-4D97-AF65-F5344CB8AC3E}">
        <p14:creationId xmlns:p14="http://schemas.microsoft.com/office/powerpoint/2010/main" val="131181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FCT Architecture</a:t>
            </a:r>
          </a:p>
        </p:txBody>
      </p:sp>
      <p:sp>
        <p:nvSpPr>
          <p:cNvPr id="10" name="Abgerundetes Rechteck 9"/>
          <p:cNvSpPr/>
          <p:nvPr>
            <p:custDataLst>
              <p:tags r:id="rId9"/>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1" name="Rechteck 10"/>
          <p:cNvSpPr/>
          <p:nvPr>
            <p:custDataLst>
              <p:tags r:id="rId10"/>
            </p:custDataLst>
          </p:nvPr>
        </p:nvSpPr>
        <p:spPr>
          <a:xfrm>
            <a:off x="1123337" y="1742527"/>
            <a:ext cx="284400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3" name="Rechteck 12"/>
          <p:cNvSpPr/>
          <p:nvPr>
            <p:custDataLst>
              <p:tags r:id="rId11"/>
            </p:custDataLst>
          </p:nvPr>
        </p:nvSpPr>
        <p:spPr>
          <a:xfrm>
            <a:off x="4222162" y="1966606"/>
            <a:ext cx="2592000" cy="1936161"/>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4" name="Abgerundetes Rechteck 13"/>
          <p:cNvSpPr/>
          <p:nvPr>
            <p:custDataLst>
              <p:tags r:id="rId12"/>
            </p:custDataLst>
          </p:nvPr>
        </p:nvSpPr>
        <p:spPr>
          <a:xfrm>
            <a:off x="5893973"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5" name="Abgerundetes Rechteck 14"/>
          <p:cNvSpPr/>
          <p:nvPr>
            <p:custDataLst>
              <p:tags r:id="rId13"/>
            </p:custDataLst>
          </p:nvPr>
        </p:nvSpPr>
        <p:spPr>
          <a:xfrm>
            <a:off x="1934623"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sp>
        <p:nvSpPr>
          <p:cNvPr id="30" name="Pfeil nach links und rechts 29"/>
          <p:cNvSpPr/>
          <p:nvPr>
            <p:custDataLst>
              <p:tags r:id="rId14"/>
            </p:custDataLst>
          </p:nvPr>
        </p:nvSpPr>
        <p:spPr>
          <a:xfrm>
            <a:off x="5173893"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8" name="Rechteck 37"/>
          <p:cNvSpPr/>
          <p:nvPr>
            <p:custDataLst>
              <p:tags r:id="rId15"/>
            </p:custDataLst>
          </p:nvPr>
        </p:nvSpPr>
        <p:spPr>
          <a:xfrm>
            <a:off x="7068988" y="1742767"/>
            <a:ext cx="2844000"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spTree>
    <p:custDataLst>
      <p:tags r:id="rId1"/>
    </p:custDataLst>
    <p:extLst>
      <p:ext uri="{BB962C8B-B14F-4D97-AF65-F5344CB8AC3E}">
        <p14:creationId xmlns:p14="http://schemas.microsoft.com/office/powerpoint/2010/main" val="375726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 – Function State Machine</a:t>
            </a:r>
          </a:p>
        </p:txBody>
      </p:sp>
      <p:sp>
        <p:nvSpPr>
          <p:cNvPr id="9" name="Rechteck 8"/>
          <p:cNvSpPr/>
          <p:nvPr>
            <p:custDataLst>
              <p:tags r:id="rId9"/>
            </p:custDataLst>
          </p:nvPr>
        </p:nvSpPr>
        <p:spPr>
          <a:xfrm>
            <a:off x="2820516" y="1424940"/>
            <a:ext cx="7992888" cy="2946216"/>
          </a:xfrm>
          <a:prstGeom prst="rect">
            <a:avLst/>
          </a:prstGeom>
          <a:ln/>
        </p:spPr>
        <p:style>
          <a:lnRef idx="0">
            <a:schemeClr val="accent4"/>
          </a:lnRef>
          <a:fillRef idx="3">
            <a:schemeClr val="accent4"/>
          </a:fillRef>
          <a:effectRef idx="3">
            <a:schemeClr val="accent4"/>
          </a:effectRef>
          <a:fontRef idx="minor">
            <a:schemeClr val="lt1"/>
          </a:fontRef>
        </p:style>
        <p:txBody>
          <a:bodyPr lIns="0" tIns="36000" rIns="0" bIns="0" rtlCol="0" anchor="t"/>
          <a:lstStyle/>
          <a:p>
            <a:pPr marL="0" marR="0" indent="0" algn="ctr" defTabSz="914400" eaLnBrk="1" fontAlgn="auto" latinLnBrk="0" hangingPunct="1">
              <a:lnSpc>
                <a:spcPct val="100000"/>
              </a:lnSpc>
              <a:spcBef>
                <a:spcPts val="60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State Machine</a:t>
            </a:r>
            <a:r>
              <a:rPr kumimoji="0" lang="en-GB" sz="1800" b="0" i="0" u="none" strike="noStrike" kern="0" cap="none" spc="0" normalizeH="0" noProof="0" dirty="0">
                <a:ln>
                  <a:noFill/>
                </a:ln>
                <a:solidFill>
                  <a:schemeClr val="bg1"/>
                </a:solidFill>
                <a:effectLst/>
                <a:uLnTx/>
                <a:uFillTx/>
                <a:latin typeface="Bosch Office Sans"/>
                <a:ea typeface="+mn-ea"/>
                <a:cs typeface="+mn-cs"/>
              </a:rPr>
              <a:t> </a:t>
            </a:r>
            <a:r>
              <a:rPr kumimoji="0" lang="en-GB" sz="1800" b="0" i="0" u="none" strike="noStrike" kern="0" cap="none" spc="0" normalizeH="0" baseline="0" noProof="0" dirty="0">
                <a:ln>
                  <a:noFill/>
                </a:ln>
                <a:solidFill>
                  <a:schemeClr val="bg1"/>
                </a:solidFill>
                <a:effectLst/>
                <a:uLnTx/>
                <a:uFillTx/>
                <a:latin typeface="Bosch Office Sans"/>
                <a:ea typeface="+mn-ea"/>
                <a:cs typeface="+mn-cs"/>
              </a:rPr>
              <a:t>Scope</a:t>
            </a:r>
          </a:p>
        </p:txBody>
      </p:sp>
      <p:sp>
        <p:nvSpPr>
          <p:cNvPr id="15" name="Abgerundetes Rechteck 14"/>
          <p:cNvSpPr/>
          <p:nvPr>
            <p:custDataLst>
              <p:tags r:id="rId10"/>
            </p:custDataLst>
          </p:nvPr>
        </p:nvSpPr>
        <p:spPr>
          <a:xfrm>
            <a:off x="8221116" y="1789162"/>
            <a:ext cx="2376000" cy="2376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400" b="0" i="0" u="none" strike="noStrike" kern="0" cap="none" spc="0" normalizeH="0" baseline="0" noProof="0" dirty="0">
                <a:ln>
                  <a:noFill/>
                </a:ln>
                <a:solidFill>
                  <a:schemeClr val="bg1"/>
                </a:solidFill>
                <a:effectLst/>
                <a:uLnTx/>
                <a:uFillTx/>
                <a:latin typeface="Bosch Office Sans"/>
                <a:ea typeface="+mn-ea"/>
                <a:cs typeface="+mn-cs"/>
              </a:rPr>
              <a:t>Behaviour Manager</a:t>
            </a:r>
            <a:endParaRPr lang="en-GB" sz="1000" kern="0" dirty="0">
              <a:solidFill>
                <a:schemeClr val="bg1"/>
              </a:solidFill>
              <a:latin typeface="Bosch Office Sans"/>
            </a:endParaRPr>
          </a:p>
        </p:txBody>
      </p:sp>
      <p:sp>
        <p:nvSpPr>
          <p:cNvPr id="21" name="Rechteck 20"/>
          <p:cNvSpPr/>
          <p:nvPr>
            <p:custDataLst>
              <p:tags r:id="rId11"/>
            </p:custDataLst>
          </p:nvPr>
        </p:nvSpPr>
        <p:spPr>
          <a:xfrm>
            <a:off x="2820516" y="5164246"/>
            <a:ext cx="7992888" cy="400110"/>
          </a:xfrm>
          <a:prstGeom prst="rect">
            <a:avLst/>
          </a:prstGeom>
        </p:spPr>
        <p:txBody>
          <a:bodyPr wrap="square">
            <a:spAutoFit/>
          </a:bodyPr>
          <a:lstStyle/>
          <a:p>
            <a:pPr algn="ctr"/>
            <a:r>
              <a:rPr lang="en-GB" sz="2000" kern="0" dirty="0">
                <a:solidFill>
                  <a:schemeClr val="accent4"/>
                </a:solidFill>
                <a:latin typeface="Bosch Office Sans"/>
              </a:rPr>
              <a:t>Generic platform framework with reference implementation</a:t>
            </a:r>
          </a:p>
        </p:txBody>
      </p:sp>
      <p:sp>
        <p:nvSpPr>
          <p:cNvPr id="22" name="Pfeil nach rechts 21"/>
          <p:cNvSpPr/>
          <p:nvPr>
            <p:custDataLst>
              <p:tags r:id="rId12"/>
            </p:custDataLst>
          </p:nvPr>
        </p:nvSpPr>
        <p:spPr>
          <a:xfrm>
            <a:off x="7752820" y="2761138"/>
            <a:ext cx="612312" cy="43204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3" name="Abgerundetes Rechteck 12"/>
          <p:cNvSpPr/>
          <p:nvPr>
            <p:custDataLst>
              <p:tags r:id="rId13"/>
            </p:custDataLst>
          </p:nvPr>
        </p:nvSpPr>
        <p:spPr>
          <a:xfrm>
            <a:off x="5628828" y="1789162"/>
            <a:ext cx="2376000" cy="23760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400" b="0" i="0" u="none" strike="noStrike" kern="0" cap="none" spc="0" normalizeH="0" baseline="0" noProof="0" dirty="0">
                <a:ln>
                  <a:noFill/>
                </a:ln>
                <a:solidFill>
                  <a:schemeClr val="bg1"/>
                </a:solidFill>
                <a:effectLst/>
                <a:uLnTx/>
                <a:uFillTx/>
                <a:latin typeface="Bosch Office Sans"/>
                <a:ea typeface="+mn-ea"/>
                <a:cs typeface="+mn-cs"/>
              </a:rPr>
              <a:t>State Machine</a:t>
            </a:r>
            <a:endParaRPr lang="en-GB" sz="1000" kern="0" dirty="0">
              <a:solidFill>
                <a:schemeClr val="bg1"/>
              </a:solidFill>
              <a:latin typeface="Bosch Office Sans"/>
            </a:endParaRPr>
          </a:p>
        </p:txBody>
      </p:sp>
      <p:sp>
        <p:nvSpPr>
          <p:cNvPr id="20" name="Pfeil nach rechts 19"/>
          <p:cNvSpPr/>
          <p:nvPr>
            <p:custDataLst>
              <p:tags r:id="rId14"/>
            </p:custDataLst>
          </p:nvPr>
        </p:nvSpPr>
        <p:spPr>
          <a:xfrm>
            <a:off x="5160532" y="2761138"/>
            <a:ext cx="612312" cy="43204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 name="Abgerundetes Rechteck 10"/>
          <p:cNvSpPr/>
          <p:nvPr>
            <p:custDataLst>
              <p:tags r:id="rId15"/>
            </p:custDataLst>
          </p:nvPr>
        </p:nvSpPr>
        <p:spPr>
          <a:xfrm>
            <a:off x="3036540" y="1789162"/>
            <a:ext cx="2376000" cy="2376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400" b="0" i="0" u="none" strike="noStrike" kern="0" cap="none" spc="0" normalizeH="0" baseline="0" noProof="0" dirty="0">
                <a:ln>
                  <a:noFill/>
                </a:ln>
                <a:solidFill>
                  <a:schemeClr val="bg1"/>
                </a:solidFill>
                <a:effectLst/>
                <a:uLnTx/>
                <a:uFillTx/>
                <a:latin typeface="Bosch Office Sans"/>
                <a:ea typeface="+mn-ea"/>
                <a:cs typeface="+mn-cs"/>
              </a:rPr>
              <a:t>FIP</a:t>
            </a:r>
          </a:p>
          <a:p>
            <a:pPr marL="0" marR="0" indent="0" algn="ctr" defTabSz="914400" eaLnBrk="1" fontAlgn="auto" latinLnBrk="0" hangingPunct="1">
              <a:lnSpc>
                <a:spcPct val="100000"/>
              </a:lnSpc>
              <a:spcBef>
                <a:spcPts val="0"/>
              </a:spcBef>
              <a:spcAft>
                <a:spcPts val="0"/>
              </a:spcAft>
              <a:buClrTx/>
              <a:buSzTx/>
              <a:buFontTx/>
              <a:buNone/>
              <a:tabLst/>
            </a:pPr>
            <a:r>
              <a:rPr lang="en-GB" sz="1400" kern="0" dirty="0">
                <a:solidFill>
                  <a:schemeClr val="bg1"/>
                </a:solidFill>
                <a:latin typeface="Bosch Office Sans"/>
              </a:rPr>
              <a:t>Function Input Processing</a:t>
            </a:r>
          </a:p>
        </p:txBody>
      </p:sp>
      <p:sp>
        <p:nvSpPr>
          <p:cNvPr id="18" name="Pfeil nach rechts 17"/>
          <p:cNvSpPr/>
          <p:nvPr>
            <p:custDataLst>
              <p:tags r:id="rId16"/>
            </p:custDataLst>
          </p:nvPr>
        </p:nvSpPr>
        <p:spPr>
          <a:xfrm>
            <a:off x="2532484" y="2761138"/>
            <a:ext cx="612312" cy="43204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 name="Abgerundetes Rechteck 9"/>
          <p:cNvSpPr/>
          <p:nvPr>
            <p:custDataLst>
              <p:tags r:id="rId17"/>
            </p:custDataLst>
          </p:nvPr>
        </p:nvSpPr>
        <p:spPr>
          <a:xfrm>
            <a:off x="228228" y="1789162"/>
            <a:ext cx="2376000" cy="237600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400" b="0" i="0" u="none" strike="noStrike" kern="0" cap="none" spc="0" normalizeH="0" baseline="0" noProof="0" dirty="0">
                <a:ln>
                  <a:noFill/>
                </a:ln>
                <a:solidFill>
                  <a:schemeClr val="bg1"/>
                </a:solidFill>
                <a:effectLst/>
                <a:uLnTx/>
                <a:uFillTx/>
                <a:latin typeface="Bosch Office Sans"/>
                <a:ea typeface="+mn-ea"/>
                <a:cs typeface="+mn-cs"/>
              </a:rPr>
              <a:t>SPP</a:t>
            </a:r>
          </a:p>
          <a:p>
            <a:pPr marL="0" marR="0" indent="0" algn="ctr" defTabSz="914400" eaLnBrk="1" fontAlgn="auto" latinLnBrk="0" hangingPunct="1">
              <a:lnSpc>
                <a:spcPct val="100000"/>
              </a:lnSpc>
              <a:spcBef>
                <a:spcPts val="0"/>
              </a:spcBef>
              <a:spcAft>
                <a:spcPts val="0"/>
              </a:spcAft>
              <a:buClrTx/>
              <a:buSzTx/>
              <a:buFontTx/>
              <a:buNone/>
              <a:tabLst/>
            </a:pPr>
            <a:r>
              <a:rPr lang="en-GB" sz="1400" kern="0" dirty="0">
                <a:solidFill>
                  <a:schemeClr val="bg1"/>
                </a:solidFill>
                <a:latin typeface="Bosch Office Sans"/>
              </a:rPr>
              <a:t>Signal Pre-Processing</a:t>
            </a:r>
          </a:p>
          <a:p>
            <a:pPr marL="0" marR="0" indent="0" algn="ctr" defTabSz="914400" eaLnBrk="1" fontAlgn="auto" latinLnBrk="0" hangingPunct="1">
              <a:lnSpc>
                <a:spcPct val="100000"/>
              </a:lnSpc>
              <a:spcBef>
                <a:spcPts val="0"/>
              </a:spcBef>
              <a:spcAft>
                <a:spcPts val="0"/>
              </a:spcAft>
              <a:buClrTx/>
              <a:buSzTx/>
              <a:buFontTx/>
              <a:buNone/>
              <a:tabLst/>
            </a:pPr>
            <a:r>
              <a:rPr lang="en-GB" sz="1400" kern="0" dirty="0">
                <a:solidFill>
                  <a:schemeClr val="bg1"/>
                </a:solidFill>
                <a:latin typeface="Bosch Office Sans"/>
              </a:rPr>
              <a:t>PPBI</a:t>
            </a:r>
          </a:p>
        </p:txBody>
      </p:sp>
      <p:sp>
        <p:nvSpPr>
          <p:cNvPr id="12" name="Rechteckige Legende 11"/>
          <p:cNvSpPr/>
          <p:nvPr>
            <p:custDataLst>
              <p:tags r:id="rId18"/>
            </p:custDataLst>
          </p:nvPr>
        </p:nvSpPr>
        <p:spPr>
          <a:xfrm>
            <a:off x="3216540" y="4309442"/>
            <a:ext cx="2016000" cy="828000"/>
          </a:xfrm>
          <a:prstGeom prst="wedgeRectCallout">
            <a:avLst>
              <a:gd name="adj1" fmla="val -16922"/>
              <a:gd name="adj2" fmla="val -83635"/>
            </a:avLst>
          </a:prstGeom>
          <a:ln/>
        </p:spPr>
        <p:style>
          <a:lnRef idx="1">
            <a:schemeClr val="accent3"/>
          </a:lnRef>
          <a:fillRef idx="2">
            <a:schemeClr val="accent3"/>
          </a:fillRef>
          <a:effectRef idx="1">
            <a:schemeClr val="accent3"/>
          </a:effectRef>
          <a:fontRef idx="minor">
            <a:schemeClr val="dk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latin typeface="Bosch Office Sans"/>
                <a:ea typeface="+mn-ea"/>
                <a:cs typeface="+mn-cs"/>
              </a:rPr>
              <a:t>Preparation of internal signals and calculation of generic conditions for all state</a:t>
            </a:r>
            <a:r>
              <a:rPr kumimoji="0" lang="en-GB" sz="1200" b="0" i="0" u="none" strike="noStrike" kern="0" cap="none" spc="0" normalizeH="0" noProof="0" dirty="0">
                <a:ln>
                  <a:noFill/>
                </a:ln>
                <a:solidFill>
                  <a:srgbClr val="000000"/>
                </a:solidFill>
                <a:effectLst/>
                <a:uLnTx/>
                <a:uFillTx/>
                <a:latin typeface="Bosch Office Sans"/>
                <a:ea typeface="+mn-ea"/>
                <a:cs typeface="+mn-cs"/>
              </a:rPr>
              <a:t> machines.</a:t>
            </a: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Rechteckige Legende 13"/>
          <p:cNvSpPr/>
          <p:nvPr>
            <p:custDataLst>
              <p:tags r:id="rId19"/>
            </p:custDataLst>
          </p:nvPr>
        </p:nvSpPr>
        <p:spPr>
          <a:xfrm>
            <a:off x="5808828" y="4309442"/>
            <a:ext cx="2016000" cy="828000"/>
          </a:xfrm>
          <a:prstGeom prst="wedgeRectCallout">
            <a:avLst>
              <a:gd name="adj1" fmla="val -16922"/>
              <a:gd name="adj2" fmla="val -83635"/>
            </a:avLst>
          </a:prstGeom>
          <a:ln/>
        </p:spPr>
        <p:style>
          <a:lnRef idx="1">
            <a:schemeClr val="accent6"/>
          </a:lnRef>
          <a:fillRef idx="2">
            <a:schemeClr val="accent6"/>
          </a:fillRef>
          <a:effectRef idx="1">
            <a:schemeClr val="accent6"/>
          </a:effectRef>
          <a:fontRef idx="minor">
            <a:schemeClr val="dk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latin typeface="Bosch Office Sans"/>
              </a:rPr>
              <a:t>Function</a:t>
            </a:r>
            <a:r>
              <a:rPr kumimoji="0" lang="en-GB" sz="1200" b="0" i="0" u="none" strike="noStrike" kern="0" cap="none" spc="0" normalizeH="0" noProof="0" dirty="0">
                <a:ln>
                  <a:noFill/>
                </a:ln>
                <a:solidFill>
                  <a:srgbClr val="000000"/>
                </a:solidFill>
                <a:effectLst/>
                <a:uLnTx/>
                <a:uFillTx/>
                <a:latin typeface="Bosch Office Sans"/>
              </a:rPr>
              <a:t> </a:t>
            </a:r>
            <a:r>
              <a:rPr lang="en-GB" sz="1200" kern="0" dirty="0">
                <a:solidFill>
                  <a:srgbClr val="000000"/>
                </a:solidFill>
                <a:latin typeface="Bosch Office Sans"/>
              </a:rPr>
              <a:t>s</a:t>
            </a:r>
            <a:r>
              <a:rPr kumimoji="0" lang="en-GB" sz="1200" b="0" i="0" u="none" strike="noStrike" kern="0" cap="none" spc="0" normalizeH="0" baseline="0" noProof="0" dirty="0" err="1">
                <a:ln>
                  <a:noFill/>
                </a:ln>
                <a:solidFill>
                  <a:srgbClr val="000000"/>
                </a:solidFill>
                <a:effectLst/>
                <a:uLnTx/>
                <a:uFillTx/>
                <a:latin typeface="Bosch Office Sans"/>
              </a:rPr>
              <a:t>tate</a:t>
            </a:r>
            <a:r>
              <a:rPr kumimoji="0" lang="en-GB" sz="1200" b="0" i="0" u="none" strike="noStrike" kern="0" cap="none" spc="0" normalizeH="0" baseline="0" noProof="0" dirty="0">
                <a:ln>
                  <a:noFill/>
                </a:ln>
                <a:solidFill>
                  <a:srgbClr val="000000"/>
                </a:solidFill>
                <a:effectLst/>
                <a:uLnTx/>
                <a:uFillTx/>
                <a:latin typeface="Bosch Office Sans"/>
              </a:rPr>
              <a:t> machine</a:t>
            </a:r>
          </a:p>
          <a:p>
            <a:pPr marL="171450" marR="0" indent="-171450" defTabSz="914400" eaLnBrk="1" fontAlgn="auto" latinLnBrk="0" hangingPunct="1">
              <a:lnSpc>
                <a:spcPct val="100000"/>
              </a:lnSpc>
              <a:spcBef>
                <a:spcPts val="0"/>
              </a:spcBef>
              <a:spcAft>
                <a:spcPts val="0"/>
              </a:spcAft>
              <a:buClrTx/>
              <a:buSzTx/>
              <a:buFontTx/>
              <a:buChar char="-"/>
              <a:tabLst/>
            </a:pPr>
            <a:r>
              <a:rPr lang="en-GB" sz="1200" kern="0" dirty="0">
                <a:solidFill>
                  <a:srgbClr val="000000"/>
                </a:solidFill>
                <a:latin typeface="Bosch Office Sans"/>
              </a:rPr>
              <a:t>Activation trigger</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200" b="0" i="0" u="none" strike="noStrike" kern="0" cap="none" spc="0" normalizeH="0" baseline="0" noProof="0" dirty="0">
                <a:ln>
                  <a:noFill/>
                </a:ln>
                <a:solidFill>
                  <a:srgbClr val="000000"/>
                </a:solidFill>
                <a:effectLst/>
                <a:uLnTx/>
                <a:uFillTx/>
                <a:latin typeface="Bosch Office Sans"/>
              </a:rPr>
              <a:t>Prevention/Switch</a:t>
            </a:r>
            <a:r>
              <a:rPr kumimoji="0" lang="en-GB" sz="1200" b="0" i="0" u="none" strike="noStrike" kern="0" cap="none" spc="0" normalizeH="0" noProof="0" dirty="0">
                <a:ln>
                  <a:noFill/>
                </a:ln>
                <a:solidFill>
                  <a:srgbClr val="000000"/>
                </a:solidFill>
                <a:effectLst/>
                <a:uLnTx/>
                <a:uFillTx/>
                <a:latin typeface="Bosch Office Sans"/>
              </a:rPr>
              <a:t> Off</a:t>
            </a:r>
            <a:endParaRPr kumimoji="0" lang="en-GB" sz="1200" b="0" i="0" u="none" strike="noStrike" kern="0" cap="none" spc="0" normalizeH="0" baseline="0" noProof="0" dirty="0">
              <a:ln>
                <a:noFill/>
              </a:ln>
              <a:solidFill>
                <a:srgbClr val="000000"/>
              </a:solidFill>
              <a:effectLst/>
              <a:uLnTx/>
              <a:uFillTx/>
              <a:latin typeface="Bosch Office Sans"/>
            </a:endParaRPr>
          </a:p>
          <a:p>
            <a:pPr marL="0" marR="0" indent="0" defTabSz="914400" eaLnBrk="1" fontAlgn="auto" latinLnBrk="0" hangingPunct="1">
              <a:lnSpc>
                <a:spcPct val="100000"/>
              </a:lnSpc>
              <a:spcBef>
                <a:spcPts val="0"/>
              </a:spcBef>
              <a:spcAft>
                <a:spcPts val="0"/>
              </a:spcAft>
              <a:buClrTx/>
              <a:buSzTx/>
              <a:buFontTx/>
              <a:buNone/>
              <a:tabLst/>
            </a:pPr>
            <a:endParaRPr lang="en-GB" sz="1200" kern="0" dirty="0">
              <a:solidFill>
                <a:srgbClr val="000000"/>
              </a:solidFill>
              <a:latin typeface="Bosch Office Sans"/>
            </a:endParaRPr>
          </a:p>
        </p:txBody>
      </p:sp>
      <p:sp>
        <p:nvSpPr>
          <p:cNvPr id="16" name="Rechteckige Legende 15"/>
          <p:cNvSpPr/>
          <p:nvPr>
            <p:custDataLst>
              <p:tags r:id="rId20"/>
            </p:custDataLst>
          </p:nvPr>
        </p:nvSpPr>
        <p:spPr>
          <a:xfrm>
            <a:off x="8401116" y="4309442"/>
            <a:ext cx="2016000" cy="828000"/>
          </a:xfrm>
          <a:prstGeom prst="wedgeRectCallout">
            <a:avLst>
              <a:gd name="adj1" fmla="val -16922"/>
              <a:gd name="adj2" fmla="val -83635"/>
            </a:avLst>
          </a:prstGeom>
          <a:ln/>
        </p:spPr>
        <p:style>
          <a:lnRef idx="1">
            <a:schemeClr val="accent1"/>
          </a:lnRef>
          <a:fillRef idx="2">
            <a:schemeClr val="accent1"/>
          </a:fillRef>
          <a:effectRef idx="1">
            <a:schemeClr val="accent1"/>
          </a:effectRef>
          <a:fontRef idx="minor">
            <a:schemeClr val="dk1"/>
          </a:fontRef>
        </p:style>
        <p:txBody>
          <a:bodyPr rtlCol="0" anchor="t"/>
          <a:lstStyle/>
          <a:p>
            <a:pPr marL="0" marR="0" indent="0"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latin typeface="Bosch Office Sans"/>
              </a:rPr>
              <a:t>Generation of “behaviour</a:t>
            </a:r>
            <a:r>
              <a:rPr kumimoji="0" lang="en-GB" sz="1200" b="0" i="0" u="none" strike="noStrike" kern="0" cap="none" spc="0" normalizeH="0" noProof="0" dirty="0">
                <a:ln>
                  <a:noFill/>
                </a:ln>
                <a:solidFill>
                  <a:srgbClr val="000000"/>
                </a:solidFill>
                <a:effectLst/>
                <a:uLnTx/>
                <a:uFillTx/>
                <a:latin typeface="Bosch Office Sans"/>
              </a:rPr>
              <a:t> specifications” for SIT depending on function states</a:t>
            </a:r>
          </a:p>
        </p:txBody>
      </p:sp>
      <p:sp>
        <p:nvSpPr>
          <p:cNvPr id="17" name="Rechteckige Legende 16"/>
          <p:cNvSpPr/>
          <p:nvPr>
            <p:custDataLst>
              <p:tags r:id="rId21"/>
            </p:custDataLst>
          </p:nvPr>
        </p:nvSpPr>
        <p:spPr>
          <a:xfrm>
            <a:off x="408228" y="4309442"/>
            <a:ext cx="2016000" cy="1080000"/>
          </a:xfrm>
          <a:prstGeom prst="wedgeRectCallout">
            <a:avLst>
              <a:gd name="adj1" fmla="val -16922"/>
              <a:gd name="adj2" fmla="val -83635"/>
            </a:avLst>
          </a:prstGeom>
          <a:ln/>
        </p:spPr>
        <p:style>
          <a:lnRef idx="1">
            <a:schemeClr val="dk1"/>
          </a:lnRef>
          <a:fillRef idx="2">
            <a:schemeClr val="dk1"/>
          </a:fillRef>
          <a:effectRef idx="1">
            <a:schemeClr val="dk1"/>
          </a:effectRef>
          <a:fontRef idx="minor">
            <a:schemeClr val="dk1"/>
          </a:fontRef>
        </p:style>
        <p:txBody>
          <a:bodyPr rtlCol="0" anchor="t"/>
          <a:lstStyle/>
          <a:p>
            <a:pPr>
              <a:spcAft>
                <a:spcPts val="300"/>
              </a:spcAft>
            </a:pPr>
            <a:r>
              <a:rPr lang="en-GB" sz="1200" kern="0" dirty="0">
                <a:solidFill>
                  <a:srgbClr val="000000"/>
                </a:solidFill>
              </a:rPr>
              <a:t>Preparation, </a:t>
            </a:r>
            <a:r>
              <a:rPr lang="en-GB" sz="1200" kern="0" dirty="0" err="1">
                <a:solidFill>
                  <a:srgbClr val="000000"/>
                </a:solidFill>
              </a:rPr>
              <a:t>preprocessing</a:t>
            </a:r>
            <a:r>
              <a:rPr lang="en-GB" sz="1200" kern="0" dirty="0">
                <a:solidFill>
                  <a:srgbClr val="000000"/>
                </a:solidFill>
              </a:rPr>
              <a:t> and mapping of external signals (CAN, HMI, …) to internal signals</a:t>
            </a:r>
          </a:p>
          <a:p>
            <a:pPr algn="ctr"/>
            <a:r>
              <a:rPr lang="en-GB" sz="1600" b="1" kern="0" dirty="0">
                <a:solidFill>
                  <a:srgbClr val="FFC000"/>
                </a:solidFill>
              </a:rPr>
              <a:t>Vehicle Specific</a:t>
            </a:r>
          </a:p>
        </p:txBody>
      </p:sp>
      <p:grpSp>
        <p:nvGrpSpPr>
          <p:cNvPr id="19" name="Gruppieren 18"/>
          <p:cNvGrpSpPr>
            <a:grpSpLocks noChangeAspect="1"/>
          </p:cNvGrpSpPr>
          <p:nvPr/>
        </p:nvGrpSpPr>
        <p:grpSpPr>
          <a:xfrm>
            <a:off x="6950803" y="147398"/>
            <a:ext cx="3735578" cy="1116000"/>
            <a:chOff x="823100" y="1352932"/>
            <a:chExt cx="9414239" cy="2812494"/>
          </a:xfrm>
        </p:grpSpPr>
        <p:sp>
          <p:nvSpPr>
            <p:cNvPr id="23" name="Abgerundetes Rechteck 22"/>
            <p:cNvSpPr/>
            <p:nvPr>
              <p:custDataLst>
                <p:tags r:id="rId22"/>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24" name="Rechteck 23"/>
            <p:cNvSpPr/>
            <p:nvPr>
              <p:custDataLst>
                <p:tags r:id="rId23"/>
              </p:custDataLst>
            </p:nvPr>
          </p:nvSpPr>
          <p:spPr>
            <a:xfrm>
              <a:off x="1123337" y="1742527"/>
              <a:ext cx="2844000" cy="2160240"/>
            </a:xfrm>
            <a:prstGeom prst="rect">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0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0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5" name="Rechteck 24"/>
            <p:cNvSpPr/>
            <p:nvPr>
              <p:custDataLst>
                <p:tags r:id="rId24"/>
              </p:custDataLst>
            </p:nvPr>
          </p:nvSpPr>
          <p:spPr>
            <a:xfrm>
              <a:off x="4222162" y="1966606"/>
              <a:ext cx="2592000" cy="1936161"/>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26" name="Rechteck 25"/>
            <p:cNvSpPr/>
            <p:nvPr>
              <p:custDataLst>
                <p:tags r:id="rId25"/>
              </p:custDataLst>
            </p:nvPr>
          </p:nvSpPr>
          <p:spPr>
            <a:xfrm>
              <a:off x="7068988" y="1742767"/>
              <a:ext cx="2844000"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spTree>
    <p:custDataLst>
      <p:tags r:id="rId1"/>
    </p:custDataLst>
    <p:extLst>
      <p:ext uri="{BB962C8B-B14F-4D97-AF65-F5344CB8AC3E}">
        <p14:creationId xmlns:p14="http://schemas.microsoft.com/office/powerpoint/2010/main" val="150552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bgerundetes Rechteck 9"/>
          <p:cNvSpPr/>
          <p:nvPr>
            <p:custDataLst>
              <p:tags r:id="rId2"/>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42" name="Rechteck 41"/>
          <p:cNvSpPr/>
          <p:nvPr>
            <p:custDataLst>
              <p:tags r:id="rId3"/>
            </p:custDataLst>
          </p:nvPr>
        </p:nvSpPr>
        <p:spPr>
          <a:xfrm>
            <a:off x="1123337" y="1742527"/>
            <a:ext cx="284400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43" name="Rechteck 42"/>
          <p:cNvSpPr/>
          <p:nvPr>
            <p:custDataLst>
              <p:tags r:id="rId4"/>
            </p:custDataLst>
          </p:nvPr>
        </p:nvSpPr>
        <p:spPr>
          <a:xfrm>
            <a:off x="4222162" y="1966606"/>
            <a:ext cx="2592000" cy="1936161"/>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44" name="Rechteck 43"/>
          <p:cNvSpPr/>
          <p:nvPr>
            <p:custDataLst>
              <p:tags r:id="rId5"/>
            </p:custDataLst>
          </p:nvPr>
        </p:nvSpPr>
        <p:spPr>
          <a:xfrm>
            <a:off x="7068988" y="1742767"/>
            <a:ext cx="2844000"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sp>
        <p:nvSpPr>
          <p:cNvPr id="9" name="Textfeld 8"/>
          <p:cNvSpPr txBox="1">
            <a:spLocks/>
          </p:cNvSpPr>
          <p:nvPr>
            <p:custDataLst>
              <p:tags r:id="rId6"/>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7"/>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8"/>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11"/>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12"/>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Architecture Overview – State Machines</a:t>
            </a:r>
          </a:p>
        </p:txBody>
      </p:sp>
      <p:sp>
        <p:nvSpPr>
          <p:cNvPr id="12" name="Abgerundetes Rechteck 11"/>
          <p:cNvSpPr/>
          <p:nvPr>
            <p:custDataLst>
              <p:tags r:id="rId13"/>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Abgerundetes Rechteck 13"/>
          <p:cNvSpPr/>
          <p:nvPr>
            <p:custDataLst>
              <p:tags r:id="rId14"/>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5" name="Abgerundetes Rechteck 14"/>
          <p:cNvSpPr/>
          <p:nvPr>
            <p:custDataLst>
              <p:tags r:id="rId15"/>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6" name="Gruppieren 15"/>
          <p:cNvGrpSpPr/>
          <p:nvPr/>
        </p:nvGrpSpPr>
        <p:grpSpPr>
          <a:xfrm>
            <a:off x="1358368" y="2339461"/>
            <a:ext cx="828000" cy="1258734"/>
            <a:chOff x="143875" y="2411853"/>
            <a:chExt cx="828000" cy="1258734"/>
          </a:xfrm>
        </p:grpSpPr>
        <p:sp>
          <p:nvSpPr>
            <p:cNvPr id="17" name="Rechteck 16"/>
            <p:cNvSpPr/>
            <p:nvPr>
              <p:custDataLst>
                <p:tags r:id="rId25"/>
              </p:custDataLst>
            </p:nvPr>
          </p:nvSpPr>
          <p:spPr>
            <a:xfrm>
              <a:off x="143875" y="3059009"/>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LSS</a:t>
              </a:r>
            </a:p>
          </p:txBody>
        </p:sp>
        <p:sp>
          <p:nvSpPr>
            <p:cNvPr id="18" name="Rechteck 17"/>
            <p:cNvSpPr/>
            <p:nvPr>
              <p:custDataLst>
                <p:tags r:id="rId26"/>
              </p:custDataLst>
            </p:nvPr>
          </p:nvSpPr>
          <p:spPr>
            <a:xfrm>
              <a:off x="143875" y="3382587"/>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t>
              </a:r>
            </a:p>
          </p:txBody>
        </p:sp>
        <p:sp>
          <p:nvSpPr>
            <p:cNvPr id="19" name="Rechteck 18"/>
            <p:cNvSpPr/>
            <p:nvPr>
              <p:custDataLst>
                <p:tags r:id="rId27"/>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ACC</a:t>
              </a:r>
            </a:p>
          </p:txBody>
        </p:sp>
        <p:sp>
          <p:nvSpPr>
            <p:cNvPr id="20" name="Rechteck 19"/>
            <p:cNvSpPr/>
            <p:nvPr>
              <p:custDataLst>
                <p:tags r:id="rId28"/>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2" name="Pfeil nach rechts 21"/>
          <p:cNvSpPr/>
          <p:nvPr>
            <p:custDataLst>
              <p:tags r:id="rId16"/>
            </p:custDataLst>
          </p:nvPr>
        </p:nvSpPr>
        <p:spPr>
          <a:xfrm>
            <a:off x="264372" y="2060262"/>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3" name="Pfeil nach rechts 22"/>
          <p:cNvSpPr/>
          <p:nvPr>
            <p:custDataLst>
              <p:tags r:id="rId17"/>
            </p:custDataLst>
          </p:nvPr>
        </p:nvSpPr>
        <p:spPr>
          <a:xfrm>
            <a:off x="264372" y="2941290"/>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4" name="Pfeil nach unten 23"/>
          <p:cNvSpPr/>
          <p:nvPr>
            <p:custDataLst>
              <p:tags r:id="rId18"/>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5" name="Textfeld 24"/>
          <p:cNvSpPr txBox="1"/>
          <p:nvPr>
            <p:custDataLst>
              <p:tags r:id="rId19"/>
            </p:custDataLst>
          </p:nvPr>
        </p:nvSpPr>
        <p:spPr>
          <a:xfrm rot="16200000">
            <a:off x="2809980" y="3998894"/>
            <a:ext cx="971845"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30" name="Pfeil nach links und rechts 29"/>
          <p:cNvSpPr/>
          <p:nvPr>
            <p:custDataLst>
              <p:tags r:id="rId20"/>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Abgerundetes Rechteck 33"/>
          <p:cNvSpPr/>
          <p:nvPr>
            <p:custDataLst>
              <p:tags r:id="rId21"/>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35" name="Pfeil nach rechts 34"/>
          <p:cNvSpPr/>
          <p:nvPr>
            <p:custDataLst>
              <p:tags r:id="rId22"/>
            </p:custDataLst>
          </p:nvPr>
        </p:nvSpPr>
        <p:spPr>
          <a:xfrm>
            <a:off x="2244452" y="26267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grpSp>
        <p:nvGrpSpPr>
          <p:cNvPr id="3" name="Gruppieren 2"/>
          <p:cNvGrpSpPr/>
          <p:nvPr/>
        </p:nvGrpSpPr>
        <p:grpSpPr>
          <a:xfrm rot="19540972">
            <a:off x="3738092" y="3930918"/>
            <a:ext cx="1348995" cy="550203"/>
            <a:chOff x="3687284" y="3869405"/>
            <a:chExt cx="1837397" cy="738082"/>
          </a:xfrm>
        </p:grpSpPr>
        <p:sp>
          <p:nvSpPr>
            <p:cNvPr id="45" name="Pfeil nach unten 44"/>
            <p:cNvSpPr/>
            <p:nvPr>
              <p:custDataLst>
                <p:tags r:id="rId23"/>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6" name="Textfeld 45"/>
            <p:cNvSpPr txBox="1"/>
            <p:nvPr>
              <p:custDataLst>
                <p:tags r:id="rId24"/>
              </p:custDataLst>
            </p:nvPr>
          </p:nvSpPr>
          <p:spPr>
            <a:xfrm rot="19692273">
              <a:off x="3732415" y="4091408"/>
              <a:ext cx="1502035" cy="395671"/>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900" kern="0" dirty="0">
                  <a:solidFill>
                    <a:srgbClr val="000000"/>
                  </a:solidFill>
                </a:rPr>
                <a:t>Evaluated Behaviour</a:t>
              </a:r>
              <a:endParaRPr kumimoji="0" lang="en-GB" sz="900" b="0" i="0" u="none" strike="noStrike" kern="0" cap="none" spc="0" normalizeH="0" baseline="0" noProof="0" dirty="0">
                <a:ln>
                  <a:noFill/>
                </a:ln>
                <a:solidFill>
                  <a:srgbClr val="000000"/>
                </a:solidFill>
                <a:effectLst/>
                <a:uLnTx/>
                <a:uFillTx/>
              </a:endParaRPr>
            </a:p>
          </p:txBody>
        </p:sp>
      </p:grpSp>
    </p:spTree>
    <p:custDataLst>
      <p:tags r:id="rId1"/>
    </p:custDataLst>
    <p:extLst>
      <p:ext uri="{BB962C8B-B14F-4D97-AF65-F5344CB8AC3E}">
        <p14:creationId xmlns:p14="http://schemas.microsoft.com/office/powerpoint/2010/main" val="15393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10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00"/>
                                        <p:tgtEl>
                                          <p:spTgt spid="34"/>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childTnLst>
                                </p:cTn>
                              </p:par>
                              <p:par>
                                <p:cTn id="29" presetID="10" presetClass="entr" presetSubtype="0" fill="hold" nodeType="withEffect">
                                  <p:stCondLst>
                                    <p:cond delay="10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23" grpId="0" animBg="1"/>
      <p:bldP spid="24" grpId="0" animBg="1"/>
      <p:bldP spid="25"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28" name="Abgerundetes Rechteck 27"/>
          <p:cNvSpPr/>
          <p:nvPr>
            <p:custDataLst>
              <p:tags r:id="rId4"/>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7" name="Rechteck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 – Function Arbitration</a:t>
            </a:r>
          </a:p>
        </p:txBody>
      </p:sp>
      <p:grpSp>
        <p:nvGrpSpPr>
          <p:cNvPr id="10" name="Gruppieren 9"/>
          <p:cNvGrpSpPr>
            <a:grpSpLocks noChangeAspect="1"/>
          </p:cNvGrpSpPr>
          <p:nvPr/>
        </p:nvGrpSpPr>
        <p:grpSpPr>
          <a:xfrm>
            <a:off x="6950803" y="147398"/>
            <a:ext cx="3735578" cy="1116000"/>
            <a:chOff x="823100" y="1352932"/>
            <a:chExt cx="9414239" cy="2812494"/>
          </a:xfrm>
        </p:grpSpPr>
        <p:sp>
          <p:nvSpPr>
            <p:cNvPr id="11" name="Abgerundetes Rechteck 10"/>
            <p:cNvSpPr/>
            <p:nvPr>
              <p:custDataLst>
                <p:tags r:id="rId27"/>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2" name="Rechteck 11"/>
            <p:cNvSpPr/>
            <p:nvPr>
              <p:custDataLst>
                <p:tags r:id="rId28"/>
              </p:custDataLst>
            </p:nvPr>
          </p:nvSpPr>
          <p:spPr>
            <a:xfrm>
              <a:off x="1123336" y="1742528"/>
              <a:ext cx="2844001"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0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0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3" name="Rechteck 12"/>
            <p:cNvSpPr/>
            <p:nvPr>
              <p:custDataLst>
                <p:tags r:id="rId29"/>
              </p:custDataLst>
            </p:nvPr>
          </p:nvSpPr>
          <p:spPr>
            <a:xfrm>
              <a:off x="4222163" y="1966605"/>
              <a:ext cx="2592001" cy="1936160"/>
            </a:xfrm>
            <a:prstGeom prst="rect">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4" name="Rechteck 13"/>
            <p:cNvSpPr/>
            <p:nvPr>
              <p:custDataLst>
                <p:tags r:id="rId30"/>
              </p:custDataLst>
            </p:nvPr>
          </p:nvSpPr>
          <p:spPr>
            <a:xfrm>
              <a:off x="7068989" y="1742767"/>
              <a:ext cx="2844001"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sp>
        <p:nvSpPr>
          <p:cNvPr id="15" name="Rechteck 14"/>
          <p:cNvSpPr/>
          <p:nvPr>
            <p:custDataLst>
              <p:tags r:id="rId10"/>
            </p:custDataLst>
          </p:nvPr>
        </p:nvSpPr>
        <p:spPr>
          <a:xfrm>
            <a:off x="2604492" y="1933178"/>
            <a:ext cx="7272808" cy="194421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6" name="Pfeil nach unten 15"/>
          <p:cNvSpPr/>
          <p:nvPr>
            <p:custDataLst>
              <p:tags r:id="rId11"/>
            </p:custDataLst>
          </p:nvPr>
        </p:nvSpPr>
        <p:spPr>
          <a:xfrm>
            <a:off x="8995150" y="3769490"/>
            <a:ext cx="180000" cy="972000"/>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 name="Textfeld 16"/>
          <p:cNvSpPr txBox="1"/>
          <p:nvPr>
            <p:custDataLst>
              <p:tags r:id="rId12"/>
            </p:custDataLst>
          </p:nvPr>
        </p:nvSpPr>
        <p:spPr>
          <a:xfrm>
            <a:off x="8625651" y="4108051"/>
            <a:ext cx="950774" cy="369332"/>
          </a:xfrm>
          <a:prstGeom prst="rect">
            <a:avLst/>
          </a:prstGeom>
          <a:solidFill>
            <a:scrgbClr r="0" g="0" b="0">
              <a:alpha val="0"/>
            </a:scrgbClr>
          </a:solidFill>
        </p:spPr>
        <p:txBody>
          <a:bodyPr wrap="square" lIns="0" tIns="0" rIns="0" bIns="0" rtlCol="0">
            <a:spAutoFit/>
          </a:bodyPr>
          <a:lstStyle>
            <a:defPPr>
              <a:defRPr lang="de-DE"/>
            </a:defPPr>
            <a:lvl1pPr marR="0" algn="ctr" fontAlgn="auto">
              <a:spcAft>
                <a:spcPts val="0"/>
              </a:spcAft>
              <a:buClrTx/>
              <a:buSzTx/>
              <a:tabLst/>
              <a:defRPr sz="1200" kern="0">
                <a:solidFill>
                  <a:srgbClr val="000000"/>
                </a:solidFill>
              </a:defRPr>
            </a:lvl1pPr>
          </a:lstStyle>
          <a:p>
            <a:r>
              <a:rPr lang="en-GB" dirty="0"/>
              <a:t>Selected Behaviour</a:t>
            </a:r>
          </a:p>
        </p:txBody>
      </p:sp>
      <p:sp>
        <p:nvSpPr>
          <p:cNvPr id="18" name="Rechteck 17"/>
          <p:cNvSpPr/>
          <p:nvPr>
            <p:custDataLst>
              <p:tags r:id="rId13"/>
            </p:custDataLst>
          </p:nvPr>
        </p:nvSpPr>
        <p:spPr>
          <a:xfrm>
            <a:off x="2676500" y="2005186"/>
            <a:ext cx="4833781" cy="1800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en-GB" sz="1400" kern="0" dirty="0">
                <a:solidFill>
                  <a:schemeClr val="bg1"/>
                </a:solidFill>
                <a:latin typeface="Bosch Office Sans"/>
              </a:rPr>
              <a:t>Filtering based on SM state and metric evaluation</a:t>
            </a:r>
            <a:endParaRPr kumimoji="0" lang="en-GB" sz="1400" b="0" i="0" u="none" strike="noStrike" kern="0" cap="none" spc="0" normalizeH="0" baseline="0" noProof="0" dirty="0">
              <a:ln>
                <a:noFill/>
              </a:ln>
              <a:solidFill>
                <a:schemeClr val="bg1"/>
              </a:solidFill>
              <a:effectLst/>
              <a:uLnTx/>
              <a:uFillTx/>
              <a:latin typeface="Bosch Office Sans"/>
            </a:endParaRPr>
          </a:p>
        </p:txBody>
      </p:sp>
      <p:sp>
        <p:nvSpPr>
          <p:cNvPr id="19" name="Rechteck 18"/>
          <p:cNvSpPr/>
          <p:nvPr>
            <p:custDataLst>
              <p:tags r:id="rId14"/>
            </p:custDataLst>
          </p:nvPr>
        </p:nvSpPr>
        <p:spPr>
          <a:xfrm>
            <a:off x="8187544" y="2005186"/>
            <a:ext cx="1617748" cy="1800200"/>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0" i="0" u="none" strike="noStrike" kern="0" cap="none" spc="0" normalizeH="0" baseline="0" noProof="0" dirty="0">
                <a:ln>
                  <a:noFill/>
                </a:ln>
                <a:solidFill>
                  <a:schemeClr val="bg1"/>
                </a:solidFill>
                <a:effectLst/>
                <a:uLnTx/>
                <a:uFillTx/>
                <a:latin typeface="Bosch Office Sans"/>
                <a:ea typeface="+mn-ea"/>
                <a:cs typeface="+mn-cs"/>
              </a:rPr>
              <a:t>Arbitration Matrix</a:t>
            </a:r>
          </a:p>
        </p:txBody>
      </p:sp>
      <p:sp>
        <p:nvSpPr>
          <p:cNvPr id="21" name="Pfeil nach unten 20"/>
          <p:cNvSpPr/>
          <p:nvPr>
            <p:custDataLst>
              <p:tags r:id="rId15"/>
            </p:custDataLst>
          </p:nvPr>
        </p:nvSpPr>
        <p:spPr>
          <a:xfrm rot="10800000">
            <a:off x="2748509" y="3763140"/>
            <a:ext cx="1620000" cy="972000"/>
          </a:xfrm>
          <a:prstGeom prst="downArrow">
            <a:avLst>
              <a:gd name="adj1" fmla="val 50000"/>
              <a:gd name="adj2" fmla="val 37972"/>
            </a:avLst>
          </a:prstGeom>
          <a:ln>
            <a:solidFill>
              <a:srgbClr val="1CA1A9"/>
            </a:solidFill>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2" name="Textfeld 21"/>
          <p:cNvSpPr txBox="1"/>
          <p:nvPr>
            <p:custDataLst>
              <p:tags r:id="rId16"/>
            </p:custDataLst>
          </p:nvPr>
        </p:nvSpPr>
        <p:spPr>
          <a:xfrm>
            <a:off x="3075532" y="4196784"/>
            <a:ext cx="965951"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lang="en-GB" sz="1200" kern="0" dirty="0">
                <a:solidFill>
                  <a:srgbClr val="000000"/>
                </a:solidFill>
              </a:rPr>
              <a:t>Evaluated Behaviours</a:t>
            </a:r>
            <a:endParaRPr kumimoji="0" lang="en-GB" sz="1200" b="0" i="0" u="none" strike="noStrike" kern="0" cap="none" spc="0" normalizeH="0" baseline="0" noProof="0" dirty="0">
              <a:ln>
                <a:noFill/>
              </a:ln>
              <a:solidFill>
                <a:srgbClr val="000000"/>
              </a:solidFill>
              <a:effectLst/>
              <a:uLnTx/>
              <a:uFillTx/>
            </a:endParaRPr>
          </a:p>
        </p:txBody>
      </p:sp>
      <p:sp>
        <p:nvSpPr>
          <p:cNvPr id="23" name="Pfeil nach rechts 22"/>
          <p:cNvSpPr/>
          <p:nvPr>
            <p:custDataLst>
              <p:tags r:id="rId17"/>
            </p:custDataLst>
          </p:nvPr>
        </p:nvSpPr>
        <p:spPr>
          <a:xfrm>
            <a:off x="4188668" y="2581250"/>
            <a:ext cx="1800200" cy="1008112"/>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800" b="0" i="0" u="none" strike="noStrike" kern="0" cap="none" spc="0" normalizeH="0" baseline="0" noProof="0" dirty="0">
              <a:ln>
                <a:noFill/>
              </a:ln>
              <a:solidFill>
                <a:schemeClr val="bg1"/>
              </a:solidFill>
              <a:effectLst/>
              <a:uLnTx/>
              <a:uFillTx/>
              <a:latin typeface="Bosch Office Sans"/>
            </a:endParaRPr>
          </a:p>
        </p:txBody>
      </p:sp>
      <p:sp>
        <p:nvSpPr>
          <p:cNvPr id="24" name="Textfeld 23"/>
          <p:cNvSpPr txBox="1"/>
          <p:nvPr>
            <p:custDataLst>
              <p:tags r:id="rId18"/>
            </p:custDataLst>
          </p:nvPr>
        </p:nvSpPr>
        <p:spPr>
          <a:xfrm>
            <a:off x="2748508" y="2005186"/>
            <a:ext cx="2232248" cy="288032"/>
          </a:xfrm>
          <a:prstGeom prst="rect">
            <a:avLst/>
          </a:prstGeom>
          <a:solidFill>
            <a:scrgbClr r="0" g="0" b="0">
              <a:alpha val="0"/>
            </a:scrgbClr>
          </a:solid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endParaRPr>
          </a:p>
        </p:txBody>
      </p:sp>
      <p:sp>
        <p:nvSpPr>
          <p:cNvPr id="26" name="Pfeil nach rechts 25"/>
          <p:cNvSpPr/>
          <p:nvPr>
            <p:custDataLst>
              <p:tags r:id="rId19"/>
            </p:custDataLst>
          </p:nvPr>
        </p:nvSpPr>
        <p:spPr>
          <a:xfrm>
            <a:off x="7258932" y="2797274"/>
            <a:ext cx="1067820" cy="504000"/>
          </a:xfrm>
          <a:prstGeom prst="rightArrow">
            <a:avLst/>
          </a:prstGeom>
          <a:ln/>
        </p:spPr>
        <p:style>
          <a:lnRef idx="0">
            <a:schemeClr val="dk1"/>
          </a:lnRef>
          <a:fillRef idx="3">
            <a:schemeClr val="dk1"/>
          </a:fillRef>
          <a:effectRef idx="3">
            <a:schemeClr val="dk1"/>
          </a:effectRef>
          <a:fontRef idx="minor">
            <a:schemeClr val="lt1"/>
          </a:fontRef>
        </p:style>
        <p:txBody>
          <a:bodyPr lIns="36000" rIns="3600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800" b="0" i="0" u="none" strike="noStrike" kern="0" cap="none" spc="0" normalizeH="0" baseline="0" noProof="0" dirty="0">
              <a:ln>
                <a:noFill/>
              </a:ln>
              <a:solidFill>
                <a:schemeClr val="bg1"/>
              </a:solidFill>
              <a:effectLst/>
              <a:uLnTx/>
              <a:uFillTx/>
              <a:latin typeface="Bosch Office Sans"/>
            </a:endParaRPr>
          </a:p>
        </p:txBody>
      </p:sp>
      <p:sp>
        <p:nvSpPr>
          <p:cNvPr id="29" name="Rechteck 28"/>
          <p:cNvSpPr/>
          <p:nvPr>
            <p:custDataLst>
              <p:tags r:id="rId20"/>
            </p:custDataLst>
          </p:nvPr>
        </p:nvSpPr>
        <p:spPr>
          <a:xfrm>
            <a:off x="1123337" y="1742527"/>
            <a:ext cx="1175976"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Abgerundetes Rechteck 29"/>
          <p:cNvSpPr/>
          <p:nvPr>
            <p:custDataLst>
              <p:tags r:id="rId21"/>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sp>
        <p:nvSpPr>
          <p:cNvPr id="20" name="Rechteck 19"/>
          <p:cNvSpPr/>
          <p:nvPr>
            <p:custDataLst>
              <p:tags r:id="rId22"/>
            </p:custDataLst>
          </p:nvPr>
        </p:nvSpPr>
        <p:spPr>
          <a:xfrm>
            <a:off x="2748508" y="2365226"/>
            <a:ext cx="1656184" cy="1378416"/>
          </a:xfrm>
          <a:prstGeom prst="rect">
            <a:avLst/>
          </a:prstGeom>
          <a:ln/>
        </p:spPr>
        <p:style>
          <a:lnRef idx="0">
            <a:schemeClr val="dk1"/>
          </a:lnRef>
          <a:fillRef idx="3">
            <a:schemeClr val="dk1"/>
          </a:fillRef>
          <a:effectRef idx="3">
            <a:schemeClr val="dk1"/>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Filtering based</a:t>
            </a:r>
            <a:r>
              <a:rPr kumimoji="0" lang="en-GB" sz="1200" b="0" i="0" u="none" strike="noStrike" kern="0" cap="none" spc="0" normalizeH="0" noProof="0" dirty="0">
                <a:ln>
                  <a:noFill/>
                </a:ln>
                <a:solidFill>
                  <a:schemeClr val="bg1"/>
                </a:solidFill>
                <a:effectLst/>
                <a:uLnTx/>
                <a:uFillTx/>
                <a:latin typeface="Bosch Office Sans"/>
                <a:ea typeface="+mn-ea"/>
                <a:cs typeface="+mn-cs"/>
              </a:rPr>
              <a:t> on state machine status</a:t>
            </a:r>
          </a:p>
        </p:txBody>
      </p:sp>
      <p:sp>
        <p:nvSpPr>
          <p:cNvPr id="25" name="Rechteck 24"/>
          <p:cNvSpPr/>
          <p:nvPr>
            <p:custDataLst>
              <p:tags r:id="rId23"/>
            </p:custDataLst>
          </p:nvPr>
        </p:nvSpPr>
        <p:spPr>
          <a:xfrm>
            <a:off x="5838086" y="2368744"/>
            <a:ext cx="1590942" cy="1374898"/>
          </a:xfrm>
          <a:prstGeom prst="rect">
            <a:avLst/>
          </a:prstGeom>
          <a:ln/>
        </p:spPr>
        <p:style>
          <a:lnRef idx="0">
            <a:schemeClr val="dk1"/>
          </a:lnRef>
          <a:fillRef idx="3">
            <a:schemeClr val="dk1"/>
          </a:fillRef>
          <a:effectRef idx="3">
            <a:schemeClr val="dk1"/>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Filtering based</a:t>
            </a:r>
            <a:r>
              <a:rPr kumimoji="0" lang="en-GB" sz="1200" b="0" i="0" u="none" strike="noStrike" kern="0" cap="none" spc="0" normalizeH="0" noProof="0" dirty="0">
                <a:ln>
                  <a:noFill/>
                </a:ln>
                <a:solidFill>
                  <a:schemeClr val="bg1"/>
                </a:solidFill>
                <a:effectLst/>
                <a:uLnTx/>
                <a:uFillTx/>
                <a:latin typeface="Bosch Office Sans"/>
                <a:ea typeface="+mn-ea"/>
                <a:cs typeface="+mn-cs"/>
              </a:rPr>
              <a:t> on metric evaluation</a:t>
            </a:r>
          </a:p>
          <a:p>
            <a:pPr marL="0" marR="0" indent="0" algn="ctr" defTabSz="914400" eaLnBrk="1" fontAlgn="auto" latinLnBrk="0" hangingPunct="1">
              <a:lnSpc>
                <a:spcPct val="100000"/>
              </a:lnSpc>
              <a:spcBef>
                <a:spcPts val="0"/>
              </a:spcBef>
              <a:spcAft>
                <a:spcPts val="0"/>
              </a:spcAft>
              <a:buClrTx/>
              <a:buSzTx/>
              <a:buFontTx/>
              <a:buNone/>
              <a:tabLst/>
            </a:pPr>
            <a:endParaRPr lang="en-GB" sz="1200" kern="0" baseline="0" dirty="0">
              <a:solidFill>
                <a:schemeClr val="bg1"/>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noProof="0" dirty="0">
                <a:ln>
                  <a:noFill/>
                </a:ln>
                <a:solidFill>
                  <a:schemeClr val="bg1"/>
                </a:solidFill>
                <a:effectLst/>
                <a:uLnTx/>
                <a:uFillTx/>
                <a:latin typeface="Bosch Office Sans"/>
                <a:ea typeface="+mn-ea"/>
                <a:cs typeface="+mn-cs"/>
              </a:rPr>
              <a:t>(Necessity, </a:t>
            </a:r>
            <a:r>
              <a:rPr kumimoji="0" lang="en-GB" sz="1000" b="0" i="0" u="none" strike="noStrike" kern="0" cap="none" spc="0" normalizeH="0" noProof="0" dirty="0" err="1">
                <a:ln>
                  <a:noFill/>
                </a:ln>
                <a:solidFill>
                  <a:schemeClr val="bg1"/>
                </a:solidFill>
                <a:effectLst/>
                <a:uLnTx/>
                <a:uFillTx/>
                <a:latin typeface="Bosch Office Sans"/>
                <a:ea typeface="+mn-ea"/>
                <a:cs typeface="+mn-cs"/>
              </a:rPr>
              <a:t>CollisionProbability</a:t>
            </a:r>
            <a:r>
              <a:rPr kumimoji="0" lang="en-GB" sz="1000" b="0" i="0" u="none" strike="noStrike" kern="0" cap="none" spc="0" normalizeH="0" noProof="0" dirty="0">
                <a:ln>
                  <a:noFill/>
                </a:ln>
                <a:solidFill>
                  <a:schemeClr val="bg1"/>
                </a:solidFill>
                <a:effectLst/>
                <a:uLnTx/>
                <a:uFillTx/>
                <a:latin typeface="Bosch Office Sans"/>
                <a:ea typeface="+mn-ea"/>
                <a:cs typeface="+mn-cs"/>
              </a:rPr>
              <a:t> …)</a:t>
            </a:r>
            <a:endParaRPr kumimoji="0" lang="en-GB" sz="10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7" name="Rechteck 26"/>
          <p:cNvSpPr/>
          <p:nvPr>
            <p:custDataLst>
              <p:tags r:id="rId24"/>
            </p:custDataLst>
          </p:nvPr>
        </p:nvSpPr>
        <p:spPr>
          <a:xfrm>
            <a:off x="8284439" y="2303968"/>
            <a:ext cx="1406588" cy="1439674"/>
          </a:xfrm>
          <a:prstGeom prst="rect">
            <a:avLst/>
          </a:prstGeom>
          <a:ln/>
        </p:spPr>
        <p:style>
          <a:lnRef idx="0">
            <a:schemeClr val="dk1"/>
          </a:lnRef>
          <a:fillRef idx="3">
            <a:schemeClr val="dk1"/>
          </a:fillRef>
          <a:effectRef idx="3">
            <a:schemeClr val="dk1"/>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Prioritization</a:t>
            </a:r>
            <a:r>
              <a:rPr lang="en-GB" sz="1200" kern="0" dirty="0">
                <a:solidFill>
                  <a:schemeClr val="bg1"/>
                </a:solidFill>
                <a:latin typeface="Bosch Office Sans"/>
              </a:rPr>
              <a:t> between remaining functions</a:t>
            </a:r>
            <a:endParaRPr kumimoji="0" lang="en-GB" sz="10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1" name="Pfeil nach rechts 30"/>
          <p:cNvSpPr/>
          <p:nvPr>
            <p:custDataLst>
              <p:tags r:id="rId25"/>
            </p:custDataLst>
          </p:nvPr>
        </p:nvSpPr>
        <p:spPr>
          <a:xfrm>
            <a:off x="2028428" y="2789980"/>
            <a:ext cx="720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Function</a:t>
            </a:r>
            <a:r>
              <a:rPr kumimoji="0" lang="en-GB" sz="800" b="0" i="0" u="none" strike="noStrike" kern="0" cap="none" spc="0" normalizeH="0" noProof="0" dirty="0">
                <a:ln>
                  <a:noFill/>
                </a:ln>
                <a:solidFill>
                  <a:srgbClr val="000000"/>
                </a:solidFill>
                <a:effectLst/>
                <a:uLnTx/>
                <a:uFillTx/>
                <a:latin typeface="Bosch Office Sans"/>
                <a:ea typeface="+mn-ea"/>
                <a:cs typeface="+mn-cs"/>
              </a:rPr>
              <a:t> </a:t>
            </a: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sp>
        <p:nvSpPr>
          <p:cNvPr id="32" name="Abgerundetes Rechteck 31"/>
          <p:cNvSpPr/>
          <p:nvPr>
            <p:custDataLst>
              <p:tags r:id="rId26"/>
            </p:custDataLst>
          </p:nvPr>
        </p:nvSpPr>
        <p:spPr>
          <a:xfrm>
            <a:off x="6709308"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Tree>
    <p:custDataLst>
      <p:tags r:id="rId1"/>
    </p:custDataLst>
    <p:extLst>
      <p:ext uri="{BB962C8B-B14F-4D97-AF65-F5344CB8AC3E}">
        <p14:creationId xmlns:p14="http://schemas.microsoft.com/office/powerpoint/2010/main" val="11646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bgerundetes Rechteck 9"/>
          <p:cNvSpPr/>
          <p:nvPr>
            <p:custDataLst>
              <p:tags r:id="rId2"/>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42" name="Rechteck 41"/>
          <p:cNvSpPr/>
          <p:nvPr>
            <p:custDataLst>
              <p:tags r:id="rId3"/>
            </p:custDataLst>
          </p:nvPr>
        </p:nvSpPr>
        <p:spPr>
          <a:xfrm>
            <a:off x="1123337" y="1742527"/>
            <a:ext cx="284400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43" name="Rechteck 42"/>
          <p:cNvSpPr/>
          <p:nvPr>
            <p:custDataLst>
              <p:tags r:id="rId4"/>
            </p:custDataLst>
          </p:nvPr>
        </p:nvSpPr>
        <p:spPr>
          <a:xfrm>
            <a:off x="4222162" y="1966606"/>
            <a:ext cx="2592000" cy="1936161"/>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44" name="Rechteck 43"/>
          <p:cNvSpPr/>
          <p:nvPr>
            <p:custDataLst>
              <p:tags r:id="rId5"/>
            </p:custDataLst>
          </p:nvPr>
        </p:nvSpPr>
        <p:spPr>
          <a:xfrm>
            <a:off x="7068988" y="1742767"/>
            <a:ext cx="2844000"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sp>
        <p:nvSpPr>
          <p:cNvPr id="9" name="Textfeld 8"/>
          <p:cNvSpPr txBox="1">
            <a:spLocks/>
          </p:cNvSpPr>
          <p:nvPr>
            <p:custDataLst>
              <p:tags r:id="rId6"/>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7"/>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8"/>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11"/>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12"/>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Architecture Overview – Arbitration</a:t>
            </a:r>
          </a:p>
        </p:txBody>
      </p:sp>
      <p:sp>
        <p:nvSpPr>
          <p:cNvPr id="12" name="Abgerundetes Rechteck 11"/>
          <p:cNvSpPr/>
          <p:nvPr>
            <p:custDataLst>
              <p:tags r:id="rId13"/>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Abgerundetes Rechteck 13"/>
          <p:cNvSpPr/>
          <p:nvPr>
            <p:custDataLst>
              <p:tags r:id="rId14"/>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5" name="Abgerundetes Rechteck 14"/>
          <p:cNvSpPr/>
          <p:nvPr>
            <p:custDataLst>
              <p:tags r:id="rId15"/>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6" name="Gruppieren 15"/>
          <p:cNvGrpSpPr/>
          <p:nvPr/>
        </p:nvGrpSpPr>
        <p:grpSpPr>
          <a:xfrm>
            <a:off x="1358368" y="2339461"/>
            <a:ext cx="828000" cy="1258734"/>
            <a:chOff x="143875" y="2411853"/>
            <a:chExt cx="828000" cy="1258734"/>
          </a:xfrm>
        </p:grpSpPr>
        <p:sp>
          <p:nvSpPr>
            <p:cNvPr id="17" name="Rechteck 16"/>
            <p:cNvSpPr/>
            <p:nvPr>
              <p:custDataLst>
                <p:tags r:id="rId31"/>
              </p:custDataLst>
            </p:nvPr>
          </p:nvSpPr>
          <p:spPr>
            <a:xfrm>
              <a:off x="143875" y="3059009"/>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LSS</a:t>
              </a:r>
            </a:p>
          </p:txBody>
        </p:sp>
        <p:sp>
          <p:nvSpPr>
            <p:cNvPr id="18" name="Rechteck 17"/>
            <p:cNvSpPr/>
            <p:nvPr>
              <p:custDataLst>
                <p:tags r:id="rId32"/>
              </p:custDataLst>
            </p:nvPr>
          </p:nvSpPr>
          <p:spPr>
            <a:xfrm>
              <a:off x="143875" y="3382587"/>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t>
              </a:r>
            </a:p>
          </p:txBody>
        </p:sp>
        <p:sp>
          <p:nvSpPr>
            <p:cNvPr id="19" name="Rechteck 18"/>
            <p:cNvSpPr/>
            <p:nvPr>
              <p:custDataLst>
                <p:tags r:id="rId33"/>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ACC</a:t>
              </a:r>
            </a:p>
          </p:txBody>
        </p:sp>
        <p:sp>
          <p:nvSpPr>
            <p:cNvPr id="20" name="Rechteck 19"/>
            <p:cNvSpPr/>
            <p:nvPr>
              <p:custDataLst>
                <p:tags r:id="rId34"/>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2" name="Pfeil nach rechts 21"/>
          <p:cNvSpPr/>
          <p:nvPr>
            <p:custDataLst>
              <p:tags r:id="rId16"/>
            </p:custDataLst>
          </p:nvPr>
        </p:nvSpPr>
        <p:spPr>
          <a:xfrm>
            <a:off x="264372" y="2060262"/>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3" name="Pfeil nach rechts 22"/>
          <p:cNvSpPr/>
          <p:nvPr>
            <p:custDataLst>
              <p:tags r:id="rId17"/>
            </p:custDataLst>
          </p:nvPr>
        </p:nvSpPr>
        <p:spPr>
          <a:xfrm>
            <a:off x="264372" y="2941290"/>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4" name="Pfeil nach unten 23"/>
          <p:cNvSpPr/>
          <p:nvPr>
            <p:custDataLst>
              <p:tags r:id="rId18"/>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5" name="Textfeld 24"/>
          <p:cNvSpPr txBox="1"/>
          <p:nvPr>
            <p:custDataLst>
              <p:tags r:id="rId19"/>
            </p:custDataLst>
          </p:nvPr>
        </p:nvSpPr>
        <p:spPr>
          <a:xfrm rot="16200000">
            <a:off x="2809980" y="3998894"/>
            <a:ext cx="971845"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30" name="Pfeil nach links und rechts 29"/>
          <p:cNvSpPr/>
          <p:nvPr>
            <p:custDataLst>
              <p:tags r:id="rId20"/>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Abgerundetes Rechteck 33"/>
          <p:cNvSpPr/>
          <p:nvPr>
            <p:custDataLst>
              <p:tags r:id="rId21"/>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35" name="Pfeil nach rechts 34"/>
          <p:cNvSpPr/>
          <p:nvPr>
            <p:custDataLst>
              <p:tags r:id="rId22"/>
            </p:custDataLst>
          </p:nvPr>
        </p:nvSpPr>
        <p:spPr>
          <a:xfrm>
            <a:off x="2244452" y="26267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grpSp>
        <p:nvGrpSpPr>
          <p:cNvPr id="3" name="Gruppieren 2"/>
          <p:cNvGrpSpPr/>
          <p:nvPr/>
        </p:nvGrpSpPr>
        <p:grpSpPr>
          <a:xfrm rot="19540972">
            <a:off x="3738092" y="3930918"/>
            <a:ext cx="1348995" cy="550203"/>
            <a:chOff x="3687284" y="3869405"/>
            <a:chExt cx="1837397" cy="738082"/>
          </a:xfrm>
        </p:grpSpPr>
        <p:sp>
          <p:nvSpPr>
            <p:cNvPr id="45" name="Pfeil nach unten 44"/>
            <p:cNvSpPr/>
            <p:nvPr>
              <p:custDataLst>
                <p:tags r:id="rId29"/>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6" name="Textfeld 45"/>
            <p:cNvSpPr txBox="1"/>
            <p:nvPr>
              <p:custDataLst>
                <p:tags r:id="rId30"/>
              </p:custDataLst>
            </p:nvPr>
          </p:nvSpPr>
          <p:spPr>
            <a:xfrm rot="19692273">
              <a:off x="3732415" y="4091408"/>
              <a:ext cx="1502035" cy="395671"/>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900" kern="0" dirty="0">
                  <a:solidFill>
                    <a:srgbClr val="000000"/>
                  </a:solidFill>
                </a:rPr>
                <a:t>Evaluated Behaviour</a:t>
              </a:r>
              <a:endParaRPr kumimoji="0" lang="en-GB" sz="900" b="0" i="0" u="none" strike="noStrike" kern="0" cap="none" spc="0" normalizeH="0" baseline="0" noProof="0" dirty="0">
                <a:ln>
                  <a:noFill/>
                </a:ln>
                <a:solidFill>
                  <a:srgbClr val="000000"/>
                </a:solidFill>
                <a:effectLst/>
                <a:uLnTx/>
                <a:uFillTx/>
              </a:endParaRPr>
            </a:p>
          </p:txBody>
        </p:sp>
      </p:grpSp>
      <p:sp>
        <p:nvSpPr>
          <p:cNvPr id="31" name="Abgerundetes Rechteck 30"/>
          <p:cNvSpPr/>
          <p:nvPr>
            <p:custDataLst>
              <p:tags r:id="rId23"/>
            </p:custDataLst>
          </p:nvPr>
        </p:nvSpPr>
        <p:spPr>
          <a:xfrm>
            <a:off x="4888162" y="2365226"/>
            <a:ext cx="1260000" cy="396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kern="0" dirty="0">
                <a:solidFill>
                  <a:schemeClr val="bg1"/>
                </a:solidFill>
                <a:latin typeface="Bosch Office Sans"/>
              </a:rPr>
              <a:t>Filtering</a:t>
            </a:r>
          </a:p>
        </p:txBody>
      </p:sp>
      <p:sp>
        <p:nvSpPr>
          <p:cNvPr id="32" name="Abgerundetes Rechteck 31"/>
          <p:cNvSpPr/>
          <p:nvPr>
            <p:custDataLst>
              <p:tags r:id="rId24"/>
            </p:custDataLst>
          </p:nvPr>
        </p:nvSpPr>
        <p:spPr>
          <a:xfrm>
            <a:off x="4888162" y="3386097"/>
            <a:ext cx="1260000" cy="396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kern="0" dirty="0">
                <a:solidFill>
                  <a:schemeClr val="bg1"/>
                </a:solidFill>
                <a:latin typeface="Bosch Office Sans"/>
              </a:rPr>
              <a:t>Arbitration</a:t>
            </a:r>
          </a:p>
        </p:txBody>
      </p:sp>
      <p:grpSp>
        <p:nvGrpSpPr>
          <p:cNvPr id="33" name="Gruppieren 32"/>
          <p:cNvGrpSpPr/>
          <p:nvPr/>
        </p:nvGrpSpPr>
        <p:grpSpPr>
          <a:xfrm>
            <a:off x="5050162" y="2778274"/>
            <a:ext cx="936000" cy="648000"/>
            <a:chOff x="5497397" y="2778274"/>
            <a:chExt cx="936000" cy="648000"/>
          </a:xfrm>
        </p:grpSpPr>
        <p:sp>
          <p:nvSpPr>
            <p:cNvPr id="36" name="Pfeil nach unten 35"/>
            <p:cNvSpPr/>
            <p:nvPr>
              <p:custDataLst>
                <p:tags r:id="rId27"/>
              </p:custDataLst>
            </p:nvPr>
          </p:nvSpPr>
          <p:spPr>
            <a:xfrm>
              <a:off x="5497397" y="2778274"/>
              <a:ext cx="936000" cy="648000"/>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7" name="Textfeld 36"/>
            <p:cNvSpPr txBox="1"/>
            <p:nvPr>
              <p:custDataLst>
                <p:tags r:id="rId28"/>
              </p:custDataLst>
            </p:nvPr>
          </p:nvSpPr>
          <p:spPr>
            <a:xfrm>
              <a:off x="5641503" y="2994338"/>
              <a:ext cx="648000" cy="307777"/>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Bef>
                  <a:spcPts val="500"/>
                </a:spcBef>
                <a:spcAft>
                  <a:spcPts val="0"/>
                </a:spcAft>
                <a:buClrTx/>
                <a:buSzTx/>
                <a:buFontTx/>
                <a:buNone/>
                <a:tabLst/>
              </a:pPr>
              <a:r>
                <a:rPr kumimoji="0" lang="en-GB" sz="1000" b="0" i="0" u="none" strike="noStrike" kern="0" cap="none" spc="0" normalizeH="0" baseline="0" noProof="0" dirty="0">
                  <a:ln>
                    <a:noFill/>
                  </a:ln>
                  <a:solidFill>
                    <a:srgbClr val="000000"/>
                  </a:solidFill>
                  <a:effectLst/>
                  <a:uLnTx/>
                  <a:uFillTx/>
                </a:rPr>
                <a:t>Filtered Behaviour</a:t>
              </a:r>
            </a:p>
          </p:txBody>
        </p:sp>
      </p:grpSp>
      <p:grpSp>
        <p:nvGrpSpPr>
          <p:cNvPr id="38" name="Gruppieren 37"/>
          <p:cNvGrpSpPr/>
          <p:nvPr/>
        </p:nvGrpSpPr>
        <p:grpSpPr>
          <a:xfrm rot="19892102">
            <a:off x="6172807" y="3668652"/>
            <a:ext cx="738082" cy="1261211"/>
            <a:chOff x="6166611" y="3877395"/>
            <a:chExt cx="738082" cy="950774"/>
          </a:xfrm>
        </p:grpSpPr>
        <p:sp>
          <p:nvSpPr>
            <p:cNvPr id="39" name="Pfeil nach unten 38"/>
            <p:cNvSpPr/>
            <p:nvPr>
              <p:custDataLst>
                <p:tags r:id="rId25"/>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0" name="Textfeld 39"/>
            <p:cNvSpPr txBox="1"/>
            <p:nvPr>
              <p:custDataLst>
                <p:tags r:id="rId26"/>
              </p:custDataLst>
            </p:nvPr>
          </p:nvSpPr>
          <p:spPr>
            <a:xfrm rot="5406571">
              <a:off x="6060265" y="4168116"/>
              <a:ext cx="950774"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Tree>
    <p:custDataLst>
      <p:tags r:id="rId1"/>
    </p:custDataLst>
    <p:extLst>
      <p:ext uri="{BB962C8B-B14F-4D97-AF65-F5344CB8AC3E}">
        <p14:creationId xmlns:p14="http://schemas.microsoft.com/office/powerpoint/2010/main" val="39907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par>
                                <p:cTn id="8" presetID="10" presetClass="entr" presetSubtype="0" fill="hold" nodeType="withEffect">
                                  <p:stCondLst>
                                    <p:cond delay="100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1000"/>
                                        <p:tgtEl>
                                          <p:spTgt spid="3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childTnLst>
                                </p:cTn>
                              </p:par>
                              <p:par>
                                <p:cTn id="14" presetID="10" presetClass="entr" presetSubtype="0" fill="hold" nodeType="withEffect">
                                  <p:stCondLst>
                                    <p:cond delay="10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 – Human Machine Interface</a:t>
            </a:r>
          </a:p>
        </p:txBody>
      </p:sp>
      <p:grpSp>
        <p:nvGrpSpPr>
          <p:cNvPr id="10" name="Gruppieren 9"/>
          <p:cNvGrpSpPr>
            <a:grpSpLocks noChangeAspect="1"/>
          </p:cNvGrpSpPr>
          <p:nvPr/>
        </p:nvGrpSpPr>
        <p:grpSpPr>
          <a:xfrm>
            <a:off x="6950803" y="147398"/>
            <a:ext cx="3735578" cy="1116000"/>
            <a:chOff x="823100" y="1352932"/>
            <a:chExt cx="9414239" cy="2812494"/>
          </a:xfrm>
        </p:grpSpPr>
        <p:sp>
          <p:nvSpPr>
            <p:cNvPr id="11" name="Abgerundetes Rechteck 10"/>
            <p:cNvSpPr/>
            <p:nvPr>
              <p:custDataLst>
                <p:tags r:id="rId23"/>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2" name="Rechteck 11"/>
            <p:cNvSpPr/>
            <p:nvPr>
              <p:custDataLst>
                <p:tags r:id="rId24"/>
              </p:custDataLst>
            </p:nvPr>
          </p:nvSpPr>
          <p:spPr>
            <a:xfrm>
              <a:off x="1123336" y="1742528"/>
              <a:ext cx="2844001"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0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0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3" name="Rechteck 12"/>
            <p:cNvSpPr/>
            <p:nvPr>
              <p:custDataLst>
                <p:tags r:id="rId25"/>
              </p:custDataLst>
            </p:nvPr>
          </p:nvSpPr>
          <p:spPr>
            <a:xfrm>
              <a:off x="4222163" y="1966605"/>
              <a:ext cx="2592001" cy="193616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4" name="Rechteck 13"/>
            <p:cNvSpPr/>
            <p:nvPr>
              <p:custDataLst>
                <p:tags r:id="rId26"/>
              </p:custDataLst>
            </p:nvPr>
          </p:nvSpPr>
          <p:spPr>
            <a:xfrm>
              <a:off x="7068989" y="1742767"/>
              <a:ext cx="2844001" cy="2160000"/>
            </a:xfrm>
            <a:prstGeom prst="rect">
              <a:avLst/>
            </a:prstGeom>
            <a:ln w="57150">
              <a:solidFill>
                <a:srgbClr val="FF0000"/>
              </a:solidFill>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0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sp>
        <p:nvSpPr>
          <p:cNvPr id="15" name="Rechteck 14"/>
          <p:cNvSpPr/>
          <p:nvPr>
            <p:custDataLst>
              <p:tags r:id="rId9"/>
            </p:custDataLst>
          </p:nvPr>
        </p:nvSpPr>
        <p:spPr>
          <a:xfrm>
            <a:off x="1596380" y="1645146"/>
            <a:ext cx="1656184" cy="997818"/>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HMI</a:t>
            </a:r>
            <a:r>
              <a:rPr kumimoji="0" lang="en-GB" sz="1200" b="0" i="0" u="none" strike="noStrike" kern="0" cap="none" spc="0" normalizeH="0" noProof="0" dirty="0">
                <a:ln>
                  <a:noFill/>
                </a:ln>
                <a:solidFill>
                  <a:schemeClr val="bg1"/>
                </a:solidFill>
                <a:effectLst/>
                <a:uLnTx/>
                <a:uFillTx/>
                <a:latin typeface="Bosch Office Sans"/>
                <a:ea typeface="+mn-ea"/>
                <a:cs typeface="+mn-cs"/>
              </a:rPr>
              <a:t> Controller</a:t>
            </a:r>
            <a:endParaRPr kumimoji="0" lang="en-GB"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6" name="Pfeil nach rechts 15"/>
          <p:cNvSpPr/>
          <p:nvPr>
            <p:custDataLst>
              <p:tags r:id="rId10"/>
            </p:custDataLst>
          </p:nvPr>
        </p:nvSpPr>
        <p:spPr>
          <a:xfrm>
            <a:off x="406875" y="1634852"/>
            <a:ext cx="1261513" cy="584561"/>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900" b="0" i="0" u="none" strike="noStrike" kern="0" cap="none" spc="0" normalizeH="0" baseline="0" noProof="0" dirty="0">
                <a:ln>
                  <a:noFill/>
                </a:ln>
                <a:solidFill>
                  <a:srgbClr val="000000"/>
                </a:solidFill>
                <a:effectLst/>
                <a:uLnTx/>
                <a:uFillTx/>
                <a:latin typeface="Bosch Office Sans"/>
                <a:ea typeface="+mn-ea"/>
                <a:cs typeface="+mn-cs"/>
              </a:rPr>
              <a:t>Function States + </a:t>
            </a:r>
          </a:p>
          <a:p>
            <a:pPr marL="0" marR="0" indent="0" algn="ctr" defTabSz="914400" eaLnBrk="1" fontAlgn="auto" latinLnBrk="0" hangingPunct="1">
              <a:lnSpc>
                <a:spcPct val="100000"/>
              </a:lnSpc>
              <a:spcBef>
                <a:spcPts val="0"/>
              </a:spcBef>
              <a:spcAft>
                <a:spcPts val="0"/>
              </a:spcAft>
              <a:buClrTx/>
              <a:buSzTx/>
              <a:buFontTx/>
              <a:buNone/>
              <a:tabLst/>
            </a:pPr>
            <a:r>
              <a:rPr kumimoji="0" lang="en-GB" sz="900" b="0" i="0" u="none" strike="noStrike" kern="0" cap="none" spc="0" normalizeH="0" baseline="0" noProof="0" dirty="0">
                <a:ln>
                  <a:noFill/>
                </a:ln>
                <a:solidFill>
                  <a:srgbClr val="000000"/>
                </a:solidFill>
                <a:effectLst/>
                <a:uLnTx/>
                <a:uFillTx/>
                <a:latin typeface="Bosch Office Sans"/>
                <a:ea typeface="+mn-ea"/>
                <a:cs typeface="+mn-cs"/>
              </a:rPr>
              <a:t>HMI Info</a:t>
            </a:r>
          </a:p>
        </p:txBody>
      </p:sp>
      <p:sp>
        <p:nvSpPr>
          <p:cNvPr id="17" name="Pfeil nach rechts 16"/>
          <p:cNvSpPr/>
          <p:nvPr>
            <p:custDataLst>
              <p:tags r:id="rId11"/>
            </p:custDataLst>
          </p:nvPr>
        </p:nvSpPr>
        <p:spPr>
          <a:xfrm>
            <a:off x="804292" y="2210916"/>
            <a:ext cx="854592" cy="466422"/>
          </a:xfrm>
          <a:prstGeom prst="rightArrow">
            <a:avLst>
              <a:gd name="adj1" fmla="val 50000"/>
              <a:gd name="adj2" fmla="val 39448"/>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18" name="Pfeil nach unten 17"/>
          <p:cNvSpPr/>
          <p:nvPr>
            <p:custDataLst>
              <p:tags r:id="rId12"/>
            </p:custDataLst>
          </p:nvPr>
        </p:nvSpPr>
        <p:spPr>
          <a:xfrm rot="10800000">
            <a:off x="1812404" y="2553769"/>
            <a:ext cx="1224136" cy="864096"/>
          </a:xfrm>
          <a:prstGeom prst="downArrow">
            <a:avLst>
              <a:gd name="adj1" fmla="val 67658"/>
              <a:gd name="adj2" fmla="val 3545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9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0" name="Textfeld 19"/>
          <p:cNvSpPr txBox="1"/>
          <p:nvPr>
            <p:custDataLst>
              <p:tags r:id="rId13"/>
            </p:custDataLst>
          </p:nvPr>
        </p:nvSpPr>
        <p:spPr>
          <a:xfrm>
            <a:off x="1949084" y="2876526"/>
            <a:ext cx="950774" cy="307777"/>
          </a:xfrm>
          <a:prstGeom prst="rect">
            <a:avLst/>
          </a:prstGeom>
          <a:noFill/>
        </p:spPr>
        <p:txBody>
          <a:bodyPr wrap="square" lIns="0" tIns="0" rIns="0" bIns="0" rtlCol="0">
            <a:spAutoFit/>
          </a:bodyPr>
          <a:lstStyle>
            <a:defPPr>
              <a:defRPr lang="de-DE"/>
            </a:defPPr>
            <a:lvl1pPr marR="0" algn="ctr" fontAlgn="auto">
              <a:spcAft>
                <a:spcPts val="0"/>
              </a:spcAft>
              <a:buClrTx/>
              <a:buSzTx/>
              <a:tabLst/>
              <a:defRPr sz="1000" kern="0">
                <a:solidFill>
                  <a:srgbClr val="000000"/>
                </a:solidFill>
              </a:defRPr>
            </a:lvl1pPr>
          </a:lstStyle>
          <a:p>
            <a:r>
              <a:rPr lang="en-GB" dirty="0"/>
              <a:t>Introspection Data</a:t>
            </a:r>
          </a:p>
        </p:txBody>
      </p:sp>
      <p:sp>
        <p:nvSpPr>
          <p:cNvPr id="21" name="Abgerundetes Rechteck 20"/>
          <p:cNvSpPr/>
          <p:nvPr>
            <p:custDataLst>
              <p:tags r:id="rId14"/>
            </p:custDataLst>
          </p:nvPr>
        </p:nvSpPr>
        <p:spPr>
          <a:xfrm>
            <a:off x="2460476" y="3465194"/>
            <a:ext cx="576064" cy="21602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22" name="Abgerundetes Rechteck 21"/>
          <p:cNvSpPr/>
          <p:nvPr>
            <p:custDataLst>
              <p:tags r:id="rId15"/>
            </p:custDataLst>
          </p:nvPr>
        </p:nvSpPr>
        <p:spPr>
          <a:xfrm>
            <a:off x="1812404" y="3465194"/>
            <a:ext cx="576064" cy="216024"/>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200" b="0" i="0" u="none" strike="noStrike" kern="0" cap="none" spc="0" normalizeH="0" baseline="0" noProof="0" dirty="0">
                <a:ln>
                  <a:noFill/>
                </a:ln>
                <a:solidFill>
                  <a:schemeClr val="bg1"/>
                </a:solidFill>
                <a:effectLst/>
                <a:uLnTx/>
                <a:uFillTx/>
                <a:latin typeface="Bosch Office Sans"/>
                <a:ea typeface="+mn-ea"/>
                <a:cs typeface="+mn-cs"/>
              </a:rPr>
              <a:t>SIT</a:t>
            </a:r>
          </a:p>
        </p:txBody>
      </p:sp>
      <p:sp>
        <p:nvSpPr>
          <p:cNvPr id="23" name="Pfeil nach rechts 22"/>
          <p:cNvSpPr/>
          <p:nvPr>
            <p:custDataLst>
              <p:tags r:id="rId16"/>
            </p:custDataLst>
          </p:nvPr>
        </p:nvSpPr>
        <p:spPr>
          <a:xfrm>
            <a:off x="3183825" y="1897039"/>
            <a:ext cx="996363" cy="494759"/>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900" kern="0" dirty="0">
                <a:solidFill>
                  <a:srgbClr val="000000"/>
                </a:solidFill>
                <a:latin typeface="Bosch Office Sans"/>
              </a:rPr>
              <a:t>HMI Signals</a:t>
            </a:r>
          </a:p>
        </p:txBody>
      </p:sp>
      <p:sp>
        <p:nvSpPr>
          <p:cNvPr id="24" name="Abgerundetes Rechteck 23"/>
          <p:cNvSpPr/>
          <p:nvPr>
            <p:custDataLst>
              <p:tags r:id="rId17"/>
            </p:custDataLst>
          </p:nvPr>
        </p:nvSpPr>
        <p:spPr>
          <a:xfrm>
            <a:off x="4263945" y="1609007"/>
            <a:ext cx="780339" cy="216024"/>
          </a:xfrm>
          <a:prstGeom prst="round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GB" sz="1050" kern="0" dirty="0">
                <a:solidFill>
                  <a:schemeClr val="bg1"/>
                </a:solidFill>
                <a:latin typeface="Bosch Office Sans"/>
              </a:rPr>
              <a:t>Cluster</a:t>
            </a:r>
          </a:p>
        </p:txBody>
      </p:sp>
      <p:sp>
        <p:nvSpPr>
          <p:cNvPr id="25" name="Abgerundetes Rechteck 24"/>
          <p:cNvSpPr/>
          <p:nvPr>
            <p:custDataLst>
              <p:tags r:id="rId18"/>
            </p:custDataLst>
          </p:nvPr>
        </p:nvSpPr>
        <p:spPr>
          <a:xfrm>
            <a:off x="4263945" y="1897039"/>
            <a:ext cx="780339" cy="216024"/>
          </a:xfrm>
          <a:prstGeom prst="roundRect">
            <a:avLst/>
          </a:prstGeom>
          <a:ln/>
        </p:spPr>
        <p:style>
          <a:lnRef idx="1">
            <a:schemeClr val="accent2"/>
          </a:lnRef>
          <a:fillRef idx="3">
            <a:schemeClr val="accent2"/>
          </a:fillRef>
          <a:effectRef idx="2">
            <a:schemeClr val="accent2"/>
          </a:effectRef>
          <a:fontRef idx="minor">
            <a:schemeClr val="lt1"/>
          </a:fontRef>
        </p:style>
        <p:txBody>
          <a:bodyPr lIns="36000" tIns="36000" rIns="36000" bIns="3600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050" b="0" i="0" u="none" strike="noStrike" kern="0" cap="none" spc="0" normalizeH="0" baseline="0" noProof="0" dirty="0">
                <a:ln>
                  <a:noFill/>
                </a:ln>
                <a:solidFill>
                  <a:schemeClr val="bg1"/>
                </a:solidFill>
                <a:effectLst/>
                <a:uLnTx/>
                <a:uFillTx/>
                <a:latin typeface="Bosch Office Sans"/>
                <a:ea typeface="+mn-ea"/>
                <a:cs typeface="+mn-cs"/>
              </a:rPr>
              <a:t>Head-up</a:t>
            </a:r>
          </a:p>
        </p:txBody>
      </p:sp>
      <p:sp>
        <p:nvSpPr>
          <p:cNvPr id="26" name="Abgerundetes Rechteck 25"/>
          <p:cNvSpPr/>
          <p:nvPr>
            <p:custDataLst>
              <p:tags r:id="rId19"/>
            </p:custDataLst>
          </p:nvPr>
        </p:nvSpPr>
        <p:spPr>
          <a:xfrm>
            <a:off x="4263945" y="2185071"/>
            <a:ext cx="780339" cy="216024"/>
          </a:xfrm>
          <a:prstGeom prst="roundRect">
            <a:avLst/>
          </a:prstGeom>
          <a:ln/>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050" b="0" i="0" u="none" strike="noStrike" kern="0" cap="none" spc="0" normalizeH="0" baseline="0" noProof="0" dirty="0">
                <a:ln>
                  <a:noFill/>
                </a:ln>
                <a:solidFill>
                  <a:schemeClr val="bg1"/>
                </a:solidFill>
                <a:effectLst/>
                <a:uLnTx/>
                <a:uFillTx/>
                <a:latin typeface="Bosch Office Sans"/>
                <a:ea typeface="+mn-ea"/>
                <a:cs typeface="+mn-cs"/>
              </a:rPr>
              <a:t>Audio</a:t>
            </a:r>
          </a:p>
        </p:txBody>
      </p:sp>
      <p:sp>
        <p:nvSpPr>
          <p:cNvPr id="27" name="Abgerundetes Rechteck 26"/>
          <p:cNvSpPr/>
          <p:nvPr>
            <p:custDataLst>
              <p:tags r:id="rId20"/>
            </p:custDataLst>
          </p:nvPr>
        </p:nvSpPr>
        <p:spPr>
          <a:xfrm>
            <a:off x="4263945" y="2473103"/>
            <a:ext cx="780339" cy="216024"/>
          </a:xfrm>
          <a:prstGeom prst="roundRect">
            <a:avLst/>
          </a:prstGeom>
          <a:ln/>
        </p:spPr>
        <p:style>
          <a:lnRef idx="1">
            <a:schemeClr val="accent5"/>
          </a:lnRef>
          <a:fillRef idx="3">
            <a:schemeClr val="accent5"/>
          </a:fillRef>
          <a:effectRef idx="2">
            <a:schemeClr val="accent5"/>
          </a:effectRef>
          <a:fontRef idx="minor">
            <a:schemeClr val="lt1"/>
          </a:fontRef>
        </p:style>
        <p:txBody>
          <a:bodyPr lIns="36000" tIns="36000" rIns="36000" bIns="3600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050" b="0" i="0" u="none" strike="noStrike" kern="0" cap="none" spc="0" normalizeH="0" baseline="0" noProof="0" dirty="0">
                <a:ln>
                  <a:noFill/>
                </a:ln>
                <a:solidFill>
                  <a:schemeClr val="bg1"/>
                </a:solidFill>
                <a:effectLst/>
                <a:uLnTx/>
                <a:uFillTx/>
                <a:latin typeface="Bosch Office Sans"/>
                <a:ea typeface="+mn-ea"/>
                <a:cs typeface="+mn-cs"/>
              </a:rPr>
              <a:t>Multimedia</a:t>
            </a:r>
          </a:p>
        </p:txBody>
      </p:sp>
      <p:sp>
        <p:nvSpPr>
          <p:cNvPr id="30" name="Rechteck 29"/>
          <p:cNvSpPr/>
          <p:nvPr>
            <p:custDataLst>
              <p:tags r:id="rId21"/>
            </p:custDataLst>
          </p:nvPr>
        </p:nvSpPr>
        <p:spPr>
          <a:xfrm>
            <a:off x="5052764" y="1337160"/>
            <a:ext cx="5787609" cy="3240000"/>
          </a:xfrm>
          <a:prstGeom prst="rect">
            <a:avLst/>
          </a:prstGeom>
        </p:spPr>
        <p:txBody>
          <a:bodyPr wrap="square">
            <a:spAutoFit/>
          </a:bodyPr>
          <a:lstStyle/>
          <a:p>
            <a:pPr marL="233680" lvl="1" defTabSz="822716">
              <a:lnSpc>
                <a:spcPct val="103000"/>
              </a:lnSpc>
              <a:spcBef>
                <a:spcPts val="500"/>
              </a:spcBef>
              <a:buSzPct val="100000"/>
            </a:pPr>
            <a:r>
              <a:rPr lang="en-GB" sz="1600" i="1" dirty="0">
                <a:solidFill>
                  <a:prstClr val="black"/>
                </a:solidFill>
                <a:latin typeface="Bosch Office Sans" panose="020B0604020202020204" pitchFamily="34" charset="0"/>
              </a:rPr>
              <a:t>HMI Controller Input</a:t>
            </a:r>
          </a:p>
          <a:p>
            <a:pPr marL="508000" lvl="1" indent="-274320" defTabSz="822716">
              <a:lnSpc>
                <a:spcPct val="103000"/>
              </a:lnSpc>
              <a:spcBef>
                <a:spcPts val="500"/>
              </a:spcBef>
              <a:buSzPct val="100000"/>
              <a:buFont typeface="Wingdings 3" panose="05040102010807070707" pitchFamily="18" charset="2"/>
              <a:buChar char=""/>
            </a:pPr>
            <a:r>
              <a:rPr lang="en-GB" sz="1600" dirty="0">
                <a:solidFill>
                  <a:prstClr val="black"/>
                </a:solidFill>
                <a:latin typeface="Bosch Office Sans" panose="020B0604020202020204" pitchFamily="34" charset="0"/>
              </a:rPr>
              <a:t>Function states from feature state machines and HMI specific feature data</a:t>
            </a:r>
          </a:p>
          <a:p>
            <a:pPr marL="508000" lvl="1" indent="-274320" defTabSz="822716">
              <a:lnSpc>
                <a:spcPct val="103000"/>
              </a:lnSpc>
              <a:spcBef>
                <a:spcPts val="500"/>
              </a:spcBef>
              <a:buSzPct val="100000"/>
              <a:buFont typeface="Wingdings 3" panose="05040102010807070707" pitchFamily="18" charset="2"/>
              <a:buChar char=""/>
            </a:pPr>
            <a:r>
              <a:rPr lang="en-GB" sz="1600" dirty="0">
                <a:solidFill>
                  <a:prstClr val="black"/>
                </a:solidFill>
                <a:latin typeface="Bosch Office Sans" panose="020B0604020202020204" pitchFamily="34" charset="0"/>
              </a:rPr>
              <a:t>Arbitration result in order to decide which feature is currently being executed</a:t>
            </a:r>
          </a:p>
          <a:p>
            <a:pPr marL="508000" lvl="1" indent="-274320" defTabSz="822716">
              <a:lnSpc>
                <a:spcPct val="103000"/>
              </a:lnSpc>
              <a:spcBef>
                <a:spcPts val="500"/>
              </a:spcBef>
              <a:buSzPct val="100000"/>
              <a:buFont typeface="Wingdings 3" panose="05040102010807070707" pitchFamily="18" charset="2"/>
              <a:buChar char=""/>
            </a:pPr>
            <a:r>
              <a:rPr lang="en-GB" sz="1600" dirty="0">
                <a:solidFill>
                  <a:prstClr val="black"/>
                </a:solidFill>
                <a:latin typeface="Bosch Office Sans" panose="020B0604020202020204" pitchFamily="34" charset="0"/>
              </a:rPr>
              <a:t>Introspection Data from the sub-systems RPM and SIT</a:t>
            </a:r>
          </a:p>
          <a:p>
            <a:pPr marL="730250" lvl="2" indent="-204470" defTabSz="822716">
              <a:lnSpc>
                <a:spcPct val="102000"/>
              </a:lnSpc>
              <a:spcBef>
                <a:spcPts val="300"/>
              </a:spcBef>
              <a:buSzPct val="100000"/>
              <a:buFontTx/>
              <a:buChar char="‒"/>
            </a:pPr>
            <a:r>
              <a:rPr lang="en-GB" sz="1400" dirty="0">
                <a:solidFill>
                  <a:prstClr val="black"/>
                </a:solidFill>
                <a:latin typeface="Bosch Office Sans" panose="020B0604020202020204" pitchFamily="34" charset="0"/>
              </a:rPr>
              <a:t>Data represents the internal state of the DACore sub-systems</a:t>
            </a:r>
          </a:p>
          <a:p>
            <a:pPr marL="730250" lvl="2" indent="-204470" defTabSz="822716">
              <a:lnSpc>
                <a:spcPct val="102000"/>
              </a:lnSpc>
              <a:spcBef>
                <a:spcPts val="300"/>
              </a:spcBef>
              <a:buSzPct val="100000"/>
              <a:buFontTx/>
              <a:buChar char="‒"/>
            </a:pPr>
            <a:r>
              <a:rPr lang="en-GB" sz="1400" dirty="0">
                <a:solidFill>
                  <a:prstClr val="black"/>
                </a:solidFill>
                <a:latin typeface="Bosch Office Sans" panose="020B0604020202020204" pitchFamily="34" charset="0"/>
              </a:rPr>
              <a:t>RPM:</a:t>
            </a:r>
          </a:p>
          <a:p>
            <a:pPr marL="932180" lvl="3" indent="-184150" defTabSz="822716">
              <a:lnSpc>
                <a:spcPct val="103000"/>
              </a:lnSpc>
              <a:spcBef>
                <a:spcPts val="300"/>
              </a:spcBef>
              <a:buSzPct val="100000"/>
              <a:buFontTx/>
              <a:buChar char="‒"/>
            </a:pPr>
            <a:r>
              <a:rPr lang="en-GB" sz="1300" dirty="0">
                <a:solidFill>
                  <a:prstClr val="black"/>
                </a:solidFill>
                <a:latin typeface="Bosch Office Sans" panose="020B0604020202020204" pitchFamily="34" charset="0"/>
              </a:rPr>
              <a:t>E.g. currently executed reaction pattern and specific data like target object availability or set-speed</a:t>
            </a:r>
          </a:p>
          <a:p>
            <a:pPr marL="730250" lvl="2" indent="-204470" defTabSz="822716">
              <a:lnSpc>
                <a:spcPct val="102000"/>
              </a:lnSpc>
              <a:spcBef>
                <a:spcPts val="300"/>
              </a:spcBef>
              <a:buSzPct val="100000"/>
              <a:buFontTx/>
              <a:buChar char="‒"/>
            </a:pPr>
            <a:r>
              <a:rPr lang="en-GB" sz="1400" dirty="0">
                <a:solidFill>
                  <a:prstClr val="black"/>
                </a:solidFill>
                <a:latin typeface="Bosch Office Sans" panose="020B0604020202020204" pitchFamily="34" charset="0"/>
              </a:rPr>
              <a:t>SIT:</a:t>
            </a:r>
          </a:p>
          <a:p>
            <a:pPr marL="932180" lvl="3" indent="-184150" defTabSz="822716">
              <a:lnSpc>
                <a:spcPct val="103000"/>
              </a:lnSpc>
              <a:spcBef>
                <a:spcPts val="300"/>
              </a:spcBef>
              <a:buSzPct val="100000"/>
              <a:buFontTx/>
              <a:buChar char="‒"/>
            </a:pPr>
            <a:r>
              <a:rPr lang="en-GB" sz="1300" dirty="0">
                <a:solidFill>
                  <a:prstClr val="black"/>
                </a:solidFill>
                <a:latin typeface="Bosch Office Sans" panose="020B0604020202020204" pitchFamily="34" charset="0"/>
              </a:rPr>
              <a:t>E.g. lane availability status</a:t>
            </a:r>
          </a:p>
          <a:p>
            <a:pPr marL="932180" lvl="3" indent="-184150" defTabSz="822716">
              <a:lnSpc>
                <a:spcPct val="103000"/>
              </a:lnSpc>
              <a:spcBef>
                <a:spcPts val="500"/>
              </a:spcBef>
              <a:buSzPct val="100000"/>
              <a:buFontTx/>
              <a:buChar char="‒"/>
            </a:pPr>
            <a:endParaRPr lang="en-GB" sz="1300" dirty="0">
              <a:solidFill>
                <a:prstClr val="black"/>
              </a:solidFill>
              <a:latin typeface="Bosch Office Sans" panose="020B0604020202020204" pitchFamily="34" charset="0"/>
            </a:endParaRPr>
          </a:p>
        </p:txBody>
      </p:sp>
      <p:sp>
        <p:nvSpPr>
          <p:cNvPr id="31" name="Rechteck 30"/>
          <p:cNvSpPr/>
          <p:nvPr>
            <p:custDataLst>
              <p:tags r:id="rId22"/>
            </p:custDataLst>
          </p:nvPr>
        </p:nvSpPr>
        <p:spPr>
          <a:xfrm>
            <a:off x="5044284" y="4597474"/>
            <a:ext cx="5483225" cy="917239"/>
          </a:xfrm>
          <a:prstGeom prst="rect">
            <a:avLst/>
          </a:prstGeom>
        </p:spPr>
        <p:txBody>
          <a:bodyPr>
            <a:spAutoFit/>
          </a:bodyPr>
          <a:lstStyle/>
          <a:p>
            <a:pPr marL="233680" lvl="1" defTabSz="822716">
              <a:lnSpc>
                <a:spcPct val="103000"/>
              </a:lnSpc>
              <a:spcBef>
                <a:spcPts val="500"/>
              </a:spcBef>
              <a:buSzPct val="100000"/>
            </a:pPr>
            <a:r>
              <a:rPr lang="en-GB" sz="1600" i="1" dirty="0">
                <a:solidFill>
                  <a:prstClr val="black"/>
                </a:solidFill>
                <a:latin typeface="Bosch Office Sans" panose="020B0604020202020204" pitchFamily="34" charset="0"/>
              </a:rPr>
              <a:t>HMI Controller Output</a:t>
            </a:r>
          </a:p>
          <a:p>
            <a:pPr marL="233680" lvl="1" defTabSz="822716">
              <a:lnSpc>
                <a:spcPct val="103000"/>
              </a:lnSpc>
              <a:spcBef>
                <a:spcPts val="500"/>
              </a:spcBef>
              <a:buSzPct val="100000"/>
            </a:pPr>
            <a:r>
              <a:rPr lang="en-GB" sz="1600" dirty="0">
                <a:solidFill>
                  <a:prstClr val="black"/>
                </a:solidFill>
                <a:latin typeface="Bosch Office Sans" panose="020B0604020202020204" pitchFamily="34" charset="0"/>
              </a:rPr>
              <a:t>HMI output signals are highly depending on the customer vehicle configuration</a:t>
            </a:r>
          </a:p>
        </p:txBody>
      </p:sp>
    </p:spTree>
    <p:custDataLst>
      <p:tags r:id="rId1"/>
    </p:custDataLst>
    <p:extLst>
      <p:ext uri="{BB962C8B-B14F-4D97-AF65-F5344CB8AC3E}">
        <p14:creationId xmlns:p14="http://schemas.microsoft.com/office/powerpoint/2010/main" val="33204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bgerundetes Rechteck 9"/>
          <p:cNvSpPr/>
          <p:nvPr>
            <p:custDataLst>
              <p:tags r:id="rId2"/>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42" name="Rechteck 41"/>
          <p:cNvSpPr/>
          <p:nvPr>
            <p:custDataLst>
              <p:tags r:id="rId3"/>
            </p:custDataLst>
          </p:nvPr>
        </p:nvSpPr>
        <p:spPr>
          <a:xfrm>
            <a:off x="1123337" y="1742527"/>
            <a:ext cx="284400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43" name="Rechteck 42"/>
          <p:cNvSpPr/>
          <p:nvPr>
            <p:custDataLst>
              <p:tags r:id="rId4"/>
            </p:custDataLst>
          </p:nvPr>
        </p:nvSpPr>
        <p:spPr>
          <a:xfrm>
            <a:off x="4222162" y="1966606"/>
            <a:ext cx="2592000" cy="1936161"/>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44" name="Rechteck 43"/>
          <p:cNvSpPr/>
          <p:nvPr>
            <p:custDataLst>
              <p:tags r:id="rId5"/>
            </p:custDataLst>
          </p:nvPr>
        </p:nvSpPr>
        <p:spPr>
          <a:xfrm>
            <a:off x="7068988" y="1742767"/>
            <a:ext cx="2844000" cy="216000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sp>
        <p:nvSpPr>
          <p:cNvPr id="9" name="Textfeld 8"/>
          <p:cNvSpPr txBox="1">
            <a:spLocks/>
          </p:cNvSpPr>
          <p:nvPr>
            <p:custDataLst>
              <p:tags r:id="rId6"/>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7"/>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8"/>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11"/>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12"/>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Architecture Overview – HMI</a:t>
            </a:r>
          </a:p>
        </p:txBody>
      </p:sp>
      <p:sp>
        <p:nvSpPr>
          <p:cNvPr id="12" name="Abgerundetes Rechteck 11"/>
          <p:cNvSpPr/>
          <p:nvPr>
            <p:custDataLst>
              <p:tags r:id="rId13"/>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Abgerundetes Rechteck 13"/>
          <p:cNvSpPr/>
          <p:nvPr>
            <p:custDataLst>
              <p:tags r:id="rId14"/>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5" name="Abgerundetes Rechteck 14"/>
          <p:cNvSpPr/>
          <p:nvPr>
            <p:custDataLst>
              <p:tags r:id="rId15"/>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6" name="Gruppieren 15"/>
          <p:cNvGrpSpPr/>
          <p:nvPr/>
        </p:nvGrpSpPr>
        <p:grpSpPr>
          <a:xfrm>
            <a:off x="1358368" y="2339461"/>
            <a:ext cx="828000" cy="1258734"/>
            <a:chOff x="143875" y="2411853"/>
            <a:chExt cx="828000" cy="1258734"/>
          </a:xfrm>
        </p:grpSpPr>
        <p:sp>
          <p:nvSpPr>
            <p:cNvPr id="17" name="Rechteck 16"/>
            <p:cNvSpPr/>
            <p:nvPr>
              <p:custDataLst>
                <p:tags r:id="rId35"/>
              </p:custDataLst>
            </p:nvPr>
          </p:nvSpPr>
          <p:spPr>
            <a:xfrm>
              <a:off x="143875" y="3059009"/>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LSS</a:t>
              </a:r>
            </a:p>
          </p:txBody>
        </p:sp>
        <p:sp>
          <p:nvSpPr>
            <p:cNvPr id="18" name="Rechteck 17"/>
            <p:cNvSpPr/>
            <p:nvPr>
              <p:custDataLst>
                <p:tags r:id="rId36"/>
              </p:custDataLst>
            </p:nvPr>
          </p:nvSpPr>
          <p:spPr>
            <a:xfrm>
              <a:off x="143875" y="3382587"/>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t>
              </a:r>
            </a:p>
          </p:txBody>
        </p:sp>
        <p:sp>
          <p:nvSpPr>
            <p:cNvPr id="19" name="Rechteck 18"/>
            <p:cNvSpPr/>
            <p:nvPr>
              <p:custDataLst>
                <p:tags r:id="rId37"/>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ACC</a:t>
              </a:r>
            </a:p>
          </p:txBody>
        </p:sp>
        <p:sp>
          <p:nvSpPr>
            <p:cNvPr id="20" name="Rechteck 19"/>
            <p:cNvSpPr/>
            <p:nvPr>
              <p:custDataLst>
                <p:tags r:id="rId38"/>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2" name="Pfeil nach rechts 21"/>
          <p:cNvSpPr/>
          <p:nvPr>
            <p:custDataLst>
              <p:tags r:id="rId16"/>
            </p:custDataLst>
          </p:nvPr>
        </p:nvSpPr>
        <p:spPr>
          <a:xfrm>
            <a:off x="264372" y="2060262"/>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3" name="Pfeil nach rechts 22"/>
          <p:cNvSpPr/>
          <p:nvPr>
            <p:custDataLst>
              <p:tags r:id="rId17"/>
            </p:custDataLst>
          </p:nvPr>
        </p:nvSpPr>
        <p:spPr>
          <a:xfrm>
            <a:off x="264372" y="2941290"/>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4" name="Pfeil nach unten 23"/>
          <p:cNvSpPr/>
          <p:nvPr>
            <p:custDataLst>
              <p:tags r:id="rId18"/>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5" name="Textfeld 24"/>
          <p:cNvSpPr txBox="1"/>
          <p:nvPr>
            <p:custDataLst>
              <p:tags r:id="rId19"/>
            </p:custDataLst>
          </p:nvPr>
        </p:nvSpPr>
        <p:spPr>
          <a:xfrm rot="16200000">
            <a:off x="2809980" y="3998894"/>
            <a:ext cx="971845"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30" name="Pfeil nach links und rechts 29"/>
          <p:cNvSpPr/>
          <p:nvPr>
            <p:custDataLst>
              <p:tags r:id="rId20"/>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Abgerundetes Rechteck 33"/>
          <p:cNvSpPr/>
          <p:nvPr>
            <p:custDataLst>
              <p:tags r:id="rId21"/>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35" name="Pfeil nach rechts 34"/>
          <p:cNvSpPr/>
          <p:nvPr>
            <p:custDataLst>
              <p:tags r:id="rId22"/>
            </p:custDataLst>
          </p:nvPr>
        </p:nvSpPr>
        <p:spPr>
          <a:xfrm>
            <a:off x="2244452" y="26267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grpSp>
        <p:nvGrpSpPr>
          <p:cNvPr id="3" name="Gruppieren 2"/>
          <p:cNvGrpSpPr/>
          <p:nvPr/>
        </p:nvGrpSpPr>
        <p:grpSpPr>
          <a:xfrm rot="19540972">
            <a:off x="3738092" y="3930918"/>
            <a:ext cx="1348995" cy="550203"/>
            <a:chOff x="3687284" y="3869405"/>
            <a:chExt cx="1837397" cy="738082"/>
          </a:xfrm>
        </p:grpSpPr>
        <p:sp>
          <p:nvSpPr>
            <p:cNvPr id="45" name="Pfeil nach unten 44"/>
            <p:cNvSpPr/>
            <p:nvPr>
              <p:custDataLst>
                <p:tags r:id="rId33"/>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6" name="Textfeld 45"/>
            <p:cNvSpPr txBox="1"/>
            <p:nvPr>
              <p:custDataLst>
                <p:tags r:id="rId34"/>
              </p:custDataLst>
            </p:nvPr>
          </p:nvSpPr>
          <p:spPr>
            <a:xfrm rot="19692273">
              <a:off x="3732415" y="4091408"/>
              <a:ext cx="1502035" cy="395671"/>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900" kern="0" dirty="0">
                  <a:solidFill>
                    <a:srgbClr val="000000"/>
                  </a:solidFill>
                </a:rPr>
                <a:t>Evaluated Behaviour</a:t>
              </a:r>
              <a:endParaRPr kumimoji="0" lang="en-GB" sz="900" b="0" i="0" u="none" strike="noStrike" kern="0" cap="none" spc="0" normalizeH="0" baseline="0" noProof="0" dirty="0">
                <a:ln>
                  <a:noFill/>
                </a:ln>
                <a:solidFill>
                  <a:srgbClr val="000000"/>
                </a:solidFill>
                <a:effectLst/>
                <a:uLnTx/>
                <a:uFillTx/>
              </a:endParaRPr>
            </a:p>
          </p:txBody>
        </p:sp>
      </p:grpSp>
      <p:sp>
        <p:nvSpPr>
          <p:cNvPr id="31" name="Abgerundetes Rechteck 30"/>
          <p:cNvSpPr/>
          <p:nvPr>
            <p:custDataLst>
              <p:tags r:id="rId23"/>
            </p:custDataLst>
          </p:nvPr>
        </p:nvSpPr>
        <p:spPr>
          <a:xfrm>
            <a:off x="4888162" y="2365226"/>
            <a:ext cx="1260000" cy="396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kern="0" dirty="0">
                <a:solidFill>
                  <a:schemeClr val="bg1"/>
                </a:solidFill>
                <a:latin typeface="Bosch Office Sans"/>
              </a:rPr>
              <a:t>Filtering</a:t>
            </a:r>
          </a:p>
        </p:txBody>
      </p:sp>
      <p:sp>
        <p:nvSpPr>
          <p:cNvPr id="32" name="Abgerundetes Rechteck 31"/>
          <p:cNvSpPr/>
          <p:nvPr>
            <p:custDataLst>
              <p:tags r:id="rId24"/>
            </p:custDataLst>
          </p:nvPr>
        </p:nvSpPr>
        <p:spPr>
          <a:xfrm>
            <a:off x="4888162" y="3386097"/>
            <a:ext cx="1260000" cy="396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kern="0" dirty="0">
                <a:solidFill>
                  <a:schemeClr val="bg1"/>
                </a:solidFill>
                <a:latin typeface="Bosch Office Sans"/>
              </a:rPr>
              <a:t>Arbitration</a:t>
            </a:r>
          </a:p>
        </p:txBody>
      </p:sp>
      <p:grpSp>
        <p:nvGrpSpPr>
          <p:cNvPr id="33" name="Gruppieren 32"/>
          <p:cNvGrpSpPr/>
          <p:nvPr/>
        </p:nvGrpSpPr>
        <p:grpSpPr>
          <a:xfrm>
            <a:off x="5050162" y="2778274"/>
            <a:ext cx="936000" cy="648000"/>
            <a:chOff x="5497397" y="2778274"/>
            <a:chExt cx="936000" cy="648000"/>
          </a:xfrm>
        </p:grpSpPr>
        <p:sp>
          <p:nvSpPr>
            <p:cNvPr id="36" name="Pfeil nach unten 35"/>
            <p:cNvSpPr/>
            <p:nvPr>
              <p:custDataLst>
                <p:tags r:id="rId31"/>
              </p:custDataLst>
            </p:nvPr>
          </p:nvSpPr>
          <p:spPr>
            <a:xfrm>
              <a:off x="5497397" y="2778274"/>
              <a:ext cx="936000" cy="648000"/>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7" name="Textfeld 36"/>
            <p:cNvSpPr txBox="1"/>
            <p:nvPr>
              <p:custDataLst>
                <p:tags r:id="rId32"/>
              </p:custDataLst>
            </p:nvPr>
          </p:nvSpPr>
          <p:spPr>
            <a:xfrm>
              <a:off x="5641503" y="2994338"/>
              <a:ext cx="648000" cy="307777"/>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Bef>
                  <a:spcPts val="500"/>
                </a:spcBef>
                <a:spcAft>
                  <a:spcPts val="0"/>
                </a:spcAft>
                <a:buClrTx/>
                <a:buSzTx/>
                <a:buFontTx/>
                <a:buNone/>
                <a:tabLst/>
              </a:pPr>
              <a:r>
                <a:rPr kumimoji="0" lang="en-GB" sz="1000" b="0" i="0" u="none" strike="noStrike" kern="0" cap="none" spc="0" normalizeH="0" baseline="0" noProof="0" dirty="0">
                  <a:ln>
                    <a:noFill/>
                  </a:ln>
                  <a:solidFill>
                    <a:srgbClr val="000000"/>
                  </a:solidFill>
                  <a:effectLst/>
                  <a:uLnTx/>
                  <a:uFillTx/>
                </a:rPr>
                <a:t>Filtered Behaviour</a:t>
              </a:r>
            </a:p>
          </p:txBody>
        </p:sp>
      </p:grpSp>
      <p:grpSp>
        <p:nvGrpSpPr>
          <p:cNvPr id="38" name="Gruppieren 37"/>
          <p:cNvGrpSpPr/>
          <p:nvPr/>
        </p:nvGrpSpPr>
        <p:grpSpPr>
          <a:xfrm rot="19892102">
            <a:off x="6172807" y="3668652"/>
            <a:ext cx="738082" cy="1261211"/>
            <a:chOff x="6166611" y="3877395"/>
            <a:chExt cx="738082" cy="950774"/>
          </a:xfrm>
        </p:grpSpPr>
        <p:sp>
          <p:nvSpPr>
            <p:cNvPr id="39" name="Pfeil nach unten 38"/>
            <p:cNvSpPr/>
            <p:nvPr>
              <p:custDataLst>
                <p:tags r:id="rId29"/>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0" name="Textfeld 39"/>
            <p:cNvSpPr txBox="1"/>
            <p:nvPr>
              <p:custDataLst>
                <p:tags r:id="rId30"/>
              </p:custDataLst>
            </p:nvPr>
          </p:nvSpPr>
          <p:spPr>
            <a:xfrm rot="5406571">
              <a:off x="6060265" y="4168116"/>
              <a:ext cx="950774" cy="369332"/>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
        <p:nvSpPr>
          <p:cNvPr id="41" name="Pfeil nach rechts 40"/>
          <p:cNvSpPr/>
          <p:nvPr>
            <p:custDataLst>
              <p:tags r:id="rId25"/>
            </p:custDataLst>
          </p:nvPr>
        </p:nvSpPr>
        <p:spPr>
          <a:xfrm rot="10800000" flipH="1" flipV="1">
            <a:off x="6529068" y="3070718"/>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47" name="Pfeil nach rechts 46"/>
          <p:cNvSpPr/>
          <p:nvPr>
            <p:custDataLst>
              <p:tags r:id="rId26"/>
            </p:custDataLst>
          </p:nvPr>
        </p:nvSpPr>
        <p:spPr>
          <a:xfrm rot="10800000" flipH="1" flipV="1">
            <a:off x="9193364" y="2653259"/>
            <a:ext cx="1260000" cy="70425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Optic</a:t>
            </a:r>
            <a:r>
              <a:rPr kumimoji="0" lang="en-GB" sz="1100" b="0" i="0" u="none" strike="noStrike" kern="0" cap="none" spc="0" normalizeH="0" noProof="0" dirty="0">
                <a:ln>
                  <a:noFill/>
                </a:ln>
                <a:solidFill>
                  <a:srgbClr val="000000"/>
                </a:solidFill>
                <a:effectLst/>
                <a:uLnTx/>
                <a:uFillTx/>
                <a:latin typeface="Bosch Office Sans"/>
                <a:ea typeface="+mn-ea"/>
                <a:cs typeface="+mn-cs"/>
              </a:rPr>
              <a:t> &amp; Acoustic Output</a:t>
            </a: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8" name="Pfeil nach rechts 47"/>
          <p:cNvSpPr/>
          <p:nvPr>
            <p:custDataLst>
              <p:tags r:id="rId27"/>
            </p:custDataLst>
          </p:nvPr>
        </p:nvSpPr>
        <p:spPr>
          <a:xfrm>
            <a:off x="6529068" y="2537358"/>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Info</a:t>
            </a:r>
          </a:p>
        </p:txBody>
      </p:sp>
      <p:sp>
        <p:nvSpPr>
          <p:cNvPr id="49" name="Abgerundetes Rechteck 48"/>
          <p:cNvSpPr/>
          <p:nvPr>
            <p:custDataLst>
              <p:tags r:id="rId28"/>
            </p:custDataLst>
          </p:nvPr>
        </p:nvSpPr>
        <p:spPr>
          <a:xfrm>
            <a:off x="7860988" y="2537357"/>
            <a:ext cx="1260000" cy="1060837"/>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200" kern="0" dirty="0">
                <a:solidFill>
                  <a:schemeClr val="bg1"/>
                </a:solidFill>
                <a:latin typeface="Bosch Office Sans"/>
              </a:rPr>
              <a:t>HMI State Machine Logic</a:t>
            </a:r>
          </a:p>
        </p:txBody>
      </p:sp>
    </p:spTree>
    <p:custDataLst>
      <p:tags r:id="rId1"/>
    </p:custDataLst>
    <p:extLst>
      <p:ext uri="{BB962C8B-B14F-4D97-AF65-F5344CB8AC3E}">
        <p14:creationId xmlns:p14="http://schemas.microsoft.com/office/powerpoint/2010/main" val="108587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1000"/>
                                        <p:tgtEl>
                                          <p:spTgt spid="49"/>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7" grpId="0" animBg="1"/>
      <p:bldP spid="48" grpId="0" animBg="1"/>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platzhalt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solidFill>
                  <a:srgbClr val="08427E"/>
                </a:solidFill>
              </a:rPr>
              <a:t>Case example:</a:t>
            </a:r>
          </a:p>
          <a:p>
            <a:pPr marL="0" indent="0">
              <a:lnSpc>
                <a:spcPct val="90000"/>
              </a:lnSpc>
              <a:spcBef>
                <a:spcPts val="0"/>
              </a:spcBef>
              <a:buNone/>
            </a:pPr>
            <a:endParaRPr lang="en-GB" sz="4000" dirty="0">
              <a:solidFill>
                <a:srgbClr val="08427E"/>
              </a:solidFill>
            </a:endParaRPr>
          </a:p>
          <a:p>
            <a:pPr marL="0" indent="0">
              <a:lnSpc>
                <a:spcPct val="90000"/>
              </a:lnSpc>
              <a:spcBef>
                <a:spcPts val="0"/>
              </a:spcBef>
              <a:buNone/>
            </a:pPr>
            <a:r>
              <a:rPr lang="en-GB" sz="4000" dirty="0">
                <a:solidFill>
                  <a:srgbClr val="08427E"/>
                </a:solidFill>
              </a:rPr>
              <a:t>Highway assist with </a:t>
            </a:r>
          </a:p>
          <a:p>
            <a:pPr marL="0" indent="0">
              <a:lnSpc>
                <a:spcPct val="90000"/>
              </a:lnSpc>
              <a:spcBef>
                <a:spcPts val="0"/>
              </a:spcBef>
              <a:buNone/>
            </a:pPr>
            <a:r>
              <a:rPr lang="en-GB" sz="4000" dirty="0">
                <a:solidFill>
                  <a:srgbClr val="08427E"/>
                </a:solidFill>
              </a:rPr>
              <a:t>automated lane change</a:t>
            </a:r>
          </a:p>
        </p:txBody>
      </p:sp>
    </p:spTree>
    <p:custDataLst>
      <p:tags r:id="rId1"/>
    </p:custDataLst>
    <p:extLst>
      <p:ext uri="{BB962C8B-B14F-4D97-AF65-F5344CB8AC3E}">
        <p14:creationId xmlns:p14="http://schemas.microsoft.com/office/powerpoint/2010/main" val="116833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18</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Scenario description – Automated Lane Change</a:t>
            </a:r>
          </a:p>
        </p:txBody>
      </p:sp>
      <p:grpSp>
        <p:nvGrpSpPr>
          <p:cNvPr id="22" name="Gruppieren 21"/>
          <p:cNvGrpSpPr/>
          <p:nvPr/>
        </p:nvGrpSpPr>
        <p:grpSpPr>
          <a:xfrm>
            <a:off x="646855" y="1357114"/>
            <a:ext cx="2088000" cy="4128469"/>
            <a:chOff x="646855" y="1357114"/>
            <a:chExt cx="2304256" cy="4128469"/>
          </a:xfrm>
        </p:grpSpPr>
        <p:pic>
          <p:nvPicPr>
            <p:cNvPr id="13" name="Grafik 12"/>
            <p:cNvPicPr>
              <a:picLocks noChangeAspect="1"/>
            </p:cNvPicPr>
            <p:nvPr>
              <p:custDataLst>
                <p:tags r:id="rId18"/>
              </p:custDataLst>
            </p:nvPr>
          </p:nvPicPr>
          <p:blipFill>
            <a:blip r:embed="rId22" cstate="print">
              <a:extLst>
                <a:ext uri="{28A0092B-C50C-407E-A947-70E740481C1C}">
                  <a14:useLocalDpi xmlns:a14="http://schemas.microsoft.com/office/drawing/2010/main" val="0"/>
                </a:ext>
              </a:extLst>
            </a:blip>
            <a:stretch>
              <a:fillRect/>
            </a:stretch>
          </p:blipFill>
          <p:spPr>
            <a:xfrm>
              <a:off x="1259906" y="2221570"/>
              <a:ext cx="1078155" cy="3240000"/>
            </a:xfrm>
            <a:prstGeom prst="rect">
              <a:avLst/>
            </a:prstGeom>
          </p:spPr>
        </p:pic>
        <p:sp>
          <p:nvSpPr>
            <p:cNvPr id="14" name="Textfeld 13"/>
            <p:cNvSpPr txBox="1"/>
            <p:nvPr>
              <p:custDataLst>
                <p:tags r:id="rId19"/>
              </p:custDataLst>
            </p:nvPr>
          </p:nvSpPr>
          <p:spPr>
            <a:xfrm>
              <a:off x="646855" y="1357114"/>
              <a:ext cx="2304256" cy="755656"/>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Automated lane driving</a:t>
              </a:r>
            </a:p>
            <a:p>
              <a:pPr marL="85725" marR="0" indent="-85725" defTabSz="914400" eaLnBrk="1" fontAlgn="auto" latinLnBrk="0" hangingPunct="1">
                <a:lnSpc>
                  <a:spcPct val="107000"/>
                </a:lnSpc>
                <a:spcBef>
                  <a:spcPts val="500"/>
                </a:spcBef>
                <a:spcAft>
                  <a:spcPts val="0"/>
                </a:spcAft>
                <a:buClrTx/>
                <a:buSzTx/>
                <a:buFontTx/>
                <a:buNone/>
                <a:tabLst/>
              </a:pPr>
              <a:r>
                <a:rPr lang="en-GB" sz="1400" kern="0" dirty="0">
                  <a:solidFill>
                    <a:srgbClr val="000000"/>
                  </a:solidFill>
                </a:rPr>
                <a:t>- Longitudinal and lateral control in ego lane</a:t>
              </a:r>
              <a:endParaRPr kumimoji="0" lang="en-GB" sz="1400" b="0" i="0" u="none" strike="noStrike" kern="0" cap="none" spc="0" normalizeH="0" baseline="0" noProof="0" dirty="0">
                <a:ln>
                  <a:noFill/>
                </a:ln>
                <a:solidFill>
                  <a:srgbClr val="000000"/>
                </a:solidFill>
                <a:effectLst/>
                <a:uLnTx/>
                <a:uFillTx/>
              </a:endParaRPr>
            </a:p>
          </p:txBody>
        </p:sp>
        <p:sp>
          <p:nvSpPr>
            <p:cNvPr id="18" name="Textfeld 17"/>
            <p:cNvSpPr txBox="1"/>
            <p:nvPr>
              <p:custDataLst>
                <p:tags r:id="rId20"/>
              </p:custDataLst>
            </p:nvPr>
          </p:nvSpPr>
          <p:spPr>
            <a:xfrm>
              <a:off x="1479693" y="5255071"/>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1</a:t>
              </a:r>
              <a:endParaRPr kumimoji="0" lang="en-GB" sz="1400" b="0" i="0" u="none" strike="noStrike" kern="0" cap="none" spc="0" normalizeH="0" baseline="0" noProof="0" dirty="0">
                <a:ln>
                  <a:noFill/>
                </a:ln>
                <a:solidFill>
                  <a:srgbClr val="000000"/>
                </a:solidFill>
                <a:effectLst/>
                <a:uLnTx/>
                <a:uFillTx/>
              </a:endParaRPr>
            </a:p>
          </p:txBody>
        </p:sp>
      </p:grpSp>
      <p:grpSp>
        <p:nvGrpSpPr>
          <p:cNvPr id="23" name="Gruppieren 22"/>
          <p:cNvGrpSpPr/>
          <p:nvPr/>
        </p:nvGrpSpPr>
        <p:grpSpPr>
          <a:xfrm>
            <a:off x="3207940" y="1357114"/>
            <a:ext cx="2088000" cy="4128469"/>
            <a:chOff x="3207940" y="1357114"/>
            <a:chExt cx="2304256" cy="4128469"/>
          </a:xfrm>
        </p:grpSpPr>
        <p:pic>
          <p:nvPicPr>
            <p:cNvPr id="12" name="Grafik 11"/>
            <p:cNvPicPr>
              <a:picLocks noChangeAspect="1"/>
            </p:cNvPicPr>
            <p:nvPr>
              <p:custDataLst>
                <p:tags r:id="rId15"/>
              </p:custDataLst>
            </p:nvPr>
          </p:nvPicPr>
          <p:blipFill>
            <a:blip r:embed="rId23" cstate="print">
              <a:extLst>
                <a:ext uri="{28A0092B-C50C-407E-A947-70E740481C1C}">
                  <a14:useLocalDpi xmlns:a14="http://schemas.microsoft.com/office/drawing/2010/main" val="0"/>
                </a:ext>
              </a:extLst>
            </a:blip>
            <a:stretch>
              <a:fillRect/>
            </a:stretch>
          </p:blipFill>
          <p:spPr>
            <a:xfrm>
              <a:off x="3820991" y="2221570"/>
              <a:ext cx="1078155" cy="3240000"/>
            </a:xfrm>
            <a:prstGeom prst="rect">
              <a:avLst/>
            </a:prstGeom>
          </p:spPr>
        </p:pic>
        <p:sp>
          <p:nvSpPr>
            <p:cNvPr id="15" name="Textfeld 14"/>
            <p:cNvSpPr txBox="1"/>
            <p:nvPr>
              <p:custDataLst>
                <p:tags r:id="rId16"/>
              </p:custDataLst>
            </p:nvPr>
          </p:nvSpPr>
          <p:spPr>
            <a:xfrm>
              <a:off x="3207940" y="1357114"/>
              <a:ext cx="2304256" cy="1050288"/>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Lane change</a:t>
              </a:r>
              <a:r>
                <a:rPr kumimoji="0" lang="en-GB" sz="1400" b="1" i="0" u="none" strike="noStrike" kern="0" cap="none" spc="0" normalizeH="0" noProof="0" dirty="0">
                  <a:ln>
                    <a:noFill/>
                  </a:ln>
                  <a:solidFill>
                    <a:srgbClr val="000000"/>
                  </a:solidFill>
                  <a:effectLst/>
                  <a:uLnTx/>
                  <a:uFillTx/>
                </a:rPr>
                <a:t> trigger</a:t>
              </a:r>
              <a:endParaRPr kumimoji="0" lang="en-GB" sz="1400" b="1" i="0" u="none" strike="noStrike" kern="0" cap="none" spc="0" normalizeH="0" baseline="0" noProof="0" dirty="0">
                <a:ln>
                  <a:noFill/>
                </a:ln>
                <a:solidFill>
                  <a:srgbClr val="000000"/>
                </a:solidFill>
                <a:effectLst/>
                <a:uLnTx/>
                <a:uFillTx/>
              </a:endParaRPr>
            </a:p>
            <a:p>
              <a:pPr marR="0" defTabSz="914400" eaLnBrk="1" fontAlgn="auto" latinLnBrk="0" hangingPunct="1">
                <a:lnSpc>
                  <a:spcPct val="107000"/>
                </a:lnSpc>
                <a:spcBef>
                  <a:spcPts val="500"/>
                </a:spcBef>
                <a:spcAft>
                  <a:spcPts val="0"/>
                </a:spcAft>
                <a:buClrTx/>
                <a:buSzTx/>
                <a:buFontTx/>
                <a:buNone/>
                <a:tabLst/>
              </a:pPr>
              <a:r>
                <a:rPr lang="en-GB" sz="1400" kern="0" dirty="0">
                  <a:solidFill>
                    <a:srgbClr val="000000"/>
                  </a:solidFill>
                </a:rPr>
                <a:t>- Feasibility calculation</a:t>
              </a:r>
            </a:p>
            <a:p>
              <a:pPr marL="85725" marR="0" indent="-85725" defTabSz="914400" eaLnBrk="1" fontAlgn="auto" latinLnBrk="0" hangingPunct="1">
                <a:lnSpc>
                  <a:spcPct val="107000"/>
                </a:lnSpc>
                <a:spcBef>
                  <a:spcPts val="500"/>
                </a:spcBef>
                <a:spcAft>
                  <a:spcPts val="0"/>
                </a:spcAft>
                <a:buClrTx/>
                <a:buSzTx/>
                <a:buFontTx/>
                <a:buNone/>
              </a:pPr>
              <a:r>
                <a:rPr lang="en-GB" sz="1400" kern="0" dirty="0">
                  <a:solidFill>
                    <a:srgbClr val="000000"/>
                  </a:solidFill>
                </a:rPr>
                <a:t>- Longitudinal and lateral control in ego lane</a:t>
              </a:r>
              <a:endParaRPr kumimoji="0" lang="en-GB" sz="1400" b="0" i="0" u="none" strike="noStrike" kern="0" cap="none" spc="0" normalizeH="0" baseline="0" noProof="0" dirty="0">
                <a:ln>
                  <a:noFill/>
                </a:ln>
                <a:solidFill>
                  <a:srgbClr val="000000"/>
                </a:solidFill>
                <a:effectLst/>
                <a:uLnTx/>
                <a:uFillTx/>
              </a:endParaRPr>
            </a:p>
          </p:txBody>
        </p:sp>
        <p:sp>
          <p:nvSpPr>
            <p:cNvPr id="19" name="Textfeld 18"/>
            <p:cNvSpPr txBox="1"/>
            <p:nvPr>
              <p:custDataLst>
                <p:tags r:id="rId17"/>
              </p:custDataLst>
            </p:nvPr>
          </p:nvSpPr>
          <p:spPr>
            <a:xfrm>
              <a:off x="4040778" y="5255071"/>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2</a:t>
              </a:r>
              <a:endParaRPr kumimoji="0" lang="en-GB" sz="1400" b="0" i="0" u="none" strike="noStrike" kern="0" cap="none" spc="0" normalizeH="0" baseline="0" noProof="0" dirty="0">
                <a:ln>
                  <a:noFill/>
                </a:ln>
                <a:solidFill>
                  <a:srgbClr val="000000"/>
                </a:solidFill>
                <a:effectLst/>
                <a:uLnTx/>
                <a:uFillTx/>
              </a:endParaRPr>
            </a:p>
          </p:txBody>
        </p:sp>
      </p:grpSp>
      <p:grpSp>
        <p:nvGrpSpPr>
          <p:cNvPr id="24" name="Gruppieren 23"/>
          <p:cNvGrpSpPr/>
          <p:nvPr/>
        </p:nvGrpSpPr>
        <p:grpSpPr>
          <a:xfrm>
            <a:off x="5769025" y="1357114"/>
            <a:ext cx="2088000" cy="4128469"/>
            <a:chOff x="5769025" y="1357114"/>
            <a:chExt cx="2304256" cy="4128469"/>
          </a:xfrm>
        </p:grpSpPr>
        <p:pic>
          <p:nvPicPr>
            <p:cNvPr id="10" name="Grafik 9"/>
            <p:cNvPicPr>
              <a:picLocks noChangeAspect="1"/>
            </p:cNvPicPr>
            <p:nvPr>
              <p:custDataLst>
                <p:tags r:id="rId12"/>
              </p:custDataLst>
            </p:nvPr>
          </p:nvPicPr>
          <p:blipFill>
            <a:blip r:embed="rId24" cstate="print">
              <a:extLst>
                <a:ext uri="{28A0092B-C50C-407E-A947-70E740481C1C}">
                  <a14:useLocalDpi xmlns:a14="http://schemas.microsoft.com/office/drawing/2010/main" val="0"/>
                </a:ext>
              </a:extLst>
            </a:blip>
            <a:stretch>
              <a:fillRect/>
            </a:stretch>
          </p:blipFill>
          <p:spPr>
            <a:xfrm>
              <a:off x="6382076" y="2221570"/>
              <a:ext cx="1078155" cy="3240000"/>
            </a:xfrm>
            <a:prstGeom prst="rect">
              <a:avLst/>
            </a:prstGeom>
          </p:spPr>
        </p:pic>
        <p:sp>
          <p:nvSpPr>
            <p:cNvPr id="16" name="Textfeld 15"/>
            <p:cNvSpPr txBox="1"/>
            <p:nvPr>
              <p:custDataLst>
                <p:tags r:id="rId13"/>
              </p:custDataLst>
            </p:nvPr>
          </p:nvSpPr>
          <p:spPr>
            <a:xfrm>
              <a:off x="5769025" y="1357114"/>
              <a:ext cx="2304256" cy="986167"/>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Automated </a:t>
              </a:r>
              <a:r>
                <a:rPr lang="en-GB" sz="1400" b="1" kern="0" noProof="0" dirty="0">
                  <a:solidFill>
                    <a:srgbClr val="000000"/>
                  </a:solidFill>
                </a:rPr>
                <a:t>lane </a:t>
              </a:r>
              <a:r>
                <a:rPr kumimoji="0" lang="en-GB" sz="1400" b="1" i="0" u="none" strike="noStrike" kern="0" cap="none" spc="0" normalizeH="0" baseline="0" noProof="0" dirty="0">
                  <a:ln>
                    <a:noFill/>
                  </a:ln>
                  <a:solidFill>
                    <a:srgbClr val="000000"/>
                  </a:solidFill>
                  <a:effectLst/>
                  <a:uLnTx/>
                  <a:uFillTx/>
                </a:rPr>
                <a:t>change</a:t>
              </a:r>
            </a:p>
            <a:p>
              <a:pPr marL="85725" marR="0" indent="-85725" defTabSz="914400" eaLnBrk="1" fontAlgn="auto" latinLnBrk="0" hangingPunct="1">
                <a:lnSpc>
                  <a:spcPct val="107000"/>
                </a:lnSpc>
                <a:spcBef>
                  <a:spcPts val="500"/>
                </a:spcBef>
                <a:spcAft>
                  <a:spcPts val="0"/>
                </a:spcAft>
                <a:buClrTx/>
                <a:buSzTx/>
                <a:buFontTx/>
                <a:buNone/>
                <a:tabLst/>
              </a:pPr>
              <a:r>
                <a:rPr lang="en-GB" sz="1400" kern="0" dirty="0">
                  <a:solidFill>
                    <a:srgbClr val="000000"/>
                  </a:solidFill>
                </a:rPr>
                <a:t>- Longitudinal and lateral control in new target lane</a:t>
              </a:r>
              <a:endParaRPr kumimoji="0" lang="en-GB" sz="1400" b="0" i="0" u="none" strike="noStrike" kern="0" cap="none" spc="0" normalizeH="0" baseline="0" noProof="0" dirty="0">
                <a:ln>
                  <a:noFill/>
                </a:ln>
                <a:solidFill>
                  <a:srgbClr val="000000"/>
                </a:solidFill>
                <a:effectLst/>
                <a:uLnTx/>
                <a:uFillTx/>
              </a:endParaRPr>
            </a:p>
          </p:txBody>
        </p:sp>
        <p:sp>
          <p:nvSpPr>
            <p:cNvPr id="20" name="Textfeld 19"/>
            <p:cNvSpPr txBox="1"/>
            <p:nvPr>
              <p:custDataLst>
                <p:tags r:id="rId14"/>
              </p:custDataLst>
            </p:nvPr>
          </p:nvSpPr>
          <p:spPr>
            <a:xfrm>
              <a:off x="6601863" y="5255071"/>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3</a:t>
              </a:r>
              <a:endParaRPr kumimoji="0" lang="en-GB" sz="1400" b="0" i="0" u="none" strike="noStrike" kern="0" cap="none" spc="0" normalizeH="0" baseline="0" noProof="0" dirty="0">
                <a:ln>
                  <a:noFill/>
                </a:ln>
                <a:solidFill>
                  <a:srgbClr val="000000"/>
                </a:solidFill>
                <a:effectLst/>
                <a:uLnTx/>
                <a:uFillTx/>
              </a:endParaRPr>
            </a:p>
          </p:txBody>
        </p:sp>
      </p:grpSp>
      <p:grpSp>
        <p:nvGrpSpPr>
          <p:cNvPr id="25" name="Gruppieren 24"/>
          <p:cNvGrpSpPr/>
          <p:nvPr/>
        </p:nvGrpSpPr>
        <p:grpSpPr>
          <a:xfrm>
            <a:off x="8330110" y="1357114"/>
            <a:ext cx="2088000" cy="4128469"/>
            <a:chOff x="8330110" y="1357114"/>
            <a:chExt cx="2304256" cy="4128469"/>
          </a:xfrm>
        </p:grpSpPr>
        <p:pic>
          <p:nvPicPr>
            <p:cNvPr id="11" name="Grafik 10"/>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8943161" y="2221570"/>
              <a:ext cx="1078155" cy="3240000"/>
            </a:xfrm>
            <a:prstGeom prst="rect">
              <a:avLst/>
            </a:prstGeom>
          </p:spPr>
        </p:pic>
        <p:sp>
          <p:nvSpPr>
            <p:cNvPr id="17" name="Textfeld 16"/>
            <p:cNvSpPr txBox="1"/>
            <p:nvPr>
              <p:custDataLst>
                <p:tags r:id="rId10"/>
              </p:custDataLst>
            </p:nvPr>
          </p:nvSpPr>
          <p:spPr>
            <a:xfrm>
              <a:off x="8330110" y="1357114"/>
              <a:ext cx="2304256" cy="755656"/>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Automated lane driving</a:t>
              </a:r>
            </a:p>
            <a:p>
              <a:pPr marL="85725" marR="0" indent="-85725" defTabSz="914400" eaLnBrk="1" fontAlgn="auto" latinLnBrk="0" hangingPunct="1">
                <a:lnSpc>
                  <a:spcPct val="107000"/>
                </a:lnSpc>
                <a:spcBef>
                  <a:spcPts val="500"/>
                </a:spcBef>
                <a:spcAft>
                  <a:spcPts val="0"/>
                </a:spcAft>
                <a:buClrTx/>
                <a:buSzTx/>
                <a:buFontTx/>
                <a:buNone/>
                <a:tabLst/>
              </a:pPr>
              <a:r>
                <a:rPr lang="en-GB" sz="1400" kern="0" dirty="0">
                  <a:solidFill>
                    <a:srgbClr val="000000"/>
                  </a:solidFill>
                </a:rPr>
                <a:t>- Longitudinal and lateral control in new ego lane</a:t>
              </a:r>
              <a:endParaRPr kumimoji="0" lang="en-GB" sz="1400" b="0" i="0" u="none" strike="noStrike" kern="0" cap="none" spc="0" normalizeH="0" baseline="0" noProof="0" dirty="0">
                <a:ln>
                  <a:noFill/>
                </a:ln>
                <a:solidFill>
                  <a:srgbClr val="000000"/>
                </a:solidFill>
                <a:effectLst/>
                <a:uLnTx/>
                <a:uFillTx/>
              </a:endParaRPr>
            </a:p>
          </p:txBody>
        </p:sp>
        <p:sp>
          <p:nvSpPr>
            <p:cNvPr id="21" name="Textfeld 20"/>
            <p:cNvSpPr txBox="1"/>
            <p:nvPr>
              <p:custDataLst>
                <p:tags r:id="rId11"/>
              </p:custDataLst>
            </p:nvPr>
          </p:nvSpPr>
          <p:spPr>
            <a:xfrm>
              <a:off x="9162948" y="5255071"/>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4</a:t>
              </a:r>
              <a:endParaRPr kumimoji="0" lang="en-GB" sz="1400" b="0" i="0" u="none" strike="noStrike" kern="0" cap="none" spc="0" normalizeH="0" baseline="0" noProof="0" dirty="0">
                <a:ln>
                  <a:noFill/>
                </a:ln>
                <a:solidFill>
                  <a:srgbClr val="000000"/>
                </a:solidFill>
                <a:effectLst/>
                <a:uLnTx/>
                <a:uFillTx/>
              </a:endParaRPr>
            </a:p>
          </p:txBody>
        </p:sp>
      </p:grpSp>
    </p:spTree>
    <p:custDataLst>
      <p:tags r:id="rId1"/>
    </p:custDataLst>
    <p:extLst>
      <p:ext uri="{BB962C8B-B14F-4D97-AF65-F5344CB8AC3E}">
        <p14:creationId xmlns:p14="http://schemas.microsoft.com/office/powerpoint/2010/main" val="10417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19</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Signal Flow – Step 1</a:t>
            </a:r>
          </a:p>
        </p:txBody>
      </p:sp>
      <p:sp>
        <p:nvSpPr>
          <p:cNvPr id="9" name="Abgerundetes Rechteck 8"/>
          <p:cNvSpPr/>
          <p:nvPr>
            <p:custDataLst>
              <p:tags r:id="rId9"/>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0" name="Rechteck 9"/>
          <p:cNvSpPr/>
          <p:nvPr>
            <p:custDataLst>
              <p:tags r:id="rId10"/>
            </p:custDataLst>
          </p:nvPr>
        </p:nvSpPr>
        <p:spPr>
          <a:xfrm>
            <a:off x="1123337" y="1717154"/>
            <a:ext cx="282287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 name="Abgerundetes Rechteck 10"/>
          <p:cNvSpPr/>
          <p:nvPr>
            <p:custDataLst>
              <p:tags r:id="rId11"/>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 name="Rechteck 11"/>
          <p:cNvSpPr/>
          <p:nvPr>
            <p:custDataLst>
              <p:tags r:id="rId12"/>
            </p:custDataLst>
          </p:nvPr>
        </p:nvSpPr>
        <p:spPr>
          <a:xfrm>
            <a:off x="4702086" y="1878194"/>
            <a:ext cx="2474924"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3" name="Abgerundetes Rechteck 12"/>
          <p:cNvSpPr/>
          <p:nvPr>
            <p:custDataLst>
              <p:tags r:id="rId13"/>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4" name="Abgerundetes Rechteck 13"/>
          <p:cNvSpPr/>
          <p:nvPr>
            <p:custDataLst>
              <p:tags r:id="rId14"/>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5" name="Gruppieren 14"/>
          <p:cNvGrpSpPr/>
          <p:nvPr/>
        </p:nvGrpSpPr>
        <p:grpSpPr>
          <a:xfrm>
            <a:off x="1358368" y="2339461"/>
            <a:ext cx="828000" cy="611578"/>
            <a:chOff x="143875" y="2411853"/>
            <a:chExt cx="828000" cy="611578"/>
          </a:xfrm>
        </p:grpSpPr>
        <p:sp>
          <p:nvSpPr>
            <p:cNvPr id="18" name="Rechteck 17"/>
            <p:cNvSpPr/>
            <p:nvPr>
              <p:custDataLst>
                <p:tags r:id="rId51"/>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19" name="Rechteck 18"/>
            <p:cNvSpPr/>
            <p:nvPr>
              <p:custDataLst>
                <p:tags r:id="rId52"/>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0" name="Pfeil nach rechts 19"/>
          <p:cNvSpPr/>
          <p:nvPr>
            <p:custDataLst>
              <p:tags r:id="rId15"/>
            </p:custDataLst>
          </p:nvPr>
        </p:nvSpPr>
        <p:spPr>
          <a:xfrm>
            <a:off x="264372" y="1645146"/>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1" name="Pfeil nach rechts 20"/>
          <p:cNvSpPr/>
          <p:nvPr>
            <p:custDataLst>
              <p:tags r:id="rId16"/>
            </p:custDataLst>
          </p:nvPr>
        </p:nvSpPr>
        <p:spPr>
          <a:xfrm>
            <a:off x="264372" y="2884485"/>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2" name="Pfeil nach unten 21"/>
          <p:cNvSpPr/>
          <p:nvPr>
            <p:custDataLst>
              <p:tags r:id="rId17"/>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 name="Textfeld 22"/>
          <p:cNvSpPr txBox="1"/>
          <p:nvPr>
            <p:custDataLst>
              <p:tags r:id="rId18"/>
            </p:custDataLst>
          </p:nvPr>
        </p:nvSpPr>
        <p:spPr>
          <a:xfrm>
            <a:off x="2820516" y="3937536"/>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24" name="Pfeil nach links und rechts 23"/>
          <p:cNvSpPr/>
          <p:nvPr>
            <p:custDataLst>
              <p:tags r:id="rId19"/>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Abgerundetes Rechteck 26"/>
          <p:cNvSpPr/>
          <p:nvPr>
            <p:custDataLst>
              <p:tags r:id="rId20"/>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28" name="Pfeil nach rechts 27"/>
          <p:cNvSpPr/>
          <p:nvPr>
            <p:custDataLst>
              <p:tags r:id="rId21"/>
            </p:custDataLst>
          </p:nvPr>
        </p:nvSpPr>
        <p:spPr>
          <a:xfrm>
            <a:off x="2244452" y="27791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sp>
        <p:nvSpPr>
          <p:cNvPr id="31" name="Pfeil nach unten 30"/>
          <p:cNvSpPr/>
          <p:nvPr>
            <p:custDataLst>
              <p:tags r:id="rId22"/>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2" name="Textfeld 31"/>
          <p:cNvSpPr txBox="1"/>
          <p:nvPr>
            <p:custDataLst>
              <p:tags r:id="rId23"/>
            </p:custDataLst>
          </p:nvPr>
        </p:nvSpPr>
        <p:spPr>
          <a:xfrm rot="19692273">
            <a:off x="3732416" y="4141767"/>
            <a:ext cx="1502035" cy="294953"/>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1200" kern="0" dirty="0">
                <a:solidFill>
                  <a:srgbClr val="000000"/>
                </a:solidFill>
              </a:rPr>
              <a:t>Evaluated Behaviour</a:t>
            </a:r>
            <a:endParaRPr kumimoji="0" lang="en-GB" sz="1200" b="0" i="0" u="none" strike="noStrike" kern="0" cap="none" spc="0" normalizeH="0" baseline="0" noProof="0" dirty="0">
              <a:ln>
                <a:noFill/>
              </a:ln>
              <a:solidFill>
                <a:srgbClr val="000000"/>
              </a:solidFill>
              <a:effectLst/>
              <a:uLnTx/>
              <a:uFillTx/>
            </a:endParaRPr>
          </a:p>
        </p:txBody>
      </p:sp>
      <p:sp>
        <p:nvSpPr>
          <p:cNvPr id="33" name="Pfeil nach rechts 32"/>
          <p:cNvSpPr/>
          <p:nvPr>
            <p:custDataLst>
              <p:tags r:id="rId24"/>
            </p:custDataLst>
          </p:nvPr>
        </p:nvSpPr>
        <p:spPr>
          <a:xfrm>
            <a:off x="3884832" y="2581250"/>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States</a:t>
            </a:r>
          </a:p>
        </p:txBody>
      </p:sp>
      <p:sp>
        <p:nvSpPr>
          <p:cNvPr id="37" name="Rechteck 36"/>
          <p:cNvSpPr/>
          <p:nvPr>
            <p:custDataLst>
              <p:tags r:id="rId25"/>
            </p:custDataLst>
          </p:nvPr>
        </p:nvSpPr>
        <p:spPr>
          <a:xfrm>
            <a:off x="7834252" y="1717154"/>
            <a:ext cx="2015276"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nvGrpSpPr>
          <p:cNvPr id="42" name="Gruppieren 41"/>
          <p:cNvGrpSpPr/>
          <p:nvPr/>
        </p:nvGrpSpPr>
        <p:grpSpPr>
          <a:xfrm rot="5400000">
            <a:off x="8077190" y="-1523301"/>
            <a:ext cx="778668" cy="4379248"/>
            <a:chOff x="1390057" y="1168918"/>
            <a:chExt cx="778668" cy="4379248"/>
          </a:xfrm>
        </p:grpSpPr>
        <p:pic>
          <p:nvPicPr>
            <p:cNvPr id="43" name="Grafik 42"/>
            <p:cNvPicPr>
              <a:picLocks noChangeAspect="1"/>
            </p:cNvPicPr>
            <p:nvPr>
              <p:custDataLst>
                <p:tags r:id="rId48"/>
              </p:custDataLst>
            </p:nvPr>
          </p:nvPicPr>
          <p:blipFill>
            <a:blip r:embed="rId55" cstate="print">
              <a:extLst>
                <a:ext uri="{28A0092B-C50C-407E-A947-70E740481C1C}">
                  <a14:useLocalDpi xmlns:a14="http://schemas.microsoft.com/office/drawing/2010/main" val="0"/>
                </a:ext>
              </a:extLst>
            </a:blip>
            <a:stretch>
              <a:fillRect/>
            </a:stretch>
          </p:blipFill>
          <p:spPr>
            <a:xfrm>
              <a:off x="1390057" y="2632102"/>
              <a:ext cx="778668" cy="2340000"/>
            </a:xfrm>
            <a:prstGeom prst="rect">
              <a:avLst/>
            </a:prstGeom>
          </p:spPr>
        </p:pic>
        <p:sp>
          <p:nvSpPr>
            <p:cNvPr id="44" name="Textfeld 43"/>
            <p:cNvSpPr txBox="1"/>
            <p:nvPr>
              <p:custDataLst>
                <p:tags r:id="rId49"/>
              </p:custDataLst>
            </p:nvPr>
          </p:nvSpPr>
          <p:spPr>
            <a:xfrm rot="16200000">
              <a:off x="1103464" y="1611554"/>
              <a:ext cx="1443373" cy="558102"/>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000" b="1" i="0" u="none" strike="noStrike" kern="0" cap="none" spc="0" normalizeH="0" baseline="0" noProof="0" dirty="0">
                  <a:ln>
                    <a:noFill/>
                  </a:ln>
                  <a:solidFill>
                    <a:srgbClr val="000000"/>
                  </a:solidFill>
                  <a:effectLst/>
                  <a:uLnTx/>
                  <a:uFillTx/>
                </a:rPr>
                <a:t>Automated lane driving</a:t>
              </a:r>
            </a:p>
            <a:p>
              <a:pPr marR="0" defTabSz="914400" eaLnBrk="1" fontAlgn="auto" latinLnBrk="0" hangingPunct="1">
                <a:lnSpc>
                  <a:spcPct val="107000"/>
                </a:lnSpc>
                <a:spcBef>
                  <a:spcPts val="500"/>
                </a:spcBef>
                <a:spcAft>
                  <a:spcPts val="0"/>
                </a:spcAft>
                <a:buClrTx/>
                <a:buSzTx/>
                <a:buFontTx/>
                <a:buNone/>
                <a:tabLst/>
              </a:pPr>
              <a:r>
                <a:rPr lang="en-GB" sz="1000" kern="0" dirty="0">
                  <a:solidFill>
                    <a:srgbClr val="000000"/>
                  </a:solidFill>
                </a:rPr>
                <a:t>- Longitudinal and lateral control in ego lane</a:t>
              </a:r>
              <a:endParaRPr kumimoji="0" lang="en-GB" sz="1000" b="0" i="0" u="none" strike="noStrike" kern="0" cap="none" spc="0" normalizeH="0" baseline="0" noProof="0" dirty="0">
                <a:ln>
                  <a:noFill/>
                </a:ln>
                <a:solidFill>
                  <a:srgbClr val="000000"/>
                </a:solidFill>
                <a:effectLst/>
                <a:uLnTx/>
                <a:uFillTx/>
              </a:endParaRPr>
            </a:p>
          </p:txBody>
        </p:sp>
        <p:sp>
          <p:nvSpPr>
            <p:cNvPr id="45" name="Textfeld 44"/>
            <p:cNvSpPr txBox="1"/>
            <p:nvPr>
              <p:custDataLst>
                <p:tags r:id="rId50"/>
              </p:custDataLst>
            </p:nvPr>
          </p:nvSpPr>
          <p:spPr>
            <a:xfrm rot="16200000">
              <a:off x="1461039" y="5113620"/>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1</a:t>
              </a:r>
              <a:endParaRPr kumimoji="0" lang="en-GB" sz="1400" b="0" i="0" u="none" strike="noStrike" kern="0" cap="none" spc="0" normalizeH="0" baseline="0" noProof="0" dirty="0">
                <a:ln>
                  <a:noFill/>
                </a:ln>
                <a:solidFill>
                  <a:srgbClr val="000000"/>
                </a:solidFill>
                <a:effectLst/>
                <a:uLnTx/>
                <a:uFillTx/>
              </a:endParaRPr>
            </a:p>
          </p:txBody>
        </p:sp>
      </p:grpSp>
      <p:sp>
        <p:nvSpPr>
          <p:cNvPr id="46" name="Rechteck 45"/>
          <p:cNvSpPr/>
          <p:nvPr>
            <p:custDataLst>
              <p:tags r:id="rId26"/>
            </p:custDataLst>
          </p:nvPr>
        </p:nvSpPr>
        <p:spPr>
          <a:xfrm>
            <a:off x="84212" y="3488779"/>
            <a:ext cx="96964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GB" sz="1050" kern="0" dirty="0">
                <a:solidFill>
                  <a:srgbClr val="000000"/>
                </a:solidFill>
                <a:latin typeface="Bosch Office Sans"/>
              </a:rPr>
              <a:t>Ego Speed</a:t>
            </a:r>
          </a:p>
        </p:txBody>
      </p:sp>
      <p:sp>
        <p:nvSpPr>
          <p:cNvPr id="47" name="Rechteck 46"/>
          <p:cNvSpPr/>
          <p:nvPr>
            <p:custDataLst>
              <p:tags r:id="rId27"/>
            </p:custDataLst>
          </p:nvPr>
        </p:nvSpPr>
        <p:spPr>
          <a:xfrm>
            <a:off x="84212" y="3774133"/>
            <a:ext cx="96964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GB" sz="1050" kern="0" dirty="0">
                <a:solidFill>
                  <a:srgbClr val="000000"/>
                </a:solidFill>
                <a:latin typeface="Bosch Office Sans"/>
              </a:rPr>
              <a:t>Yaw Rate</a:t>
            </a:r>
          </a:p>
        </p:txBody>
      </p:sp>
      <p:sp>
        <p:nvSpPr>
          <p:cNvPr id="48" name="Rechteck 47"/>
          <p:cNvSpPr/>
          <p:nvPr>
            <p:custDataLst>
              <p:tags r:id="rId28"/>
            </p:custDataLst>
          </p:nvPr>
        </p:nvSpPr>
        <p:spPr>
          <a:xfrm>
            <a:off x="1308348" y="3157314"/>
            <a:ext cx="104400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125</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49" name="Rechteck 48"/>
          <p:cNvSpPr/>
          <p:nvPr>
            <p:custDataLst>
              <p:tags r:id="rId29"/>
            </p:custDataLst>
          </p:nvPr>
        </p:nvSpPr>
        <p:spPr>
          <a:xfrm>
            <a:off x="72726" y="2234356"/>
            <a:ext cx="96964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noProof="0" dirty="0">
                <a:solidFill>
                  <a:srgbClr val="000000"/>
                </a:solidFill>
                <a:latin typeface="Bosch Office Sans"/>
              </a:rPr>
              <a:t>Set + pressed</a:t>
            </a:r>
            <a:endParaRPr kumimoji="0" lang="en-GB" sz="1000" i="0" u="none" strike="noStrike" kern="0" cap="none" spc="0" normalizeH="0" baseline="0" noProof="0" dirty="0">
              <a:ln>
                <a:noFill/>
              </a:ln>
              <a:solidFill>
                <a:srgbClr val="000000"/>
              </a:solidFill>
              <a:effectLst/>
              <a:uLnTx/>
              <a:uFillTx/>
              <a:latin typeface="Bosch Office Sans"/>
            </a:endParaRPr>
          </a:p>
        </p:txBody>
      </p:sp>
      <p:sp>
        <p:nvSpPr>
          <p:cNvPr id="50" name="Rechteck 49"/>
          <p:cNvSpPr/>
          <p:nvPr>
            <p:custDataLst>
              <p:tags r:id="rId30"/>
            </p:custDataLst>
          </p:nvPr>
        </p:nvSpPr>
        <p:spPr>
          <a:xfrm>
            <a:off x="2915683" y="3338656"/>
            <a:ext cx="1260000" cy="538738"/>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Driving</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2" name="Rechteck 51"/>
          <p:cNvSpPr/>
          <p:nvPr>
            <p:custDataLst>
              <p:tags r:id="rId31"/>
            </p:custDataLst>
          </p:nvPr>
        </p:nvSpPr>
        <p:spPr>
          <a:xfrm>
            <a:off x="1524468" y="2366371"/>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active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3" name="Rechteck 52"/>
          <p:cNvSpPr/>
          <p:nvPr>
            <p:custDataLst>
              <p:tags r:id="rId32"/>
            </p:custDataLst>
          </p:nvPr>
        </p:nvSpPr>
        <p:spPr>
          <a:xfrm>
            <a:off x="1524468" y="2679911"/>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8" name="Rechteck 67"/>
          <p:cNvSpPr/>
          <p:nvPr>
            <p:custDataLst>
              <p:tags r:id="rId33"/>
            </p:custDataLst>
          </p:nvPr>
        </p:nvSpPr>
        <p:spPr>
          <a:xfrm>
            <a:off x="2915683" y="3922600"/>
            <a:ext cx="1260000" cy="230478"/>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9" name="Rechteck 68"/>
          <p:cNvSpPr/>
          <p:nvPr>
            <p:custDataLst>
              <p:tags r:id="rId34"/>
            </p:custDataLst>
          </p:nvPr>
        </p:nvSpPr>
        <p:spPr>
          <a:xfrm>
            <a:off x="1308348" y="3157314"/>
            <a:ext cx="104400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120</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1" name="Rechteck 50"/>
          <p:cNvSpPr/>
          <p:nvPr>
            <p:custDataLst>
              <p:tags r:id="rId35"/>
            </p:custDataLst>
          </p:nvPr>
        </p:nvSpPr>
        <p:spPr>
          <a:xfrm>
            <a:off x="2146141" y="4850085"/>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Driving</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err="1">
                <a:solidFill>
                  <a:srgbClr val="000000"/>
                </a:solidFill>
                <a:latin typeface="Bosch Office Sans"/>
              </a:rPr>
              <a:t>CollisionProb</a:t>
            </a:r>
            <a:r>
              <a:rPr lang="en-GB" sz="1050" kern="0" noProof="0" dirty="0">
                <a:solidFill>
                  <a:srgbClr val="000000"/>
                </a:solidFill>
                <a:latin typeface="Bosch Office Sans"/>
              </a:rPr>
              <a:t>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70" name="Rechteck 69"/>
          <p:cNvSpPr/>
          <p:nvPr>
            <p:custDataLst>
              <p:tags r:id="rId36"/>
            </p:custDataLst>
          </p:nvPr>
        </p:nvSpPr>
        <p:spPr>
          <a:xfrm>
            <a:off x="3856207" y="4856062"/>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Necessity = 0</a:t>
            </a:r>
            <a:endParaRPr kumimoji="0" lang="en-GB" sz="1050" i="0" u="none" strike="noStrike" kern="0" cap="none" spc="0" normalizeH="0" baseline="0" noProof="0" dirty="0">
              <a:ln>
                <a:noFill/>
              </a:ln>
              <a:solidFill>
                <a:srgbClr val="000000"/>
              </a:solidFill>
              <a:effectLst/>
              <a:uLnTx/>
              <a:uFillTx/>
              <a:latin typeface="Bosch Office Sans"/>
            </a:endParaRPr>
          </a:p>
        </p:txBody>
      </p:sp>
      <p:grpSp>
        <p:nvGrpSpPr>
          <p:cNvPr id="67" name="Gruppieren 66"/>
          <p:cNvGrpSpPr/>
          <p:nvPr/>
        </p:nvGrpSpPr>
        <p:grpSpPr>
          <a:xfrm>
            <a:off x="2427468" y="1185134"/>
            <a:ext cx="6394788" cy="3680940"/>
            <a:chOff x="2186368" y="1564606"/>
            <a:chExt cx="6394788" cy="3680940"/>
          </a:xfrm>
        </p:grpSpPr>
        <p:sp>
          <p:nvSpPr>
            <p:cNvPr id="34" name="Rechteck 33"/>
            <p:cNvSpPr/>
            <p:nvPr>
              <p:custDataLst>
                <p:tags r:id="rId37"/>
              </p:custDataLst>
            </p:nvPr>
          </p:nvSpPr>
          <p:spPr>
            <a:xfrm>
              <a:off x="2186368" y="1564606"/>
              <a:ext cx="6394788" cy="36809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algn="ctr"/>
              <a:r>
                <a:rPr lang="en-GB" kern="0" dirty="0">
                  <a:solidFill>
                    <a:schemeClr val="bg1"/>
                  </a:solidFill>
                  <a:latin typeface="Bosch Office Sans"/>
                </a:rPr>
                <a:t>Function State Machine</a:t>
              </a:r>
            </a:p>
          </p:txBody>
        </p:sp>
        <p:sp>
          <p:nvSpPr>
            <p:cNvPr id="55" name="Abgerundetes Rechteck 54"/>
            <p:cNvSpPr/>
            <p:nvPr>
              <p:custDataLst>
                <p:tags r:id="rId38"/>
              </p:custDataLst>
            </p:nvPr>
          </p:nvSpPr>
          <p:spPr>
            <a:xfrm>
              <a:off x="2322332" y="1933178"/>
              <a:ext cx="6114808" cy="3157744"/>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9" name="Rechteck 58"/>
            <p:cNvSpPr/>
            <p:nvPr>
              <p:custDataLst>
                <p:tags r:id="rId39"/>
              </p:custDataLst>
            </p:nvPr>
          </p:nvSpPr>
          <p:spPr>
            <a:xfrm>
              <a:off x="7285012" y="2797274"/>
              <a:ext cx="108012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120</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1" name="Rechteck 60"/>
            <p:cNvSpPr/>
            <p:nvPr>
              <p:custDataLst>
                <p:tags r:id="rId40"/>
              </p:custDataLst>
            </p:nvPr>
          </p:nvSpPr>
          <p:spPr>
            <a:xfrm>
              <a:off x="7285012" y="3229322"/>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active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3" name="Rechteck 62"/>
            <p:cNvSpPr/>
            <p:nvPr>
              <p:custDataLst>
                <p:tags r:id="rId41"/>
              </p:custDataLst>
            </p:nvPr>
          </p:nvSpPr>
          <p:spPr>
            <a:xfrm>
              <a:off x="7285012" y="4337127"/>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41" name="Rechteck 40"/>
            <p:cNvSpPr/>
            <p:nvPr>
              <p:custDataLst>
                <p:tags r:id="rId42"/>
              </p:custDataLst>
            </p:nvPr>
          </p:nvSpPr>
          <p:spPr>
            <a:xfrm>
              <a:off x="2778648" y="4021410"/>
              <a:ext cx="4146324" cy="936133"/>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r>
                <a:rPr lang="en-GB" sz="1100" kern="0" dirty="0">
                  <a:solidFill>
                    <a:schemeClr val="bg1"/>
                  </a:solidFill>
                  <a:latin typeface="Bosch Office Sans"/>
                </a:rPr>
                <a:t>Check conditions</a:t>
              </a:r>
            </a:p>
            <a:p>
              <a:pPr marL="171450" indent="-171450">
                <a:buFontTx/>
                <a:buChar char="-"/>
              </a:pPr>
              <a:r>
                <a:rPr lang="en-GB" sz="1100" kern="0" dirty="0">
                  <a:solidFill>
                    <a:schemeClr val="bg1"/>
                  </a:solidFill>
                  <a:latin typeface="Bosch Office Sans"/>
                </a:rPr>
                <a:t>Speed within limits</a:t>
              </a:r>
            </a:p>
            <a:p>
              <a:pPr marL="171450" indent="-171450">
                <a:buFontTx/>
                <a:buChar char="-"/>
              </a:pPr>
              <a:r>
                <a:rPr lang="en-GB" sz="1100" kern="0" dirty="0">
                  <a:solidFill>
                    <a:schemeClr val="bg1"/>
                  </a:solidFill>
                  <a:latin typeface="Bosch Office Sans"/>
                </a:rPr>
                <a:t>Yaw rate below threshold</a:t>
              </a:r>
            </a:p>
          </p:txBody>
        </p:sp>
        <p:sp>
          <p:nvSpPr>
            <p:cNvPr id="64" name="Rechteck 63"/>
            <p:cNvSpPr/>
            <p:nvPr>
              <p:custDataLst>
                <p:tags r:id="rId43"/>
              </p:custDataLst>
            </p:nvPr>
          </p:nvSpPr>
          <p:spPr>
            <a:xfrm>
              <a:off x="2778648" y="2581221"/>
              <a:ext cx="4146324" cy="936133"/>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GB" sz="1100" kern="0" dirty="0">
                  <a:solidFill>
                    <a:schemeClr val="bg1"/>
                  </a:solidFill>
                  <a:latin typeface="Bosch Office Sans"/>
                </a:rPr>
                <a:t>Check conditions</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a:solidFill>
                    <a:schemeClr val="bg1"/>
                  </a:solidFill>
                  <a:latin typeface="Bosch Office Sans"/>
                </a:rPr>
                <a:t>Speed within limits (60 to 130 </a:t>
              </a:r>
              <a:r>
                <a:rPr lang="en-GB" sz="1100" kern="0" dirty="0" err="1">
                  <a:solidFill>
                    <a:schemeClr val="bg1"/>
                  </a:solidFill>
                  <a:latin typeface="Bosch Office Sans"/>
                </a:rPr>
                <a:t>kph</a:t>
              </a:r>
              <a:r>
                <a:rPr lang="en-GB" sz="1100" kern="0" dirty="0">
                  <a:solidFill>
                    <a:schemeClr val="bg1"/>
                  </a:solidFill>
                  <a:latin typeface="Bosch Office Sans"/>
                </a:rPr>
                <a:t>)</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a:solidFill>
                    <a:schemeClr val="bg1"/>
                  </a:solidFill>
                  <a:latin typeface="Bosch Office Sans"/>
                </a:rPr>
                <a:t>Button inputs (set speed, time gap, indicator)</a:t>
              </a:r>
            </a:p>
          </p:txBody>
        </p:sp>
        <p:sp>
          <p:nvSpPr>
            <p:cNvPr id="57" name="Rechteck 56"/>
            <p:cNvSpPr/>
            <p:nvPr>
              <p:custDataLst>
                <p:tags r:id="rId44"/>
              </p:custDataLst>
            </p:nvPr>
          </p:nvSpPr>
          <p:spPr>
            <a:xfrm>
              <a:off x="2604492" y="2149202"/>
              <a:ext cx="4722754" cy="621874"/>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58" name="Rechteck 57"/>
            <p:cNvSpPr/>
            <p:nvPr>
              <p:custDataLst>
                <p:tags r:id="rId45"/>
              </p:custDataLst>
            </p:nvPr>
          </p:nvSpPr>
          <p:spPr>
            <a:xfrm>
              <a:off x="2604492" y="3589362"/>
              <a:ext cx="4722754" cy="621874"/>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sp>
          <p:nvSpPr>
            <p:cNvPr id="65" name="Pfeil nach rechts 64"/>
            <p:cNvSpPr/>
            <p:nvPr>
              <p:custDataLst>
                <p:tags r:id="rId46"/>
              </p:custDataLst>
            </p:nvPr>
          </p:nvSpPr>
          <p:spPr>
            <a:xfrm>
              <a:off x="6641314" y="2941290"/>
              <a:ext cx="690306" cy="412847"/>
            </a:xfrm>
            <a:prstGeom prst="rightArrow">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6" name="Pfeil nach rechts 65"/>
            <p:cNvSpPr/>
            <p:nvPr>
              <p:custDataLst>
                <p:tags r:id="rId47"/>
              </p:custDataLst>
            </p:nvPr>
          </p:nvSpPr>
          <p:spPr>
            <a:xfrm>
              <a:off x="6641314" y="4381450"/>
              <a:ext cx="690306" cy="412847"/>
            </a:xfrm>
            <a:prstGeom prst="rightArrow">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Tree>
    <p:custDataLst>
      <p:tags r:id="rId1"/>
    </p:custDataLst>
    <p:extLst>
      <p:ext uri="{BB962C8B-B14F-4D97-AF65-F5344CB8AC3E}">
        <p14:creationId xmlns:p14="http://schemas.microsoft.com/office/powerpoint/2010/main" val="17599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7"/>
                                        </p:tgtEl>
                                      </p:cBhvr>
                                    </p:animEffect>
                                    <p:set>
                                      <p:cBhvr>
                                        <p:cTn id="12" dur="1" fill="hold">
                                          <p:stCondLst>
                                            <p:cond delay="499"/>
                                          </p:stCondLst>
                                        </p:cTn>
                                        <p:tgtEl>
                                          <p:spTgt spid="67"/>
                                        </p:tgtEl>
                                        <p:attrNameLst>
                                          <p:attrName>style.visibility</p:attrName>
                                        </p:attrNameLst>
                                      </p:cBhvr>
                                      <p:to>
                                        <p:strVal val="hidden"/>
                                      </p:to>
                                    </p:set>
                                  </p:childTnLst>
                                </p:cTn>
                              </p:par>
                              <p:par>
                                <p:cTn id="13" presetID="10" presetClass="entr" presetSubtype="0" fill="hold" grpId="1"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69"/>
                                        </p:tgtEl>
                                      </p:cBhvr>
                                    </p:animEffect>
                                    <p:set>
                                      <p:cBhvr>
                                        <p:cTn id="31" dur="1" fill="hold">
                                          <p:stCondLst>
                                            <p:cond delay="499"/>
                                          </p:stCondLst>
                                        </p:cTn>
                                        <p:tgtEl>
                                          <p:spTgt spid="69"/>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3.76266E-7 3.10522E-6 L 0.15036 0.02727 " pathEditMode="relative" rAng="0" ptsTypes="AA">
                                      <p:cBhvr>
                                        <p:cTn id="39" dur="2000" fill="hold"/>
                                        <p:tgtEl>
                                          <p:spTgt spid="48"/>
                                        </p:tgtEl>
                                        <p:attrNameLst>
                                          <p:attrName>ppt_x</p:attrName>
                                          <p:attrName>ppt_y</p:attrName>
                                        </p:attrNameLst>
                                      </p:cBhvr>
                                      <p:rCtr x="7511" y="1364"/>
                                    </p:animMotion>
                                  </p:childTnLst>
                                </p:cTn>
                              </p:par>
                            </p:childTnLst>
                          </p:cTn>
                        </p:par>
                        <p:par>
                          <p:cTn id="40" fill="hold">
                            <p:stCondLst>
                              <p:cond delay="2000"/>
                            </p:stCondLst>
                            <p:childTnLst>
                              <p:par>
                                <p:cTn id="41" presetID="10" presetClass="entr" presetSubtype="0" fill="hold" grpId="1"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par>
                          <p:cTn id="47" fill="hold">
                            <p:stCondLst>
                              <p:cond delay="2500"/>
                            </p:stCondLst>
                            <p:childTnLst>
                              <p:par>
                                <p:cTn id="48" presetID="10" presetClass="exit" presetSubtype="0" fill="hold" grpId="2" nodeType="after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84805E-6 -2.47749E-6 L -0.07062 0.23977 " pathEditMode="relative" rAng="0" ptsTypes="AA">
                                      <p:cBhvr>
                                        <p:cTn id="54" dur="2000" fill="hold"/>
                                        <p:tgtEl>
                                          <p:spTgt spid="50"/>
                                        </p:tgtEl>
                                        <p:attrNameLst>
                                          <p:attrName>ppt_x</p:attrName>
                                          <p:attrName>ppt_y</p:attrName>
                                        </p:attrNameLst>
                                      </p:cBhvr>
                                      <p:rCtr x="-3502" y="12117"/>
                                    </p:animMotion>
                                  </p:childTnLst>
                                </p:cTn>
                              </p:par>
                              <p:par>
                                <p:cTn id="55" presetID="42" presetClass="path" presetSubtype="0" accel="50000" decel="50000" fill="hold" grpId="0" nodeType="withEffect">
                                  <p:stCondLst>
                                    <p:cond delay="0"/>
                                  </p:stCondLst>
                                  <p:childTnLst>
                                    <p:animMotion origin="layout" path="M -4.84805E-6 -2.05557E-6 L 0.09233 0.17083 " pathEditMode="relative" rAng="0" ptsTypes="AA">
                                      <p:cBhvr>
                                        <p:cTn id="56" dur="2000" fill="hold"/>
                                        <p:tgtEl>
                                          <p:spTgt spid="68"/>
                                        </p:tgtEl>
                                        <p:attrNameLst>
                                          <p:attrName>ppt_x</p:attrName>
                                          <p:attrName>ppt_y</p:attrName>
                                        </p:attrNameLst>
                                      </p:cBhvr>
                                      <p:rCtr x="4616" y="8541"/>
                                    </p:animMotion>
                                  </p:childTnLst>
                                </p:cTn>
                              </p:par>
                            </p:childTnLst>
                          </p:cTn>
                        </p:par>
                      </p:childTnLst>
                    </p:cTn>
                  </p:par>
                  <p:par>
                    <p:cTn id="57" fill="hold">
                      <p:stCondLst>
                        <p:cond delay="indefinite"/>
                      </p:stCondLst>
                      <p:childTnLst>
                        <p:par>
                          <p:cTn id="58" fill="hold">
                            <p:stCondLst>
                              <p:cond delay="0"/>
                            </p:stCondLst>
                            <p:childTnLst>
                              <p:par>
                                <p:cTn id="59" presetID="1" presetClass="path" presetSubtype="0" accel="50000" decel="50000" fill="hold" grpId="3" nodeType="clickEffect">
                                  <p:stCondLst>
                                    <p:cond delay="0"/>
                                  </p:stCondLst>
                                  <p:childTnLst>
                                    <p:animMotion origin="layout" path="M -0.07047 0.23952 C -0.07047 0.21739 0.0508 0.19939 0.20015 0.19939 C 0.34935 0.19939 0.47077 0.21739 0.47077 0.23952 C 0.47077 0.2619 0.34935 0.27965 0.20015 0.27965 C 0.0508 0.27965 -0.07047 0.2619 -0.07047 0.23952 Z " pathEditMode="relative" rAng="16200000" ptsTypes="AAAAA">
                                      <p:cBhvr>
                                        <p:cTn id="60" dur="2000" fill="hold"/>
                                        <p:tgtEl>
                                          <p:spTgt spid="50"/>
                                        </p:tgtEl>
                                        <p:attrNameLst>
                                          <p:attrName>ppt_x</p:attrName>
                                          <p:attrName>ppt_y</p:attrName>
                                        </p:attrNameLst>
                                      </p:cBhvr>
                                      <p:rCtr x="27062" y="0"/>
                                    </p:animMotion>
                                  </p:childTnLst>
                                </p:cTn>
                              </p:par>
                              <p:par>
                                <p:cTn id="61" presetID="1" presetClass="path" presetSubtype="0" accel="50000" decel="50000" fill="hold" grpId="3" nodeType="withEffect">
                                  <p:stCondLst>
                                    <p:cond delay="0"/>
                                  </p:stCondLst>
                                  <p:childTnLst>
                                    <p:animMotion origin="layout" path="M 0.09219 0.17109 C 0.09219 0.15899 0.17555 0.1487 0.27815 0.1487 C 0.38061 0.1487 0.46411 0.15899 0.46411 0.17109 C 0.46411 0.18369 0.38061 0.19347 0.27815 0.19347 C 0.17555 0.19347 0.09219 0.18369 0.09219 0.17109 Z " pathEditMode="relative" rAng="16200000" ptsTypes="AAAAA">
                                      <p:cBhvr>
                                        <p:cTn id="62" dur="2000" fill="hold"/>
                                        <p:tgtEl>
                                          <p:spTgt spid="68"/>
                                        </p:tgtEl>
                                        <p:attrNameLst>
                                          <p:attrName>ppt_x</p:attrName>
                                          <p:attrName>ppt_y</p:attrName>
                                        </p:attrNameLst>
                                      </p:cBhvr>
                                      <p:rCtr x="18596" y="0"/>
                                    </p:animMotion>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1"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par>
                                <p:cTn id="71" presetID="10" presetClass="exit" presetSubtype="0" fill="hold" grpId="4" nodeType="withEffect">
                                  <p:stCondLst>
                                    <p:cond delay="0"/>
                                  </p:stCondLst>
                                  <p:childTnLst>
                                    <p:animEffect transition="out" filter="fade">
                                      <p:cBhvr>
                                        <p:cTn id="72" dur="500"/>
                                        <p:tgtEl>
                                          <p:spTgt spid="50"/>
                                        </p:tgtEl>
                                      </p:cBhvr>
                                    </p:animEffect>
                                    <p:set>
                                      <p:cBhvr>
                                        <p:cTn id="73" dur="1" fill="hold">
                                          <p:stCondLst>
                                            <p:cond delay="499"/>
                                          </p:stCondLst>
                                        </p:cTn>
                                        <p:tgtEl>
                                          <p:spTgt spid="50"/>
                                        </p:tgtEl>
                                        <p:attrNameLst>
                                          <p:attrName>style.visibility</p:attrName>
                                        </p:attrNameLst>
                                      </p:cBhvr>
                                      <p:to>
                                        <p:strVal val="hidden"/>
                                      </p:to>
                                    </p:set>
                                  </p:childTnLst>
                                </p:cTn>
                              </p:par>
                              <p:par>
                                <p:cTn id="74" presetID="10" presetClass="exit" presetSubtype="0" fill="hold" grpId="2" nodeType="withEffect">
                                  <p:stCondLst>
                                    <p:cond delay="0"/>
                                  </p:stCondLst>
                                  <p:childTnLst>
                                    <p:animEffect transition="out" filter="fade">
                                      <p:cBhvr>
                                        <p:cTn id="75" dur="500"/>
                                        <p:tgtEl>
                                          <p:spTgt spid="68"/>
                                        </p:tgtEl>
                                      </p:cBhvr>
                                    </p:animEffect>
                                    <p:set>
                                      <p:cBhvr>
                                        <p:cTn id="76" dur="1" fill="hold">
                                          <p:stCondLst>
                                            <p:cond delay="499"/>
                                          </p:stCondLst>
                                        </p:cTn>
                                        <p:tgtEl>
                                          <p:spTgt spid="6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0"/>
                                  </p:stCondLst>
                                  <p:childTnLst>
                                    <p:animMotion origin="layout" path="M 4.77569E-6 4.7929E-6 L 0.21085 -0.25187 " pathEditMode="relative" rAng="0" ptsTypes="AA">
                                      <p:cBhvr>
                                        <p:cTn id="80" dur="2000" fill="hold"/>
                                        <p:tgtEl>
                                          <p:spTgt spid="51"/>
                                        </p:tgtEl>
                                        <p:attrNameLst>
                                          <p:attrName>ppt_x</p:attrName>
                                          <p:attrName>ppt_y</p:attrName>
                                        </p:attrNameLst>
                                      </p:cBhvr>
                                      <p:rCtr x="10535" y="-12606"/>
                                    </p:animMotion>
                                  </p:childTnLst>
                                </p:cTn>
                              </p:par>
                              <p:par>
                                <p:cTn id="81" presetID="42" presetClass="path" presetSubtype="0" accel="50000" decel="50000" fill="hold" grpId="0" nodeType="withEffect">
                                  <p:stCondLst>
                                    <p:cond delay="0"/>
                                  </p:stCondLst>
                                  <p:childTnLst>
                                    <p:animMotion origin="layout" path="M 3.70478E-6 -4.27836E-6 L 0.05499 -0.18883 " pathEditMode="relative" rAng="0" ptsTypes="AA">
                                      <p:cBhvr>
                                        <p:cTn id="82" dur="2000" fill="hold"/>
                                        <p:tgtEl>
                                          <p:spTgt spid="70"/>
                                        </p:tgtEl>
                                        <p:attrNameLst>
                                          <p:attrName>ppt_x</p:attrName>
                                          <p:attrName>ppt_y</p:attrName>
                                        </p:attrNameLst>
                                      </p:cBhvr>
                                      <p:rCtr x="2750" y="-9442"/>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2.32996E-6 -2.27425E-6 L 0.26252 -0.02984 " pathEditMode="relative" rAng="0" ptsTypes="AA">
                                      <p:cBhvr>
                                        <p:cTn id="86" dur="2000" fill="hold"/>
                                        <p:tgtEl>
                                          <p:spTgt spid="52"/>
                                        </p:tgtEl>
                                        <p:attrNameLst>
                                          <p:attrName>ppt_x</p:attrName>
                                          <p:attrName>ppt_y</p:attrName>
                                        </p:attrNameLst>
                                      </p:cBhvr>
                                      <p:rCtr x="13126" y="-1492"/>
                                    </p:animMotion>
                                  </p:childTnLst>
                                </p:cTn>
                              </p:par>
                              <p:par>
                                <p:cTn id="87" presetID="42" presetClass="path" presetSubtype="0" accel="50000" decel="50000" fill="hold" grpId="0" nodeType="withEffect">
                                  <p:stCondLst>
                                    <p:cond delay="0"/>
                                  </p:stCondLst>
                                  <p:childTnLst>
                                    <p:animMotion origin="layout" path="M -2.32996E-6 -4.03396E-6 L 0.26252 -0.03807 " pathEditMode="relative" rAng="0" ptsTypes="AA">
                                      <p:cBhvr>
                                        <p:cTn id="88" dur="2000" fill="hold"/>
                                        <p:tgtEl>
                                          <p:spTgt spid="53"/>
                                        </p:tgtEl>
                                        <p:attrNameLst>
                                          <p:attrName>ppt_x</p:attrName>
                                          <p:attrName>ppt_y</p:attrName>
                                        </p:attrNameLst>
                                      </p:cBhvr>
                                      <p:rCtr x="13126" y="-19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50" grpId="0" animBg="1"/>
      <p:bldP spid="50" grpId="1" animBg="1"/>
      <p:bldP spid="50" grpId="3" animBg="1"/>
      <p:bldP spid="50" grpId="4" animBg="1"/>
      <p:bldP spid="52" grpId="0" animBg="1"/>
      <p:bldP spid="52" grpId="1" animBg="1"/>
      <p:bldP spid="53" grpId="0" animBg="1"/>
      <p:bldP spid="53" grpId="1" animBg="1"/>
      <p:bldP spid="68" grpId="0" animBg="1"/>
      <p:bldP spid="68" grpId="1" animBg="1"/>
      <p:bldP spid="68" grpId="2" animBg="1"/>
      <p:bldP spid="68" grpId="3" animBg="1"/>
      <p:bldP spid="69" grpId="0" animBg="1"/>
      <p:bldP spid="69" grpId="2" animBg="1"/>
      <p:bldP spid="51" grpId="0" animBg="1"/>
      <p:bldP spid="51" grpId="1" animBg="1"/>
      <p:bldP spid="70" grpId="0" animBg="1"/>
      <p:bldP spid="70"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a:t>Agenda</a:t>
            </a:r>
          </a:p>
        </p:txBody>
      </p:sp>
      <p:sp>
        <p:nvSpPr>
          <p:cNvPr id="3" name="Textplatzhalt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3" panose="05040102010807070707" pitchFamily="18" charset="2"/>
              <a:buAutoNum type="arabicPeriod"/>
            </a:pPr>
            <a:r>
              <a:rPr lang="en-GB" dirty="0"/>
              <a:t>Function development</a:t>
            </a:r>
          </a:p>
          <a:p>
            <a:pPr lvl="1">
              <a:buFont typeface="Wingdings 3" panose="05040102010807070707" pitchFamily="18" charset="2"/>
              <a:buAutoNum type="arabicPeriod"/>
            </a:pPr>
            <a:r>
              <a:rPr lang="en-GB" dirty="0"/>
              <a:t>Overview</a:t>
            </a:r>
          </a:p>
          <a:p>
            <a:pPr lvl="1">
              <a:buFont typeface="Wingdings 3" panose="05040102010807070707" pitchFamily="18" charset="2"/>
              <a:buAutoNum type="arabicPeriod"/>
            </a:pPr>
            <a:r>
              <a:rPr lang="en-GB" dirty="0"/>
              <a:t>Typical Functions</a:t>
            </a:r>
          </a:p>
          <a:p>
            <a:pPr>
              <a:buFont typeface="Wingdings 3" panose="05040102010807070707" pitchFamily="18" charset="2"/>
              <a:buAutoNum type="arabicPeriod"/>
            </a:pPr>
            <a:r>
              <a:rPr lang="en-GB" dirty="0"/>
              <a:t>FCT Architecture</a:t>
            </a:r>
          </a:p>
          <a:p>
            <a:pPr lvl="1">
              <a:buFont typeface="Wingdings 3" panose="05040102010807070707" pitchFamily="18" charset="2"/>
              <a:buAutoNum type="arabicPeriod"/>
            </a:pPr>
            <a:r>
              <a:rPr lang="en-GB" dirty="0"/>
              <a:t>State Machine</a:t>
            </a:r>
          </a:p>
          <a:p>
            <a:pPr lvl="1">
              <a:buFont typeface="Wingdings 3" panose="05040102010807070707" pitchFamily="18" charset="2"/>
              <a:buAutoNum type="arabicPeriod"/>
            </a:pPr>
            <a:r>
              <a:rPr lang="en-GB" dirty="0"/>
              <a:t>Arbitration</a:t>
            </a:r>
          </a:p>
          <a:p>
            <a:pPr lvl="1">
              <a:buFont typeface="Wingdings 3" panose="05040102010807070707" pitchFamily="18" charset="2"/>
              <a:buAutoNum type="arabicPeriod"/>
            </a:pPr>
            <a:r>
              <a:rPr lang="en-GB" dirty="0"/>
              <a:t>HMI</a:t>
            </a:r>
          </a:p>
          <a:p>
            <a:pPr>
              <a:buFont typeface="Wingdings 3" panose="05040102010807070707" pitchFamily="18" charset="2"/>
              <a:buAutoNum type="arabicPeriod"/>
            </a:pPr>
            <a:r>
              <a:rPr lang="en-GB" dirty="0"/>
              <a:t>Case example HWA</a:t>
            </a:r>
          </a:p>
          <a:p>
            <a:pPr>
              <a:buFont typeface="Wingdings 3" panose="05040102010807070707" pitchFamily="18" charset="2"/>
              <a:buAutoNum type="arabicPeriod"/>
            </a:pPr>
            <a:r>
              <a:rPr lang="en-GB" dirty="0"/>
              <a:t>Questions</a:t>
            </a:r>
          </a:p>
          <a:p>
            <a:pPr>
              <a:buFont typeface="Wingdings 3" panose="05040102010807070707" pitchFamily="18" charset="2"/>
              <a:buAutoNum type="arabicPeriod"/>
            </a:pPr>
            <a:endParaRPr lang="en-GB" dirty="0"/>
          </a:p>
        </p:txBody>
      </p:sp>
    </p:spTree>
    <p:custDataLst>
      <p:tags r:id="rId1"/>
    </p:custDataLst>
    <p:extLst>
      <p:ext uri="{BB962C8B-B14F-4D97-AF65-F5344CB8AC3E}">
        <p14:creationId xmlns:p14="http://schemas.microsoft.com/office/powerpoint/2010/main" val="1566565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20</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Signal Flow – Step 1</a:t>
            </a:r>
          </a:p>
        </p:txBody>
      </p:sp>
      <p:sp>
        <p:nvSpPr>
          <p:cNvPr id="9" name="Abgerundetes Rechteck 8"/>
          <p:cNvSpPr/>
          <p:nvPr>
            <p:custDataLst>
              <p:tags r:id="rId9"/>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0" name="Rechteck 9"/>
          <p:cNvSpPr/>
          <p:nvPr>
            <p:custDataLst>
              <p:tags r:id="rId10"/>
            </p:custDataLst>
          </p:nvPr>
        </p:nvSpPr>
        <p:spPr>
          <a:xfrm>
            <a:off x="1123337" y="1717154"/>
            <a:ext cx="282287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 name="Abgerundetes Rechteck 10"/>
          <p:cNvSpPr/>
          <p:nvPr>
            <p:custDataLst>
              <p:tags r:id="rId11"/>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 name="Rechteck 11"/>
          <p:cNvSpPr/>
          <p:nvPr>
            <p:custDataLst>
              <p:tags r:id="rId12"/>
            </p:custDataLst>
          </p:nvPr>
        </p:nvSpPr>
        <p:spPr>
          <a:xfrm>
            <a:off x="4702086" y="1878194"/>
            <a:ext cx="2474924"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3" name="Abgerundetes Rechteck 12"/>
          <p:cNvSpPr/>
          <p:nvPr>
            <p:custDataLst>
              <p:tags r:id="rId13"/>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4" name="Abgerundetes Rechteck 13"/>
          <p:cNvSpPr/>
          <p:nvPr>
            <p:custDataLst>
              <p:tags r:id="rId14"/>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5" name="Gruppieren 14"/>
          <p:cNvGrpSpPr/>
          <p:nvPr/>
        </p:nvGrpSpPr>
        <p:grpSpPr>
          <a:xfrm>
            <a:off x="1358368" y="2339461"/>
            <a:ext cx="828000" cy="611578"/>
            <a:chOff x="143875" y="2411853"/>
            <a:chExt cx="828000" cy="611578"/>
          </a:xfrm>
        </p:grpSpPr>
        <p:sp>
          <p:nvSpPr>
            <p:cNvPr id="18" name="Rechteck 17"/>
            <p:cNvSpPr/>
            <p:nvPr>
              <p:custDataLst>
                <p:tags r:id="rId50"/>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19" name="Rechteck 18"/>
            <p:cNvSpPr/>
            <p:nvPr>
              <p:custDataLst>
                <p:tags r:id="rId51"/>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0" name="Pfeil nach rechts 19"/>
          <p:cNvSpPr/>
          <p:nvPr>
            <p:custDataLst>
              <p:tags r:id="rId15"/>
            </p:custDataLst>
          </p:nvPr>
        </p:nvSpPr>
        <p:spPr>
          <a:xfrm>
            <a:off x="264372" y="1645146"/>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1" name="Pfeil nach rechts 20"/>
          <p:cNvSpPr/>
          <p:nvPr>
            <p:custDataLst>
              <p:tags r:id="rId16"/>
            </p:custDataLst>
          </p:nvPr>
        </p:nvSpPr>
        <p:spPr>
          <a:xfrm>
            <a:off x="264372" y="2884485"/>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2" name="Pfeil nach unten 21"/>
          <p:cNvSpPr/>
          <p:nvPr>
            <p:custDataLst>
              <p:tags r:id="rId17"/>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 name="Textfeld 22"/>
          <p:cNvSpPr txBox="1"/>
          <p:nvPr>
            <p:custDataLst>
              <p:tags r:id="rId18"/>
            </p:custDataLst>
          </p:nvPr>
        </p:nvSpPr>
        <p:spPr>
          <a:xfrm>
            <a:off x="2820516" y="3937536"/>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24" name="Pfeil nach links und rechts 23"/>
          <p:cNvSpPr/>
          <p:nvPr>
            <p:custDataLst>
              <p:tags r:id="rId19"/>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Abgerundetes Rechteck 26"/>
          <p:cNvSpPr/>
          <p:nvPr>
            <p:custDataLst>
              <p:tags r:id="rId20"/>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32" name="Textfeld 31"/>
          <p:cNvSpPr txBox="1"/>
          <p:nvPr>
            <p:custDataLst>
              <p:tags r:id="rId21"/>
            </p:custDataLst>
          </p:nvPr>
        </p:nvSpPr>
        <p:spPr>
          <a:xfrm rot="19692273">
            <a:off x="3732416" y="4141767"/>
            <a:ext cx="1502035" cy="294953"/>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1200" kern="0" dirty="0">
                <a:solidFill>
                  <a:srgbClr val="000000"/>
                </a:solidFill>
              </a:rPr>
              <a:t>Evaluated Behaviour</a:t>
            </a:r>
            <a:endParaRPr kumimoji="0" lang="en-GB" sz="1200" b="0" i="0" u="none" strike="noStrike" kern="0" cap="none" spc="0" normalizeH="0" baseline="0" noProof="0" dirty="0">
              <a:ln>
                <a:noFill/>
              </a:ln>
              <a:solidFill>
                <a:srgbClr val="000000"/>
              </a:solidFill>
              <a:effectLst/>
              <a:uLnTx/>
              <a:uFillTx/>
            </a:endParaRPr>
          </a:p>
        </p:txBody>
      </p:sp>
      <p:sp>
        <p:nvSpPr>
          <p:cNvPr id="33" name="Pfeil nach rechts 32"/>
          <p:cNvSpPr/>
          <p:nvPr>
            <p:custDataLst>
              <p:tags r:id="rId22"/>
            </p:custDataLst>
          </p:nvPr>
        </p:nvSpPr>
        <p:spPr>
          <a:xfrm>
            <a:off x="3884832" y="2581250"/>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States</a:t>
            </a:r>
          </a:p>
        </p:txBody>
      </p:sp>
      <p:sp>
        <p:nvSpPr>
          <p:cNvPr id="37" name="Rechteck 36"/>
          <p:cNvSpPr/>
          <p:nvPr>
            <p:custDataLst>
              <p:tags r:id="rId23"/>
            </p:custDataLst>
          </p:nvPr>
        </p:nvSpPr>
        <p:spPr>
          <a:xfrm>
            <a:off x="7834252" y="1717154"/>
            <a:ext cx="2015276"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nvGrpSpPr>
          <p:cNvPr id="42" name="Gruppieren 41"/>
          <p:cNvGrpSpPr/>
          <p:nvPr/>
        </p:nvGrpSpPr>
        <p:grpSpPr>
          <a:xfrm rot="5400000">
            <a:off x="8077190" y="-1523301"/>
            <a:ext cx="778668" cy="4379248"/>
            <a:chOff x="1390057" y="1168918"/>
            <a:chExt cx="778668" cy="4379248"/>
          </a:xfrm>
        </p:grpSpPr>
        <p:pic>
          <p:nvPicPr>
            <p:cNvPr id="43" name="Grafik 42"/>
            <p:cNvPicPr>
              <a:picLocks noChangeAspect="1"/>
            </p:cNvPicPr>
            <p:nvPr>
              <p:custDataLst>
                <p:tags r:id="rId47"/>
              </p:custDataLst>
            </p:nvPr>
          </p:nvPicPr>
          <p:blipFill>
            <a:blip r:embed="rId54" cstate="print">
              <a:extLst>
                <a:ext uri="{28A0092B-C50C-407E-A947-70E740481C1C}">
                  <a14:useLocalDpi xmlns:a14="http://schemas.microsoft.com/office/drawing/2010/main" val="0"/>
                </a:ext>
              </a:extLst>
            </a:blip>
            <a:stretch>
              <a:fillRect/>
            </a:stretch>
          </p:blipFill>
          <p:spPr>
            <a:xfrm>
              <a:off x="1390057" y="2632102"/>
              <a:ext cx="778668" cy="2340000"/>
            </a:xfrm>
            <a:prstGeom prst="rect">
              <a:avLst/>
            </a:prstGeom>
          </p:spPr>
        </p:pic>
        <p:sp>
          <p:nvSpPr>
            <p:cNvPr id="44" name="Textfeld 43"/>
            <p:cNvSpPr txBox="1"/>
            <p:nvPr>
              <p:custDataLst>
                <p:tags r:id="rId48"/>
              </p:custDataLst>
            </p:nvPr>
          </p:nvSpPr>
          <p:spPr>
            <a:xfrm rot="16200000">
              <a:off x="1103464" y="1611554"/>
              <a:ext cx="1443373" cy="558102"/>
            </a:xfrm>
            <a:prstGeom prst="rect">
              <a:avLst/>
            </a:prstGeom>
            <a:noFill/>
          </p:spPr>
          <p:txBody>
            <a:bodyPr wrap="square" lIns="0" tIns="0" rIns="0" bIns="0" rtlCol="0">
              <a:spAutoFit/>
            </a:bodyPr>
            <a:lstStyle/>
            <a:p>
              <a:pPr marR="0" defTabSz="914400" eaLnBrk="1" fontAlgn="auto" latinLnBrk="0" hangingPunct="1">
                <a:lnSpc>
                  <a:spcPct val="107000"/>
                </a:lnSpc>
                <a:spcBef>
                  <a:spcPts val="500"/>
                </a:spcBef>
                <a:spcAft>
                  <a:spcPts val="0"/>
                </a:spcAft>
                <a:buClrTx/>
                <a:buSzTx/>
                <a:buFontTx/>
                <a:buNone/>
                <a:tabLst/>
              </a:pPr>
              <a:r>
                <a:rPr kumimoji="0" lang="en-GB" sz="1000" b="1" i="0" u="none" strike="noStrike" kern="0" cap="none" spc="0" normalizeH="0" baseline="0" noProof="0" dirty="0">
                  <a:ln>
                    <a:noFill/>
                  </a:ln>
                  <a:solidFill>
                    <a:srgbClr val="000000"/>
                  </a:solidFill>
                  <a:effectLst/>
                  <a:uLnTx/>
                  <a:uFillTx/>
                </a:rPr>
                <a:t>Automated lane driving</a:t>
              </a:r>
            </a:p>
            <a:p>
              <a:pPr marR="0" defTabSz="914400" eaLnBrk="1" fontAlgn="auto" latinLnBrk="0" hangingPunct="1">
                <a:lnSpc>
                  <a:spcPct val="107000"/>
                </a:lnSpc>
                <a:spcBef>
                  <a:spcPts val="500"/>
                </a:spcBef>
                <a:spcAft>
                  <a:spcPts val="0"/>
                </a:spcAft>
                <a:buClrTx/>
                <a:buSzTx/>
                <a:buFontTx/>
                <a:buNone/>
                <a:tabLst/>
              </a:pPr>
              <a:r>
                <a:rPr lang="en-GB" sz="1000" kern="0" dirty="0">
                  <a:solidFill>
                    <a:srgbClr val="000000"/>
                  </a:solidFill>
                </a:rPr>
                <a:t>- Longitudinal and lateral control in ego lane</a:t>
              </a:r>
              <a:endParaRPr kumimoji="0" lang="en-GB" sz="1000" b="0" i="0" u="none" strike="noStrike" kern="0" cap="none" spc="0" normalizeH="0" baseline="0" noProof="0" dirty="0">
                <a:ln>
                  <a:noFill/>
                </a:ln>
                <a:solidFill>
                  <a:srgbClr val="000000"/>
                </a:solidFill>
                <a:effectLst/>
                <a:uLnTx/>
                <a:uFillTx/>
              </a:endParaRPr>
            </a:p>
          </p:txBody>
        </p:sp>
        <p:sp>
          <p:nvSpPr>
            <p:cNvPr id="45" name="Textfeld 44"/>
            <p:cNvSpPr txBox="1"/>
            <p:nvPr>
              <p:custDataLst>
                <p:tags r:id="rId49"/>
              </p:custDataLst>
            </p:nvPr>
          </p:nvSpPr>
          <p:spPr>
            <a:xfrm rot="16200000">
              <a:off x="1461039" y="5113620"/>
              <a:ext cx="638580" cy="230512"/>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1</a:t>
              </a:r>
              <a:endParaRPr kumimoji="0" lang="en-GB" sz="1400" b="0" i="0" u="none" strike="noStrike" kern="0" cap="none" spc="0" normalizeH="0" baseline="0" noProof="0" dirty="0">
                <a:ln>
                  <a:noFill/>
                </a:ln>
                <a:solidFill>
                  <a:srgbClr val="000000"/>
                </a:solidFill>
                <a:effectLst/>
                <a:uLnTx/>
                <a:uFillTx/>
              </a:endParaRPr>
            </a:p>
          </p:txBody>
        </p:sp>
      </p:grpSp>
      <p:sp>
        <p:nvSpPr>
          <p:cNvPr id="48" name="Abgerundetes Rechteck 47"/>
          <p:cNvSpPr/>
          <p:nvPr>
            <p:custDataLst>
              <p:tags r:id="rId24"/>
            </p:custDataLst>
          </p:nvPr>
        </p:nvSpPr>
        <p:spPr>
          <a:xfrm>
            <a:off x="5223857" y="2254551"/>
            <a:ext cx="1316667"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Filtering</a:t>
            </a:r>
          </a:p>
        </p:txBody>
      </p:sp>
      <p:sp>
        <p:nvSpPr>
          <p:cNvPr id="49" name="Abgerundetes Rechteck 48"/>
          <p:cNvSpPr/>
          <p:nvPr>
            <p:custDataLst>
              <p:tags r:id="rId25"/>
            </p:custDataLst>
          </p:nvPr>
        </p:nvSpPr>
        <p:spPr>
          <a:xfrm>
            <a:off x="5231886" y="3386097"/>
            <a:ext cx="1316894"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Arbitration</a:t>
            </a:r>
          </a:p>
        </p:txBody>
      </p:sp>
      <p:grpSp>
        <p:nvGrpSpPr>
          <p:cNvPr id="50" name="Gruppieren 49"/>
          <p:cNvGrpSpPr/>
          <p:nvPr/>
        </p:nvGrpSpPr>
        <p:grpSpPr>
          <a:xfrm>
            <a:off x="5402882" y="2778275"/>
            <a:ext cx="950774" cy="625821"/>
            <a:chOff x="5402882" y="2778275"/>
            <a:chExt cx="950774" cy="625821"/>
          </a:xfrm>
        </p:grpSpPr>
        <p:sp>
          <p:nvSpPr>
            <p:cNvPr id="54" name="Pfeil nach unten 53"/>
            <p:cNvSpPr/>
            <p:nvPr>
              <p:custDataLst>
                <p:tags r:id="rId45"/>
              </p:custDataLst>
            </p:nvPr>
          </p:nvSpPr>
          <p:spPr>
            <a:xfrm>
              <a:off x="5497397" y="2778275"/>
              <a:ext cx="737582" cy="625821"/>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5" name="Textfeld 54"/>
            <p:cNvSpPr txBox="1"/>
            <p:nvPr>
              <p:custDataLst>
                <p:tags r:id="rId46"/>
              </p:custDataLst>
            </p:nvPr>
          </p:nvSpPr>
          <p:spPr>
            <a:xfrm>
              <a:off x="5402882" y="2797274"/>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Filtered Behaviour</a:t>
              </a:r>
            </a:p>
          </p:txBody>
        </p:sp>
      </p:grpSp>
      <p:grpSp>
        <p:nvGrpSpPr>
          <p:cNvPr id="56" name="Gruppieren 55"/>
          <p:cNvGrpSpPr/>
          <p:nvPr/>
        </p:nvGrpSpPr>
        <p:grpSpPr>
          <a:xfrm>
            <a:off x="6060265" y="3957984"/>
            <a:ext cx="950774" cy="864096"/>
            <a:chOff x="6060265" y="3957984"/>
            <a:chExt cx="950774" cy="864096"/>
          </a:xfrm>
        </p:grpSpPr>
        <p:sp>
          <p:nvSpPr>
            <p:cNvPr id="57" name="Pfeil nach unten 56"/>
            <p:cNvSpPr/>
            <p:nvPr>
              <p:custDataLst>
                <p:tags r:id="rId43"/>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8" name="Textfeld 57"/>
            <p:cNvSpPr txBox="1"/>
            <p:nvPr>
              <p:custDataLst>
                <p:tags r:id="rId44"/>
              </p:custDataLst>
            </p:nvPr>
          </p:nvSpPr>
          <p:spPr>
            <a:xfrm>
              <a:off x="6060265" y="4028663"/>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
        <p:nvSpPr>
          <p:cNvPr id="31" name="Pfeil nach unten 30"/>
          <p:cNvSpPr/>
          <p:nvPr>
            <p:custDataLst>
              <p:tags r:id="rId26"/>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9" name="Pfeil nach rechts 58"/>
          <p:cNvSpPr/>
          <p:nvPr>
            <p:custDataLst>
              <p:tags r:id="rId27"/>
            </p:custDataLst>
          </p:nvPr>
        </p:nvSpPr>
        <p:spPr>
          <a:xfrm rot="10800000" flipH="1" flipV="1">
            <a:off x="6817100" y="304260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60" name="Pfeil nach rechts 59"/>
          <p:cNvSpPr/>
          <p:nvPr>
            <p:custDataLst>
              <p:tags r:id="rId28"/>
            </p:custDataLst>
          </p:nvPr>
        </p:nvSpPr>
        <p:spPr>
          <a:xfrm>
            <a:off x="6817100" y="250924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Info</a:t>
            </a:r>
          </a:p>
        </p:txBody>
      </p:sp>
      <p:sp>
        <p:nvSpPr>
          <p:cNvPr id="61" name="Rechteck 60"/>
          <p:cNvSpPr/>
          <p:nvPr>
            <p:custDataLst>
              <p:tags r:id="rId29"/>
            </p:custDataLst>
          </p:nvPr>
        </p:nvSpPr>
        <p:spPr>
          <a:xfrm>
            <a:off x="8175845" y="2742164"/>
            <a:ext cx="1332090" cy="559166"/>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72000" tIns="0" rIns="72000" bIns="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lane driving</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2" name="Pfeil nach rechts 61"/>
          <p:cNvSpPr/>
          <p:nvPr>
            <p:custDataLst>
              <p:tags r:id="rId30"/>
            </p:custDataLst>
          </p:nvPr>
        </p:nvSpPr>
        <p:spPr>
          <a:xfrm rot="10800000" flipH="1" flipV="1">
            <a:off x="9438538" y="2669082"/>
            <a:ext cx="1260000" cy="70425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Optic</a:t>
            </a:r>
            <a:r>
              <a:rPr kumimoji="0" lang="en-GB" sz="1100" b="0" i="0" u="none" strike="noStrike" kern="0" cap="none" spc="0" normalizeH="0" noProof="0" dirty="0">
                <a:ln>
                  <a:noFill/>
                </a:ln>
                <a:solidFill>
                  <a:srgbClr val="000000"/>
                </a:solidFill>
                <a:effectLst/>
                <a:uLnTx/>
                <a:uFillTx/>
                <a:latin typeface="Bosch Office Sans"/>
                <a:ea typeface="+mn-ea"/>
                <a:cs typeface="+mn-cs"/>
              </a:rPr>
              <a:t> &amp; Acoustic Output</a:t>
            </a: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3" name="Pfeil nach rechts 62"/>
          <p:cNvSpPr/>
          <p:nvPr>
            <p:custDataLst>
              <p:tags r:id="rId31"/>
            </p:custDataLst>
          </p:nvPr>
        </p:nvSpPr>
        <p:spPr>
          <a:xfrm>
            <a:off x="2244452" y="27791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grpSp>
        <p:nvGrpSpPr>
          <p:cNvPr id="17" name="Gruppieren 16"/>
          <p:cNvGrpSpPr/>
          <p:nvPr/>
        </p:nvGrpSpPr>
        <p:grpSpPr>
          <a:xfrm>
            <a:off x="5196780" y="1213098"/>
            <a:ext cx="4752528" cy="3848619"/>
            <a:chOff x="5196780" y="1213098"/>
            <a:chExt cx="4752528" cy="3848619"/>
          </a:xfrm>
        </p:grpSpPr>
        <p:sp>
          <p:nvSpPr>
            <p:cNvPr id="36" name="Rechteck 35"/>
            <p:cNvSpPr/>
            <p:nvPr>
              <p:custDataLst>
                <p:tags r:id="rId36"/>
              </p:custDataLst>
            </p:nvPr>
          </p:nvSpPr>
          <p:spPr>
            <a:xfrm>
              <a:off x="5196780" y="1213098"/>
              <a:ext cx="4752528" cy="3848619"/>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38" name="Abgerundetes Rechteck 37"/>
            <p:cNvSpPr/>
            <p:nvPr>
              <p:custDataLst>
                <p:tags r:id="rId37"/>
              </p:custDataLst>
            </p:nvPr>
          </p:nvSpPr>
          <p:spPr>
            <a:xfrm>
              <a:off x="6140598" y="1717154"/>
              <a:ext cx="1316667"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Filtering</a:t>
              </a:r>
            </a:p>
          </p:txBody>
        </p:sp>
        <p:sp>
          <p:nvSpPr>
            <p:cNvPr id="39" name="Abgerundetes Rechteck 38"/>
            <p:cNvSpPr/>
            <p:nvPr>
              <p:custDataLst>
                <p:tags r:id="rId38"/>
              </p:custDataLst>
            </p:nvPr>
          </p:nvSpPr>
          <p:spPr>
            <a:xfrm>
              <a:off x="6140484" y="4165426"/>
              <a:ext cx="1316894"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Arbitration</a:t>
              </a:r>
            </a:p>
          </p:txBody>
        </p:sp>
        <p:grpSp>
          <p:nvGrpSpPr>
            <p:cNvPr id="40" name="Gruppieren 39"/>
            <p:cNvGrpSpPr/>
            <p:nvPr/>
          </p:nvGrpSpPr>
          <p:grpSpPr>
            <a:xfrm>
              <a:off x="5890267" y="2586248"/>
              <a:ext cx="1759683" cy="1271560"/>
              <a:chOff x="5497397" y="2778275"/>
              <a:chExt cx="737582" cy="625821"/>
            </a:xfrm>
          </p:grpSpPr>
          <p:sp>
            <p:nvSpPr>
              <p:cNvPr id="41" name="Pfeil nach unten 40"/>
              <p:cNvSpPr/>
              <p:nvPr>
                <p:custDataLst>
                  <p:tags r:id="rId41"/>
                </p:custDataLst>
              </p:nvPr>
            </p:nvSpPr>
            <p:spPr>
              <a:xfrm>
                <a:off x="5497397" y="2778275"/>
                <a:ext cx="737582" cy="625821"/>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6" name="Textfeld 45"/>
              <p:cNvSpPr txBox="1"/>
              <p:nvPr>
                <p:custDataLst>
                  <p:tags r:id="rId42"/>
                </p:custDataLst>
              </p:nvPr>
            </p:nvSpPr>
            <p:spPr>
              <a:xfrm>
                <a:off x="5671153" y="2797274"/>
                <a:ext cx="387365" cy="321890"/>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Filtered</a:t>
                </a:r>
              </a:p>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Behaviours</a:t>
                </a:r>
              </a:p>
            </p:txBody>
          </p:sp>
        </p:grpSp>
        <p:sp>
          <p:nvSpPr>
            <p:cNvPr id="16" name="Textfeld 15"/>
            <p:cNvSpPr txBox="1"/>
            <p:nvPr>
              <p:custDataLst>
                <p:tags r:id="rId39"/>
              </p:custDataLst>
            </p:nvPr>
          </p:nvSpPr>
          <p:spPr>
            <a:xfrm>
              <a:off x="7589819" y="1751062"/>
              <a:ext cx="2071457" cy="525144"/>
            </a:xfrm>
            <a:prstGeom prst="rect">
              <a:avLst/>
            </a:prstGeom>
            <a:noFill/>
          </p:spPr>
          <p:txBody>
            <a:bodyPr wrap="square" lIns="0" tIns="0" rIns="0" bIns="0" rtlCol="0">
              <a:spAutoFit/>
            </a:bodyPr>
            <a:lstStyle/>
            <a:p>
              <a:pPr marL="285750" marR="0" indent="-285750" defTabSz="914400" eaLnBrk="1" fontAlgn="auto" latinLnBrk="0" hangingPunct="1">
                <a:lnSpc>
                  <a:spcPct val="107000"/>
                </a:lnSpc>
                <a:spcBef>
                  <a:spcPts val="500"/>
                </a:spcBef>
                <a:spcAft>
                  <a:spcPts val="0"/>
                </a:spcAft>
                <a:buClrTx/>
                <a:buSzTx/>
                <a:buFontTx/>
                <a:buChar char="-"/>
                <a:tabLst/>
              </a:pPr>
              <a:r>
                <a:rPr kumimoji="0" lang="en-GB" sz="1400" b="0" i="0" u="none" strike="noStrike" kern="0" cap="none" spc="0" normalizeH="0" baseline="0" noProof="0" dirty="0">
                  <a:ln>
                    <a:noFill/>
                  </a:ln>
                  <a:solidFill>
                    <a:schemeClr val="bg1"/>
                  </a:solidFill>
                  <a:effectLst/>
                  <a:uLnTx/>
                  <a:uFillTx/>
                </a:rPr>
                <a:t>Check function state</a:t>
              </a:r>
            </a:p>
            <a:p>
              <a:pPr marL="285750" marR="0" indent="-285750" defTabSz="914400" eaLnBrk="1" fontAlgn="auto" latinLnBrk="0" hangingPunct="1">
                <a:lnSpc>
                  <a:spcPct val="107000"/>
                </a:lnSpc>
                <a:spcBef>
                  <a:spcPts val="500"/>
                </a:spcBef>
                <a:spcAft>
                  <a:spcPts val="0"/>
                </a:spcAft>
                <a:buClrTx/>
                <a:buSzTx/>
                <a:buFontTx/>
                <a:buChar char="-"/>
                <a:tabLst/>
              </a:pPr>
              <a:r>
                <a:rPr lang="en-GB" sz="1400" kern="0" noProof="0" dirty="0">
                  <a:solidFill>
                    <a:schemeClr val="bg1"/>
                  </a:solidFill>
                </a:rPr>
                <a:t>Evaluate SIT metrics</a:t>
              </a:r>
              <a:endParaRPr kumimoji="0" lang="en-GB" sz="1400" b="0" i="0" u="none" strike="noStrike" kern="0" cap="none" spc="0" normalizeH="0" baseline="0" noProof="0" dirty="0">
                <a:ln>
                  <a:noFill/>
                </a:ln>
                <a:solidFill>
                  <a:schemeClr val="bg1"/>
                </a:solidFill>
                <a:effectLst/>
                <a:uLnTx/>
                <a:uFillTx/>
              </a:endParaRPr>
            </a:p>
          </p:txBody>
        </p:sp>
        <p:sp>
          <p:nvSpPr>
            <p:cNvPr id="47" name="Textfeld 46"/>
            <p:cNvSpPr txBox="1"/>
            <p:nvPr>
              <p:custDataLst>
                <p:tags r:id="rId40"/>
              </p:custDataLst>
            </p:nvPr>
          </p:nvSpPr>
          <p:spPr>
            <a:xfrm>
              <a:off x="7589819" y="4206821"/>
              <a:ext cx="2071457" cy="213776"/>
            </a:xfrm>
            <a:prstGeom prst="rect">
              <a:avLst/>
            </a:prstGeom>
            <a:noFill/>
          </p:spPr>
          <p:txBody>
            <a:bodyPr wrap="square" lIns="0" tIns="0" rIns="0" bIns="0" rtlCol="0">
              <a:spAutoFit/>
            </a:bodyPr>
            <a:lstStyle/>
            <a:p>
              <a:pPr marL="285750" marR="0" indent="-285750" defTabSz="914400" eaLnBrk="1" fontAlgn="auto" latinLnBrk="0" hangingPunct="1">
                <a:lnSpc>
                  <a:spcPct val="107000"/>
                </a:lnSpc>
                <a:spcBef>
                  <a:spcPts val="500"/>
                </a:spcBef>
                <a:spcAft>
                  <a:spcPts val="0"/>
                </a:spcAft>
                <a:buClrTx/>
                <a:buSzTx/>
                <a:buFontTx/>
                <a:buChar char="-"/>
                <a:tabLst/>
              </a:pPr>
              <a:r>
                <a:rPr kumimoji="0" lang="en-GB" sz="1400" b="0" i="0" u="none" strike="noStrike" kern="0" cap="none" spc="0" normalizeH="0" baseline="0" noProof="0" dirty="0">
                  <a:ln>
                    <a:noFill/>
                  </a:ln>
                  <a:solidFill>
                    <a:schemeClr val="bg1"/>
                  </a:solidFill>
                  <a:effectLst/>
                  <a:uLnTx/>
                  <a:uFillTx/>
                </a:rPr>
                <a:t>Prioritization</a:t>
              </a:r>
            </a:p>
          </p:txBody>
        </p:sp>
      </p:grpSp>
      <p:sp>
        <p:nvSpPr>
          <p:cNvPr id="52" name="Rechteck 51"/>
          <p:cNvSpPr/>
          <p:nvPr>
            <p:custDataLst>
              <p:tags r:id="rId32"/>
            </p:custDataLst>
          </p:nvPr>
        </p:nvSpPr>
        <p:spPr>
          <a:xfrm>
            <a:off x="4406821" y="2182227"/>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active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3" name="Rechteck 52"/>
          <p:cNvSpPr/>
          <p:nvPr>
            <p:custDataLst>
              <p:tags r:id="rId33"/>
            </p:custDataLst>
          </p:nvPr>
        </p:nvSpPr>
        <p:spPr>
          <a:xfrm>
            <a:off x="4406821" y="2446759"/>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1" name="Rechteck 50"/>
          <p:cNvSpPr/>
          <p:nvPr>
            <p:custDataLst>
              <p:tags r:id="rId34"/>
            </p:custDataLst>
          </p:nvPr>
        </p:nvSpPr>
        <p:spPr>
          <a:xfrm>
            <a:off x="4460846" y="3300117"/>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Driving</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err="1">
                <a:solidFill>
                  <a:srgbClr val="000000"/>
                </a:solidFill>
                <a:latin typeface="Bosch Office Sans"/>
              </a:rPr>
              <a:t>CollisionProb</a:t>
            </a:r>
            <a:r>
              <a:rPr lang="en-GB" sz="1050" kern="0" noProof="0" dirty="0">
                <a:solidFill>
                  <a:srgbClr val="000000"/>
                </a:solidFill>
                <a:latin typeface="Bosch Office Sans"/>
              </a:rPr>
              <a:t>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70" name="Rechteck 69"/>
          <p:cNvSpPr/>
          <p:nvPr>
            <p:custDataLst>
              <p:tags r:id="rId35"/>
            </p:custDataLst>
          </p:nvPr>
        </p:nvSpPr>
        <p:spPr>
          <a:xfrm>
            <a:off x="4460846" y="3699470"/>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Necessity = 0</a:t>
            </a:r>
            <a:endParaRPr kumimoji="0" lang="en-GB" sz="1050" i="0" u="none" strike="noStrike" kern="0" cap="none" spc="0" normalizeH="0" baseline="0" noProof="0" dirty="0">
              <a:ln>
                <a:noFill/>
              </a:ln>
              <a:solidFill>
                <a:srgbClr val="000000"/>
              </a:solidFill>
              <a:effectLst/>
              <a:uLnTx/>
              <a:uFillTx/>
              <a:latin typeface="Bosch Office Sans"/>
            </a:endParaRPr>
          </a:p>
        </p:txBody>
      </p:sp>
    </p:spTree>
    <p:custDataLst>
      <p:tags r:id="rId1"/>
    </p:custDataLst>
    <p:extLst>
      <p:ext uri="{BB962C8B-B14F-4D97-AF65-F5344CB8AC3E}">
        <p14:creationId xmlns:p14="http://schemas.microsoft.com/office/powerpoint/2010/main" val="58670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grpId="0" nodeType="clickEffect">
                                  <p:stCondLst>
                                    <p:cond delay="0"/>
                                  </p:stCondLst>
                                  <p:childTnLst>
                                    <p:animMotion origin="layout" path="M 0.00029 -0.00051 L 0.1029 -0.11886 C 0.14877 -0.17211 0.23604 -0.15384 0.26122 -0.08567 L 0.31694 0.06663 " pathEditMode="relative" rAng="19620000" ptsTypes="AAAA">
                                      <p:cBhvr>
                                        <p:cTn id="11" dur="2000" fill="hold"/>
                                        <p:tgtEl>
                                          <p:spTgt spid="51"/>
                                        </p:tgtEl>
                                        <p:attrNameLst>
                                          <p:attrName>ppt_x</p:attrName>
                                          <p:attrName>ppt_y</p:attrName>
                                        </p:attrNameLst>
                                      </p:cBhvr>
                                      <p:rCtr x="15818" y="3344"/>
                                    </p:animMotion>
                                  </p:childTnLst>
                                </p:cTn>
                              </p:par>
                            </p:childTnLst>
                          </p:cTn>
                        </p:par>
                      </p:childTnLst>
                    </p:cTn>
                  </p:par>
                  <p:par>
                    <p:cTn id="12" fill="hold">
                      <p:stCondLst>
                        <p:cond delay="indefinite"/>
                      </p:stCondLst>
                      <p:childTnLst>
                        <p:par>
                          <p:cTn id="13" fill="hold">
                            <p:stCondLst>
                              <p:cond delay="0"/>
                            </p:stCondLst>
                            <p:childTnLst>
                              <p:par>
                                <p:cTn id="14" presetID="37" presetClass="path" presetSubtype="0" accel="50000" decel="50000" fill="hold" grpId="0" nodeType="clickEffect">
                                  <p:stCondLst>
                                    <p:cond delay="0"/>
                                  </p:stCondLst>
                                  <p:childTnLst>
                                    <p:animMotion origin="layout" path="M 0.00044 -0.00078 L 0.07352 -0.09828 C 0.08857 -0.11886 0.11288 -0.14613 0.13879 -0.17289 C 0.16802 -0.20273 0.19233 -0.22511 0.20956 -0.23823 L 0.29407 -0.30255 " pathEditMode="relative" rAng="19800000" ptsTypes="AAAAA">
                                      <p:cBhvr>
                                        <p:cTn id="15" dur="2000" fill="hold"/>
                                        <p:tgtEl>
                                          <p:spTgt spid="70"/>
                                        </p:tgtEl>
                                        <p:attrNameLst>
                                          <p:attrName>ppt_x</p:attrName>
                                          <p:attrName>ppt_y</p:attrName>
                                        </p:attrNameLst>
                                      </p:cBhvr>
                                      <p:rCtr x="14313" y="-16208"/>
                                    </p:animMotion>
                                  </p:childTnLst>
                                </p:cTn>
                              </p:par>
                            </p:childTnLst>
                          </p:cTn>
                        </p:par>
                        <p:par>
                          <p:cTn id="16" fill="hold">
                            <p:stCondLst>
                              <p:cond delay="2000"/>
                            </p:stCondLst>
                            <p:childTnLst>
                              <p:par>
                                <p:cTn id="17" presetID="9" presetClass="exit" presetSubtype="0" fill="hold" grpId="1" nodeType="afterEffect">
                                  <p:stCondLst>
                                    <p:cond delay="0"/>
                                  </p:stCondLst>
                                  <p:childTnLst>
                                    <p:animEffect transition="out" filter="dissolve">
                                      <p:cBhvr>
                                        <p:cTn id="18" dur="2000"/>
                                        <p:tgtEl>
                                          <p:spTgt spid="70"/>
                                        </p:tgtEl>
                                      </p:cBhvr>
                                    </p:animEffect>
                                    <p:set>
                                      <p:cBhvr>
                                        <p:cTn id="19" dur="1" fill="hold">
                                          <p:stCondLst>
                                            <p:cond delay="1999"/>
                                          </p:stCondLst>
                                        </p:cTn>
                                        <p:tgtEl>
                                          <p:spTgt spid="7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42" presetClass="path" presetSubtype="0" accel="50000" decel="50000" fill="hold" grpId="1" nodeType="withEffect">
                                  <p:stCondLst>
                                    <p:cond delay="0"/>
                                  </p:stCondLst>
                                  <p:childTnLst>
                                    <p:animMotion origin="layout" path="M 0.31679 0.06663 L 0.14342 0.21019 " pathEditMode="relative" rAng="0" ptsTypes="AA">
                                      <p:cBhvr>
                                        <p:cTn id="26" dur="2000" fill="hold"/>
                                        <p:tgtEl>
                                          <p:spTgt spid="51"/>
                                        </p:tgtEl>
                                        <p:attrNameLst>
                                          <p:attrName>ppt_x</p:attrName>
                                          <p:attrName>ppt_y</p:attrName>
                                        </p:attrNameLst>
                                      </p:cBhvr>
                                      <p:rCtr x="-8669" y="7178"/>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51" grpId="0" animBg="1"/>
      <p:bldP spid="51" grpId="1" animBg="1"/>
      <p:bldP spid="70" grpId="0" animBg="1"/>
      <p:bldP spid="7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21</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Signal Flow – Step 2</a:t>
            </a:r>
          </a:p>
        </p:txBody>
      </p:sp>
      <p:sp>
        <p:nvSpPr>
          <p:cNvPr id="9" name="Abgerundetes Rechteck 8"/>
          <p:cNvSpPr/>
          <p:nvPr>
            <p:custDataLst>
              <p:tags r:id="rId9"/>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0" name="Rechteck 9"/>
          <p:cNvSpPr/>
          <p:nvPr>
            <p:custDataLst>
              <p:tags r:id="rId10"/>
            </p:custDataLst>
          </p:nvPr>
        </p:nvSpPr>
        <p:spPr>
          <a:xfrm>
            <a:off x="1123337" y="1717154"/>
            <a:ext cx="282287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 name="Abgerundetes Rechteck 10"/>
          <p:cNvSpPr/>
          <p:nvPr>
            <p:custDataLst>
              <p:tags r:id="rId11"/>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 name="Rechteck 11"/>
          <p:cNvSpPr/>
          <p:nvPr>
            <p:custDataLst>
              <p:tags r:id="rId12"/>
            </p:custDataLst>
          </p:nvPr>
        </p:nvSpPr>
        <p:spPr>
          <a:xfrm>
            <a:off x="4702086" y="1878194"/>
            <a:ext cx="2474924"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3" name="Abgerundetes Rechteck 12"/>
          <p:cNvSpPr/>
          <p:nvPr>
            <p:custDataLst>
              <p:tags r:id="rId13"/>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4" name="Abgerundetes Rechteck 13"/>
          <p:cNvSpPr/>
          <p:nvPr>
            <p:custDataLst>
              <p:tags r:id="rId14"/>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5" name="Gruppieren 14"/>
          <p:cNvGrpSpPr/>
          <p:nvPr/>
        </p:nvGrpSpPr>
        <p:grpSpPr>
          <a:xfrm>
            <a:off x="1358368" y="2339461"/>
            <a:ext cx="828000" cy="611578"/>
            <a:chOff x="143875" y="2411853"/>
            <a:chExt cx="828000" cy="611578"/>
          </a:xfrm>
        </p:grpSpPr>
        <p:sp>
          <p:nvSpPr>
            <p:cNvPr id="18" name="Rechteck 17"/>
            <p:cNvSpPr/>
            <p:nvPr>
              <p:custDataLst>
                <p:tags r:id="rId48"/>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19" name="Rechteck 18"/>
            <p:cNvSpPr/>
            <p:nvPr>
              <p:custDataLst>
                <p:tags r:id="rId49"/>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0" name="Pfeil nach rechts 19"/>
          <p:cNvSpPr/>
          <p:nvPr>
            <p:custDataLst>
              <p:tags r:id="rId15"/>
            </p:custDataLst>
          </p:nvPr>
        </p:nvSpPr>
        <p:spPr>
          <a:xfrm>
            <a:off x="264372" y="1645146"/>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1" name="Pfeil nach rechts 20"/>
          <p:cNvSpPr/>
          <p:nvPr>
            <p:custDataLst>
              <p:tags r:id="rId16"/>
            </p:custDataLst>
          </p:nvPr>
        </p:nvSpPr>
        <p:spPr>
          <a:xfrm>
            <a:off x="264372" y="2884485"/>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2" name="Pfeil nach unten 21"/>
          <p:cNvSpPr/>
          <p:nvPr>
            <p:custDataLst>
              <p:tags r:id="rId17"/>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 name="Textfeld 22"/>
          <p:cNvSpPr txBox="1"/>
          <p:nvPr>
            <p:custDataLst>
              <p:tags r:id="rId18"/>
            </p:custDataLst>
          </p:nvPr>
        </p:nvSpPr>
        <p:spPr>
          <a:xfrm>
            <a:off x="2820516" y="3937536"/>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24" name="Pfeil nach links und rechts 23"/>
          <p:cNvSpPr/>
          <p:nvPr>
            <p:custDataLst>
              <p:tags r:id="rId19"/>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Abgerundetes Rechteck 26"/>
          <p:cNvSpPr/>
          <p:nvPr>
            <p:custDataLst>
              <p:tags r:id="rId20"/>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28" name="Pfeil nach rechts 27"/>
          <p:cNvSpPr/>
          <p:nvPr>
            <p:custDataLst>
              <p:tags r:id="rId21"/>
            </p:custDataLst>
          </p:nvPr>
        </p:nvSpPr>
        <p:spPr>
          <a:xfrm>
            <a:off x="2244452" y="27791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sp>
        <p:nvSpPr>
          <p:cNvPr id="74" name="Abgerundetes Rechteck 73"/>
          <p:cNvSpPr/>
          <p:nvPr>
            <p:custDataLst>
              <p:tags r:id="rId22"/>
            </p:custDataLst>
          </p:nvPr>
        </p:nvSpPr>
        <p:spPr>
          <a:xfrm>
            <a:off x="5231886" y="3386097"/>
            <a:ext cx="1316894"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Arbitration</a:t>
            </a:r>
          </a:p>
        </p:txBody>
      </p:sp>
      <p:sp>
        <p:nvSpPr>
          <p:cNvPr id="33" name="Pfeil nach rechts 32"/>
          <p:cNvSpPr/>
          <p:nvPr>
            <p:custDataLst>
              <p:tags r:id="rId23"/>
            </p:custDataLst>
          </p:nvPr>
        </p:nvSpPr>
        <p:spPr>
          <a:xfrm>
            <a:off x="3884832" y="2581250"/>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States</a:t>
            </a:r>
          </a:p>
        </p:txBody>
      </p:sp>
      <p:sp>
        <p:nvSpPr>
          <p:cNvPr id="31" name="Pfeil nach unten 30"/>
          <p:cNvSpPr/>
          <p:nvPr>
            <p:custDataLst>
              <p:tags r:id="rId24"/>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2" name="Textfeld 31"/>
          <p:cNvSpPr txBox="1"/>
          <p:nvPr>
            <p:custDataLst>
              <p:tags r:id="rId25"/>
            </p:custDataLst>
          </p:nvPr>
        </p:nvSpPr>
        <p:spPr>
          <a:xfrm rot="19692273">
            <a:off x="3732416" y="4141767"/>
            <a:ext cx="1502035" cy="294953"/>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1200" kern="0" dirty="0">
                <a:solidFill>
                  <a:srgbClr val="000000"/>
                </a:solidFill>
              </a:rPr>
              <a:t>Evaluated Behaviour</a:t>
            </a:r>
            <a:endParaRPr kumimoji="0" lang="en-GB" sz="1200" b="0" i="0" u="none" strike="noStrike" kern="0" cap="none" spc="0" normalizeH="0" baseline="0" noProof="0" dirty="0">
              <a:ln>
                <a:noFill/>
              </a:ln>
              <a:solidFill>
                <a:srgbClr val="000000"/>
              </a:solidFill>
              <a:effectLst/>
              <a:uLnTx/>
              <a:uFillTx/>
            </a:endParaRPr>
          </a:p>
        </p:txBody>
      </p:sp>
      <p:sp>
        <p:nvSpPr>
          <p:cNvPr id="37" name="Rechteck 36"/>
          <p:cNvSpPr/>
          <p:nvPr>
            <p:custDataLst>
              <p:tags r:id="rId26"/>
            </p:custDataLst>
          </p:nvPr>
        </p:nvSpPr>
        <p:spPr>
          <a:xfrm>
            <a:off x="7834252" y="1717154"/>
            <a:ext cx="2015276"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nvGrpSpPr>
          <p:cNvPr id="16" name="Gruppieren 15"/>
          <p:cNvGrpSpPr/>
          <p:nvPr/>
        </p:nvGrpSpPr>
        <p:grpSpPr>
          <a:xfrm>
            <a:off x="6276900" y="276994"/>
            <a:ext cx="4379248" cy="792089"/>
            <a:chOff x="6276900" y="276994"/>
            <a:chExt cx="4379248" cy="792089"/>
          </a:xfrm>
        </p:grpSpPr>
        <p:pic>
          <p:nvPicPr>
            <p:cNvPr id="56" name="Grafik 55"/>
            <p:cNvPicPr>
              <a:picLocks noChangeAspect="1"/>
            </p:cNvPicPr>
            <p:nvPr>
              <p:custDataLst>
                <p:tags r:id="rId45"/>
              </p:custDataLst>
            </p:nvPr>
          </p:nvPicPr>
          <p:blipFill>
            <a:blip r:embed="rId52" cstate="print">
              <a:extLst>
                <a:ext uri="{28A0092B-C50C-407E-A947-70E740481C1C}">
                  <a14:useLocalDpi xmlns:a14="http://schemas.microsoft.com/office/drawing/2010/main" val="0"/>
                </a:ext>
              </a:extLst>
            </a:blip>
            <a:stretch>
              <a:fillRect/>
            </a:stretch>
          </p:blipFill>
          <p:spPr>
            <a:xfrm rot="5400000">
              <a:off x="7633630" y="-503672"/>
              <a:ext cx="778668" cy="2340000"/>
            </a:xfrm>
            <a:prstGeom prst="rect">
              <a:avLst/>
            </a:prstGeom>
          </p:spPr>
        </p:pic>
        <p:grpSp>
          <p:nvGrpSpPr>
            <p:cNvPr id="42" name="Gruppieren 41"/>
            <p:cNvGrpSpPr/>
            <p:nvPr/>
          </p:nvGrpSpPr>
          <p:grpSpPr>
            <a:xfrm rot="5400000">
              <a:off x="8079078" y="-1507987"/>
              <a:ext cx="774892" cy="4379248"/>
              <a:chOff x="1407259" y="1168918"/>
              <a:chExt cx="774892" cy="4379248"/>
            </a:xfrm>
          </p:grpSpPr>
          <p:sp>
            <p:nvSpPr>
              <p:cNvPr id="44" name="Textfeld 43"/>
              <p:cNvSpPr txBox="1"/>
              <p:nvPr>
                <p:custDataLst>
                  <p:tags r:id="rId46"/>
                </p:custDataLst>
              </p:nvPr>
            </p:nvSpPr>
            <p:spPr>
              <a:xfrm rot="16200000">
                <a:off x="1073018" y="1503159"/>
                <a:ext cx="1443373" cy="774892"/>
              </a:xfrm>
              <a:prstGeom prst="rect">
                <a:avLst/>
              </a:prstGeom>
              <a:noFill/>
            </p:spPr>
            <p:txBody>
              <a:bodyPr wrap="square" lIns="0" tIns="0" rIns="0" bIns="0" rtlCol="0">
                <a:spAutoFit/>
              </a:bodyPr>
              <a:lstStyle/>
              <a:p>
                <a:pPr>
                  <a:lnSpc>
                    <a:spcPct val="107000"/>
                  </a:lnSpc>
                  <a:spcBef>
                    <a:spcPts val="500"/>
                  </a:spcBef>
                </a:pPr>
                <a:r>
                  <a:rPr lang="en-GB" sz="1000" b="1" kern="0" dirty="0">
                    <a:solidFill>
                      <a:srgbClr val="000000"/>
                    </a:solidFill>
                  </a:rPr>
                  <a:t>Lane change trigger</a:t>
                </a:r>
              </a:p>
              <a:p>
                <a:pPr>
                  <a:lnSpc>
                    <a:spcPct val="107000"/>
                  </a:lnSpc>
                  <a:spcBef>
                    <a:spcPts val="500"/>
                  </a:spcBef>
                </a:pPr>
                <a:r>
                  <a:rPr lang="en-GB" sz="1000" kern="0" dirty="0">
                    <a:solidFill>
                      <a:srgbClr val="000000"/>
                    </a:solidFill>
                  </a:rPr>
                  <a:t>- Feasibility calculation</a:t>
                </a:r>
              </a:p>
              <a:p>
                <a:pPr>
                  <a:lnSpc>
                    <a:spcPct val="107000"/>
                  </a:lnSpc>
                  <a:spcBef>
                    <a:spcPts val="500"/>
                  </a:spcBef>
                </a:pPr>
                <a:r>
                  <a:rPr lang="en-GB" sz="1000" kern="0" dirty="0">
                    <a:solidFill>
                      <a:srgbClr val="000000"/>
                    </a:solidFill>
                  </a:rPr>
                  <a:t>- Longitudinal and lateral control in ego lane</a:t>
                </a:r>
              </a:p>
            </p:txBody>
          </p:sp>
          <p:sp>
            <p:nvSpPr>
              <p:cNvPr id="45" name="Textfeld 44"/>
              <p:cNvSpPr txBox="1"/>
              <p:nvPr>
                <p:custDataLst>
                  <p:tags r:id="rId47"/>
                </p:custDataLst>
              </p:nvPr>
            </p:nvSpPr>
            <p:spPr>
              <a:xfrm rot="16200000">
                <a:off x="1452671" y="5121988"/>
                <a:ext cx="638580" cy="213776"/>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2</a:t>
                </a:r>
                <a:endParaRPr kumimoji="0" lang="en-GB" sz="1400" b="0" i="0" u="none" strike="noStrike" kern="0" cap="none" spc="0" normalizeH="0" baseline="0" noProof="0" dirty="0">
                  <a:ln>
                    <a:noFill/>
                  </a:ln>
                  <a:solidFill>
                    <a:srgbClr val="000000"/>
                  </a:solidFill>
                  <a:effectLst/>
                  <a:uLnTx/>
                  <a:uFillTx/>
                </a:endParaRPr>
              </a:p>
            </p:txBody>
          </p:sp>
        </p:grpSp>
      </p:grpSp>
      <p:sp>
        <p:nvSpPr>
          <p:cNvPr id="48" name="Rechteck 47"/>
          <p:cNvSpPr/>
          <p:nvPr>
            <p:custDataLst>
              <p:tags r:id="rId27"/>
            </p:custDataLst>
          </p:nvPr>
        </p:nvSpPr>
        <p:spPr>
          <a:xfrm>
            <a:off x="1308348" y="3157314"/>
            <a:ext cx="104400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125</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49" name="Rechteck 48"/>
          <p:cNvSpPr/>
          <p:nvPr>
            <p:custDataLst>
              <p:tags r:id="rId28"/>
            </p:custDataLst>
          </p:nvPr>
        </p:nvSpPr>
        <p:spPr>
          <a:xfrm>
            <a:off x="72726" y="2234356"/>
            <a:ext cx="96964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noProof="0" dirty="0">
                <a:solidFill>
                  <a:srgbClr val="000000"/>
                </a:solidFill>
                <a:latin typeface="Bosch Office Sans"/>
              </a:rPr>
              <a:t>Indicator left</a:t>
            </a:r>
            <a:endParaRPr kumimoji="0" lang="en-GB" sz="1000" i="0" u="none" strike="noStrike" kern="0" cap="none" spc="0" normalizeH="0" baseline="0" noProof="0" dirty="0">
              <a:ln>
                <a:noFill/>
              </a:ln>
              <a:solidFill>
                <a:srgbClr val="000000"/>
              </a:solidFill>
              <a:effectLst/>
              <a:uLnTx/>
              <a:uFillTx/>
              <a:latin typeface="Bosch Office Sans"/>
            </a:endParaRPr>
          </a:p>
        </p:txBody>
      </p:sp>
      <p:sp>
        <p:nvSpPr>
          <p:cNvPr id="50" name="Rechteck 49"/>
          <p:cNvSpPr/>
          <p:nvPr>
            <p:custDataLst>
              <p:tags r:id="rId29"/>
            </p:custDataLst>
          </p:nvPr>
        </p:nvSpPr>
        <p:spPr>
          <a:xfrm>
            <a:off x="2915683" y="3272224"/>
            <a:ext cx="1260000" cy="605169"/>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Change Left</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0" name="Rechteck 59"/>
          <p:cNvSpPr/>
          <p:nvPr>
            <p:custDataLst>
              <p:tags r:id="rId30"/>
            </p:custDataLst>
          </p:nvPr>
        </p:nvSpPr>
        <p:spPr>
          <a:xfrm>
            <a:off x="1524372" y="2365226"/>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t>
            </a:r>
            <a:r>
              <a:rPr lang="en-GB" sz="1050" kern="0" dirty="0">
                <a:solidFill>
                  <a:srgbClr val="000000"/>
                </a:solidFill>
                <a:latin typeface="Bosch Office Sans"/>
              </a:rPr>
              <a:t>left</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3" name="Rechteck 52"/>
          <p:cNvSpPr/>
          <p:nvPr>
            <p:custDataLst>
              <p:tags r:id="rId31"/>
            </p:custDataLst>
          </p:nvPr>
        </p:nvSpPr>
        <p:spPr>
          <a:xfrm>
            <a:off x="1524468" y="2679911"/>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8" name="Rechteck 67"/>
          <p:cNvSpPr/>
          <p:nvPr>
            <p:custDataLst>
              <p:tags r:id="rId32"/>
            </p:custDataLst>
          </p:nvPr>
        </p:nvSpPr>
        <p:spPr>
          <a:xfrm>
            <a:off x="2915683" y="3922600"/>
            <a:ext cx="1260000" cy="230478"/>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2" name="Rechteck 51"/>
          <p:cNvSpPr/>
          <p:nvPr>
            <p:custDataLst>
              <p:tags r:id="rId33"/>
            </p:custDataLst>
          </p:nvPr>
        </p:nvSpPr>
        <p:spPr>
          <a:xfrm>
            <a:off x="1524372" y="2365226"/>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active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2" name="Abgerundetes Rechteck 61"/>
          <p:cNvSpPr/>
          <p:nvPr>
            <p:custDataLst>
              <p:tags r:id="rId34"/>
            </p:custDataLst>
          </p:nvPr>
        </p:nvSpPr>
        <p:spPr>
          <a:xfrm>
            <a:off x="5223857" y="2254551"/>
            <a:ext cx="1316667"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Filtering</a:t>
            </a:r>
          </a:p>
        </p:txBody>
      </p:sp>
      <p:grpSp>
        <p:nvGrpSpPr>
          <p:cNvPr id="71" name="Gruppieren 70"/>
          <p:cNvGrpSpPr/>
          <p:nvPr/>
        </p:nvGrpSpPr>
        <p:grpSpPr>
          <a:xfrm>
            <a:off x="5402882" y="2778275"/>
            <a:ext cx="950774" cy="625821"/>
            <a:chOff x="5402882" y="2778275"/>
            <a:chExt cx="950774" cy="625821"/>
          </a:xfrm>
        </p:grpSpPr>
        <p:sp>
          <p:nvSpPr>
            <p:cNvPr id="72" name="Pfeil nach unten 71"/>
            <p:cNvSpPr/>
            <p:nvPr>
              <p:custDataLst>
                <p:tags r:id="rId43"/>
              </p:custDataLst>
            </p:nvPr>
          </p:nvSpPr>
          <p:spPr>
            <a:xfrm>
              <a:off x="5497397" y="2778275"/>
              <a:ext cx="737582" cy="625821"/>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3" name="Textfeld 72"/>
            <p:cNvSpPr txBox="1"/>
            <p:nvPr>
              <p:custDataLst>
                <p:tags r:id="rId44"/>
              </p:custDataLst>
            </p:nvPr>
          </p:nvSpPr>
          <p:spPr>
            <a:xfrm>
              <a:off x="5402882" y="2797274"/>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Filtered Behaviour</a:t>
              </a:r>
            </a:p>
          </p:txBody>
        </p:sp>
      </p:grpSp>
      <p:grpSp>
        <p:nvGrpSpPr>
          <p:cNvPr id="75" name="Gruppieren 74"/>
          <p:cNvGrpSpPr/>
          <p:nvPr/>
        </p:nvGrpSpPr>
        <p:grpSpPr>
          <a:xfrm>
            <a:off x="6060265" y="3957984"/>
            <a:ext cx="950774" cy="864096"/>
            <a:chOff x="6060265" y="3957984"/>
            <a:chExt cx="950774" cy="864096"/>
          </a:xfrm>
        </p:grpSpPr>
        <p:sp>
          <p:nvSpPr>
            <p:cNvPr id="76" name="Pfeil nach unten 75"/>
            <p:cNvSpPr/>
            <p:nvPr>
              <p:custDataLst>
                <p:tags r:id="rId41"/>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7" name="Textfeld 76"/>
            <p:cNvSpPr txBox="1"/>
            <p:nvPr>
              <p:custDataLst>
                <p:tags r:id="rId42"/>
              </p:custDataLst>
            </p:nvPr>
          </p:nvSpPr>
          <p:spPr>
            <a:xfrm>
              <a:off x="6060265" y="4028663"/>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
        <p:nvSpPr>
          <p:cNvPr id="51" name="Rechteck 50"/>
          <p:cNvSpPr/>
          <p:nvPr>
            <p:custDataLst>
              <p:tags r:id="rId35"/>
            </p:custDataLst>
          </p:nvPr>
        </p:nvSpPr>
        <p:spPr>
          <a:xfrm>
            <a:off x="2146141" y="4850085"/>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Change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err="1">
                <a:solidFill>
                  <a:srgbClr val="000000"/>
                </a:solidFill>
                <a:latin typeface="Bosch Office Sans"/>
              </a:rPr>
              <a:t>CollisionProb</a:t>
            </a:r>
            <a:r>
              <a:rPr lang="en-GB" sz="1050" kern="0" noProof="0" dirty="0">
                <a:solidFill>
                  <a:srgbClr val="000000"/>
                </a:solidFill>
                <a:latin typeface="Bosch Office Sans"/>
              </a:rPr>
              <a:t>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70" name="Rechteck 69"/>
          <p:cNvSpPr/>
          <p:nvPr>
            <p:custDataLst>
              <p:tags r:id="rId36"/>
            </p:custDataLst>
          </p:nvPr>
        </p:nvSpPr>
        <p:spPr>
          <a:xfrm>
            <a:off x="3856207" y="4856062"/>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Necessity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7" name="Rechteck 56"/>
          <p:cNvSpPr/>
          <p:nvPr>
            <p:custDataLst>
              <p:tags r:id="rId37"/>
            </p:custDataLst>
          </p:nvPr>
        </p:nvSpPr>
        <p:spPr>
          <a:xfrm>
            <a:off x="8005092" y="2742164"/>
            <a:ext cx="1440000" cy="559166"/>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72000" tIns="0" rIns="72000" bIns="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lane change left</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8" name="Pfeil nach rechts 57"/>
          <p:cNvSpPr/>
          <p:nvPr>
            <p:custDataLst>
              <p:tags r:id="rId38"/>
            </p:custDataLst>
          </p:nvPr>
        </p:nvSpPr>
        <p:spPr>
          <a:xfrm rot="10800000" flipH="1" flipV="1">
            <a:off x="9438538" y="2669082"/>
            <a:ext cx="1260000" cy="70425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Optic</a:t>
            </a:r>
            <a:r>
              <a:rPr kumimoji="0" lang="en-GB" sz="1100" b="0" i="0" u="none" strike="noStrike" kern="0" cap="none" spc="0" normalizeH="0" noProof="0" dirty="0">
                <a:ln>
                  <a:noFill/>
                </a:ln>
                <a:solidFill>
                  <a:srgbClr val="000000"/>
                </a:solidFill>
                <a:effectLst/>
                <a:uLnTx/>
                <a:uFillTx/>
                <a:latin typeface="Bosch Office Sans"/>
                <a:ea typeface="+mn-ea"/>
                <a:cs typeface="+mn-cs"/>
              </a:rPr>
              <a:t> &amp; Acoustic Output</a:t>
            </a: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Pfeil nach rechts 53"/>
          <p:cNvSpPr/>
          <p:nvPr>
            <p:custDataLst>
              <p:tags r:id="rId39"/>
            </p:custDataLst>
          </p:nvPr>
        </p:nvSpPr>
        <p:spPr>
          <a:xfrm rot="10800000" flipH="1" flipV="1">
            <a:off x="6817100" y="304260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55" name="Pfeil nach rechts 54"/>
          <p:cNvSpPr/>
          <p:nvPr>
            <p:custDataLst>
              <p:tags r:id="rId40"/>
            </p:custDataLst>
          </p:nvPr>
        </p:nvSpPr>
        <p:spPr>
          <a:xfrm>
            <a:off x="6817100" y="250924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Info</a:t>
            </a:r>
          </a:p>
        </p:txBody>
      </p:sp>
    </p:spTree>
    <p:custDataLst>
      <p:tags r:id="rId1"/>
    </p:custDataLst>
    <p:extLst>
      <p:ext uri="{BB962C8B-B14F-4D97-AF65-F5344CB8AC3E}">
        <p14:creationId xmlns:p14="http://schemas.microsoft.com/office/powerpoint/2010/main" val="224258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2"/>
                                        </p:tgtEl>
                                      </p:cBhvr>
                                    </p:animEffect>
                                    <p:set>
                                      <p:cBhvr>
                                        <p:cTn id="12" dur="1" fill="hold">
                                          <p:stCondLst>
                                            <p:cond delay="499"/>
                                          </p:stCondLst>
                                        </p:cTn>
                                        <p:tgtEl>
                                          <p:spTgt spid="5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2"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76266E-7 3.10522E-6 L 0.15036 0.02727 " pathEditMode="relative" rAng="0" ptsTypes="AA">
                                      <p:cBhvr>
                                        <p:cTn id="20" dur="2000" fill="hold"/>
                                        <p:tgtEl>
                                          <p:spTgt spid="48"/>
                                        </p:tgtEl>
                                        <p:attrNameLst>
                                          <p:attrName>ppt_x</p:attrName>
                                          <p:attrName>ppt_y</p:attrName>
                                        </p:attrNameLst>
                                      </p:cBhvr>
                                      <p:rCtr x="7511" y="1364"/>
                                    </p:animMotion>
                                  </p:childTnLst>
                                </p:cTn>
                              </p:par>
                            </p:childTnLst>
                          </p:cTn>
                        </p:par>
                        <p:par>
                          <p:cTn id="21" fill="hold">
                            <p:stCondLst>
                              <p:cond delay="2000"/>
                            </p:stCondLst>
                            <p:childTnLst>
                              <p:par>
                                <p:cTn id="22" presetID="10" presetClass="entr" presetSubtype="0" fill="hold" grpId="1"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childTnLst>
                          </p:cTn>
                        </p:par>
                        <p:par>
                          <p:cTn id="28" fill="hold">
                            <p:stCondLst>
                              <p:cond delay="2500"/>
                            </p:stCondLst>
                            <p:childTnLst>
                              <p:par>
                                <p:cTn id="29" presetID="10" presetClass="exit" presetSubtype="0" fill="hold" grpId="2" nodeType="after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0" nodeType="clickEffect">
                                  <p:stCondLst>
                                    <p:cond delay="0"/>
                                  </p:stCondLst>
                                  <p:childTnLst>
                                    <p:animMotion origin="layout" path="M -4.84805E-6 1.46643E-7 L -0.06686 0.24337 " pathEditMode="relative" rAng="0" ptsTypes="AA">
                                      <p:cBhvr>
                                        <p:cTn id="35" dur="2000" fill="hold"/>
                                        <p:tgtEl>
                                          <p:spTgt spid="50"/>
                                        </p:tgtEl>
                                        <p:attrNameLst>
                                          <p:attrName>ppt_x</p:attrName>
                                          <p:attrName>ppt_y</p:attrName>
                                        </p:attrNameLst>
                                      </p:cBhvr>
                                      <p:rCtr x="-3213" y="11834"/>
                                    </p:animMotion>
                                  </p:childTnLst>
                                </p:cTn>
                              </p:par>
                              <p:par>
                                <p:cTn id="36" presetID="42" presetClass="path" presetSubtype="0" accel="50000" decel="50000" fill="hold" grpId="0" nodeType="withEffect">
                                  <p:stCondLst>
                                    <p:cond delay="0"/>
                                  </p:stCondLst>
                                  <p:childTnLst>
                                    <p:animMotion origin="layout" path="M -4.84805E-6 -2.05557E-6 L 0.09233 0.17083 " pathEditMode="relative" rAng="0" ptsTypes="AA">
                                      <p:cBhvr>
                                        <p:cTn id="37" dur="2000" fill="hold"/>
                                        <p:tgtEl>
                                          <p:spTgt spid="68"/>
                                        </p:tgtEl>
                                        <p:attrNameLst>
                                          <p:attrName>ppt_x</p:attrName>
                                          <p:attrName>ppt_y</p:attrName>
                                        </p:attrNameLst>
                                      </p:cBhvr>
                                      <p:rCtr x="4616" y="8541"/>
                                    </p:animMotion>
                                  </p:childTnLst>
                                </p:cTn>
                              </p:par>
                            </p:childTnLst>
                          </p:cTn>
                        </p:par>
                      </p:childTnLst>
                    </p:cTn>
                  </p:par>
                  <p:par>
                    <p:cTn id="38" fill="hold">
                      <p:stCondLst>
                        <p:cond delay="indefinite"/>
                      </p:stCondLst>
                      <p:childTnLst>
                        <p:par>
                          <p:cTn id="39" fill="hold">
                            <p:stCondLst>
                              <p:cond delay="0"/>
                            </p:stCondLst>
                            <p:childTnLst>
                              <p:par>
                                <p:cTn id="40" presetID="1" presetClass="path" presetSubtype="0" accel="50000" decel="50000" fill="hold" grpId="2" nodeType="clickEffect">
                                  <p:stCondLst>
                                    <p:cond delay="0"/>
                                  </p:stCondLst>
                                  <p:childTnLst>
                                    <p:animMotion origin="layout" path="M -0.06975 0.24492 C -0.06975 0.22279 0.05152 0.20479 0.20087 0.20479 C 0.35008 0.20479 0.4715 0.22279 0.4715 0.24492 C 0.4715 0.2673 0.35008 0.28505 0.20087 0.28505 C 0.05152 0.28505 -0.06975 0.2673 -0.06975 0.24492 Z " pathEditMode="relative" rAng="16200000" ptsTypes="AAAAA">
                                      <p:cBhvr>
                                        <p:cTn id="41" dur="2000" fill="hold"/>
                                        <p:tgtEl>
                                          <p:spTgt spid="50"/>
                                        </p:tgtEl>
                                        <p:attrNameLst>
                                          <p:attrName>ppt_x</p:attrName>
                                          <p:attrName>ppt_y</p:attrName>
                                        </p:attrNameLst>
                                      </p:cBhvr>
                                      <p:rCtr x="27062" y="0"/>
                                    </p:animMotion>
                                  </p:childTnLst>
                                </p:cTn>
                              </p:par>
                              <p:par>
                                <p:cTn id="42" presetID="1" presetClass="path" presetSubtype="0" accel="50000" decel="50000" fill="hold" grpId="3" nodeType="withEffect">
                                  <p:stCondLst>
                                    <p:cond delay="0"/>
                                  </p:stCondLst>
                                  <p:childTnLst>
                                    <p:animMotion origin="layout" path="M 0.09219 0.17109 C 0.09219 0.15899 0.17555 0.1487 0.27815 0.1487 C 0.38061 0.1487 0.46411 0.15899 0.46411 0.17109 C 0.46411 0.18369 0.38061 0.19347 0.27815 0.19347 C 0.17555 0.19347 0.09219 0.18369 0.09219 0.17109 Z " pathEditMode="relative" rAng="16200000" ptsTypes="AAAAA">
                                      <p:cBhvr>
                                        <p:cTn id="43" dur="2000" fill="hold"/>
                                        <p:tgtEl>
                                          <p:spTgt spid="68"/>
                                        </p:tgtEl>
                                        <p:attrNameLst>
                                          <p:attrName>ppt_x</p:attrName>
                                          <p:attrName>ppt_y</p:attrName>
                                        </p:attrNameLst>
                                      </p:cBhvr>
                                      <p:rCtr x="18596" y="0"/>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1"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grpId="1"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xit" presetSubtype="0" fill="hold" grpId="3" nodeType="withEffect">
                                  <p:stCondLst>
                                    <p:cond delay="0"/>
                                  </p:stCondLst>
                                  <p:childTnLst>
                                    <p:animEffect transition="out" filter="fade">
                                      <p:cBhvr>
                                        <p:cTn id="53" dur="500"/>
                                        <p:tgtEl>
                                          <p:spTgt spid="50"/>
                                        </p:tgtEl>
                                      </p:cBhvr>
                                    </p:animEffect>
                                    <p:set>
                                      <p:cBhvr>
                                        <p:cTn id="54" dur="1" fill="hold">
                                          <p:stCondLst>
                                            <p:cond delay="499"/>
                                          </p:stCondLst>
                                        </p:cTn>
                                        <p:tgtEl>
                                          <p:spTgt spid="50"/>
                                        </p:tgtEl>
                                        <p:attrNameLst>
                                          <p:attrName>style.visibility</p:attrName>
                                        </p:attrNameLst>
                                      </p:cBhvr>
                                      <p:to>
                                        <p:strVal val="hidden"/>
                                      </p:to>
                                    </p:set>
                                  </p:childTnLst>
                                </p:cTn>
                              </p:par>
                              <p:par>
                                <p:cTn id="55" presetID="10" presetClass="exit" presetSubtype="0" fill="hold" grpId="2" nodeType="withEffect">
                                  <p:stCondLst>
                                    <p:cond delay="0"/>
                                  </p:stCondLst>
                                  <p:childTnLst>
                                    <p:animEffect transition="out" filter="fade">
                                      <p:cBhvr>
                                        <p:cTn id="56" dur="500"/>
                                        <p:tgtEl>
                                          <p:spTgt spid="68"/>
                                        </p:tgtEl>
                                      </p:cBhvr>
                                    </p:animEffect>
                                    <p:set>
                                      <p:cBhvr>
                                        <p:cTn id="57" dur="1" fill="hold">
                                          <p:stCondLst>
                                            <p:cond delay="499"/>
                                          </p:stCondLst>
                                        </p:cTn>
                                        <p:tgtEl>
                                          <p:spTgt spid="6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0" nodeType="clickEffect">
                                  <p:stCondLst>
                                    <p:cond delay="0"/>
                                  </p:stCondLst>
                                  <p:childTnLst>
                                    <p:animMotion origin="layout" path="M 4.77569E-6 4.7929E-6 L 0.21085 -0.25187 " pathEditMode="relative" rAng="0" ptsTypes="AA">
                                      <p:cBhvr>
                                        <p:cTn id="61" dur="2000" fill="hold"/>
                                        <p:tgtEl>
                                          <p:spTgt spid="51"/>
                                        </p:tgtEl>
                                        <p:attrNameLst>
                                          <p:attrName>ppt_x</p:attrName>
                                          <p:attrName>ppt_y</p:attrName>
                                        </p:attrNameLst>
                                      </p:cBhvr>
                                      <p:rCtr x="10535" y="-12606"/>
                                    </p:animMotion>
                                  </p:childTnLst>
                                </p:cTn>
                              </p:par>
                              <p:par>
                                <p:cTn id="62" presetID="42" presetClass="path" presetSubtype="0" accel="50000" decel="50000" fill="hold" grpId="0" nodeType="withEffect">
                                  <p:stCondLst>
                                    <p:cond delay="0"/>
                                  </p:stCondLst>
                                  <p:childTnLst>
                                    <p:animMotion origin="layout" path="M 3.70478E-6 -4.27836E-6 L 0.05499 -0.18883 " pathEditMode="relative" rAng="0" ptsTypes="AA">
                                      <p:cBhvr>
                                        <p:cTn id="63" dur="2000" fill="hold"/>
                                        <p:tgtEl>
                                          <p:spTgt spid="70"/>
                                        </p:tgtEl>
                                        <p:attrNameLst>
                                          <p:attrName>ppt_x</p:attrName>
                                          <p:attrName>ppt_y</p:attrName>
                                        </p:attrNameLst>
                                      </p:cBhvr>
                                      <p:rCtr x="2750" y="-9442"/>
                                    </p:animMotion>
                                  </p:childTnLst>
                                </p:cTn>
                              </p:par>
                            </p:childTnLst>
                          </p:cTn>
                        </p:par>
                      </p:childTnLst>
                    </p:cTn>
                  </p:par>
                  <p:par>
                    <p:cTn id="64" fill="hold">
                      <p:stCondLst>
                        <p:cond delay="indefinite"/>
                      </p:stCondLst>
                      <p:childTnLst>
                        <p:par>
                          <p:cTn id="65" fill="hold">
                            <p:stCondLst>
                              <p:cond delay="0"/>
                            </p:stCondLst>
                            <p:childTnLst>
                              <p:par>
                                <p:cTn id="66" presetID="50" presetClass="path" presetSubtype="0" accel="50000" decel="50000" fill="hold" grpId="2" nodeType="clickEffect">
                                  <p:stCondLst>
                                    <p:cond delay="0"/>
                                  </p:stCondLst>
                                  <p:childTnLst>
                                    <p:animMotion origin="layout" path="M 0.21085 -0.25187 L 0.28292 -0.25187 C 0.31534 -0.25187 0.35528 -0.18447 0.35528 -0.12967 L 0.35528 -0.00644 " pathEditMode="relative" rAng="0" ptsTypes="AAAA">
                                      <p:cBhvr>
                                        <p:cTn id="67" dur="2000" fill="hold"/>
                                        <p:tgtEl>
                                          <p:spTgt spid="51"/>
                                        </p:tgtEl>
                                        <p:attrNameLst>
                                          <p:attrName>ppt_x</p:attrName>
                                          <p:attrName>ppt_y</p:attrName>
                                        </p:attrNameLst>
                                      </p:cBhvr>
                                      <p:rCtr x="7221" y="12272"/>
                                    </p:animMotion>
                                  </p:childTnLst>
                                </p:cTn>
                              </p:par>
                            </p:childTnLst>
                          </p:cTn>
                        </p:par>
                        <p:par>
                          <p:cTn id="68" fill="hold">
                            <p:stCondLst>
                              <p:cond delay="2000"/>
                            </p:stCondLst>
                            <p:childTnLst>
                              <p:par>
                                <p:cTn id="69" presetID="9" presetClass="exit" presetSubtype="0" fill="hold" grpId="2" nodeType="afterEffect">
                                  <p:stCondLst>
                                    <p:cond delay="0"/>
                                  </p:stCondLst>
                                  <p:childTnLst>
                                    <p:animEffect transition="out" filter="dissolve">
                                      <p:cBhvr>
                                        <p:cTn id="70" dur="2000"/>
                                        <p:tgtEl>
                                          <p:spTgt spid="70"/>
                                        </p:tgtEl>
                                      </p:cBhvr>
                                    </p:animEffect>
                                    <p:set>
                                      <p:cBhvr>
                                        <p:cTn id="71" dur="1" fill="hold">
                                          <p:stCondLst>
                                            <p:cond delay="1999"/>
                                          </p:stCondLst>
                                        </p:cTn>
                                        <p:tgtEl>
                                          <p:spTgt spid="70"/>
                                        </p:tgtEl>
                                        <p:attrNameLst>
                                          <p:attrName>style.visibility</p:attrName>
                                        </p:attrNameLst>
                                      </p:cBhvr>
                                      <p:to>
                                        <p:strVal val="hidden"/>
                                      </p:to>
                                    </p:set>
                                  </p:childTnLst>
                                </p:cTn>
                              </p:par>
                            </p:childTnLst>
                          </p:cTn>
                        </p:par>
                        <p:par>
                          <p:cTn id="72" fill="hold">
                            <p:stCondLst>
                              <p:cond delay="4000"/>
                            </p:stCondLst>
                            <p:childTnLst>
                              <p:par>
                                <p:cTn id="73" presetID="10" presetClass="entr" presetSubtype="0"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fade">
                                      <p:cBhvr>
                                        <p:cTn id="79" dur="500"/>
                                        <p:tgtEl>
                                          <p:spTgt spid="55"/>
                                        </p:tgtEl>
                                      </p:cBhvr>
                                    </p:animEffect>
                                  </p:childTnLst>
                                </p:cTn>
                              </p:par>
                            </p:childTnLst>
                          </p:cTn>
                        </p:par>
                        <p:par>
                          <p:cTn id="80" fill="hold">
                            <p:stCondLst>
                              <p:cond delay="5000"/>
                            </p:stCondLst>
                            <p:childTnLst>
                              <p:par>
                                <p:cTn id="81" presetID="10"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1" animBg="1"/>
      <p:bldP spid="48" grpId="2" animBg="1"/>
      <p:bldP spid="49" grpId="0" animBg="1"/>
      <p:bldP spid="50" grpId="0" animBg="1"/>
      <p:bldP spid="50" grpId="1" animBg="1"/>
      <p:bldP spid="50" grpId="2" animBg="1"/>
      <p:bldP spid="50" grpId="3" animBg="1"/>
      <p:bldP spid="60" grpId="2" animBg="1"/>
      <p:bldP spid="68" grpId="0" animBg="1"/>
      <p:bldP spid="68" grpId="1" animBg="1"/>
      <p:bldP spid="68" grpId="2" animBg="1"/>
      <p:bldP spid="68" grpId="3" animBg="1"/>
      <p:bldP spid="52" grpId="0" animBg="1"/>
      <p:bldP spid="51" grpId="0" animBg="1"/>
      <p:bldP spid="51" grpId="1" animBg="1"/>
      <p:bldP spid="51" grpId="2" animBg="1"/>
      <p:bldP spid="70" grpId="0" animBg="1"/>
      <p:bldP spid="70" grpId="1" animBg="1"/>
      <p:bldP spid="70" grpId="2" animBg="1"/>
      <p:bldP spid="57" grpId="0" animBg="1"/>
      <p:bldP spid="58" grpId="0" animBg="1"/>
      <p:bldP spid="54"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rafik 53"/>
          <p:cNvPicPr>
            <a:picLocks noChangeAspect="1"/>
          </p:cNvPicPr>
          <p:nvPr>
            <p:custDataLst>
              <p:tags r:id="rId2"/>
            </p:custDataLst>
          </p:nvPr>
        </p:nvPicPr>
        <p:blipFill>
          <a:blip r:embed="rId50" cstate="print">
            <a:extLst>
              <a:ext uri="{28A0092B-C50C-407E-A947-70E740481C1C}">
                <a14:useLocalDpi xmlns:a14="http://schemas.microsoft.com/office/drawing/2010/main" val="0"/>
              </a:ext>
            </a:extLst>
          </a:blip>
          <a:stretch>
            <a:fillRect/>
          </a:stretch>
        </p:blipFill>
        <p:spPr>
          <a:xfrm rot="5400000">
            <a:off x="7633630" y="-503672"/>
            <a:ext cx="778668" cy="2340000"/>
          </a:xfrm>
          <a:prstGeom prst="rect">
            <a:avLst/>
          </a:prstGeom>
        </p:spPr>
      </p:pic>
      <p:sp>
        <p:nvSpPr>
          <p:cNvPr id="8" name="Textfeld 7"/>
          <p:cNvSpPr txBox="1">
            <a:spLocks/>
          </p:cNvSpPr>
          <p:nvPr>
            <p:custDataLst>
              <p:tags r:id="rId3"/>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22</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Signal Flow – Step 3</a:t>
            </a:r>
          </a:p>
        </p:txBody>
      </p:sp>
      <p:sp>
        <p:nvSpPr>
          <p:cNvPr id="9" name="Abgerundetes Rechteck 8"/>
          <p:cNvSpPr/>
          <p:nvPr>
            <p:custDataLst>
              <p:tags r:id="rId10"/>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0" name="Rechteck 9"/>
          <p:cNvSpPr/>
          <p:nvPr>
            <p:custDataLst>
              <p:tags r:id="rId11"/>
            </p:custDataLst>
          </p:nvPr>
        </p:nvSpPr>
        <p:spPr>
          <a:xfrm>
            <a:off x="1123337" y="1717154"/>
            <a:ext cx="282287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 name="Abgerundetes Rechteck 10"/>
          <p:cNvSpPr/>
          <p:nvPr>
            <p:custDataLst>
              <p:tags r:id="rId12"/>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 name="Rechteck 11"/>
          <p:cNvSpPr/>
          <p:nvPr>
            <p:custDataLst>
              <p:tags r:id="rId13"/>
            </p:custDataLst>
          </p:nvPr>
        </p:nvSpPr>
        <p:spPr>
          <a:xfrm>
            <a:off x="4702086" y="1878194"/>
            <a:ext cx="2474924"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3" name="Abgerundetes Rechteck 12"/>
          <p:cNvSpPr/>
          <p:nvPr>
            <p:custDataLst>
              <p:tags r:id="rId14"/>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4" name="Abgerundetes Rechteck 13"/>
          <p:cNvSpPr/>
          <p:nvPr>
            <p:custDataLst>
              <p:tags r:id="rId15"/>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5" name="Gruppieren 14"/>
          <p:cNvGrpSpPr/>
          <p:nvPr/>
        </p:nvGrpSpPr>
        <p:grpSpPr>
          <a:xfrm>
            <a:off x="1358368" y="2339461"/>
            <a:ext cx="828000" cy="611578"/>
            <a:chOff x="143875" y="2411853"/>
            <a:chExt cx="828000" cy="611578"/>
          </a:xfrm>
        </p:grpSpPr>
        <p:sp>
          <p:nvSpPr>
            <p:cNvPr id="18" name="Rechteck 17"/>
            <p:cNvSpPr/>
            <p:nvPr>
              <p:custDataLst>
                <p:tags r:id="rId46"/>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19" name="Rechteck 18"/>
            <p:cNvSpPr/>
            <p:nvPr>
              <p:custDataLst>
                <p:tags r:id="rId47"/>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0" name="Pfeil nach rechts 19"/>
          <p:cNvSpPr/>
          <p:nvPr>
            <p:custDataLst>
              <p:tags r:id="rId16"/>
            </p:custDataLst>
          </p:nvPr>
        </p:nvSpPr>
        <p:spPr>
          <a:xfrm>
            <a:off x="264372" y="1645146"/>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1" name="Pfeil nach rechts 20"/>
          <p:cNvSpPr/>
          <p:nvPr>
            <p:custDataLst>
              <p:tags r:id="rId17"/>
            </p:custDataLst>
          </p:nvPr>
        </p:nvSpPr>
        <p:spPr>
          <a:xfrm>
            <a:off x="264372" y="2884485"/>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2" name="Pfeil nach unten 21"/>
          <p:cNvSpPr/>
          <p:nvPr>
            <p:custDataLst>
              <p:tags r:id="rId18"/>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 name="Textfeld 22"/>
          <p:cNvSpPr txBox="1"/>
          <p:nvPr>
            <p:custDataLst>
              <p:tags r:id="rId19"/>
            </p:custDataLst>
          </p:nvPr>
        </p:nvSpPr>
        <p:spPr>
          <a:xfrm>
            <a:off x="2820516" y="3937536"/>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24" name="Pfeil nach links und rechts 23"/>
          <p:cNvSpPr/>
          <p:nvPr>
            <p:custDataLst>
              <p:tags r:id="rId20"/>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Abgerundetes Rechteck 26"/>
          <p:cNvSpPr/>
          <p:nvPr>
            <p:custDataLst>
              <p:tags r:id="rId21"/>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28" name="Pfeil nach rechts 27"/>
          <p:cNvSpPr/>
          <p:nvPr>
            <p:custDataLst>
              <p:tags r:id="rId22"/>
            </p:custDataLst>
          </p:nvPr>
        </p:nvSpPr>
        <p:spPr>
          <a:xfrm>
            <a:off x="2244452" y="27791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sp>
        <p:nvSpPr>
          <p:cNvPr id="74" name="Abgerundetes Rechteck 73"/>
          <p:cNvSpPr/>
          <p:nvPr>
            <p:custDataLst>
              <p:tags r:id="rId23"/>
            </p:custDataLst>
          </p:nvPr>
        </p:nvSpPr>
        <p:spPr>
          <a:xfrm>
            <a:off x="5231886" y="3386097"/>
            <a:ext cx="1316894"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Arbitration</a:t>
            </a:r>
          </a:p>
        </p:txBody>
      </p:sp>
      <p:sp>
        <p:nvSpPr>
          <p:cNvPr id="33" name="Pfeil nach rechts 32"/>
          <p:cNvSpPr/>
          <p:nvPr>
            <p:custDataLst>
              <p:tags r:id="rId24"/>
            </p:custDataLst>
          </p:nvPr>
        </p:nvSpPr>
        <p:spPr>
          <a:xfrm>
            <a:off x="3884832" y="2581250"/>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States</a:t>
            </a:r>
          </a:p>
        </p:txBody>
      </p:sp>
      <p:sp>
        <p:nvSpPr>
          <p:cNvPr id="31" name="Pfeil nach unten 30"/>
          <p:cNvSpPr/>
          <p:nvPr>
            <p:custDataLst>
              <p:tags r:id="rId25"/>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2" name="Textfeld 31"/>
          <p:cNvSpPr txBox="1"/>
          <p:nvPr>
            <p:custDataLst>
              <p:tags r:id="rId26"/>
            </p:custDataLst>
          </p:nvPr>
        </p:nvSpPr>
        <p:spPr>
          <a:xfrm rot="19692273">
            <a:off x="3732416" y="4141767"/>
            <a:ext cx="1502035" cy="294953"/>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1200" kern="0" dirty="0">
                <a:solidFill>
                  <a:srgbClr val="000000"/>
                </a:solidFill>
              </a:rPr>
              <a:t>Evaluated Behaviour</a:t>
            </a:r>
            <a:endParaRPr kumimoji="0" lang="en-GB" sz="1200" b="0" i="0" u="none" strike="noStrike" kern="0" cap="none" spc="0" normalizeH="0" baseline="0" noProof="0" dirty="0">
              <a:ln>
                <a:noFill/>
              </a:ln>
              <a:solidFill>
                <a:srgbClr val="000000"/>
              </a:solidFill>
              <a:effectLst/>
              <a:uLnTx/>
              <a:uFillTx/>
            </a:endParaRPr>
          </a:p>
        </p:txBody>
      </p:sp>
      <p:sp>
        <p:nvSpPr>
          <p:cNvPr id="37" name="Rechteck 36"/>
          <p:cNvSpPr/>
          <p:nvPr>
            <p:custDataLst>
              <p:tags r:id="rId27"/>
            </p:custDataLst>
          </p:nvPr>
        </p:nvSpPr>
        <p:spPr>
          <a:xfrm>
            <a:off x="7834252" y="1717154"/>
            <a:ext cx="2015276"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nvGrpSpPr>
          <p:cNvPr id="42" name="Gruppieren 41"/>
          <p:cNvGrpSpPr/>
          <p:nvPr/>
        </p:nvGrpSpPr>
        <p:grpSpPr>
          <a:xfrm rot="5400000">
            <a:off x="8193468" y="-1537613"/>
            <a:ext cx="546112" cy="4379248"/>
            <a:chOff x="1492023" y="1168918"/>
            <a:chExt cx="546112" cy="4379248"/>
          </a:xfrm>
        </p:grpSpPr>
        <p:sp>
          <p:nvSpPr>
            <p:cNvPr id="44" name="Textfeld 43"/>
            <p:cNvSpPr txBox="1"/>
            <p:nvPr>
              <p:custDataLst>
                <p:tags r:id="rId44"/>
              </p:custDataLst>
            </p:nvPr>
          </p:nvSpPr>
          <p:spPr>
            <a:xfrm rot="16200000">
              <a:off x="1043392" y="1617549"/>
              <a:ext cx="1443373" cy="546112"/>
            </a:xfrm>
            <a:prstGeom prst="rect">
              <a:avLst/>
            </a:prstGeom>
            <a:noFill/>
          </p:spPr>
          <p:txBody>
            <a:bodyPr wrap="square" lIns="0" tIns="0" rIns="0" bIns="0" rtlCol="0">
              <a:spAutoFit/>
            </a:bodyPr>
            <a:lstStyle/>
            <a:p>
              <a:pPr>
                <a:lnSpc>
                  <a:spcPct val="107000"/>
                </a:lnSpc>
                <a:spcBef>
                  <a:spcPts val="500"/>
                </a:spcBef>
              </a:pPr>
              <a:r>
                <a:rPr lang="en-GB" sz="1000" b="1" kern="0" dirty="0">
                  <a:solidFill>
                    <a:srgbClr val="000000"/>
                  </a:solidFill>
                </a:rPr>
                <a:t>Automated lane change</a:t>
              </a:r>
            </a:p>
            <a:p>
              <a:pPr>
                <a:lnSpc>
                  <a:spcPct val="107000"/>
                </a:lnSpc>
                <a:spcBef>
                  <a:spcPts val="500"/>
                </a:spcBef>
              </a:pPr>
              <a:r>
                <a:rPr lang="en-GB" sz="1000" kern="0" dirty="0">
                  <a:solidFill>
                    <a:srgbClr val="000000"/>
                  </a:solidFill>
                </a:rPr>
                <a:t>- Longitudinal and lateral control in new target lane</a:t>
              </a:r>
            </a:p>
          </p:txBody>
        </p:sp>
        <p:sp>
          <p:nvSpPr>
            <p:cNvPr id="45" name="Textfeld 44"/>
            <p:cNvSpPr txBox="1"/>
            <p:nvPr>
              <p:custDataLst>
                <p:tags r:id="rId45"/>
              </p:custDataLst>
            </p:nvPr>
          </p:nvSpPr>
          <p:spPr>
            <a:xfrm rot="16200000">
              <a:off x="1452671" y="5121988"/>
              <a:ext cx="638580" cy="213776"/>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3</a:t>
              </a:r>
              <a:endParaRPr kumimoji="0" lang="en-GB" sz="1400" b="0" i="0" u="none" strike="noStrike" kern="0" cap="none" spc="0" normalizeH="0" baseline="0" noProof="0" dirty="0">
                <a:ln>
                  <a:noFill/>
                </a:ln>
                <a:solidFill>
                  <a:srgbClr val="000000"/>
                </a:solidFill>
                <a:effectLst/>
                <a:uLnTx/>
                <a:uFillTx/>
              </a:endParaRPr>
            </a:p>
          </p:txBody>
        </p:sp>
      </p:grpSp>
      <p:sp>
        <p:nvSpPr>
          <p:cNvPr id="48" name="Rechteck 47"/>
          <p:cNvSpPr/>
          <p:nvPr>
            <p:custDataLst>
              <p:tags r:id="rId28"/>
            </p:custDataLst>
          </p:nvPr>
        </p:nvSpPr>
        <p:spPr>
          <a:xfrm>
            <a:off x="1308348" y="3157314"/>
            <a:ext cx="104400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125</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0" name="Rechteck 49"/>
          <p:cNvSpPr/>
          <p:nvPr>
            <p:custDataLst>
              <p:tags r:id="rId29"/>
            </p:custDataLst>
          </p:nvPr>
        </p:nvSpPr>
        <p:spPr>
          <a:xfrm>
            <a:off x="2915683" y="3272224"/>
            <a:ext cx="1260000" cy="605169"/>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Change Left</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0" name="Rechteck 59"/>
          <p:cNvSpPr/>
          <p:nvPr>
            <p:custDataLst>
              <p:tags r:id="rId30"/>
            </p:custDataLst>
          </p:nvPr>
        </p:nvSpPr>
        <p:spPr>
          <a:xfrm>
            <a:off x="1524372" y="2365226"/>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t>
            </a:r>
            <a:r>
              <a:rPr lang="en-GB" sz="1050" kern="0" dirty="0">
                <a:solidFill>
                  <a:srgbClr val="000000"/>
                </a:solidFill>
                <a:latin typeface="Bosch Office Sans"/>
              </a:rPr>
              <a:t>left</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3" name="Rechteck 52"/>
          <p:cNvSpPr/>
          <p:nvPr>
            <p:custDataLst>
              <p:tags r:id="rId31"/>
            </p:custDataLst>
          </p:nvPr>
        </p:nvSpPr>
        <p:spPr>
          <a:xfrm>
            <a:off x="1524468" y="2679911"/>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8" name="Rechteck 67"/>
          <p:cNvSpPr/>
          <p:nvPr>
            <p:custDataLst>
              <p:tags r:id="rId32"/>
            </p:custDataLst>
          </p:nvPr>
        </p:nvSpPr>
        <p:spPr>
          <a:xfrm>
            <a:off x="2915683" y="3922600"/>
            <a:ext cx="1260000" cy="230478"/>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2" name="Abgerundetes Rechteck 61"/>
          <p:cNvSpPr/>
          <p:nvPr>
            <p:custDataLst>
              <p:tags r:id="rId33"/>
            </p:custDataLst>
          </p:nvPr>
        </p:nvSpPr>
        <p:spPr>
          <a:xfrm>
            <a:off x="5223857" y="2254551"/>
            <a:ext cx="1316667"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Filtering</a:t>
            </a:r>
          </a:p>
        </p:txBody>
      </p:sp>
      <p:grpSp>
        <p:nvGrpSpPr>
          <p:cNvPr id="71" name="Gruppieren 70"/>
          <p:cNvGrpSpPr/>
          <p:nvPr/>
        </p:nvGrpSpPr>
        <p:grpSpPr>
          <a:xfrm>
            <a:off x="5402882" y="2778275"/>
            <a:ext cx="950774" cy="625821"/>
            <a:chOff x="5402882" y="2778275"/>
            <a:chExt cx="950774" cy="625821"/>
          </a:xfrm>
        </p:grpSpPr>
        <p:sp>
          <p:nvSpPr>
            <p:cNvPr id="72" name="Pfeil nach unten 71"/>
            <p:cNvSpPr/>
            <p:nvPr>
              <p:custDataLst>
                <p:tags r:id="rId42"/>
              </p:custDataLst>
            </p:nvPr>
          </p:nvSpPr>
          <p:spPr>
            <a:xfrm>
              <a:off x="5497397" y="2778275"/>
              <a:ext cx="737582" cy="625821"/>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3" name="Textfeld 72"/>
            <p:cNvSpPr txBox="1"/>
            <p:nvPr>
              <p:custDataLst>
                <p:tags r:id="rId43"/>
              </p:custDataLst>
            </p:nvPr>
          </p:nvSpPr>
          <p:spPr>
            <a:xfrm>
              <a:off x="5402882" y="2797274"/>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Filtered Behaviour</a:t>
              </a:r>
            </a:p>
          </p:txBody>
        </p:sp>
      </p:grpSp>
      <p:grpSp>
        <p:nvGrpSpPr>
          <p:cNvPr id="75" name="Gruppieren 74"/>
          <p:cNvGrpSpPr/>
          <p:nvPr/>
        </p:nvGrpSpPr>
        <p:grpSpPr>
          <a:xfrm>
            <a:off x="6060265" y="3957984"/>
            <a:ext cx="950774" cy="864096"/>
            <a:chOff x="6060265" y="3957984"/>
            <a:chExt cx="950774" cy="864096"/>
          </a:xfrm>
        </p:grpSpPr>
        <p:sp>
          <p:nvSpPr>
            <p:cNvPr id="76" name="Pfeil nach unten 75"/>
            <p:cNvSpPr/>
            <p:nvPr>
              <p:custDataLst>
                <p:tags r:id="rId40"/>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7" name="Textfeld 76"/>
            <p:cNvSpPr txBox="1"/>
            <p:nvPr>
              <p:custDataLst>
                <p:tags r:id="rId41"/>
              </p:custDataLst>
            </p:nvPr>
          </p:nvSpPr>
          <p:spPr>
            <a:xfrm>
              <a:off x="6060265" y="4028663"/>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
        <p:nvSpPr>
          <p:cNvPr id="51" name="Rechteck 50"/>
          <p:cNvSpPr/>
          <p:nvPr>
            <p:custDataLst>
              <p:tags r:id="rId34"/>
            </p:custDataLst>
          </p:nvPr>
        </p:nvSpPr>
        <p:spPr>
          <a:xfrm>
            <a:off x="2146141" y="4850085"/>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Change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err="1">
                <a:solidFill>
                  <a:srgbClr val="000000"/>
                </a:solidFill>
                <a:latin typeface="Bosch Office Sans"/>
              </a:rPr>
              <a:t>CollisionProb</a:t>
            </a:r>
            <a:r>
              <a:rPr lang="en-GB" sz="1050" kern="0" noProof="0" dirty="0">
                <a:solidFill>
                  <a:srgbClr val="000000"/>
                </a:solidFill>
                <a:latin typeface="Bosch Office Sans"/>
              </a:rPr>
              <a:t>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70" name="Rechteck 69"/>
          <p:cNvSpPr/>
          <p:nvPr>
            <p:custDataLst>
              <p:tags r:id="rId35"/>
            </p:custDataLst>
          </p:nvPr>
        </p:nvSpPr>
        <p:spPr>
          <a:xfrm>
            <a:off x="3856207" y="4856062"/>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Necessity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5" name="Rechteck 54"/>
          <p:cNvSpPr/>
          <p:nvPr>
            <p:custDataLst>
              <p:tags r:id="rId36"/>
            </p:custDataLst>
          </p:nvPr>
        </p:nvSpPr>
        <p:spPr>
          <a:xfrm>
            <a:off x="8005092" y="2742164"/>
            <a:ext cx="1440000" cy="559166"/>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72000" tIns="0" rIns="72000" bIns="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lane change left</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6" name="Pfeil nach rechts 55"/>
          <p:cNvSpPr/>
          <p:nvPr>
            <p:custDataLst>
              <p:tags r:id="rId37"/>
            </p:custDataLst>
          </p:nvPr>
        </p:nvSpPr>
        <p:spPr>
          <a:xfrm rot="10800000" flipH="1" flipV="1">
            <a:off x="9438538" y="2669082"/>
            <a:ext cx="1260000" cy="70425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Optic</a:t>
            </a:r>
            <a:r>
              <a:rPr kumimoji="0" lang="en-GB" sz="1100" b="0" i="0" u="none" strike="noStrike" kern="0" cap="none" spc="0" normalizeH="0" noProof="0" dirty="0">
                <a:ln>
                  <a:noFill/>
                </a:ln>
                <a:solidFill>
                  <a:srgbClr val="000000"/>
                </a:solidFill>
                <a:effectLst/>
                <a:uLnTx/>
                <a:uFillTx/>
                <a:latin typeface="Bosch Office Sans"/>
                <a:ea typeface="+mn-ea"/>
                <a:cs typeface="+mn-cs"/>
              </a:rPr>
              <a:t> &amp; Acoustic Output</a:t>
            </a: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9" name="Pfeil nach rechts 48"/>
          <p:cNvSpPr/>
          <p:nvPr>
            <p:custDataLst>
              <p:tags r:id="rId38"/>
            </p:custDataLst>
          </p:nvPr>
        </p:nvSpPr>
        <p:spPr>
          <a:xfrm rot="10800000" flipH="1" flipV="1">
            <a:off x="6817100" y="304260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52" name="Pfeil nach rechts 51"/>
          <p:cNvSpPr/>
          <p:nvPr>
            <p:custDataLst>
              <p:tags r:id="rId39"/>
            </p:custDataLst>
          </p:nvPr>
        </p:nvSpPr>
        <p:spPr>
          <a:xfrm>
            <a:off x="6817100" y="250924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Info</a:t>
            </a:r>
          </a:p>
        </p:txBody>
      </p:sp>
    </p:spTree>
    <p:custDataLst>
      <p:tags r:id="rId1"/>
    </p:custDataLst>
    <p:extLst>
      <p:ext uri="{BB962C8B-B14F-4D97-AF65-F5344CB8AC3E}">
        <p14:creationId xmlns:p14="http://schemas.microsoft.com/office/powerpoint/2010/main" val="396985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6266E-7 3.10522E-6 L 0.15036 0.02727 " pathEditMode="relative" rAng="0" ptsTypes="AA">
                                      <p:cBhvr>
                                        <p:cTn id="6" dur="2000" fill="hold"/>
                                        <p:tgtEl>
                                          <p:spTgt spid="48"/>
                                        </p:tgtEl>
                                        <p:attrNameLst>
                                          <p:attrName>ppt_x</p:attrName>
                                          <p:attrName>ppt_y</p:attrName>
                                        </p:attrNameLst>
                                      </p:cBhvr>
                                      <p:rCtr x="7511" y="1364"/>
                                    </p:animMotion>
                                  </p:childTnLst>
                                </p:cTn>
                              </p:par>
                            </p:childTnLst>
                          </p:cTn>
                        </p:par>
                        <p:par>
                          <p:cTn id="7" fill="hold">
                            <p:stCondLst>
                              <p:cond delay="2000"/>
                            </p:stCondLst>
                            <p:childTnLst>
                              <p:par>
                                <p:cTn id="8" presetID="10" presetClass="entr" presetSubtype="0" fill="hold" grpId="1" nodeType="after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childTnLst>
                          </p:cTn>
                        </p:par>
                        <p:par>
                          <p:cTn id="14" fill="hold">
                            <p:stCondLst>
                              <p:cond delay="2500"/>
                            </p:stCondLst>
                            <p:childTnLst>
                              <p:par>
                                <p:cTn id="15" presetID="10" presetClass="exit" presetSubtype="0" fill="hold" grpId="1" nodeType="afterEffect">
                                  <p:stCondLst>
                                    <p:cond delay="0"/>
                                  </p:stCondLst>
                                  <p:childTnLst>
                                    <p:animEffect transition="out" filter="fade">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4.84805E-6 1.46643E-7 L -0.06685 0.24338 " pathEditMode="relative" rAng="0" ptsTypes="AA">
                                      <p:cBhvr>
                                        <p:cTn id="21" dur="2000" fill="hold"/>
                                        <p:tgtEl>
                                          <p:spTgt spid="50"/>
                                        </p:tgtEl>
                                        <p:attrNameLst>
                                          <p:attrName>ppt_x</p:attrName>
                                          <p:attrName>ppt_y</p:attrName>
                                        </p:attrNameLst>
                                      </p:cBhvr>
                                      <p:rCtr x="-3343" y="12169"/>
                                    </p:animMotion>
                                  </p:childTnLst>
                                </p:cTn>
                              </p:par>
                              <p:par>
                                <p:cTn id="22" presetID="42" presetClass="path" presetSubtype="0" accel="50000" decel="50000" fill="hold" grpId="0" nodeType="withEffect">
                                  <p:stCondLst>
                                    <p:cond delay="0"/>
                                  </p:stCondLst>
                                  <p:childTnLst>
                                    <p:animMotion origin="layout" path="M -4.84805E-6 -2.05557E-6 L 0.09233 0.17083 " pathEditMode="relative" rAng="0" ptsTypes="AA">
                                      <p:cBhvr>
                                        <p:cTn id="23" dur="2000" fill="hold"/>
                                        <p:tgtEl>
                                          <p:spTgt spid="68"/>
                                        </p:tgtEl>
                                        <p:attrNameLst>
                                          <p:attrName>ppt_x</p:attrName>
                                          <p:attrName>ppt_y</p:attrName>
                                        </p:attrNameLst>
                                      </p:cBhvr>
                                      <p:rCtr x="4616" y="8541"/>
                                    </p:animMotion>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2" nodeType="clickEffect">
                                  <p:stCondLst>
                                    <p:cond delay="0"/>
                                  </p:stCondLst>
                                  <p:childTnLst>
                                    <p:animMotion origin="layout" path="M -0.06946 0.24492 C -0.06946 0.22279 0.05181 0.20479 0.20116 0.20479 C 0.35037 0.20479 0.47178 0.22279 0.47178 0.24492 C 0.47178 0.2673 0.35037 0.28505 0.20116 0.28505 C 0.05181 0.28505 -0.06946 0.2673 -0.06946 0.24492 Z " pathEditMode="relative" rAng="16200000" ptsTypes="AAAAA">
                                      <p:cBhvr>
                                        <p:cTn id="27" dur="2000" fill="hold"/>
                                        <p:tgtEl>
                                          <p:spTgt spid="50"/>
                                        </p:tgtEl>
                                        <p:attrNameLst>
                                          <p:attrName>ppt_x</p:attrName>
                                          <p:attrName>ppt_y</p:attrName>
                                        </p:attrNameLst>
                                      </p:cBhvr>
                                      <p:rCtr x="27062" y="0"/>
                                    </p:animMotion>
                                  </p:childTnLst>
                                </p:cTn>
                              </p:par>
                              <p:par>
                                <p:cTn id="28" presetID="1" presetClass="path" presetSubtype="0" accel="50000" decel="50000" fill="hold" grpId="3" nodeType="withEffect">
                                  <p:stCondLst>
                                    <p:cond delay="0"/>
                                  </p:stCondLst>
                                  <p:childTnLst>
                                    <p:animMotion origin="layout" path="M 0.09219 0.17109 C 0.09219 0.15899 0.17555 0.1487 0.27815 0.1487 C 0.38061 0.1487 0.46411 0.15899 0.46411 0.17109 C 0.46411 0.18369 0.38061 0.19347 0.27815 0.19347 C 0.17555 0.19347 0.09219 0.18369 0.09219 0.17109 Z " pathEditMode="relative" rAng="16200000" ptsTypes="AAAAA">
                                      <p:cBhvr>
                                        <p:cTn id="29" dur="2000" fill="hold"/>
                                        <p:tgtEl>
                                          <p:spTgt spid="68"/>
                                        </p:tgtEl>
                                        <p:attrNameLst>
                                          <p:attrName>ppt_x</p:attrName>
                                          <p:attrName>ppt_y</p:attrName>
                                        </p:attrNameLst>
                                      </p:cBhvr>
                                      <p:rCtr x="18596" y="0"/>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xit" presetSubtype="0" fill="hold" grpId="3" nodeType="withEffect">
                                  <p:stCondLst>
                                    <p:cond delay="0"/>
                                  </p:stCondLst>
                                  <p:childTnLst>
                                    <p:animEffect transition="out" filter="fade">
                                      <p:cBhvr>
                                        <p:cTn id="39" dur="500"/>
                                        <p:tgtEl>
                                          <p:spTgt spid="50"/>
                                        </p:tgtEl>
                                      </p:cBhvr>
                                    </p:animEffect>
                                    <p:set>
                                      <p:cBhvr>
                                        <p:cTn id="40" dur="1" fill="hold">
                                          <p:stCondLst>
                                            <p:cond delay="499"/>
                                          </p:stCondLst>
                                        </p:cTn>
                                        <p:tgtEl>
                                          <p:spTgt spid="50"/>
                                        </p:tgtEl>
                                        <p:attrNameLst>
                                          <p:attrName>style.visibility</p:attrName>
                                        </p:attrNameLst>
                                      </p:cBhvr>
                                      <p:to>
                                        <p:strVal val="hidden"/>
                                      </p:to>
                                    </p:set>
                                  </p:childTnLst>
                                </p:cTn>
                              </p:par>
                              <p:par>
                                <p:cTn id="41" presetID="10" presetClass="exit" presetSubtype="0" fill="hold" grpId="2" nodeType="withEffect">
                                  <p:stCondLst>
                                    <p:cond delay="0"/>
                                  </p:stCondLst>
                                  <p:childTnLst>
                                    <p:animEffect transition="out" filter="fade">
                                      <p:cBhvr>
                                        <p:cTn id="42" dur="500"/>
                                        <p:tgtEl>
                                          <p:spTgt spid="68"/>
                                        </p:tgtEl>
                                      </p:cBhvr>
                                    </p:animEffect>
                                    <p:set>
                                      <p:cBhvr>
                                        <p:cTn id="43" dur="1" fill="hold">
                                          <p:stCondLst>
                                            <p:cond delay="499"/>
                                          </p:stCondLst>
                                        </p:cTn>
                                        <p:tgtEl>
                                          <p:spTgt spid="6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0" nodeType="clickEffect">
                                  <p:stCondLst>
                                    <p:cond delay="0"/>
                                  </p:stCondLst>
                                  <p:childTnLst>
                                    <p:animMotion origin="layout" path="M 4.77569E-6 4.7929E-6 L 0.21085 -0.25187 " pathEditMode="relative" rAng="0" ptsTypes="AA">
                                      <p:cBhvr>
                                        <p:cTn id="47" dur="2000" fill="hold"/>
                                        <p:tgtEl>
                                          <p:spTgt spid="51"/>
                                        </p:tgtEl>
                                        <p:attrNameLst>
                                          <p:attrName>ppt_x</p:attrName>
                                          <p:attrName>ppt_y</p:attrName>
                                        </p:attrNameLst>
                                      </p:cBhvr>
                                      <p:rCtr x="10535" y="-12606"/>
                                    </p:animMotion>
                                  </p:childTnLst>
                                </p:cTn>
                              </p:par>
                              <p:par>
                                <p:cTn id="48" presetID="42" presetClass="path" presetSubtype="0" accel="50000" decel="50000" fill="hold" grpId="0" nodeType="withEffect">
                                  <p:stCondLst>
                                    <p:cond delay="0"/>
                                  </p:stCondLst>
                                  <p:childTnLst>
                                    <p:animMotion origin="layout" path="M 3.70478E-6 -4.27836E-6 L 0.05499 -0.18883 " pathEditMode="relative" rAng="0" ptsTypes="AA">
                                      <p:cBhvr>
                                        <p:cTn id="49" dur="2000" fill="hold"/>
                                        <p:tgtEl>
                                          <p:spTgt spid="70"/>
                                        </p:tgtEl>
                                        <p:attrNameLst>
                                          <p:attrName>ppt_x</p:attrName>
                                          <p:attrName>ppt_y</p:attrName>
                                        </p:attrNameLst>
                                      </p:cBhvr>
                                      <p:rCtr x="2750" y="-9442"/>
                                    </p:animMotion>
                                  </p:childTnLst>
                                </p:cTn>
                              </p:par>
                            </p:childTnLst>
                          </p:cTn>
                        </p:par>
                      </p:childTnLst>
                    </p:cTn>
                  </p:par>
                  <p:par>
                    <p:cTn id="50" fill="hold">
                      <p:stCondLst>
                        <p:cond delay="indefinite"/>
                      </p:stCondLst>
                      <p:childTnLst>
                        <p:par>
                          <p:cTn id="51" fill="hold">
                            <p:stCondLst>
                              <p:cond delay="0"/>
                            </p:stCondLst>
                            <p:childTnLst>
                              <p:par>
                                <p:cTn id="52" presetID="50" presetClass="path" presetSubtype="0" accel="50000" decel="50000" fill="hold" grpId="2" nodeType="clickEffect">
                                  <p:stCondLst>
                                    <p:cond delay="0"/>
                                  </p:stCondLst>
                                  <p:childTnLst>
                                    <p:animMotion origin="layout" path="M 0.21085 -0.25187 L 0.28292 -0.25187 C 0.31534 -0.25187 0.35528 -0.18447 0.35528 -0.12967 L 0.35528 -0.00644 " pathEditMode="relative" rAng="0" ptsTypes="AAAA">
                                      <p:cBhvr>
                                        <p:cTn id="53" dur="2000" fill="hold"/>
                                        <p:tgtEl>
                                          <p:spTgt spid="51"/>
                                        </p:tgtEl>
                                        <p:attrNameLst>
                                          <p:attrName>ppt_x</p:attrName>
                                          <p:attrName>ppt_y</p:attrName>
                                        </p:attrNameLst>
                                      </p:cBhvr>
                                      <p:rCtr x="7221" y="12272"/>
                                    </p:animMotion>
                                  </p:childTnLst>
                                </p:cTn>
                              </p:par>
                            </p:childTnLst>
                          </p:cTn>
                        </p:par>
                        <p:par>
                          <p:cTn id="54" fill="hold">
                            <p:stCondLst>
                              <p:cond delay="2000"/>
                            </p:stCondLst>
                            <p:childTnLst>
                              <p:par>
                                <p:cTn id="55" presetID="9" presetClass="exit" presetSubtype="0" fill="hold" grpId="2" nodeType="afterEffect">
                                  <p:stCondLst>
                                    <p:cond delay="0"/>
                                  </p:stCondLst>
                                  <p:childTnLst>
                                    <p:animEffect transition="out" filter="dissolve">
                                      <p:cBhvr>
                                        <p:cTn id="56" dur="2000"/>
                                        <p:tgtEl>
                                          <p:spTgt spid="70"/>
                                        </p:tgtEl>
                                      </p:cBhvr>
                                    </p:animEffect>
                                    <p:set>
                                      <p:cBhvr>
                                        <p:cTn id="57" dur="1" fill="hold">
                                          <p:stCondLst>
                                            <p:cond delay="1999"/>
                                          </p:stCondLst>
                                        </p:cTn>
                                        <p:tgtEl>
                                          <p:spTgt spid="70"/>
                                        </p:tgtEl>
                                        <p:attrNameLst>
                                          <p:attrName>style.visibility</p:attrName>
                                        </p:attrNameLst>
                                      </p:cBhvr>
                                      <p:to>
                                        <p:strVal val="hidden"/>
                                      </p:to>
                                    </p:se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50" grpId="0" animBg="1"/>
      <p:bldP spid="50" grpId="1" animBg="1"/>
      <p:bldP spid="50" grpId="2" animBg="1"/>
      <p:bldP spid="50" grpId="3" animBg="1"/>
      <p:bldP spid="68" grpId="0" animBg="1"/>
      <p:bldP spid="68" grpId="1" animBg="1"/>
      <p:bldP spid="68" grpId="2" animBg="1"/>
      <p:bldP spid="68" grpId="3" animBg="1"/>
      <p:bldP spid="51" grpId="0" animBg="1"/>
      <p:bldP spid="51" grpId="1" animBg="1"/>
      <p:bldP spid="51" grpId="2" animBg="1"/>
      <p:bldP spid="70" grpId="0" animBg="1"/>
      <p:bldP spid="70" grpId="1" animBg="1"/>
      <p:bldP spid="70" grpId="2" animBg="1"/>
      <p:bldP spid="55" grpId="0" animBg="1"/>
      <p:bldP spid="56" grpId="0" animBg="1"/>
      <p:bldP spid="49"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Grafik 48"/>
          <p:cNvPicPr>
            <a:picLocks noChangeAspect="1"/>
          </p:cNvPicPr>
          <p:nvPr>
            <p:custDataLst>
              <p:tags r:id="rId2"/>
            </p:custDataLst>
          </p:nvPr>
        </p:nvPicPr>
        <p:blipFill>
          <a:blip r:embed="rId52" cstate="print">
            <a:extLst>
              <a:ext uri="{28A0092B-C50C-407E-A947-70E740481C1C}">
                <a14:useLocalDpi xmlns:a14="http://schemas.microsoft.com/office/drawing/2010/main" val="0"/>
              </a:ext>
            </a:extLst>
          </a:blip>
          <a:stretch>
            <a:fillRect/>
          </a:stretch>
        </p:blipFill>
        <p:spPr>
          <a:xfrm rot="5400000">
            <a:off x="7633630" y="-503672"/>
            <a:ext cx="778668" cy="2340000"/>
          </a:xfrm>
          <a:prstGeom prst="rect">
            <a:avLst/>
          </a:prstGeom>
        </p:spPr>
      </p:pic>
      <p:sp>
        <p:nvSpPr>
          <p:cNvPr id="8" name="Textfeld 7"/>
          <p:cNvSpPr txBox="1">
            <a:spLocks/>
          </p:cNvSpPr>
          <p:nvPr>
            <p:custDataLst>
              <p:tags r:id="rId3"/>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7" name="Rechteck 6"/>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23</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feld 2" hidden="1"/>
          <p:cNvSpPr txBox="1"/>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Detailed Signal Flow – Step 4</a:t>
            </a:r>
          </a:p>
        </p:txBody>
      </p:sp>
      <p:sp>
        <p:nvSpPr>
          <p:cNvPr id="9" name="Abgerundetes Rechteck 8"/>
          <p:cNvSpPr/>
          <p:nvPr>
            <p:custDataLst>
              <p:tags r:id="rId10"/>
            </p:custDataLst>
          </p:nvPr>
        </p:nvSpPr>
        <p:spPr>
          <a:xfrm>
            <a:off x="823100" y="1352932"/>
            <a:ext cx="9414239" cy="2812494"/>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0" name="Rechteck 9"/>
          <p:cNvSpPr/>
          <p:nvPr>
            <p:custDataLst>
              <p:tags r:id="rId11"/>
            </p:custDataLst>
          </p:nvPr>
        </p:nvSpPr>
        <p:spPr>
          <a:xfrm>
            <a:off x="1123337" y="1717154"/>
            <a:ext cx="2822870" cy="2160240"/>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State</a:t>
            </a:r>
            <a:r>
              <a:rPr kumimoji="0" lang="en-GB" sz="1800" b="0" i="0" u="none" strike="noStrike" kern="0" cap="none" spc="0" normalizeH="0" noProof="0" dirty="0">
                <a:ln>
                  <a:noFill/>
                </a:ln>
                <a:solidFill>
                  <a:schemeClr val="bg1"/>
                </a:solidFill>
                <a:effectLst/>
                <a:uLnTx/>
                <a:uFillTx/>
                <a:latin typeface="Bosch Office Sans"/>
                <a:ea typeface="+mn-ea"/>
                <a:cs typeface="+mn-cs"/>
              </a:rPr>
              <a:t> Machines</a:t>
            </a:r>
            <a:endParaRPr kumimoji="0" lang="en-GB" sz="1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 name="Abgerundetes Rechteck 10"/>
          <p:cNvSpPr/>
          <p:nvPr>
            <p:custDataLst>
              <p:tags r:id="rId12"/>
            </p:custDataLst>
          </p:nvPr>
        </p:nvSpPr>
        <p:spPr>
          <a:xfrm>
            <a:off x="1236340" y="2204279"/>
            <a:ext cx="1072057" cy="1529099"/>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 name="Rechteck 11"/>
          <p:cNvSpPr/>
          <p:nvPr>
            <p:custDataLst>
              <p:tags r:id="rId13"/>
            </p:custDataLst>
          </p:nvPr>
        </p:nvSpPr>
        <p:spPr>
          <a:xfrm>
            <a:off x="4702086" y="1878194"/>
            <a:ext cx="2474924"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Function Arbitration</a:t>
            </a:r>
          </a:p>
        </p:txBody>
      </p:sp>
      <p:sp>
        <p:nvSpPr>
          <p:cNvPr id="13" name="Abgerundetes Rechteck 12"/>
          <p:cNvSpPr/>
          <p:nvPr>
            <p:custDataLst>
              <p:tags r:id="rId14"/>
            </p:custDataLst>
          </p:nvPr>
        </p:nvSpPr>
        <p:spPr>
          <a:xfrm>
            <a:off x="5994306" y="4741490"/>
            <a:ext cx="3240000" cy="7195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4" name="Abgerundetes Rechteck 13"/>
          <p:cNvSpPr/>
          <p:nvPr>
            <p:custDataLst>
              <p:tags r:id="rId15"/>
            </p:custDataLst>
          </p:nvPr>
        </p:nvSpPr>
        <p:spPr>
          <a:xfrm>
            <a:off x="2034956" y="4741490"/>
            <a:ext cx="323927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SIT</a:t>
            </a:r>
          </a:p>
        </p:txBody>
      </p:sp>
      <p:grpSp>
        <p:nvGrpSpPr>
          <p:cNvPr id="15" name="Gruppieren 14"/>
          <p:cNvGrpSpPr/>
          <p:nvPr/>
        </p:nvGrpSpPr>
        <p:grpSpPr>
          <a:xfrm>
            <a:off x="1358368" y="2339461"/>
            <a:ext cx="828000" cy="611578"/>
            <a:chOff x="143875" y="2411853"/>
            <a:chExt cx="828000" cy="611578"/>
          </a:xfrm>
        </p:grpSpPr>
        <p:sp>
          <p:nvSpPr>
            <p:cNvPr id="18" name="Rechteck 17"/>
            <p:cNvSpPr/>
            <p:nvPr>
              <p:custDataLst>
                <p:tags r:id="rId48"/>
              </p:custDataLst>
            </p:nvPr>
          </p:nvSpPr>
          <p:spPr>
            <a:xfrm>
              <a:off x="143875" y="2411853"/>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HWA</a:t>
              </a:r>
            </a:p>
          </p:txBody>
        </p:sp>
        <p:sp>
          <p:nvSpPr>
            <p:cNvPr id="19" name="Rechteck 18"/>
            <p:cNvSpPr/>
            <p:nvPr>
              <p:custDataLst>
                <p:tags r:id="rId49"/>
              </p:custDataLst>
            </p:nvPr>
          </p:nvSpPr>
          <p:spPr>
            <a:xfrm>
              <a:off x="143875" y="2735431"/>
              <a:ext cx="828000" cy="288000"/>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AEB</a:t>
              </a:r>
            </a:p>
          </p:txBody>
        </p:sp>
      </p:grpSp>
      <p:sp>
        <p:nvSpPr>
          <p:cNvPr id="20" name="Pfeil nach rechts 19"/>
          <p:cNvSpPr/>
          <p:nvPr>
            <p:custDataLst>
              <p:tags r:id="rId16"/>
            </p:custDataLst>
          </p:nvPr>
        </p:nvSpPr>
        <p:spPr>
          <a:xfrm>
            <a:off x="264372" y="1645146"/>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HMI Requests</a:t>
            </a:r>
          </a:p>
        </p:txBody>
      </p:sp>
      <p:sp>
        <p:nvSpPr>
          <p:cNvPr id="21" name="Pfeil nach rechts 20"/>
          <p:cNvSpPr/>
          <p:nvPr>
            <p:custDataLst>
              <p:tags r:id="rId17"/>
            </p:custDataLst>
          </p:nvPr>
        </p:nvSpPr>
        <p:spPr>
          <a:xfrm>
            <a:off x="264372" y="2884485"/>
            <a:ext cx="936000" cy="828000"/>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Vehicle Conditions</a:t>
            </a:r>
          </a:p>
        </p:txBody>
      </p:sp>
      <p:sp>
        <p:nvSpPr>
          <p:cNvPr id="22" name="Pfeil nach unten 21"/>
          <p:cNvSpPr/>
          <p:nvPr>
            <p:custDataLst>
              <p:tags r:id="rId18"/>
            </p:custDataLst>
          </p:nvPr>
        </p:nvSpPr>
        <p:spPr>
          <a:xfrm>
            <a:off x="2926862" y="3697637"/>
            <a:ext cx="738082" cy="1037504"/>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3" name="Textfeld 22"/>
          <p:cNvSpPr txBox="1"/>
          <p:nvPr>
            <p:custDataLst>
              <p:tags r:id="rId19"/>
            </p:custDataLst>
          </p:nvPr>
        </p:nvSpPr>
        <p:spPr>
          <a:xfrm>
            <a:off x="2820516" y="3937536"/>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Behaviour Specification</a:t>
            </a:r>
          </a:p>
        </p:txBody>
      </p:sp>
      <p:sp>
        <p:nvSpPr>
          <p:cNvPr id="24" name="Pfeil nach links und rechts 23"/>
          <p:cNvSpPr/>
          <p:nvPr>
            <p:custDataLst>
              <p:tags r:id="rId20"/>
            </p:custDataLst>
          </p:nvPr>
        </p:nvSpPr>
        <p:spPr>
          <a:xfrm>
            <a:off x="5268788" y="4957514"/>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Abgerundetes Rechteck 26"/>
          <p:cNvSpPr/>
          <p:nvPr>
            <p:custDataLst>
              <p:tags r:id="rId21"/>
            </p:custDataLst>
          </p:nvPr>
        </p:nvSpPr>
        <p:spPr>
          <a:xfrm>
            <a:off x="2820516" y="2293218"/>
            <a:ext cx="957129" cy="1370701"/>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00" kern="0" dirty="0">
                <a:solidFill>
                  <a:schemeClr val="bg1"/>
                </a:solidFill>
                <a:latin typeface="Bosch Office Sans"/>
              </a:rPr>
              <a:t>Behaviour Manager</a:t>
            </a:r>
            <a:endParaRPr kumimoji="0" lang="en-GB" sz="1000" b="0" i="0" u="none" strike="noStrike" kern="0" cap="none" spc="0" normalizeH="0" baseline="0" noProof="0" dirty="0">
              <a:ln>
                <a:noFill/>
              </a:ln>
              <a:solidFill>
                <a:schemeClr val="bg1"/>
              </a:solidFill>
              <a:effectLst/>
              <a:uLnTx/>
              <a:uFillTx/>
              <a:latin typeface="Bosch Office Sans"/>
            </a:endParaRPr>
          </a:p>
        </p:txBody>
      </p:sp>
      <p:sp>
        <p:nvSpPr>
          <p:cNvPr id="28" name="Pfeil nach rechts 27"/>
          <p:cNvSpPr/>
          <p:nvPr>
            <p:custDataLst>
              <p:tags r:id="rId22"/>
            </p:custDataLst>
          </p:nvPr>
        </p:nvSpPr>
        <p:spPr>
          <a:xfrm>
            <a:off x="2244452" y="2779118"/>
            <a:ext cx="648000" cy="511350"/>
          </a:xfrm>
          <a:prstGeom prst="rightArrow">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States</a:t>
            </a:r>
          </a:p>
        </p:txBody>
      </p:sp>
      <p:sp>
        <p:nvSpPr>
          <p:cNvPr id="74" name="Abgerundetes Rechteck 73"/>
          <p:cNvSpPr/>
          <p:nvPr>
            <p:custDataLst>
              <p:tags r:id="rId23"/>
            </p:custDataLst>
          </p:nvPr>
        </p:nvSpPr>
        <p:spPr>
          <a:xfrm>
            <a:off x="5231886" y="3386097"/>
            <a:ext cx="1316894"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Arbitration</a:t>
            </a:r>
          </a:p>
        </p:txBody>
      </p:sp>
      <p:sp>
        <p:nvSpPr>
          <p:cNvPr id="33" name="Pfeil nach rechts 32"/>
          <p:cNvSpPr/>
          <p:nvPr>
            <p:custDataLst>
              <p:tags r:id="rId24"/>
            </p:custDataLst>
          </p:nvPr>
        </p:nvSpPr>
        <p:spPr>
          <a:xfrm>
            <a:off x="3884832" y="2581250"/>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States</a:t>
            </a:r>
          </a:p>
        </p:txBody>
      </p:sp>
      <p:sp>
        <p:nvSpPr>
          <p:cNvPr id="31" name="Pfeil nach unten 30"/>
          <p:cNvSpPr/>
          <p:nvPr>
            <p:custDataLst>
              <p:tags r:id="rId25"/>
            </p:custDataLst>
          </p:nvPr>
        </p:nvSpPr>
        <p:spPr>
          <a:xfrm rot="14292273">
            <a:off x="4236942" y="3319747"/>
            <a:ext cx="738082" cy="1837397"/>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2" name="Textfeld 31"/>
          <p:cNvSpPr txBox="1"/>
          <p:nvPr>
            <p:custDataLst>
              <p:tags r:id="rId26"/>
            </p:custDataLst>
          </p:nvPr>
        </p:nvSpPr>
        <p:spPr>
          <a:xfrm rot="19692273">
            <a:off x="3732416" y="4141767"/>
            <a:ext cx="1502035" cy="294953"/>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lang="en-GB" sz="1200" kern="0" dirty="0">
                <a:solidFill>
                  <a:srgbClr val="000000"/>
                </a:solidFill>
              </a:rPr>
              <a:t>Evaluated Behaviour</a:t>
            </a:r>
            <a:endParaRPr kumimoji="0" lang="en-GB" sz="1200" b="0" i="0" u="none" strike="noStrike" kern="0" cap="none" spc="0" normalizeH="0" baseline="0" noProof="0" dirty="0">
              <a:ln>
                <a:noFill/>
              </a:ln>
              <a:solidFill>
                <a:srgbClr val="000000"/>
              </a:solidFill>
              <a:effectLst/>
              <a:uLnTx/>
              <a:uFillTx/>
            </a:endParaRPr>
          </a:p>
        </p:txBody>
      </p:sp>
      <p:sp>
        <p:nvSpPr>
          <p:cNvPr id="37" name="Rechteck 36"/>
          <p:cNvSpPr/>
          <p:nvPr>
            <p:custDataLst>
              <p:tags r:id="rId27"/>
            </p:custDataLst>
          </p:nvPr>
        </p:nvSpPr>
        <p:spPr>
          <a:xfrm>
            <a:off x="7834252" y="1717154"/>
            <a:ext cx="2015276" cy="2149566"/>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GB" sz="1800" b="0" i="0" u="none" strike="noStrike" kern="0" cap="none" spc="0" normalizeH="0" baseline="0" noProof="0" dirty="0">
                <a:ln>
                  <a:noFill/>
                </a:ln>
                <a:solidFill>
                  <a:schemeClr val="bg1"/>
                </a:solidFill>
                <a:effectLst/>
                <a:uLnTx/>
                <a:uFillTx/>
                <a:latin typeface="Bosch Office Sans"/>
                <a:ea typeface="+mn-ea"/>
                <a:cs typeface="+mn-cs"/>
              </a:rPr>
              <a:t>HMI Controller</a:t>
            </a:r>
          </a:p>
        </p:txBody>
      </p:sp>
      <p:grpSp>
        <p:nvGrpSpPr>
          <p:cNvPr id="42" name="Gruppieren 41"/>
          <p:cNvGrpSpPr/>
          <p:nvPr/>
        </p:nvGrpSpPr>
        <p:grpSpPr>
          <a:xfrm rot="5400000">
            <a:off x="8193468" y="-1537613"/>
            <a:ext cx="546112" cy="4379248"/>
            <a:chOff x="1492023" y="1168918"/>
            <a:chExt cx="546112" cy="4379248"/>
          </a:xfrm>
        </p:grpSpPr>
        <p:sp>
          <p:nvSpPr>
            <p:cNvPr id="44" name="Textfeld 43"/>
            <p:cNvSpPr txBox="1"/>
            <p:nvPr>
              <p:custDataLst>
                <p:tags r:id="rId46"/>
              </p:custDataLst>
            </p:nvPr>
          </p:nvSpPr>
          <p:spPr>
            <a:xfrm rot="16200000">
              <a:off x="1043392" y="1617549"/>
              <a:ext cx="1443373" cy="546112"/>
            </a:xfrm>
            <a:prstGeom prst="rect">
              <a:avLst/>
            </a:prstGeom>
            <a:noFill/>
          </p:spPr>
          <p:txBody>
            <a:bodyPr wrap="square" lIns="0" tIns="0" rIns="0" bIns="0" rtlCol="0">
              <a:spAutoFit/>
            </a:bodyPr>
            <a:lstStyle/>
            <a:p>
              <a:pPr>
                <a:lnSpc>
                  <a:spcPct val="107000"/>
                </a:lnSpc>
                <a:spcBef>
                  <a:spcPts val="500"/>
                </a:spcBef>
              </a:pPr>
              <a:r>
                <a:rPr lang="en-GB" sz="1000" b="1" kern="0" dirty="0">
                  <a:solidFill>
                    <a:srgbClr val="000000"/>
                  </a:solidFill>
                </a:rPr>
                <a:t>Automated lane driving</a:t>
              </a:r>
            </a:p>
            <a:p>
              <a:pPr>
                <a:lnSpc>
                  <a:spcPct val="107000"/>
                </a:lnSpc>
                <a:spcBef>
                  <a:spcPts val="500"/>
                </a:spcBef>
              </a:pPr>
              <a:r>
                <a:rPr lang="en-GB" sz="1000" kern="0" dirty="0">
                  <a:solidFill>
                    <a:srgbClr val="000000"/>
                  </a:solidFill>
                </a:rPr>
                <a:t>- Longitudinal and lateral control in new ego lane</a:t>
              </a:r>
            </a:p>
          </p:txBody>
        </p:sp>
        <p:sp>
          <p:nvSpPr>
            <p:cNvPr id="45" name="Textfeld 44"/>
            <p:cNvSpPr txBox="1"/>
            <p:nvPr>
              <p:custDataLst>
                <p:tags r:id="rId47"/>
              </p:custDataLst>
            </p:nvPr>
          </p:nvSpPr>
          <p:spPr>
            <a:xfrm rot="16200000">
              <a:off x="1452671" y="5121988"/>
              <a:ext cx="638580" cy="213776"/>
            </a:xfrm>
            <a:prstGeom prst="rect">
              <a:avLst/>
            </a:prstGeom>
            <a:noFill/>
          </p:spPr>
          <p:txBody>
            <a:bodyPr wrap="square" lIns="0" tIns="0" rIns="0" bIns="0" rtlCol="0">
              <a:spAutoFit/>
            </a:bodyPr>
            <a:lstStyle/>
            <a:p>
              <a:pPr marR="0" algn="ctr" defTabSz="914400" eaLnBrk="1" fontAlgn="auto" latinLnBrk="0" hangingPunct="1">
                <a:lnSpc>
                  <a:spcPct val="107000"/>
                </a:lnSpc>
                <a:spcBef>
                  <a:spcPts val="500"/>
                </a:spcBef>
                <a:spcAft>
                  <a:spcPts val="0"/>
                </a:spcAft>
                <a:buClrTx/>
                <a:buSzTx/>
                <a:buFontTx/>
                <a:buNone/>
                <a:tabLst/>
              </a:pPr>
              <a:r>
                <a:rPr kumimoji="0" lang="en-GB" sz="1400" b="1" i="0" u="none" strike="noStrike" kern="0" cap="none" spc="0" normalizeH="0" baseline="0" noProof="0" dirty="0">
                  <a:ln>
                    <a:noFill/>
                  </a:ln>
                  <a:solidFill>
                    <a:srgbClr val="000000"/>
                  </a:solidFill>
                  <a:effectLst/>
                  <a:uLnTx/>
                  <a:uFillTx/>
                </a:rPr>
                <a:t>Step 4</a:t>
              </a:r>
              <a:endParaRPr kumimoji="0" lang="en-GB" sz="1400" b="0" i="0" u="none" strike="noStrike" kern="0" cap="none" spc="0" normalizeH="0" baseline="0" noProof="0" dirty="0">
                <a:ln>
                  <a:noFill/>
                </a:ln>
                <a:solidFill>
                  <a:srgbClr val="000000"/>
                </a:solidFill>
                <a:effectLst/>
                <a:uLnTx/>
                <a:uFillTx/>
              </a:endParaRPr>
            </a:p>
          </p:txBody>
        </p:sp>
      </p:grpSp>
      <p:sp>
        <p:nvSpPr>
          <p:cNvPr id="48" name="Rechteck 47"/>
          <p:cNvSpPr/>
          <p:nvPr>
            <p:custDataLst>
              <p:tags r:id="rId28"/>
            </p:custDataLst>
          </p:nvPr>
        </p:nvSpPr>
        <p:spPr>
          <a:xfrm>
            <a:off x="1308348" y="3157314"/>
            <a:ext cx="1044000" cy="396000"/>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Set Speed = 125</a:t>
            </a:r>
          </a:p>
          <a:p>
            <a:pPr marL="0" marR="0" indent="0" algn="ctr" defTabSz="914400" eaLnBrk="1" fontAlgn="auto" latinLnBrk="0" hangingPunct="1">
              <a:lnSpc>
                <a:spcPct val="100000"/>
              </a:lnSpc>
              <a:spcBef>
                <a:spcPts val="0"/>
              </a:spcBef>
              <a:spcAft>
                <a:spcPts val="0"/>
              </a:spcAft>
              <a:buClrTx/>
              <a:buSzTx/>
              <a:buFontTx/>
              <a:buNone/>
              <a:tabLst/>
            </a:pPr>
            <a:r>
              <a:rPr kumimoji="0" lang="en-GB" sz="1050" i="0" u="none" strike="noStrike" kern="0" cap="none" spc="0" normalizeH="0" baseline="0" dirty="0">
                <a:ln>
                  <a:noFill/>
                </a:ln>
                <a:solidFill>
                  <a:srgbClr val="000000"/>
                </a:solidFill>
                <a:effectLst/>
                <a:uLnTx/>
                <a:uFillTx/>
                <a:latin typeface="Bosch Office Sans"/>
              </a:rPr>
              <a:t>Time Gap</a:t>
            </a:r>
            <a:r>
              <a:rPr kumimoji="0" lang="en-GB" sz="1050" i="0" u="none" strike="noStrike" kern="0" cap="none" spc="0" normalizeH="0" dirty="0">
                <a:ln>
                  <a:noFill/>
                </a:ln>
                <a:solidFill>
                  <a:srgbClr val="000000"/>
                </a:solidFill>
                <a:effectLst/>
                <a:uLnTx/>
                <a:uFillTx/>
                <a:latin typeface="Bosch Office Sans"/>
              </a:rPr>
              <a:t>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0" name="Rechteck 49"/>
          <p:cNvSpPr/>
          <p:nvPr>
            <p:custDataLst>
              <p:tags r:id="rId29"/>
            </p:custDataLst>
          </p:nvPr>
        </p:nvSpPr>
        <p:spPr>
          <a:xfrm>
            <a:off x="2915683" y="3272224"/>
            <a:ext cx="1260000" cy="605169"/>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a:t>
            </a:r>
            <a:r>
              <a:rPr lang="en-GB" sz="1050" kern="0" dirty="0">
                <a:solidFill>
                  <a:srgbClr val="000000"/>
                </a:solidFill>
                <a:latin typeface="Bosch Office Sans"/>
              </a:rPr>
              <a:t>Driving</a:t>
            </a:r>
            <a:endParaRPr lang="en-GB" sz="1050" kern="0" noProof="0" dirty="0">
              <a:solidFill>
                <a:srgbClr val="000000"/>
              </a:solidFill>
              <a:latin typeface="Bosch Office Sans"/>
            </a:endParaRP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0" name="Rechteck 59"/>
          <p:cNvSpPr/>
          <p:nvPr>
            <p:custDataLst>
              <p:tags r:id="rId30"/>
            </p:custDataLst>
          </p:nvPr>
        </p:nvSpPr>
        <p:spPr>
          <a:xfrm>
            <a:off x="1524372" y="2365226"/>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t>
            </a:r>
            <a:r>
              <a:rPr lang="en-GB" sz="1050" kern="0" dirty="0">
                <a:solidFill>
                  <a:srgbClr val="000000"/>
                </a:solidFill>
                <a:latin typeface="Bosch Office Sans"/>
              </a:rPr>
              <a:t>left</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3" name="Rechteck 52"/>
          <p:cNvSpPr/>
          <p:nvPr>
            <p:custDataLst>
              <p:tags r:id="rId31"/>
            </p:custDataLst>
          </p:nvPr>
        </p:nvSpPr>
        <p:spPr>
          <a:xfrm>
            <a:off x="1524468" y="2679911"/>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AEB available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8" name="Rechteck 67"/>
          <p:cNvSpPr/>
          <p:nvPr>
            <p:custDataLst>
              <p:tags r:id="rId32"/>
            </p:custDataLst>
          </p:nvPr>
        </p:nvSpPr>
        <p:spPr>
          <a:xfrm>
            <a:off x="2915683" y="3922600"/>
            <a:ext cx="1260000" cy="230478"/>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62" name="Abgerundetes Rechteck 61"/>
          <p:cNvSpPr/>
          <p:nvPr>
            <p:custDataLst>
              <p:tags r:id="rId33"/>
            </p:custDataLst>
          </p:nvPr>
        </p:nvSpPr>
        <p:spPr>
          <a:xfrm>
            <a:off x="5223857" y="2254551"/>
            <a:ext cx="1316667" cy="561476"/>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kern="0" dirty="0">
                <a:solidFill>
                  <a:schemeClr val="bg1"/>
                </a:solidFill>
                <a:latin typeface="Bosch Office Sans"/>
              </a:rPr>
              <a:t>Filtering</a:t>
            </a:r>
          </a:p>
        </p:txBody>
      </p:sp>
      <p:grpSp>
        <p:nvGrpSpPr>
          <p:cNvPr id="71" name="Gruppieren 70"/>
          <p:cNvGrpSpPr/>
          <p:nvPr/>
        </p:nvGrpSpPr>
        <p:grpSpPr>
          <a:xfrm>
            <a:off x="5402882" y="2778275"/>
            <a:ext cx="950774" cy="625821"/>
            <a:chOff x="5402882" y="2778275"/>
            <a:chExt cx="950774" cy="625821"/>
          </a:xfrm>
        </p:grpSpPr>
        <p:sp>
          <p:nvSpPr>
            <p:cNvPr id="72" name="Pfeil nach unten 71"/>
            <p:cNvSpPr/>
            <p:nvPr>
              <p:custDataLst>
                <p:tags r:id="rId44"/>
              </p:custDataLst>
            </p:nvPr>
          </p:nvSpPr>
          <p:spPr>
            <a:xfrm>
              <a:off x="5497397" y="2778275"/>
              <a:ext cx="737582" cy="625821"/>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3" name="Textfeld 72"/>
            <p:cNvSpPr txBox="1"/>
            <p:nvPr>
              <p:custDataLst>
                <p:tags r:id="rId45"/>
              </p:custDataLst>
            </p:nvPr>
          </p:nvSpPr>
          <p:spPr>
            <a:xfrm>
              <a:off x="5402882" y="2797274"/>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Filtered Behaviour</a:t>
              </a:r>
            </a:p>
          </p:txBody>
        </p:sp>
      </p:grpSp>
      <p:grpSp>
        <p:nvGrpSpPr>
          <p:cNvPr id="75" name="Gruppieren 74"/>
          <p:cNvGrpSpPr/>
          <p:nvPr/>
        </p:nvGrpSpPr>
        <p:grpSpPr>
          <a:xfrm>
            <a:off x="6060265" y="3957984"/>
            <a:ext cx="950774" cy="864096"/>
            <a:chOff x="6060265" y="3957984"/>
            <a:chExt cx="950774" cy="864096"/>
          </a:xfrm>
        </p:grpSpPr>
        <p:sp>
          <p:nvSpPr>
            <p:cNvPr id="76" name="Pfeil nach unten 75"/>
            <p:cNvSpPr/>
            <p:nvPr>
              <p:custDataLst>
                <p:tags r:id="rId42"/>
              </p:custDataLst>
            </p:nvPr>
          </p:nvSpPr>
          <p:spPr>
            <a:xfrm>
              <a:off x="6166611" y="3957984"/>
              <a:ext cx="738082" cy="864096"/>
            </a:xfrm>
            <a:prstGeom prst="downArrow">
              <a:avLst>
                <a:gd name="adj1" fmla="val 50000"/>
                <a:gd name="adj2" fmla="val 37972"/>
              </a:avLst>
            </a:prstGeom>
            <a:ln/>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77" name="Textfeld 76"/>
            <p:cNvSpPr txBox="1"/>
            <p:nvPr>
              <p:custDataLst>
                <p:tags r:id="rId43"/>
              </p:custDataLst>
            </p:nvPr>
          </p:nvSpPr>
          <p:spPr>
            <a:xfrm>
              <a:off x="6060265" y="4028663"/>
              <a:ext cx="950774" cy="589905"/>
            </a:xfrm>
            <a:prstGeom prst="rect">
              <a:avLst/>
            </a:prstGeom>
            <a:solidFill>
              <a:scrgbClr r="0" g="0" b="0">
                <a:alpha val="0"/>
              </a:scrgbClr>
            </a:solidFill>
          </p:spPr>
          <p:txBody>
            <a:bodyPr wrap="square" lIns="0" tIns="0" rIns="0" bIns="0" rtlCol="0">
              <a:spAutoFit/>
            </a:bodyPr>
            <a:lstStyle/>
            <a:p>
              <a:pPr marR="0" algn="ctr"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a:ln>
                    <a:noFill/>
                  </a:ln>
                  <a:solidFill>
                    <a:srgbClr val="000000"/>
                  </a:solidFill>
                  <a:effectLst/>
                  <a:uLnTx/>
                  <a:uFillTx/>
                </a:rPr>
                <a:t>Selected Behaviour</a:t>
              </a:r>
            </a:p>
          </p:txBody>
        </p:sp>
      </p:grpSp>
      <p:sp>
        <p:nvSpPr>
          <p:cNvPr id="51" name="Rechteck 50"/>
          <p:cNvSpPr/>
          <p:nvPr>
            <p:custDataLst>
              <p:tags r:id="rId34"/>
            </p:custDataLst>
          </p:nvPr>
        </p:nvSpPr>
        <p:spPr>
          <a:xfrm>
            <a:off x="2146141" y="4850085"/>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Driving</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err="1">
                <a:solidFill>
                  <a:srgbClr val="000000"/>
                </a:solidFill>
                <a:latin typeface="Bosch Office Sans"/>
              </a:rPr>
              <a:t>CollisionProb</a:t>
            </a:r>
            <a:r>
              <a:rPr lang="en-GB" sz="1050" kern="0" noProof="0" dirty="0">
                <a:solidFill>
                  <a:srgbClr val="000000"/>
                </a:solidFill>
                <a:latin typeface="Bosch Office Sans"/>
              </a:rPr>
              <a:t>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70" name="Rechteck 69"/>
          <p:cNvSpPr/>
          <p:nvPr>
            <p:custDataLst>
              <p:tags r:id="rId35"/>
            </p:custDataLst>
          </p:nvPr>
        </p:nvSpPr>
        <p:spPr>
          <a:xfrm>
            <a:off x="3856207" y="4856062"/>
            <a:ext cx="1331048" cy="45196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36000" tIns="36000" rIns="36000" bIns="3600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Emergency Brake</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Necessity = 0</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2" name="Rechteck 51"/>
          <p:cNvSpPr/>
          <p:nvPr>
            <p:custDataLst>
              <p:tags r:id="rId36"/>
            </p:custDataLst>
          </p:nvPr>
        </p:nvSpPr>
        <p:spPr>
          <a:xfrm>
            <a:off x="1524372" y="2365226"/>
            <a:ext cx="864000" cy="260347"/>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active</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4" name="Rechteck 53"/>
          <p:cNvSpPr/>
          <p:nvPr>
            <p:custDataLst>
              <p:tags r:id="rId37"/>
            </p:custDataLst>
          </p:nvPr>
        </p:nvSpPr>
        <p:spPr>
          <a:xfrm>
            <a:off x="2422378" y="5500283"/>
            <a:ext cx="864000" cy="341786"/>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Lane Change completed</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5" name="Pfeil nach rechts 54"/>
          <p:cNvSpPr/>
          <p:nvPr>
            <p:custDataLst>
              <p:tags r:id="rId38"/>
            </p:custDataLst>
          </p:nvPr>
        </p:nvSpPr>
        <p:spPr>
          <a:xfrm rot="10800000" flipH="1" flipV="1">
            <a:off x="6817100" y="304260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Arbitration Result</a:t>
            </a:r>
          </a:p>
        </p:txBody>
      </p:sp>
      <p:sp>
        <p:nvSpPr>
          <p:cNvPr id="56" name="Pfeil nach rechts 55"/>
          <p:cNvSpPr/>
          <p:nvPr>
            <p:custDataLst>
              <p:tags r:id="rId39"/>
            </p:custDataLst>
          </p:nvPr>
        </p:nvSpPr>
        <p:spPr>
          <a:xfrm>
            <a:off x="6817100" y="2509242"/>
            <a:ext cx="1260000" cy="44663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Function Info</a:t>
            </a:r>
          </a:p>
        </p:txBody>
      </p:sp>
      <p:sp>
        <p:nvSpPr>
          <p:cNvPr id="57" name="Rechteck 56"/>
          <p:cNvSpPr/>
          <p:nvPr>
            <p:custDataLst>
              <p:tags r:id="rId40"/>
            </p:custDataLst>
          </p:nvPr>
        </p:nvSpPr>
        <p:spPr>
          <a:xfrm>
            <a:off x="8175845" y="2742164"/>
            <a:ext cx="1332090" cy="559166"/>
          </a:xfrm>
          <a:prstGeom prst="rect">
            <a:avLst/>
          </a:prstGeom>
          <a:solidFill>
            <a:srgbClr val="FFC000"/>
          </a:solidFill>
          <a:ln/>
        </p:spPr>
        <p:style>
          <a:lnRef idx="0">
            <a:schemeClr val="accent1"/>
          </a:lnRef>
          <a:fillRef idx="3">
            <a:schemeClr val="accent1"/>
          </a:fillRef>
          <a:effectRef idx="3">
            <a:schemeClr val="accent1"/>
          </a:effectRef>
          <a:fontRef idx="minor">
            <a:schemeClr val="lt1"/>
          </a:fontRef>
        </p:style>
        <p:txBody>
          <a:bodyPr lIns="72000" tIns="0" rIns="72000" bIns="0" rtlCol="0" anchor="ctr"/>
          <a:lstStyle/>
          <a:p>
            <a:pPr marL="0" marR="0" indent="0" defTabSz="914400" eaLnBrk="1" fontAlgn="auto" latinLnBrk="0" hangingPunct="1">
              <a:lnSpc>
                <a:spcPct val="100000"/>
              </a:lnSpc>
              <a:spcBef>
                <a:spcPts val="0"/>
              </a:spcBef>
              <a:spcAft>
                <a:spcPts val="0"/>
              </a:spcAft>
              <a:buClrTx/>
              <a:buSzTx/>
              <a:buFontTx/>
              <a:buNone/>
              <a:tabLst/>
            </a:pPr>
            <a:r>
              <a:rPr lang="en-GB" sz="1050" kern="0" noProof="0" dirty="0">
                <a:solidFill>
                  <a:srgbClr val="000000"/>
                </a:solidFill>
                <a:latin typeface="Bosch Office Sans"/>
              </a:rPr>
              <a:t>HWA lane driving</a:t>
            </a:r>
          </a:p>
          <a:p>
            <a:pPr marL="171450" marR="0" indent="-171450" defTabSz="914400" eaLnBrk="1" fontAlgn="auto" latinLnBrk="0" hangingPunct="1">
              <a:lnSpc>
                <a:spcPct val="100000"/>
              </a:lnSpc>
              <a:spcBef>
                <a:spcPts val="0"/>
              </a:spcBef>
              <a:spcAft>
                <a:spcPts val="0"/>
              </a:spcAft>
              <a:buClrTx/>
              <a:buSzTx/>
              <a:buFontTx/>
              <a:buChar char="-"/>
              <a:tabLst/>
            </a:pPr>
            <a:r>
              <a:rPr kumimoji="0" lang="en-GB" sz="1050" i="0" u="none" strike="noStrike" kern="0" cap="none" spc="0" normalizeH="0" baseline="0" dirty="0">
                <a:ln>
                  <a:noFill/>
                </a:ln>
                <a:solidFill>
                  <a:srgbClr val="000000"/>
                </a:solidFill>
                <a:effectLst/>
                <a:uLnTx/>
                <a:uFillTx/>
                <a:latin typeface="Bosch Office Sans"/>
              </a:rPr>
              <a:t>Set speed = 125</a:t>
            </a:r>
          </a:p>
          <a:p>
            <a:pPr marL="171450" marR="0" indent="-171450" defTabSz="914400" eaLnBrk="1" fontAlgn="auto" latinLnBrk="0" hangingPunct="1">
              <a:lnSpc>
                <a:spcPct val="100000"/>
              </a:lnSpc>
              <a:spcBef>
                <a:spcPts val="0"/>
              </a:spcBef>
              <a:spcAft>
                <a:spcPts val="0"/>
              </a:spcAft>
              <a:buClrTx/>
              <a:buSzTx/>
              <a:buFontTx/>
              <a:buChar char="-"/>
              <a:tabLst/>
            </a:pPr>
            <a:r>
              <a:rPr lang="en-GB" sz="1050" kern="0" noProof="0" dirty="0">
                <a:solidFill>
                  <a:srgbClr val="000000"/>
                </a:solidFill>
                <a:latin typeface="Bosch Office Sans"/>
              </a:rPr>
              <a:t>Time gap = 2</a:t>
            </a:r>
            <a:endParaRPr kumimoji="0" lang="en-GB" sz="1050" i="0" u="none" strike="noStrike" kern="0" cap="none" spc="0" normalizeH="0" baseline="0" noProof="0" dirty="0">
              <a:ln>
                <a:noFill/>
              </a:ln>
              <a:solidFill>
                <a:srgbClr val="000000"/>
              </a:solidFill>
              <a:effectLst/>
              <a:uLnTx/>
              <a:uFillTx/>
              <a:latin typeface="Bosch Office Sans"/>
            </a:endParaRPr>
          </a:p>
        </p:txBody>
      </p:sp>
      <p:sp>
        <p:nvSpPr>
          <p:cNvPr id="58" name="Pfeil nach rechts 57"/>
          <p:cNvSpPr/>
          <p:nvPr>
            <p:custDataLst>
              <p:tags r:id="rId41"/>
            </p:custDataLst>
          </p:nvPr>
        </p:nvSpPr>
        <p:spPr>
          <a:xfrm rot="10800000" flipH="1" flipV="1">
            <a:off x="9438538" y="2669082"/>
            <a:ext cx="1260000" cy="704256"/>
          </a:xfrm>
          <a:prstGeom prst="rightArrow">
            <a:avLst/>
          </a:prstGeom>
          <a:ln/>
        </p:spPr>
        <p:style>
          <a:lnRef idx="2">
            <a:schemeClr val="accent4"/>
          </a:lnRef>
          <a:fillRef idx="1">
            <a:schemeClr val="lt1"/>
          </a:fillRef>
          <a:effectRef idx="0">
            <a:schemeClr val="accent4"/>
          </a:effectRef>
          <a:fontRef idx="minor">
            <a:schemeClr val="dk1"/>
          </a:fontRef>
        </p:style>
        <p:txBody>
          <a:bodyPr lIns="0" r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100" b="0" i="0" u="none" strike="noStrike" kern="0" cap="none" spc="0" normalizeH="0" baseline="0" noProof="0" dirty="0">
                <a:ln>
                  <a:noFill/>
                </a:ln>
                <a:solidFill>
                  <a:srgbClr val="000000"/>
                </a:solidFill>
                <a:effectLst/>
                <a:uLnTx/>
                <a:uFillTx/>
                <a:latin typeface="Bosch Office Sans"/>
                <a:ea typeface="+mn-ea"/>
                <a:cs typeface="+mn-cs"/>
              </a:rPr>
              <a:t>Optic</a:t>
            </a:r>
            <a:r>
              <a:rPr kumimoji="0" lang="en-GB" sz="1100" b="0" i="0" u="none" strike="noStrike" kern="0" cap="none" spc="0" normalizeH="0" noProof="0" dirty="0">
                <a:ln>
                  <a:noFill/>
                </a:ln>
                <a:solidFill>
                  <a:srgbClr val="000000"/>
                </a:solidFill>
                <a:effectLst/>
                <a:uLnTx/>
                <a:uFillTx/>
                <a:latin typeface="Bosch Office Sans"/>
                <a:ea typeface="+mn-ea"/>
                <a:cs typeface="+mn-cs"/>
              </a:rPr>
              <a:t> &amp; Acoustic Output</a:t>
            </a: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314700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par>
                                <p:cTn id="8" presetID="37" presetClass="path" presetSubtype="0" accel="50000" decel="50000" fill="hold" grpId="1" nodeType="withEffect">
                                  <p:stCondLst>
                                    <p:cond delay="0"/>
                                  </p:stCondLst>
                                  <p:childTnLst>
                                    <p:animMotion origin="layout" path="M -2.60492E-6 -6.38024E-7 L -0.0958 -0.06895 C -0.11664 -0.08593 -0.13791 -0.11243 -0.15571 -0.15539 C -0.17626 -0.20581 -0.18422 -0.25032 -0.18697 -0.28943 L -0.19725 -0.48495 " pathEditMode="relative" rAng="3240000" ptsTypes="AAAAA">
                                      <p:cBhvr>
                                        <p:cTn id="9" dur="2000" fill="hold"/>
                                        <p:tgtEl>
                                          <p:spTgt spid="54"/>
                                        </p:tgtEl>
                                        <p:attrNameLst>
                                          <p:attrName>ppt_x</p:attrName>
                                          <p:attrName>ppt_y</p:attrName>
                                        </p:attrNameLst>
                                      </p:cBhvr>
                                      <p:rCtr x="-12880" y="-20350"/>
                                    </p:animMotion>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60"/>
                                        </p:tgtEl>
                                      </p:cBhvr>
                                    </p:animEffect>
                                    <p:set>
                                      <p:cBhvr>
                                        <p:cTn id="14" dur="1" fill="hold">
                                          <p:stCondLst>
                                            <p:cond delay="499"/>
                                          </p:stCondLst>
                                        </p:cTn>
                                        <p:tgtEl>
                                          <p:spTgt spid="60"/>
                                        </p:tgtEl>
                                        <p:attrNameLst>
                                          <p:attrName>style.visibility</p:attrName>
                                        </p:attrNameLst>
                                      </p:cBhvr>
                                      <p:to>
                                        <p:strVal val="hidden"/>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76266E-7 3.10522E-6 L 0.15036 0.02727 " pathEditMode="relative" rAng="0" ptsTypes="AA">
                                      <p:cBhvr>
                                        <p:cTn id="22" dur="2000" fill="hold"/>
                                        <p:tgtEl>
                                          <p:spTgt spid="48"/>
                                        </p:tgtEl>
                                        <p:attrNameLst>
                                          <p:attrName>ppt_x</p:attrName>
                                          <p:attrName>ppt_y</p:attrName>
                                        </p:attrNameLst>
                                      </p:cBhvr>
                                      <p:rCtr x="7511" y="1364"/>
                                    </p:animMotion>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48"/>
                                        </p:tgtEl>
                                      </p:cBhvr>
                                    </p:animEffect>
                                    <p:set>
                                      <p:cBhvr>
                                        <p:cTn id="33" dur="1" fill="hold">
                                          <p:stCondLst>
                                            <p:cond delay="499"/>
                                          </p:stCondLst>
                                        </p:cTn>
                                        <p:tgtEl>
                                          <p:spTgt spid="4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84805E-6 1.46643E-7 L -0.06686 0.24337 " pathEditMode="relative" rAng="0" ptsTypes="AA">
                                      <p:cBhvr>
                                        <p:cTn id="37" dur="2000" fill="hold"/>
                                        <p:tgtEl>
                                          <p:spTgt spid="50"/>
                                        </p:tgtEl>
                                        <p:attrNameLst>
                                          <p:attrName>ppt_x</p:attrName>
                                          <p:attrName>ppt_y</p:attrName>
                                        </p:attrNameLst>
                                      </p:cBhvr>
                                      <p:rCtr x="-3314" y="11834"/>
                                    </p:animMotion>
                                  </p:childTnLst>
                                </p:cTn>
                              </p:par>
                              <p:par>
                                <p:cTn id="38" presetID="42" presetClass="path" presetSubtype="0" accel="50000" decel="50000" fill="hold" grpId="0" nodeType="withEffect">
                                  <p:stCondLst>
                                    <p:cond delay="0"/>
                                  </p:stCondLst>
                                  <p:childTnLst>
                                    <p:animMotion origin="layout" path="M -4.84805E-6 -2.05557E-6 L 0.09233 0.17083 " pathEditMode="relative" rAng="0" ptsTypes="AA">
                                      <p:cBhvr>
                                        <p:cTn id="39" dur="2000" fill="hold"/>
                                        <p:tgtEl>
                                          <p:spTgt spid="68"/>
                                        </p:tgtEl>
                                        <p:attrNameLst>
                                          <p:attrName>ppt_x</p:attrName>
                                          <p:attrName>ppt_y</p:attrName>
                                        </p:attrNameLst>
                                      </p:cBhvr>
                                      <p:rCtr x="4616" y="8541"/>
                                    </p:animMotion>
                                  </p:childTnLst>
                                </p:cTn>
                              </p:par>
                            </p:childTnLst>
                          </p:cTn>
                        </p:par>
                      </p:childTnLst>
                    </p:cTn>
                  </p:par>
                  <p:par>
                    <p:cTn id="40" fill="hold">
                      <p:stCondLst>
                        <p:cond delay="indefinite"/>
                      </p:stCondLst>
                      <p:childTnLst>
                        <p:par>
                          <p:cTn id="41" fill="hold">
                            <p:stCondLst>
                              <p:cond delay="0"/>
                            </p:stCondLst>
                            <p:childTnLst>
                              <p:par>
                                <p:cTn id="42" presetID="1" presetClass="path" presetSubtype="0" accel="50000" decel="50000" fill="hold" grpId="2" nodeType="clickEffect">
                                  <p:stCondLst>
                                    <p:cond delay="0"/>
                                  </p:stCondLst>
                                  <p:childTnLst>
                                    <p:animMotion origin="layout" path="M -0.07004 0.24492 C -0.07004 0.22279 0.05123 0.20479 0.20058 0.20479 C 0.34979 0.20479 0.47121 0.22279 0.47121 0.24492 C 0.47121 0.2673 0.34979 0.28505 0.20058 0.28505 C 0.05123 0.28505 -0.07004 0.2673 -0.07004 0.24492 Z " pathEditMode="relative" rAng="16200000" ptsTypes="AAAAA">
                                      <p:cBhvr>
                                        <p:cTn id="43" dur="2000" fill="hold"/>
                                        <p:tgtEl>
                                          <p:spTgt spid="50"/>
                                        </p:tgtEl>
                                        <p:attrNameLst>
                                          <p:attrName>ppt_x</p:attrName>
                                          <p:attrName>ppt_y</p:attrName>
                                        </p:attrNameLst>
                                      </p:cBhvr>
                                      <p:rCtr x="27062" y="0"/>
                                    </p:animMotion>
                                  </p:childTnLst>
                                </p:cTn>
                              </p:par>
                              <p:par>
                                <p:cTn id="44" presetID="1" presetClass="path" presetSubtype="0" accel="50000" decel="50000" fill="hold" grpId="3" nodeType="withEffect">
                                  <p:stCondLst>
                                    <p:cond delay="0"/>
                                  </p:stCondLst>
                                  <p:childTnLst>
                                    <p:animMotion origin="layout" path="M 0.09219 0.17109 C 0.09219 0.15899 0.17555 0.1487 0.27815 0.1487 C 0.38061 0.1487 0.46411 0.15899 0.46411 0.17109 C 0.46411 0.18369 0.38061 0.19347 0.27815 0.19347 C 0.17555 0.19347 0.09219 0.18369 0.09219 0.17109 Z " pathEditMode="relative" rAng="16200000" ptsTypes="AAAAA">
                                      <p:cBhvr>
                                        <p:cTn id="45" dur="2000" fill="hold"/>
                                        <p:tgtEl>
                                          <p:spTgt spid="68"/>
                                        </p:tgtEl>
                                        <p:attrNameLst>
                                          <p:attrName>ppt_x</p:attrName>
                                          <p:attrName>ppt_y</p:attrName>
                                        </p:attrNameLst>
                                      </p:cBhvr>
                                      <p:rCtr x="18596" y="0"/>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1"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grpId="1"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par>
                                <p:cTn id="54" presetID="10" presetClass="exit" presetSubtype="0" fill="hold" grpId="3" nodeType="withEffect">
                                  <p:stCondLst>
                                    <p:cond delay="0"/>
                                  </p:stCondLst>
                                  <p:childTnLst>
                                    <p:animEffect transition="out" filter="fade">
                                      <p:cBhvr>
                                        <p:cTn id="55" dur="500"/>
                                        <p:tgtEl>
                                          <p:spTgt spid="50"/>
                                        </p:tgtEl>
                                      </p:cBhvr>
                                    </p:animEffect>
                                    <p:set>
                                      <p:cBhvr>
                                        <p:cTn id="56" dur="1" fill="hold">
                                          <p:stCondLst>
                                            <p:cond delay="499"/>
                                          </p:stCondLst>
                                        </p:cTn>
                                        <p:tgtEl>
                                          <p:spTgt spid="50"/>
                                        </p:tgtEl>
                                        <p:attrNameLst>
                                          <p:attrName>style.visibility</p:attrName>
                                        </p:attrNameLst>
                                      </p:cBhvr>
                                      <p:to>
                                        <p:strVal val="hidden"/>
                                      </p:to>
                                    </p:set>
                                  </p:childTnLst>
                                </p:cTn>
                              </p:par>
                              <p:par>
                                <p:cTn id="57" presetID="10" presetClass="exit" presetSubtype="0" fill="hold" grpId="2" nodeType="withEffect">
                                  <p:stCondLst>
                                    <p:cond delay="0"/>
                                  </p:stCondLst>
                                  <p:childTnLst>
                                    <p:animEffect transition="out" filter="fade">
                                      <p:cBhvr>
                                        <p:cTn id="58" dur="500"/>
                                        <p:tgtEl>
                                          <p:spTgt spid="68"/>
                                        </p:tgtEl>
                                      </p:cBhvr>
                                    </p:animEffect>
                                    <p:set>
                                      <p:cBhvr>
                                        <p:cTn id="59" dur="1" fill="hold">
                                          <p:stCondLst>
                                            <p:cond delay="499"/>
                                          </p:stCondLst>
                                        </p:cTn>
                                        <p:tgtEl>
                                          <p:spTgt spid="6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0" nodeType="clickEffect">
                                  <p:stCondLst>
                                    <p:cond delay="0"/>
                                  </p:stCondLst>
                                  <p:childTnLst>
                                    <p:animMotion origin="layout" path="M 4.77569E-6 4.7929E-6 L 0.21085 -0.25187 " pathEditMode="relative" rAng="0" ptsTypes="AA">
                                      <p:cBhvr>
                                        <p:cTn id="63" dur="2000" fill="hold"/>
                                        <p:tgtEl>
                                          <p:spTgt spid="51"/>
                                        </p:tgtEl>
                                        <p:attrNameLst>
                                          <p:attrName>ppt_x</p:attrName>
                                          <p:attrName>ppt_y</p:attrName>
                                        </p:attrNameLst>
                                      </p:cBhvr>
                                      <p:rCtr x="10535" y="-12606"/>
                                    </p:animMotion>
                                  </p:childTnLst>
                                </p:cTn>
                              </p:par>
                              <p:par>
                                <p:cTn id="64" presetID="42" presetClass="path" presetSubtype="0" accel="50000" decel="50000" fill="hold" grpId="0" nodeType="withEffect">
                                  <p:stCondLst>
                                    <p:cond delay="0"/>
                                  </p:stCondLst>
                                  <p:childTnLst>
                                    <p:animMotion origin="layout" path="M 3.70478E-6 -4.27836E-6 L 0.05499 -0.18883 " pathEditMode="relative" rAng="0" ptsTypes="AA">
                                      <p:cBhvr>
                                        <p:cTn id="65" dur="2000" fill="hold"/>
                                        <p:tgtEl>
                                          <p:spTgt spid="70"/>
                                        </p:tgtEl>
                                        <p:attrNameLst>
                                          <p:attrName>ppt_x</p:attrName>
                                          <p:attrName>ppt_y</p:attrName>
                                        </p:attrNameLst>
                                      </p:cBhvr>
                                      <p:rCtr x="2750" y="-9442"/>
                                    </p:animMotion>
                                  </p:childTnLst>
                                </p:cTn>
                              </p:par>
                            </p:childTnLst>
                          </p:cTn>
                        </p:par>
                      </p:childTnLst>
                    </p:cTn>
                  </p:par>
                  <p:par>
                    <p:cTn id="66" fill="hold">
                      <p:stCondLst>
                        <p:cond delay="indefinite"/>
                      </p:stCondLst>
                      <p:childTnLst>
                        <p:par>
                          <p:cTn id="67" fill="hold">
                            <p:stCondLst>
                              <p:cond delay="0"/>
                            </p:stCondLst>
                            <p:childTnLst>
                              <p:par>
                                <p:cTn id="68" presetID="50" presetClass="path" presetSubtype="0" accel="50000" decel="50000" fill="hold" grpId="2" nodeType="clickEffect">
                                  <p:stCondLst>
                                    <p:cond delay="0"/>
                                  </p:stCondLst>
                                  <p:childTnLst>
                                    <p:animMotion origin="layout" path="M 0.21085 -0.25187 L 0.28292 -0.25187 C 0.31534 -0.25187 0.35528 -0.18447 0.35528 -0.12967 L 0.35528 -0.00644 " pathEditMode="relative" rAng="0" ptsTypes="AAAA">
                                      <p:cBhvr>
                                        <p:cTn id="69" dur="2000" fill="hold"/>
                                        <p:tgtEl>
                                          <p:spTgt spid="51"/>
                                        </p:tgtEl>
                                        <p:attrNameLst>
                                          <p:attrName>ppt_x</p:attrName>
                                          <p:attrName>ppt_y</p:attrName>
                                        </p:attrNameLst>
                                      </p:cBhvr>
                                      <p:rCtr x="7221" y="12272"/>
                                    </p:animMotion>
                                  </p:childTnLst>
                                </p:cTn>
                              </p:par>
                            </p:childTnLst>
                          </p:cTn>
                        </p:par>
                        <p:par>
                          <p:cTn id="70" fill="hold">
                            <p:stCondLst>
                              <p:cond delay="2000"/>
                            </p:stCondLst>
                            <p:childTnLst>
                              <p:par>
                                <p:cTn id="71" presetID="9" presetClass="exit" presetSubtype="0" fill="hold" grpId="2" nodeType="afterEffect">
                                  <p:stCondLst>
                                    <p:cond delay="0"/>
                                  </p:stCondLst>
                                  <p:childTnLst>
                                    <p:animEffect transition="out" filter="dissolve">
                                      <p:cBhvr>
                                        <p:cTn id="72" dur="2000"/>
                                        <p:tgtEl>
                                          <p:spTgt spid="70"/>
                                        </p:tgtEl>
                                      </p:cBhvr>
                                    </p:animEffect>
                                    <p:set>
                                      <p:cBhvr>
                                        <p:cTn id="73" dur="1" fill="hold">
                                          <p:stCondLst>
                                            <p:cond delay="1999"/>
                                          </p:stCondLst>
                                        </p:cTn>
                                        <p:tgtEl>
                                          <p:spTgt spid="70"/>
                                        </p:tgtEl>
                                        <p:attrNameLst>
                                          <p:attrName>style.visibility</p:attrName>
                                        </p:attrNameLst>
                                      </p:cBhvr>
                                      <p:to>
                                        <p:strVal val="hidden"/>
                                      </p:to>
                                    </p:se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childTnLst>
                          </p:cTn>
                        </p:par>
                        <p:par>
                          <p:cTn id="78" fill="hold">
                            <p:stCondLst>
                              <p:cond delay="4500"/>
                            </p:stCondLst>
                            <p:childTnLst>
                              <p:par>
                                <p:cTn id="79" presetID="10" presetClass="entr" presetSubtype="0"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500"/>
                                        <p:tgtEl>
                                          <p:spTgt spid="56"/>
                                        </p:tgtEl>
                                      </p:cBhvr>
                                    </p:animEffect>
                                  </p:childTnLst>
                                </p:cTn>
                              </p:par>
                            </p:childTnLst>
                          </p:cTn>
                        </p:par>
                        <p:par>
                          <p:cTn id="82" fill="hold">
                            <p:stCondLst>
                              <p:cond delay="5000"/>
                            </p:stCondLst>
                            <p:childTnLst>
                              <p:par>
                                <p:cTn id="83" presetID="10" presetClass="entr" presetSubtype="0"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par>
                          <p:cTn id="86" fill="hold">
                            <p:stCondLst>
                              <p:cond delay="5500"/>
                            </p:stCondLst>
                            <p:childTnLst>
                              <p:par>
                                <p:cTn id="87" presetID="10" presetClass="entr" presetSubtype="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50" grpId="0" animBg="1"/>
      <p:bldP spid="50" grpId="1" animBg="1"/>
      <p:bldP spid="50" grpId="2" animBg="1"/>
      <p:bldP spid="50" grpId="3" animBg="1"/>
      <p:bldP spid="60" grpId="1" animBg="1"/>
      <p:bldP spid="68" grpId="0" animBg="1"/>
      <p:bldP spid="68" grpId="1" animBg="1"/>
      <p:bldP spid="68" grpId="2" animBg="1"/>
      <p:bldP spid="68" grpId="3" animBg="1"/>
      <p:bldP spid="51" grpId="0" animBg="1"/>
      <p:bldP spid="51" grpId="1" animBg="1"/>
      <p:bldP spid="51" grpId="2" animBg="1"/>
      <p:bldP spid="70" grpId="0" animBg="1"/>
      <p:bldP spid="70" grpId="1" animBg="1"/>
      <p:bldP spid="70" grpId="2" animBg="1"/>
      <p:bldP spid="52" grpId="0" animBg="1"/>
      <p:bldP spid="54" grpId="0" animBg="1"/>
      <p:bldP spid="54" grpId="1" animBg="1"/>
      <p:bldP spid="55" grpId="0" animBg="1"/>
      <p:bldP spid="56" grpId="0" animBg="1"/>
      <p:bldP spid="57" grpId="0" animBg="1"/>
      <p:bldP spid="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24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platzhalt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solidFill>
                  <a:srgbClr val="08427E"/>
                </a:solidFill>
              </a:rPr>
              <a:t>Questions?</a:t>
            </a:r>
          </a:p>
        </p:txBody>
      </p:sp>
    </p:spTree>
    <p:custDataLst>
      <p:tags r:id="rId1"/>
    </p:custDataLst>
    <p:extLst>
      <p:ext uri="{BB962C8B-B14F-4D97-AF65-F5344CB8AC3E}">
        <p14:creationId xmlns:p14="http://schemas.microsoft.com/office/powerpoint/2010/main" val="10482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feld 22"/>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buFontTx/>
              <a:buNone/>
            </a:pPr>
            <a:r>
              <a:rPr lang="de-DE" sz="2800"/>
              <a:t>HAD Basic Training</a:t>
            </a:r>
            <a:endParaRPr lang="de-DE" sz="2800" dirty="0"/>
          </a:p>
        </p:txBody>
      </p:sp>
      <p:sp>
        <p:nvSpPr>
          <p:cNvPr id="7" name="Rechteck 6"/>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b="1">
                <a:solidFill>
                  <a:srgbClr val="D70012"/>
                </a:solidFill>
                <a:latin typeface="Bosch Office Sans" pitchFamily="2" charset="0"/>
              </a:rPr>
              <a:t>Internal </a:t>
            </a:r>
            <a:r>
              <a:rPr lang="en-US" sz="600">
                <a:solidFill>
                  <a:srgbClr val="000000"/>
                </a:solidFill>
                <a:latin typeface="Bosch Office Sans" pitchFamily="2" charset="0"/>
              </a:rPr>
              <a:t>| Chassis Systems Control | CC-AD/EYF2 | 2017-11-17</a:t>
            </a:r>
            <a:endParaRPr sz="600">
              <a:solidFill>
                <a:srgbClr val="000000"/>
              </a:solidFill>
              <a:latin typeface="Bosch Office Sans" pitchFamily="2" charset="0"/>
            </a:endParaRPr>
          </a:p>
        </p:txBody>
      </p:sp>
      <p:sp>
        <p:nvSpPr>
          <p:cNvPr id="6" name="Rechteck 5"/>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nSpc>
                <a:spcPct val="107000"/>
              </a:lnSpc>
              <a:spcAft>
                <a:spcPts val="100"/>
              </a:spcAft>
            </a:pPr>
            <a:r>
              <a:rPr lang="en-US" sz="600">
                <a:solidFill>
                  <a:srgbClr val="B2B3B5"/>
                </a:solidFill>
                <a:latin typeface="Bosch Office Sans" panose="020B0604020202020204" pitchFamily="34" charset="0"/>
              </a:rPr>
              <a:t>© Robert Bosch GmbH 2017. All rights reserved, also regarding any disposal, exploitation, reproduction, editing, distribution, as well as in the event of applications for industrial property rights.</a:t>
            </a:r>
            <a:endParaRPr sz="600">
              <a:solidFill>
                <a:srgbClr val="B2B3B5"/>
              </a:solidFill>
              <a:latin typeface="Bosch Office Sans" panose="020B0604020202020204" pitchFamily="34" charset="0"/>
            </a:endParaRPr>
          </a:p>
        </p:txBody>
      </p:sp>
      <p:sp>
        <p:nvSpPr>
          <p:cNvPr id="17" name="Textfeld 16" hidden="1"/>
          <p:cNvSpPr txBox="1">
            <a:spLocks/>
          </p:cNvSpPr>
          <p:nvPr>
            <p:custDataLst>
              <p:tags r:id="rId5"/>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a:lnSpc>
                <a:spcPts val="2300"/>
              </a:lnSpc>
              <a:buFontTx/>
              <a:buNone/>
            </a:pPr>
            <a:endParaRPr lang="de-DE" sz="1300" dirty="0"/>
          </a:p>
        </p:txBody>
      </p:sp>
      <p:sp>
        <p:nvSpPr>
          <p:cNvPr id="5" name="Rechteck 4"/>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r>
              <a:rPr lang="de-DE" sz="1200">
                <a:solidFill>
                  <a:srgbClr val="999FA6"/>
                </a:solidFill>
              </a:rPr>
              <a:t>3</a:t>
            </a:r>
            <a:endParaRPr sz="1200">
              <a:solidFill>
                <a:srgbClr val="999FA6"/>
              </a:solidFill>
            </a:endParaRPr>
          </a:p>
        </p:txBody>
      </p:sp>
      <p:sp>
        <p:nvSpPr>
          <p:cNvPr id="4" name="Rechteck 3"/>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sz="550">
              <a:solidFill>
                <a:schemeClr val="tx1"/>
              </a:solidFill>
            </a:endParaRPr>
          </a:p>
        </p:txBody>
      </p:sp>
      <p:sp>
        <p:nvSpPr>
          <p:cNvPr id="8" name="Rechteck 7"/>
          <p:cNvSpPr>
            <a:spLocks/>
          </p:cNvSpPr>
          <p:nvPr>
            <p:custDataLst>
              <p:tags r:id="rId8"/>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7780" rIns="0" bIns="0" rtlCol="0" anchor="t">
            <a:normAutofit/>
          </a:bodyPr>
          <a:lstStyle/>
          <a:p>
            <a:pPr>
              <a:lnSpc>
                <a:spcPts val="900"/>
              </a:lnSpc>
            </a:pPr>
            <a:endParaRPr sz="550">
              <a:solidFill>
                <a:schemeClr val="tx1"/>
              </a:solidFill>
            </a:endParaRPr>
          </a:p>
        </p:txBody>
      </p:sp>
      <p:sp>
        <p:nvSpPr>
          <p:cNvPr id="40" name="Textfeld 39"/>
          <p:cNvSpPr txBox="1"/>
          <p:nvPr>
            <p:custDataLst>
              <p:tags r:id="rId9"/>
            </p:custDataLst>
          </p:nvPr>
        </p:nvSpPr>
        <p:spPr>
          <a:xfrm>
            <a:off x="5565304" y="4411831"/>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000">
                <a:solidFill>
                  <a:schemeClr val="lt1"/>
                </a:solidFill>
                <a:latin typeface="+mn-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200" b="1" dirty="0">
                <a:solidFill>
                  <a:srgbClr val="FFFFFF"/>
                </a:solidFill>
              </a:rPr>
              <a:t>XIL</a:t>
            </a:r>
          </a:p>
        </p:txBody>
      </p:sp>
      <p:sp>
        <p:nvSpPr>
          <p:cNvPr id="42" name="Textfeld 41"/>
          <p:cNvSpPr txBox="1"/>
          <p:nvPr>
            <p:custDataLst>
              <p:tags r:id="rId10"/>
            </p:custDataLst>
          </p:nvPr>
        </p:nvSpPr>
        <p:spPr>
          <a:xfrm>
            <a:off x="7325580" y="4411831"/>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000">
                <a:solidFill>
                  <a:schemeClr val="lt1"/>
                </a:solidFill>
                <a:latin typeface="+mn-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200" b="1" dirty="0" err="1">
                <a:solidFill>
                  <a:srgbClr val="FFFFFF"/>
                </a:solidFill>
              </a:rPr>
              <a:t>Testinfrastructure</a:t>
            </a:r>
            <a:r>
              <a:rPr lang="de-DE" sz="1200" b="1" dirty="0">
                <a:solidFill>
                  <a:srgbClr val="FFFFFF"/>
                </a:solidFill>
              </a:rPr>
              <a:t> (</a:t>
            </a:r>
            <a:r>
              <a:rPr lang="de-DE" sz="1200" b="1" dirty="0" err="1">
                <a:solidFill>
                  <a:srgbClr val="FFFFFF"/>
                </a:solidFill>
              </a:rPr>
              <a:t>Vehicle</a:t>
            </a:r>
            <a:r>
              <a:rPr lang="de-DE" sz="1200" b="1" dirty="0">
                <a:solidFill>
                  <a:srgbClr val="FFFFFF"/>
                </a:solidFill>
              </a:rPr>
              <a:t> </a:t>
            </a:r>
            <a:r>
              <a:rPr lang="de-DE" sz="1200" b="1" dirty="0" err="1">
                <a:solidFill>
                  <a:srgbClr val="FFFFFF"/>
                </a:solidFill>
              </a:rPr>
              <a:t>Build</a:t>
            </a:r>
            <a:r>
              <a:rPr lang="de-DE" sz="1200" b="1" dirty="0">
                <a:solidFill>
                  <a:srgbClr val="FFFFFF"/>
                </a:solidFill>
              </a:rPr>
              <a:t> </a:t>
            </a:r>
            <a:r>
              <a:rPr lang="de-DE" sz="1200" b="1" dirty="0" err="1">
                <a:solidFill>
                  <a:srgbClr val="FFFFFF"/>
                </a:solidFill>
              </a:rPr>
              <a:t>Up</a:t>
            </a:r>
            <a:r>
              <a:rPr lang="de-DE" sz="1200" b="1" dirty="0">
                <a:solidFill>
                  <a:srgbClr val="FFFFFF"/>
                </a:solidFill>
              </a:rPr>
              <a:t>)</a:t>
            </a:r>
          </a:p>
        </p:txBody>
      </p:sp>
      <p:sp>
        <p:nvSpPr>
          <p:cNvPr id="47" name="Textfeld 46"/>
          <p:cNvSpPr txBox="1"/>
          <p:nvPr>
            <p:custDataLst>
              <p:tags r:id="rId11"/>
            </p:custDataLst>
          </p:nvPr>
        </p:nvSpPr>
        <p:spPr>
          <a:xfrm>
            <a:off x="9085856" y="4411144"/>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000">
                <a:solidFill>
                  <a:schemeClr val="lt1"/>
                </a:solidFill>
                <a:latin typeface="+mn-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200" b="1" dirty="0" err="1">
                <a:solidFill>
                  <a:srgbClr val="FFFFFF"/>
                </a:solidFill>
              </a:rPr>
              <a:t>Testinfrastructure</a:t>
            </a:r>
            <a:r>
              <a:rPr lang="de-DE" sz="1200" b="1" dirty="0">
                <a:solidFill>
                  <a:srgbClr val="FFFFFF"/>
                </a:solidFill>
              </a:rPr>
              <a:t> (Simulation)</a:t>
            </a:r>
          </a:p>
        </p:txBody>
      </p:sp>
      <p:sp>
        <p:nvSpPr>
          <p:cNvPr id="39" name="Textfeld 38"/>
          <p:cNvSpPr txBox="1"/>
          <p:nvPr>
            <p:custDataLst>
              <p:tags r:id="rId12"/>
            </p:custDataLst>
          </p:nvPr>
        </p:nvSpPr>
        <p:spPr>
          <a:xfrm>
            <a:off x="2044755" y="4428762"/>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200" b="1"/>
            </a:lvl1pPr>
          </a:lstStyle>
          <a:p>
            <a:r>
              <a:rPr lang="de-DE" dirty="0" err="1">
                <a:solidFill>
                  <a:srgbClr val="FFFFFF"/>
                </a:solidFill>
              </a:rPr>
              <a:t>Functional</a:t>
            </a:r>
            <a:r>
              <a:rPr lang="de-DE" dirty="0">
                <a:solidFill>
                  <a:srgbClr val="FFFFFF"/>
                </a:solidFill>
              </a:rPr>
              <a:t> </a:t>
            </a:r>
            <a:r>
              <a:rPr lang="de-DE" dirty="0" err="1">
                <a:solidFill>
                  <a:srgbClr val="FFFFFF"/>
                </a:solidFill>
              </a:rPr>
              <a:t>Safety</a:t>
            </a:r>
            <a:r>
              <a:rPr lang="de-DE" dirty="0">
                <a:solidFill>
                  <a:srgbClr val="FFFFFF"/>
                </a:solidFill>
              </a:rPr>
              <a:t>, Validation</a:t>
            </a:r>
          </a:p>
        </p:txBody>
      </p:sp>
      <p:sp>
        <p:nvSpPr>
          <p:cNvPr id="48" name="Textfeld 47"/>
          <p:cNvSpPr txBox="1"/>
          <p:nvPr>
            <p:custDataLst>
              <p:tags r:id="rId13"/>
            </p:custDataLst>
          </p:nvPr>
        </p:nvSpPr>
        <p:spPr>
          <a:xfrm>
            <a:off x="3805030" y="4428762"/>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000">
                <a:solidFill>
                  <a:schemeClr val="lt1"/>
                </a:solidFill>
                <a:latin typeface="+mn-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sz="1200" b="1" dirty="0">
                <a:solidFill>
                  <a:srgbClr val="FFFFFF"/>
                </a:solidFill>
              </a:rPr>
              <a:t>Connectivity</a:t>
            </a:r>
          </a:p>
        </p:txBody>
      </p:sp>
      <p:sp>
        <p:nvSpPr>
          <p:cNvPr id="49" name="Textfeld 48"/>
          <p:cNvSpPr txBox="1"/>
          <p:nvPr>
            <p:custDataLst>
              <p:tags r:id="rId14"/>
            </p:custDataLst>
          </p:nvPr>
        </p:nvSpPr>
        <p:spPr>
          <a:xfrm>
            <a:off x="284480" y="4418203"/>
            <a:ext cx="1512000" cy="720000"/>
          </a:xfrm>
          <a:prstGeom prst="roundRect">
            <a:avLst/>
          </a:prstGeom>
          <a:solidFill>
            <a:srgbClr val="2B8DF2"/>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200" b="1"/>
            </a:lvl1pPr>
          </a:lstStyle>
          <a:p>
            <a:r>
              <a:rPr lang="de-DE" dirty="0">
                <a:solidFill>
                  <a:srgbClr val="FFFFFF"/>
                </a:solidFill>
              </a:rPr>
              <a:t>System Integration</a:t>
            </a:r>
          </a:p>
        </p:txBody>
      </p:sp>
      <p:sp>
        <p:nvSpPr>
          <p:cNvPr id="56" name="Abgerundetes Rechteck 55"/>
          <p:cNvSpPr/>
          <p:nvPr>
            <p:custDataLst>
              <p:tags r:id="rId15"/>
            </p:custDataLst>
          </p:nvPr>
        </p:nvSpPr>
        <p:spPr>
          <a:xfrm>
            <a:off x="9012300" y="1756443"/>
            <a:ext cx="1585556" cy="1801362"/>
          </a:xfrm>
          <a:prstGeom prst="roundRect">
            <a:avLst>
              <a:gd name="adj" fmla="val 5951"/>
            </a:avLst>
          </a:prstGeom>
          <a:solidFill>
            <a:srgbClr val="FFFFFF"/>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400" b="1" kern="1200" dirty="0" err="1">
                <a:solidFill>
                  <a:srgbClr val="000000"/>
                </a:solidFill>
              </a:rPr>
              <a:t>VMCCore</a:t>
            </a:r>
            <a:endParaRPr lang="de-DE" sz="1400" b="1" kern="1200" dirty="0">
              <a:solidFill>
                <a:srgbClr val="000000"/>
              </a:solidFill>
            </a:endParaRPr>
          </a:p>
        </p:txBody>
      </p:sp>
      <p:sp>
        <p:nvSpPr>
          <p:cNvPr id="53" name="Abgerundetes Rechteck 52"/>
          <p:cNvSpPr/>
          <p:nvPr>
            <p:custDataLst>
              <p:tags r:id="rId16"/>
            </p:custDataLst>
          </p:nvPr>
        </p:nvSpPr>
        <p:spPr>
          <a:xfrm>
            <a:off x="1938881" y="1756443"/>
            <a:ext cx="6951102" cy="1801362"/>
          </a:xfrm>
          <a:prstGeom prst="roundRect">
            <a:avLst>
              <a:gd name="adj" fmla="val 5951"/>
            </a:avLst>
          </a:prstGeom>
          <a:solidFill>
            <a:srgbClr val="FFFFFF"/>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400" b="1" kern="1200" dirty="0" err="1">
                <a:solidFill>
                  <a:srgbClr val="000000"/>
                </a:solidFill>
              </a:rPr>
              <a:t>DACore</a:t>
            </a:r>
            <a:endParaRPr lang="de-DE" sz="1400" b="1" kern="1200" dirty="0">
              <a:solidFill>
                <a:srgbClr val="000000"/>
              </a:solidFill>
            </a:endParaRPr>
          </a:p>
        </p:txBody>
      </p:sp>
      <p:sp>
        <p:nvSpPr>
          <p:cNvPr id="55" name="Textfeld 54"/>
          <p:cNvSpPr txBox="1"/>
          <p:nvPr>
            <p:custDataLst>
              <p:tags r:id="rId17"/>
            </p:custDataLst>
          </p:nvPr>
        </p:nvSpPr>
        <p:spPr>
          <a:xfrm>
            <a:off x="3731243" y="2387048"/>
            <a:ext cx="5935980" cy="1073433"/>
          </a:xfrm>
          <a:prstGeom prst="roundRect">
            <a:avLst>
              <a:gd name="adj" fmla="val 6696"/>
            </a:avLst>
          </a:prstGeom>
          <a:solidFill>
            <a:srgbClr val="E0E1E1"/>
          </a:solidFill>
          <a:ln>
            <a:solidFill>
              <a:srgbClr val="000000"/>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defPPr>
              <a:defRPr lang="de-DE"/>
            </a:defPPr>
            <a:lvl1pPr lvl="0" defTabSz="444500">
              <a:lnSpc>
                <a:spcPct val="90000"/>
              </a:lnSpc>
              <a:spcBef>
                <a:spcPct val="0"/>
              </a:spcBef>
              <a:spcAft>
                <a:spcPct val="35000"/>
              </a:spcAft>
              <a:defRPr sz="1000">
                <a:solidFill>
                  <a:schemeClr val="lt1"/>
                </a:solidFill>
                <a:latin typeface="+mn-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de-DE" b="1" dirty="0" err="1">
                <a:solidFill>
                  <a:srgbClr val="000000"/>
                </a:solidFill>
              </a:rPr>
              <a:t>Planning</a:t>
            </a:r>
            <a:endParaRPr lang="de-DE" b="1" dirty="0">
              <a:solidFill>
                <a:srgbClr val="000000"/>
              </a:solidFill>
            </a:endParaRPr>
          </a:p>
        </p:txBody>
      </p:sp>
      <p:sp>
        <p:nvSpPr>
          <p:cNvPr id="16" name="Freihandform 15"/>
          <p:cNvSpPr/>
          <p:nvPr>
            <p:custDataLst>
              <p:tags r:id="rId18"/>
            </p:custDataLst>
          </p:nvPr>
        </p:nvSpPr>
        <p:spPr>
          <a:xfrm>
            <a:off x="284480"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B27DE8"/>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a:solidFill>
                  <a:srgbClr val="FFFFFF"/>
                </a:solidFill>
              </a:rPr>
              <a:t>Environment </a:t>
            </a:r>
            <a:r>
              <a:rPr lang="de-DE" sz="1200" kern="1200" dirty="0" err="1">
                <a:solidFill>
                  <a:srgbClr val="FFFFFF"/>
                </a:solidFill>
              </a:rPr>
              <a:t>Sensing</a:t>
            </a:r>
            <a:r>
              <a:rPr lang="de-DE" sz="1200" kern="1200" dirty="0">
                <a:solidFill>
                  <a:srgbClr val="FFFFFF"/>
                </a:solidFill>
              </a:rPr>
              <a:t> </a:t>
            </a:r>
            <a:r>
              <a:rPr lang="de-DE" sz="1200" b="1" kern="1200" dirty="0">
                <a:solidFill>
                  <a:srgbClr val="FFFFFF"/>
                </a:solidFill>
              </a:rPr>
              <a:t>(ENS-x)</a:t>
            </a:r>
          </a:p>
        </p:txBody>
      </p:sp>
      <p:sp>
        <p:nvSpPr>
          <p:cNvPr id="18" name="Freihandform 17"/>
          <p:cNvSpPr/>
          <p:nvPr>
            <p:custDataLst>
              <p:tags r:id="rId19"/>
            </p:custDataLst>
          </p:nvPr>
        </p:nvSpPr>
        <p:spPr>
          <a:xfrm>
            <a:off x="1681293" y="2809789"/>
            <a:ext cx="278261"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19" name="Freihandform 18"/>
          <p:cNvSpPr/>
          <p:nvPr>
            <p:custDataLst>
              <p:tags r:id="rId20"/>
            </p:custDataLst>
          </p:nvPr>
        </p:nvSpPr>
        <p:spPr>
          <a:xfrm>
            <a:off x="2052683"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00B0F0"/>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err="1">
                <a:solidFill>
                  <a:srgbClr val="FFFFFF"/>
                </a:solidFill>
              </a:rPr>
              <a:t>Perception</a:t>
            </a:r>
            <a:r>
              <a:rPr lang="de-DE" sz="1200" kern="1200" dirty="0">
                <a:solidFill>
                  <a:srgbClr val="FFFFFF"/>
                </a:solidFill>
              </a:rPr>
              <a:t> </a:t>
            </a:r>
            <a:r>
              <a:rPr lang="de-DE" sz="1200" b="1" kern="1200" dirty="0">
                <a:solidFill>
                  <a:srgbClr val="FFFFFF"/>
                </a:solidFill>
              </a:rPr>
              <a:t>(PER)</a:t>
            </a:r>
          </a:p>
        </p:txBody>
      </p:sp>
      <p:sp>
        <p:nvSpPr>
          <p:cNvPr id="21" name="Freihandform 20"/>
          <p:cNvSpPr/>
          <p:nvPr>
            <p:custDataLst>
              <p:tags r:id="rId21"/>
            </p:custDataLst>
          </p:nvPr>
        </p:nvSpPr>
        <p:spPr>
          <a:xfrm>
            <a:off x="3449497" y="2809789"/>
            <a:ext cx="353758"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22" name="Freihandform 21"/>
          <p:cNvSpPr/>
          <p:nvPr>
            <p:custDataLst>
              <p:tags r:id="rId22"/>
            </p:custDataLst>
          </p:nvPr>
        </p:nvSpPr>
        <p:spPr>
          <a:xfrm>
            <a:off x="3820887"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0E7378"/>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a:solidFill>
                  <a:srgbClr val="FFFFFF"/>
                </a:solidFill>
              </a:rPr>
              <a:t>Situation Analysis </a:t>
            </a:r>
            <a:r>
              <a:rPr lang="de-DE" sz="1200" b="1" kern="1200" dirty="0">
                <a:solidFill>
                  <a:srgbClr val="FFFFFF"/>
                </a:solidFill>
              </a:rPr>
              <a:t>(SIT)</a:t>
            </a:r>
          </a:p>
        </p:txBody>
      </p:sp>
      <p:sp>
        <p:nvSpPr>
          <p:cNvPr id="24" name="Freihandform 23"/>
          <p:cNvSpPr/>
          <p:nvPr>
            <p:custDataLst>
              <p:tags r:id="rId23"/>
            </p:custDataLst>
          </p:nvPr>
        </p:nvSpPr>
        <p:spPr>
          <a:xfrm>
            <a:off x="5217701" y="2809789"/>
            <a:ext cx="353758"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25" name="Freihandform 24"/>
          <p:cNvSpPr/>
          <p:nvPr>
            <p:custDataLst>
              <p:tags r:id="rId24"/>
            </p:custDataLst>
          </p:nvPr>
        </p:nvSpPr>
        <p:spPr>
          <a:xfrm>
            <a:off x="5589091"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FFC000"/>
          </a:solidFill>
          <a:ln w="57150">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err="1">
                <a:solidFill>
                  <a:srgbClr val="FFFFFF"/>
                </a:solidFill>
              </a:rPr>
              <a:t>Function</a:t>
            </a:r>
            <a:r>
              <a:rPr lang="de-DE" sz="1200" kern="1200" dirty="0">
                <a:solidFill>
                  <a:srgbClr val="FFFFFF"/>
                </a:solidFill>
              </a:rPr>
              <a:t> </a:t>
            </a:r>
            <a:r>
              <a:rPr lang="de-DE" sz="1200" kern="1200" dirty="0" err="1">
                <a:solidFill>
                  <a:srgbClr val="FFFFFF"/>
                </a:solidFill>
              </a:rPr>
              <a:t>Behavior</a:t>
            </a:r>
            <a:r>
              <a:rPr lang="de-DE" sz="1200" kern="1200" dirty="0">
                <a:solidFill>
                  <a:srgbClr val="FFFFFF"/>
                </a:solidFill>
              </a:rPr>
              <a:t> </a:t>
            </a:r>
            <a:r>
              <a:rPr lang="de-DE" sz="1200" b="1" kern="1200" dirty="0">
                <a:solidFill>
                  <a:srgbClr val="FFFFFF"/>
                </a:solidFill>
              </a:rPr>
              <a:t>(FCT)</a:t>
            </a:r>
          </a:p>
        </p:txBody>
      </p:sp>
      <p:sp>
        <p:nvSpPr>
          <p:cNvPr id="28" name="Freihandform 27"/>
          <p:cNvSpPr/>
          <p:nvPr>
            <p:custDataLst>
              <p:tags r:id="rId25"/>
            </p:custDataLst>
          </p:nvPr>
        </p:nvSpPr>
        <p:spPr>
          <a:xfrm>
            <a:off x="6985905" y="2809789"/>
            <a:ext cx="353758"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30" name="Freihandform 29"/>
          <p:cNvSpPr/>
          <p:nvPr>
            <p:custDataLst>
              <p:tags r:id="rId26"/>
            </p:custDataLst>
          </p:nvPr>
        </p:nvSpPr>
        <p:spPr>
          <a:xfrm>
            <a:off x="7357295"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FF33CC"/>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err="1">
                <a:solidFill>
                  <a:srgbClr val="FFFFFF"/>
                </a:solidFill>
              </a:rPr>
              <a:t>Reaction</a:t>
            </a:r>
            <a:r>
              <a:rPr lang="de-DE" sz="1200" kern="1200" dirty="0">
                <a:solidFill>
                  <a:srgbClr val="FFFFFF"/>
                </a:solidFill>
              </a:rPr>
              <a:t> Pattern Manager </a:t>
            </a:r>
            <a:r>
              <a:rPr lang="de-DE" sz="1200" b="1" kern="1200" dirty="0">
                <a:solidFill>
                  <a:srgbClr val="FFFFFF"/>
                </a:solidFill>
              </a:rPr>
              <a:t>(RPM)</a:t>
            </a:r>
          </a:p>
        </p:txBody>
      </p:sp>
      <p:sp>
        <p:nvSpPr>
          <p:cNvPr id="35" name="Freihandform 34"/>
          <p:cNvSpPr/>
          <p:nvPr>
            <p:custDataLst>
              <p:tags r:id="rId27"/>
            </p:custDataLst>
          </p:nvPr>
        </p:nvSpPr>
        <p:spPr>
          <a:xfrm>
            <a:off x="8754109" y="2809789"/>
            <a:ext cx="353758"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36" name="Freihandform 35"/>
          <p:cNvSpPr/>
          <p:nvPr>
            <p:custDataLst>
              <p:tags r:id="rId28"/>
            </p:custDataLst>
          </p:nvPr>
        </p:nvSpPr>
        <p:spPr>
          <a:xfrm>
            <a:off x="9125499" y="2759982"/>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08427E"/>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err="1">
                <a:solidFill>
                  <a:srgbClr val="FFFFFF"/>
                </a:solidFill>
              </a:rPr>
              <a:t>Vehicle</a:t>
            </a:r>
            <a:r>
              <a:rPr lang="de-DE" sz="1200" kern="1200" dirty="0">
                <a:solidFill>
                  <a:srgbClr val="FFFFFF"/>
                </a:solidFill>
              </a:rPr>
              <a:t> Motion &amp; Control </a:t>
            </a:r>
            <a:r>
              <a:rPr lang="de-DE" sz="1200" b="1" kern="1200" dirty="0">
                <a:solidFill>
                  <a:srgbClr val="FFFFFF"/>
                </a:solidFill>
              </a:rPr>
              <a:t>(VMC)</a:t>
            </a:r>
          </a:p>
        </p:txBody>
      </p:sp>
      <p:sp>
        <p:nvSpPr>
          <p:cNvPr id="58" name="Freihandform 57"/>
          <p:cNvSpPr/>
          <p:nvPr>
            <p:custDataLst>
              <p:tags r:id="rId29"/>
            </p:custDataLst>
          </p:nvPr>
        </p:nvSpPr>
        <p:spPr>
          <a:xfrm>
            <a:off x="284480" y="2049395"/>
            <a:ext cx="1359158" cy="623104"/>
          </a:xfrm>
          <a:custGeom>
            <a:avLst/>
            <a:gdLst>
              <a:gd name="connsiteX0" fmla="*/ 0 w 1100734"/>
              <a:gd name="connsiteY0" fmla="*/ 56050 h 560497"/>
              <a:gd name="connsiteX1" fmla="*/ 56050 w 1100734"/>
              <a:gd name="connsiteY1" fmla="*/ 0 h 560497"/>
              <a:gd name="connsiteX2" fmla="*/ 1044684 w 1100734"/>
              <a:gd name="connsiteY2" fmla="*/ 0 h 560497"/>
              <a:gd name="connsiteX3" fmla="*/ 1100734 w 1100734"/>
              <a:gd name="connsiteY3" fmla="*/ 56050 h 560497"/>
              <a:gd name="connsiteX4" fmla="*/ 1100734 w 1100734"/>
              <a:gd name="connsiteY4" fmla="*/ 504447 h 560497"/>
              <a:gd name="connsiteX5" fmla="*/ 1044684 w 1100734"/>
              <a:gd name="connsiteY5" fmla="*/ 560497 h 560497"/>
              <a:gd name="connsiteX6" fmla="*/ 56050 w 1100734"/>
              <a:gd name="connsiteY6" fmla="*/ 560497 h 560497"/>
              <a:gd name="connsiteX7" fmla="*/ 0 w 1100734"/>
              <a:gd name="connsiteY7" fmla="*/ 504447 h 560497"/>
              <a:gd name="connsiteX8" fmla="*/ 0 w 1100734"/>
              <a:gd name="connsiteY8" fmla="*/ 56050 h 56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734" h="560497">
                <a:moveTo>
                  <a:pt x="0" y="56050"/>
                </a:moveTo>
                <a:cubicBezTo>
                  <a:pt x="0" y="25094"/>
                  <a:pt x="25094" y="0"/>
                  <a:pt x="56050" y="0"/>
                </a:cubicBezTo>
                <a:lnTo>
                  <a:pt x="1044684" y="0"/>
                </a:lnTo>
                <a:cubicBezTo>
                  <a:pt x="1075640" y="0"/>
                  <a:pt x="1100734" y="25094"/>
                  <a:pt x="1100734" y="56050"/>
                </a:cubicBezTo>
                <a:lnTo>
                  <a:pt x="1100734" y="504447"/>
                </a:lnTo>
                <a:cubicBezTo>
                  <a:pt x="1100734" y="535403"/>
                  <a:pt x="1075640" y="560497"/>
                  <a:pt x="1044684" y="560497"/>
                </a:cubicBezTo>
                <a:lnTo>
                  <a:pt x="56050" y="560497"/>
                </a:lnTo>
                <a:cubicBezTo>
                  <a:pt x="25094" y="560497"/>
                  <a:pt x="0" y="535403"/>
                  <a:pt x="0" y="504447"/>
                </a:cubicBezTo>
                <a:lnTo>
                  <a:pt x="0" y="56050"/>
                </a:lnTo>
                <a:close/>
              </a:path>
            </a:pathLst>
          </a:custGeom>
          <a:solidFill>
            <a:srgbClr val="4D8713"/>
          </a:solidFill>
          <a:ln>
            <a:solidFill>
              <a:srgbClr val="0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120" tIns="71120" rIns="71120" bIns="224932" numCol="1" spcCol="1270" anchor="t" anchorCtr="0">
            <a:noAutofit/>
          </a:bodyPr>
          <a:lstStyle/>
          <a:p>
            <a:pPr lvl="0" algn="l" defTabSz="444500">
              <a:lnSpc>
                <a:spcPct val="90000"/>
              </a:lnSpc>
              <a:spcBef>
                <a:spcPct val="0"/>
              </a:spcBef>
              <a:spcAft>
                <a:spcPct val="35000"/>
              </a:spcAft>
            </a:pPr>
            <a:r>
              <a:rPr lang="de-DE" sz="1200" kern="1200" dirty="0" err="1">
                <a:solidFill>
                  <a:srgbClr val="FFFFFF"/>
                </a:solidFill>
              </a:rPr>
              <a:t>Maps</a:t>
            </a:r>
            <a:r>
              <a:rPr lang="de-DE" sz="1200" kern="1200" dirty="0">
                <a:solidFill>
                  <a:srgbClr val="FFFFFF"/>
                </a:solidFill>
              </a:rPr>
              <a:t> &amp; </a:t>
            </a:r>
            <a:r>
              <a:rPr lang="de-DE" sz="1200" kern="1200" dirty="0" err="1">
                <a:solidFill>
                  <a:srgbClr val="FFFFFF"/>
                </a:solidFill>
              </a:rPr>
              <a:t>Localization</a:t>
            </a:r>
            <a:r>
              <a:rPr lang="de-DE" sz="1200" kern="1200" dirty="0">
                <a:solidFill>
                  <a:srgbClr val="FFFFFF"/>
                </a:solidFill>
              </a:rPr>
              <a:t> </a:t>
            </a:r>
            <a:r>
              <a:rPr lang="de-DE" sz="1200" b="1" kern="1200" dirty="0">
                <a:solidFill>
                  <a:srgbClr val="FFFFFF"/>
                </a:solidFill>
              </a:rPr>
              <a:t>(MAP/LO</a:t>
            </a:r>
            <a:r>
              <a:rPr lang="de-DE" sz="1200" kern="1200" dirty="0">
                <a:solidFill>
                  <a:srgbClr val="FFFFFF"/>
                </a:solidFill>
              </a:rPr>
              <a:t>C)</a:t>
            </a:r>
          </a:p>
        </p:txBody>
      </p:sp>
      <p:sp>
        <p:nvSpPr>
          <p:cNvPr id="59" name="Freihandform 58"/>
          <p:cNvSpPr/>
          <p:nvPr>
            <p:custDataLst>
              <p:tags r:id="rId30"/>
            </p:custDataLst>
          </p:nvPr>
        </p:nvSpPr>
        <p:spPr>
          <a:xfrm>
            <a:off x="1684779" y="2237726"/>
            <a:ext cx="278261" cy="274051"/>
          </a:xfrm>
          <a:custGeom>
            <a:avLst/>
            <a:gdLst>
              <a:gd name="connsiteX0" fmla="*/ 0 w 353758"/>
              <a:gd name="connsiteY0" fmla="*/ 54810 h 274051"/>
              <a:gd name="connsiteX1" fmla="*/ 216733 w 353758"/>
              <a:gd name="connsiteY1" fmla="*/ 54810 h 274051"/>
              <a:gd name="connsiteX2" fmla="*/ 216733 w 353758"/>
              <a:gd name="connsiteY2" fmla="*/ 0 h 274051"/>
              <a:gd name="connsiteX3" fmla="*/ 353758 w 353758"/>
              <a:gd name="connsiteY3" fmla="*/ 137026 h 274051"/>
              <a:gd name="connsiteX4" fmla="*/ 216733 w 353758"/>
              <a:gd name="connsiteY4" fmla="*/ 274051 h 274051"/>
              <a:gd name="connsiteX5" fmla="*/ 216733 w 353758"/>
              <a:gd name="connsiteY5" fmla="*/ 219241 h 274051"/>
              <a:gd name="connsiteX6" fmla="*/ 0 w 353758"/>
              <a:gd name="connsiteY6" fmla="*/ 219241 h 274051"/>
              <a:gd name="connsiteX7" fmla="*/ 0 w 353758"/>
              <a:gd name="connsiteY7" fmla="*/ 54810 h 27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758" h="274051">
                <a:moveTo>
                  <a:pt x="0" y="54810"/>
                </a:moveTo>
                <a:lnTo>
                  <a:pt x="216733" y="54810"/>
                </a:lnTo>
                <a:lnTo>
                  <a:pt x="216733" y="0"/>
                </a:lnTo>
                <a:lnTo>
                  <a:pt x="353758" y="137026"/>
                </a:lnTo>
                <a:lnTo>
                  <a:pt x="216733" y="274051"/>
                </a:lnTo>
                <a:lnTo>
                  <a:pt x="216733" y="219241"/>
                </a:lnTo>
                <a:lnTo>
                  <a:pt x="0" y="219241"/>
                </a:lnTo>
                <a:lnTo>
                  <a:pt x="0" y="54810"/>
                </a:lnTo>
                <a:close/>
              </a:path>
            </a:pathLst>
          </a:custGeom>
          <a:solidFill>
            <a:srgbClr val="AFAABA"/>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4810" rIns="82215" bIns="54810" numCol="1" spcCol="1270" anchor="ctr" anchorCtr="0">
            <a:noAutofit/>
          </a:bodyPr>
          <a:lstStyle/>
          <a:p>
            <a:pPr lvl="0" algn="ctr" defTabSz="355600">
              <a:lnSpc>
                <a:spcPct val="90000"/>
              </a:lnSpc>
              <a:spcBef>
                <a:spcPct val="0"/>
              </a:spcBef>
              <a:spcAft>
                <a:spcPct val="35000"/>
              </a:spcAft>
            </a:pPr>
            <a:endParaRPr lang="de-DE" sz="800" kern="1200">
              <a:solidFill>
                <a:srgbClr val="FFFFFF"/>
              </a:solidFill>
            </a:endParaRPr>
          </a:p>
        </p:txBody>
      </p:sp>
      <p:sp>
        <p:nvSpPr>
          <p:cNvPr id="3" name="Textfeld 2"/>
          <p:cNvSpPr txBox="1"/>
          <p:nvPr>
            <p:custDataLst>
              <p:tags r:id="rId31"/>
            </p:custDataLst>
          </p:nvPr>
        </p:nvSpPr>
        <p:spPr>
          <a:xfrm>
            <a:off x="403150" y="1540589"/>
            <a:ext cx="914400" cy="914400"/>
          </a:xfrm>
          <a:prstGeom prst="rect">
            <a:avLst/>
          </a:prstGeom>
          <a:solidFill>
            <a:scrgbClr r="0" g="0" b="0">
              <a:alpha val="0"/>
            </a:scrgbClr>
          </a:solidFill>
          <a:ln/>
        </p:spPr>
        <p:txBody>
          <a:bodyPr wrap="none" lIns="0" tIns="0" rIns="0" bIns="0" rtlCol="0">
            <a:noAutofit/>
          </a:bodyPr>
          <a:lstStyle/>
          <a:p>
            <a:pPr>
              <a:lnSpc>
                <a:spcPts val="2300"/>
              </a:lnSpc>
              <a:spcBef>
                <a:spcPts val="500"/>
              </a:spcBef>
              <a:buFontTx/>
              <a:buNone/>
            </a:pPr>
            <a:endParaRPr lang="de-DE" dirty="0">
              <a:solidFill>
                <a:srgbClr val="000000"/>
              </a:solidFill>
            </a:endParaRPr>
          </a:p>
        </p:txBody>
      </p:sp>
      <p:sp>
        <p:nvSpPr>
          <p:cNvPr id="9" name="Textfeld 8"/>
          <p:cNvSpPr txBox="1"/>
          <p:nvPr>
            <p:custDataLst>
              <p:tags r:id="rId32"/>
            </p:custDataLst>
          </p:nvPr>
        </p:nvSpPr>
        <p:spPr>
          <a:xfrm>
            <a:off x="284480" y="1290390"/>
            <a:ext cx="5925803" cy="347064"/>
          </a:xfrm>
          <a:prstGeom prst="rect">
            <a:avLst/>
          </a:prstGeom>
          <a:solidFill>
            <a:scrgbClr r="0" g="0" b="0">
              <a:alpha val="0"/>
            </a:scrgbClr>
          </a:solidFill>
          <a:ln/>
        </p:spPr>
        <p:txBody>
          <a:bodyPr wrap="square" lIns="0" tIns="0" rIns="0" bIns="0" rtlCol="0">
            <a:noAutofit/>
          </a:bodyPr>
          <a:lstStyle/>
          <a:p>
            <a:pPr>
              <a:lnSpc>
                <a:spcPts val="2300"/>
              </a:lnSpc>
              <a:spcBef>
                <a:spcPts val="500"/>
              </a:spcBef>
              <a:buFontTx/>
              <a:buNone/>
            </a:pPr>
            <a:r>
              <a:rPr lang="de-DE" b="1" dirty="0">
                <a:solidFill>
                  <a:srgbClr val="08427E"/>
                </a:solidFill>
              </a:rPr>
              <a:t>Major </a:t>
            </a:r>
            <a:r>
              <a:rPr lang="de-DE" b="1" dirty="0" err="1">
                <a:solidFill>
                  <a:srgbClr val="08427E"/>
                </a:solidFill>
              </a:rPr>
              <a:t>Functional</a:t>
            </a:r>
            <a:r>
              <a:rPr lang="de-DE" b="1" dirty="0">
                <a:solidFill>
                  <a:srgbClr val="08427E"/>
                </a:solidFill>
              </a:rPr>
              <a:t> Building Blocks &amp; Data Flow </a:t>
            </a:r>
          </a:p>
        </p:txBody>
      </p:sp>
      <p:sp>
        <p:nvSpPr>
          <p:cNvPr id="60" name="Textfeld 59"/>
          <p:cNvSpPr txBox="1"/>
          <p:nvPr>
            <p:custDataLst>
              <p:tags r:id="rId33"/>
            </p:custDataLst>
          </p:nvPr>
        </p:nvSpPr>
        <p:spPr>
          <a:xfrm>
            <a:off x="284480" y="3921687"/>
            <a:ext cx="5925803" cy="347064"/>
          </a:xfrm>
          <a:prstGeom prst="rect">
            <a:avLst/>
          </a:prstGeom>
          <a:solidFill>
            <a:scrgbClr r="0" g="0" b="0">
              <a:alpha val="0"/>
            </a:scrgbClr>
          </a:solidFill>
          <a:ln/>
        </p:spPr>
        <p:txBody>
          <a:bodyPr wrap="square" lIns="0" tIns="0" rIns="0" bIns="0" rtlCol="0">
            <a:noAutofit/>
          </a:bodyPr>
          <a:lstStyle/>
          <a:p>
            <a:pPr>
              <a:lnSpc>
                <a:spcPts val="2300"/>
              </a:lnSpc>
              <a:spcBef>
                <a:spcPts val="500"/>
              </a:spcBef>
              <a:buFontTx/>
              <a:buNone/>
            </a:pPr>
            <a:r>
              <a:rPr lang="de-DE" b="1" dirty="0">
                <a:solidFill>
                  <a:srgbClr val="08427E"/>
                </a:solidFill>
              </a:rPr>
              <a:t>Major Topics </a:t>
            </a:r>
            <a:r>
              <a:rPr lang="de-DE" b="1" dirty="0" err="1">
                <a:solidFill>
                  <a:srgbClr val="08427E"/>
                </a:solidFill>
              </a:rPr>
              <a:t>beyond</a:t>
            </a:r>
            <a:r>
              <a:rPr lang="de-DE" b="1" dirty="0">
                <a:solidFill>
                  <a:srgbClr val="08427E"/>
                </a:solidFill>
              </a:rPr>
              <a:t> </a:t>
            </a:r>
            <a:r>
              <a:rPr lang="de-DE" b="1" dirty="0" err="1">
                <a:solidFill>
                  <a:srgbClr val="08427E"/>
                </a:solidFill>
              </a:rPr>
              <a:t>Function</a:t>
            </a:r>
            <a:r>
              <a:rPr lang="de-DE" b="1" dirty="0">
                <a:solidFill>
                  <a:srgbClr val="08427E"/>
                </a:solidFill>
              </a:rPr>
              <a:t> Development  </a:t>
            </a:r>
          </a:p>
        </p:txBody>
      </p:sp>
      <p:sp>
        <p:nvSpPr>
          <p:cNvPr id="10" name="Titel 9"/>
          <p:cNvSpPr>
            <a:spLocks noGrp="1"/>
          </p:cNvSpPr>
          <p:nvPr>
            <p:ph type="title"/>
            <p:custDataLst>
              <p:tags r:id="rId34"/>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de-DE" sz="2800" dirty="0">
                <a:solidFill>
                  <a:srgbClr val="08427E"/>
                </a:solidFill>
              </a:rPr>
              <a:t>Development </a:t>
            </a:r>
            <a:r>
              <a:rPr lang="de-DE" sz="2800" dirty="0" err="1">
                <a:solidFill>
                  <a:srgbClr val="08427E"/>
                </a:solidFill>
              </a:rPr>
              <a:t>Overview</a:t>
            </a:r>
            <a:endParaRPr lang="de-DE" sz="2800" dirty="0">
              <a:solidFill>
                <a:srgbClr val="08427E"/>
              </a:solidFill>
            </a:endParaRPr>
          </a:p>
        </p:txBody>
      </p:sp>
      <p:cxnSp>
        <p:nvCxnSpPr>
          <p:cNvPr id="15" name="Gerader Verbinder 14"/>
          <p:cNvCxnSpPr/>
          <p:nvPr>
            <p:custDataLst>
              <p:tags r:id="rId35"/>
            </p:custDataLst>
          </p:nvPr>
        </p:nvCxnSpPr>
        <p:spPr>
          <a:xfrm>
            <a:off x="258602" y="1566468"/>
            <a:ext cx="5925803" cy="0"/>
          </a:xfrm>
          <a:prstGeom prst="line">
            <a:avLst/>
          </a:prstGeom>
          <a:ln w="28575">
            <a:solidFill>
              <a:srgbClr val="05407E"/>
            </a:solidFill>
          </a:ln>
        </p:spPr>
        <p:style>
          <a:lnRef idx="1">
            <a:schemeClr val="accent2"/>
          </a:lnRef>
          <a:fillRef idx="0">
            <a:schemeClr val="accent2"/>
          </a:fillRef>
          <a:effectRef idx="0">
            <a:schemeClr val="accent2"/>
          </a:effectRef>
          <a:fontRef idx="minor">
            <a:schemeClr val="tx1"/>
          </a:fontRef>
        </p:style>
      </p:cxnSp>
      <p:cxnSp>
        <p:nvCxnSpPr>
          <p:cNvPr id="68" name="Gerader Verbinder 67"/>
          <p:cNvCxnSpPr/>
          <p:nvPr>
            <p:custDataLst>
              <p:tags r:id="rId36"/>
            </p:custDataLst>
          </p:nvPr>
        </p:nvCxnSpPr>
        <p:spPr>
          <a:xfrm>
            <a:off x="258602" y="4197522"/>
            <a:ext cx="5925803" cy="0"/>
          </a:xfrm>
          <a:prstGeom prst="line">
            <a:avLst/>
          </a:prstGeom>
          <a:ln w="28575">
            <a:solidFill>
              <a:srgbClr val="05407E"/>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415062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platzhalt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solidFill>
                  <a:srgbClr val="08427E"/>
                </a:solidFill>
              </a:rPr>
              <a:t>Function development in general</a:t>
            </a:r>
          </a:p>
        </p:txBody>
      </p:sp>
    </p:spTree>
    <p:custDataLst>
      <p:tags r:id="rId1"/>
    </p:custDataLst>
    <p:extLst>
      <p:ext uri="{BB962C8B-B14F-4D97-AF65-F5344CB8AC3E}">
        <p14:creationId xmlns:p14="http://schemas.microsoft.com/office/powerpoint/2010/main" val="35075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Overview</a:t>
            </a:r>
          </a:p>
        </p:txBody>
      </p:sp>
      <p:sp>
        <p:nvSpPr>
          <p:cNvPr id="3" name="Inhaltsplatzhalter 2"/>
          <p:cNvSpPr>
            <a:spLocks noGrp="1"/>
          </p:cNvSpPr>
          <p:nvPr>
            <p:ph idx="1"/>
            <p:custDataLst>
              <p:tags r:id="rId9"/>
            </p:custDataLst>
          </p:nvPr>
        </p:nvSpPr>
        <p:spPr>
          <a:xfrm>
            <a:off x="259080" y="1295400"/>
            <a:ext cx="10452100" cy="366211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Function ownership for comfort and safety functions based on multisensory systems </a:t>
            </a:r>
          </a:p>
          <a:p>
            <a:pPr lvl="1"/>
            <a:r>
              <a:rPr lang="en-US" dirty="0"/>
              <a:t>Definition and development of the corresponding interface between DACore and functions (API) </a:t>
            </a:r>
          </a:p>
          <a:p>
            <a:pPr lvl="1"/>
            <a:r>
              <a:rPr lang="en-US" dirty="0"/>
              <a:t>Definition and development of function part (FCT)</a:t>
            </a:r>
          </a:p>
          <a:p>
            <a:pPr lvl="1"/>
            <a:r>
              <a:rPr lang="en-US" dirty="0"/>
              <a:t>Customer interface</a:t>
            </a:r>
          </a:p>
          <a:p>
            <a:pPr lvl="1"/>
            <a:r>
              <a:rPr lang="en-US" dirty="0"/>
              <a:t>Coordination of sub-systems being involved in function realization</a:t>
            </a:r>
          </a:p>
          <a:p>
            <a:pPr lvl="1"/>
            <a:r>
              <a:rPr lang="en-US" dirty="0"/>
              <a:t>Review of solutions within the customer projects in order to assess their suitability for re-use within the platform</a:t>
            </a:r>
          </a:p>
          <a:p>
            <a:pPr lvl="1"/>
            <a:endParaRPr lang="en-US" dirty="0"/>
          </a:p>
          <a:p>
            <a:pPr lvl="1"/>
            <a:endParaRPr lang="en-US" dirty="0"/>
          </a:p>
          <a:p>
            <a:pPr lvl="1"/>
            <a:endParaRPr lang="en-US" dirty="0"/>
          </a:p>
          <a:p>
            <a:endParaRPr lang="en-US" dirty="0"/>
          </a:p>
        </p:txBody>
      </p:sp>
      <p:sp>
        <p:nvSpPr>
          <p:cNvPr id="10" name="Rechteck 9"/>
          <p:cNvSpPr/>
          <p:nvPr>
            <p:custDataLst>
              <p:tags r:id="rId10"/>
            </p:custDataLst>
          </p:nvPr>
        </p:nvSpPr>
        <p:spPr>
          <a:xfrm>
            <a:off x="0" y="4957514"/>
            <a:ext cx="10969625" cy="503486"/>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2400" dirty="0" err="1"/>
              <a:t>Function</a:t>
            </a:r>
            <a:r>
              <a:rPr lang="de-DE" sz="2400" dirty="0"/>
              <a:t> Ownership </a:t>
            </a:r>
            <a:r>
              <a:rPr lang="de-DE" sz="2400" dirty="0" err="1"/>
              <a:t>from</a:t>
            </a:r>
            <a:r>
              <a:rPr lang="de-DE" sz="2400" dirty="0"/>
              <a:t> </a:t>
            </a:r>
            <a:r>
              <a:rPr lang="de-DE" sz="2400" dirty="0" err="1"/>
              <a:t>sensor</a:t>
            </a:r>
            <a:r>
              <a:rPr lang="de-DE" sz="2400" dirty="0"/>
              <a:t> </a:t>
            </a:r>
            <a:r>
              <a:rPr lang="de-DE" sz="2400" dirty="0" err="1"/>
              <a:t>to</a:t>
            </a:r>
            <a:r>
              <a:rPr lang="de-DE" sz="2400" dirty="0"/>
              <a:t> </a:t>
            </a:r>
            <a:r>
              <a:rPr lang="de-DE" sz="2400" dirty="0" err="1"/>
              <a:t>the</a:t>
            </a:r>
            <a:r>
              <a:rPr lang="de-DE" sz="2400" dirty="0"/>
              <a:t> </a:t>
            </a:r>
            <a:r>
              <a:rPr lang="de-DE" sz="2400" dirty="0" err="1"/>
              <a:t>actuator</a:t>
            </a:r>
            <a:endParaRPr lang="en-GB" sz="2400" dirty="0"/>
          </a:p>
        </p:txBody>
      </p:sp>
    </p:spTree>
    <p:custDataLst>
      <p:tags r:id="rId1"/>
    </p:custDataLst>
    <p:extLst>
      <p:ext uri="{BB962C8B-B14F-4D97-AF65-F5344CB8AC3E}">
        <p14:creationId xmlns:p14="http://schemas.microsoft.com/office/powerpoint/2010/main" val="22047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Comfort Functions</a:t>
            </a:r>
          </a:p>
        </p:txBody>
      </p:sp>
      <p:grpSp>
        <p:nvGrpSpPr>
          <p:cNvPr id="3" name="Gruppieren 2"/>
          <p:cNvGrpSpPr/>
          <p:nvPr/>
        </p:nvGrpSpPr>
        <p:grpSpPr>
          <a:xfrm>
            <a:off x="1385581" y="1285106"/>
            <a:ext cx="8198462" cy="2178525"/>
            <a:chOff x="228600" y="1285106"/>
            <a:chExt cx="8198462" cy="2178525"/>
          </a:xfrm>
        </p:grpSpPr>
        <p:sp>
          <p:nvSpPr>
            <p:cNvPr id="10" name="Rectangle 11"/>
            <p:cNvSpPr>
              <a:spLocks noChangeArrowheads="1"/>
            </p:cNvSpPr>
            <p:nvPr>
              <p:custDataLst>
                <p:tags r:id="rId12"/>
              </p:custDataLst>
            </p:nvPr>
          </p:nvSpPr>
          <p:spPr bwMode="auto">
            <a:xfrm>
              <a:off x="228600" y="1285106"/>
              <a:ext cx="5165598" cy="280349"/>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nchor="ctr"/>
            <a:lstStyle/>
            <a:p>
              <a:pPr eaLnBrk="0" hangingPunct="0"/>
              <a:r>
                <a:rPr lang="en-US" sz="1400" b="1" dirty="0">
                  <a:solidFill>
                    <a:schemeClr val="bg1"/>
                  </a:solidFill>
                  <a:latin typeface="Bosch Office Sans" panose="020B0604020202020204" pitchFamily="34" charset="0"/>
                </a:rPr>
                <a:t>HWA – Highway Assist Plus</a:t>
              </a:r>
            </a:p>
          </p:txBody>
        </p:sp>
        <p:sp>
          <p:nvSpPr>
            <p:cNvPr id="11" name="Rechteck 10"/>
            <p:cNvSpPr/>
            <p:nvPr>
              <p:custDataLst>
                <p:tags r:id="rId13"/>
              </p:custDataLst>
            </p:nvPr>
          </p:nvSpPr>
          <p:spPr>
            <a:xfrm>
              <a:off x="228600" y="1565455"/>
              <a:ext cx="5165598" cy="189817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rtlCol="0" anchor="t"/>
            <a:lstStyle/>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Partially automated vehicle control on highways and well structured country roads including automated lane change (level 2)</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Speed range:	0…180 km/h</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Automated lane change by driver confirmation (triggered by indicator)</a:t>
              </a:r>
              <a:br>
                <a:rPr lang="en-US" altLang="ja-JP" sz="1200" dirty="0">
                  <a:solidFill>
                    <a:prstClr val="black"/>
                  </a:solidFill>
                  <a:latin typeface="Bosch Office Sans" panose="020B0604020202020204" pitchFamily="34" charset="0"/>
                  <a:ea typeface="VW Headline OT-Semibold"/>
                  <a:cs typeface="Arial" panose="020B0604020202020204" pitchFamily="34" charset="0"/>
                </a:rPr>
              </a:br>
              <a:r>
                <a:rPr lang="en-US" sz="1200" dirty="0">
                  <a:solidFill>
                    <a:prstClr val="black"/>
                  </a:solidFill>
                  <a:latin typeface="Bosch Office Sans" panose="020B0604020202020204" pitchFamily="34" charset="0"/>
                  <a:ea typeface="VW Headline OT-Semibold"/>
                  <a:cs typeface="Arial" panose="020B0604020202020204" pitchFamily="34" charset="0"/>
                </a:rPr>
                <a:t>Speed range:	60…130 km/h</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sz="1200" dirty="0">
                  <a:solidFill>
                    <a:prstClr val="black"/>
                  </a:solidFill>
                  <a:latin typeface="Bosch Office Sans" panose="020B0604020202020204" pitchFamily="34" charset="0"/>
                  <a:ea typeface="VW Headline OT-Semibold"/>
                  <a:cs typeface="Arial" panose="020B0604020202020204" pitchFamily="34" charset="0"/>
                </a:rPr>
                <a:t>Optional: Safe stop in ego lane (level 2 safe stop)</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sz="1200" dirty="0">
                  <a:solidFill>
                    <a:prstClr val="black"/>
                  </a:solidFill>
                  <a:latin typeface="Bosch Office Sans" panose="020B0604020202020204" pitchFamily="34" charset="0"/>
                  <a:ea typeface="VW Headline OT-Semibold"/>
                  <a:cs typeface="Arial" panose="020B0604020202020204" pitchFamily="34" charset="0"/>
                </a:rPr>
                <a:t>Automated transition to HWA Basic while no automated lane change is requested</a:t>
              </a:r>
            </a:p>
          </p:txBody>
        </p:sp>
        <p:pic>
          <p:nvPicPr>
            <p:cNvPr id="12" name="Grafik 11"/>
            <p:cNvPicPr>
              <a:picLocks noChangeAspect="1"/>
            </p:cNvPicPr>
            <p:nvPr>
              <p:custDataLst>
                <p:tags r:id="rId14"/>
              </p:custDataLst>
            </p:nvPr>
          </p:nvPicPr>
          <p:blipFill>
            <a:blip r:embed="rId17"/>
            <a:stretch>
              <a:fillRect/>
            </a:stretch>
          </p:blipFill>
          <p:spPr>
            <a:xfrm>
              <a:off x="5394198" y="1285106"/>
              <a:ext cx="3032864" cy="2178525"/>
            </a:xfrm>
            <a:prstGeom prst="rect">
              <a:avLst/>
            </a:prstGeom>
            <a:solidFill>
              <a:scrgbClr r="0" g="0" b="0">
                <a:alpha val="0"/>
              </a:scrgbClr>
            </a:solidFill>
            <a:ln w="12700">
              <a:noFill/>
            </a:ln>
          </p:spPr>
        </p:pic>
      </p:grpSp>
      <p:grpSp>
        <p:nvGrpSpPr>
          <p:cNvPr id="13" name="Gruppieren 12"/>
          <p:cNvGrpSpPr/>
          <p:nvPr/>
        </p:nvGrpSpPr>
        <p:grpSpPr>
          <a:xfrm>
            <a:off x="1388178" y="3527381"/>
            <a:ext cx="8193268" cy="1933619"/>
            <a:chOff x="228600" y="3527381"/>
            <a:chExt cx="8193268" cy="1933619"/>
          </a:xfrm>
        </p:grpSpPr>
        <p:sp>
          <p:nvSpPr>
            <p:cNvPr id="15" name="Rectangle 11_"/>
            <p:cNvSpPr>
              <a:spLocks noChangeArrowheads="1"/>
            </p:cNvSpPr>
            <p:nvPr>
              <p:custDataLst>
                <p:tags r:id="rId9"/>
              </p:custDataLst>
            </p:nvPr>
          </p:nvSpPr>
          <p:spPr bwMode="auto">
            <a:xfrm>
              <a:off x="228600" y="3527381"/>
              <a:ext cx="5161162" cy="280349"/>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eaLnBrk="0" hangingPunct="0"/>
              <a:r>
                <a:rPr lang="en-US" sz="1400" b="1" dirty="0">
                  <a:solidFill>
                    <a:schemeClr val="bg1"/>
                  </a:solidFill>
                  <a:latin typeface="Bosch Office Sans" panose="020B0604020202020204" pitchFamily="34" charset="0"/>
                </a:rPr>
                <a:t>TJA – Traffic Jam Assist / HWA basic</a:t>
              </a:r>
            </a:p>
          </p:txBody>
        </p:sp>
        <p:sp>
          <p:nvSpPr>
            <p:cNvPr id="18" name="Rechteck 17"/>
            <p:cNvSpPr/>
            <p:nvPr>
              <p:custDataLst>
                <p:tags r:id="rId10"/>
              </p:custDataLst>
            </p:nvPr>
          </p:nvSpPr>
          <p:spPr>
            <a:xfrm>
              <a:off x="228600" y="3793685"/>
              <a:ext cx="5160404" cy="1667315"/>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rtlCol="0" anchor="t"/>
            <a:lstStyle/>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Partially automated vehicle control at all speed ranges on highways and well structured country roads (level 2) </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Speed range:	0…60 km/h (TJA)	0…180 km/h (HWA basic)</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Hands-off driving: unlimited up to 10 km/h, </a:t>
              </a:r>
              <a:br>
                <a:rPr lang="en-US" altLang="ja-JP" sz="1200" dirty="0">
                  <a:solidFill>
                    <a:prstClr val="black"/>
                  </a:solidFill>
                  <a:latin typeface="Bosch Office Sans" panose="020B0604020202020204" pitchFamily="34" charset="0"/>
                  <a:ea typeface="VW Headline OT-Semibold"/>
                  <a:cs typeface="Arial" panose="020B0604020202020204" pitchFamily="34" charset="0"/>
                </a:rPr>
              </a:br>
              <a:r>
                <a:rPr lang="en-US" altLang="ja-JP" sz="1200" dirty="0">
                  <a:solidFill>
                    <a:prstClr val="black"/>
                  </a:solidFill>
                  <a:latin typeface="Bosch Office Sans" panose="020B0604020202020204" pitchFamily="34" charset="0"/>
                  <a:ea typeface="VW Headline OT-Semibold"/>
                  <a:cs typeface="Arial" panose="020B0604020202020204" pitchFamily="34" charset="0"/>
                </a:rPr>
                <a:t>speed-dependent time-limit otherwise</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Driver takeover: lane change necessity, irregular obstacles in lane, lane not drivable (width, curvature, …)</a:t>
              </a:r>
            </a:p>
          </p:txBody>
        </p:sp>
        <p:pic>
          <p:nvPicPr>
            <p:cNvPr id="19" name="Grafik 18"/>
            <p:cNvPicPr>
              <a:picLocks noChangeAspect="1"/>
            </p:cNvPicPr>
            <p:nvPr>
              <p:custDataLst>
                <p:tags r:id="rId11"/>
              </p:custDataLst>
            </p:nvPr>
          </p:nvPicPr>
          <p:blipFill>
            <a:blip r:embed="rId18"/>
            <a:stretch>
              <a:fillRect/>
            </a:stretch>
          </p:blipFill>
          <p:spPr>
            <a:xfrm>
              <a:off x="5389004" y="3527381"/>
              <a:ext cx="3032864" cy="1933619"/>
            </a:xfrm>
            <a:prstGeom prst="rect">
              <a:avLst/>
            </a:prstGeom>
            <a:ln>
              <a:noFill/>
            </a:ln>
          </p:spPr>
        </p:pic>
      </p:grpSp>
    </p:spTree>
    <p:custDataLst>
      <p:tags r:id="rId1"/>
    </p:custDataLst>
    <p:extLst>
      <p:ext uri="{BB962C8B-B14F-4D97-AF65-F5344CB8AC3E}">
        <p14:creationId xmlns:p14="http://schemas.microsoft.com/office/powerpoint/2010/main" val="56987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Safety Functions</a:t>
            </a:r>
          </a:p>
        </p:txBody>
      </p:sp>
      <p:grpSp>
        <p:nvGrpSpPr>
          <p:cNvPr id="12" name="Gruppieren 11"/>
          <p:cNvGrpSpPr/>
          <p:nvPr/>
        </p:nvGrpSpPr>
        <p:grpSpPr>
          <a:xfrm>
            <a:off x="1388178" y="1285106"/>
            <a:ext cx="8193268" cy="2178525"/>
            <a:chOff x="243872" y="1285106"/>
            <a:chExt cx="8193268" cy="2178525"/>
          </a:xfrm>
        </p:grpSpPr>
        <p:sp>
          <p:nvSpPr>
            <p:cNvPr id="10" name="Rectangle 11"/>
            <p:cNvSpPr>
              <a:spLocks noChangeArrowheads="1"/>
            </p:cNvSpPr>
            <p:nvPr>
              <p:custDataLst>
                <p:tags r:id="rId12"/>
              </p:custDataLst>
            </p:nvPr>
          </p:nvSpPr>
          <p:spPr bwMode="auto">
            <a:xfrm>
              <a:off x="243872" y="1285106"/>
              <a:ext cx="5165598" cy="280349"/>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eaLnBrk="0" hangingPunct="0"/>
              <a:r>
                <a:rPr lang="en-US" sz="1400" b="1" dirty="0">
                  <a:solidFill>
                    <a:schemeClr val="bg1"/>
                  </a:solidFill>
                  <a:latin typeface="Bosch Office Sans" panose="020B0604020202020204" pitchFamily="34" charset="0"/>
                </a:rPr>
                <a:t>LSS – Lane Support Systems</a:t>
              </a:r>
            </a:p>
          </p:txBody>
        </p:sp>
        <p:sp>
          <p:nvSpPr>
            <p:cNvPr id="11" name="Rechteck 10"/>
            <p:cNvSpPr/>
            <p:nvPr>
              <p:custDataLst>
                <p:tags r:id="rId13"/>
              </p:custDataLst>
            </p:nvPr>
          </p:nvSpPr>
          <p:spPr>
            <a:xfrm>
              <a:off x="243872" y="1565455"/>
              <a:ext cx="5165598" cy="189817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rtlCol="0" anchor="t"/>
            <a:lstStyle/>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Lane Keeping (comfort) – Detection of unintentional leaving of the ego lane</a:t>
              </a:r>
              <a:endParaRPr lang="en-US" altLang="ja-JP" sz="1200" dirty="0">
                <a:solidFill>
                  <a:prstClr val="black"/>
                </a:solidFill>
                <a:latin typeface="Bosch Office Sans" panose="020B0604020202020204" pitchFamily="34" charset="0"/>
                <a:ea typeface="VW Headline OT-Semibold"/>
                <a:cs typeface="Arial" panose="020B0604020202020204" pitchFamily="34" charset="0"/>
              </a:endParaRP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050" dirty="0">
                  <a:solidFill>
                    <a:prstClr val="black"/>
                  </a:solidFill>
                  <a:latin typeface="Bosch Office Sans" panose="020B0604020202020204" pitchFamily="34" charset="0"/>
                  <a:ea typeface="VW Headline OT-Semibold"/>
                  <a:cs typeface="Arial" panose="020B0604020202020204" pitchFamily="34" charset="0"/>
                </a:rPr>
                <a:t>Visual and/or audible warning combined with </a:t>
              </a:r>
              <a:r>
                <a:rPr lang="en-US" altLang="ja-JP" sz="1050" dirty="0" err="1">
                  <a:solidFill>
                    <a:prstClr val="black"/>
                  </a:solidFill>
                  <a:latin typeface="Bosch Office Sans" panose="020B0604020202020204" pitchFamily="34" charset="0"/>
                  <a:ea typeface="VW Headline OT-Semibold"/>
                  <a:cs typeface="Arial" panose="020B0604020202020204" pitchFamily="34" charset="0"/>
                </a:rPr>
                <a:t>haptical</a:t>
              </a:r>
              <a:r>
                <a:rPr lang="en-US" altLang="ja-JP" sz="1050" dirty="0">
                  <a:solidFill>
                    <a:prstClr val="black"/>
                  </a:solidFill>
                  <a:latin typeface="Bosch Office Sans" panose="020B0604020202020204" pitchFamily="34" charset="0"/>
                  <a:ea typeface="VW Headline OT-Semibold"/>
                  <a:cs typeface="Arial" panose="020B0604020202020204" pitchFamily="34" charset="0"/>
                </a:rPr>
                <a:t> warning (LDW) or lateral </a:t>
              </a:r>
              <a:r>
                <a:rPr lang="en-US" altLang="ja-JP" sz="1050" dirty="0" err="1">
                  <a:solidFill>
                    <a:prstClr val="black"/>
                  </a:solidFill>
                  <a:latin typeface="Bosch Office Sans" panose="020B0604020202020204" pitchFamily="34" charset="0"/>
                  <a:ea typeface="VW Headline OT-Semibold"/>
                  <a:cs typeface="Arial" panose="020B0604020202020204" pitchFamily="34" charset="0"/>
                </a:rPr>
                <a:t>countersteering</a:t>
              </a:r>
              <a:r>
                <a:rPr lang="en-US" altLang="ja-JP" sz="1050" dirty="0">
                  <a:solidFill>
                    <a:prstClr val="black"/>
                  </a:solidFill>
                  <a:latin typeface="Bosch Office Sans" panose="020B0604020202020204" pitchFamily="34" charset="0"/>
                  <a:ea typeface="VW Headline OT-Semibold"/>
                  <a:cs typeface="Arial" panose="020B0604020202020204" pitchFamily="34" charset="0"/>
                </a:rPr>
                <a:t> (LKA) – Speed range: 64…180 km/h </a:t>
              </a:r>
            </a:p>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Lane Keeping (emergency) – Detection of leaving the ego lane in case there is a potential threat such as a road boundary or oncoming vehicle (ELK)</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050" dirty="0">
                  <a:solidFill>
                    <a:prstClr val="black"/>
                  </a:solidFill>
                  <a:latin typeface="Bosch Office Sans" panose="020B0604020202020204" pitchFamily="34" charset="0"/>
                  <a:ea typeface="VW Headline OT-Semibold"/>
                  <a:cs typeface="Arial" panose="020B0604020202020204" pitchFamily="34" charset="0"/>
                </a:rPr>
                <a:t>Lateral </a:t>
              </a:r>
              <a:r>
                <a:rPr lang="en-US" altLang="ja-JP" sz="1050" dirty="0" err="1">
                  <a:solidFill>
                    <a:prstClr val="black"/>
                  </a:solidFill>
                  <a:latin typeface="Bosch Office Sans" panose="020B0604020202020204" pitchFamily="34" charset="0"/>
                  <a:ea typeface="VW Headline OT-Semibold"/>
                  <a:cs typeface="Arial" panose="020B0604020202020204" pitchFamily="34" charset="0"/>
                </a:rPr>
                <a:t>countersteering</a:t>
              </a:r>
              <a:r>
                <a:rPr lang="en-US" altLang="ja-JP" sz="1050" dirty="0">
                  <a:solidFill>
                    <a:prstClr val="black"/>
                  </a:solidFill>
                  <a:latin typeface="Bosch Office Sans" panose="020B0604020202020204" pitchFamily="34" charset="0"/>
                  <a:ea typeface="VW Headline OT-Semibold"/>
                  <a:cs typeface="Arial" panose="020B0604020202020204" pitchFamily="34" charset="0"/>
                </a:rPr>
                <a:t> to keep the vehicle in the ego lane and avoid a threat.</a:t>
              </a:r>
              <a:endParaRPr lang="en-US" altLang="ja-JP" sz="1100" dirty="0">
                <a:solidFill>
                  <a:prstClr val="black"/>
                </a:solidFill>
                <a:latin typeface="Bosch Office Sans" panose="020B0604020202020204" pitchFamily="34" charset="0"/>
                <a:ea typeface="VW Headline OT-Semibold"/>
                <a:cs typeface="Arial" panose="020B0604020202020204" pitchFamily="34" charset="0"/>
              </a:endParaRPr>
            </a:p>
            <a:p>
              <a:pPr marL="0" lvl="1" indent="-1905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Evasive Steering Support (ESS)</a:t>
              </a:r>
            </a:p>
            <a:p>
              <a:pPr marL="457200" lvl="2" indent="-1905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050" dirty="0">
                  <a:solidFill>
                    <a:prstClr val="black"/>
                  </a:solidFill>
                  <a:latin typeface="Bosch Office Sans" panose="020B0604020202020204" pitchFamily="34" charset="0"/>
                  <a:ea typeface="VW Headline OT-Semibold"/>
                  <a:cs typeface="Arial" panose="020B0604020202020204" pitchFamily="34" charset="0"/>
                </a:rPr>
                <a:t>Lateral guidance of the vehicle during a critical evasive maneuver (driver initiated)</a:t>
              </a:r>
            </a:p>
          </p:txBody>
        </p:sp>
        <p:pic>
          <p:nvPicPr>
            <p:cNvPr id="20" name="Grafik 19"/>
            <p:cNvPicPr>
              <a:picLocks noChangeAspect="1"/>
            </p:cNvPicPr>
            <p:nvPr>
              <p:custDataLst>
                <p:tags r:id="rId14"/>
              </p:custDataLst>
            </p:nvPr>
          </p:nvPicPr>
          <p:blipFill>
            <a:blip r:embed="rId16"/>
            <a:stretch>
              <a:fillRect/>
            </a:stretch>
          </p:blipFill>
          <p:spPr>
            <a:xfrm>
              <a:off x="5404276" y="1285107"/>
              <a:ext cx="3032864" cy="2178524"/>
            </a:xfrm>
            <a:prstGeom prst="rect">
              <a:avLst/>
            </a:prstGeom>
          </p:spPr>
        </p:pic>
      </p:grpSp>
      <p:grpSp>
        <p:nvGrpSpPr>
          <p:cNvPr id="13" name="Gruppieren 12"/>
          <p:cNvGrpSpPr/>
          <p:nvPr/>
        </p:nvGrpSpPr>
        <p:grpSpPr>
          <a:xfrm>
            <a:off x="1388178" y="3526885"/>
            <a:ext cx="8193268" cy="1927038"/>
            <a:chOff x="243872" y="3526885"/>
            <a:chExt cx="8193268" cy="1927038"/>
          </a:xfrm>
        </p:grpSpPr>
        <p:sp>
          <p:nvSpPr>
            <p:cNvPr id="15" name="Rectangle 11_"/>
            <p:cNvSpPr>
              <a:spLocks noChangeArrowheads="1"/>
            </p:cNvSpPr>
            <p:nvPr>
              <p:custDataLst>
                <p:tags r:id="rId9"/>
              </p:custDataLst>
            </p:nvPr>
          </p:nvSpPr>
          <p:spPr bwMode="auto">
            <a:xfrm>
              <a:off x="243872" y="3527381"/>
              <a:ext cx="5161162" cy="280349"/>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eaLnBrk="0" hangingPunct="0"/>
              <a:r>
                <a:rPr lang="en-US" sz="1400" b="1" dirty="0">
                  <a:solidFill>
                    <a:schemeClr val="bg1"/>
                  </a:solidFill>
                  <a:latin typeface="Bosch Office Sans" panose="020B0604020202020204" pitchFamily="34" charset="0"/>
                </a:rPr>
                <a:t>AEB – Automated Emergency Brake</a:t>
              </a:r>
            </a:p>
          </p:txBody>
        </p:sp>
        <p:sp>
          <p:nvSpPr>
            <p:cNvPr id="18" name="Rechteck 17"/>
            <p:cNvSpPr/>
            <p:nvPr>
              <p:custDataLst>
                <p:tags r:id="rId10"/>
              </p:custDataLst>
            </p:nvPr>
          </p:nvSpPr>
          <p:spPr>
            <a:xfrm>
              <a:off x="243872" y="3786608"/>
              <a:ext cx="5160404" cy="1667315"/>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46800" rIns="72000" rtlCol="0" anchor="t"/>
            <a:lstStyle/>
            <a:p>
              <a:pPr marL="266700" lvl="1" indent="-2667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200" dirty="0">
                  <a:solidFill>
                    <a:prstClr val="black"/>
                  </a:solidFill>
                  <a:latin typeface="Bosch Office Sans" panose="020B0604020202020204" pitchFamily="34" charset="0"/>
                  <a:ea typeface="VW Headline OT-Semibold"/>
                  <a:cs typeface="Arial" panose="020B0604020202020204" pitchFamily="34" charset="0"/>
                </a:rPr>
                <a:t>AEB Family </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City-Urban AEB (</a:t>
              </a:r>
              <a:r>
                <a:rPr lang="en-US" altLang="ja-JP" sz="1100" dirty="0" err="1">
                  <a:solidFill>
                    <a:prstClr val="black"/>
                  </a:solidFill>
                  <a:latin typeface="Bosch Office Sans" panose="020B0604020202020204" pitchFamily="34" charset="0"/>
                  <a:ea typeface="VW Headline OT-Semibold"/>
                  <a:cs typeface="Arial" panose="020B0604020202020204" pitchFamily="34" charset="0"/>
                </a:rPr>
                <a:t>CuAEB</a:t>
              </a:r>
              <a:r>
                <a:rPr lang="en-US" altLang="ja-JP" sz="1100" dirty="0">
                  <a:solidFill>
                    <a:prstClr val="black"/>
                  </a:solidFill>
                  <a:latin typeface="Bosch Office Sans" panose="020B0604020202020204" pitchFamily="34" charset="0"/>
                  <a:ea typeface="VW Headline OT-Semibold"/>
                  <a:cs typeface="Arial" panose="020B0604020202020204" pitchFamily="34" charset="0"/>
                </a:rPr>
                <a:t>)</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Pedestrian AEB (PAEB)</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Cyclist AEB (CAEB)</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Front Cross Traffic Alert (FCTA)</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Left Turn Assist (LTA)</a:t>
              </a:r>
            </a:p>
            <a:p>
              <a:pPr marL="444500" lvl="2" indent="-177800">
                <a:lnSpc>
                  <a:spcPct val="111000"/>
                </a:lnSpc>
                <a:spcAft>
                  <a:spcPts val="300"/>
                </a:spcAft>
                <a:buClr>
                  <a:srgbClr val="000000"/>
                </a:buClr>
                <a:buSzPct val="100000"/>
                <a:buFont typeface="Wingdings" panose="05000000000000000000" pitchFamily="2" charset="2"/>
                <a:buChar char="§"/>
                <a:tabLst>
                  <a:tab pos="1438275" algn="l"/>
                </a:tabLst>
                <a:defRPr/>
              </a:pPr>
              <a:r>
                <a:rPr lang="en-US" altLang="ja-JP" sz="1100" dirty="0">
                  <a:solidFill>
                    <a:prstClr val="black"/>
                  </a:solidFill>
                  <a:latin typeface="Bosch Office Sans" panose="020B0604020202020204" pitchFamily="34" charset="0"/>
                  <a:ea typeface="VW Headline OT-Semibold"/>
                  <a:cs typeface="Arial" panose="020B0604020202020204" pitchFamily="34" charset="0"/>
                </a:rPr>
                <a:t>High Speed AEB (speed range up to 160 km/h)</a:t>
              </a:r>
            </a:p>
          </p:txBody>
        </p:sp>
        <p:pic>
          <p:nvPicPr>
            <p:cNvPr id="3" name="Grafik 2"/>
            <p:cNvPicPr>
              <a:picLocks noChangeAspect="1"/>
            </p:cNvPicPr>
            <p:nvPr>
              <p:custDataLst>
                <p:tags r:id="rId11"/>
              </p:custDataLst>
            </p:nvPr>
          </p:nvPicPr>
          <p:blipFill>
            <a:blip r:embed="rId17"/>
            <a:stretch>
              <a:fillRect/>
            </a:stretch>
          </p:blipFill>
          <p:spPr>
            <a:xfrm>
              <a:off x="5404276" y="3526885"/>
              <a:ext cx="3032864" cy="1927038"/>
            </a:xfrm>
            <a:prstGeom prst="rect">
              <a:avLst/>
            </a:prstGeom>
          </p:spPr>
        </p:pic>
      </p:grpSp>
    </p:spTree>
    <p:custDataLst>
      <p:tags r:id="rId1"/>
    </p:custDataLst>
    <p:extLst>
      <p:ext uri="{BB962C8B-B14F-4D97-AF65-F5344CB8AC3E}">
        <p14:creationId xmlns:p14="http://schemas.microsoft.com/office/powerpoint/2010/main" val="297151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latin typeface="Bosch Office Sans"/>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6" name="Rechteck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5" name="Rechteck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4" name="Rechteck 3"/>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3" name="Textplatzhalt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nSpc>
                <a:spcPct val="90000"/>
              </a:lnSpc>
              <a:spcBef>
                <a:spcPts val="0"/>
              </a:spcBef>
              <a:buNone/>
            </a:pPr>
            <a:r>
              <a:rPr lang="en-GB" sz="4000" dirty="0">
                <a:solidFill>
                  <a:srgbClr val="08427E"/>
                </a:solidFill>
              </a:rPr>
              <a:t>Sub-system FCT (Function)</a:t>
            </a:r>
          </a:p>
        </p:txBody>
      </p:sp>
    </p:spTree>
    <p:custDataLst>
      <p:tags r:id="rId1"/>
    </p:custDataLst>
    <p:extLst>
      <p:ext uri="{BB962C8B-B14F-4D97-AF65-F5344CB8AC3E}">
        <p14:creationId xmlns:p14="http://schemas.microsoft.com/office/powerpoint/2010/main" val="403615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ihandform 48"/>
          <p:cNvSpPr/>
          <p:nvPr>
            <p:custDataLst>
              <p:tags r:id="rId2"/>
            </p:custDataLst>
          </p:nvPr>
        </p:nvSpPr>
        <p:spPr>
          <a:xfrm>
            <a:off x="1164332" y="2547536"/>
            <a:ext cx="7920880" cy="2913464"/>
          </a:xfrm>
          <a:custGeom>
            <a:avLst/>
            <a:gdLst>
              <a:gd name="connsiteX0" fmla="*/ 485587 w 7920880"/>
              <a:gd name="connsiteY0" fmla="*/ 0 h 2913464"/>
              <a:gd name="connsiteX1" fmla="*/ 7435293 w 7920880"/>
              <a:gd name="connsiteY1" fmla="*/ 0 h 2913464"/>
              <a:gd name="connsiteX2" fmla="*/ 7920880 w 7920880"/>
              <a:gd name="connsiteY2" fmla="*/ 485587 h 2913464"/>
              <a:gd name="connsiteX3" fmla="*/ 7920880 w 7920880"/>
              <a:gd name="connsiteY3" fmla="*/ 1833914 h 2913464"/>
              <a:gd name="connsiteX4" fmla="*/ 4416475 w 7920880"/>
              <a:gd name="connsiteY4" fmla="*/ 1833914 h 2913464"/>
              <a:gd name="connsiteX5" fmla="*/ 4248472 w 7920880"/>
              <a:gd name="connsiteY5" fmla="*/ 2001917 h 2913464"/>
              <a:gd name="connsiteX6" fmla="*/ 4248472 w 7920880"/>
              <a:gd name="connsiteY6" fmla="*/ 2673911 h 2913464"/>
              <a:gd name="connsiteX7" fmla="*/ 4416475 w 7920880"/>
              <a:gd name="connsiteY7" fmla="*/ 2841914 h 2913464"/>
              <a:gd name="connsiteX8" fmla="*/ 7685822 w 7920880"/>
              <a:gd name="connsiteY8" fmla="*/ 2841914 h 2913464"/>
              <a:gd name="connsiteX9" fmla="*/ 7624305 w 7920880"/>
              <a:gd name="connsiteY9" fmla="*/ 2875304 h 2913464"/>
              <a:gd name="connsiteX10" fmla="*/ 7435293 w 7920880"/>
              <a:gd name="connsiteY10" fmla="*/ 2913464 h 2913464"/>
              <a:gd name="connsiteX11" fmla="*/ 485587 w 7920880"/>
              <a:gd name="connsiteY11" fmla="*/ 2913464 h 2913464"/>
              <a:gd name="connsiteX12" fmla="*/ 0 w 7920880"/>
              <a:gd name="connsiteY12" fmla="*/ 2427877 h 2913464"/>
              <a:gd name="connsiteX13" fmla="*/ 0 w 7920880"/>
              <a:gd name="connsiteY13" fmla="*/ 485587 h 2913464"/>
              <a:gd name="connsiteX14" fmla="*/ 485587 w 7920880"/>
              <a:gd name="connsiteY14" fmla="*/ 0 h 291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20880" h="2913464">
                <a:moveTo>
                  <a:pt x="485587" y="0"/>
                </a:moveTo>
                <a:lnTo>
                  <a:pt x="7435293" y="0"/>
                </a:lnTo>
                <a:cubicBezTo>
                  <a:pt x="7703475" y="0"/>
                  <a:pt x="7920880" y="217405"/>
                  <a:pt x="7920880" y="485587"/>
                </a:cubicBezTo>
                <a:lnTo>
                  <a:pt x="7920880" y="1833914"/>
                </a:lnTo>
                <a:lnTo>
                  <a:pt x="4416475" y="1833914"/>
                </a:lnTo>
                <a:cubicBezTo>
                  <a:pt x="4323690" y="1833914"/>
                  <a:pt x="4248472" y="1909132"/>
                  <a:pt x="4248472" y="2001917"/>
                </a:cubicBezTo>
                <a:lnTo>
                  <a:pt x="4248472" y="2673911"/>
                </a:lnTo>
                <a:cubicBezTo>
                  <a:pt x="4248472" y="2766696"/>
                  <a:pt x="4323690" y="2841914"/>
                  <a:pt x="4416475" y="2841914"/>
                </a:cubicBezTo>
                <a:lnTo>
                  <a:pt x="7685822" y="2841914"/>
                </a:lnTo>
                <a:lnTo>
                  <a:pt x="7624305" y="2875304"/>
                </a:lnTo>
                <a:cubicBezTo>
                  <a:pt x="7566210" y="2899876"/>
                  <a:pt x="7502338" y="2913464"/>
                  <a:pt x="7435293" y="2913464"/>
                </a:cubicBezTo>
                <a:lnTo>
                  <a:pt x="485587" y="2913464"/>
                </a:lnTo>
                <a:cubicBezTo>
                  <a:pt x="217405" y="2913464"/>
                  <a:pt x="0" y="2696059"/>
                  <a:pt x="0" y="2427877"/>
                </a:cubicBezTo>
                <a:lnTo>
                  <a:pt x="0" y="485587"/>
                </a:lnTo>
                <a:cubicBezTo>
                  <a:pt x="0" y="217405"/>
                  <a:pt x="217405" y="0"/>
                  <a:pt x="485587" y="0"/>
                </a:cubicBezTo>
                <a:close/>
              </a:path>
            </a:pathLst>
          </a:custGeom>
          <a:ln/>
        </p:spPr>
        <p:style>
          <a:lnRef idx="0">
            <a:schemeClr val="accent3"/>
          </a:lnRef>
          <a:fillRef idx="3">
            <a:schemeClr val="accent3"/>
          </a:fillRef>
          <a:effectRef idx="3">
            <a:schemeClr val="accent3"/>
          </a:effectRef>
          <a:fontRef idx="minor">
            <a:schemeClr val="lt1"/>
          </a:fontRef>
        </p:style>
        <p:txBody>
          <a:bodyPr wrap="square" tIns="0" rtlCol="0" anchor="t">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DACore</a:t>
            </a:r>
          </a:p>
        </p:txBody>
      </p:sp>
      <p:sp>
        <p:nvSpPr>
          <p:cNvPr id="9" name="Textfeld 8"/>
          <p:cNvSpPr txBox="1">
            <a:spLocks/>
          </p:cNvSpPr>
          <p:nvPr>
            <p:custDataLst>
              <p:tags r:id="rId3"/>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a:ln>
                  <a:noFill/>
                </a:ln>
                <a:effectLst/>
                <a:uLnTx/>
                <a:uFillTx/>
              </a:rPr>
              <a:t>Function Development</a:t>
            </a:r>
            <a:endParaRPr kumimoji="0" lang="en-GB" sz="2800" b="0" i="0" u="none" strike="noStrike" kern="0" cap="none" normalizeH="0" baseline="0" noProof="0" dirty="0" err="1">
              <a:ln>
                <a:noFill/>
              </a:ln>
              <a:effectLst/>
              <a:uLnTx/>
              <a:uFillTx/>
            </a:endParaRPr>
          </a:p>
        </p:txBody>
      </p:sp>
      <p:sp>
        <p:nvSpPr>
          <p:cNvPr id="8" name="Rechteck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a:ln>
                  <a:noFill/>
                </a:ln>
                <a:solidFill>
                  <a:srgbClr val="D70012"/>
                </a:solidFill>
                <a:effectLst/>
                <a:uLnTx/>
                <a:uFillTx/>
                <a:ea typeface="+mn-ea"/>
                <a:cs typeface="+mn-cs"/>
              </a:rPr>
              <a:t>Internal </a:t>
            </a:r>
            <a:r>
              <a:rPr kumimoji="0" lang="en-US" sz="600" strike="noStrike" kern="0" cap="none" normalizeH="0" baseline="0" noProof="0">
                <a:ln>
                  <a:noFill/>
                </a:ln>
                <a:solidFill>
                  <a:srgbClr val="000000"/>
                </a:solidFill>
                <a:effectLst/>
                <a:uLnTx/>
                <a:uFillTx/>
                <a:ea typeface="+mn-ea"/>
                <a:cs typeface="+mn-cs"/>
              </a:rPr>
              <a:t>| Chassis Systems Control | CC-AD/EYF2 | 2017-11-17</a:t>
            </a:r>
            <a:endParaRPr kumimoji="0" lang="en-GB" sz="600" strike="noStrike" kern="0" cap="none" normalizeH="0" baseline="0" noProof="0" dirty="0">
              <a:ln>
                <a:noFill/>
              </a:ln>
              <a:solidFill>
                <a:srgbClr val="000000"/>
              </a:solidFill>
              <a:effectLst/>
              <a:uLnTx/>
              <a:uFillTx/>
              <a:ea typeface="+mn-ea"/>
              <a:cs typeface="+mn-cs"/>
            </a:endParaRPr>
          </a:p>
        </p:txBody>
      </p:sp>
      <p:sp>
        <p:nvSpPr>
          <p:cNvPr id="7" name="Rechteck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a:ln>
                  <a:noFill/>
                </a:ln>
                <a:solidFill>
                  <a:srgbClr val="B2B3B5"/>
                </a:solidFill>
                <a:effectLst/>
                <a:uLnTx/>
                <a:uFillTx/>
                <a:latin typeface="Bosch Office Sans"/>
                <a:ea typeface="+mn-ea"/>
                <a:cs typeface="+mn-cs"/>
              </a:rPr>
              <a:t>© Robert Bosch GmbH 2017.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a:ln>
                <a:noFill/>
              </a:ln>
              <a:solidFill>
                <a:srgbClr val="B2B3B5"/>
              </a:solidFill>
              <a:effectLst/>
              <a:uLnTx/>
              <a:uFillTx/>
              <a:latin typeface="Bosch Office Sans"/>
              <a:ea typeface="+mn-ea"/>
              <a:cs typeface="+mn-cs"/>
            </a:endParaRPr>
          </a:p>
        </p:txBody>
      </p:sp>
      <p:sp>
        <p:nvSpPr>
          <p:cNvPr id="6" name="Rechteck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hteck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a:ln>
                <a:noFill/>
              </a:ln>
              <a:effectLst/>
              <a:uLnTx/>
              <a:uFillTx/>
              <a:latin typeface="Bosch Office Sans"/>
              <a:ea typeface="+mn-ea"/>
              <a:cs typeface="+mn-cs"/>
            </a:endParaRPr>
          </a:p>
        </p:txBody>
      </p:sp>
      <p:sp>
        <p:nvSpPr>
          <p:cNvPr id="4" name="Textfeld 3" hidden="1"/>
          <p:cNvSpPr txBox="1">
            <a:spLocks/>
          </p:cNvSpPr>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a:ln>
                <a:noFill/>
              </a:ln>
              <a:effectLst/>
              <a:uLnTx/>
              <a:uFillTx/>
            </a:endParaRPr>
          </a:p>
        </p:txBody>
      </p:sp>
      <p:sp>
        <p:nvSpPr>
          <p:cNvPr id="2" name="Titel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a:solidFill>
                  <a:srgbClr val="08427E"/>
                </a:solidFill>
              </a:rPr>
              <a:t>Architecture Overview</a:t>
            </a:r>
          </a:p>
        </p:txBody>
      </p:sp>
      <p:sp>
        <p:nvSpPr>
          <p:cNvPr id="10" name="Abgerundetes Rechteck 9"/>
          <p:cNvSpPr/>
          <p:nvPr>
            <p:custDataLst>
              <p:tags r:id="rId10"/>
            </p:custDataLst>
          </p:nvPr>
        </p:nvSpPr>
        <p:spPr>
          <a:xfrm>
            <a:off x="1164332" y="1352932"/>
            <a:ext cx="8640960" cy="683628"/>
          </a:xfrm>
          <a:prstGeom prst="roundRect">
            <a:avLst/>
          </a:prstGeom>
          <a:ln/>
        </p:spPr>
        <p:style>
          <a:lnRef idx="0">
            <a:schemeClr val="accent6"/>
          </a:lnRef>
          <a:fillRef idx="3">
            <a:schemeClr val="accent6"/>
          </a:fillRef>
          <a:effectRef idx="3">
            <a:schemeClr val="accent6"/>
          </a:effectRef>
          <a:fontRef idx="minor">
            <a:schemeClr val="lt1"/>
          </a:fontRef>
        </p:style>
        <p:txBody>
          <a:bodyPr tIns="0"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FCT</a:t>
            </a:r>
          </a:p>
        </p:txBody>
      </p:sp>
      <p:sp>
        <p:nvSpPr>
          <p:cNvPr id="14" name="Abgerundetes Rechteck 13"/>
          <p:cNvSpPr/>
          <p:nvPr>
            <p:custDataLst>
              <p:tags r:id="rId11"/>
            </p:custDataLst>
          </p:nvPr>
        </p:nvSpPr>
        <p:spPr>
          <a:xfrm>
            <a:off x="5484812" y="3229322"/>
            <a:ext cx="2880320" cy="71951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RPM</a:t>
            </a:r>
          </a:p>
        </p:txBody>
      </p:sp>
      <p:sp>
        <p:nvSpPr>
          <p:cNvPr id="15" name="Abgerundetes Rechteck 14"/>
          <p:cNvSpPr/>
          <p:nvPr>
            <p:custDataLst>
              <p:tags r:id="rId12"/>
            </p:custDataLst>
          </p:nvPr>
        </p:nvSpPr>
        <p:spPr>
          <a:xfrm>
            <a:off x="1884412" y="3229322"/>
            <a:ext cx="2880320" cy="72008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SIT</a:t>
            </a:r>
          </a:p>
        </p:txBody>
      </p:sp>
      <p:sp>
        <p:nvSpPr>
          <p:cNvPr id="42" name="Abgerundetes Rechteck 41"/>
          <p:cNvSpPr/>
          <p:nvPr>
            <p:custDataLst>
              <p:tags r:id="rId13"/>
            </p:custDataLst>
          </p:nvPr>
        </p:nvSpPr>
        <p:spPr>
          <a:xfrm>
            <a:off x="1884412" y="4453458"/>
            <a:ext cx="2880320" cy="72008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a:ln>
                  <a:noFill/>
                </a:ln>
                <a:solidFill>
                  <a:schemeClr val="bg1"/>
                </a:solidFill>
                <a:effectLst/>
                <a:uLnTx/>
                <a:uFillTx/>
                <a:latin typeface="Bosch Office Sans"/>
                <a:ea typeface="+mn-ea"/>
                <a:cs typeface="+mn-cs"/>
              </a:rPr>
              <a:t>PER</a:t>
            </a:r>
          </a:p>
        </p:txBody>
      </p:sp>
      <p:sp>
        <p:nvSpPr>
          <p:cNvPr id="43" name="Abgerundetes Rechteck 42"/>
          <p:cNvSpPr/>
          <p:nvPr>
            <p:custDataLst>
              <p:tags r:id="rId14"/>
            </p:custDataLst>
          </p:nvPr>
        </p:nvSpPr>
        <p:spPr>
          <a:xfrm>
            <a:off x="5493358" y="4459808"/>
            <a:ext cx="5040560" cy="85774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2800" b="0" i="0" u="none" strike="noStrike" kern="0" cap="none" spc="0" normalizeH="0" baseline="0" noProof="0" dirty="0" err="1">
                <a:ln>
                  <a:noFill/>
                </a:ln>
                <a:solidFill>
                  <a:schemeClr val="bg1"/>
                </a:solidFill>
                <a:effectLst/>
                <a:uLnTx/>
                <a:uFillTx/>
                <a:latin typeface="Bosch Office Sans"/>
                <a:ea typeface="+mn-ea"/>
                <a:cs typeface="+mn-cs"/>
              </a:rPr>
              <a:t>VMCore</a:t>
            </a:r>
            <a:endParaRPr kumimoji="0" lang="en-GB" sz="28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Pfeil nach links und rechts 29"/>
          <p:cNvSpPr/>
          <p:nvPr>
            <p:custDataLst>
              <p:tags r:id="rId15"/>
            </p:custDataLst>
          </p:nvPr>
        </p:nvSpPr>
        <p:spPr>
          <a:xfrm>
            <a:off x="4764732" y="3445346"/>
            <a:ext cx="720080"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4" name="Pfeil nach links und rechts 43"/>
          <p:cNvSpPr/>
          <p:nvPr>
            <p:custDataLst>
              <p:tags r:id="rId16"/>
            </p:custDataLst>
          </p:nvPr>
        </p:nvSpPr>
        <p:spPr>
          <a:xfrm rot="5400000">
            <a:off x="6672659" y="4057129"/>
            <a:ext cx="504626"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5" name="Pfeil nach links und rechts 44"/>
          <p:cNvSpPr/>
          <p:nvPr>
            <p:custDataLst>
              <p:tags r:id="rId17"/>
            </p:custDataLst>
          </p:nvPr>
        </p:nvSpPr>
        <p:spPr>
          <a:xfrm rot="5400000">
            <a:off x="3072259" y="4057278"/>
            <a:ext cx="504626"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6" name="Pfeil nach links und rechts 45"/>
          <p:cNvSpPr/>
          <p:nvPr>
            <p:custDataLst>
              <p:tags r:id="rId18"/>
            </p:custDataLst>
          </p:nvPr>
        </p:nvSpPr>
        <p:spPr>
          <a:xfrm rot="5400000">
            <a:off x="5232499" y="2144002"/>
            <a:ext cx="504626" cy="288032"/>
          </a:xfrm>
          <a:prstGeom prst="leftRightArrow">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041781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_Lr_CC"/>
  <p:tag name="ML_2" val="Bosch2.mcr"/>
  <p:tag name="ML_LAYOUT_RESOURCE" val="BOSCH2_16_9.mcr"/>
  <p:tag name="FIELD.CONF.SUFFIX.CONTENT" val="\n | "/>
  <p:tag name="FIELD.REM_ABL.SUFFIX.CONTENT" val="&#10;\n"/>
  <p:tag name="FIELD.COPY.CONTENT" val="© Robert Bosch GmbH 2017. All rights reserved, also regarding any disposal, exploitation, reproduction, editing, distribution, as well as in the event of applications for industrial property rights."/>
  <p:tag name="FIELD.COPY.VALUE" val="© Robert Bosch GmbH 2017. All rights reserved, also regarding any disposal, exploitation, reproduction, editing, distribution, as well as in the event of applications for industrial property rights."/>
  <p:tag name="FIELD.COPY.COMBOINDEX" val="0"/>
  <p:tag name="FIELD.BGROUP.CONTENT" val="Chassis Systems Control"/>
  <p:tag name="FIELD.BGROUP.VALUE" val="Chassis Systems Control | "/>
  <p:tag name="FIELD.BGROUP.SUFFIX.CONTENT" val=" | "/>
  <p:tag name="FIELD.BGROUP.COMBOINDEX" val="0"/>
  <p:tag name="FIELD.DPT.CONTENT" val="CC-AD/EYF2"/>
  <p:tag name="FIELD.DPT.VALUE" val="CC-AD/EYF2 | "/>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3"/>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3"/>
  <p:tag name="SLIDEMASTERFONTSETGROUPCLASSNAME" val="FontSetGroup1"/>
  <p:tag name="SLIDEMASTERSTYLESETGROUPCLASSNAME" val="StyleSetGroup1"/>
  <p:tag name="SLIDEMASTERMODIFIED" val="1"/>
  <p:tag name="AGCN" val="0"/>
  <p:tag name="FIELD.CHAPTER.CONTENT" val="Function Development"/>
  <p:tag name="FIELD.CHAPTER.VALUE" val="Function Development"/>
  <p:tag name="FIELD.DATE.CONTENT" val="2017-11-17"/>
  <p:tag name="FIELD.DATE.VALUE" val="2017-11-17"/>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Summary2"/>
  <p:tag name="COLORSETGROUPCLASSNAME" val="ColorSetGroup3"/>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 name="FIELD.CHAPTER.CONTENT" val="Function Development"/>
  <p:tag name="FIELD.CHAPTER.VALUE" val="Function Development"/>
  <p:tag name="FIELD.CHAPTER.COMBOINDEX" val="-2"/>
  <p:tag name="FIELD.REM_ANL.COMBOINDEX" val="-2"/>
  <p:tag name="FIELD.DPT.COMBOINDEX" val="-2"/>
  <p:tag name="NBTXT" val="Overview"/>
  <p:tag name="AGTX" val="Overview"/>
  <p:tag name="NBTXTC" val="PAD Features"/>
  <p:tag name="AGTXC" val="PAD Features"/>
</p:tagLst>
</file>

<file path=ppt/tags/tag1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3"/>
  <p:tag name="FONTSETGROUPCLASSNAME" val="FontSetGroup1"/>
  <p:tag name="SHAPECLASSNAME" val="FooterLine1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3"/>
  <p:tag name="FONTSETGROUPCLASSNAME" val="FontSetGroup1"/>
  <p:tag name="SHAPECLASSNAME" val="FooterLine2OnSlides"/>
  <p:tag name="SHAPECLASSPROTECTIONTYPE" val="63"/>
</p:tagLst>
</file>

<file path=ppt/tags/tag1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3"/>
  <p:tag name="FONTSETGROUPCLASSNAME" val="FontSetGroup1"/>
  <p:tag name="SHAPECLASSNAME" val="PageNumber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3"/>
  <p:tag name="FONTSETGROUPCLASSNAME" val="FontSetGroup1"/>
  <p:tag name="SHAPECLASSNAME" val="Attachment"/>
  <p:tag name="SHAPECLASSPROTECTIONTYPE" val="3"/>
</p:tagLst>
</file>

<file path=ppt/tags/tag105.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3"/>
  <p:tag name="FONTSETGROUPCLASSNAME" val="FontSetGroup1"/>
  <p:tag name="SHAPECLASSNAME" val="TextOnSummary2"/>
  <p:tag name="SHAPECLASSPROTECTIONTYPE" val="3"/>
</p:tagLst>
</file>

<file path=ppt/tags/tag10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Architecture Overview"/>
  <p:tag name="NBTXTC" val="Architecture Overview"/>
  <p:tag name="AGTX" val="Architecture Overview"/>
  <p:tag name="AGTXC" val="Architecture Overview"/>
  <p:tag name="SHAPESETCLASSNAME" val="TitleOnly"/>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10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1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1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11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1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StaticAgenda"/>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FIELD.CHAPTER.CONTENT" val="Function Development"/>
  <p:tag name="FIELD.CHAPTER.VALUE" val="Function Development"/>
  <p:tag name="FIELD.CHAPTER.COMBOINDEX" val="-2"/>
  <p:tag name="FIELD.REM_ANL.COMBOINDEX" val="-2"/>
  <p:tag name="FIELD.DPT.COMBOINDEX" val="-2"/>
  <p:tag name="NBTXT" val="Agenda"/>
  <p:tag name="NBTXTC" val="Agenda"/>
  <p:tag name="AGTX" val="Agenda"/>
  <p:tag name="AGTXC" val="Agenda"/>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24.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SHAPESETCLASSNAME" val="TitleOnly"/>
  <p:tag name="NBTXT" val="Detailed FCT Architecture"/>
  <p:tag name="NBTXTC" val="Detailed FCT Architecture"/>
  <p:tag name="AGTX" val="Detailed FCT Architecture"/>
  <p:tag name="AGTXC" val="Detailed FCT Architecture"/>
</p:tagLst>
</file>

<file path=ppt/tags/tag12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126.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12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12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12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3"/>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1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39.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Detail Function State Machine"/>
  <p:tag name="AGTX" val="Detail Function State Machine"/>
  <p:tag name="NBTXTC" val="Detail – Function State Machine"/>
  <p:tag name="AGTXC" val="Detail – Function State Machine"/>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3"/>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Lst>
</file>

<file path=ppt/tags/tag1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LightBlue;-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3"/>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Green;-1;-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3;-2"/>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3"/>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4.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SHAPESETCLASSNAME" val="TitleOnly"/>
  <p:tag name="NBTXT" val="Detailed FCT Architecture"/>
  <p:tag name="AGTX" val="Detailed FCT Architecture"/>
  <p:tag name="NBTXTC" val="Architecture Overview – State Machines"/>
  <p:tag name="AGTXC" val="Architecture Overview – State Machines"/>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3"/>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1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1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1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1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1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3"/>
  <p:tag name="FONTSETGROUPCLASSNAME" val="FontSetGroup1"/>
  <p:tag name="SHAPECLASSNAME" val="TitleOnAgenda"/>
  <p:tag name="SHAPECLASSPROTECTIONTYPE" val="9"/>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3"/>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9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Detail – Function Arbitration"/>
  <p:tag name="NBTXTC" val="Detail – Function Arbitration"/>
  <p:tag name="AGTX" val="Detail – Function Arbitration"/>
  <p:tag name="AGTXC" val="Detail – Function Arbitration"/>
  <p:tag name="SHAPESETCLASSNAME" val="TitleOnly"/>
</p:tagLst>
</file>

<file path=ppt/tags/tag1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194.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1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1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1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1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S.INITIALIZED" val="1"/>
  <p:tag name="ML_2" val="Bosch2.mcr"/>
  <p:tag name="ML_LAYOUT_RESOURCE" val="BOSCH2_16_9.mcr"/>
  <p:tag name="SHAPESETGROUPCLASSNAME" val="Shape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9_SHAPECLASSPROTECTIONTYPE" val="9"/>
  <p:tag name="TEXTBOX 16_SHAPECLASSPROTECTIONTYPE" val="31"/>
  <p:tag name="RECTANGLE 7_SHAPECLASSPROTECTIONTYPE" val="3"/>
  <p:tag name="TEXTBOX 22_SHAPECLASSPROTECTIONTYPE" val="25"/>
  <p:tag name="FIELD.CHAPTER.CONTENT" val="HAD Basic Training"/>
  <p:tag name="FIELD.CHAPTER.VALUE" val="HAD Basic Training"/>
  <p:tag name="FIELD.CHAPTER.COMBOINDEX" val="-2"/>
  <p:tag name="FIELD.REM_ANL.COMBOINDEX" val="-2"/>
  <p:tag name="FIELD.DPT.COMBOINDEX" val="-2"/>
  <p:tag name="ML_1" val="RB_Lr_CC"/>
  <p:tag name="SHAPESETCLASSNAME" val="TitleOnly"/>
  <p:tag name="COLORSETGROUPCLASSNAME" val="ColorSetGroup3"/>
  <p:tag name="NBTXT" val="Development Overview"/>
  <p:tag name="NBTXTC" val="Development Overview"/>
  <p:tag name="AGTX" val="Development Overview"/>
  <p:tag name="AGTXC" val="Development Overview"/>
  <p:tag name="FIELD.DPT.CONTENT" val="CC-AD/EYF2"/>
  <p:tag name="FIELD.DPT.VALUE" val="CC-AD/EYF2 | "/>
</p:tagLst>
</file>

<file path=ppt/tags/tag2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Primary;-2"/>
  <p:tag name="COLORSETCLASSNAME" val="ColorSet2"/>
  <p:tag name="MLI" val="1"/>
  <p:tag name="SHAPESETGROUPCLASSNAME" val="ShapeSetGroup1"/>
  <p:tag name="COLORSETGROUPCLASSNAME" val="ColorSetGroup3"/>
  <p:tag name="FONTSETGROUPCLASSNAME" val="FontSetGroup1"/>
  <p:tag name="SHAPECLASSNAME" val="TitleOnSlides"/>
  <p:tag name="FONTCOLOR" val="Primary"/>
  <p:tag name="FONTCOLOR2" val="Primary"/>
  <p:tag name="SHAPESETCLASSNAME" val="TitleOnly"/>
  <p:tag name="SHAPECLASSPROTECTIONTYPE" val=" 9"/>
  <p:tag name="RUNS.FONT" val="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COLORS" val="-2;-2;-2;-2;-2;-2"/>
  <p:tag name="SHAPESETCLASSNAME" val="TitleOnly"/>
  <p:tag name="COLORSETGROUPCLASSNAME" val="ColorSetGroup3"/>
  <p:tag name="SHAPECLASSPROTECTIONTYPE" val=" 25"/>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 val="-2;-2;-2;-2;Red;-2"/>
  <p:tag name="SHAPESETCLASSNAME" val="TitleOnly"/>
  <p:tag name="COLORSETGROUPCLASSNAME" val="ColorSetGroup3"/>
  <p:tag name="SHAPECLASSPROTECTIONTYPE" val=" 63"/>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SHAPESETCLASSNAME" val="TitleOnly"/>
  <p:tag name="NBTXT" val="Detailed FCT Architecture"/>
  <p:tag name="AGTX" val="Detailed FCT Architecture"/>
  <p:tag name="NBTXTC" val="Architecture Overview – Arbitration"/>
  <p:tag name="AGTXC" val="Architecture Overview – Arbitration"/>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22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2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FONTSETGROUPCLASSNAME" val="FontSetGroup1"/>
  <p:tag name="SHAPECLASSNAME" val="FooterLine2OnSlides"/>
  <p:tag name="RUNS.FONT" val="3"/>
  <p:tag name="FONTCOLOR" val="Black"/>
  <p:tag name="FONTCOLOR2" val="LightGray"/>
  <p:tag name="FONTCOLOR3" val="LightGray"/>
  <p:tag name="COLORS" val="-2;-2;-2;-2;Black;-2"/>
  <p:tag name="SHAPESETCLASSNAME" val="TitleOnly"/>
  <p:tag name="COLORSETGROUPCLASSNAME" val="ColorSetGroup3"/>
  <p:tag name="SHAPECLASSPROTECTIONTYPE" val=" 63"/>
</p:tagLst>
</file>

<file path=ppt/tags/tag2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2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2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2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FONTSETGROUPCLASSNAME" val="FontSetGroup1"/>
  <p:tag name="SHAPECLASSNAME" val="tNavbar"/>
  <p:tag name="COLORS" val="-2;-2;-2;-2;-2;-2"/>
  <p:tag name="SHAPESETCLASSNAME" val="TitleOnly"/>
  <p:tag name="COLORSETGROUPCLASSNAME" val="ColorSetGroup3"/>
  <p:tag name="SHAPECLASSPROTECTIONTYPE" val=" 31"/>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FONTSETGROUPCLASSNAME" val="FontSetGroup1"/>
  <p:tag name="SHAPECLASSNAME" val="PageNumberOnSlides"/>
  <p:tag name="SHAPESETCLASSNAME" val="TitleOnly"/>
  <p:tag name="COLORSETGROUPCLASSNAME" val="ColorSetGroup3"/>
  <p:tag name="SHAPECLASSPROTECTIONTYPE" val=" 63"/>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5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Detail – Human Machine Interface"/>
  <p:tag name="NBTXTC" val="Detail – Human Machine Interface"/>
  <p:tag name="AGTX" val="Detail – Human Machine Interface"/>
  <p:tag name="AGTXC" val="Detail – Human Machine Interface"/>
  <p:tag name="SHAPESETCLASSNAME" val="TitleOnly"/>
</p:tagLst>
</file>

<file path=ppt/tags/tag2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25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2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2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FONTSETGROUPCLASSNAME" val="FontSetGroup1"/>
  <p:tag name="SHAPECLASSNAME" val="Attachment"/>
  <p:tag name="FONT" val="Reg5x5"/>
  <p:tag name="COLORS" val="-2;-2;-2;-2;-2;-2"/>
  <p:tag name="SHAPESETCLASSNAME" val="TitleOnly"/>
  <p:tag name="COLORSETGROUPCLASSNAME" val="ColorSetGroup3"/>
  <p:tag name="SHAPECLASSPROTECTIONTYPE" val=" 3"/>
</p:tagLst>
</file>

<file path=ppt/tags/tag2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26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2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2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FONT" val="Reg5x5"/>
  <p:tag name="COLORSETGROUPCLASSNAME" val="ColorSetGroup4"/>
  <p:tag name="COLORS" val="-2;-2;-2;-2;-1;-2"/>
  <p:tag name="SHAPECLASSPROTECTIONTYPE" val=" 3"/>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1;-1;DarkBlue;-1;-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SHAPESETCLASSNAME" val="TitleOnly"/>
  <p:tag name="NBTXT" val="Detailed FCT Architecture"/>
  <p:tag name="AGTX" val="Detailed FCT Architecture"/>
  <p:tag name="NBTXTC" val="Architecture Overview – HMI"/>
  <p:tag name="AGTXC" val="Architecture Overview – HMI"/>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28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2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2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2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2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2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0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20.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Summary2"/>
  <p:tag name="COLORSETGROUPCLASSNAME" val="ColorSetGroup3"/>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 name="FIELD.CHAPTER.CONTENT" val="Function Development"/>
  <p:tag name="FIELD.CHAPTER.VALUE" val="Function Development"/>
  <p:tag name="FIELD.CHAPTER.COMBOINDEX" val="-2"/>
  <p:tag name="FIELD.REM_ANL.COMBOINDEX" val="-2"/>
  <p:tag name="FIELD.DPT.COMBOINDEX" val="-2"/>
  <p:tag name="NBTXT" val="Detail – Human Machine Interface"/>
  <p:tag name="AGTX" val="Detail – Human Machine Interface"/>
  <p:tag name="NBTXTC" val="Architecture Overview – HMI"/>
  <p:tag name="AGTXC" val="Architecture Overview – HMI"/>
</p:tagLst>
</file>

<file path=ppt/tags/tag3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3"/>
  <p:tag name="FONTSETGROUPCLASSNAME" val="FontSetGroup1"/>
  <p:tag name="SHAPECLASSNAME" val="FooterLine1OnSlides"/>
  <p:tag name="SHAPECLASSPROTECTIONTYPE" val="63"/>
</p:tagLst>
</file>

<file path=ppt/tags/tag3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3"/>
  <p:tag name="FONTSETGROUPCLASSNAME" val="FontSetGroup1"/>
  <p:tag name="SHAPECLASSNAME" val="FooterLine2OnSlides"/>
  <p:tag name="SHAPECLASSPROTECTIONTYPE" val="63"/>
</p:tagLst>
</file>

<file path=ppt/tags/tag3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3"/>
  <p:tag name="FONTSETGROUPCLASSNAME" val="FontSetGroup1"/>
  <p:tag name="SHAPECLASSNAME" val="PageNumberOnSlides"/>
  <p:tag name="SHAPECLASSPROTECTIONTYPE" val="63"/>
</p:tagLst>
</file>

<file path=ppt/tags/tag3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3"/>
  <p:tag name="FONTSETGROUPCLASSNAME" val="FontSetGroup1"/>
  <p:tag name="SHAPECLASSNAME" val="Attachment"/>
  <p:tag name="SHAPECLASSPROTECTIONTYPE" val="3"/>
</p:tagLst>
</file>

<file path=ppt/tags/tag325.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ETCLASSNAME" val="ColorSet2"/>
  <p:tag name="MLI" val="1"/>
  <p:tag name="SHAPESETGROUPCLASSNAME" val="ShapeSetGroup1"/>
  <p:tag name="SHAPESETCLASSNAME" val="Summary2"/>
  <p:tag name="COLORSETGROUPCLASSNAME" val="ColorSetGroup3"/>
  <p:tag name="FONTSETGROUPCLASSNAME" val="FontSetGroup1"/>
  <p:tag name="SHAPECLASSNAME" val="TextOnSummary2"/>
  <p:tag name="SHAPECLASSPROTECTIONTYPE" val="3"/>
  <p:tag name="COLORS" val="-2;-2;-2;-2;Primary;-2"/>
</p:tagLst>
</file>

<file path=ppt/tags/tag32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Scenario description"/>
  <p:tag name="AGTX" val="Scenario description"/>
  <p:tag name="SHAPESETCLASSNAME" val="TitleOnly"/>
  <p:tag name="NBTXTC" val="Scenario description – Automated Lane Change"/>
  <p:tag name="AGTXC" val="Scenario description – Automated Lane Change"/>
</p:tagLst>
</file>

<file path=ppt/tags/tag3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COLORSETGROUPCLASSNAME" val="ColorSetGroup3"/>
  <p:tag name="FONTSETGROUPCLASSNAME" val="FontSetGroup1"/>
  <p:tag name="SHAPECLASSNAME" val="Chapterbox"/>
  <p:tag name="SHAPESETCLASSNAME" val="TitleOnly"/>
  <p:tag name="SHAPECLASSPROTECTIONTYPE" val=" 25"/>
</p:tagLst>
</file>

<file path=ppt/tags/tag32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COLORSETGROUPCLASSNAME" val="ColorSetGroup3"/>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SHAPESETCLASSNAME" val="TitleOnly"/>
  <p:tag name="SHAPECLASSPROTECTIONTYPE" val=" 63"/>
</p:tagLst>
</file>

<file path=ppt/tags/tag3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COLORSETGROUPCLASSNAME" val="ColorSetGroup3"/>
  <p:tag name="FONTSETGROUPCLASSNAME" val="FontSetGroup1"/>
  <p:tag name="SHAPECLASSNAME" val="FooterLine2OnSlides"/>
  <p:tag name="FONTCOLOR" val="Black"/>
  <p:tag name="FONTCOLOR2" val="LightGray"/>
  <p:tag name="FONTCOLOR3" val="LightGray"/>
  <p:tag name="SHAPESETCLASSNAME" val="TitleOnly"/>
  <p:tag name="SHAPECLASSPROTECTIONTYPE" val=" 63"/>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COLORSETGROUPCLASSNAME" val="ColorSetGroup3"/>
  <p:tag name="FONTSETGROUPCLASSNAME" val="FontSetGroup1"/>
  <p:tag name="SHAPECLASSNAME" val="PageNumberOnSlides"/>
  <p:tag name="SHAPESETCLASSNAME" val="TitleOnly"/>
  <p:tag name="SHAPECLASSPROTECTIONTYPE" val=" 63"/>
</p:tagLst>
</file>

<file path=ppt/tags/tag3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COLORSETGROUPCLASSNAME" val="ColorSetGroup3"/>
  <p:tag name="FONTSETGROUPCLASSNAME" val="FontSetGroup1"/>
  <p:tag name="SHAPECLASSNAME" val="Attachment"/>
  <p:tag name="SHAPESETCLASSNAME" val="TitleOnly"/>
  <p:tag name="SHAPECLASSPROTECTIONTYPE" val=" 3"/>
</p:tagLst>
</file>

<file path=ppt/tags/tag3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COLORSETGROUPCLASSNAME" val="ColorSetGroup3"/>
  <p:tag name="FONTSETGROUPCLASSNAME" val="FontSetGroup1"/>
  <p:tag name="SHAPECLASSNAME" val="tNavbar"/>
  <p:tag name="SHAPESETCLASSNAME" val="TitleOnly"/>
  <p:tag name="SHAPECLASSPROTECTIONTYPE" val=" 31"/>
</p:tagLst>
</file>

<file path=ppt/tags/tag3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COLORSETGROUPCLASSNAME" val="ColorSetGroup3"/>
  <p:tag name="FONTSETGROUPCLASSNAME" val="FontSetGroup1"/>
  <p:tag name="SHAPECLASSNAME" val="TitleOnSlides"/>
  <p:tag name="COLORS" val="-2;-2;-2;-2;Primary;-2"/>
  <p:tag name="FONTCOLOR" val="Primary"/>
  <p:tag name="FONTCOLOR2" val="Primary"/>
  <p:tag name="SHAPESETCLASSNAME" val="TitleOnly"/>
  <p:tag name="SHAPECLASSPROTECTIONTYPE" val=" 9"/>
  <p:tag name="RUNS.FONT" val="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FIELD.CHAPTER.CONTENT" val="Function Development"/>
  <p:tag name="FIELD.CHAPTER.VALUE" val="Function Development"/>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NBTXT" val="Detailed Signal Flow"/>
  <p:tag name="AGTX" val="Detailed Signal Flow"/>
  <p:tag name="NBTXTC" val="Detailed Signal Flow – Step 1"/>
  <p:tag name="AGTXC" val="Detailed Signal Flow – Step 1"/>
  <p:tag name="FIELD.REM_ANL.COMBOINDEX" val="-2"/>
  <p:tag name="FIELD.DPT.COMBOINDEX" val="-2"/>
  <p:tag name="FIELD.CHAPTER.COMBOINDEX" val="-2"/>
</p:tagLst>
</file>

<file path=ppt/tags/tag3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3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5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Lst>
</file>

<file path=ppt/tags/tag35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398.xml><?xml version="1.0" encoding="utf-8"?>
<p:tagLst xmlns:a="http://schemas.openxmlformats.org/drawingml/2006/main" xmlns:r="http://schemas.openxmlformats.org/officeDocument/2006/relationships" xmlns:p="http://schemas.openxmlformats.org/presentationml/2006/main">
  <p:tag name="FIELD.CHAPTER.CONTENT" val="Function Development"/>
  <p:tag name="FIELD.CHAPTER.VALUE" val="Function Development"/>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NBTXT" val="Detailed Signal Flow"/>
  <p:tag name="AGTX" val="Detailed Signal Flow"/>
  <p:tag name="NBTXTC" val="Detailed Signal Flow – Step 1"/>
  <p:tag name="AGTXC" val="Detailed Signal Flow – Step 1"/>
  <p:tag name="FIELD.REM_ANL.COMBOINDEX" val="-2"/>
  <p:tag name="FIELD.DPT.COMBOINDEX" val="-2"/>
  <p:tag name="FIELD.CHAPTER.COMBOINDEX" val="-2"/>
</p:tagLst>
</file>

<file path=ppt/tags/tag3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3"/>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0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40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0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0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Lst>
</file>

<file path=ppt/tags/tag40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49.xml><?xml version="1.0" encoding="utf-8"?>
<p:tagLst xmlns:a="http://schemas.openxmlformats.org/drawingml/2006/main" xmlns:r="http://schemas.openxmlformats.org/officeDocument/2006/relationships" xmlns:p="http://schemas.openxmlformats.org/presentationml/2006/main">
  <p:tag name="FIELD.CHAPTER.CONTENT" val="Function Development"/>
  <p:tag name="FIELD.CHAPTER.VALUE" val="Function Development"/>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NBTXT" val="Detailed Signal Flow"/>
  <p:tag name="AGTX" val="Detailed Signal Flow"/>
  <p:tag name="NBTXTC" val="Detailed Signal Flow – Step 2"/>
  <p:tag name="AGTXC" val="Detailed Signal Flow – Step 2"/>
  <p:tag name="FIELD.REM_ANL.COMBOINDEX" val="-2"/>
  <p:tag name="FIELD.DPT.COMBOINDEX" val="-2"/>
  <p:tag name="FIELD.CHAPTER.COMBOINDEX" val="-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4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5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4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Lst>
</file>

<file path=ppt/tags/tag4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6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6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Black;-1;-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7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7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7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7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8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8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8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8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9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9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492.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9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498.xml><?xml version="1.0" encoding="utf-8"?>
<p:tagLst xmlns:a="http://schemas.openxmlformats.org/drawingml/2006/main" xmlns:r="http://schemas.openxmlformats.org/officeDocument/2006/relationships" xmlns:p="http://schemas.openxmlformats.org/presentationml/2006/main">
  <p:tag name="FIELD.CHAPTER.CONTENT" val="Function Development"/>
  <p:tag name="FIELD.CHAPTER.VALUE" val="Function Development"/>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NBTXT" val="Detailed Signal Flow"/>
  <p:tag name="AGTX" val="Detailed Signal Flow"/>
  <p:tag name="NBTXTC" val="Detailed Signal Flow – Step 3"/>
  <p:tag name="AGTXC" val="Detailed Signal Flow – Step 3"/>
  <p:tag name="FIELD.REM_ANL.COMBOINDEX" val="-2"/>
  <p:tag name="FIELD.DPT.COMBOINDEX" val="-2"/>
  <p:tag name="FIELD.CHAPTER.COMBOINDEX" val="-2"/>
</p:tagLst>
</file>

<file path=ppt/tags/tag4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3"/>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50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50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50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50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0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50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50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DarkBlue;-2"/>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DarkBlue;-2"/>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2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2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2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FONTSETGROUPCLASSNAME" val="FontSetGroup1"/>
  <p:tag name="SHAPECLASSNAME" val="TitleOnSlides"/>
  <p:tag name="COLORS" val="-2;-2;-2;-2;Primary;-2"/>
  <p:tag name="FONTCOLOR" val="Primary"/>
  <p:tag name="FONTCOLOR2" val="Primary"/>
  <p:tag name="SHAPESETCLASSNAME" val="TitleOnly"/>
  <p:tag name="COLORSETGROUPCLASSNAME" val="ColorSetGroup3"/>
  <p:tag name="SHAPECLASSPROTECTIONTYPE" val=" 9"/>
  <p:tag name="RUNS.FONT" val="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3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37.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38.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3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4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4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45.xml><?xml version="1.0" encoding="utf-8"?>
<p:tagLst xmlns:a="http://schemas.openxmlformats.org/drawingml/2006/main" xmlns:r="http://schemas.openxmlformats.org/officeDocument/2006/relationships" xmlns:p="http://schemas.openxmlformats.org/presentationml/2006/main">
  <p:tag name="FIELD.CHAPTER.CONTENT" val="Function Development"/>
  <p:tag name="FIELD.CHAPTER.VALUE" val="Function Development"/>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NBTXT" val="Detailed Signal Flow"/>
  <p:tag name="AGTX" val="Detailed Signal Flow"/>
  <p:tag name="NBTXTC" val="Detailed Signal Flow – Step 4"/>
  <p:tag name="AGTXC" val="Detailed Signal Flow – Step 4"/>
  <p:tag name="FIELD.REM_ANL.COMBOINDEX" val="-2"/>
  <p:tag name="FIELD.DPT.COMBOINDEX" val="-2"/>
  <p:tag name="FIELD.CHAPTER.COMBOINDEX" val="-2"/>
</p:tagLst>
</file>

<file path=ppt/tags/tag5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5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5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55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5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5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TitleOnly"/>
  <p:tag name="COLORSETGROUPCLASSNAME" val="ColorSetGroup3"/>
  <p:tag name="FONTSETGROUPCLASSNAME" val="FontSetGroup1"/>
  <p:tag name="SHAPECLASSNAME" val="TitleOnSlides"/>
  <p:tag name="SHAPECLASSPROTECTIONTYPE" val="9"/>
  <p:tag name="COLORS" val="-2;-2;-2;-2;Primary;-2"/>
</p:tagLst>
</file>

<file path=ppt/tags/tag55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5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5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Summary2"/>
  <p:tag name="COLORSETGROUPCLASSNAME" val="ColorSetGroup3"/>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 name="FIELD.CHAPTER.CONTENT" val="Function Development"/>
  <p:tag name="FIELD.CHAPTER.VALUE" val="Function Development"/>
  <p:tag name="FIELD.CHAPTER.COMBOINDEX" val="-2"/>
  <p:tag name="FIELD.REM_ANL.COMBOINDEX" val="-2"/>
  <p:tag name="FIELD.DPT.COMBOINDEX" val="-2"/>
  <p:tag name="NBTXT" val="Agenda"/>
  <p:tag name="AGTX" val="Agenda"/>
  <p:tag name="NBTXTC" val="Development Overview"/>
  <p:tag name="AGTXC" val="Development Overview"/>
</p:tagLst>
</file>

<file path=ppt/tags/tag56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61.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6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63.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64.xml><?xml version="1.0" encoding="utf-8"?>
<p:tagLst xmlns:a="http://schemas.openxmlformats.org/drawingml/2006/main" xmlns:r="http://schemas.openxmlformats.org/officeDocument/2006/relationships" xmlns:p="http://schemas.openxmlformats.org/presentationml/2006/main">
  <p:tag name="COLORSETCLASSNAME" val="ColorSet2"/>
  <p:tag name="COLORS" val="-1;-1;Black;-1;-1;-2"/>
</p:tagLst>
</file>

<file path=ppt/tags/tag56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6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6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6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69.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3"/>
  <p:tag name="FONTSETGROUPCLASSNAME" val="FontSetGroup1"/>
  <p:tag name="SHAPECLASSNAME" val="FooterLine1OnSlides"/>
  <p:tag name="SHAPECLASSPROTECTIONTYPE" val="63"/>
</p:tagLst>
</file>

<file path=ppt/tags/tag570.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7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5.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6.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7.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79.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3"/>
  <p:tag name="FONTSETGROUPCLASSNAME" val="FontSetGroup1"/>
  <p:tag name="SHAPECLASSNAME" val="FooterLine2OnSlides"/>
  <p:tag name="SHAPECLASSPROTECTIONTYPE" val="63"/>
</p:tagLst>
</file>

<file path=ppt/tags/tag580.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8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82.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8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84.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85.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86.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8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88.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589.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3"/>
  <p:tag name="FONTSETGROUPCLASSNAME" val="FontSetGroup1"/>
  <p:tag name="SHAPECLASSNAME" val="PageNumberOnSlides"/>
  <p:tag name="SHAPECLASSPROTECTIONTYPE" val="63"/>
</p:tagLst>
</file>

<file path=ppt/tags/tag5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2.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93.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594.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Summary2"/>
  <p:tag name="COLORSETGROUPCLASSNAME" val="ColorSetGroup3"/>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 name="FIELD.CHAPTER.CONTENT" val="Function Development"/>
  <p:tag name="FIELD.CHAPTER.VALUE" val="Function Development"/>
  <p:tag name="FIELD.CHAPTER.COMBOINDEX" val="-2"/>
  <p:tag name="FIELD.REM_ANL.COMBOINDEX" val="-2"/>
  <p:tag name="FIELD.DPT.COMBOINDEX" val="-2"/>
  <p:tag name="NBTXT" val="Scenario description"/>
  <p:tag name="AGTX" val="Scenario description"/>
  <p:tag name="NBTXTC" val="Detailed Signal Flow – Step 1"/>
  <p:tag name="AGTXC" val="Detailed Signal Flow – Step 1"/>
</p:tagLst>
</file>

<file path=ppt/tags/tag5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3"/>
  <p:tag name="FONTSETGROUPCLASSNAME" val="FontSetGroup1"/>
  <p:tag name="SHAPECLASSNAME" val="FooterLine1OnSlides"/>
  <p:tag name="SHAPECLASSPROTECTIONTYPE" val="63"/>
</p:tagLst>
</file>

<file path=ppt/tags/tag5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3"/>
  <p:tag name="FONTSETGROUPCLASSNAME" val="FontSetGroup1"/>
  <p:tag name="SHAPECLASSNAME" val="FooterLine2OnSlides"/>
  <p:tag name="SHAPECLASSPROTECTIONTYPE" val="63"/>
</p:tagLst>
</file>

<file path=ppt/tags/tag5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3"/>
  <p:tag name="FONTSETGROUPCLASSNAME" val="FontSetGroup1"/>
  <p:tag name="SHAPECLASSNAME" val="PageNumberOnSlides"/>
  <p:tag name="SHAPECLASSPROTECTIONTYPE" val="63"/>
</p:tagLst>
</file>

<file path=ppt/tags/tag5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3"/>
  <p:tag name="FONTSETGROUPCLASSNAME" val="FontSetGroup1"/>
  <p:tag name="SHAPECLASSNAME" val="Attachment"/>
  <p:tag name="SHAPECLASSPROTECTIONTYPE" val="3"/>
</p:tagLst>
</file>

<file path=ppt/tags/tag599.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3"/>
  <p:tag name="FONTSETGROUPCLASSNAME" val="FontSetGroup1"/>
  <p:tag name="SHAPECLASSNAME" val="TextOnSummary2"/>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TitleSupergraphic1"/>
  <p:tag name="COLORSETGROUPCLASSNAME" val="ColorSetGroup3"/>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Function Development"/>
  <p:tag name="FIELD.CHAPTER.VALUE" val="Function Development"/>
  <p:tag name="FIELD.CHAPTER.COMBOINDEX" val="-2"/>
  <p:tag name="FIELD.REM_ANL.COMBOINDEX" val="-2"/>
  <p:tag name="FIELD.DPT.COMBOINDEX" val="-2"/>
</p:tagLst>
</file>

<file path=ppt/tags/tag6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3"/>
  <p:tag name="FONTSETGROUPCLASSNAME" val="FontSetGroup1"/>
  <p:tag name="SHAPECLASSNAME" val="Attachment"/>
  <p:tag name="SHAPECLASSPROTECTIONTYPE" val="3"/>
</p:tagLst>
</file>

<file path=ppt/tags/tag61.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ETCLASSNAME" val="ColorSet2"/>
  <p:tag name="MLI" val="1"/>
  <p:tag name="SHAPESETGROUPCLASSNAME" val="ShapeSetGroup1"/>
  <p:tag name="SHAPESETCLASSNAME" val="Summary2"/>
  <p:tag name="COLORSETGROUPCLASSNAME" val="ColorSetGroup3"/>
  <p:tag name="FONTSETGROUPCLASSNAME" val="FontSetGroup1"/>
  <p:tag name="SHAPECLASSNAME" val="TextOnSummary2"/>
  <p:tag name="SHAPECLASSPROTECTIONTYPE" val="3"/>
  <p:tag name="COLORS" val="-2;-2;-2;-2;Primary;-2"/>
</p:tagLst>
</file>

<file path=ppt/tags/tag6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SHAPESETCLASSNAME" val="Object"/>
  <p:tag name="COLORSETGROUPCLASSNAME" val="ColorSetGroup3"/>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Function Development"/>
  <p:tag name="FIELD.CHAPTER.VALUE" val="Function Development"/>
  <p:tag name="FIELD.CHAPTER.COMBOINDEX" val="-2"/>
  <p:tag name="FIELD.REM_ANL.COMBOINDEX" val="-2"/>
  <p:tag name="FIELD.DPT.COMBOINDEX" val="-2"/>
  <p:tag name="NBTXT" val="Overview"/>
  <p:tag name="NBTXTC" val="Overview"/>
  <p:tag name="AGTX" val="Overview"/>
  <p:tag name="AGTXC" val="Overview"/>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3"/>
  <p:tag name="FONTSETGROUPCLASSNAME" val="FontSetGroup1"/>
  <p:tag name="SHAPECLASSNAME" val="Chapterbox"/>
  <p:tag name="SHAPECLASSPROTECTIONTYPE" val="25"/>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3"/>
  <p:tag name="FONTSETGROUPCLASSNAME" val="FontSetGroup1"/>
  <p:tag name="SHAPECLASSNAME" val="FooterLine1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3"/>
  <p:tag name="FONTSETGROUPCLASSNAME" val="FontSetGroup1"/>
  <p:tag name="SHAPECLASSNAME" val="FooterLine2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3"/>
  <p:tag name="FONTSETGROUPCLASSNAME" val="FontSetGroup1"/>
  <p:tag name="SHAPECLASSNAME" val="PageNumber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3"/>
  <p:tag name="FONTSETGROUPCLASSNAME" val="FontSetGroup1"/>
  <p:tag name="SHAPECLASSNAME" val="Attachment"/>
  <p:tag name="SHAPECLASSPROTECTIONTYPE" val="3"/>
</p:tagLst>
</file>

<file path=ppt/tags/tag6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3"/>
  <p:tag name="FONTSETGROUPCLASSNAME" val="FontSetGroup1"/>
  <p:tag name="SHAPECLASSNAME" val="tNavbar"/>
  <p:tag name="SHAPECLASSPROTECTIONTYPE" val="31"/>
</p:tagLst>
</file>

<file path=ppt/tags/tag6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3"/>
  <p:tag name="FONTSETGROUPCLASSNAME" val="FontSetGroup1"/>
  <p:tag name="SHAPECLASSNAME" val="TitleOnSlides"/>
  <p:tag name="SHAPECLASSPROTECTIONTYPE" val="9"/>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3"/>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3"/>
  <p:tag name="FONTSETGROUPCLASSNAME" val="FontSetGroup1"/>
  <p:tag name="SHAPECLASSNAME" val="ObjectFull"/>
  <p:tag name="SHAPECLASSPROTECTIONTYPE" val="0"/>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2;-2;-1;Black"/>
</p:tagLst>
</file>

<file path=ppt/tags/tag72.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2_SHAPECLASSPROTECTIONTYPE" val="0"/>
  <p:tag name="SHAPESETCLASSNAME" val="TitleOnly"/>
  <p:tag name="NBTXT" val="PAD Features"/>
  <p:tag name="AGTX" val="PAD Features"/>
  <p:tag name="COLORSETGROUPCLASSNAME" val="ColorSetGroup3"/>
  <p:tag name="NBTXTC" val="Partly Automated Driving Functions (PAD)"/>
  <p:tag name="AGTXC" val="Partly Automated Driving Functions (PAD)"/>
  <p:tag name="FIELD.REM_ANL.COMBOINDEX" val="-2"/>
  <p:tag name="FIELD.DPT.COMBOINDEX" val="-2"/>
  <p:tag name="FIELD.CHAPTER.CONTENT" val="Function Development"/>
  <p:tag name="FIELD.CHAPTER.VALUE" val="Function Development"/>
  <p:tag name="FIELD.CHAPTER.COMBOINDEX" val="-2"/>
</p:tagLst>
</file>

<file path=ppt/tags/tag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SHAPESETCLASSNAME" val="TitleOnly"/>
  <p:tag name="COLORSETGROUPCLASSNAME" val="ColorSetGroup3"/>
  <p:tag name="SHAPECLASSPROTECTIONTYPE" val=" 25"/>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FONTSETGROUPCLASSNAME" val="FontSetGroup1"/>
  <p:tag name="SHAPECLASSNAME" val="FooterLine1OnSlides"/>
  <p:tag name="SHAPESETCLASSNAME" val="TitleOnly"/>
  <p:tag name="FONT" val="Bold6"/>
  <p:tag name="FONT2" val="Reg6"/>
  <p:tag name="FONT3" val="Reg6"/>
  <p:tag name="FONTCOLOR" val="Red"/>
  <p:tag name="FONTCOLOR2" val="Black"/>
  <p:tag name="FONTCOLOR3" val="Black"/>
  <p:tag name="FONTCOLOR4" val="Black"/>
  <p:tag name="RUNS.FONT" val="4"/>
  <p:tag name="COLORSETGROUPCLASSNAME" val="ColorSetGroup3"/>
  <p:tag name="SHAPECLASSPROTECTIONTYPE" val=" 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FONTSETGROUPCLASSNAME" val="FontSetGroup1"/>
  <p:tag name="SHAPECLASSNAME" val="FooterLine2OnSlides"/>
  <p:tag name="SHAPESETCLASSNAME" val="TitleOnly"/>
  <p:tag name="FONTCOLOR" val="Black"/>
  <p:tag name="FONTCOLOR2" val="LightGray"/>
  <p:tag name="FONTCOLOR3" val="LightGray"/>
  <p:tag name="COLORSETGROUPCLASSNAME" val="ColorSetGroup3"/>
  <p:tag name="SHAPECLASSPROTECTIONTYPE" val=" 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FONTSETGROUPCLASSNAME" val="FontSetGroup1"/>
  <p:tag name="SHAPECLASSNAME" val="PageNumberOnSlides"/>
  <p:tag name="SHAPESETCLASSNAME" val="TitleOnly"/>
  <p:tag name="COLORSETGROUPCLASSNAME" val="ColorSetGroup3"/>
  <p:tag name="SHAPECLASSPROTECTIONTYPE" val=" 63"/>
</p:tagLst>
</file>

<file path=ppt/tags/tag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FONTSETGROUPCLASSNAME" val="FontSetGroup1"/>
  <p:tag name="SHAPECLASSNAME" val="Attachment"/>
  <p:tag name="COLORS" val="-2;-2;-2;-2;-2;-2"/>
  <p:tag name="SHAPESETCLASSNAME" val="TitleOnly"/>
  <p:tag name="COLORSETGROUPCLASSNAME" val="ColorSetGroup3"/>
  <p:tag name="SHAPECLASSPROTECTIONTYPE" val=" 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FONTSETGROUPCLASSNAME" val="FontSetGroup1"/>
  <p:tag name="SHAPECLASSNAME" val="tNavbar"/>
  <p:tag name="SHAPESETCLASSNAME" val="TitleOnly"/>
  <p:tag name="COLORSETGROUPCLASSNAME" val="ColorSetGroup3"/>
  <p:tag name="SHAPECLASSPROTECTIONTYPE" val=" 31"/>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FONTSETGROUPCLASSNAME" val="FontSetGroup1"/>
  <p:tag name="SHAPECLASSNAME" val="TitleOnSlides"/>
  <p:tag name="COLORS" val="-2;-2;-2;-2;Primary;-2"/>
  <p:tag name="SHAPESETCLASSNAME" val="TitleOnly"/>
  <p:tag name="FONTCOLOR" val="Primary"/>
  <p:tag name="FONTCOLOR2" val="Primary"/>
  <p:tag name="COLORSETGROUPCLASSNAME" val="ColorSetGroup3"/>
  <p:tag name="SHAPECLASSPROTECTIONTYPE" val=" 9"/>
  <p:tag name="RUNS.FONT" val="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1;-1;LightGreen;-1;-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LightBlue;-1;-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86.xml><?xml version="1.0" encoding="utf-8"?>
<p:tagLst xmlns:a="http://schemas.openxmlformats.org/drawingml/2006/main" xmlns:r="http://schemas.openxmlformats.org/officeDocument/2006/relationships" xmlns:p="http://schemas.openxmlformats.org/presentationml/2006/main">
  <p:tag name="FIELD.DPT.CONTENT" val="CC-AD/EYF2"/>
  <p:tag name="FIELD.DPT.VALUE" val="CC-AD/EYF2 | "/>
  <p:tag name="FIELDS.INITIALIZED" val="1"/>
  <p:tag name="ML_1" val="RB_Lr_CC"/>
  <p:tag name="ML_2" val="Bosch2.mcr"/>
  <p:tag name="ML_LAYOUT_RESOURCE" val="BOSCH2_16_9.mcr"/>
  <p:tag name="SHAPESETGROUPCLASSNAME" val="Shape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2_SHAPECLASSPROTECTIONTYPE" val="0"/>
  <p:tag name="SHAPESETCLASSNAME" val="TitleOnly"/>
  <p:tag name="NBTXT" val="PAD Features"/>
  <p:tag name="NBTXTC" val="PAD Features"/>
  <p:tag name="AGTX" val="PAD Features"/>
  <p:tag name="AGTXC" val="PAD Features"/>
  <p:tag name="COLORSETGROUPCLASSNAME" val="ColorSetGroup3"/>
  <p:tag name="FIELD.REM_ANL.COMBOINDEX" val="-2"/>
  <p:tag name="FIELD.DPT.COMBOINDEX" val="-2"/>
  <p:tag name="FIELD.CHAPTER.CONTENT" val="Function Development"/>
  <p:tag name="FIELD.CHAPTER.VALUE" val="Function Development"/>
  <p:tag name="FIELD.CHAPTER.COMBOINDEX" val="-2"/>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FONTSETGROUPCLASSNAME" val="FontSetGroup1"/>
  <p:tag name="SHAPECLASSNAME" val="Chapterbox"/>
  <p:tag name="COLORS" val="-2;-2;-2;-2;-2;-2"/>
  <p:tag name="SHAPESETCLASSNAME" val="TitleOnly"/>
  <p:tag name="COLORSETGROUPCLASSNAME" val="ColorSetGroup3"/>
  <p:tag name="SHAPECLASSPROTECTIONTYPE" val=" 25"/>
</p:tagLst>
</file>

<file path=ppt/tags/tag88.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FONTSETGROUPCLASSNAME" val="FontSetGroup1"/>
  <p:tag name="SHAPECLASSNAME" val="FooterLine1OnSlides"/>
  <p:tag name="SHAPESETCLASSNAME" val="TitleOnly"/>
  <p:tag name="FONT" val="Bold6"/>
  <p:tag name="FONT2" val="Reg6"/>
  <p:tag name="FONT3" val="Reg6"/>
  <p:tag name="FONTCOLOR" val="Red"/>
  <p:tag name="FONTCOLOR2" val="Black"/>
  <p:tag name="FONTCOLOR3" val="Black"/>
  <p:tag name="FONTCOLOR4" val="Black"/>
  <p:tag name="RUNS.FONT" val="4"/>
  <p:tag name="COLORSETGROUPCLASSNAME" val="ColorSetGroup3"/>
  <p:tag name="SHAPECLASSPROTECTIONTYPE" val=" 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FONTSETGROUPCLASSNAME" val="FontSetGroup1"/>
  <p:tag name="SHAPECLASSNAME" val="FooterLine2OnSlides"/>
  <p:tag name="SHAPESETCLASSNAME" val="TitleOnly"/>
  <p:tag name="FONTCOLOR" val="Black"/>
  <p:tag name="FONTCOLOR2" val="LightGray"/>
  <p:tag name="FONTCOLOR3" val="LightGray"/>
  <p:tag name="COLORSETGROUPCLASSNAME" val="ColorSetGroup3"/>
  <p:tag name="SHAPECLASSPROTECTIONTYPE" val=" 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3"/>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FONTSETGROUPCLASSNAME" val="FontSetGroup1"/>
  <p:tag name="SHAPECLASSNAME" val="PageNumberOnSlides"/>
  <p:tag name="SHAPESETCLASSNAME" val="TitleOnly"/>
  <p:tag name="COLORSETGROUPCLASSNAME" val="ColorSetGroup3"/>
  <p:tag name="SHAPECLASSPROTECTIONTYPE" val=" 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FONTSETGROUPCLASSNAME" val="FontSetGroup1"/>
  <p:tag name="SHAPECLASSNAME" val="Attachment"/>
  <p:tag name="COLORS" val="-2;-2;-2;-2;-2;-2"/>
  <p:tag name="SHAPESETCLASSNAME" val="TitleOnly"/>
  <p:tag name="COLORSETGROUPCLASSNAME" val="ColorSetGroup3"/>
  <p:tag name="SHAPECLASSPROTECTIONTYPE" val=" 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FONTSETGROUPCLASSNAME" val="FontSetGroup1"/>
  <p:tag name="SHAPECLASSNAME" val="tNavbar"/>
  <p:tag name="SHAPESETCLASSNAME" val="TitleOnly"/>
  <p:tag name="COLORSETGROUPCLASSNAME" val="ColorSetGroup3"/>
  <p:tag name="SHAPECLASSPROTECTIONTYPE" val=" 31"/>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FONTSETGROUPCLASSNAME" val="FontSetGroup1"/>
  <p:tag name="SHAPECLASSNAME" val="TitleOnSlides"/>
  <p:tag name="COLORS" val="-2;-2;-2;-2;Primary;-2"/>
  <p:tag name="SHAPESETCLASSNAME" val="TitleOnly"/>
  <p:tag name="FONTCOLOR" val="Primary"/>
  <p:tag name="FONTCOLOR2" val="Primary"/>
  <p:tag name="COLORSETGROUPCLASSNAME" val="ColorSetGroup3"/>
  <p:tag name="SHAPECLASSPROTECTIONTYPE" val=" 9"/>
  <p:tag name="RUNS.FONT" val="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1;-1;Turquoise;-1;-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LMBoschDocument" ma:contentTypeID="0x010100FAD1ABD8FA0A4C4E85ACDF09D7A9F8B30100EE7D401C9430E34AA16EC9059A2528C3" ma:contentTypeVersion="15" ma:contentTypeDescription="Bosch Document Content Type for ILM" ma:contentTypeScope="" ma:versionID="4908d7be7d9806fcbff39c502f587616">
  <xsd:schema xmlns:xsd="http://www.w3.org/2001/XMLSchema" xmlns:xs="http://www.w3.org/2001/XMLSchema" xmlns:p="http://schemas.microsoft.com/office/2006/metadata/properties" xmlns:ns1="http://schemas.microsoft.com/sharepoint/v3" xmlns:ns2="7a09a293-4fac-4135-84a7-9cf8a006a243" xmlns:ns3="http://schemas.microsoft.com/sharepoint/v4" targetNamespace="http://schemas.microsoft.com/office/2006/metadata/properties" ma:root="true" ma:fieldsID="e78665bd684964f1581e17cfa02fde45" ns1:_="" ns2:_="" ns3:_="">
    <xsd:import namespace="http://schemas.microsoft.com/sharepoint/v3"/>
    <xsd:import namespace="7a09a293-4fac-4135-84a7-9cf8a006a243"/>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2:a97fba10a33041d4b3b38eebd3faa91c" minOccurs="0"/>
                <xsd:element ref="ns2:TaxCatchAll" minOccurs="0"/>
                <xsd:element ref="ns2:TaxCatchAllLabel" minOccurs="0"/>
                <xsd:element ref="ns2:CSC"/>
                <xsd:element ref="ns2:ASC"/>
                <xsd:element ref="ns2:ISC"/>
                <xsd:element ref="ns2:ArchivingPeriod"/>
                <xsd:element ref="ns2:Safeguarding"/>
                <xsd:element ref="ns2:Historicalrelevance"/>
                <xsd:element ref="ns2:IlmBasedOn" minOccurs="0"/>
                <xsd:element ref="ns2:LockedStatus" minOccurs="0"/>
                <xsd:element ref="ns2:LockedBy" minOccurs="0"/>
                <xsd:element ref="ns2:ILMItemType" minOccurs="0"/>
                <xsd:element ref="ns2:ILMCreationRevision" minOccurs="0"/>
                <xsd:element ref="ns2:Revisions" minOccurs="0"/>
                <xsd:element ref="ns1:RB_DMS_KM_GUID" minOccurs="0"/>
                <xsd:element ref="ns1:RB_DMS_ORIG_NAME" minOccurs="0"/>
                <xsd:element ref="ns1:RB_DMS_ORIG_RID" minOccurs="0"/>
                <xsd:element ref="ns1:RB_DMS_MIG_REMARKS" minOccurs="0"/>
                <xsd:element ref="ns1:RB_DMS_SAP_METADATA" minOccurs="0"/>
                <xsd:element ref="ns1:RB_DMS_MIG_HISTORY_FILE_GUID" minOccurs="0"/>
                <xsd:element ref="ns3:IconOverlay" minOccurs="0"/>
                <xsd:element ref="ns1:_vti_ItemDeclaredRecord" minOccurs="0"/>
                <xsd:element ref="ns1:_vti_ItemHoldRecord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B_DMS_KM_GUID" ma:index="27" nillable="true" ma:displayName="Old GUID" ma:internalName="RB_DMS_KM_GUID" ma:readOnly="false">
      <xsd:simpleType>
        <xsd:restriction base="dms:Text"/>
      </xsd:simpleType>
    </xsd:element>
    <xsd:element name="RB_DMS_ORIG_NAME" ma:index="28" nillable="true" ma:displayName="Original Name" ma:internalName="RB_DMS_ORIG_NAME" ma:readOnly="false">
      <xsd:simpleType>
        <xsd:restriction base="dms:Note"/>
      </xsd:simpleType>
    </xsd:element>
    <xsd:element name="RB_DMS_ORIG_RID" ma:index="29" nillable="true" ma:displayName="Original RID" ma:internalName="RB_DMS_ORIG_RID" ma:readOnly="false">
      <xsd:simpleType>
        <xsd:restriction base="dms:Note"/>
      </xsd:simpleType>
    </xsd:element>
    <xsd:element name="RB_DMS_MIG_REMARKS" ma:index="30" nillable="true" ma:displayName="Migration Remarks" ma:internalName="RB_DMS_MIG_REMARKS" ma:readOnly="false">
      <xsd:simpleType>
        <xsd:restriction base="dms:Note"/>
      </xsd:simpleType>
    </xsd:element>
    <xsd:element name="RB_DMS_SAP_METADATA" ma:index="31" nillable="true" ma:displayName="ILM Metadata" ma:internalName="RB_DMS_SAP_METADATA" ma:readOnly="false">
      <xsd:simpleType>
        <xsd:restriction base="dms:Note"/>
      </xsd:simpleType>
    </xsd:element>
    <xsd:element name="RB_DMS_MIG_HISTORY_FILE_GUID" ma:index="32" nillable="true" ma:displayName="History File GUID" ma:internalName="RB_DMS_MIG_HISTORY_FILE_GUID" ma:readOnly="false">
      <xsd:simpleType>
        <xsd:restriction base="dms:Text"/>
      </xsd:simpleType>
    </xsd:element>
    <xsd:element name="_vti_ItemDeclaredRecord" ma:index="34" nillable="true" ma:displayName="Declared Record" ma:hidden="true" ma:internalName="_vti_ItemDeclaredRecord" ma:readOnly="true">
      <xsd:simpleType>
        <xsd:restriction base="dms:DateTime"/>
      </xsd:simpleType>
    </xsd:element>
    <xsd:element name="_vti_ItemHoldRecordStatus" ma:index="35" nillable="true" ma:displayName="Hold and Record Status" ma:decimals="0" ma:hidden="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09a293-4fac-4135-84a7-9cf8a006a24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97fba10a33041d4b3b38eebd3faa91c" ma:index="11" nillable="true" ma:taxonomy="true" ma:internalName="a97fba10a33041d4b3b38eebd3faa91c" ma:taxonomyFieldName="DMSKeywords" ma:displayName="Keywords" ma:fieldId="{a97fba10-a330-41d4-b3b3-8eebd3faa91c}" ma:sspId="b81b984e-7d9a-4f77-a40b-67f8485df2c3" ma:termSetId="4c0a2c77-6fe6-4939-8c6f-207a0372eac6"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65cc8ed7-0f39-4a9e-bd8f-f39d71760fc2}" ma:internalName="TaxCatchAll" ma:showField="CatchAllData" ma:web="7a09a293-4fac-4135-84a7-9cf8a006a243">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65cc8ed7-0f39-4a9e-bd8f-f39d71760fc2}" ma:internalName="TaxCatchAllLabel" ma:readOnly="true" ma:showField="CatchAllDataLabel" ma:web="7a09a293-4fac-4135-84a7-9cf8a006a243">
      <xsd:complexType>
        <xsd:complexContent>
          <xsd:extension base="dms:MultiChoiceLookup">
            <xsd:sequence>
              <xsd:element name="Value" type="dms:Lookup" maxOccurs="unbounded" minOccurs="0" nillable="true"/>
            </xsd:sequence>
          </xsd:extension>
        </xsd:complexContent>
      </xsd:complexType>
    </xsd:element>
    <xsd:element name="CSC" ma:index="15" ma:displayName="C-SC" ma:default="1" ma:description="Security Class for Confidentiality" ma:format="Dropdown" ma:internalName="CSC" ma:readOnly="false">
      <xsd:simpleType>
        <xsd:restriction base="dms:Choice">
          <xsd:enumeration value="0"/>
          <xsd:enumeration value="1"/>
          <xsd:enumeration value="2"/>
          <xsd:enumeration value="3"/>
        </xsd:restriction>
      </xsd:simpleType>
    </xsd:element>
    <xsd:element name="ASC" ma:index="16" ma:displayName="A-SC" ma:default="1" ma:description="Security Class for Availability" ma:format="Dropdown" ma:hidden="true" ma:internalName="ASC" ma:readOnly="false">
      <xsd:simpleType>
        <xsd:restriction base="dms:Choice">
          <xsd:enumeration value="0"/>
          <xsd:enumeration value="1"/>
          <xsd:enumeration value="2"/>
          <xsd:enumeration value="3"/>
        </xsd:restriction>
      </xsd:simpleType>
    </xsd:element>
    <xsd:element name="ISC" ma:index="17" ma:displayName="I-SC" ma:default="1" ma:description="Security Class for Integrity" ma:format="Dropdown" ma:hidden="true" ma:internalName="ISC" ma:readOnly="false">
      <xsd:simpleType>
        <xsd:restriction base="dms:Choice">
          <xsd:enumeration value="0"/>
          <xsd:enumeration value="1"/>
          <xsd:enumeration value="2"/>
          <xsd:enumeration value="3"/>
        </xsd:restriction>
      </xsd:simpleType>
    </xsd:element>
    <xsd:element name="ArchivingPeriod" ma:index="18" ma:displayName="Archiving Period (in years)" ma:default="15" ma:description="File will be deleted from the archive after end of the archiving" ma:format="Dropdown" ma:internalName="ArchivingPeriod" ma:readOnly="false">
      <xsd:simpleType>
        <xsd:union memberTypes="dms:Text">
          <xsd:simpleType>
            <xsd:restriction base="dms:Choice">
              <xsd:enumeration value="1"/>
              <xsd:enumeration value="3"/>
              <xsd:enumeration value="6"/>
              <xsd:enumeration value="10"/>
              <xsd:enumeration value="15"/>
              <xsd:enumeration value="35"/>
              <xsd:enumeration value="Delete when archiving"/>
              <xsd:enumeration value="infinite"/>
            </xsd:restriction>
          </xsd:simpleType>
        </xsd:union>
      </xsd:simpleType>
    </xsd:element>
    <xsd:element name="Safeguarding" ma:index="19" ma:displayName="Safeguarding" ma:default="No" ma:description="Special safeguarding requirements" ma:format="Dropdown" ma:hidden="true" ma:internalName="Safeguarding" ma:readOnly="false">
      <xsd:simpleType>
        <xsd:restriction base="dms:Choice">
          <xsd:enumeration value="Yes"/>
          <xsd:enumeration value="No"/>
        </xsd:restriction>
      </xsd:simpleType>
    </xsd:element>
    <xsd:element name="Historicalrelevance" ma:index="20" ma:displayName="Historical relevance" ma:default="No" ma:description="Handover to C/CCH" ma:format="Dropdown" ma:internalName="Historicalrelevance" ma:readOnly="false">
      <xsd:simpleType>
        <xsd:restriction base="dms:Choice">
          <xsd:enumeration value="Yes"/>
          <xsd:enumeration value="No"/>
        </xsd:restriction>
      </xsd:simpleType>
    </xsd:element>
    <xsd:element name="IlmBasedOn" ma:index="21" nillable="true" ma:displayName="Based on" ma:internalName="IlmBasedOn" ma:readOnly="true">
      <xsd:simpleType>
        <xsd:restriction base="dms:Text"/>
      </xsd:simpleType>
    </xsd:element>
    <xsd:element name="LockedStatus" ma:index="22" nillable="true" ma:displayName="Locked Status" ma:default="Unlocked" ma:internalName="LockedStatus" ma:readOnly="true">
      <xsd:simpleType>
        <xsd:restriction base="dms:Text"/>
      </xsd:simpleType>
    </xsd:element>
    <xsd:element name="LockedBy" ma:index="23" nillable="true" ma:displayName="Locked By" ma:internalName="Locked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LMItemType" ma:index="24" nillable="true" ma:displayName="ILMItemType" ma:default="ConceptualItem" ma:indexed="true" ma:internalName="ILMItemType" ma:readOnly="true">
      <xsd:simpleType>
        <xsd:restriction base="dms:Text"/>
      </xsd:simpleType>
    </xsd:element>
    <xsd:element name="ILMCreationRevision" ma:index="25" nillable="true" ma:displayName="Creating Revision" ma:internalName="ILMCreationRevision" ma:readOnly="true">
      <xsd:simpleType>
        <xsd:restriction base="dms:Boolean"/>
      </xsd:simpleType>
    </xsd:element>
    <xsd:element name="Revisions" ma:index="26" nillable="true" ma:displayName="Revision set" ma:internalName="Revisions"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5C259FC757EFC54E9E474973FF05B9C2" ma:contentTypeVersion="11" ma:contentTypeDescription="Create a new document." ma:contentTypeScope="" ma:versionID="ee8d1ca1ac4bf4efd65442906b60cb4c">
  <xsd:schema xmlns:xsd="http://www.w3.org/2001/XMLSchema" xmlns:xs="http://www.w3.org/2001/XMLSchema" xmlns:p="http://schemas.microsoft.com/office/2006/metadata/properties" xmlns:ns2="e68710b1-a85b-4e91-af93-c44e1bf77707" xmlns:ns3="896e6bb6-8efa-485c-908c-c519b2053ef4" targetNamespace="http://schemas.microsoft.com/office/2006/metadata/properties" ma:root="true" ma:fieldsID="1dbe0d0e2e03a75415eca7fa30a215f2" ns2:_="" ns3:_="">
    <xsd:import namespace="e68710b1-a85b-4e91-af93-c44e1bf77707"/>
    <xsd:import namespace="896e6bb6-8efa-485c-908c-c519b2053ef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8710b1-a85b-4e91-af93-c44e1bf777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e6bb6-8efa-485c-908c-c519b2053ef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e68710b1-a85b-4e91-af93-c44e1bf77707">
      <Terms xmlns="http://schemas.microsoft.com/office/infopath/2007/PartnerControls"/>
    </lcf76f155ced4ddcb4097134ff3c332f>
    <SharedWithUsers xmlns="896e6bb6-8efa-485c-908c-c519b2053ef4">
      <UserInfo>
        <DisplayName>ICV_CN Members</DisplayName>
        <AccountId>21</AccountId>
        <AccountType/>
      </UserInfo>
    </SharedWithUsers>
  </documentManagement>
</p:properties>
</file>

<file path=customXml/itemProps1.xml><?xml version="1.0" encoding="utf-8"?>
<ds:datastoreItem xmlns:ds="http://schemas.openxmlformats.org/officeDocument/2006/customXml" ds:itemID="{5AB76BA2-BA0C-45D1-A987-66BE6AADC3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a09a293-4fac-4135-84a7-9cf8a006a24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AD6DB-BDC4-4211-BE66-E22A833047B6}"/>
</file>

<file path=customXml/itemProps3.xml><?xml version="1.0" encoding="utf-8"?>
<ds:datastoreItem xmlns:ds="http://schemas.openxmlformats.org/officeDocument/2006/customXml" ds:itemID="{EBEB0487-964F-4E22-B781-CFE448C05073}">
  <ds:schemaRefs>
    <ds:schemaRef ds:uri="http://schemas.microsoft.com/sharepoint/v3/contenttype/forms"/>
  </ds:schemaRefs>
</ds:datastoreItem>
</file>

<file path=customXml/itemProps4.xml><?xml version="1.0" encoding="utf-8"?>
<ds:datastoreItem xmlns:ds="http://schemas.openxmlformats.org/officeDocument/2006/customXml" ds:itemID="{7EA5748F-2656-475C-8F9E-78B0F8BC3F2B}">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microsoft.com/sharepoint/v3"/>
    <ds:schemaRef ds:uri="http://schemas.openxmlformats.org/package/2006/metadata/core-properties"/>
    <ds:schemaRef ds:uri="http://schemas.microsoft.com/sharepoint/v4"/>
    <ds:schemaRef ds:uri="7a09a293-4fac-4135-84a7-9cf8a006a243"/>
  </ds:schemaRefs>
</ds:datastoreItem>
</file>

<file path=docProps/app.xml><?xml version="1.0" encoding="utf-8"?>
<Properties xmlns="http://schemas.openxmlformats.org/officeDocument/2006/extended-properties" xmlns:vt="http://schemas.openxmlformats.org/officeDocument/2006/docPropsVTypes">
  <Template/>
  <TotalTime>0</TotalTime>
  <Words>3936</Words>
  <Application>Microsoft Office PowerPoint</Application>
  <PresentationFormat>Custom</PresentationFormat>
  <Paragraphs>737</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Bosch Office Sans</vt:lpstr>
      <vt:lpstr>Calibri</vt:lpstr>
      <vt:lpstr>Wingdings</vt:lpstr>
      <vt:lpstr>Wingdings 3</vt:lpstr>
      <vt:lpstr>Bosch</vt:lpstr>
      <vt:lpstr>HAD Basic Training  FCT – Function Development   Markus Mayer-Spohn</vt:lpstr>
      <vt:lpstr>Agenda</vt:lpstr>
      <vt:lpstr>Development Overview</vt:lpstr>
      <vt:lpstr>PowerPoint Presentation</vt:lpstr>
      <vt:lpstr>Overview</vt:lpstr>
      <vt:lpstr>Comfort Functions</vt:lpstr>
      <vt:lpstr>Safety Functions</vt:lpstr>
      <vt:lpstr>PowerPoint Presentation</vt:lpstr>
      <vt:lpstr>Architecture Overview</vt:lpstr>
      <vt:lpstr>Detailed FCT Architecture</vt:lpstr>
      <vt:lpstr>Detail – Function State Machine</vt:lpstr>
      <vt:lpstr>Architecture Overview – State Machines</vt:lpstr>
      <vt:lpstr>Detail – Function Arbitration</vt:lpstr>
      <vt:lpstr>Architecture Overview – Arbitration</vt:lpstr>
      <vt:lpstr>Detail – Human Machine Interface</vt:lpstr>
      <vt:lpstr>Architecture Overview – HMI</vt:lpstr>
      <vt:lpstr>PowerPoint Presentation</vt:lpstr>
      <vt:lpstr>Scenario description – Automated Lane Change</vt:lpstr>
      <vt:lpstr>Detailed Signal Flow – Step 1</vt:lpstr>
      <vt:lpstr>Detailed Signal Flow – Step 1</vt:lpstr>
      <vt:lpstr>Detailed Signal Flow – Step 2</vt:lpstr>
      <vt:lpstr>Detailed Signal Flow – Step 3</vt:lpstr>
      <vt:lpstr>Detailed Signal Flow – Step 4</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 Basic Training  FCT – Function Development</dc:title>
  <dc:creator>Mayer-Spohn Markus (CC-AD/EYF2)</dc:creator>
  <cp:lastModifiedBy>JIANG Yi (XC/PJ-ICV-CN)</cp:lastModifiedBy>
  <cp:revision>66</cp:revision>
  <dcterms:created xsi:type="dcterms:W3CDTF">2017-11-02T08:43:59Z</dcterms:created>
  <dcterms:modified xsi:type="dcterms:W3CDTF">2024-03-06T08:40:25Z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0x0101005C259FC757EFC54E9E474973FF05B9C2</vt:lpwstr>
  </property>
  <property fmtid="{D5CDD505-2E9C-101B-9397-08002B2CF9AE}" pid="3" name="_dlc_DocIdItemGuid">
    <vt:lpwstr>eed80509-9d39-4679-8cff-47c4cde4beb5</vt:lpwstr>
  </property>
</Properties>
</file>