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7"/>
  </p:sldMasterIdLst>
  <p:notesMasterIdLst>
    <p:notesMasterId r:id="rId183"/>
  </p:notesMasterIdLst>
  <p:sldIdLst>
    <p:sldId id="256" r:id="rId8"/>
    <p:sldId id="496" r:id="rId9"/>
    <p:sldId id="431" r:id="rId10"/>
    <p:sldId id="451" r:id="rId11"/>
    <p:sldId id="494" r:id="rId12"/>
    <p:sldId id="450" r:id="rId13"/>
    <p:sldId id="365" r:id="rId14"/>
    <p:sldId id="381" r:id="rId15"/>
    <p:sldId id="382" r:id="rId16"/>
    <p:sldId id="443" r:id="rId17"/>
    <p:sldId id="380" r:id="rId18"/>
    <p:sldId id="433" r:id="rId19"/>
    <p:sldId id="432" r:id="rId20"/>
    <p:sldId id="452" r:id="rId21"/>
    <p:sldId id="453" r:id="rId22"/>
    <p:sldId id="454" r:id="rId23"/>
    <p:sldId id="455" r:id="rId24"/>
    <p:sldId id="456" r:id="rId25"/>
    <p:sldId id="457" r:id="rId26"/>
    <p:sldId id="372" r:id="rId27"/>
    <p:sldId id="387" r:id="rId28"/>
    <p:sldId id="458" r:id="rId29"/>
    <p:sldId id="371" r:id="rId30"/>
    <p:sldId id="389" r:id="rId31"/>
    <p:sldId id="390" r:id="rId32"/>
    <p:sldId id="459" r:id="rId33"/>
    <p:sldId id="388" r:id="rId34"/>
    <p:sldId id="374" r:id="rId35"/>
    <p:sldId id="383" r:id="rId36"/>
    <p:sldId id="384" r:id="rId37"/>
    <p:sldId id="385" r:id="rId38"/>
    <p:sldId id="377" r:id="rId39"/>
    <p:sldId id="487" r:id="rId40"/>
    <p:sldId id="378" r:id="rId41"/>
    <p:sldId id="488" r:id="rId42"/>
    <p:sldId id="386" r:id="rId43"/>
    <p:sldId id="460" r:id="rId44"/>
    <p:sldId id="392" r:id="rId45"/>
    <p:sldId id="461" r:id="rId46"/>
    <p:sldId id="393" r:id="rId47"/>
    <p:sldId id="394" r:id="rId48"/>
    <p:sldId id="298" r:id="rId49"/>
    <p:sldId id="434" r:id="rId50"/>
    <p:sldId id="299" r:id="rId51"/>
    <p:sldId id="300" r:id="rId52"/>
    <p:sldId id="301" r:id="rId53"/>
    <p:sldId id="305" r:id="rId54"/>
    <p:sldId id="302" r:id="rId55"/>
    <p:sldId id="303" r:id="rId56"/>
    <p:sldId id="304" r:id="rId57"/>
    <p:sldId id="306" r:id="rId58"/>
    <p:sldId id="435" r:id="rId59"/>
    <p:sldId id="436" r:id="rId60"/>
    <p:sldId id="311" r:id="rId61"/>
    <p:sldId id="308" r:id="rId62"/>
    <p:sldId id="310" r:id="rId63"/>
    <p:sldId id="309" r:id="rId64"/>
    <p:sldId id="366" r:id="rId65"/>
    <p:sldId id="312" r:id="rId66"/>
    <p:sldId id="340" r:id="rId67"/>
    <p:sldId id="317" r:id="rId68"/>
    <p:sldId id="318" r:id="rId69"/>
    <p:sldId id="316" r:id="rId70"/>
    <p:sldId id="319" r:id="rId71"/>
    <p:sldId id="321" r:id="rId72"/>
    <p:sldId id="339" r:id="rId73"/>
    <p:sldId id="320" r:id="rId74"/>
    <p:sldId id="314" r:id="rId75"/>
    <p:sldId id="395" r:id="rId76"/>
    <p:sldId id="315" r:id="rId77"/>
    <p:sldId id="323" r:id="rId78"/>
    <p:sldId id="322" r:id="rId79"/>
    <p:sldId id="313" r:id="rId80"/>
    <p:sldId id="437" r:id="rId81"/>
    <p:sldId id="326" r:id="rId82"/>
    <p:sldId id="341" r:id="rId83"/>
    <p:sldId id="327" r:id="rId84"/>
    <p:sldId id="328" r:id="rId85"/>
    <p:sldId id="329" r:id="rId86"/>
    <p:sldId id="307" r:id="rId87"/>
    <p:sldId id="324" r:id="rId88"/>
    <p:sldId id="325" r:id="rId89"/>
    <p:sldId id="438" r:id="rId90"/>
    <p:sldId id="330" r:id="rId91"/>
    <p:sldId id="331" r:id="rId92"/>
    <p:sldId id="332" r:id="rId93"/>
    <p:sldId id="333" r:id="rId94"/>
    <p:sldId id="367" r:id="rId95"/>
    <p:sldId id="439" r:id="rId96"/>
    <p:sldId id="334" r:id="rId97"/>
    <p:sldId id="337" r:id="rId98"/>
    <p:sldId id="338" r:id="rId99"/>
    <p:sldId id="347" r:id="rId100"/>
    <p:sldId id="444" r:id="rId101"/>
    <p:sldId id="446" r:id="rId102"/>
    <p:sldId id="447" r:id="rId103"/>
    <p:sldId id="448" r:id="rId104"/>
    <p:sldId id="445" r:id="rId105"/>
    <p:sldId id="449" r:id="rId106"/>
    <p:sldId id="492" r:id="rId107"/>
    <p:sldId id="343" r:id="rId108"/>
    <p:sldId id="335" r:id="rId109"/>
    <p:sldId id="336" r:id="rId110"/>
    <p:sldId id="370" r:id="rId111"/>
    <p:sldId id="344" r:id="rId112"/>
    <p:sldId id="346" r:id="rId113"/>
    <p:sldId id="345" r:id="rId114"/>
    <p:sldId id="368" r:id="rId115"/>
    <p:sldId id="396" r:id="rId116"/>
    <p:sldId id="495" r:id="rId117"/>
    <p:sldId id="369" r:id="rId118"/>
    <p:sldId id="440" r:id="rId119"/>
    <p:sldId id="350" r:id="rId120"/>
    <p:sldId id="352" r:id="rId121"/>
    <p:sldId id="351" r:id="rId122"/>
    <p:sldId id="353" r:id="rId123"/>
    <p:sldId id="354" r:id="rId124"/>
    <p:sldId id="355" r:id="rId125"/>
    <p:sldId id="356" r:id="rId126"/>
    <p:sldId id="379" r:id="rId127"/>
    <p:sldId id="441" r:id="rId128"/>
    <p:sldId id="342" r:id="rId129"/>
    <p:sldId id="357" r:id="rId130"/>
    <p:sldId id="358" r:id="rId131"/>
    <p:sldId id="359" r:id="rId132"/>
    <p:sldId id="360" r:id="rId133"/>
    <p:sldId id="361" r:id="rId134"/>
    <p:sldId id="362" r:id="rId135"/>
    <p:sldId id="363" r:id="rId136"/>
    <p:sldId id="364" r:id="rId137"/>
    <p:sldId id="442" r:id="rId138"/>
    <p:sldId id="397" r:id="rId139"/>
    <p:sldId id="398" r:id="rId140"/>
    <p:sldId id="399" r:id="rId141"/>
    <p:sldId id="402" r:id="rId142"/>
    <p:sldId id="401" r:id="rId143"/>
    <p:sldId id="464" r:id="rId144"/>
    <p:sldId id="400" r:id="rId145"/>
    <p:sldId id="476" r:id="rId146"/>
    <p:sldId id="474" r:id="rId147"/>
    <p:sldId id="477" r:id="rId148"/>
    <p:sldId id="482" r:id="rId149"/>
    <p:sldId id="463" r:id="rId150"/>
    <p:sldId id="406" r:id="rId151"/>
    <p:sldId id="413" r:id="rId152"/>
    <p:sldId id="422" r:id="rId153"/>
    <p:sldId id="417" r:id="rId154"/>
    <p:sldId id="423" r:id="rId155"/>
    <p:sldId id="462" r:id="rId156"/>
    <p:sldId id="418" r:id="rId157"/>
    <p:sldId id="411" r:id="rId158"/>
    <p:sldId id="424" r:id="rId159"/>
    <p:sldId id="483" r:id="rId160"/>
    <p:sldId id="428" r:id="rId161"/>
    <p:sldId id="420" r:id="rId162"/>
    <p:sldId id="465" r:id="rId163"/>
    <p:sldId id="426" r:id="rId164"/>
    <p:sldId id="466" r:id="rId165"/>
    <p:sldId id="416" r:id="rId166"/>
    <p:sldId id="468" r:id="rId167"/>
    <p:sldId id="484" r:id="rId168"/>
    <p:sldId id="481" r:id="rId169"/>
    <p:sldId id="467" r:id="rId170"/>
    <p:sldId id="469" r:id="rId171"/>
    <p:sldId id="419" r:id="rId172"/>
    <p:sldId id="429" r:id="rId173"/>
    <p:sldId id="485" r:id="rId174"/>
    <p:sldId id="409" r:id="rId175"/>
    <p:sldId id="404" r:id="rId176"/>
    <p:sldId id="412" r:id="rId177"/>
    <p:sldId id="472" r:id="rId178"/>
    <p:sldId id="430" r:id="rId179"/>
    <p:sldId id="405" r:id="rId180"/>
    <p:sldId id="473" r:id="rId181"/>
    <p:sldId id="486" r:id="rId182"/>
  </p:sldIdLst>
  <p:sldSz cx="10969625" cy="6170613"/>
  <p:notesSz cx="6858000" cy="9144000"/>
  <p:custDataLst>
    <p:tags r:id="rId184"/>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enig Anna (XC-DX/EAS2)" initials="KA(D" lastIdx="4" clrIdx="0">
    <p:extLst>
      <p:ext uri="{19B8F6BF-5375-455C-9EA6-DF929625EA0E}">
        <p15:presenceInfo xmlns:p15="http://schemas.microsoft.com/office/powerpoint/2012/main" userId="S::knn2lr@bosch.com::e2b12cbd-883b-4c48-bd80-8f07669c716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FFCC"/>
    <a:srgbClr val="CCCCFF"/>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6" autoAdjust="0"/>
    <p:restoredTop sz="65955" autoAdjust="0"/>
  </p:normalViewPr>
  <p:slideViewPr>
    <p:cSldViewPr snapToGrid="0">
      <p:cViewPr varScale="1">
        <p:scale>
          <a:sx n="62" d="100"/>
          <a:sy n="62" d="100"/>
        </p:scale>
        <p:origin x="1757" y="34"/>
      </p:cViewPr>
      <p:guideLst/>
    </p:cSldViewPr>
  </p:slideViewPr>
  <p:outlineViewPr>
    <p:cViewPr>
      <p:scale>
        <a:sx n="33" d="100"/>
        <a:sy n="33" d="100"/>
      </p:scale>
      <p:origin x="0" y="-288"/>
    </p:cViewPr>
  </p:outlineViewPr>
  <p:notesTextViewPr>
    <p:cViewPr>
      <p:scale>
        <a:sx n="1" d="1"/>
        <a:sy n="1" d="1"/>
      </p:scale>
      <p:origin x="0" y="0"/>
    </p:cViewPr>
  </p:notesTextViewPr>
  <p:sorterViewPr>
    <p:cViewPr>
      <p:scale>
        <a:sx n="110" d="100"/>
        <a:sy n="110" d="100"/>
      </p:scale>
      <p:origin x="0" y="-38414"/>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0.xml"/><Relationship Id="rId21" Type="http://schemas.openxmlformats.org/officeDocument/2006/relationships/slide" Target="slides/slide14.xml"/><Relationship Id="rId42" Type="http://schemas.openxmlformats.org/officeDocument/2006/relationships/slide" Target="slides/slide35.xml"/><Relationship Id="rId63" Type="http://schemas.openxmlformats.org/officeDocument/2006/relationships/slide" Target="slides/slide56.xml"/><Relationship Id="rId84" Type="http://schemas.openxmlformats.org/officeDocument/2006/relationships/slide" Target="slides/slide77.xml"/><Relationship Id="rId138" Type="http://schemas.openxmlformats.org/officeDocument/2006/relationships/slide" Target="slides/slide131.xml"/><Relationship Id="rId159" Type="http://schemas.openxmlformats.org/officeDocument/2006/relationships/slide" Target="slides/slide152.xml"/><Relationship Id="rId170" Type="http://schemas.openxmlformats.org/officeDocument/2006/relationships/slide" Target="slides/slide163.xml"/><Relationship Id="rId107" Type="http://schemas.openxmlformats.org/officeDocument/2006/relationships/slide" Target="slides/slide100.xml"/><Relationship Id="rId11" Type="http://schemas.openxmlformats.org/officeDocument/2006/relationships/slide" Target="slides/slide4.xml"/><Relationship Id="rId32" Type="http://schemas.openxmlformats.org/officeDocument/2006/relationships/slide" Target="slides/slide25.xml"/><Relationship Id="rId53" Type="http://schemas.openxmlformats.org/officeDocument/2006/relationships/slide" Target="slides/slide46.xml"/><Relationship Id="rId74" Type="http://schemas.openxmlformats.org/officeDocument/2006/relationships/slide" Target="slides/slide67.xml"/><Relationship Id="rId128" Type="http://schemas.openxmlformats.org/officeDocument/2006/relationships/slide" Target="slides/slide121.xml"/><Relationship Id="rId149" Type="http://schemas.openxmlformats.org/officeDocument/2006/relationships/slide" Target="slides/slide142.xml"/><Relationship Id="rId5" Type="http://schemas.openxmlformats.org/officeDocument/2006/relationships/customXml" Target="../customXml/item5.xml"/><Relationship Id="rId95" Type="http://schemas.openxmlformats.org/officeDocument/2006/relationships/slide" Target="slides/slide88.xml"/><Relationship Id="rId160" Type="http://schemas.openxmlformats.org/officeDocument/2006/relationships/slide" Target="slides/slide153.xml"/><Relationship Id="rId181" Type="http://schemas.openxmlformats.org/officeDocument/2006/relationships/slide" Target="slides/slide174.xml"/><Relationship Id="rId22" Type="http://schemas.openxmlformats.org/officeDocument/2006/relationships/slide" Target="slides/slide15.xml"/><Relationship Id="rId43" Type="http://schemas.openxmlformats.org/officeDocument/2006/relationships/slide" Target="slides/slide36.xml"/><Relationship Id="rId64" Type="http://schemas.openxmlformats.org/officeDocument/2006/relationships/slide" Target="slides/slide57.xml"/><Relationship Id="rId118" Type="http://schemas.openxmlformats.org/officeDocument/2006/relationships/slide" Target="slides/slide111.xml"/><Relationship Id="rId139" Type="http://schemas.openxmlformats.org/officeDocument/2006/relationships/slide" Target="slides/slide132.xml"/><Relationship Id="rId85" Type="http://schemas.openxmlformats.org/officeDocument/2006/relationships/slide" Target="slides/slide78.xml"/><Relationship Id="rId150" Type="http://schemas.openxmlformats.org/officeDocument/2006/relationships/slide" Target="slides/slide143.xml"/><Relationship Id="rId171" Type="http://schemas.openxmlformats.org/officeDocument/2006/relationships/slide" Target="slides/slide164.xml"/><Relationship Id="rId12" Type="http://schemas.openxmlformats.org/officeDocument/2006/relationships/slide" Target="slides/slide5.xml"/><Relationship Id="rId33" Type="http://schemas.openxmlformats.org/officeDocument/2006/relationships/slide" Target="slides/slide26.xml"/><Relationship Id="rId108" Type="http://schemas.openxmlformats.org/officeDocument/2006/relationships/slide" Target="slides/slide101.xml"/><Relationship Id="rId129" Type="http://schemas.openxmlformats.org/officeDocument/2006/relationships/slide" Target="slides/slide122.xml"/><Relationship Id="rId54" Type="http://schemas.openxmlformats.org/officeDocument/2006/relationships/slide" Target="slides/slide47.xml"/><Relationship Id="rId75" Type="http://schemas.openxmlformats.org/officeDocument/2006/relationships/slide" Target="slides/slide68.xml"/><Relationship Id="rId96" Type="http://schemas.openxmlformats.org/officeDocument/2006/relationships/slide" Target="slides/slide89.xml"/><Relationship Id="rId140" Type="http://schemas.openxmlformats.org/officeDocument/2006/relationships/slide" Target="slides/slide133.xml"/><Relationship Id="rId161" Type="http://schemas.openxmlformats.org/officeDocument/2006/relationships/slide" Target="slides/slide154.xml"/><Relationship Id="rId182" Type="http://schemas.openxmlformats.org/officeDocument/2006/relationships/slide" Target="slides/slide175.xml"/><Relationship Id="rId6" Type="http://schemas.openxmlformats.org/officeDocument/2006/relationships/customXml" Target="../customXml/item6.xml"/><Relationship Id="rId23" Type="http://schemas.openxmlformats.org/officeDocument/2006/relationships/slide" Target="slides/slide16.xml"/><Relationship Id="rId119" Type="http://schemas.openxmlformats.org/officeDocument/2006/relationships/slide" Target="slides/slide112.xml"/><Relationship Id="rId44" Type="http://schemas.openxmlformats.org/officeDocument/2006/relationships/slide" Target="slides/slide37.xml"/><Relationship Id="rId65" Type="http://schemas.openxmlformats.org/officeDocument/2006/relationships/slide" Target="slides/slide58.xml"/><Relationship Id="rId86" Type="http://schemas.openxmlformats.org/officeDocument/2006/relationships/slide" Target="slides/slide79.xml"/><Relationship Id="rId130" Type="http://schemas.openxmlformats.org/officeDocument/2006/relationships/slide" Target="slides/slide123.xml"/><Relationship Id="rId151" Type="http://schemas.openxmlformats.org/officeDocument/2006/relationships/slide" Target="slides/slide144.xml"/><Relationship Id="rId172" Type="http://schemas.openxmlformats.org/officeDocument/2006/relationships/slide" Target="slides/slide165.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slide" Target="slides/slide10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120" Type="http://schemas.openxmlformats.org/officeDocument/2006/relationships/slide" Target="slides/slide113.xml"/><Relationship Id="rId125" Type="http://schemas.openxmlformats.org/officeDocument/2006/relationships/slide" Target="slides/slide118.xml"/><Relationship Id="rId141" Type="http://schemas.openxmlformats.org/officeDocument/2006/relationships/slide" Target="slides/slide134.xml"/><Relationship Id="rId146" Type="http://schemas.openxmlformats.org/officeDocument/2006/relationships/slide" Target="slides/slide139.xml"/><Relationship Id="rId167" Type="http://schemas.openxmlformats.org/officeDocument/2006/relationships/slide" Target="slides/slide160.xml"/><Relationship Id="rId188" Type="http://schemas.openxmlformats.org/officeDocument/2006/relationships/theme" Target="theme/theme1.xml"/><Relationship Id="rId7" Type="http://schemas.openxmlformats.org/officeDocument/2006/relationships/slideMaster" Target="slideMasters/slideMaster1.xml"/><Relationship Id="rId71" Type="http://schemas.openxmlformats.org/officeDocument/2006/relationships/slide" Target="slides/slide64.xml"/><Relationship Id="rId92" Type="http://schemas.openxmlformats.org/officeDocument/2006/relationships/slide" Target="slides/slide85.xml"/><Relationship Id="rId162" Type="http://schemas.openxmlformats.org/officeDocument/2006/relationships/slide" Target="slides/slide155.xml"/><Relationship Id="rId183"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110" Type="http://schemas.openxmlformats.org/officeDocument/2006/relationships/slide" Target="slides/slide103.xml"/><Relationship Id="rId115" Type="http://schemas.openxmlformats.org/officeDocument/2006/relationships/slide" Target="slides/slide108.xml"/><Relationship Id="rId131" Type="http://schemas.openxmlformats.org/officeDocument/2006/relationships/slide" Target="slides/slide124.xml"/><Relationship Id="rId136" Type="http://schemas.openxmlformats.org/officeDocument/2006/relationships/slide" Target="slides/slide129.xml"/><Relationship Id="rId157" Type="http://schemas.openxmlformats.org/officeDocument/2006/relationships/slide" Target="slides/slide150.xml"/><Relationship Id="rId178" Type="http://schemas.openxmlformats.org/officeDocument/2006/relationships/slide" Target="slides/slide171.xml"/><Relationship Id="rId61" Type="http://schemas.openxmlformats.org/officeDocument/2006/relationships/slide" Target="slides/slide54.xml"/><Relationship Id="rId82" Type="http://schemas.openxmlformats.org/officeDocument/2006/relationships/slide" Target="slides/slide75.xml"/><Relationship Id="rId152" Type="http://schemas.openxmlformats.org/officeDocument/2006/relationships/slide" Target="slides/slide145.xml"/><Relationship Id="rId173" Type="http://schemas.openxmlformats.org/officeDocument/2006/relationships/slide" Target="slides/slide166.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126" Type="http://schemas.openxmlformats.org/officeDocument/2006/relationships/slide" Target="slides/slide119.xml"/><Relationship Id="rId147" Type="http://schemas.openxmlformats.org/officeDocument/2006/relationships/slide" Target="slides/slide140.xml"/><Relationship Id="rId168" Type="http://schemas.openxmlformats.org/officeDocument/2006/relationships/slide" Target="slides/slide16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slide" Target="slides/slide91.xml"/><Relationship Id="rId121" Type="http://schemas.openxmlformats.org/officeDocument/2006/relationships/slide" Target="slides/slide114.xml"/><Relationship Id="rId142" Type="http://schemas.openxmlformats.org/officeDocument/2006/relationships/slide" Target="slides/slide135.xml"/><Relationship Id="rId163" Type="http://schemas.openxmlformats.org/officeDocument/2006/relationships/slide" Target="slides/slide156.xml"/><Relationship Id="rId184" Type="http://schemas.openxmlformats.org/officeDocument/2006/relationships/tags" Target="tags/tag1.xml"/><Relationship Id="rId189" Type="http://schemas.openxmlformats.org/officeDocument/2006/relationships/tableStyles" Target="tableStyles.xml"/><Relationship Id="rId3" Type="http://schemas.openxmlformats.org/officeDocument/2006/relationships/customXml" Target="../customXml/item3.xml"/><Relationship Id="rId25" Type="http://schemas.openxmlformats.org/officeDocument/2006/relationships/slide" Target="slides/slide18.xml"/><Relationship Id="rId46" Type="http://schemas.openxmlformats.org/officeDocument/2006/relationships/slide" Target="slides/slide39.xml"/><Relationship Id="rId67" Type="http://schemas.openxmlformats.org/officeDocument/2006/relationships/slide" Target="slides/slide60.xml"/><Relationship Id="rId116" Type="http://schemas.openxmlformats.org/officeDocument/2006/relationships/slide" Target="slides/slide109.xml"/><Relationship Id="rId137" Type="http://schemas.openxmlformats.org/officeDocument/2006/relationships/slide" Target="slides/slide130.xml"/><Relationship Id="rId158" Type="http://schemas.openxmlformats.org/officeDocument/2006/relationships/slide" Target="slides/slide151.xml"/><Relationship Id="rId20" Type="http://schemas.openxmlformats.org/officeDocument/2006/relationships/slide" Target="slides/slide13.xml"/><Relationship Id="rId41" Type="http://schemas.openxmlformats.org/officeDocument/2006/relationships/slide" Target="slides/slide34.xml"/><Relationship Id="rId62" Type="http://schemas.openxmlformats.org/officeDocument/2006/relationships/slide" Target="slides/slide55.xml"/><Relationship Id="rId83" Type="http://schemas.openxmlformats.org/officeDocument/2006/relationships/slide" Target="slides/slide76.xml"/><Relationship Id="rId88" Type="http://schemas.openxmlformats.org/officeDocument/2006/relationships/slide" Target="slides/slide81.xml"/><Relationship Id="rId111" Type="http://schemas.openxmlformats.org/officeDocument/2006/relationships/slide" Target="slides/slide104.xml"/><Relationship Id="rId132" Type="http://schemas.openxmlformats.org/officeDocument/2006/relationships/slide" Target="slides/slide125.xml"/><Relationship Id="rId153" Type="http://schemas.openxmlformats.org/officeDocument/2006/relationships/slide" Target="slides/slide146.xml"/><Relationship Id="rId174" Type="http://schemas.openxmlformats.org/officeDocument/2006/relationships/slide" Target="slides/slide167.xml"/><Relationship Id="rId179" Type="http://schemas.openxmlformats.org/officeDocument/2006/relationships/slide" Target="slides/slide172.xml"/><Relationship Id="rId15" Type="http://schemas.openxmlformats.org/officeDocument/2006/relationships/slide" Target="slides/slide8.xml"/><Relationship Id="rId36" Type="http://schemas.openxmlformats.org/officeDocument/2006/relationships/slide" Target="slides/slide29.xml"/><Relationship Id="rId57" Type="http://schemas.openxmlformats.org/officeDocument/2006/relationships/slide" Target="slides/slide50.xml"/><Relationship Id="rId106" Type="http://schemas.openxmlformats.org/officeDocument/2006/relationships/slide" Target="slides/slide99.xml"/><Relationship Id="rId127" Type="http://schemas.openxmlformats.org/officeDocument/2006/relationships/slide" Target="slides/slide120.xml"/><Relationship Id="rId10" Type="http://schemas.openxmlformats.org/officeDocument/2006/relationships/slide" Target="slides/slide3.xml"/><Relationship Id="rId31" Type="http://schemas.openxmlformats.org/officeDocument/2006/relationships/slide" Target="slides/slide24.xml"/><Relationship Id="rId52" Type="http://schemas.openxmlformats.org/officeDocument/2006/relationships/slide" Target="slides/slide45.xml"/><Relationship Id="rId73" Type="http://schemas.openxmlformats.org/officeDocument/2006/relationships/slide" Target="slides/slide66.xml"/><Relationship Id="rId78" Type="http://schemas.openxmlformats.org/officeDocument/2006/relationships/slide" Target="slides/slide71.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122" Type="http://schemas.openxmlformats.org/officeDocument/2006/relationships/slide" Target="slides/slide115.xml"/><Relationship Id="rId143" Type="http://schemas.openxmlformats.org/officeDocument/2006/relationships/slide" Target="slides/slide136.xml"/><Relationship Id="rId148" Type="http://schemas.openxmlformats.org/officeDocument/2006/relationships/slide" Target="slides/slide141.xml"/><Relationship Id="rId164" Type="http://schemas.openxmlformats.org/officeDocument/2006/relationships/slide" Target="slides/slide157.xml"/><Relationship Id="rId169" Type="http://schemas.openxmlformats.org/officeDocument/2006/relationships/slide" Target="slides/slide162.xml"/><Relationship Id="rId185"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2.xml"/><Relationship Id="rId180" Type="http://schemas.openxmlformats.org/officeDocument/2006/relationships/slide" Target="slides/slide173.xml"/><Relationship Id="rId26" Type="http://schemas.openxmlformats.org/officeDocument/2006/relationships/slide" Target="slides/slide19.xml"/><Relationship Id="rId47" Type="http://schemas.openxmlformats.org/officeDocument/2006/relationships/slide" Target="slides/slide40.xml"/><Relationship Id="rId68" Type="http://schemas.openxmlformats.org/officeDocument/2006/relationships/slide" Target="slides/slide61.xml"/><Relationship Id="rId89" Type="http://schemas.openxmlformats.org/officeDocument/2006/relationships/slide" Target="slides/slide82.xml"/><Relationship Id="rId112" Type="http://schemas.openxmlformats.org/officeDocument/2006/relationships/slide" Target="slides/slide105.xml"/><Relationship Id="rId133" Type="http://schemas.openxmlformats.org/officeDocument/2006/relationships/slide" Target="slides/slide126.xml"/><Relationship Id="rId154" Type="http://schemas.openxmlformats.org/officeDocument/2006/relationships/slide" Target="slides/slide147.xml"/><Relationship Id="rId175" Type="http://schemas.openxmlformats.org/officeDocument/2006/relationships/slide" Target="slides/slide168.xml"/><Relationship Id="rId16" Type="http://schemas.openxmlformats.org/officeDocument/2006/relationships/slide" Target="slides/slide9.xml"/><Relationship Id="rId37" Type="http://schemas.openxmlformats.org/officeDocument/2006/relationships/slide" Target="slides/slide30.xml"/><Relationship Id="rId58" Type="http://schemas.openxmlformats.org/officeDocument/2006/relationships/slide" Target="slides/slide51.xml"/><Relationship Id="rId79" Type="http://schemas.openxmlformats.org/officeDocument/2006/relationships/slide" Target="slides/slide72.xml"/><Relationship Id="rId102" Type="http://schemas.openxmlformats.org/officeDocument/2006/relationships/slide" Target="slides/slide95.xml"/><Relationship Id="rId123" Type="http://schemas.openxmlformats.org/officeDocument/2006/relationships/slide" Target="slides/slide116.xml"/><Relationship Id="rId144" Type="http://schemas.openxmlformats.org/officeDocument/2006/relationships/slide" Target="slides/slide137.xml"/><Relationship Id="rId90" Type="http://schemas.openxmlformats.org/officeDocument/2006/relationships/slide" Target="slides/slide83.xml"/><Relationship Id="rId165" Type="http://schemas.openxmlformats.org/officeDocument/2006/relationships/slide" Target="slides/slide158.xml"/><Relationship Id="rId186" Type="http://schemas.openxmlformats.org/officeDocument/2006/relationships/presProps" Target="presProps.xml"/><Relationship Id="rId27" Type="http://schemas.openxmlformats.org/officeDocument/2006/relationships/slide" Target="slides/slide20.xml"/><Relationship Id="rId48" Type="http://schemas.openxmlformats.org/officeDocument/2006/relationships/slide" Target="slides/slide41.xml"/><Relationship Id="rId69" Type="http://schemas.openxmlformats.org/officeDocument/2006/relationships/slide" Target="slides/slide62.xml"/><Relationship Id="rId113" Type="http://schemas.openxmlformats.org/officeDocument/2006/relationships/slide" Target="slides/slide106.xml"/><Relationship Id="rId134" Type="http://schemas.openxmlformats.org/officeDocument/2006/relationships/slide" Target="slides/slide127.xml"/><Relationship Id="rId80" Type="http://schemas.openxmlformats.org/officeDocument/2006/relationships/slide" Target="slides/slide73.xml"/><Relationship Id="rId155" Type="http://schemas.openxmlformats.org/officeDocument/2006/relationships/slide" Target="slides/slide148.xml"/><Relationship Id="rId176" Type="http://schemas.openxmlformats.org/officeDocument/2006/relationships/slide" Target="slides/slide169.xml"/><Relationship Id="rId17" Type="http://schemas.openxmlformats.org/officeDocument/2006/relationships/slide" Target="slides/slide10.xml"/><Relationship Id="rId38" Type="http://schemas.openxmlformats.org/officeDocument/2006/relationships/slide" Target="slides/slide31.xml"/><Relationship Id="rId59" Type="http://schemas.openxmlformats.org/officeDocument/2006/relationships/slide" Target="slides/slide52.xml"/><Relationship Id="rId103" Type="http://schemas.openxmlformats.org/officeDocument/2006/relationships/slide" Target="slides/slide96.xml"/><Relationship Id="rId124" Type="http://schemas.openxmlformats.org/officeDocument/2006/relationships/slide" Target="slides/slide117.xml"/><Relationship Id="rId70" Type="http://schemas.openxmlformats.org/officeDocument/2006/relationships/slide" Target="slides/slide63.xml"/><Relationship Id="rId91" Type="http://schemas.openxmlformats.org/officeDocument/2006/relationships/slide" Target="slides/slide84.xml"/><Relationship Id="rId145" Type="http://schemas.openxmlformats.org/officeDocument/2006/relationships/slide" Target="slides/slide138.xml"/><Relationship Id="rId166" Type="http://schemas.openxmlformats.org/officeDocument/2006/relationships/slide" Target="slides/slide159.xml"/><Relationship Id="rId187" Type="http://schemas.openxmlformats.org/officeDocument/2006/relationships/viewProps" Target="viewProps.xml"/><Relationship Id="rId1" Type="http://schemas.openxmlformats.org/officeDocument/2006/relationships/customXml" Target="../customXml/item1.xml"/><Relationship Id="rId28" Type="http://schemas.openxmlformats.org/officeDocument/2006/relationships/slide" Target="slides/slide21.xml"/><Relationship Id="rId49" Type="http://schemas.openxmlformats.org/officeDocument/2006/relationships/slide" Target="slides/slide42.xml"/><Relationship Id="rId114" Type="http://schemas.openxmlformats.org/officeDocument/2006/relationships/slide" Target="slides/slide107.xml"/><Relationship Id="rId60" Type="http://schemas.openxmlformats.org/officeDocument/2006/relationships/slide" Target="slides/slide53.xml"/><Relationship Id="rId81" Type="http://schemas.openxmlformats.org/officeDocument/2006/relationships/slide" Target="slides/slide74.xml"/><Relationship Id="rId135" Type="http://schemas.openxmlformats.org/officeDocument/2006/relationships/slide" Target="slides/slide128.xml"/><Relationship Id="rId156" Type="http://schemas.openxmlformats.org/officeDocument/2006/relationships/slide" Target="slides/slide149.xml"/><Relationship Id="rId177" Type="http://schemas.openxmlformats.org/officeDocument/2006/relationships/slide" Target="slides/slide1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04.05.2022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‹Nr.›</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Computin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conan.io/downloads.html" TargetMode="External"/><Relationship Id="rId2" Type="http://schemas.openxmlformats.org/officeDocument/2006/relationships/slide" Target="../slides/slide135.xml"/><Relationship Id="rId1" Type="http://schemas.openxmlformats.org/officeDocument/2006/relationships/notesMaster" Target="../notesMasters/notesMaster1.xml"/><Relationship Id="rId4" Type="http://schemas.openxmlformats.org/officeDocument/2006/relationships/hyperlink" Target="https://conan.io/center"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Preprocessing</a:t>
            </a:r>
            <a:r>
              <a:rPr lang="en-US" b="1" dirty="0"/>
              <a:t>: </a:t>
            </a:r>
            <a:r>
              <a:rPr lang="en-US" dirty="0"/>
              <a:t>The preprocessor reads commands starting with # by removing comments, expanded included files and expanding macros.</a:t>
            </a:r>
          </a:p>
          <a:p>
            <a:r>
              <a:rPr lang="en-US" dirty="0"/>
              <a:t>If a header file such as #include &lt;</a:t>
            </a:r>
            <a:r>
              <a:rPr lang="en-US" dirty="0" err="1"/>
              <a:t>stdio.h</a:t>
            </a:r>
            <a:r>
              <a:rPr lang="en-US" dirty="0"/>
              <a:t>&gt; is included, it will look for the </a:t>
            </a:r>
            <a:r>
              <a:rPr lang="en-US" dirty="0" err="1"/>
              <a:t>stdio.h</a:t>
            </a:r>
            <a:r>
              <a:rPr lang="en-US" dirty="0"/>
              <a:t> file and copy the header file into the source code file.</a:t>
            </a:r>
          </a:p>
          <a:p>
            <a:r>
              <a:rPr lang="en-US" dirty="0"/>
              <a:t>The preprocessor also generates macro code and replaces symbolic constants defined using #define with their values. If you use &lt; &gt; to enclose the file, you will find the file in the system’s include directory. If you use “” to enclose the file, you will find the file in the current directory.</a:t>
            </a:r>
          </a:p>
          <a:p>
            <a:endParaRPr lang="en-US" dirty="0"/>
          </a:p>
          <a:p>
            <a:r>
              <a:rPr lang="en-US" dirty="0"/>
              <a:t>Compiler: In </a:t>
            </a:r>
            <a:r>
              <a:rPr lang="en-US" dirty="0">
                <a:hlinkClick r:id="rId3"/>
              </a:rPr>
              <a:t>c</a:t>
            </a:r>
            <a:r>
              <a:rPr lang="en-US" dirty="0"/>
              <a:t>ompiling, a compiler is a computer program that translates computer code written in one programming </a:t>
            </a:r>
            <a:r>
              <a:rPr lang="en-US" dirty="0" err="1"/>
              <a:t>languge</a:t>
            </a:r>
            <a:r>
              <a:rPr lang="en-US" dirty="0"/>
              <a:t>(the </a:t>
            </a:r>
            <a:r>
              <a:rPr lang="en-US" i="1" dirty="0"/>
              <a:t>source</a:t>
            </a:r>
            <a:r>
              <a:rPr lang="en-US" dirty="0"/>
              <a:t> language) into another language (the </a:t>
            </a:r>
            <a:r>
              <a:rPr lang="en-US" i="1" dirty="0"/>
              <a:t>target</a:t>
            </a:r>
            <a:r>
              <a:rPr lang="en-US" dirty="0"/>
              <a:t> language). The name “compiler” is primarily used for programs that translate source code from a high-level programming language (e.g., assembly language, object code, or machine code) to create an executable program.</a:t>
            </a:r>
          </a:p>
          <a:p>
            <a:r>
              <a:rPr lang="en-US" dirty="0"/>
              <a:t>Pre-processed code enters the compiler. The compiler generates assembly code using mnemonics. The assembly code is a code the assembler can read.</a:t>
            </a:r>
          </a:p>
          <a:p>
            <a:endParaRPr lang="en-US" dirty="0"/>
          </a:p>
          <a:p>
            <a:r>
              <a:rPr lang="en-US" dirty="0"/>
              <a:t>Assembler</a:t>
            </a:r>
            <a:r>
              <a:rPr lang="en-US" b="0" dirty="0"/>
              <a:t>: The assembly process converts the previous assembly code into machine code. </a:t>
            </a:r>
            <a:r>
              <a:rPr lang="en-US" dirty="0"/>
              <a:t>In this phase the </a:t>
            </a:r>
            <a:r>
              <a:rPr lang="en-US" dirty="0" err="1"/>
              <a:t>filename.s</a:t>
            </a:r>
            <a:r>
              <a:rPr lang="en-US" dirty="0"/>
              <a:t> is taken as input and turned into</a:t>
            </a:r>
            <a:r>
              <a:rPr lang="en-US" b="0" dirty="0"/>
              <a:t> </a:t>
            </a:r>
            <a:r>
              <a:rPr lang="en-US" b="0" dirty="0" err="1"/>
              <a:t>filename.o</a:t>
            </a:r>
            <a:r>
              <a:rPr lang="en-US" b="0" dirty="0"/>
              <a:t> </a:t>
            </a:r>
            <a:r>
              <a:rPr lang="en-US" dirty="0"/>
              <a:t>by assembler. This file contain machine level instructions. At this phase, only existing code is converted into machine language, the function calls like </a:t>
            </a:r>
            <a:r>
              <a:rPr lang="en-US" dirty="0" err="1"/>
              <a:t>printf</a:t>
            </a:r>
            <a:r>
              <a:rPr lang="en-US" dirty="0"/>
              <a:t>() are not resolved.</a:t>
            </a:r>
          </a:p>
          <a:p>
            <a:endParaRPr lang="en-US" dirty="0"/>
          </a:p>
          <a:p>
            <a:r>
              <a:rPr lang="en-US" dirty="0"/>
              <a:t>Linking</a:t>
            </a:r>
            <a:r>
              <a:rPr lang="en-US" b="1" dirty="0"/>
              <a:t>: </a:t>
            </a:r>
            <a:r>
              <a:rPr lang="en-US" b="0" dirty="0"/>
              <a:t>The linking process links multiple target files and required library files (. So, etc.) to the final executable file。 At this stage, the Linker is able to take the machine language and link it to any references the code may call from the libraries referenced in the code and available to the linker. The Library, in this case, contains function code. Linker will decide which functions from the library are necessary and useful to covert the code into an executable file.</a:t>
            </a:r>
          </a:p>
        </p:txBody>
      </p:sp>
      <p:sp>
        <p:nvSpPr>
          <p:cNvPr id="4" name="Foliennummernplatzhalter 3"/>
          <p:cNvSpPr>
            <a:spLocks noGrp="1"/>
          </p:cNvSpPr>
          <p:nvPr>
            <p:ph type="sldNum" sz="quarter" idx="5"/>
          </p:nvPr>
        </p:nvSpPr>
        <p:spPr/>
        <p:txBody>
          <a:bodyPr/>
          <a:lstStyle/>
          <a:p>
            <a:fld id="{492D48B2-9EB0-4B37-9B35-FC11E2EA535A}" type="slidenum">
              <a:rPr lang="de-DE" smtClean="0"/>
              <a:t>7</a:t>
            </a:fld>
            <a:endParaRPr lang="de-DE"/>
          </a:p>
        </p:txBody>
      </p:sp>
    </p:spTree>
    <p:extLst>
      <p:ext uri="{BB962C8B-B14F-4D97-AF65-F5344CB8AC3E}">
        <p14:creationId xmlns:p14="http://schemas.microsoft.com/office/powerpoint/2010/main" val="119671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 different applications in the image above are:</a:t>
            </a:r>
          </a:p>
          <a:p>
            <a:pPr>
              <a:buFont typeface="Arial" panose="020B0604020202020204" pitchFamily="34" charset="0"/>
              <a:buChar char="•"/>
            </a:pPr>
            <a:r>
              <a:rPr lang="en-US" dirty="0"/>
              <a:t>The Conan client: this is a console/terminal command-line application, containing the heavy logic for package creation and consumption. Conan client has a local cache for package storage, and so it allows you to fully create and test packages offline. You can also work offline as long as no new packages are needed from remote servers.</a:t>
            </a:r>
          </a:p>
          <a:p>
            <a:pPr>
              <a:buFont typeface="Arial" panose="020B0604020202020204" pitchFamily="34" charset="0"/>
              <a:buChar char="•"/>
            </a:pPr>
            <a:r>
              <a:rPr lang="en-US" dirty="0" err="1">
                <a:hlinkClick r:id="rId3"/>
              </a:rPr>
              <a:t>JFrog</a:t>
            </a:r>
            <a:r>
              <a:rPr lang="en-US" dirty="0">
                <a:hlinkClick r:id="rId3"/>
              </a:rPr>
              <a:t> Artifactory Community Edition (CE)</a:t>
            </a:r>
            <a:r>
              <a:rPr lang="en-US" dirty="0"/>
              <a:t> is the recommended Conan server to host your own packages privately under your control. It is a free community edition of </a:t>
            </a:r>
            <a:r>
              <a:rPr lang="en-US" dirty="0" err="1"/>
              <a:t>JFrog</a:t>
            </a:r>
            <a:r>
              <a:rPr lang="en-US" dirty="0"/>
              <a:t> Artifactory for Conan packages, including a </a:t>
            </a:r>
            <a:r>
              <a:rPr lang="en-US" dirty="0" err="1"/>
              <a:t>WebUI</a:t>
            </a:r>
            <a:r>
              <a:rPr lang="en-US" dirty="0"/>
              <a:t>, multiple auth protocols (LDAP), Virtual and Remote repositories to create advanced topologies, a Rest API, and generic repositories to host any artifact.</a:t>
            </a:r>
          </a:p>
          <a:p>
            <a:pPr>
              <a:buFont typeface="Arial" panose="020B0604020202020204" pitchFamily="34" charset="0"/>
              <a:buChar char="•"/>
            </a:pPr>
            <a:r>
              <a:rPr lang="en-US" dirty="0"/>
              <a:t>The </a:t>
            </a:r>
            <a:r>
              <a:rPr lang="en-US" dirty="0" err="1"/>
              <a:t>conan_server</a:t>
            </a:r>
            <a:r>
              <a:rPr lang="en-US" dirty="0"/>
              <a:t> is a small server distributed together with the Conan client. It is a simple open-source implementation and provides basic functionality, but no </a:t>
            </a:r>
            <a:r>
              <a:rPr lang="en-US" dirty="0" err="1"/>
              <a:t>WebUI</a:t>
            </a:r>
            <a:r>
              <a:rPr lang="en-US" dirty="0"/>
              <a:t> or other advanced features.</a:t>
            </a:r>
          </a:p>
          <a:p>
            <a:pPr>
              <a:buFont typeface="Arial" panose="020B0604020202020204" pitchFamily="34" charset="0"/>
              <a:buChar char="•"/>
            </a:pPr>
            <a:r>
              <a:rPr lang="en-US" dirty="0" err="1">
                <a:hlinkClick r:id="rId4"/>
              </a:rPr>
              <a:t>ConanCenter</a:t>
            </a:r>
            <a:r>
              <a:rPr lang="en-US" dirty="0"/>
              <a:t> is a central public repository where the community contributes packages for popular open-source libraries like Boost, </a:t>
            </a:r>
            <a:r>
              <a:rPr lang="en-US" dirty="0" err="1"/>
              <a:t>Zlib</a:t>
            </a:r>
            <a:r>
              <a:rPr lang="en-US" dirty="0"/>
              <a:t>, OpenSSL, Poco, etc.</a:t>
            </a:r>
          </a:p>
          <a:p>
            <a:endParaRPr lang="en-US" dirty="0"/>
          </a:p>
        </p:txBody>
      </p:sp>
      <p:sp>
        <p:nvSpPr>
          <p:cNvPr id="4" name="Foliennummernplatzhalter 3"/>
          <p:cNvSpPr>
            <a:spLocks noGrp="1"/>
          </p:cNvSpPr>
          <p:nvPr>
            <p:ph type="sldNum" sz="quarter" idx="5"/>
          </p:nvPr>
        </p:nvSpPr>
        <p:spPr/>
        <p:txBody>
          <a:bodyPr/>
          <a:lstStyle/>
          <a:p>
            <a:fld id="{492D48B2-9EB0-4B37-9B35-FC11E2EA535A}" type="slidenum">
              <a:rPr lang="de-DE" smtClean="0"/>
              <a:t>135</a:t>
            </a:fld>
            <a:endParaRPr lang="de-DE"/>
          </a:p>
        </p:txBody>
      </p:sp>
    </p:spTree>
    <p:extLst>
      <p:ext uri="{BB962C8B-B14F-4D97-AF65-F5344CB8AC3E}">
        <p14:creationId xmlns:p14="http://schemas.microsoft.com/office/powerpoint/2010/main" val="3091611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One of the most powerful features of Conan is that it can create and manage pre-compiled binaries for any possible platform and configuration. By using pre-compiled binaries and avoiding repeated builds from source, it saves significant time for developers and Continuous Integration servers, while also improving the reproducibility and traceability of artifacts.</a:t>
            </a:r>
          </a:p>
          <a:p>
            <a:r>
              <a:rPr lang="en-US" dirty="0"/>
              <a:t>A package is defined by a “conanfile.py”. This is a file that defines the package’s dependencies, sources, how to build the binaries from sources, etc. One package “conanfile.py” recipe can generate any arbitrary number of binaries, one for each different platform and configuration: operating system, architecture, compiler, build type, etc. These binaries can be created and uploaded to a server with the same commands in all platforms, having a single source of truth for all packages and not requiring a different solution for every different operating system.</a:t>
            </a:r>
          </a:p>
          <a:p>
            <a:r>
              <a:rPr lang="en-US" dirty="0"/>
              <a:t>Installation of packages from servers is also very efficient. Only the necessary binaries for the current platform and configuration are downloaded, not all of them. If the compatible binary is not available, the package can be built from sources in the client too.</a:t>
            </a:r>
          </a:p>
        </p:txBody>
      </p:sp>
      <p:sp>
        <p:nvSpPr>
          <p:cNvPr id="4" name="Foliennummernplatzhalter 3"/>
          <p:cNvSpPr>
            <a:spLocks noGrp="1"/>
          </p:cNvSpPr>
          <p:nvPr>
            <p:ph type="sldNum" sz="quarter" idx="5"/>
          </p:nvPr>
        </p:nvSpPr>
        <p:spPr/>
        <p:txBody>
          <a:bodyPr/>
          <a:lstStyle/>
          <a:p>
            <a:fld id="{492D48B2-9EB0-4B37-9B35-FC11E2EA535A}" type="slidenum">
              <a:rPr lang="de-DE" smtClean="0"/>
              <a:t>136</a:t>
            </a:fld>
            <a:endParaRPr lang="de-DE"/>
          </a:p>
        </p:txBody>
      </p:sp>
    </p:spTree>
    <p:extLst>
      <p:ext uri="{BB962C8B-B14F-4D97-AF65-F5344CB8AC3E}">
        <p14:creationId xmlns:p14="http://schemas.microsoft.com/office/powerpoint/2010/main" val="2541277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Conan creates a unique binary package for every unique build configuration</a:t>
            </a:r>
          </a:p>
          <a:p>
            <a:r>
              <a:rPr lang="en-US" dirty="0"/>
              <a:t>– OS and architecture</a:t>
            </a:r>
          </a:p>
          <a:p>
            <a:r>
              <a:rPr lang="en-US" dirty="0"/>
              <a:t>– compiler type and its version</a:t>
            </a:r>
          </a:p>
          <a:p>
            <a:r>
              <a:rPr lang="en-US" dirty="0"/>
              <a:t>– build settings (i.e. Debug, Release)</a:t>
            </a:r>
          </a:p>
          <a:p>
            <a:r>
              <a:rPr lang="en-US" dirty="0"/>
              <a:t>– package options</a:t>
            </a:r>
          </a:p>
          <a:p>
            <a:endParaRPr lang="en-US" dirty="0"/>
          </a:p>
          <a:p>
            <a:pPr algn="l"/>
            <a:r>
              <a:rPr lang="en-US" sz="1800" b="0" i="0" u="none" strike="noStrike" baseline="0" dirty="0">
                <a:solidFill>
                  <a:srgbClr val="FFFFFF"/>
                </a:solidFill>
                <a:latin typeface="T3Font_1196"/>
              </a:rPr>
              <a:t>Each unique build configuration is hashed together to produce a unique identifier called a </a:t>
            </a:r>
            <a:r>
              <a:rPr lang="en-US" sz="1800" b="0" i="0" u="none" strike="noStrike" baseline="0" dirty="0">
                <a:solidFill>
                  <a:srgbClr val="000000"/>
                </a:solidFill>
                <a:latin typeface="T3Font_1197"/>
              </a:rPr>
              <a:t>Package ID</a:t>
            </a:r>
            <a:r>
              <a:rPr lang="en-US" sz="1800" b="0" i="0" u="none" strike="noStrike" baseline="0" dirty="0">
                <a:solidFill>
                  <a:srgbClr val="FFFFFF"/>
                </a:solidFill>
                <a:latin typeface="T3Font_1198"/>
              </a:rPr>
              <a:t>.</a:t>
            </a:r>
          </a:p>
          <a:p>
            <a:pPr algn="l"/>
            <a:endParaRPr lang="en-US" sz="1800" b="0" i="0" u="none" strike="noStrike" baseline="0" dirty="0">
              <a:solidFill>
                <a:srgbClr val="FFFFFF"/>
              </a:solidFill>
              <a:latin typeface="T3Font_1198"/>
            </a:endParaRPr>
          </a:p>
          <a:p>
            <a:pPr algn="l"/>
            <a:r>
              <a:rPr lang="en-US" sz="1800" b="0" i="0" u="none" strike="noStrike" baseline="0" dirty="0">
                <a:solidFill>
                  <a:srgbClr val="000000"/>
                </a:solidFill>
                <a:latin typeface="T3Font_1208"/>
              </a:rPr>
              <a:t>All </a:t>
            </a:r>
            <a:r>
              <a:rPr lang="en-US" sz="1800" b="0" i="0" u="none" strike="noStrike" baseline="0" dirty="0">
                <a:solidFill>
                  <a:srgbClr val="464547"/>
                </a:solidFill>
                <a:latin typeface="T3Font_1209"/>
              </a:rPr>
              <a:t>of the binary packages can be </a:t>
            </a:r>
            <a:r>
              <a:rPr lang="en-US" sz="1800" b="0" i="0" u="none" strike="noStrike" baseline="0" dirty="0">
                <a:solidFill>
                  <a:srgbClr val="000000"/>
                </a:solidFill>
                <a:latin typeface="T3Font_1208"/>
              </a:rPr>
              <a:t>uploaded to the server </a:t>
            </a:r>
            <a:r>
              <a:rPr lang="en-US" sz="1800" b="0" i="0" u="none" strike="noStrike" baseline="0" dirty="0">
                <a:solidFill>
                  <a:srgbClr val="464547"/>
                </a:solidFill>
                <a:latin typeface="T3Font_1209"/>
              </a:rPr>
              <a:t>for storage.</a:t>
            </a:r>
          </a:p>
          <a:p>
            <a:pPr algn="l"/>
            <a:r>
              <a:rPr lang="en-US" sz="1800" b="0" i="0" u="none" strike="noStrike" baseline="0" dirty="0">
                <a:solidFill>
                  <a:srgbClr val="000000"/>
                </a:solidFill>
                <a:latin typeface="T3Font_1208"/>
              </a:rPr>
              <a:t>Clients </a:t>
            </a:r>
            <a:r>
              <a:rPr lang="en-US" sz="1800" b="0" i="0" u="none" strike="noStrike" baseline="0" dirty="0">
                <a:solidFill>
                  <a:srgbClr val="464547"/>
                </a:solidFill>
                <a:latin typeface="T3Font_1209"/>
              </a:rPr>
              <a:t>are typically </a:t>
            </a:r>
            <a:r>
              <a:rPr lang="en-US" sz="1800" b="0" i="0" u="none" strike="noStrike" baseline="0" dirty="0">
                <a:solidFill>
                  <a:srgbClr val="000000"/>
                </a:solidFill>
                <a:latin typeface="T3Font_1208"/>
              </a:rPr>
              <a:t>interested in only one </a:t>
            </a:r>
            <a:r>
              <a:rPr lang="en-US" sz="1800" b="0" i="0" u="none" strike="noStrike" baseline="0" dirty="0">
                <a:solidFill>
                  <a:srgbClr val="464547"/>
                </a:solidFill>
                <a:latin typeface="T3Font_1209"/>
              </a:rPr>
              <a:t>or at most a few of those at a time</a:t>
            </a:r>
            <a:endParaRPr lang="en-US" dirty="0"/>
          </a:p>
        </p:txBody>
      </p:sp>
      <p:sp>
        <p:nvSpPr>
          <p:cNvPr id="4" name="Foliennummernplatzhalter 3"/>
          <p:cNvSpPr>
            <a:spLocks noGrp="1"/>
          </p:cNvSpPr>
          <p:nvPr>
            <p:ph type="sldNum" sz="quarter" idx="5"/>
          </p:nvPr>
        </p:nvSpPr>
        <p:spPr/>
        <p:txBody>
          <a:bodyPr/>
          <a:lstStyle/>
          <a:p>
            <a:fld id="{492D48B2-9EB0-4B37-9B35-FC11E2EA535A}" type="slidenum">
              <a:rPr lang="de-DE" smtClean="0"/>
              <a:t>138</a:t>
            </a:fld>
            <a:endParaRPr lang="de-DE"/>
          </a:p>
        </p:txBody>
      </p:sp>
    </p:spTree>
    <p:extLst>
      <p:ext uri="{BB962C8B-B14F-4D97-AF65-F5344CB8AC3E}">
        <p14:creationId xmlns:p14="http://schemas.microsoft.com/office/powerpoint/2010/main" val="2536399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sz="1800" b="0" i="0" u="none" strike="noStrike" baseline="0" dirty="0">
                <a:solidFill>
                  <a:srgbClr val="FFFFFF"/>
                </a:solidFill>
                <a:latin typeface="T3Font_1271"/>
              </a:rPr>
              <a:t>By default Conan only searches in local cache</a:t>
            </a:r>
            <a:r>
              <a:rPr lang="en-US" sz="1800" b="0" i="0" u="none" strike="noStrike" baseline="0" dirty="0">
                <a:solidFill>
                  <a:srgbClr val="FFFFFF"/>
                </a:solidFill>
                <a:latin typeface="T3Font_1272"/>
              </a:rPr>
              <a:t>. </a:t>
            </a:r>
            <a:r>
              <a:rPr lang="en-US" sz="1800" b="0" i="0" u="none" strike="noStrike" baseline="0" dirty="0">
                <a:solidFill>
                  <a:srgbClr val="FFFFFF"/>
                </a:solidFill>
                <a:latin typeface="T3Font_1271"/>
              </a:rPr>
              <a:t>This is di</a:t>
            </a:r>
            <a:r>
              <a:rPr lang="en-US" sz="1800" b="0" i="0" u="none" strike="noStrike" baseline="0" dirty="0">
                <a:solidFill>
                  <a:srgbClr val="FFFFFF"/>
                </a:solidFill>
                <a:latin typeface="T3Font_1273"/>
              </a:rPr>
              <a:t>ff</a:t>
            </a:r>
            <a:r>
              <a:rPr lang="en-US" sz="1800" b="0" i="0" u="none" strike="noStrike" baseline="0" dirty="0">
                <a:solidFill>
                  <a:srgbClr val="FFFFFF"/>
                </a:solidFill>
                <a:latin typeface="T3Font_1271"/>
              </a:rPr>
              <a:t>erent from other</a:t>
            </a:r>
          </a:p>
          <a:p>
            <a:pPr algn="l"/>
            <a:r>
              <a:rPr lang="en-US" sz="1800" b="0" i="0" u="none" strike="noStrike" baseline="0" dirty="0">
                <a:solidFill>
                  <a:srgbClr val="FFFFFF"/>
                </a:solidFill>
                <a:latin typeface="T3Font_1271"/>
              </a:rPr>
              <a:t>package managers that </a:t>
            </a:r>
            <a:r>
              <a:rPr lang="en-US" sz="1800" b="0" i="0" u="none" strike="noStrike" baseline="0" dirty="0" err="1">
                <a:solidFill>
                  <a:srgbClr val="FFFFFF"/>
                </a:solidFill>
                <a:latin typeface="T3Font_1271"/>
              </a:rPr>
              <a:t>oen</a:t>
            </a:r>
            <a:r>
              <a:rPr lang="en-US" sz="1800" b="0" i="0" u="none" strike="noStrike" baseline="0" dirty="0">
                <a:solidFill>
                  <a:srgbClr val="FFFFFF"/>
                </a:solidFill>
                <a:latin typeface="T3Font_1271"/>
              </a:rPr>
              <a:t> search remotes by default</a:t>
            </a:r>
            <a:r>
              <a:rPr lang="en-US" sz="1800" b="0" i="0" u="none" strike="noStrike" baseline="0" dirty="0">
                <a:solidFill>
                  <a:srgbClr val="FFFFFF"/>
                </a:solidFill>
                <a:latin typeface="T3Font_1272"/>
              </a:rPr>
              <a:t>.</a:t>
            </a:r>
            <a:endParaRPr lang="en-US" dirty="0"/>
          </a:p>
        </p:txBody>
      </p:sp>
      <p:sp>
        <p:nvSpPr>
          <p:cNvPr id="4" name="Foliennummernplatzhalter 3"/>
          <p:cNvSpPr>
            <a:spLocks noGrp="1"/>
          </p:cNvSpPr>
          <p:nvPr>
            <p:ph type="sldNum" sz="quarter" idx="5"/>
          </p:nvPr>
        </p:nvSpPr>
        <p:spPr/>
        <p:txBody>
          <a:bodyPr/>
          <a:lstStyle/>
          <a:p>
            <a:fld id="{492D48B2-9EB0-4B37-9B35-FC11E2EA535A}" type="slidenum">
              <a:rPr lang="de-DE" smtClean="0"/>
              <a:t>140</a:t>
            </a:fld>
            <a:endParaRPr lang="de-DE"/>
          </a:p>
        </p:txBody>
      </p:sp>
    </p:spTree>
    <p:extLst>
      <p:ext uri="{BB962C8B-B14F-4D97-AF65-F5344CB8AC3E}">
        <p14:creationId xmlns:p14="http://schemas.microsoft.com/office/powerpoint/2010/main" val="3041394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sz="1800" b="0" i="0" u="none" strike="noStrike" baseline="0" dirty="0">
                <a:solidFill>
                  <a:srgbClr val="FFFFFF"/>
                </a:solidFill>
                <a:latin typeface="T3Font_1271"/>
              </a:rPr>
              <a:t>By default Conan only searches in local cache</a:t>
            </a:r>
            <a:r>
              <a:rPr lang="en-US" sz="1800" b="0" i="0" u="none" strike="noStrike" baseline="0" dirty="0">
                <a:solidFill>
                  <a:srgbClr val="FFFFFF"/>
                </a:solidFill>
                <a:latin typeface="T3Font_1272"/>
              </a:rPr>
              <a:t>. </a:t>
            </a:r>
            <a:r>
              <a:rPr lang="en-US" sz="1800" b="0" i="0" u="none" strike="noStrike" baseline="0" dirty="0">
                <a:solidFill>
                  <a:srgbClr val="FFFFFF"/>
                </a:solidFill>
                <a:latin typeface="T3Font_1271"/>
              </a:rPr>
              <a:t>This is di</a:t>
            </a:r>
            <a:r>
              <a:rPr lang="en-US" sz="1800" b="0" i="0" u="none" strike="noStrike" baseline="0" dirty="0">
                <a:solidFill>
                  <a:srgbClr val="FFFFFF"/>
                </a:solidFill>
                <a:latin typeface="T3Font_1273"/>
              </a:rPr>
              <a:t>ff</a:t>
            </a:r>
            <a:r>
              <a:rPr lang="en-US" sz="1800" b="0" i="0" u="none" strike="noStrike" baseline="0" dirty="0">
                <a:solidFill>
                  <a:srgbClr val="FFFFFF"/>
                </a:solidFill>
                <a:latin typeface="T3Font_1271"/>
              </a:rPr>
              <a:t>erent from other</a:t>
            </a:r>
          </a:p>
          <a:p>
            <a:pPr algn="l"/>
            <a:r>
              <a:rPr lang="en-US" sz="1800" b="0" i="0" u="none" strike="noStrike" baseline="0" dirty="0">
                <a:solidFill>
                  <a:srgbClr val="FFFFFF"/>
                </a:solidFill>
                <a:latin typeface="T3Font_1271"/>
              </a:rPr>
              <a:t>package managers that </a:t>
            </a:r>
            <a:r>
              <a:rPr lang="en-US" sz="1800" b="0" i="0" u="none" strike="noStrike" baseline="0" dirty="0" err="1">
                <a:solidFill>
                  <a:srgbClr val="FFFFFF"/>
                </a:solidFill>
                <a:latin typeface="T3Font_1271"/>
              </a:rPr>
              <a:t>oen</a:t>
            </a:r>
            <a:r>
              <a:rPr lang="en-US" sz="1800" b="0" i="0" u="none" strike="noStrike" baseline="0" dirty="0">
                <a:solidFill>
                  <a:srgbClr val="FFFFFF"/>
                </a:solidFill>
                <a:latin typeface="T3Font_1271"/>
              </a:rPr>
              <a:t> search remotes by default</a:t>
            </a:r>
            <a:r>
              <a:rPr lang="en-US" sz="1800" b="0" i="0" u="none" strike="noStrike" baseline="0" dirty="0">
                <a:solidFill>
                  <a:srgbClr val="FFFFFF"/>
                </a:solidFill>
                <a:latin typeface="T3Font_1272"/>
              </a:rPr>
              <a:t>.</a:t>
            </a:r>
            <a:endParaRPr lang="en-US" dirty="0"/>
          </a:p>
        </p:txBody>
      </p:sp>
      <p:sp>
        <p:nvSpPr>
          <p:cNvPr id="4" name="Foliennummernplatzhalter 3"/>
          <p:cNvSpPr>
            <a:spLocks noGrp="1"/>
          </p:cNvSpPr>
          <p:nvPr>
            <p:ph type="sldNum" sz="quarter" idx="5"/>
          </p:nvPr>
        </p:nvSpPr>
        <p:spPr/>
        <p:txBody>
          <a:bodyPr/>
          <a:lstStyle/>
          <a:p>
            <a:fld id="{492D48B2-9EB0-4B37-9B35-FC11E2EA535A}" type="slidenum">
              <a:rPr lang="de-DE" smtClean="0"/>
              <a:t>142</a:t>
            </a:fld>
            <a:endParaRPr lang="de-DE"/>
          </a:p>
        </p:txBody>
      </p:sp>
    </p:spTree>
    <p:extLst>
      <p:ext uri="{BB962C8B-B14F-4D97-AF65-F5344CB8AC3E}">
        <p14:creationId xmlns:p14="http://schemas.microsoft.com/office/powerpoint/2010/main" val="3368106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92D48B2-9EB0-4B37-9B35-FC11E2EA535A}" type="slidenum">
              <a:rPr lang="de-DE" smtClean="0"/>
              <a:t>160</a:t>
            </a:fld>
            <a:endParaRPr lang="de-DE"/>
          </a:p>
        </p:txBody>
      </p:sp>
    </p:spTree>
    <p:extLst>
      <p:ext uri="{BB962C8B-B14F-4D97-AF65-F5344CB8AC3E}">
        <p14:creationId xmlns:p14="http://schemas.microsoft.com/office/powerpoint/2010/main" val="2047442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92D48B2-9EB0-4B37-9B35-FC11E2EA535A}" type="slidenum">
              <a:rPr lang="de-DE" smtClean="0"/>
              <a:t>162</a:t>
            </a:fld>
            <a:endParaRPr lang="de-DE"/>
          </a:p>
        </p:txBody>
      </p:sp>
    </p:spTree>
    <p:extLst>
      <p:ext uri="{BB962C8B-B14F-4D97-AF65-F5344CB8AC3E}">
        <p14:creationId xmlns:p14="http://schemas.microsoft.com/office/powerpoint/2010/main" val="1873714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All package related data lands in the Conan Local Cache</a:t>
            </a:r>
          </a:p>
          <a:p>
            <a:r>
              <a:rPr lang="en-US" sz="1800" b="0" i="0" u="none" strike="noStrike" baseline="0" dirty="0">
                <a:solidFill>
                  <a:srgbClr val="464547"/>
                </a:solidFill>
                <a:latin typeface="T3Font_1259"/>
              </a:rPr>
              <a:t>Typically located in the </a:t>
            </a:r>
            <a:r>
              <a:rPr lang="en-US" sz="1800" b="0" i="0" u="none" strike="noStrike" baseline="0" dirty="0">
                <a:solidFill>
                  <a:srgbClr val="000000"/>
                </a:solidFill>
                <a:latin typeface="UbuntuMono-Regular"/>
              </a:rPr>
              <a:t>~/${CONAN_USER_HOME}/data </a:t>
            </a:r>
            <a:r>
              <a:rPr lang="en-US" sz="1800" b="0" i="0" u="none" strike="noStrike" baseline="0" dirty="0">
                <a:solidFill>
                  <a:srgbClr val="464547"/>
                </a:solidFill>
                <a:latin typeface="T3Font_1259"/>
              </a:rPr>
              <a:t>directory</a:t>
            </a:r>
          </a:p>
          <a:p>
            <a:pPr algn="l"/>
            <a:r>
              <a:rPr lang="en-US" sz="1800" b="0" i="0" u="none" strike="noStrike" baseline="0" dirty="0">
                <a:solidFill>
                  <a:srgbClr val="FFFFFF"/>
                </a:solidFill>
                <a:latin typeface="T3Font_1263"/>
              </a:rPr>
              <a:t>Conan Local Cache helps in sharing the same dependencies between various</a:t>
            </a:r>
          </a:p>
          <a:p>
            <a:pPr algn="l"/>
            <a:r>
              <a:rPr lang="en-US" sz="1800" b="0" i="0" u="none" strike="noStrike" baseline="0" dirty="0">
                <a:solidFill>
                  <a:srgbClr val="FFFFFF"/>
                </a:solidFill>
                <a:latin typeface="T3Font_1263"/>
              </a:rPr>
              <a:t>projects and repositories on the same PC</a:t>
            </a:r>
            <a:endParaRPr lang="en-US" dirty="0"/>
          </a:p>
        </p:txBody>
      </p:sp>
      <p:sp>
        <p:nvSpPr>
          <p:cNvPr id="4" name="Foliennummernplatzhalter 3"/>
          <p:cNvSpPr>
            <a:spLocks noGrp="1"/>
          </p:cNvSpPr>
          <p:nvPr>
            <p:ph type="sldNum" sz="quarter" idx="5"/>
          </p:nvPr>
        </p:nvSpPr>
        <p:spPr/>
        <p:txBody>
          <a:bodyPr/>
          <a:lstStyle/>
          <a:p>
            <a:fld id="{492D48B2-9EB0-4B37-9B35-FC11E2EA535A}" type="slidenum">
              <a:rPr lang="de-DE" smtClean="0"/>
              <a:t>169</a:t>
            </a:fld>
            <a:endParaRPr lang="de-DE"/>
          </a:p>
        </p:txBody>
      </p:sp>
    </p:spTree>
    <p:extLst>
      <p:ext uri="{BB962C8B-B14F-4D97-AF65-F5344CB8AC3E}">
        <p14:creationId xmlns:p14="http://schemas.microsoft.com/office/powerpoint/2010/main" val="4089996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Cmake is not a buildsystem, it’s a cross-platform C++ build generator</a:t>
            </a:r>
          </a:p>
        </p:txBody>
      </p:sp>
      <p:sp>
        <p:nvSpPr>
          <p:cNvPr id="4" name="Foliennummernplatzhalter 3"/>
          <p:cNvSpPr>
            <a:spLocks noGrp="1"/>
          </p:cNvSpPr>
          <p:nvPr>
            <p:ph type="sldNum" sz="quarter" idx="5"/>
          </p:nvPr>
        </p:nvSpPr>
        <p:spPr/>
        <p:txBody>
          <a:bodyPr/>
          <a:lstStyle/>
          <a:p>
            <a:fld id="{492D48B2-9EB0-4B37-9B35-FC11E2EA535A}" type="slidenum">
              <a:rPr lang="de-DE" smtClean="0"/>
              <a:t>13</a:t>
            </a:fld>
            <a:endParaRPr lang="de-DE"/>
          </a:p>
        </p:txBody>
      </p:sp>
    </p:spTree>
    <p:extLst>
      <p:ext uri="{BB962C8B-B14F-4D97-AF65-F5344CB8AC3E}">
        <p14:creationId xmlns:p14="http://schemas.microsoft.com/office/powerpoint/2010/main" val="5685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CMakeLists.txt is needed for CMake as an entry point. Conanfile is the entry file for the package manager Conan. We will explain the content of those file in this training.</a:t>
            </a:r>
          </a:p>
        </p:txBody>
      </p:sp>
      <p:sp>
        <p:nvSpPr>
          <p:cNvPr id="4" name="Foliennummernplatzhalter 3"/>
          <p:cNvSpPr>
            <a:spLocks noGrp="1"/>
          </p:cNvSpPr>
          <p:nvPr>
            <p:ph type="sldNum" sz="quarter" idx="5"/>
          </p:nvPr>
        </p:nvSpPr>
        <p:spPr/>
        <p:txBody>
          <a:bodyPr/>
          <a:lstStyle/>
          <a:p>
            <a:fld id="{492D48B2-9EB0-4B37-9B35-FC11E2EA535A}" type="slidenum">
              <a:rPr lang="de-DE" smtClean="0"/>
              <a:t>15</a:t>
            </a:fld>
            <a:endParaRPr lang="de-DE"/>
          </a:p>
        </p:txBody>
      </p:sp>
    </p:spTree>
    <p:extLst>
      <p:ext uri="{BB962C8B-B14F-4D97-AF65-F5344CB8AC3E}">
        <p14:creationId xmlns:p14="http://schemas.microsoft.com/office/powerpoint/2010/main" val="208996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Everything starts with a CMakeLists.txt in the rood folder of your project. This is the entry point for CMake. We will see later how such a file looks like.</a:t>
            </a:r>
          </a:p>
        </p:txBody>
      </p:sp>
      <p:sp>
        <p:nvSpPr>
          <p:cNvPr id="4" name="Foliennummernplatzhalter 3"/>
          <p:cNvSpPr>
            <a:spLocks noGrp="1"/>
          </p:cNvSpPr>
          <p:nvPr>
            <p:ph type="sldNum" sz="quarter" idx="5"/>
          </p:nvPr>
        </p:nvSpPr>
        <p:spPr/>
        <p:txBody>
          <a:bodyPr/>
          <a:lstStyle/>
          <a:p>
            <a:fld id="{492D48B2-9EB0-4B37-9B35-FC11E2EA535A}" type="slidenum">
              <a:rPr lang="de-DE" smtClean="0"/>
              <a:t>21</a:t>
            </a:fld>
            <a:endParaRPr lang="de-DE"/>
          </a:p>
        </p:txBody>
      </p:sp>
    </p:spTree>
    <p:extLst>
      <p:ext uri="{BB962C8B-B14F-4D97-AF65-F5344CB8AC3E}">
        <p14:creationId xmlns:p14="http://schemas.microsoft.com/office/powerpoint/2010/main" val="4287277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Everything starts with a CMakeLists.txt in the rood folder of your project. This is the entry point for CMake. We will see later how such a file looks like.</a:t>
            </a:r>
          </a:p>
        </p:txBody>
      </p:sp>
      <p:sp>
        <p:nvSpPr>
          <p:cNvPr id="4" name="Foliennummernplatzhalter 3"/>
          <p:cNvSpPr>
            <a:spLocks noGrp="1"/>
          </p:cNvSpPr>
          <p:nvPr>
            <p:ph type="sldNum" sz="quarter" idx="5"/>
          </p:nvPr>
        </p:nvSpPr>
        <p:spPr/>
        <p:txBody>
          <a:bodyPr/>
          <a:lstStyle/>
          <a:p>
            <a:fld id="{492D48B2-9EB0-4B37-9B35-FC11E2EA535A}" type="slidenum">
              <a:rPr lang="de-DE" smtClean="0"/>
              <a:t>22</a:t>
            </a:fld>
            <a:endParaRPr lang="de-DE"/>
          </a:p>
        </p:txBody>
      </p:sp>
    </p:spTree>
    <p:extLst>
      <p:ext uri="{BB962C8B-B14F-4D97-AF65-F5344CB8AC3E}">
        <p14:creationId xmlns:p14="http://schemas.microsoft.com/office/powerpoint/2010/main" val="3622253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92D48B2-9EB0-4B37-9B35-FC11E2EA535A}" type="slidenum">
              <a:rPr lang="de-DE" smtClean="0"/>
              <a:t>81</a:t>
            </a:fld>
            <a:endParaRPr lang="de-DE"/>
          </a:p>
        </p:txBody>
      </p:sp>
    </p:spTree>
    <p:extLst>
      <p:ext uri="{BB962C8B-B14F-4D97-AF65-F5344CB8AC3E}">
        <p14:creationId xmlns:p14="http://schemas.microsoft.com/office/powerpoint/2010/main" val="531818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92D48B2-9EB0-4B37-9B35-FC11E2EA535A}" type="slidenum">
              <a:rPr lang="de-DE" smtClean="0"/>
              <a:t>116</a:t>
            </a:fld>
            <a:endParaRPr lang="de-DE"/>
          </a:p>
        </p:txBody>
      </p:sp>
    </p:spTree>
    <p:extLst>
      <p:ext uri="{BB962C8B-B14F-4D97-AF65-F5344CB8AC3E}">
        <p14:creationId xmlns:p14="http://schemas.microsoft.com/office/powerpoint/2010/main" val="1073658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92D48B2-9EB0-4B37-9B35-FC11E2EA535A}" type="slidenum">
              <a:rPr lang="de-DE" smtClean="0"/>
              <a:t>117</a:t>
            </a:fld>
            <a:endParaRPr lang="de-DE"/>
          </a:p>
        </p:txBody>
      </p:sp>
    </p:spTree>
    <p:extLst>
      <p:ext uri="{BB962C8B-B14F-4D97-AF65-F5344CB8AC3E}">
        <p14:creationId xmlns:p14="http://schemas.microsoft.com/office/powerpoint/2010/main" val="2458890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Conan is a decentralized package manager with a client-server architecture. This means that clients can fetch packages from, as well as upload packages to, different servers (“remotes”), similar to the “git” push-pull model to/from git remotes.</a:t>
            </a:r>
          </a:p>
          <a:p>
            <a:r>
              <a:rPr lang="en-US" dirty="0"/>
              <a:t>At a high level, the servers are just storing packages. They do not build nor create the packages. The packages are created by the client, and if binaries are built from sources, that compilation is also done by the client application.</a:t>
            </a:r>
          </a:p>
          <a:p>
            <a:endParaRPr lang="en-US" dirty="0"/>
          </a:p>
        </p:txBody>
      </p:sp>
      <p:sp>
        <p:nvSpPr>
          <p:cNvPr id="4" name="Foliennummernplatzhalter 3"/>
          <p:cNvSpPr>
            <a:spLocks noGrp="1"/>
          </p:cNvSpPr>
          <p:nvPr>
            <p:ph type="sldNum" sz="quarter" idx="5"/>
          </p:nvPr>
        </p:nvSpPr>
        <p:spPr/>
        <p:txBody>
          <a:bodyPr/>
          <a:lstStyle/>
          <a:p>
            <a:fld id="{492D48B2-9EB0-4B37-9B35-FC11E2EA535A}" type="slidenum">
              <a:rPr lang="de-DE" smtClean="0"/>
              <a:t>134</a:t>
            </a:fld>
            <a:endParaRPr lang="de-DE"/>
          </a:p>
        </p:txBody>
      </p:sp>
    </p:spTree>
    <p:extLst>
      <p:ext uri="{BB962C8B-B14F-4D97-AF65-F5344CB8AC3E}">
        <p14:creationId xmlns:p14="http://schemas.microsoft.com/office/powerpoint/2010/main" val="24093372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elfoli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Präs. Titel hinzufügen</a:t>
            </a:r>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Inhalte vertikal">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Folienüberschrift hinzufügen</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‹Nr.›</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Inhalte">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Folienüberschrift hinzufügen</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‹Nr.›</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Inhalte">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Folienüberschrift hinzufügen</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‹Nr.›</a:t>
            </a:fld>
            <a:endParaRPr lang="en-US" noProof="1"/>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Inhalte horizontal">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Folienüberschrift hinzufügen</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‹Nr.›</a:t>
            </a:fld>
            <a:endParaRPr lang="en-US" noProof="1"/>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Inhalte ">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Folienüberschrift hinzufügen</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‹Nr.›</a:t>
            </a:fld>
            <a:endParaRPr lang="en-US" noProof="1"/>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Inhalte ">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Folienüberschrift hinzufügen</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‹Nr.›</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Inhalte ">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Folienüberschrift hinzufügen</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‹Nr.›</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Leerfoli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‹Nr.›</a:t>
            </a:fld>
            <a:endParaRPr lang="en-US" noProof="1"/>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Vollbildfoli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Abschlussfoli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en-US" noProof="1"/>
              <a:t>Abschluss­worte hinzufügen</a:t>
            </a:r>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elfoli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Präs. Titel hinzufügen</a:t>
            </a:r>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Benutzerdefinierte Titelfoli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Präs. Titel hinzufügen</a:t>
            </a:r>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Kapitelfoli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en-US" noProof="1"/>
              <a:t>Kapitel­überschrift hinzufügen</a:t>
            </a:r>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Zitatfoli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en-US" noProof="1"/>
              <a:t>„Zitat hinzufügen”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‹Nr.›</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Fazitfoli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en-US" noProof="1"/>
              <a:t>Fazit hinzufügen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‹Nr.›</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foli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‹Nr.›</a:t>
            </a:fld>
            <a:endParaRPr lang="en-US" noProof="1"/>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1200" cap="none" spc="0" normalizeH="0" baseline="0" noProof="1">
                <a:ln>
                  <a:noFill/>
                </a:ln>
                <a:solidFill>
                  <a:srgbClr val="000000"/>
                </a:solidFill>
                <a:effectLst/>
                <a:uLnTx/>
                <a:uFillTx/>
              </a:rPr>
              <a:t>Agenda</a:t>
            </a: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Nur Tit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en-US" noProof="1"/>
              <a:t>Folienüberschrift hinzufügen</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‹Nr.›</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Inhal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Folienüberschrift hinzufügen</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‹Nr.›</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en-US" noProof="1"/>
              <a:t>Mastertitelformat bearbeiten</a:t>
            </a:r>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a:p>
            <a:pPr lvl="5"/>
            <a:r>
              <a:rPr lang="en-US" noProof="1"/>
              <a:t>Sixth level</a:t>
            </a:r>
          </a:p>
          <a:p>
            <a:pPr lvl="6"/>
            <a:r>
              <a:rPr lang="en-US" noProof="1"/>
              <a:t>Seventh level</a:t>
            </a:r>
          </a:p>
          <a:p>
            <a:pPr lvl="7"/>
            <a:r>
              <a:rPr lang="en-US" noProof="1"/>
              <a:t>Eighth level</a:t>
            </a:r>
          </a:p>
          <a:p>
            <a:pPr lvl="8"/>
            <a:r>
              <a:rPr lang="en-US" noProof="1"/>
              <a:t>Ninth level</a:t>
            </a:r>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en-US" noProof="1" dirty="0" smtClean="0"/>
              <a:pPr/>
              <a:t>‹Nr.›</a:t>
            </a:fld>
            <a:endParaRPr lang="en-US" noProof="1"/>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latin typeface="+mn-lt"/>
              </a:rPr>
              <a:t>Intern</a:t>
            </a:r>
            <a:r>
              <a:rPr lang="en-US" sz="600" kern="0" baseline="0" noProof="1">
                <a:solidFill>
                  <a:schemeClr val="tx1"/>
                </a:solidFill>
                <a:latin typeface="+mn-lt"/>
              </a:rPr>
              <a:t> | XC-DA/PJ-RA6 | 24.03.2021</a:t>
            </a:r>
          </a:p>
          <a:p>
            <a:pPr marR="0" defTabSz="914400" eaLnBrk="1" fontAlgn="auto" latinLnBrk="0" hangingPunct="1">
              <a:lnSpc>
                <a:spcPct val="107000"/>
              </a:lnSpc>
              <a:spcBef>
                <a:spcPts val="0"/>
              </a:spcBef>
              <a:spcAft>
                <a:spcPts val="100"/>
              </a:spcAft>
              <a:buClrTx/>
              <a:buSzTx/>
              <a:buFontTx/>
              <a:buNone/>
              <a:tabLst/>
            </a:pPr>
            <a:endParaRPr kumimoji="0" lang="en-US" sz="600" b="0" i="0" u="none" strike="noStrike" kern="0" cap="none" spc="0" normalizeH="0" baseline="0" noProof="1">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rgbClr val="B2B3B5"/>
                </a:solidFill>
                <a:latin typeface="+mn-lt"/>
              </a:rPr>
              <a:t>© Robert Bosch GmbH 2021. Alle Rechte vorbehalten, auch bzgl. jeder Verfügung, Verwertung, Reproduktion, Bearbeitung, Weitergabe sowie für den Fall von Schutzrechtsanmeldungen.</a:t>
            </a: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chemeClr val="tx1"/>
                </a:solidFill>
              </a:rPr>
              <a:t>%repositoryremark%</a:t>
            </a:r>
            <a:r>
              <a:rPr lang="en-US" sz="600" kern="0" baseline="0" noProof="1">
                <a:solidFill>
                  <a:srgbClr val="B2B3B5"/>
                </a:solidFill>
              </a:rPr>
              <a:t>%copyright%</a:t>
            </a: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rPr>
              <a:t>%confidentiality%</a:t>
            </a:r>
            <a:r>
              <a:rPr lang="en-US"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hyperlink" Target="https://sourcecode.socialcoding.bosch.com/users/sdo2lr/repos/cmake_training/browse" TargetMode="External"/><Relationship Id="rId1" Type="http://schemas.openxmlformats.org/officeDocument/2006/relationships/slideLayout" Target="../slideLayouts/slideLayout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7.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1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hyperlink" Target="https://docs.conan.io/en/latest/reference/commands/creator/new.html" TargetMode="External"/><Relationship Id="rId1" Type="http://schemas.openxmlformats.org/officeDocument/2006/relationships/slideLayout" Target="../slideLayouts/slideLayout9.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1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16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mailto:bob/1.0@bob/testing" TargetMode="External"/><Relationship Id="rId1" Type="http://schemas.openxmlformats.org/officeDocument/2006/relationships/slideLayout" Target="../slideLayouts/slideLayout9.xml"/></Relationships>
</file>

<file path=ppt/slides/_rels/slide17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s://inside-docupedia.bosch.com/confluence/pages/viewpage.action?pageId=1581813052"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9.xml"/><Relationship Id="rId4" Type="http://schemas.openxmlformats.org/officeDocument/2006/relationships/hyperlink" Target="https://sourcecode.socialcoding.bosch.com/users/sdo2lr/repos/cmake_training/browse"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0.xml"/><Relationship Id="rId5" Type="http://schemas.openxmlformats.org/officeDocument/2006/relationships/image" Target="../media/image27.png"/><Relationship Id="rId4" Type="http://schemas.openxmlformats.org/officeDocument/2006/relationships/image" Target="../media/image2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hyperlink" Target="https://www.youtube.com/watch?v=eW5he5uFBNM" TargetMode="Externa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3" Type="http://schemas.openxmlformats.org/officeDocument/2006/relationships/hyperlink" Target="https://www.foonathan.net/2016/03/cmake-install/" TargetMode="External"/><Relationship Id="rId2" Type="http://schemas.openxmlformats.org/officeDocument/2006/relationships/hyperlink" Target="https://jeremimucha.com/2021/03/cmake-fundamentals-part7/" TargetMode="External"/><Relationship Id="rId1" Type="http://schemas.openxmlformats.org/officeDocument/2006/relationships/slideLayout" Target="../slideLayouts/slideLayout9.xml"/><Relationship Id="rId4" Type="http://schemas.openxmlformats.org/officeDocument/2006/relationships/hyperlink" Target="https://decovar.dev/blog/2021/03/08/cmake-cpp-library/"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D82EB9-F888-4EF5-9BD3-4FB532D116CB}"/>
              </a:ext>
            </a:extLst>
          </p:cNvPr>
          <p:cNvSpPr>
            <a:spLocks noGrp="1"/>
          </p:cNvSpPr>
          <p:nvPr>
            <p:ph type="ctrTitle"/>
          </p:nvPr>
        </p:nvSpPr>
        <p:spPr/>
        <p:txBody>
          <a:bodyPr>
            <a:normAutofit fontScale="90000"/>
          </a:bodyPr>
          <a:lstStyle/>
          <a:p>
            <a:r>
              <a:rPr lang="en-AU" noProof="0" dirty="0"/>
              <a:t>BUILD TOOLCHAIN </a:t>
            </a:r>
            <a:br>
              <a:rPr lang="en-AU" noProof="0" dirty="0"/>
            </a:br>
            <a:r>
              <a:rPr lang="en-AU" noProof="0" dirty="0"/>
              <a:t>CMAKE</a:t>
            </a:r>
            <a:br>
              <a:rPr lang="en-AU" noProof="0" dirty="0"/>
            </a:br>
            <a:r>
              <a:rPr lang="en-AU" noProof="0" dirty="0"/>
              <a:t>CONAN</a:t>
            </a:r>
            <a:br>
              <a:rPr lang="en-AU" noProof="0" dirty="0"/>
            </a:br>
            <a:br>
              <a:rPr lang="en-AU" noProof="0" dirty="0"/>
            </a:br>
            <a:r>
              <a:rPr lang="en-AU" noProof="0" dirty="0"/>
              <a:t>TRAINING</a:t>
            </a:r>
          </a:p>
        </p:txBody>
      </p:sp>
    </p:spTree>
    <p:extLst>
      <p:ext uri="{BB962C8B-B14F-4D97-AF65-F5344CB8AC3E}">
        <p14:creationId xmlns:p14="http://schemas.microsoft.com/office/powerpoint/2010/main" val="221978775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Exercise – Hello World</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Compilation and Linker process</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10</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p:txBody>
          <a:bodyPr/>
          <a:lstStyle/>
          <a:p>
            <a:pPr marL="342900" indent="-342900">
              <a:buFont typeface="+mj-lt"/>
              <a:buAutoNum type="arabicPeriod"/>
            </a:pPr>
            <a:r>
              <a:rPr lang="en-AU" noProof="0" dirty="0"/>
              <a:t>Checkout training repository </a:t>
            </a:r>
            <a:r>
              <a:rPr lang="en-AU" noProof="0" dirty="0">
                <a:hlinkClick r:id="rId2"/>
              </a:rPr>
              <a:t>https://sourcecode.socialcoding.bosch.com/users/sdo2lr/repos/cmake_training/browse</a:t>
            </a:r>
            <a:r>
              <a:rPr lang="en-AU" noProof="0" dirty="0"/>
              <a:t> </a:t>
            </a:r>
          </a:p>
          <a:p>
            <a:pPr marL="342900" indent="-342900">
              <a:buFont typeface="+mj-lt"/>
              <a:buAutoNum type="arabicPeriod"/>
            </a:pPr>
            <a:r>
              <a:rPr lang="en-US" dirty="0"/>
              <a:t>Inspect exercise HelloWorld</a:t>
            </a:r>
          </a:p>
          <a:p>
            <a:pPr marL="342900" indent="-342900">
              <a:buFont typeface="+mj-lt"/>
              <a:buAutoNum type="arabicPeriod"/>
            </a:pPr>
            <a:r>
              <a:rPr lang="en-US" dirty="0"/>
              <a:t>Explain the content of the compile_commands.json file (Real world example from Gen5)</a:t>
            </a:r>
            <a:endParaRPr lang="en-AU" noProof="0" dirty="0"/>
          </a:p>
          <a:p>
            <a:pPr marL="0" indent="0">
              <a:buNone/>
            </a:pPr>
            <a:endParaRPr lang="en-AU" noProof="0" dirty="0"/>
          </a:p>
        </p:txBody>
      </p:sp>
    </p:spTree>
    <p:extLst>
      <p:ext uri="{BB962C8B-B14F-4D97-AF65-F5344CB8AC3E}">
        <p14:creationId xmlns:p14="http://schemas.microsoft.com/office/powerpoint/2010/main" val="247225019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Exercise – Installation – without </a:t>
            </a:r>
            <a:r>
              <a:rPr lang="en-AU" noProof="0" dirty="0" err="1"/>
              <a:t>CMakePackageConfig</a:t>
            </a:r>
            <a:r>
              <a:rPr lang="en-AU" dirty="0"/>
              <a:t>Helpers</a:t>
            </a:r>
            <a:endParaRPr lang="en-AU" noProof="0" dirty="0"/>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Installation</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100</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p:txBody>
          <a:bodyPr/>
          <a:lstStyle/>
          <a:p>
            <a:pPr marL="342900" indent="-342900">
              <a:buFont typeface="+mj-lt"/>
              <a:buAutoNum type="arabicPeriod"/>
            </a:pPr>
            <a:r>
              <a:rPr lang="en-AU" noProof="0" dirty="0"/>
              <a:t>We are going to install bob</a:t>
            </a:r>
          </a:p>
          <a:p>
            <a:pPr marL="342900" indent="-342900">
              <a:buFont typeface="+mj-lt"/>
              <a:buAutoNum type="arabicPeriod"/>
            </a:pPr>
            <a:r>
              <a:rPr lang="en-AU" noProof="0" dirty="0"/>
              <a:t>Include GNUInstallDirs and </a:t>
            </a:r>
            <a:r>
              <a:rPr lang="en-AU" noProof="0" dirty="0" err="1"/>
              <a:t>CMakePackageConfigHelpers</a:t>
            </a:r>
            <a:r>
              <a:rPr lang="en-AU" noProof="0" dirty="0"/>
              <a:t> in bob’s CMakeLists.txt</a:t>
            </a:r>
          </a:p>
          <a:p>
            <a:pPr marL="342900" indent="-342900">
              <a:buFont typeface="+mj-lt"/>
              <a:buAutoNum type="arabicPeriod"/>
            </a:pPr>
            <a:r>
              <a:rPr lang="en-AU" noProof="0" dirty="0"/>
              <a:t>Set the CMAKE_INSTALL_PREFIX to "${CMAKE_CURRENT_BINARY_DIR}/install“</a:t>
            </a:r>
          </a:p>
          <a:p>
            <a:pPr marL="342900" indent="-342900">
              <a:buFont typeface="+mj-lt"/>
              <a:buAutoNum type="arabicPeriod"/>
            </a:pPr>
            <a:r>
              <a:rPr lang="en-AU" noProof="0" dirty="0"/>
              <a:t>Install bob as a Target and associate it with an export called </a:t>
            </a:r>
            <a:r>
              <a:rPr lang="en-AU" noProof="0" dirty="0" err="1"/>
              <a:t>bobTargets</a:t>
            </a:r>
            <a:endParaRPr lang="en-AU" noProof="0" dirty="0"/>
          </a:p>
          <a:p>
            <a:pPr marL="342900" indent="-342900">
              <a:buFont typeface="+mj-lt"/>
              <a:buAutoNum type="arabicPeriod"/>
            </a:pPr>
            <a:r>
              <a:rPr lang="en-AU" noProof="0" dirty="0"/>
              <a:t>Use the install(EXPORT) form to generate and install a CMake file to import bob from the installation tree into another project</a:t>
            </a:r>
          </a:p>
          <a:p>
            <a:pPr marL="342900" indent="-342900">
              <a:buFont typeface="+mj-lt"/>
              <a:buAutoNum type="arabicPeriod"/>
            </a:pPr>
            <a:r>
              <a:rPr lang="en-AU" noProof="0" dirty="0"/>
              <a:t>Use the NAMESPACE option of the install command</a:t>
            </a:r>
          </a:p>
          <a:p>
            <a:pPr marL="342900" indent="-342900">
              <a:buFont typeface="+mj-lt"/>
              <a:buAutoNum type="arabicPeriod"/>
            </a:pPr>
            <a:r>
              <a:rPr lang="en-AU" noProof="0" dirty="0"/>
              <a:t>Use </a:t>
            </a:r>
            <a:r>
              <a:rPr lang="en-AU" noProof="0" dirty="0" err="1"/>
              <a:t>write_basic_package_version_file</a:t>
            </a:r>
            <a:r>
              <a:rPr lang="en-AU" noProof="0" dirty="0"/>
              <a:t> to generate the version file for the config file</a:t>
            </a:r>
          </a:p>
          <a:p>
            <a:pPr marL="342900" indent="-342900">
              <a:buFont typeface="+mj-lt"/>
              <a:buAutoNum type="arabicPeriod"/>
            </a:pPr>
            <a:r>
              <a:rPr lang="en-AU" noProof="0" dirty="0"/>
              <a:t>Use </a:t>
            </a:r>
            <a:r>
              <a:rPr lang="en-AU" noProof="0" dirty="0" err="1"/>
              <a:t>configure_package_config_file</a:t>
            </a:r>
            <a:r>
              <a:rPr lang="en-AU" noProof="0" dirty="0"/>
              <a:t> to create the package config file for the target</a:t>
            </a:r>
          </a:p>
          <a:p>
            <a:pPr marL="342900" indent="-342900">
              <a:buFont typeface="+mj-lt"/>
              <a:buAutoNum type="arabicPeriod"/>
            </a:pPr>
            <a:r>
              <a:rPr lang="en-AU" noProof="0" dirty="0"/>
              <a:t>Install the package config and version file</a:t>
            </a:r>
          </a:p>
          <a:p>
            <a:pPr marL="342900" indent="-342900">
              <a:buFont typeface="+mj-lt"/>
              <a:buAutoNum type="arabicPeriod"/>
            </a:pPr>
            <a:r>
              <a:rPr lang="en-AU" noProof="0" dirty="0"/>
              <a:t>Install bobs public include files</a:t>
            </a:r>
          </a:p>
          <a:p>
            <a:pPr marL="342900" indent="-342900">
              <a:buFont typeface="+mj-lt"/>
              <a:buAutoNum type="arabicPeriod"/>
            </a:pPr>
            <a:endParaRPr lang="en-AU" noProof="0" dirty="0"/>
          </a:p>
          <a:p>
            <a:pPr marL="342900" indent="-342900">
              <a:buFont typeface="+mj-lt"/>
              <a:buAutoNum type="arabicPeriod"/>
            </a:pPr>
            <a:endParaRPr lang="en-AU" noProof="0" dirty="0"/>
          </a:p>
        </p:txBody>
      </p:sp>
    </p:spTree>
    <p:extLst>
      <p:ext uri="{BB962C8B-B14F-4D97-AF65-F5344CB8AC3E}">
        <p14:creationId xmlns:p14="http://schemas.microsoft.com/office/powerpoint/2010/main" val="176064300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GNUInstallDirs module</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Installation</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101</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a:xfrm>
            <a:off x="258762" y="1689100"/>
            <a:ext cx="10450800" cy="3775700"/>
          </a:xfrm>
        </p:spPr>
        <p:txBody>
          <a:bodyPr/>
          <a:lstStyle/>
          <a:p>
            <a:r>
              <a:rPr lang="en-AU" noProof="0" dirty="0"/>
              <a:t>Delivers a very convenient way to use a standard directory layout</a:t>
            </a:r>
          </a:p>
          <a:p>
            <a:r>
              <a:rPr lang="en-AU" noProof="0" dirty="0"/>
              <a:t>The layout can be even used for Windows deployments</a:t>
            </a:r>
          </a:p>
          <a:p>
            <a:r>
              <a:rPr lang="en-AU" noProof="0" dirty="0"/>
              <a:t>Starting with CMake 3.14, a number of install-related commands take their defaults from GNUInstallDirs (if it is already included by the user)</a:t>
            </a:r>
          </a:p>
          <a:p>
            <a:r>
              <a:rPr lang="en-AU" noProof="0" dirty="0"/>
              <a:t>Creates </a:t>
            </a:r>
            <a:r>
              <a:rPr lang="en-AU" b="1" noProof="0" dirty="0"/>
              <a:t>CMAKE_INSTALL_&lt;dir&gt; </a:t>
            </a:r>
            <a:r>
              <a:rPr lang="en-AU" noProof="0" dirty="0"/>
              <a:t>cache variables</a:t>
            </a:r>
          </a:p>
          <a:p>
            <a:pPr lvl="1"/>
            <a:r>
              <a:rPr lang="en-AU" b="1" noProof="0" dirty="0"/>
              <a:t>&lt;dir&gt; </a:t>
            </a:r>
            <a:r>
              <a:rPr lang="en-AU" noProof="0" dirty="0"/>
              <a:t>denotes a particular location</a:t>
            </a:r>
          </a:p>
          <a:p>
            <a:r>
              <a:rPr lang="en-AU" b="1" noProof="0" dirty="0"/>
              <a:t>Developers should not change them</a:t>
            </a:r>
          </a:p>
          <a:p>
            <a:pPr lvl="1"/>
            <a:r>
              <a:rPr lang="en-AU" noProof="0" dirty="0"/>
              <a:t>install locations should be under the project's control</a:t>
            </a:r>
          </a:p>
          <a:p>
            <a:r>
              <a:rPr lang="en-AU" noProof="0" dirty="0"/>
              <a:t>Projects should also refrain from changing those defaults to be compatible with the standard layout</a:t>
            </a:r>
          </a:p>
        </p:txBody>
      </p:sp>
      <p:sp>
        <p:nvSpPr>
          <p:cNvPr id="6" name="Textfeld 5">
            <a:extLst>
              <a:ext uri="{FF2B5EF4-FFF2-40B4-BE49-F238E27FC236}">
                <a16:creationId xmlns:a16="http://schemas.microsoft.com/office/drawing/2014/main" id="{141932C3-A435-49FF-A03C-6362678D0E6B}"/>
              </a:ext>
            </a:extLst>
          </p:cNvPr>
          <p:cNvSpPr txBox="1"/>
          <p:nvPr/>
        </p:nvSpPr>
        <p:spPr>
          <a:xfrm>
            <a:off x="266700" y="1247161"/>
            <a:ext cx="2298700" cy="278099"/>
          </a:xfrm>
          <a:prstGeom prst="rect">
            <a:avLst/>
          </a:prstGeom>
          <a:solidFill>
            <a:schemeClr val="tx1"/>
          </a:solid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800" b="0" i="0" u="none" strike="noStrike" baseline="0" dirty="0">
                <a:solidFill>
                  <a:srgbClr val="F1C774"/>
                </a:solidFill>
                <a:latin typeface="UbuntuMono-Regular"/>
              </a:rPr>
              <a:t>include</a:t>
            </a:r>
            <a:r>
              <a:rPr lang="en-US" sz="1800" b="0" i="0" u="none" strike="noStrike" baseline="0" dirty="0">
                <a:solidFill>
                  <a:srgbClr val="C6C9C7"/>
                </a:solidFill>
                <a:latin typeface="UbuntuMono-Regular"/>
              </a:rPr>
              <a:t>(GNUInstallDirs)</a:t>
            </a:r>
            <a:endParaRPr kumimoji="0" lang="en-US" sz="18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234623639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Installation</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Installation</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102</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a:xfrm>
            <a:off x="258762" y="1296000"/>
            <a:ext cx="4313238" cy="1675800"/>
          </a:xfrm>
        </p:spPr>
        <p:txBody>
          <a:bodyPr/>
          <a:lstStyle/>
          <a:p>
            <a:pPr marL="0" indent="0">
              <a:buNone/>
            </a:pPr>
            <a:r>
              <a:rPr lang="en-AU" b="1" noProof="0" dirty="0"/>
              <a:t>CMAKE_INSTALL_BINDIR</a:t>
            </a:r>
          </a:p>
          <a:p>
            <a:r>
              <a:rPr lang="en-AU" noProof="0" dirty="0"/>
              <a:t>Executables, scripts and </a:t>
            </a:r>
            <a:r>
              <a:rPr lang="en-AU" noProof="0" dirty="0" err="1"/>
              <a:t>symlinks</a:t>
            </a:r>
            <a:r>
              <a:rPr lang="en-AU" noProof="0" dirty="0"/>
              <a:t> intended for end users to run directly</a:t>
            </a:r>
          </a:p>
          <a:p>
            <a:r>
              <a:rPr lang="en-AU" noProof="0" dirty="0"/>
              <a:t>Defaults to bin</a:t>
            </a:r>
          </a:p>
        </p:txBody>
      </p:sp>
      <p:sp>
        <p:nvSpPr>
          <p:cNvPr id="7" name="Inhaltsplatzhalter 4">
            <a:extLst>
              <a:ext uri="{FF2B5EF4-FFF2-40B4-BE49-F238E27FC236}">
                <a16:creationId xmlns:a16="http://schemas.microsoft.com/office/drawing/2014/main" id="{F8F8F05F-09FB-4D0E-AD12-AEE54E67F414}"/>
              </a:ext>
            </a:extLst>
          </p:cNvPr>
          <p:cNvSpPr txBox="1">
            <a:spLocks/>
          </p:cNvSpPr>
          <p:nvPr/>
        </p:nvSpPr>
        <p:spPr>
          <a:xfrm>
            <a:off x="258761" y="3085306"/>
            <a:ext cx="4551363" cy="2191544"/>
          </a:xfrm>
          <a:prstGeom prst="rect">
            <a:avLst/>
          </a:prstGeom>
        </p:spPr>
        <p:txBody>
          <a:bodyPr vert="horz" lIns="0" tIns="0" rIns="0" bIns="0" rtlCol="0">
            <a:noAutofit/>
          </a:bodyPr>
          <a:lst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0" indent="0" fontAlgn="auto">
              <a:spcAft>
                <a:spcPts val="0"/>
              </a:spcAft>
              <a:buFont typeface="Wingdings 3" panose="05040102010807070707" pitchFamily="18" charset="2"/>
              <a:buNone/>
            </a:pPr>
            <a:r>
              <a:rPr lang="en-US" b="1" dirty="0"/>
              <a:t>CMAKE_INSTALL_LIBDIR</a:t>
            </a:r>
          </a:p>
          <a:p>
            <a:pPr fontAlgn="auto">
              <a:spcAft>
                <a:spcPts val="0"/>
              </a:spcAft>
            </a:pPr>
            <a:r>
              <a:rPr lang="en-US" dirty="0"/>
              <a:t>Libraries and object files</a:t>
            </a:r>
          </a:p>
          <a:p>
            <a:pPr fontAlgn="auto">
              <a:spcAft>
                <a:spcPts val="0"/>
              </a:spcAft>
            </a:pPr>
            <a:r>
              <a:rPr lang="en-US" dirty="0"/>
              <a:t>Defaults to lib</a:t>
            </a:r>
          </a:p>
        </p:txBody>
      </p:sp>
      <p:sp>
        <p:nvSpPr>
          <p:cNvPr id="8" name="Inhaltsplatzhalter 4">
            <a:extLst>
              <a:ext uri="{FF2B5EF4-FFF2-40B4-BE49-F238E27FC236}">
                <a16:creationId xmlns:a16="http://schemas.microsoft.com/office/drawing/2014/main" id="{4DEB6F95-C445-453E-B946-6B865EE0C03A}"/>
              </a:ext>
            </a:extLst>
          </p:cNvPr>
          <p:cNvSpPr txBox="1">
            <a:spLocks/>
          </p:cNvSpPr>
          <p:nvPr/>
        </p:nvSpPr>
        <p:spPr>
          <a:xfrm>
            <a:off x="5484600" y="3099083"/>
            <a:ext cx="5031000" cy="2675925"/>
          </a:xfrm>
          <a:prstGeom prst="rect">
            <a:avLst/>
          </a:prstGeom>
        </p:spPr>
        <p:txBody>
          <a:bodyPr vert="horz" lIns="0" tIns="0" rIns="0" bIns="0" rtlCol="0">
            <a:noAutofit/>
          </a:bodyPr>
          <a:lst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0" indent="0" fontAlgn="auto">
              <a:spcAft>
                <a:spcPts val="0"/>
              </a:spcAft>
              <a:buFont typeface="Wingdings 3" panose="05040102010807070707" pitchFamily="18" charset="2"/>
              <a:buNone/>
            </a:pPr>
            <a:r>
              <a:rPr lang="en-US" sz="1800" b="1" i="0" u="none" strike="noStrike" baseline="0" dirty="0">
                <a:latin typeface="UbuntuMono-Regular"/>
              </a:rPr>
              <a:t>CMAKE_INSTALL_LIBEXECDIR</a:t>
            </a:r>
          </a:p>
          <a:p>
            <a:pPr fontAlgn="auto">
              <a:spcAft>
                <a:spcPts val="0"/>
              </a:spcAft>
            </a:pPr>
            <a:r>
              <a:rPr lang="en-US" dirty="0"/>
              <a:t>Executables not directly invoked by users</a:t>
            </a:r>
          </a:p>
          <a:p>
            <a:pPr fontAlgn="auto">
              <a:spcAft>
                <a:spcPts val="0"/>
              </a:spcAft>
            </a:pPr>
            <a:r>
              <a:rPr lang="en-US" dirty="0"/>
              <a:t>Defaults to </a:t>
            </a:r>
            <a:r>
              <a:rPr lang="en-US" dirty="0" err="1"/>
              <a:t>libexec</a:t>
            </a:r>
            <a:endParaRPr lang="en-US" dirty="0"/>
          </a:p>
          <a:p>
            <a:pPr fontAlgn="auto">
              <a:spcAft>
                <a:spcPts val="0"/>
              </a:spcAft>
            </a:pPr>
            <a:endParaRPr lang="en-US" dirty="0"/>
          </a:p>
        </p:txBody>
      </p:sp>
      <p:sp>
        <p:nvSpPr>
          <p:cNvPr id="12" name="Inhaltsplatzhalter 4">
            <a:extLst>
              <a:ext uri="{FF2B5EF4-FFF2-40B4-BE49-F238E27FC236}">
                <a16:creationId xmlns:a16="http://schemas.microsoft.com/office/drawing/2014/main" id="{68D6E587-CE05-4115-A3D8-CD974F2F11BC}"/>
              </a:ext>
            </a:extLst>
          </p:cNvPr>
          <p:cNvSpPr txBox="1">
            <a:spLocks/>
          </p:cNvSpPr>
          <p:nvPr/>
        </p:nvSpPr>
        <p:spPr>
          <a:xfrm>
            <a:off x="5484600" y="1125699"/>
            <a:ext cx="5031000" cy="3141501"/>
          </a:xfrm>
          <a:prstGeom prst="rect">
            <a:avLst/>
          </a:prstGeom>
        </p:spPr>
        <p:txBody>
          <a:bodyPr vert="horz" lIns="0" tIns="0" rIns="0" bIns="0" rtlCol="0">
            <a:noAutofit/>
          </a:bodyPr>
          <a:lst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0" indent="0" fontAlgn="auto">
              <a:spcAft>
                <a:spcPts val="0"/>
              </a:spcAft>
              <a:buFont typeface="Wingdings 3" panose="05040102010807070707" pitchFamily="18" charset="2"/>
              <a:buNone/>
            </a:pPr>
            <a:r>
              <a:rPr lang="en-US" sz="1800" b="1" i="0" u="none" strike="noStrike" baseline="0" dirty="0">
                <a:latin typeface="UbuntuMono-Regular"/>
              </a:rPr>
              <a:t>CMAKE_INSTALL_SBINDIR</a:t>
            </a:r>
          </a:p>
          <a:p>
            <a:pPr fontAlgn="auto">
              <a:spcAft>
                <a:spcPts val="0"/>
              </a:spcAft>
            </a:pPr>
            <a:r>
              <a:rPr lang="en-US" dirty="0"/>
              <a:t>Similar to BINDIR except intended for system admin use</a:t>
            </a:r>
          </a:p>
          <a:p>
            <a:pPr fontAlgn="auto">
              <a:spcAft>
                <a:spcPts val="0"/>
              </a:spcAft>
            </a:pPr>
            <a:r>
              <a:rPr lang="en-US" dirty="0"/>
              <a:t>Defaults to </a:t>
            </a:r>
            <a:r>
              <a:rPr lang="en-US" dirty="0" err="1"/>
              <a:t>sbin</a:t>
            </a:r>
            <a:endParaRPr lang="en-US" dirty="0"/>
          </a:p>
        </p:txBody>
      </p:sp>
    </p:spTree>
    <p:extLst>
      <p:ext uri="{BB962C8B-B14F-4D97-AF65-F5344CB8AC3E}">
        <p14:creationId xmlns:p14="http://schemas.microsoft.com/office/powerpoint/2010/main" val="289977184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Installation</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Installation</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103</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a:xfrm>
            <a:off x="258762" y="1296000"/>
            <a:ext cx="4313238" cy="1675800"/>
          </a:xfrm>
        </p:spPr>
        <p:txBody>
          <a:bodyPr/>
          <a:lstStyle/>
          <a:p>
            <a:pPr marL="0" indent="0">
              <a:buNone/>
            </a:pPr>
            <a:r>
              <a:rPr lang="en-AU" b="1" noProof="0" dirty="0"/>
              <a:t>CMAKE_INSTALL_INCLUDEDIR</a:t>
            </a:r>
          </a:p>
          <a:p>
            <a:r>
              <a:rPr lang="en-AU" noProof="0" dirty="0"/>
              <a:t>Header files</a:t>
            </a:r>
          </a:p>
          <a:p>
            <a:r>
              <a:rPr lang="en-AU" noProof="0" dirty="0"/>
              <a:t>Defaults to include</a:t>
            </a:r>
          </a:p>
        </p:txBody>
      </p:sp>
      <p:sp>
        <p:nvSpPr>
          <p:cNvPr id="7" name="Inhaltsplatzhalter 4">
            <a:extLst>
              <a:ext uri="{FF2B5EF4-FFF2-40B4-BE49-F238E27FC236}">
                <a16:creationId xmlns:a16="http://schemas.microsoft.com/office/drawing/2014/main" id="{F8F8F05F-09FB-4D0E-AD12-AEE54E67F414}"/>
              </a:ext>
            </a:extLst>
          </p:cNvPr>
          <p:cNvSpPr txBox="1">
            <a:spLocks/>
          </p:cNvSpPr>
          <p:nvPr/>
        </p:nvSpPr>
        <p:spPr>
          <a:xfrm>
            <a:off x="258761" y="3085306"/>
            <a:ext cx="4551363" cy="2191544"/>
          </a:xfrm>
          <a:prstGeom prst="rect">
            <a:avLst/>
          </a:prstGeom>
        </p:spPr>
        <p:txBody>
          <a:bodyPr vert="horz" lIns="0" tIns="0" rIns="0" bIns="0" rtlCol="0">
            <a:noAutofit/>
          </a:bodyPr>
          <a:lst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0" indent="0" fontAlgn="auto">
              <a:spcAft>
                <a:spcPts val="0"/>
              </a:spcAft>
              <a:buFont typeface="Wingdings 3" panose="05040102010807070707" pitchFamily="18" charset="2"/>
              <a:buNone/>
            </a:pPr>
            <a:r>
              <a:rPr lang="en-US" b="1" dirty="0"/>
              <a:t>CMAKE_INSTALL_DATADIR</a:t>
            </a:r>
          </a:p>
          <a:p>
            <a:pPr fontAlgn="auto">
              <a:spcAft>
                <a:spcPts val="0"/>
              </a:spcAft>
            </a:pPr>
            <a:r>
              <a:rPr lang="en-US" dirty="0"/>
              <a:t>Read-only architecture-independent data such as images and other resources</a:t>
            </a:r>
          </a:p>
          <a:p>
            <a:pPr fontAlgn="auto">
              <a:spcAft>
                <a:spcPts val="0"/>
              </a:spcAft>
            </a:pPr>
            <a:r>
              <a:rPr lang="en-US" dirty="0"/>
              <a:t>Defaults to the same as DATAROOTDIR</a:t>
            </a:r>
          </a:p>
        </p:txBody>
      </p:sp>
      <p:sp>
        <p:nvSpPr>
          <p:cNvPr id="8" name="Inhaltsplatzhalter 4">
            <a:extLst>
              <a:ext uri="{FF2B5EF4-FFF2-40B4-BE49-F238E27FC236}">
                <a16:creationId xmlns:a16="http://schemas.microsoft.com/office/drawing/2014/main" id="{4DEB6F95-C445-453E-B946-6B865EE0C03A}"/>
              </a:ext>
            </a:extLst>
          </p:cNvPr>
          <p:cNvSpPr txBox="1">
            <a:spLocks/>
          </p:cNvSpPr>
          <p:nvPr/>
        </p:nvSpPr>
        <p:spPr>
          <a:xfrm>
            <a:off x="5484600" y="3099083"/>
            <a:ext cx="5031000" cy="2675925"/>
          </a:xfrm>
          <a:prstGeom prst="rect">
            <a:avLst/>
          </a:prstGeom>
        </p:spPr>
        <p:txBody>
          <a:bodyPr vert="horz" lIns="0" tIns="0" rIns="0" bIns="0" rtlCol="0">
            <a:noAutofit/>
          </a:bodyPr>
          <a:lst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0" indent="0" fontAlgn="auto">
              <a:spcAft>
                <a:spcPts val="0"/>
              </a:spcAft>
              <a:buFont typeface="Wingdings 3" panose="05040102010807070707" pitchFamily="18" charset="2"/>
              <a:buNone/>
            </a:pPr>
            <a:r>
              <a:rPr lang="en-US" sz="1800" b="1" i="0" u="none" strike="noStrike" baseline="0" dirty="0">
                <a:latin typeface="UbuntuMono-Regular"/>
              </a:rPr>
              <a:t>CMAKE_INSTALL_MANDIR</a:t>
            </a:r>
          </a:p>
          <a:p>
            <a:pPr fontAlgn="auto">
              <a:spcAft>
                <a:spcPts val="0"/>
              </a:spcAft>
            </a:pPr>
            <a:r>
              <a:rPr lang="en-US" dirty="0"/>
              <a:t>Documentation in the man format</a:t>
            </a:r>
          </a:p>
          <a:p>
            <a:pPr fontAlgn="auto">
              <a:spcAft>
                <a:spcPts val="0"/>
              </a:spcAft>
            </a:pPr>
            <a:r>
              <a:rPr lang="en-US" dirty="0"/>
              <a:t>Defaults to DATAROOTDIR/man</a:t>
            </a:r>
          </a:p>
        </p:txBody>
      </p:sp>
      <p:sp>
        <p:nvSpPr>
          <p:cNvPr id="12" name="Inhaltsplatzhalter 4">
            <a:extLst>
              <a:ext uri="{FF2B5EF4-FFF2-40B4-BE49-F238E27FC236}">
                <a16:creationId xmlns:a16="http://schemas.microsoft.com/office/drawing/2014/main" id="{68D6E587-CE05-4115-A3D8-CD974F2F11BC}"/>
              </a:ext>
            </a:extLst>
          </p:cNvPr>
          <p:cNvSpPr txBox="1">
            <a:spLocks/>
          </p:cNvSpPr>
          <p:nvPr/>
        </p:nvSpPr>
        <p:spPr>
          <a:xfrm>
            <a:off x="5484600" y="1125699"/>
            <a:ext cx="5031000" cy="3141501"/>
          </a:xfrm>
          <a:prstGeom prst="rect">
            <a:avLst/>
          </a:prstGeom>
        </p:spPr>
        <p:txBody>
          <a:bodyPr vert="horz" lIns="0" tIns="0" rIns="0" bIns="0" rtlCol="0">
            <a:noAutofit/>
          </a:bodyPr>
          <a:lst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0" indent="0" fontAlgn="auto">
              <a:spcAft>
                <a:spcPts val="0"/>
              </a:spcAft>
              <a:buFont typeface="Wingdings 3" panose="05040102010807070707" pitchFamily="18" charset="2"/>
              <a:buNone/>
            </a:pPr>
            <a:r>
              <a:rPr lang="en-US" sz="1800" b="1" i="0" u="none" strike="noStrike" baseline="0" dirty="0">
                <a:latin typeface="UbuntuMono-Regular"/>
              </a:rPr>
              <a:t>CMAKE_INSTALL_DATAROOTDIR</a:t>
            </a:r>
          </a:p>
          <a:p>
            <a:pPr fontAlgn="auto">
              <a:spcAft>
                <a:spcPts val="0"/>
              </a:spcAft>
            </a:pPr>
            <a:r>
              <a:rPr lang="en-US" dirty="0"/>
              <a:t>Root point of read-only architecture independent data</a:t>
            </a:r>
          </a:p>
          <a:p>
            <a:pPr fontAlgn="auto">
              <a:spcAft>
                <a:spcPts val="0"/>
              </a:spcAft>
            </a:pPr>
            <a:r>
              <a:rPr lang="en-US" dirty="0"/>
              <a:t>Typically not referred to directly</a:t>
            </a:r>
          </a:p>
        </p:txBody>
      </p:sp>
    </p:spTree>
    <p:extLst>
      <p:ext uri="{BB962C8B-B14F-4D97-AF65-F5344CB8AC3E}">
        <p14:creationId xmlns:p14="http://schemas.microsoft.com/office/powerpoint/2010/main" val="255177931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Installation</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Installation</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104</a:t>
            </a:fld>
            <a:endParaRPr lang="en-US" noProof="1"/>
          </a:p>
        </p:txBody>
      </p:sp>
      <p:pic>
        <p:nvPicPr>
          <p:cNvPr id="11" name="Inhaltsplatzhalter 10">
            <a:extLst>
              <a:ext uri="{FF2B5EF4-FFF2-40B4-BE49-F238E27FC236}">
                <a16:creationId xmlns:a16="http://schemas.microsoft.com/office/drawing/2014/main" id="{3867FAA6-E62D-4B23-851F-4D697EFCC7C7}"/>
              </a:ext>
            </a:extLst>
          </p:cNvPr>
          <p:cNvPicPr>
            <a:picLocks noGrp="1" noChangeAspect="1"/>
          </p:cNvPicPr>
          <p:nvPr>
            <p:ph sz="quarter" idx="1"/>
          </p:nvPr>
        </p:nvPicPr>
        <p:blipFill>
          <a:blip r:embed="rId2"/>
          <a:stretch>
            <a:fillRect/>
          </a:stretch>
        </p:blipFill>
        <p:spPr>
          <a:xfrm>
            <a:off x="258763" y="1608929"/>
            <a:ext cx="10450512" cy="3541717"/>
          </a:xfrm>
        </p:spPr>
      </p:pic>
    </p:spTree>
    <p:extLst>
      <p:ext uri="{BB962C8B-B14F-4D97-AF65-F5344CB8AC3E}">
        <p14:creationId xmlns:p14="http://schemas.microsoft.com/office/powerpoint/2010/main" val="165227940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err="1"/>
              <a:t>CMakePackageConfigHelpers</a:t>
            </a:r>
            <a:endParaRPr lang="en-AU" noProof="0" dirty="0"/>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Installation</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105</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a:xfrm>
            <a:off x="258762" y="1258277"/>
            <a:ext cx="10450800" cy="4542448"/>
          </a:xfrm>
        </p:spPr>
        <p:txBody>
          <a:bodyPr/>
          <a:lstStyle/>
          <a:p>
            <a:r>
              <a:rPr lang="en-AU" noProof="0" dirty="0"/>
              <a:t>Helpers functions for creating config files that can be included by other projects to find and use a package</a:t>
            </a:r>
          </a:p>
          <a:p>
            <a:r>
              <a:rPr lang="en-AU" noProof="0" dirty="0"/>
              <a:t>Adds the </a:t>
            </a:r>
            <a:r>
              <a:rPr lang="en-AU" noProof="0" dirty="0" err="1"/>
              <a:t>configure_package_config_file</a:t>
            </a:r>
            <a:r>
              <a:rPr lang="en-AU" noProof="0" dirty="0"/>
              <a:t>() and </a:t>
            </a:r>
            <a:r>
              <a:rPr lang="en-AU" noProof="0" dirty="0" err="1"/>
              <a:t>write_basic_package_version_file</a:t>
            </a:r>
            <a:r>
              <a:rPr lang="en-AU" noProof="0" dirty="0"/>
              <a:t>() commands.</a:t>
            </a:r>
          </a:p>
          <a:p>
            <a:r>
              <a:rPr lang="en-AU" noProof="0" dirty="0"/>
              <a:t>The config file is responsible for ensuring that the required targets are available</a:t>
            </a:r>
          </a:p>
          <a:p>
            <a:pPr lvl="1"/>
            <a:r>
              <a:rPr lang="en-AU" noProof="0" dirty="0"/>
              <a:t>typically done by calling find_package()</a:t>
            </a:r>
          </a:p>
          <a:p>
            <a:endParaRPr lang="en-AU" noProof="0" dirty="0"/>
          </a:p>
        </p:txBody>
      </p:sp>
    </p:spTree>
    <p:extLst>
      <p:ext uri="{BB962C8B-B14F-4D97-AF65-F5344CB8AC3E}">
        <p14:creationId xmlns:p14="http://schemas.microsoft.com/office/powerpoint/2010/main" val="249833172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err="1"/>
              <a:t>CMakePackageConfigHelpers</a:t>
            </a:r>
            <a:endParaRPr lang="en-AU" noProof="0" dirty="0"/>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Installation</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106</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a:xfrm>
            <a:off x="252125" y="1270557"/>
            <a:ext cx="10450800" cy="4124325"/>
          </a:xfrm>
        </p:spPr>
        <p:txBody>
          <a:bodyPr/>
          <a:lstStyle/>
          <a:p>
            <a:r>
              <a:rPr lang="en-US" sz="1400" dirty="0"/>
              <a:t>Create a version file for a project:</a:t>
            </a:r>
            <a:endParaRPr lang="en-AU" sz="1400" noProof="0" dirty="0"/>
          </a:p>
          <a:p>
            <a:r>
              <a:rPr lang="en-AU" sz="1400" noProof="0" dirty="0"/>
              <a:t>Version file must be in the same directory as the config file</a:t>
            </a:r>
          </a:p>
          <a:p>
            <a:r>
              <a:rPr lang="en-US" sz="1400" noProof="0" dirty="0"/>
              <a:t>Writes a file for use as &lt;PackageName&gt;</a:t>
            </a:r>
            <a:r>
              <a:rPr lang="en-US" sz="1400" noProof="0" dirty="0" err="1"/>
              <a:t>ConfigVersion.cmake</a:t>
            </a:r>
            <a:r>
              <a:rPr lang="en-US" sz="1400" noProof="0" dirty="0"/>
              <a:t> file to &lt;filename&gt;</a:t>
            </a:r>
          </a:p>
          <a:p>
            <a:r>
              <a:rPr lang="en-US" sz="1400" noProof="0" dirty="0"/>
              <a:t>&lt;filename&gt; is the output filename, it should be in the build tree. &lt;</a:t>
            </a:r>
            <a:r>
              <a:rPr lang="en-US" sz="1400" noProof="0" dirty="0" err="1"/>
              <a:t>major.minor.patch</a:t>
            </a:r>
            <a:r>
              <a:rPr lang="en-US" sz="1400" noProof="0" dirty="0"/>
              <a:t>&gt; is the version number of the project to be installed.</a:t>
            </a:r>
          </a:p>
          <a:p>
            <a:r>
              <a:rPr lang="en-US" sz="1400" noProof="0" dirty="0"/>
              <a:t>If no VERSION is given, the PROJECT_VERSION variable is used. If this hasn't been set, it errors out.</a:t>
            </a:r>
            <a:endParaRPr lang="en-AU" sz="1400" noProof="0" dirty="0"/>
          </a:p>
          <a:p>
            <a:r>
              <a:rPr lang="en-AU" sz="1400" noProof="0" dirty="0"/>
              <a:t>If the VERSION is given, the </a:t>
            </a:r>
            <a:r>
              <a:rPr lang="en-AU" sz="1400" noProof="0" dirty="0" err="1"/>
              <a:t>requiredVersion</a:t>
            </a:r>
            <a:r>
              <a:rPr lang="en-AU" sz="1400" noProof="0" dirty="0"/>
              <a:t> is expected to be in the usual </a:t>
            </a:r>
            <a:r>
              <a:rPr lang="en-AU" sz="1400" noProof="0" dirty="0" err="1"/>
              <a:t>major.minor.patch.tweak</a:t>
            </a:r>
            <a:r>
              <a:rPr lang="en-AU" sz="1400" noProof="0" dirty="0"/>
              <a:t> form</a:t>
            </a:r>
          </a:p>
          <a:p>
            <a:pPr lvl="1"/>
            <a:r>
              <a:rPr lang="en-AU" sz="1200" noProof="0" dirty="0"/>
              <a:t>but only the major part is compulsory</a:t>
            </a:r>
          </a:p>
          <a:p>
            <a:r>
              <a:rPr lang="en-AU" sz="1400" noProof="0" dirty="0"/>
              <a:t>If the VERSION is not given, the PROJECT_VERSION variable is used instead</a:t>
            </a:r>
          </a:p>
          <a:p>
            <a:pPr lvl="1"/>
            <a:r>
              <a:rPr lang="en-AU" sz="1200" noProof="0" dirty="0"/>
              <a:t>set by the project() command</a:t>
            </a:r>
          </a:p>
          <a:p>
            <a:r>
              <a:rPr lang="en-AU" sz="1400" noProof="0" dirty="0"/>
              <a:t>The COMPATIBILITY option specifies a strategy for how the compatibility should be determined</a:t>
            </a:r>
          </a:p>
          <a:p>
            <a:pPr lvl="1"/>
            <a:r>
              <a:rPr lang="en-AU" sz="1200" dirty="0" err="1"/>
              <a:t>AnyNewerVersion</a:t>
            </a:r>
            <a:r>
              <a:rPr lang="en-AU" sz="1200" dirty="0"/>
              <a:t>: </a:t>
            </a:r>
            <a:r>
              <a:rPr lang="en-AU" sz="1200" noProof="0" dirty="0"/>
              <a:t>The package version must be equal to or greater than the specified version</a:t>
            </a:r>
          </a:p>
          <a:p>
            <a:pPr lvl="1"/>
            <a:r>
              <a:rPr lang="en-AU" sz="1200" dirty="0" err="1"/>
              <a:t>ExactVersion</a:t>
            </a:r>
            <a:r>
              <a:rPr lang="en-AU" sz="1200" dirty="0"/>
              <a:t>: </a:t>
            </a:r>
            <a:r>
              <a:rPr lang="en-US" sz="1200" dirty="0"/>
              <a:t>The major, minor, and patch parts of the package version number must be the same as those in the </a:t>
            </a:r>
            <a:r>
              <a:rPr lang="en-US" sz="1200" dirty="0" err="1"/>
              <a:t>requiredVersion</a:t>
            </a:r>
            <a:endParaRPr lang="en-AU" sz="1200" dirty="0"/>
          </a:p>
          <a:p>
            <a:pPr lvl="1"/>
            <a:r>
              <a:rPr lang="en-AU" sz="1200" noProof="0" dirty="0"/>
              <a:t>…</a:t>
            </a:r>
          </a:p>
          <a:p>
            <a:pPr lvl="1"/>
            <a:endParaRPr lang="en-AU" sz="1200" noProof="0" dirty="0"/>
          </a:p>
        </p:txBody>
      </p:sp>
      <p:sp>
        <p:nvSpPr>
          <p:cNvPr id="7" name="Textfeld 6">
            <a:extLst>
              <a:ext uri="{FF2B5EF4-FFF2-40B4-BE49-F238E27FC236}">
                <a16:creationId xmlns:a16="http://schemas.microsoft.com/office/drawing/2014/main" id="{021E8BFE-854B-4B50-917B-68F957A5C23A}"/>
              </a:ext>
            </a:extLst>
          </p:cNvPr>
          <p:cNvSpPr txBox="1"/>
          <p:nvPr/>
        </p:nvSpPr>
        <p:spPr>
          <a:xfrm>
            <a:off x="5683901" y="-272"/>
            <a:ext cx="5285724" cy="1563687"/>
          </a:xfrm>
          <a:prstGeom prst="rect">
            <a:avLst/>
          </a:prstGeom>
          <a:solidFill>
            <a:schemeClr val="tx1"/>
          </a:solidFill>
        </p:spPr>
        <p:txBody>
          <a:bodyPr wrap="square" lIns="0" tIns="0" rIns="0" bIns="0" rtlCol="0">
            <a:noAutofit/>
          </a:bodyPr>
          <a:lstStyle/>
          <a:p>
            <a:pPr algn="l"/>
            <a:r>
              <a:rPr lang="en-US" sz="1800" b="0" i="0" u="none" strike="noStrike" baseline="0" dirty="0">
                <a:solidFill>
                  <a:srgbClr val="F1C774"/>
                </a:solidFill>
                <a:latin typeface="UbuntuMono-Regular"/>
              </a:rPr>
              <a:t>include</a:t>
            </a:r>
            <a:r>
              <a:rPr lang="en-US" sz="1800" b="0" i="0" u="none" strike="noStrike" baseline="0" dirty="0">
                <a:solidFill>
                  <a:srgbClr val="C6C9C7"/>
                </a:solidFill>
                <a:latin typeface="UbuntuMono-Regular"/>
              </a:rPr>
              <a:t>(</a:t>
            </a:r>
            <a:r>
              <a:rPr lang="en-US" sz="1800" b="0" i="0" u="none" strike="noStrike" baseline="0" dirty="0" err="1">
                <a:solidFill>
                  <a:srgbClr val="C6C9C7"/>
                </a:solidFill>
                <a:latin typeface="UbuntuMono-Regular"/>
              </a:rPr>
              <a:t>CMakePackageConfigHelpers</a:t>
            </a:r>
            <a:r>
              <a:rPr lang="en-US" sz="1800" b="0" i="0" u="none" strike="noStrike" baseline="0" dirty="0">
                <a:solidFill>
                  <a:srgbClr val="C6C9C7"/>
                </a:solidFill>
                <a:latin typeface="UbuntuMono-Regular"/>
              </a:rPr>
              <a:t>)</a:t>
            </a:r>
          </a:p>
          <a:p>
            <a:pPr algn="l"/>
            <a:r>
              <a:rPr lang="en-US" sz="1800" b="0" i="0" u="none" strike="noStrike" baseline="0" dirty="0" err="1">
                <a:solidFill>
                  <a:srgbClr val="F1C774"/>
                </a:solidFill>
                <a:latin typeface="UbuntuMono-Regular"/>
              </a:rPr>
              <a:t>write_basic_package_version_file</a:t>
            </a:r>
            <a:r>
              <a:rPr lang="en-US" sz="1800" b="0" i="0" u="none" strike="noStrike" baseline="0" dirty="0">
                <a:solidFill>
                  <a:srgbClr val="C6C9C7"/>
                </a:solidFill>
                <a:latin typeface="UbuntuMono-Regular"/>
              </a:rPr>
              <a:t>(</a:t>
            </a:r>
            <a:r>
              <a:rPr lang="en-US" sz="1800" b="0" i="0" u="none" strike="noStrike" baseline="0" dirty="0" err="1">
                <a:solidFill>
                  <a:srgbClr val="C6C9C7"/>
                </a:solidFill>
                <a:latin typeface="UbuntuMono-Regular"/>
              </a:rPr>
              <a:t>outFile</a:t>
            </a:r>
            <a:endParaRPr lang="en-US" sz="1800" b="0" i="0" u="none" strike="noStrike" baseline="0" dirty="0">
              <a:solidFill>
                <a:srgbClr val="C6C9C7"/>
              </a:solidFill>
              <a:latin typeface="UbuntuMono-Regular"/>
            </a:endParaRPr>
          </a:p>
          <a:p>
            <a:pPr algn="l"/>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VERSION </a:t>
            </a:r>
            <a:r>
              <a:rPr lang="en-US" sz="1800" b="0" i="0" u="none" strike="noStrike" baseline="0" dirty="0" err="1">
                <a:solidFill>
                  <a:srgbClr val="C6C9C7"/>
                </a:solidFill>
                <a:latin typeface="UbuntuMono-Regular"/>
              </a:rPr>
              <a:t>requiredVersion</a:t>
            </a:r>
            <a:r>
              <a:rPr lang="en-US" sz="1800" b="0" i="0" u="none" strike="noStrike" baseline="0" dirty="0">
                <a:solidFill>
                  <a:srgbClr val="C6C9C7"/>
                </a:solidFill>
                <a:latin typeface="UbuntuMono-Regular"/>
              </a:rPr>
              <a:t>]</a:t>
            </a:r>
          </a:p>
          <a:p>
            <a:pPr algn="l"/>
            <a:r>
              <a:rPr lang="en-US" sz="1800" b="0" i="0" u="none" strike="noStrike" baseline="0" dirty="0">
                <a:solidFill>
                  <a:srgbClr val="82A3BF"/>
                </a:solidFill>
                <a:latin typeface="UbuntuMono-Regular"/>
              </a:rPr>
              <a:t>COMPATIBILITY </a:t>
            </a:r>
            <a:r>
              <a:rPr lang="en-US" sz="1800" b="0" i="0" u="none" strike="noStrike" baseline="0" dirty="0" err="1">
                <a:solidFill>
                  <a:srgbClr val="C6C9C7"/>
                </a:solidFill>
                <a:latin typeface="UbuntuMono-Regular"/>
              </a:rPr>
              <a:t>compat</a:t>
            </a:r>
            <a:endParaRPr lang="en-US" sz="1800" b="0" i="0" u="none" strike="noStrike" baseline="0" dirty="0">
              <a:solidFill>
                <a:srgbClr val="C6C9C7"/>
              </a:solidFill>
              <a:latin typeface="UbuntuMono-Regular"/>
            </a:endParaRPr>
          </a:p>
          <a:p>
            <a:pPr algn="l"/>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ARCH_INDEPENDENT</a:t>
            </a:r>
            <a:r>
              <a:rPr lang="en-US" sz="1800" b="0" i="0" u="none" strike="noStrike" baseline="0" dirty="0">
                <a:solidFill>
                  <a:srgbClr val="C6C9C7"/>
                </a:solidFill>
                <a:latin typeface="UbuntuMono-Regular"/>
              </a:rPr>
              <a:t>] </a:t>
            </a:r>
            <a:r>
              <a:rPr lang="en-US" sz="1800" b="0" i="0" u="none" strike="noStrike" baseline="0" dirty="0">
                <a:solidFill>
                  <a:srgbClr val="707981"/>
                </a:solidFill>
                <a:latin typeface="UbuntuMono-Regular"/>
              </a:rPr>
              <a:t># CMake 3.14</a:t>
            </a:r>
            <a:r>
              <a:rPr lang="en-US" sz="1800" b="0" i="0" u="none" strike="noStrike" baseline="0" dirty="0">
                <a:solidFill>
                  <a:srgbClr val="C6C9C7"/>
                </a:solidFill>
                <a:latin typeface="UbuntuMono-Regular"/>
              </a:rPr>
              <a:t>)</a:t>
            </a:r>
            <a:endParaRPr kumimoji="0" lang="en-US" sz="1800" b="0" i="0" u="none" strike="noStrike" kern="0" cap="none" spc="0" normalizeH="0" baseline="0" noProof="0" dirty="0">
              <a:ln>
                <a:noFill/>
              </a:ln>
              <a:solidFill>
                <a:srgbClr val="000000"/>
              </a:solidFill>
              <a:effectLst/>
              <a:uLnTx/>
              <a:uFillTx/>
            </a:endParaRPr>
          </a:p>
        </p:txBody>
      </p:sp>
      <p:sp>
        <p:nvSpPr>
          <p:cNvPr id="8" name="Textfeld 7">
            <a:extLst>
              <a:ext uri="{FF2B5EF4-FFF2-40B4-BE49-F238E27FC236}">
                <a16:creationId xmlns:a16="http://schemas.microsoft.com/office/drawing/2014/main" id="{8A053E75-C72D-484F-B994-074DA4D8F479}"/>
              </a:ext>
            </a:extLst>
          </p:cNvPr>
          <p:cNvSpPr txBox="1"/>
          <p:nvPr/>
        </p:nvSpPr>
        <p:spPr>
          <a:xfrm>
            <a:off x="3537157" y="4834269"/>
            <a:ext cx="7432468" cy="1183170"/>
          </a:xfrm>
          <a:prstGeom prst="rect">
            <a:avLst/>
          </a:prstGeom>
          <a:solidFill>
            <a:schemeClr val="tx1"/>
          </a:solidFill>
        </p:spPr>
        <p:txBody>
          <a:bodyPr wrap="square" lIns="0" tIns="0" rIns="0" bIns="0" rtlCol="0">
            <a:noAutofit/>
          </a:bodyPr>
          <a:lstStyle/>
          <a:p>
            <a:r>
              <a:rPr lang="de-DE" sz="1400" b="0" dirty="0">
                <a:solidFill>
                  <a:srgbClr val="6A9955"/>
                </a:solidFill>
                <a:effectLst/>
                <a:latin typeface="Consolas" panose="020B0609020204030204" pitchFamily="49" charset="0"/>
              </a:rPr>
              <a:t># </a:t>
            </a:r>
            <a:r>
              <a:rPr lang="de-DE" sz="1400" b="0" dirty="0" err="1">
                <a:solidFill>
                  <a:srgbClr val="6A9955"/>
                </a:solidFill>
                <a:effectLst/>
                <a:latin typeface="Consolas" panose="020B0609020204030204" pitchFamily="49" charset="0"/>
              </a:rPr>
              <a:t>generate</a:t>
            </a:r>
            <a:r>
              <a:rPr lang="de-DE" sz="1400" b="0" dirty="0">
                <a:solidFill>
                  <a:srgbClr val="6A9955"/>
                </a:solidFill>
                <a:effectLst/>
                <a:latin typeface="Consolas" panose="020B0609020204030204" pitchFamily="49" charset="0"/>
              </a:rPr>
              <a:t> the version </a:t>
            </a:r>
            <a:r>
              <a:rPr lang="de-DE" sz="1400" b="0" dirty="0" err="1">
                <a:solidFill>
                  <a:srgbClr val="6A9955"/>
                </a:solidFill>
                <a:effectLst/>
                <a:latin typeface="Consolas" panose="020B0609020204030204" pitchFamily="49" charset="0"/>
              </a:rPr>
              <a:t>file</a:t>
            </a:r>
            <a:r>
              <a:rPr lang="de-DE" sz="1400" b="0" dirty="0">
                <a:solidFill>
                  <a:srgbClr val="6A9955"/>
                </a:solidFill>
                <a:effectLst/>
                <a:latin typeface="Consolas" panose="020B0609020204030204" pitchFamily="49" charset="0"/>
              </a:rPr>
              <a:t> for the config </a:t>
            </a:r>
            <a:r>
              <a:rPr lang="de-DE" sz="1400" b="0" dirty="0" err="1">
                <a:solidFill>
                  <a:srgbClr val="6A9955"/>
                </a:solidFill>
                <a:effectLst/>
                <a:latin typeface="Consolas" panose="020B0609020204030204" pitchFamily="49" charset="0"/>
              </a:rPr>
              <a:t>file</a:t>
            </a:r>
            <a:endParaRPr lang="de-DE" sz="1400" b="0" dirty="0">
              <a:solidFill>
                <a:srgbClr val="D4D4D4"/>
              </a:solidFill>
              <a:effectLst/>
              <a:latin typeface="Consolas" panose="020B0609020204030204" pitchFamily="49" charset="0"/>
            </a:endParaRPr>
          </a:p>
          <a:p>
            <a:r>
              <a:rPr lang="de-DE" sz="1400" b="0" dirty="0" err="1">
                <a:solidFill>
                  <a:srgbClr val="D4D4D4"/>
                </a:solidFill>
                <a:effectLst/>
                <a:latin typeface="Consolas" panose="020B0609020204030204" pitchFamily="49" charset="0"/>
              </a:rPr>
              <a:t>write_basic_package_version_file</a:t>
            </a:r>
            <a:r>
              <a:rPr lang="de-DE" sz="1400" b="0" dirty="0">
                <a:solidFill>
                  <a:srgbClr val="D4D4D4"/>
                </a:solidFill>
                <a:effectLst/>
                <a:latin typeface="Consolas" panose="020B0609020204030204" pitchFamily="49" charset="0"/>
              </a:rPr>
              <a:t>(</a:t>
            </a:r>
          </a:p>
          <a:p>
            <a:r>
              <a:rPr lang="de-DE" sz="1400" b="0" dirty="0">
                <a:solidFill>
                  <a:srgbClr val="D4D4D4"/>
                </a:solidFill>
                <a:effectLst/>
                <a:latin typeface="Consolas" panose="020B0609020204030204" pitchFamily="49" charset="0"/>
              </a:rPr>
              <a:t>    </a:t>
            </a:r>
            <a:r>
              <a:rPr lang="de-DE" sz="1400" b="0" dirty="0">
                <a:solidFill>
                  <a:srgbClr val="CE9178"/>
                </a:solidFill>
                <a:effectLst/>
                <a:latin typeface="Consolas" panose="020B0609020204030204" pitchFamily="49" charset="0"/>
              </a:rPr>
              <a:t>"${CMAKE_CURRENT_BINARY_DIR}/cmake/${TARGET_NAME}</a:t>
            </a:r>
            <a:r>
              <a:rPr lang="de-DE" sz="1400" b="0" dirty="0" err="1">
                <a:solidFill>
                  <a:srgbClr val="CE9178"/>
                </a:solidFill>
                <a:effectLst/>
                <a:latin typeface="Consolas" panose="020B0609020204030204" pitchFamily="49" charset="0"/>
              </a:rPr>
              <a:t>ConfigVersion.cmake</a:t>
            </a:r>
            <a:r>
              <a:rPr lang="de-DE" sz="1400" b="0" dirty="0">
                <a:solidFill>
                  <a:srgbClr val="CE9178"/>
                </a:solidFill>
                <a:effectLst/>
                <a:latin typeface="Consolas" panose="020B0609020204030204" pitchFamily="49" charset="0"/>
              </a:rPr>
              <a:t>"</a:t>
            </a:r>
            <a:endParaRPr lang="de-DE" sz="1400" b="0" dirty="0">
              <a:solidFill>
                <a:srgbClr val="D4D4D4"/>
              </a:solidFill>
              <a:effectLst/>
              <a:latin typeface="Consolas" panose="020B0609020204030204" pitchFamily="49" charset="0"/>
            </a:endParaRPr>
          </a:p>
          <a:p>
            <a:r>
              <a:rPr lang="de-DE" sz="1400" b="0" dirty="0">
                <a:solidFill>
                  <a:srgbClr val="D4D4D4"/>
                </a:solidFill>
                <a:effectLst/>
                <a:latin typeface="Consolas" panose="020B0609020204030204" pitchFamily="49" charset="0"/>
              </a:rPr>
              <a:t>    VERSION </a:t>
            </a:r>
            <a:r>
              <a:rPr lang="de-DE" sz="1400" b="0" dirty="0">
                <a:solidFill>
                  <a:srgbClr val="CE9178"/>
                </a:solidFill>
                <a:effectLst/>
                <a:latin typeface="Consolas" panose="020B0609020204030204" pitchFamily="49" charset="0"/>
              </a:rPr>
              <a:t>"${version}"</a:t>
            </a:r>
            <a:endParaRPr lang="de-DE" sz="1400" b="0" dirty="0">
              <a:solidFill>
                <a:srgbClr val="D4D4D4"/>
              </a:solidFill>
              <a:effectLst/>
              <a:latin typeface="Consolas" panose="020B0609020204030204" pitchFamily="49" charset="0"/>
            </a:endParaRPr>
          </a:p>
          <a:p>
            <a:r>
              <a:rPr lang="de-DE" sz="1400" b="0" dirty="0">
                <a:solidFill>
                  <a:srgbClr val="D4D4D4"/>
                </a:solidFill>
                <a:effectLst/>
                <a:latin typeface="Consolas" panose="020B0609020204030204" pitchFamily="49" charset="0"/>
              </a:rPr>
              <a:t>    COMPATIBILITY </a:t>
            </a:r>
            <a:r>
              <a:rPr lang="de-DE" sz="1400" b="0" dirty="0" err="1">
                <a:solidFill>
                  <a:srgbClr val="D4D4D4"/>
                </a:solidFill>
                <a:effectLst/>
                <a:latin typeface="Consolas" panose="020B0609020204030204" pitchFamily="49" charset="0"/>
              </a:rPr>
              <a:t>AnyNewerVersion</a:t>
            </a:r>
            <a:endParaRPr lang="de-DE" sz="1400" b="0" dirty="0">
              <a:solidFill>
                <a:srgbClr val="D4D4D4"/>
              </a:solidFill>
              <a:effectLst/>
              <a:latin typeface="Consolas" panose="020B0609020204030204" pitchFamily="49" charset="0"/>
            </a:endParaRPr>
          </a:p>
          <a:p>
            <a:r>
              <a:rPr lang="de-DE" sz="1400" b="0" dirty="0">
                <a:solidFill>
                  <a:srgbClr val="D4D4D4"/>
                </a:solidFill>
                <a:effectLst/>
                <a:latin typeface="Consolas" panose="020B0609020204030204" pitchFamily="49" charset="0"/>
              </a:rPr>
              <a:t>)</a:t>
            </a:r>
          </a:p>
          <a:p>
            <a:br>
              <a:rPr lang="de-DE" sz="1400" b="0" dirty="0">
                <a:solidFill>
                  <a:srgbClr val="D4D4D4"/>
                </a:solidFill>
                <a:effectLst/>
                <a:latin typeface="Consolas" panose="020B0609020204030204" pitchFamily="49" charset="0"/>
              </a:rPr>
            </a:br>
            <a:endParaRPr lang="de-DE"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1053852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err="1"/>
              <a:t>CMakePackageConfigHelpers</a:t>
            </a:r>
            <a:endParaRPr lang="en-AU" noProof="0" dirty="0"/>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Installation</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107</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a:xfrm>
            <a:off x="258762" y="1258277"/>
            <a:ext cx="10450800" cy="4542448"/>
          </a:xfrm>
        </p:spPr>
        <p:txBody>
          <a:bodyPr/>
          <a:lstStyle/>
          <a:p>
            <a:r>
              <a:rPr lang="en-AU" noProof="0" dirty="0" err="1"/>
              <a:t>configure_package_config_file</a:t>
            </a:r>
            <a:endParaRPr lang="en-AU" noProof="0" dirty="0"/>
          </a:p>
          <a:p>
            <a:r>
              <a:rPr lang="en-AU" noProof="0" dirty="0"/>
              <a:t>Create a config file for a project</a:t>
            </a:r>
          </a:p>
          <a:p>
            <a:r>
              <a:rPr lang="en-AU" noProof="0" dirty="0"/>
              <a:t>. </a:t>
            </a:r>
            <a:r>
              <a:rPr lang="en-AU" noProof="0" dirty="0" err="1"/>
              <a:t>configure_package_config_file</a:t>
            </a:r>
            <a:r>
              <a:rPr lang="en-AU" noProof="0" dirty="0"/>
              <a:t>() should be used when creating the &lt;</a:t>
            </a:r>
            <a:r>
              <a:rPr lang="en-AU" noProof="0" dirty="0" err="1"/>
              <a:t>PackageName</a:t>
            </a:r>
            <a:r>
              <a:rPr lang="en-AU" noProof="0" dirty="0"/>
              <a:t>&gt;</a:t>
            </a:r>
            <a:r>
              <a:rPr lang="en-AU" noProof="0" dirty="0" err="1"/>
              <a:t>Config.cmake</a:t>
            </a:r>
            <a:r>
              <a:rPr lang="en-AU" noProof="0" dirty="0"/>
              <a:t> or &lt;</a:t>
            </a:r>
            <a:r>
              <a:rPr lang="en-AU" noProof="0" dirty="0" err="1"/>
              <a:t>PackageName</a:t>
            </a:r>
            <a:r>
              <a:rPr lang="en-AU" noProof="0" dirty="0"/>
              <a:t>&gt;-</a:t>
            </a:r>
            <a:r>
              <a:rPr lang="en-AU" noProof="0" dirty="0" err="1"/>
              <a:t>config.cmake</a:t>
            </a:r>
            <a:r>
              <a:rPr lang="en-AU" noProof="0" dirty="0"/>
              <a:t> file for installing a project or library.</a:t>
            </a:r>
          </a:p>
          <a:p>
            <a:r>
              <a:rPr lang="en-AU" noProof="0" dirty="0"/>
              <a:t> It helps making the resulting package relocatable by avoiding hardcoded paths in the installed </a:t>
            </a:r>
            <a:r>
              <a:rPr lang="en-AU" noProof="0" dirty="0" err="1"/>
              <a:t>Config.cmake</a:t>
            </a:r>
            <a:r>
              <a:rPr lang="en-AU" noProof="0" dirty="0"/>
              <a:t> file.</a:t>
            </a:r>
          </a:p>
          <a:p>
            <a:endParaRPr lang="en-AU" noProof="0" dirty="0"/>
          </a:p>
        </p:txBody>
      </p:sp>
      <p:sp>
        <p:nvSpPr>
          <p:cNvPr id="7" name="Textfeld 6">
            <a:extLst>
              <a:ext uri="{FF2B5EF4-FFF2-40B4-BE49-F238E27FC236}">
                <a16:creationId xmlns:a16="http://schemas.microsoft.com/office/drawing/2014/main" id="{021E8BFE-854B-4B50-917B-68F957A5C23A}"/>
              </a:ext>
            </a:extLst>
          </p:cNvPr>
          <p:cNvSpPr txBox="1"/>
          <p:nvPr/>
        </p:nvSpPr>
        <p:spPr>
          <a:xfrm>
            <a:off x="5997574" y="8100"/>
            <a:ext cx="4972051" cy="1185700"/>
          </a:xfrm>
          <a:prstGeom prst="rect">
            <a:avLst/>
          </a:prstGeom>
          <a:solidFill>
            <a:schemeClr val="tx1"/>
          </a:solidFill>
        </p:spPr>
        <p:txBody>
          <a:bodyPr wrap="square" lIns="0" tIns="0" rIns="0" bIns="0" rtlCol="0">
            <a:noAutofit/>
          </a:bodyPr>
          <a:lstStyle/>
          <a:p>
            <a:pPr algn="l"/>
            <a:r>
              <a:rPr lang="en-US" sz="1800" b="0" i="0" u="none" strike="noStrike" baseline="0" dirty="0">
                <a:solidFill>
                  <a:srgbClr val="F1C774"/>
                </a:solidFill>
                <a:latin typeface="UbuntuMono-Regular"/>
              </a:rPr>
              <a:t>include</a:t>
            </a:r>
            <a:r>
              <a:rPr lang="en-US" sz="1800" b="0" i="0" u="none" strike="noStrike" baseline="0" dirty="0">
                <a:solidFill>
                  <a:srgbClr val="C6C9C7"/>
                </a:solidFill>
                <a:latin typeface="UbuntuMono-Regular"/>
              </a:rPr>
              <a:t>(</a:t>
            </a:r>
            <a:r>
              <a:rPr lang="en-US" sz="1800" b="0" i="0" u="none" strike="noStrike" baseline="0" dirty="0" err="1">
                <a:solidFill>
                  <a:srgbClr val="C6C9C7"/>
                </a:solidFill>
                <a:latin typeface="UbuntuMono-Regular"/>
              </a:rPr>
              <a:t>CMakePackageConfigHelpers</a:t>
            </a:r>
            <a:r>
              <a:rPr lang="en-US" sz="1800" b="0" i="0" u="none" strike="noStrike" baseline="0" dirty="0">
                <a:solidFill>
                  <a:srgbClr val="C6C9C7"/>
                </a:solidFill>
                <a:latin typeface="UbuntuMono-Regular"/>
              </a:rPr>
              <a:t>)</a:t>
            </a:r>
          </a:p>
          <a:p>
            <a:pPr algn="l"/>
            <a:r>
              <a:rPr lang="en-US" sz="1800" b="0" i="0" u="none" strike="noStrike" baseline="0" dirty="0" err="1">
                <a:solidFill>
                  <a:srgbClr val="F1C774"/>
                </a:solidFill>
                <a:latin typeface="UbuntuMono-Regular"/>
              </a:rPr>
              <a:t>configure_package_config_file</a:t>
            </a:r>
            <a:r>
              <a:rPr lang="en-US" sz="1800" b="0" i="0" u="none" strike="noStrike" baseline="0" dirty="0">
                <a:solidFill>
                  <a:srgbClr val="F1C774"/>
                </a:solidFill>
                <a:latin typeface="UbuntuMono-Regular"/>
              </a:rPr>
              <a:t>(&lt;input&gt; &lt;output&gt;</a:t>
            </a:r>
          </a:p>
          <a:p>
            <a:pPr algn="l"/>
            <a:r>
              <a:rPr lang="en-US" sz="1800" b="0" i="0" u="none" strike="noStrike" baseline="0" dirty="0">
                <a:solidFill>
                  <a:srgbClr val="F1C774"/>
                </a:solidFill>
                <a:latin typeface="UbuntuMono-Regular"/>
              </a:rPr>
              <a:t>  INSTALL_DESTINATION &lt;path&gt;</a:t>
            </a:r>
          </a:p>
          <a:p>
            <a:pPr algn="l"/>
            <a:r>
              <a:rPr lang="en-US" sz="1800" b="0" i="0" u="none" strike="noStrike" baseline="0" dirty="0">
                <a:solidFill>
                  <a:srgbClr val="F1C774"/>
                </a:solidFill>
                <a:latin typeface="UbuntuMono-Regular"/>
              </a:rPr>
              <a:t>)</a:t>
            </a:r>
          </a:p>
        </p:txBody>
      </p:sp>
      <p:sp>
        <p:nvSpPr>
          <p:cNvPr id="8" name="Textfeld 7">
            <a:extLst>
              <a:ext uri="{FF2B5EF4-FFF2-40B4-BE49-F238E27FC236}">
                <a16:creationId xmlns:a16="http://schemas.microsoft.com/office/drawing/2014/main" id="{F00E604E-3FB1-4A16-9C0E-32A6C4E4566A}"/>
              </a:ext>
            </a:extLst>
          </p:cNvPr>
          <p:cNvSpPr txBox="1"/>
          <p:nvPr/>
        </p:nvSpPr>
        <p:spPr>
          <a:xfrm>
            <a:off x="266700" y="3598146"/>
            <a:ext cx="10123488" cy="1792369"/>
          </a:xfrm>
          <a:prstGeom prst="rect">
            <a:avLst/>
          </a:prstGeom>
          <a:solidFill>
            <a:schemeClr val="tx1"/>
          </a:solidFill>
        </p:spPr>
        <p:txBody>
          <a:bodyPr wrap="square" lIns="0" tIns="0" rIns="0" bIns="0" rtlCol="0">
            <a:noAutofit/>
          </a:bodyPr>
          <a:lstStyle/>
          <a:p>
            <a:r>
              <a:rPr lang="de-DE" b="0" dirty="0">
                <a:solidFill>
                  <a:srgbClr val="6A9955"/>
                </a:solidFill>
                <a:effectLst/>
                <a:latin typeface="Consolas" panose="020B0609020204030204" pitchFamily="49" charset="0"/>
              </a:rPr>
              <a:t># Create the package config </a:t>
            </a:r>
            <a:r>
              <a:rPr lang="de-DE" b="0" dirty="0" err="1">
                <a:solidFill>
                  <a:srgbClr val="6A9955"/>
                </a:solidFill>
                <a:effectLst/>
                <a:latin typeface="Consolas" panose="020B0609020204030204" pitchFamily="49" charset="0"/>
              </a:rPr>
              <a:t>file</a:t>
            </a:r>
            <a:r>
              <a:rPr lang="de-DE" b="0" dirty="0">
                <a:solidFill>
                  <a:srgbClr val="6A9955"/>
                </a:solidFill>
                <a:effectLst/>
                <a:latin typeface="Consolas" panose="020B0609020204030204" pitchFamily="49" charset="0"/>
              </a:rPr>
              <a:t> for the </a:t>
            </a:r>
            <a:r>
              <a:rPr lang="de-DE" b="0" dirty="0" err="1">
                <a:solidFill>
                  <a:srgbClr val="6A9955"/>
                </a:solidFill>
                <a:effectLst/>
                <a:latin typeface="Consolas" panose="020B0609020204030204" pitchFamily="49" charset="0"/>
              </a:rPr>
              <a:t>target</a:t>
            </a:r>
            <a:endParaRPr lang="de-DE" b="0" dirty="0">
              <a:solidFill>
                <a:srgbClr val="D4D4D4"/>
              </a:solidFill>
              <a:effectLst/>
              <a:latin typeface="Consolas" panose="020B0609020204030204" pitchFamily="49" charset="0"/>
            </a:endParaRPr>
          </a:p>
          <a:p>
            <a:r>
              <a:rPr lang="de-DE" b="0" dirty="0" err="1">
                <a:solidFill>
                  <a:srgbClr val="D4D4D4"/>
                </a:solidFill>
                <a:effectLst/>
                <a:latin typeface="Consolas" panose="020B0609020204030204" pitchFamily="49" charset="0"/>
              </a:rPr>
              <a:t>configure_package_config_file</a:t>
            </a:r>
            <a:r>
              <a:rPr lang="de-DE" b="0" dirty="0">
                <a:solidFill>
                  <a:srgbClr val="D4D4D4"/>
                </a:solidFill>
                <a:effectLst/>
                <a:latin typeface="Consolas" panose="020B0609020204030204" pitchFamily="49" charset="0"/>
              </a:rPr>
              <a:t>(</a:t>
            </a:r>
          </a:p>
          <a:p>
            <a:r>
              <a:rPr lang="de-DE" b="0" dirty="0">
                <a:solidFill>
                  <a:srgbClr val="D4D4D4"/>
                </a:solidFill>
                <a:effectLst/>
                <a:latin typeface="Consolas" panose="020B0609020204030204" pitchFamily="49" charset="0"/>
              </a:rPr>
              <a:t>    </a:t>
            </a:r>
            <a:r>
              <a:rPr lang="de-DE" b="0" dirty="0">
                <a:solidFill>
                  <a:srgbClr val="CE9178"/>
                </a:solidFill>
                <a:effectLst/>
                <a:latin typeface="Consolas" panose="020B0609020204030204" pitchFamily="49" charset="0"/>
              </a:rPr>
              <a:t>"${CMAKE_CURRENT_SOURCE_DIR}/</a:t>
            </a:r>
            <a:r>
              <a:rPr lang="de-DE" b="0" dirty="0" err="1">
                <a:solidFill>
                  <a:srgbClr val="CE9178"/>
                </a:solidFill>
                <a:effectLst/>
                <a:latin typeface="Consolas" panose="020B0609020204030204" pitchFamily="49" charset="0"/>
              </a:rPr>
              <a:t>cmake</a:t>
            </a:r>
            <a:r>
              <a:rPr lang="de-DE" b="0" dirty="0">
                <a:solidFill>
                  <a:srgbClr val="CE9178"/>
                </a:solidFill>
                <a:effectLst/>
                <a:latin typeface="Consolas" panose="020B0609020204030204" pitchFamily="49" charset="0"/>
              </a:rPr>
              <a:t>/Config.cmake.in"</a:t>
            </a:r>
            <a:endParaRPr lang="de-DE" b="0" dirty="0">
              <a:solidFill>
                <a:srgbClr val="D4D4D4"/>
              </a:solidFill>
              <a:effectLst/>
              <a:latin typeface="Consolas" panose="020B0609020204030204" pitchFamily="49" charset="0"/>
            </a:endParaRPr>
          </a:p>
          <a:p>
            <a:r>
              <a:rPr lang="de-DE" b="0" dirty="0">
                <a:solidFill>
                  <a:srgbClr val="D4D4D4"/>
                </a:solidFill>
                <a:effectLst/>
                <a:latin typeface="Consolas" panose="020B0609020204030204" pitchFamily="49" charset="0"/>
              </a:rPr>
              <a:t>    </a:t>
            </a:r>
            <a:r>
              <a:rPr lang="de-DE" b="0" dirty="0">
                <a:solidFill>
                  <a:srgbClr val="CE9178"/>
                </a:solidFill>
                <a:effectLst/>
                <a:latin typeface="Consolas" panose="020B0609020204030204" pitchFamily="49" charset="0"/>
              </a:rPr>
              <a:t>"${CMAKE_CURRENT_BINARY_DIR}/cmake/${TARGET_NAME}Config.cmake"</a:t>
            </a:r>
            <a:endParaRPr lang="de-DE" b="0" dirty="0">
              <a:solidFill>
                <a:srgbClr val="D4D4D4"/>
              </a:solidFill>
              <a:effectLst/>
              <a:latin typeface="Consolas" panose="020B0609020204030204" pitchFamily="49" charset="0"/>
            </a:endParaRPr>
          </a:p>
          <a:p>
            <a:r>
              <a:rPr lang="de-DE" b="0" dirty="0">
                <a:solidFill>
                  <a:srgbClr val="D4D4D4"/>
                </a:solidFill>
                <a:effectLst/>
                <a:latin typeface="Consolas" panose="020B0609020204030204" pitchFamily="49" charset="0"/>
              </a:rPr>
              <a:t>    INSTALL_DESTINATION </a:t>
            </a:r>
            <a:r>
              <a:rPr lang="de-DE" b="0" dirty="0">
                <a:solidFill>
                  <a:srgbClr val="569CD6"/>
                </a:solidFill>
                <a:effectLst/>
                <a:latin typeface="Consolas" panose="020B0609020204030204" pitchFamily="49" charset="0"/>
              </a:rPr>
              <a:t>${CMAKE_INSTALL_LIBDIR}</a:t>
            </a:r>
            <a:r>
              <a:rPr lang="de-DE" b="0" dirty="0">
                <a:solidFill>
                  <a:srgbClr val="D4D4D4"/>
                </a:solidFill>
                <a:effectLst/>
                <a:latin typeface="Consolas" panose="020B0609020204030204" pitchFamily="49" charset="0"/>
              </a:rPr>
              <a:t>/cmake/</a:t>
            </a:r>
            <a:r>
              <a:rPr lang="de-DE" b="0" dirty="0">
                <a:solidFill>
                  <a:srgbClr val="569CD6"/>
                </a:solidFill>
                <a:effectLst/>
                <a:latin typeface="Consolas" panose="020B0609020204030204" pitchFamily="49" charset="0"/>
              </a:rPr>
              <a:t>${TARGET_NAME}</a:t>
            </a:r>
            <a:endParaRPr lang="de-DE" b="0" dirty="0">
              <a:solidFill>
                <a:srgbClr val="D4D4D4"/>
              </a:solidFill>
              <a:effectLst/>
              <a:latin typeface="Consolas" panose="020B0609020204030204" pitchFamily="49" charset="0"/>
            </a:endParaRPr>
          </a:p>
          <a:p>
            <a:r>
              <a:rPr lang="de-DE"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47674903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Config file</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Installation</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108</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a:xfrm>
            <a:off x="258762" y="1296000"/>
            <a:ext cx="10450800" cy="4226613"/>
          </a:xfrm>
        </p:spPr>
        <p:txBody>
          <a:bodyPr/>
          <a:lstStyle/>
          <a:p>
            <a:r>
              <a:rPr lang="en-US" sz="1600" noProof="0" dirty="0"/>
              <a:t>The </a:t>
            </a:r>
            <a:r>
              <a:rPr lang="en-AU" sz="1600" noProof="0" dirty="0"/>
              <a:t>Config.cmake.in </a:t>
            </a:r>
            <a:r>
              <a:rPr lang="en-US" sz="1600" noProof="0" dirty="0"/>
              <a:t>file should have a single line with the text @PACKAGE_INIT@ in addition to the content that is desired</a:t>
            </a:r>
          </a:p>
          <a:p>
            <a:r>
              <a:rPr lang="en-US" sz="1600" dirty="0"/>
              <a:t>This tag is expanded by the macro </a:t>
            </a:r>
            <a:r>
              <a:rPr lang="en-US" sz="1600" dirty="0" err="1"/>
              <a:t>configure_package_configure_and</a:t>
            </a:r>
            <a:r>
              <a:rPr lang="en-US" sz="1600" dirty="0"/>
              <a:t> </a:t>
            </a:r>
            <a:r>
              <a:rPr lang="en-US" sz="1600" noProof="0" dirty="0"/>
              <a:t>serves mainly to locate the root directory of the installation</a:t>
            </a:r>
          </a:p>
          <a:p>
            <a:r>
              <a:rPr lang="en-US" sz="1600" noProof="0" dirty="0"/>
              <a:t>That variable will be replaced with a block of code which turns set values into relative paths</a:t>
            </a:r>
            <a:endParaRPr lang="en-US" sz="1600" dirty="0"/>
          </a:p>
          <a:p>
            <a:r>
              <a:rPr lang="en-US" sz="1600" noProof="0" dirty="0"/>
              <a:t>These values which are new can be referenced by the same name but prepended with a PACKAGE_ prefix.</a:t>
            </a:r>
            <a:endParaRPr lang="en-AU" sz="1600" noProof="0" dirty="0"/>
          </a:p>
          <a:p>
            <a:r>
              <a:rPr lang="en-US" sz="1600" noProof="0" dirty="0" err="1"/>
              <a:t>check_required_components</a:t>
            </a:r>
            <a:r>
              <a:rPr lang="en-US" sz="1600" noProof="0" dirty="0"/>
              <a:t>(&lt;PackageName&gt;) should be called at the end of the Config.cmake.in file</a:t>
            </a:r>
            <a:endParaRPr lang="en-US" sz="1600" dirty="0"/>
          </a:p>
          <a:p>
            <a:r>
              <a:rPr lang="en-US" sz="1600" noProof="0" dirty="0"/>
              <a:t>This macro checks whether all requested, non-optional components have been found, and if this is not the case, sets the </a:t>
            </a:r>
            <a:r>
              <a:rPr lang="en-US" sz="1600" noProof="0" dirty="0" err="1"/>
              <a:t>Foo_FOUND</a:t>
            </a:r>
            <a:r>
              <a:rPr lang="en-US" sz="1600" noProof="0" dirty="0"/>
              <a:t> variable to FALSE, so that the package is considered to be not found</a:t>
            </a:r>
            <a:endParaRPr lang="en-US" sz="1600" dirty="0"/>
          </a:p>
          <a:p>
            <a:r>
              <a:rPr lang="en-US" sz="1600" noProof="0" dirty="0"/>
              <a:t>It does that by testing the Foo_&lt;Component&gt;_FOUND variables for all requested required components</a:t>
            </a:r>
            <a:endParaRPr lang="en-US" sz="1600" dirty="0"/>
          </a:p>
          <a:p>
            <a:r>
              <a:rPr lang="en-US" sz="1600" noProof="0" dirty="0"/>
              <a:t>This macro should be called even if the package doesn't provide any components to make sure users are not specifying components erroneously</a:t>
            </a:r>
            <a:endParaRPr lang="en-AU" sz="1600" noProof="0" dirty="0"/>
          </a:p>
          <a:p>
            <a:pPr marL="342900" indent="-342900">
              <a:buFont typeface="+mj-lt"/>
              <a:buAutoNum type="arabicPeriod"/>
            </a:pPr>
            <a:endParaRPr lang="en-AU" sz="1600" noProof="0" dirty="0"/>
          </a:p>
        </p:txBody>
      </p:sp>
    </p:spTree>
    <p:extLst>
      <p:ext uri="{BB962C8B-B14F-4D97-AF65-F5344CB8AC3E}">
        <p14:creationId xmlns:p14="http://schemas.microsoft.com/office/powerpoint/2010/main" val="353438146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Installation</a:t>
            </a:r>
          </a:p>
        </p:txBody>
      </p:sp>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Build and install interface</a:t>
            </a:r>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half" idx="1"/>
          </p:nvPr>
        </p:nvSpPr>
        <p:spPr>
          <a:xfrm>
            <a:off x="259200" y="1295999"/>
            <a:ext cx="10059176" cy="4226613"/>
          </a:xfrm>
        </p:spPr>
        <p:txBody>
          <a:bodyPr/>
          <a:lstStyle/>
          <a:p>
            <a:r>
              <a:rPr lang="en-AU" noProof="0" dirty="0"/>
              <a:t>The library interface may change during installation. Use BUILD_INTERFACE and INSTALL_INTERFACE generator expression filters</a:t>
            </a:r>
          </a:p>
          <a:p>
            <a:r>
              <a:rPr lang="en-AU" noProof="0" dirty="0"/>
              <a:t>Relative paths are allowed within the INSTALL_INTERFACE expression and are interpreted as relative to the installation prefix</a:t>
            </a:r>
          </a:p>
          <a:p>
            <a:r>
              <a:rPr lang="en-AU" noProof="0" dirty="0"/>
              <a:t>Relative paths should not be used in BUILD_INTERFACE expressions because they will not be converted to absolute</a:t>
            </a:r>
          </a:p>
          <a:p>
            <a:r>
              <a:rPr lang="en-AU" sz="1800" b="0" i="0" u="none" strike="noStrike" baseline="0" noProof="0" dirty="0">
                <a:latin typeface="UbuntuMono-Regular"/>
              </a:rPr>
              <a:t>$&lt;</a:t>
            </a:r>
            <a:r>
              <a:rPr lang="en-AU" sz="1800" b="0" i="0" u="none" strike="noStrike" baseline="0" noProof="0" dirty="0" err="1">
                <a:latin typeface="UbuntuMono-Regular"/>
              </a:rPr>
              <a:t>BUILD_INTERFACE:xxx</a:t>
            </a:r>
            <a:r>
              <a:rPr lang="en-AU" sz="1800" b="0" i="0" u="none" strike="noStrike" baseline="0" noProof="0" dirty="0">
                <a:latin typeface="UbuntuMono-Regular"/>
              </a:rPr>
              <a:t>&gt;</a:t>
            </a:r>
            <a:endParaRPr lang="en-AU" noProof="0" dirty="0"/>
          </a:p>
          <a:p>
            <a:pPr lvl="1"/>
            <a:r>
              <a:rPr lang="en-AU" b="1" noProof="0" dirty="0"/>
              <a:t>Build</a:t>
            </a:r>
            <a:r>
              <a:rPr lang="en-AU" noProof="0" dirty="0"/>
              <a:t>: expands to xxx</a:t>
            </a:r>
          </a:p>
          <a:p>
            <a:pPr lvl="1"/>
            <a:r>
              <a:rPr lang="en-AU" b="1" noProof="0" dirty="0"/>
              <a:t>Install</a:t>
            </a:r>
            <a:r>
              <a:rPr lang="en-AU" noProof="0" dirty="0"/>
              <a:t>: expands to nothing</a:t>
            </a:r>
          </a:p>
          <a:p>
            <a:r>
              <a:rPr lang="en-AU" sz="1800" b="0" i="0" u="none" strike="noStrike" baseline="0" noProof="0" dirty="0">
                <a:latin typeface="UbuntuMono-Regular"/>
              </a:rPr>
              <a:t>$&lt;</a:t>
            </a:r>
            <a:r>
              <a:rPr lang="en-AU" sz="1800" b="0" i="0" u="none" strike="noStrike" baseline="0" noProof="0" dirty="0" err="1">
                <a:latin typeface="UbuntuMono-Regular"/>
              </a:rPr>
              <a:t>INSTALL_INTERFACE:yyy</a:t>
            </a:r>
            <a:r>
              <a:rPr lang="en-AU" sz="1800" b="0" i="0" u="none" strike="noStrike" baseline="0" noProof="0" dirty="0">
                <a:latin typeface="UbuntuMono-Regular"/>
              </a:rPr>
              <a:t>&gt;</a:t>
            </a:r>
          </a:p>
          <a:p>
            <a:pPr lvl="1"/>
            <a:r>
              <a:rPr lang="en-AU" b="1" noProof="0" dirty="0"/>
              <a:t>Build</a:t>
            </a:r>
            <a:r>
              <a:rPr lang="en-AU" noProof="0" dirty="0"/>
              <a:t>: expands to nothing</a:t>
            </a:r>
          </a:p>
          <a:p>
            <a:pPr lvl="1"/>
            <a:r>
              <a:rPr lang="en-AU" b="1" noProof="0" dirty="0"/>
              <a:t>Install</a:t>
            </a:r>
            <a:r>
              <a:rPr lang="en-AU" noProof="0" dirty="0"/>
              <a:t>: expands to </a:t>
            </a:r>
            <a:r>
              <a:rPr lang="en-AU" noProof="0" dirty="0" err="1"/>
              <a:t>yyy</a:t>
            </a:r>
            <a:endParaRPr lang="en-AU" noProof="0" dirty="0"/>
          </a:p>
          <a:p>
            <a:endParaRPr lang="en-AU" noProof="0" dirty="0"/>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109</a:t>
            </a:fld>
            <a:endParaRPr lang="en-US" noProof="1"/>
          </a:p>
        </p:txBody>
      </p:sp>
      <p:sp>
        <p:nvSpPr>
          <p:cNvPr id="8" name="Textfeld 7">
            <a:extLst>
              <a:ext uri="{FF2B5EF4-FFF2-40B4-BE49-F238E27FC236}">
                <a16:creationId xmlns:a16="http://schemas.microsoft.com/office/drawing/2014/main" id="{50BDCFD8-710D-44A9-B91D-6C0061937E01}"/>
              </a:ext>
            </a:extLst>
          </p:cNvPr>
          <p:cNvSpPr txBox="1"/>
          <p:nvPr/>
        </p:nvSpPr>
        <p:spPr>
          <a:xfrm>
            <a:off x="5100781" y="3246923"/>
            <a:ext cx="5664707" cy="2115671"/>
          </a:xfrm>
          <a:prstGeom prst="rect">
            <a:avLst/>
          </a:prstGeom>
          <a:solidFill>
            <a:schemeClr val="tx1"/>
          </a:solidFill>
        </p:spPr>
        <p:txBody>
          <a:bodyPr wrap="square" lIns="0" tIns="0" rIns="0" bIns="0" rtlCol="0">
            <a:noAutofit/>
          </a:bodyPr>
          <a:lstStyle/>
          <a:p>
            <a:pPr algn="l"/>
            <a:r>
              <a:rPr lang="en-US" sz="1800" b="0" i="0" u="none" strike="noStrike" baseline="0" dirty="0">
                <a:solidFill>
                  <a:srgbClr val="F1C774"/>
                </a:solidFill>
                <a:latin typeface="UbuntuMono-Regular"/>
              </a:rPr>
              <a:t>include</a:t>
            </a:r>
            <a:r>
              <a:rPr lang="en-US" sz="1800" b="0" i="0" u="none" strike="noStrike" baseline="0" dirty="0">
                <a:solidFill>
                  <a:srgbClr val="C6C9C7"/>
                </a:solidFill>
                <a:latin typeface="UbuntuMono-Regular"/>
              </a:rPr>
              <a:t>(</a:t>
            </a:r>
            <a:r>
              <a:rPr lang="en-US" sz="1800" b="0" i="0" u="none" strike="noStrike" baseline="0" dirty="0" err="1">
                <a:solidFill>
                  <a:srgbClr val="C6C9C7"/>
                </a:solidFill>
                <a:latin typeface="UbuntuMono-Regular"/>
              </a:rPr>
              <a:t>GNUInstallDirs</a:t>
            </a:r>
            <a:r>
              <a:rPr lang="en-US" sz="1800" b="0" i="0" u="none" strike="noStrike" baseline="0" dirty="0">
                <a:solidFill>
                  <a:srgbClr val="C6C9C7"/>
                </a:solidFill>
                <a:latin typeface="UbuntuMono-Regular"/>
              </a:rPr>
              <a:t>)</a:t>
            </a:r>
          </a:p>
          <a:p>
            <a:pPr algn="l"/>
            <a:r>
              <a:rPr lang="en-US" sz="1800" b="0" i="0" u="none" strike="noStrike" baseline="0" dirty="0">
                <a:solidFill>
                  <a:srgbClr val="F1C774"/>
                </a:solidFill>
                <a:latin typeface="UbuntuMono-Regular"/>
              </a:rPr>
              <a:t>target_include_directories</a:t>
            </a:r>
            <a:r>
              <a:rPr lang="en-US" sz="1800" b="0" i="0" u="none" strike="noStrike" baseline="0" dirty="0">
                <a:solidFill>
                  <a:srgbClr val="C6C9C7"/>
                </a:solidFill>
                <a:latin typeface="UbuntuMono-Regular"/>
              </a:rPr>
              <a:t>(Foo</a:t>
            </a:r>
          </a:p>
          <a:p>
            <a:pPr algn="l"/>
            <a:r>
              <a:rPr lang="en-US" sz="1800" b="0" i="0" u="none" strike="noStrike" baseline="0" dirty="0">
                <a:solidFill>
                  <a:srgbClr val="82A3BF"/>
                </a:solidFill>
                <a:latin typeface="UbuntuMono-Regular"/>
              </a:rPr>
              <a:t>PUBLIC</a:t>
            </a:r>
          </a:p>
          <a:p>
            <a:pPr algn="l"/>
            <a:r>
              <a:rPr lang="en-US" sz="1800" b="0" i="0" u="none" strike="noStrike" baseline="0" dirty="0">
                <a:solidFill>
                  <a:srgbClr val="C6C9C7"/>
                </a:solidFill>
                <a:latin typeface="UbuntuMono-Regular"/>
              </a:rPr>
              <a:t>$&lt;</a:t>
            </a:r>
            <a:r>
              <a:rPr lang="en-US" sz="1800" b="0" i="0" u="none" strike="noStrike" baseline="0" dirty="0">
                <a:solidFill>
                  <a:srgbClr val="82A3BF"/>
                </a:solidFill>
                <a:latin typeface="UbuntuMono-Regular"/>
              </a:rPr>
              <a:t>BUILD_INTERFACE</a:t>
            </a:r>
            <a:r>
              <a:rPr lang="en-US" sz="1800" b="0" i="0" u="none" strike="noStrike" baseline="0" dirty="0">
                <a:solidFill>
                  <a:srgbClr val="C6C9C7"/>
                </a:solidFill>
                <a:latin typeface="UbuntuMono-Regular"/>
              </a:rPr>
              <a:t>:</a:t>
            </a:r>
            <a:r>
              <a:rPr lang="en-US" sz="1800" b="0" i="0" u="none" strike="noStrike" baseline="0" dirty="0">
                <a:solidFill>
                  <a:srgbClr val="8BBFB8"/>
                </a:solidFill>
                <a:latin typeface="UbuntuMono-Regular"/>
              </a:rPr>
              <a:t>${</a:t>
            </a:r>
            <a:r>
              <a:rPr lang="en-US" sz="1800" b="0" i="0" u="none" strike="noStrike" baseline="0" dirty="0" err="1">
                <a:solidFill>
                  <a:srgbClr val="8BBFB8"/>
                </a:solidFill>
                <a:latin typeface="UbuntuMono-Regular"/>
              </a:rPr>
              <a:t>MyProject_BINARY_DIR</a:t>
            </a:r>
            <a:r>
              <a:rPr lang="en-US" sz="1800" b="0" i="0" u="none" strike="noStrike" baseline="0" dirty="0">
                <a:solidFill>
                  <a:srgbClr val="8BBFB8"/>
                </a:solidFill>
                <a:latin typeface="UbuntuMono-Regular"/>
              </a:rPr>
              <a:t>}</a:t>
            </a:r>
            <a:r>
              <a:rPr lang="en-US" sz="1800" b="0" i="0" u="none" strike="noStrike" baseline="0" dirty="0">
                <a:solidFill>
                  <a:srgbClr val="C6C9C7"/>
                </a:solidFill>
                <a:latin typeface="UbuntuMono-Regular"/>
              </a:rPr>
              <a:t>/include&gt;</a:t>
            </a:r>
          </a:p>
          <a:p>
            <a:pPr algn="l"/>
            <a:r>
              <a:rPr lang="en-US" sz="1800" b="0" i="0" u="none" strike="noStrike" baseline="0" dirty="0">
                <a:solidFill>
                  <a:srgbClr val="C6C9C7"/>
                </a:solidFill>
                <a:latin typeface="UbuntuMono-Regular"/>
              </a:rPr>
              <a:t>$&lt;</a:t>
            </a:r>
            <a:r>
              <a:rPr lang="en-US" sz="1800" b="0" i="0" u="none" strike="noStrike" baseline="0" dirty="0">
                <a:solidFill>
                  <a:srgbClr val="82A3BF"/>
                </a:solidFill>
                <a:latin typeface="UbuntuMono-Regular"/>
              </a:rPr>
              <a:t>BUILD_INTERFACE</a:t>
            </a:r>
            <a:r>
              <a:rPr lang="en-US" sz="1800" b="0" i="0" u="none" strike="noStrike" baseline="0" dirty="0">
                <a:solidFill>
                  <a:srgbClr val="C6C9C7"/>
                </a:solidFill>
                <a:latin typeface="UbuntuMono-Regular"/>
              </a:rPr>
              <a:t>:</a:t>
            </a:r>
            <a:r>
              <a:rPr lang="en-US" sz="1800" b="0" i="0" u="none" strike="noStrike" baseline="0" dirty="0">
                <a:solidFill>
                  <a:srgbClr val="8BBFB8"/>
                </a:solidFill>
                <a:latin typeface="UbuntuMono-Regular"/>
              </a:rPr>
              <a:t>${</a:t>
            </a:r>
            <a:r>
              <a:rPr lang="en-US" sz="1800" b="0" i="0" u="none" strike="noStrike" baseline="0" dirty="0" err="1">
                <a:solidFill>
                  <a:srgbClr val="8BBFB8"/>
                </a:solidFill>
                <a:latin typeface="UbuntuMono-Regular"/>
              </a:rPr>
              <a:t>MyProject_SOURCE_DIR</a:t>
            </a:r>
            <a:r>
              <a:rPr lang="en-US" sz="1800" b="0" i="0" u="none" strike="noStrike" baseline="0" dirty="0">
                <a:solidFill>
                  <a:srgbClr val="8BBFB8"/>
                </a:solidFill>
                <a:latin typeface="UbuntuMono-Regular"/>
              </a:rPr>
              <a:t>}</a:t>
            </a:r>
            <a:r>
              <a:rPr lang="en-US" sz="1800" b="0" i="0" u="none" strike="noStrike" baseline="0" dirty="0">
                <a:solidFill>
                  <a:srgbClr val="C6C9C7"/>
                </a:solidFill>
                <a:latin typeface="UbuntuMono-Regular"/>
              </a:rPr>
              <a:t>/include&gt;</a:t>
            </a:r>
          </a:p>
          <a:p>
            <a:pPr algn="l"/>
            <a:r>
              <a:rPr lang="en-US" sz="1800" b="0" i="0" u="none" strike="noStrike" baseline="0" dirty="0">
                <a:solidFill>
                  <a:srgbClr val="C6C9C7"/>
                </a:solidFill>
                <a:latin typeface="UbuntuMono-Regular"/>
              </a:rPr>
              <a:t>$&lt;</a:t>
            </a:r>
            <a:r>
              <a:rPr lang="en-US" sz="1800" b="0" i="0" u="none" strike="noStrike" baseline="0" dirty="0">
                <a:solidFill>
                  <a:srgbClr val="82A3BF"/>
                </a:solidFill>
                <a:latin typeface="UbuntuMono-Regular"/>
              </a:rPr>
              <a:t>INSTALL_INTERFACE</a:t>
            </a:r>
            <a:r>
              <a:rPr lang="en-US" sz="1800" b="0" i="0" u="none" strike="noStrike" baseline="0" dirty="0">
                <a:solidFill>
                  <a:srgbClr val="C6C9C7"/>
                </a:solidFill>
                <a:latin typeface="UbuntuMono-Regular"/>
              </a:rPr>
              <a:t>:</a:t>
            </a:r>
            <a:r>
              <a:rPr lang="en-US" sz="1800" b="0" i="0" u="none" strike="noStrike" baseline="0" dirty="0">
                <a:solidFill>
                  <a:srgbClr val="8BBFB8"/>
                </a:solidFill>
                <a:latin typeface="UbuntuMono-Regular"/>
              </a:rPr>
              <a:t>${CMAKE_INSTALL_INCLUDEDIR}</a:t>
            </a:r>
            <a:r>
              <a:rPr lang="en-US" sz="1800" b="0" i="0" u="none" strike="noStrike" baseline="0" dirty="0">
                <a:solidFill>
                  <a:srgbClr val="C6C9C7"/>
                </a:solidFill>
                <a:latin typeface="UbuntuMono-Regular"/>
              </a:rPr>
              <a:t>&gt;)</a:t>
            </a:r>
            <a:endParaRPr kumimoji="0" lang="en-US" sz="18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2670015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7C5ECF-4C61-46F2-B314-574400770872}"/>
              </a:ext>
            </a:extLst>
          </p:cNvPr>
          <p:cNvSpPr>
            <a:spLocks noGrp="1"/>
          </p:cNvSpPr>
          <p:nvPr>
            <p:ph type="title"/>
          </p:nvPr>
        </p:nvSpPr>
        <p:spPr/>
        <p:txBody>
          <a:bodyPr/>
          <a:lstStyle/>
          <a:p>
            <a:r>
              <a:rPr lang="en-AU" noProof="0" dirty="0"/>
              <a:t>Writing Makefiles</a:t>
            </a:r>
          </a:p>
        </p:txBody>
      </p:sp>
      <p:sp>
        <p:nvSpPr>
          <p:cNvPr id="3" name="Textplatzhalter 2">
            <a:extLst>
              <a:ext uri="{FF2B5EF4-FFF2-40B4-BE49-F238E27FC236}">
                <a16:creationId xmlns:a16="http://schemas.microsoft.com/office/drawing/2014/main" id="{ABBD0720-947C-47AC-8F33-BB895E3B3E38}"/>
              </a:ext>
            </a:extLst>
          </p:cNvPr>
          <p:cNvSpPr>
            <a:spLocks noGrp="1"/>
          </p:cNvSpPr>
          <p:nvPr>
            <p:ph type="body" sz="quarter" idx="15"/>
          </p:nvPr>
        </p:nvSpPr>
        <p:spPr/>
        <p:txBody>
          <a:bodyPr/>
          <a:lstStyle/>
          <a:p>
            <a:r>
              <a:rPr lang="en-AU" noProof="0" dirty="0"/>
              <a:t>Compilation and Linker process</a:t>
            </a:r>
          </a:p>
        </p:txBody>
      </p:sp>
      <p:sp>
        <p:nvSpPr>
          <p:cNvPr id="4" name="Foliennummernplatzhalter 3">
            <a:extLst>
              <a:ext uri="{FF2B5EF4-FFF2-40B4-BE49-F238E27FC236}">
                <a16:creationId xmlns:a16="http://schemas.microsoft.com/office/drawing/2014/main" id="{A3A48003-89FE-4197-9878-D0AAC028787E}"/>
              </a:ext>
            </a:extLst>
          </p:cNvPr>
          <p:cNvSpPr>
            <a:spLocks noGrp="1"/>
          </p:cNvSpPr>
          <p:nvPr>
            <p:ph type="sldNum" sz="quarter" idx="12"/>
          </p:nvPr>
        </p:nvSpPr>
        <p:spPr/>
        <p:txBody>
          <a:bodyPr/>
          <a:lstStyle/>
          <a:p>
            <a:fld id="{4898AEC0-503E-4FA4-859C-D0F72D6E3F79}" type="slidenum">
              <a:rPr lang="en-US" noProof="1" smtClean="0"/>
              <a:pPr/>
              <a:t>11</a:t>
            </a:fld>
            <a:endParaRPr lang="en-US" noProof="1"/>
          </a:p>
        </p:txBody>
      </p:sp>
      <p:sp>
        <p:nvSpPr>
          <p:cNvPr id="5" name="Inhaltsplatzhalter 4">
            <a:extLst>
              <a:ext uri="{FF2B5EF4-FFF2-40B4-BE49-F238E27FC236}">
                <a16:creationId xmlns:a16="http://schemas.microsoft.com/office/drawing/2014/main" id="{F9446638-7CDB-4732-9083-266223A4167C}"/>
              </a:ext>
            </a:extLst>
          </p:cNvPr>
          <p:cNvSpPr>
            <a:spLocks noGrp="1"/>
          </p:cNvSpPr>
          <p:nvPr>
            <p:ph sz="quarter" idx="1"/>
          </p:nvPr>
        </p:nvSpPr>
        <p:spPr/>
        <p:txBody>
          <a:bodyPr/>
          <a:lstStyle/>
          <a:p>
            <a:r>
              <a:rPr lang="en-AU" noProof="0" dirty="0"/>
              <a:t>If we have to write such a Makefile for a huge project, that doesn’t scale ! </a:t>
            </a:r>
          </a:p>
          <a:p>
            <a:r>
              <a:rPr lang="en-AU" noProof="0" dirty="0"/>
              <a:t>You need to maintain the Makefile for all </a:t>
            </a:r>
            <a:r>
              <a:rPr lang="en-AU" noProof="0" dirty="0" err="1"/>
              <a:t>depen</a:t>
            </a:r>
            <a:r>
              <a:rPr lang="en-AU" dirty="0" err="1"/>
              <a:t>dencies</a:t>
            </a:r>
            <a:endParaRPr lang="en-AU" noProof="0" dirty="0"/>
          </a:p>
          <a:p>
            <a:r>
              <a:rPr lang="en-AU" noProof="0" dirty="0"/>
              <a:t>We don’t want to do that for large projects</a:t>
            </a:r>
          </a:p>
          <a:p>
            <a:r>
              <a:rPr lang="en-AU" dirty="0"/>
              <a:t>We don’t want to write such files for different build systems</a:t>
            </a:r>
          </a:p>
          <a:p>
            <a:r>
              <a:rPr lang="en-AU" noProof="0" dirty="0"/>
              <a:t>We don’t want to handle the dependencies and link order of the lib</a:t>
            </a:r>
            <a:r>
              <a:rPr lang="en-AU" dirty="0"/>
              <a:t>raries in such a complicated way</a:t>
            </a:r>
          </a:p>
          <a:p>
            <a:endParaRPr lang="en-AU" noProof="0" dirty="0"/>
          </a:p>
          <a:p>
            <a:pPr marL="0" indent="0">
              <a:buNone/>
            </a:pPr>
            <a:r>
              <a:rPr lang="en-AU" dirty="0">
                <a:sym typeface="Wingdings" panose="05000000000000000000" pitchFamily="2" charset="2"/>
              </a:rPr>
              <a:t> CMake will help us </a:t>
            </a:r>
            <a:endParaRPr lang="en-AU" noProof="0" dirty="0"/>
          </a:p>
          <a:p>
            <a:endParaRPr lang="en-AU" noProof="0" dirty="0"/>
          </a:p>
          <a:p>
            <a:endParaRPr lang="en-AU" noProof="0" dirty="0"/>
          </a:p>
        </p:txBody>
      </p:sp>
    </p:spTree>
    <p:extLst>
      <p:ext uri="{BB962C8B-B14F-4D97-AF65-F5344CB8AC3E}">
        <p14:creationId xmlns:p14="http://schemas.microsoft.com/office/powerpoint/2010/main" val="26243344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7C5ECF-4C61-46F2-B314-574400770872}"/>
              </a:ext>
            </a:extLst>
          </p:cNvPr>
          <p:cNvSpPr>
            <a:spLocks noGrp="1"/>
          </p:cNvSpPr>
          <p:nvPr>
            <p:ph type="title"/>
          </p:nvPr>
        </p:nvSpPr>
        <p:spPr/>
        <p:txBody>
          <a:bodyPr/>
          <a:lstStyle/>
          <a:p>
            <a:r>
              <a:rPr lang="en-AU" noProof="0" dirty="0"/>
              <a:t>Install a project</a:t>
            </a:r>
          </a:p>
        </p:txBody>
      </p:sp>
      <p:sp>
        <p:nvSpPr>
          <p:cNvPr id="3" name="Textplatzhalter 2">
            <a:extLst>
              <a:ext uri="{FF2B5EF4-FFF2-40B4-BE49-F238E27FC236}">
                <a16:creationId xmlns:a16="http://schemas.microsoft.com/office/drawing/2014/main" id="{ABBD0720-947C-47AC-8F33-BB895E3B3E38}"/>
              </a:ext>
            </a:extLst>
          </p:cNvPr>
          <p:cNvSpPr>
            <a:spLocks noGrp="1"/>
          </p:cNvSpPr>
          <p:nvPr>
            <p:ph type="body" sz="quarter" idx="15"/>
          </p:nvPr>
        </p:nvSpPr>
        <p:spPr/>
        <p:txBody>
          <a:bodyPr/>
          <a:lstStyle/>
          <a:p>
            <a:r>
              <a:rPr lang="en-AU" noProof="0" dirty="0"/>
              <a:t>CMake Installation</a:t>
            </a:r>
          </a:p>
        </p:txBody>
      </p:sp>
      <p:sp>
        <p:nvSpPr>
          <p:cNvPr id="4" name="Foliennummernplatzhalter 3">
            <a:extLst>
              <a:ext uri="{FF2B5EF4-FFF2-40B4-BE49-F238E27FC236}">
                <a16:creationId xmlns:a16="http://schemas.microsoft.com/office/drawing/2014/main" id="{A3A48003-89FE-4197-9878-D0AAC028787E}"/>
              </a:ext>
            </a:extLst>
          </p:cNvPr>
          <p:cNvSpPr>
            <a:spLocks noGrp="1"/>
          </p:cNvSpPr>
          <p:nvPr>
            <p:ph type="sldNum" sz="quarter" idx="12"/>
          </p:nvPr>
        </p:nvSpPr>
        <p:spPr/>
        <p:txBody>
          <a:bodyPr/>
          <a:lstStyle/>
          <a:p>
            <a:fld id="{4898AEC0-503E-4FA4-859C-D0F72D6E3F79}" type="slidenum">
              <a:rPr lang="en-US" noProof="1" smtClean="0"/>
              <a:pPr/>
              <a:t>110</a:t>
            </a:fld>
            <a:endParaRPr lang="en-US" noProof="1"/>
          </a:p>
        </p:txBody>
      </p:sp>
      <p:sp>
        <p:nvSpPr>
          <p:cNvPr id="5" name="Inhaltsplatzhalter 4">
            <a:extLst>
              <a:ext uri="{FF2B5EF4-FFF2-40B4-BE49-F238E27FC236}">
                <a16:creationId xmlns:a16="http://schemas.microsoft.com/office/drawing/2014/main" id="{F9446638-7CDB-4732-9083-266223A4167C}"/>
              </a:ext>
            </a:extLst>
          </p:cNvPr>
          <p:cNvSpPr>
            <a:spLocks noGrp="1"/>
          </p:cNvSpPr>
          <p:nvPr>
            <p:ph sz="quarter" idx="1"/>
          </p:nvPr>
        </p:nvSpPr>
        <p:spPr/>
        <p:txBody>
          <a:bodyPr/>
          <a:lstStyle/>
          <a:p>
            <a:r>
              <a:rPr lang="en-AU" noProof="0" dirty="0"/>
              <a:t>CMake provides a command-line signature to install an already-generated project binary tree</a:t>
            </a:r>
          </a:p>
          <a:p>
            <a:endParaRPr lang="en-AU" noProof="0" dirty="0"/>
          </a:p>
          <a:p>
            <a:endParaRPr lang="en-AU" noProof="0" dirty="0"/>
          </a:p>
          <a:p>
            <a:r>
              <a:rPr lang="en-AU" noProof="0" dirty="0"/>
              <a:t>This may be used after building a project to run installation without using the generated build system or the native build tool </a:t>
            </a:r>
          </a:p>
          <a:p>
            <a:r>
              <a:rPr lang="en-AU" noProof="0" dirty="0"/>
              <a:t>The options are:</a:t>
            </a:r>
          </a:p>
          <a:p>
            <a:r>
              <a:rPr lang="en-AU" noProof="0" dirty="0"/>
              <a:t>--install &lt;dir&gt;</a:t>
            </a:r>
          </a:p>
          <a:p>
            <a:pPr lvl="1"/>
            <a:r>
              <a:rPr lang="en-AU" noProof="0" dirty="0"/>
              <a:t>Project binary directory to install. This is required and must be first.</a:t>
            </a:r>
          </a:p>
          <a:p>
            <a:r>
              <a:rPr lang="en-AU" noProof="0" dirty="0"/>
              <a:t>--prefix &lt;prefix&gt;</a:t>
            </a:r>
          </a:p>
          <a:p>
            <a:pPr lvl="1"/>
            <a:r>
              <a:rPr lang="en-AU" noProof="0" dirty="0"/>
              <a:t>Override the installation prefix, CMAKE_INSTALL_PREFIX</a:t>
            </a:r>
          </a:p>
          <a:p>
            <a:endParaRPr lang="en-AU" noProof="0" dirty="0"/>
          </a:p>
        </p:txBody>
      </p:sp>
      <p:sp>
        <p:nvSpPr>
          <p:cNvPr id="6" name="Textfeld 5">
            <a:extLst>
              <a:ext uri="{FF2B5EF4-FFF2-40B4-BE49-F238E27FC236}">
                <a16:creationId xmlns:a16="http://schemas.microsoft.com/office/drawing/2014/main" id="{27A1535F-6BDF-459A-A8BA-FD17B61701AC}"/>
              </a:ext>
            </a:extLst>
          </p:cNvPr>
          <p:cNvSpPr txBox="1"/>
          <p:nvPr/>
        </p:nvSpPr>
        <p:spPr>
          <a:xfrm>
            <a:off x="266700" y="1786828"/>
            <a:ext cx="4314825" cy="388800"/>
          </a:xfrm>
          <a:prstGeom prst="rect">
            <a:avLst/>
          </a:prstGeom>
          <a:solidFill>
            <a:schemeClr val="tx1"/>
          </a:solidFill>
        </p:spPr>
        <p:txBody>
          <a:bodyPr wrap="square" lIns="0" tIns="0" rIns="0" bIns="0" rtlCol="0">
            <a:noAutofit/>
          </a:bodyPr>
          <a:lstStyle/>
          <a:p>
            <a:r>
              <a:rPr lang="en-US" dirty="0">
                <a:solidFill>
                  <a:srgbClr val="569CD6"/>
                </a:solidFill>
                <a:latin typeface="Consolas" panose="020B0609020204030204" pitchFamily="49" charset="0"/>
              </a:rPr>
              <a:t>cmake --install &lt;dir&gt; [&lt;options&gt;]</a:t>
            </a:r>
          </a:p>
          <a:p>
            <a:endParaRPr lang="en-US" dirty="0">
              <a:solidFill>
                <a:srgbClr val="569CD6"/>
              </a:solidFill>
              <a:latin typeface="Consolas" panose="020B0609020204030204" pitchFamily="49" charset="0"/>
            </a:endParaRPr>
          </a:p>
        </p:txBody>
      </p:sp>
      <p:pic>
        <p:nvPicPr>
          <p:cNvPr id="7" name="Inhaltsplatzhalter 6">
            <a:extLst>
              <a:ext uri="{FF2B5EF4-FFF2-40B4-BE49-F238E27FC236}">
                <a16:creationId xmlns:a16="http://schemas.microsoft.com/office/drawing/2014/main" id="{D2C5F99E-09FA-4B50-96D3-8D005E672628}"/>
              </a:ext>
            </a:extLst>
          </p:cNvPr>
          <p:cNvPicPr>
            <a:picLocks noChangeAspect="1"/>
          </p:cNvPicPr>
          <p:nvPr/>
        </p:nvPicPr>
        <p:blipFill rotWithShape="1">
          <a:blip r:embed="rId2">
            <a:extLst>
              <a:ext uri="{28A0092B-C50C-407E-A947-70E740481C1C}">
                <a14:useLocalDpi xmlns:a14="http://schemas.microsoft.com/office/drawing/2010/main" val="0"/>
              </a:ext>
            </a:extLst>
          </a:blip>
          <a:srcRect l="33224" t="75349"/>
          <a:stretch/>
        </p:blipFill>
        <p:spPr>
          <a:xfrm>
            <a:off x="8092360" y="222960"/>
            <a:ext cx="2877265" cy="1027642"/>
          </a:xfrm>
          <a:prstGeom prst="rect">
            <a:avLst/>
          </a:prstGeom>
        </p:spPr>
      </p:pic>
    </p:spTree>
    <p:extLst>
      <p:ext uri="{BB962C8B-B14F-4D97-AF65-F5344CB8AC3E}">
        <p14:creationId xmlns:p14="http://schemas.microsoft.com/office/powerpoint/2010/main" val="5420692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Exercise – Installation</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Installation</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111</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p:txBody>
          <a:bodyPr/>
          <a:lstStyle/>
          <a:p>
            <a:pPr marL="0" indent="0">
              <a:buNone/>
            </a:pPr>
            <a:r>
              <a:rPr lang="en-AU" sz="1400" noProof="0" dirty="0"/>
              <a:t>We are going to install bob</a:t>
            </a:r>
          </a:p>
          <a:p>
            <a:pPr marL="342900" indent="-342900">
              <a:buFont typeface="+mj-lt"/>
              <a:buAutoNum type="arabicPeriod"/>
            </a:pPr>
            <a:r>
              <a:rPr lang="en-AU" sz="1400" noProof="0" dirty="0"/>
              <a:t>Include GNUInstallDirs and </a:t>
            </a:r>
            <a:r>
              <a:rPr lang="en-AU" sz="1400" noProof="0" dirty="0" err="1"/>
              <a:t>CMakePackageConfigHelpers</a:t>
            </a:r>
            <a:r>
              <a:rPr lang="en-AU" sz="1400" noProof="0" dirty="0"/>
              <a:t> in bob’s CMakeLists.txt</a:t>
            </a:r>
          </a:p>
          <a:p>
            <a:pPr marL="342900" indent="-342900">
              <a:buFont typeface="+mj-lt"/>
              <a:buAutoNum type="arabicPeriod"/>
            </a:pPr>
            <a:r>
              <a:rPr lang="en-AU" sz="1400" noProof="0" dirty="0"/>
              <a:t>Set the CMAKE_INSTALL_PREFIX to "${CMAKE_CURRENT_BINARY_DIR}/install“</a:t>
            </a:r>
          </a:p>
          <a:p>
            <a:pPr marL="342900" indent="-342900">
              <a:buFont typeface="+mj-lt"/>
              <a:buAutoNum type="arabicPeriod"/>
            </a:pPr>
            <a:r>
              <a:rPr lang="en-AU" sz="1400" noProof="0" dirty="0"/>
              <a:t>Install bob as a Target and associate it with an export called </a:t>
            </a:r>
            <a:r>
              <a:rPr lang="en-AU" sz="1400" noProof="0" dirty="0" err="1"/>
              <a:t>bobTargets</a:t>
            </a:r>
            <a:endParaRPr lang="en-AU" sz="1400" noProof="0" dirty="0"/>
          </a:p>
          <a:p>
            <a:pPr marL="342900" indent="-342900">
              <a:buFont typeface="+mj-lt"/>
              <a:buAutoNum type="arabicPeriod"/>
            </a:pPr>
            <a:r>
              <a:rPr lang="en-AU" sz="1400" noProof="0" dirty="0"/>
              <a:t>Use the install(EXPORT) form to generate and install a CMake file to import bob from the installation tree into another project</a:t>
            </a:r>
          </a:p>
          <a:p>
            <a:pPr marL="342900" indent="-342900">
              <a:buFont typeface="+mj-lt"/>
              <a:buAutoNum type="arabicPeriod"/>
            </a:pPr>
            <a:r>
              <a:rPr lang="en-AU" sz="1400" noProof="0" dirty="0"/>
              <a:t>Use the NAMESPACE option of the install command</a:t>
            </a:r>
          </a:p>
          <a:p>
            <a:pPr marL="342900" indent="-342900">
              <a:buFont typeface="+mj-lt"/>
              <a:buAutoNum type="arabicPeriod"/>
            </a:pPr>
            <a:r>
              <a:rPr lang="en-AU" sz="1400" noProof="0" dirty="0"/>
              <a:t>Use </a:t>
            </a:r>
            <a:r>
              <a:rPr lang="en-AU" sz="1400" noProof="0" dirty="0" err="1"/>
              <a:t>write_basic_package_version_file</a:t>
            </a:r>
            <a:r>
              <a:rPr lang="en-AU" sz="1400" noProof="0" dirty="0"/>
              <a:t> to generate the version file for the config file</a:t>
            </a:r>
          </a:p>
          <a:p>
            <a:pPr marL="342900" indent="-342900">
              <a:buFont typeface="+mj-lt"/>
              <a:buAutoNum type="arabicPeriod"/>
            </a:pPr>
            <a:r>
              <a:rPr lang="en-AU" sz="1400" noProof="0" dirty="0"/>
              <a:t>Use </a:t>
            </a:r>
            <a:r>
              <a:rPr lang="en-AU" sz="1400" noProof="0" dirty="0" err="1"/>
              <a:t>configure_package_config_file</a:t>
            </a:r>
            <a:r>
              <a:rPr lang="en-AU" sz="1400" noProof="0" dirty="0"/>
              <a:t> to create the package config file for the target</a:t>
            </a:r>
          </a:p>
          <a:p>
            <a:pPr marL="598481" lvl="1" indent="-342900"/>
            <a:r>
              <a:rPr lang="en-AU" sz="1200" dirty="0"/>
              <a:t>Use the Config.cmake.in template that is provided for you in bob/cmake folder.</a:t>
            </a:r>
            <a:endParaRPr lang="en-AU" sz="1200" noProof="0" dirty="0"/>
          </a:p>
          <a:p>
            <a:pPr marL="342900" indent="-342900">
              <a:buFont typeface="+mj-lt"/>
              <a:buAutoNum type="arabicPeriod"/>
            </a:pPr>
            <a:r>
              <a:rPr lang="en-AU" sz="1400" noProof="0" dirty="0"/>
              <a:t>Install the package config and version file</a:t>
            </a:r>
          </a:p>
          <a:p>
            <a:pPr marL="342900" indent="-342900">
              <a:buFont typeface="+mj-lt"/>
              <a:buAutoNum type="arabicPeriod"/>
            </a:pPr>
            <a:r>
              <a:rPr lang="en-AU" sz="1400" noProof="0" dirty="0"/>
              <a:t>Install bobs public include files</a:t>
            </a:r>
          </a:p>
          <a:p>
            <a:pPr marL="342900" indent="-342900">
              <a:buFont typeface="+mj-lt"/>
              <a:buAutoNum type="arabicPeriod"/>
            </a:pPr>
            <a:r>
              <a:rPr lang="en-AU" sz="1400" noProof="0" dirty="0"/>
              <a:t>In the </a:t>
            </a:r>
            <a:r>
              <a:rPr lang="en-AU" sz="1400" noProof="0" dirty="0" err="1"/>
              <a:t>target_include</a:t>
            </a:r>
            <a:r>
              <a:rPr lang="en-AU" sz="1400" dirty="0"/>
              <a:t>_directories command make sure to use build and install interface</a:t>
            </a:r>
          </a:p>
          <a:p>
            <a:pPr marL="342900" indent="-342900">
              <a:buFont typeface="+mj-lt"/>
              <a:buAutoNum type="arabicPeriod"/>
            </a:pPr>
            <a:r>
              <a:rPr lang="en-AU" sz="1400" noProof="0" dirty="0"/>
              <a:t>Install bob</a:t>
            </a:r>
          </a:p>
          <a:p>
            <a:pPr marL="342900" indent="-342900">
              <a:buFont typeface="+mj-lt"/>
              <a:buAutoNum type="arabicPeriod"/>
            </a:pPr>
            <a:endParaRPr lang="en-AU" sz="1400" noProof="0" dirty="0"/>
          </a:p>
        </p:txBody>
      </p:sp>
    </p:spTree>
    <p:extLst>
      <p:ext uri="{BB962C8B-B14F-4D97-AF65-F5344CB8AC3E}">
        <p14:creationId xmlns:p14="http://schemas.microsoft.com/office/powerpoint/2010/main" val="151362640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B408B3-8AC1-4505-88DA-4BE526B4231E}"/>
              </a:ext>
            </a:extLst>
          </p:cNvPr>
          <p:cNvSpPr>
            <a:spLocks noGrp="1"/>
          </p:cNvSpPr>
          <p:nvPr>
            <p:ph type="ctrTitle"/>
          </p:nvPr>
        </p:nvSpPr>
        <p:spPr/>
        <p:txBody>
          <a:bodyPr/>
          <a:lstStyle/>
          <a:p>
            <a:r>
              <a:rPr lang="en-US" dirty="0"/>
              <a:t>CMake FINDING THINGS</a:t>
            </a:r>
          </a:p>
        </p:txBody>
      </p:sp>
    </p:spTree>
    <p:extLst>
      <p:ext uri="{BB962C8B-B14F-4D97-AF65-F5344CB8AC3E}">
        <p14:creationId xmlns:p14="http://schemas.microsoft.com/office/powerpoint/2010/main" val="84217051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Finding things</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a:t>
            </a:r>
            <a:r>
              <a:rPr lang="en-AU" dirty="0"/>
              <a:t>Finding things</a:t>
            </a:r>
            <a:endParaRPr lang="en-AU" noProof="0" dirty="0"/>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113</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a:xfrm>
            <a:off x="258762" y="1258277"/>
            <a:ext cx="10450800" cy="4542448"/>
          </a:xfrm>
        </p:spPr>
        <p:txBody>
          <a:bodyPr/>
          <a:lstStyle/>
          <a:p>
            <a:r>
              <a:rPr lang="en-AU" noProof="0" dirty="0"/>
              <a:t>CMake provides a variety of features which allow projects to find various things and to make themselves easy to find and be incorporated into other projects</a:t>
            </a:r>
          </a:p>
          <a:p>
            <a:r>
              <a:rPr lang="en-AU" noProof="0" dirty="0"/>
              <a:t>find_...() commands provide the ability to search for specific files, libraries or programs</a:t>
            </a:r>
          </a:p>
          <a:p>
            <a:pPr marL="342900" indent="-342900">
              <a:buFont typeface="+mj-lt"/>
              <a:buAutoNum type="arabicPeriod"/>
            </a:pPr>
            <a:r>
              <a:rPr lang="en-AU" noProof="0" dirty="0"/>
              <a:t>Config details</a:t>
            </a:r>
          </a:p>
          <a:p>
            <a:pPr marL="598481" lvl="1" indent="-342900"/>
            <a:r>
              <a:rPr lang="en-AU" noProof="0" dirty="0"/>
              <a:t>&lt;packageName&gt;Config.cmake or &lt;lowercasePackageName&gt;-</a:t>
            </a:r>
            <a:r>
              <a:rPr lang="en-AU" noProof="0" dirty="0" err="1"/>
              <a:t>config.cmake</a:t>
            </a:r>
            <a:endParaRPr lang="en-AU" dirty="0"/>
          </a:p>
          <a:p>
            <a:pPr marL="598481" lvl="1" indent="-342900"/>
            <a:r>
              <a:rPr lang="en-AU" noProof="0" dirty="0"/>
              <a:t>usually provided as part of the package itself</a:t>
            </a:r>
          </a:p>
          <a:p>
            <a:pPr marL="598481" lvl="1" indent="-342900"/>
            <a:r>
              <a:rPr lang="en-AU" noProof="0" dirty="0"/>
              <a:t>more closely aligned with the functionality of the various find_...() commands</a:t>
            </a:r>
          </a:p>
          <a:p>
            <a:pPr marL="342900" indent="-342900">
              <a:buFont typeface="+mj-lt"/>
              <a:buAutoNum type="arabicPeriod"/>
            </a:pPr>
            <a:r>
              <a:rPr lang="en-AU" noProof="0" dirty="0"/>
              <a:t>A Find module</a:t>
            </a:r>
          </a:p>
          <a:p>
            <a:pPr marL="598481" lvl="1" indent="-342900"/>
            <a:r>
              <a:rPr lang="en-AU" noProof="0" dirty="0"/>
              <a:t>Find&lt;</a:t>
            </a:r>
            <a:r>
              <a:rPr lang="en-AU" noProof="0" dirty="0" err="1"/>
              <a:t>packageName</a:t>
            </a:r>
            <a:r>
              <a:rPr lang="en-AU" noProof="0" dirty="0"/>
              <a:t>&gt;.cmake</a:t>
            </a:r>
          </a:p>
          <a:p>
            <a:pPr marL="598481" lvl="1" indent="-342900"/>
            <a:r>
              <a:rPr lang="en-AU" noProof="0" dirty="0"/>
              <a:t>located in CMAKE_MODULE_PATH or a CMake release</a:t>
            </a:r>
          </a:p>
          <a:p>
            <a:pPr marL="598481" lvl="1" indent="-342900"/>
            <a:r>
              <a:rPr lang="en-AU" noProof="0" dirty="0"/>
              <a:t>typically defined by something unrelated to the package</a:t>
            </a:r>
          </a:p>
          <a:p>
            <a:pPr marL="821664" lvl="2" indent="-342900"/>
            <a:r>
              <a:rPr lang="en-AU" noProof="0" dirty="0"/>
              <a:t>usually by CMake or by projects themselves</a:t>
            </a:r>
          </a:p>
          <a:p>
            <a:pPr marL="598481" lvl="1" indent="-342900"/>
            <a:r>
              <a:rPr lang="en-AU" noProof="0" dirty="0"/>
              <a:t> harder to keep up to date as the package evolves over time</a:t>
            </a:r>
          </a:p>
        </p:txBody>
      </p:sp>
    </p:spTree>
    <p:extLst>
      <p:ext uri="{BB962C8B-B14F-4D97-AF65-F5344CB8AC3E}">
        <p14:creationId xmlns:p14="http://schemas.microsoft.com/office/powerpoint/2010/main" val="32844034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Finding things</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a:t>
            </a:r>
            <a:r>
              <a:rPr lang="en-AU" dirty="0"/>
              <a:t>Finding things</a:t>
            </a:r>
            <a:endParaRPr lang="en-AU" noProof="0" dirty="0"/>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114</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a:xfrm>
            <a:off x="258762" y="1258277"/>
            <a:ext cx="10450800" cy="4542448"/>
          </a:xfrm>
        </p:spPr>
        <p:txBody>
          <a:bodyPr/>
          <a:lstStyle/>
          <a:p>
            <a:r>
              <a:rPr lang="en-AU" noProof="0" dirty="0"/>
              <a:t>Module and config files typically</a:t>
            </a:r>
          </a:p>
          <a:p>
            <a:pPr lvl="1"/>
            <a:r>
              <a:rPr lang="en-AU" noProof="0" dirty="0"/>
              <a:t>define variables and imported targets for the package</a:t>
            </a:r>
          </a:p>
          <a:p>
            <a:pPr lvl="1"/>
            <a:r>
              <a:rPr lang="en-AU" noProof="0" dirty="0"/>
              <a:t>provide the location of programs, libraries, flags to be used by consuming targets, ...</a:t>
            </a:r>
          </a:p>
          <a:p>
            <a:r>
              <a:rPr lang="en-AU" noProof="0" dirty="0"/>
              <a:t>Functions and macros can also be defined</a:t>
            </a:r>
          </a:p>
        </p:txBody>
      </p:sp>
    </p:spTree>
    <p:extLst>
      <p:ext uri="{BB962C8B-B14F-4D97-AF65-F5344CB8AC3E}">
        <p14:creationId xmlns:p14="http://schemas.microsoft.com/office/powerpoint/2010/main" val="120130611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Find_package()</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a:t>
            </a:r>
            <a:r>
              <a:rPr lang="en-AU" dirty="0"/>
              <a:t>Finding things</a:t>
            </a:r>
            <a:endParaRPr lang="en-AU" noProof="0" dirty="0"/>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115</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a:xfrm>
            <a:off x="258762" y="3236116"/>
            <a:ext cx="10450800" cy="2392524"/>
          </a:xfrm>
        </p:spPr>
        <p:txBody>
          <a:bodyPr/>
          <a:lstStyle/>
          <a:p>
            <a:r>
              <a:rPr lang="en-AU" noProof="0" dirty="0"/>
              <a:t> version indicates that the package must be of the specified version or higher</a:t>
            </a:r>
          </a:p>
          <a:p>
            <a:pPr lvl="1"/>
            <a:r>
              <a:rPr lang="en-AU" noProof="0" dirty="0"/>
              <a:t>or match exactly if EXACT is given</a:t>
            </a:r>
          </a:p>
          <a:p>
            <a:r>
              <a:rPr lang="en-AU" noProof="0" dirty="0"/>
              <a:t>A package may be optional </a:t>
            </a:r>
            <a:r>
              <a:rPr lang="en-AU" dirty="0">
                <a:sym typeface="Wingdings" panose="05000000000000000000" pitchFamily="2" charset="2"/>
              </a:rPr>
              <a:t></a:t>
            </a:r>
            <a:r>
              <a:rPr lang="en-AU" noProof="0" dirty="0"/>
              <a:t> the project can use it if available or work without it otherwise</a:t>
            </a:r>
          </a:p>
          <a:p>
            <a:r>
              <a:rPr lang="en-AU" noProof="0" dirty="0"/>
              <a:t>REQUIRED marks the package as mandatory</a:t>
            </a:r>
          </a:p>
          <a:p>
            <a:pPr lvl="1"/>
            <a:r>
              <a:rPr lang="en-AU" noProof="0" dirty="0"/>
              <a:t>CMake halts with an error if an appropriate package can not be found</a:t>
            </a:r>
          </a:p>
          <a:p>
            <a:r>
              <a:rPr lang="en-AU" noProof="0" dirty="0"/>
              <a:t>A typical use for QUIET is to prevent messages for a missing optional package</a:t>
            </a:r>
          </a:p>
          <a:p>
            <a:pPr lvl="1"/>
            <a:r>
              <a:rPr lang="en-AU" noProof="0" dirty="0"/>
              <a:t>that developers are less likely to think it is an error</a:t>
            </a:r>
          </a:p>
        </p:txBody>
      </p:sp>
      <p:sp>
        <p:nvSpPr>
          <p:cNvPr id="6" name="Textfeld 5">
            <a:extLst>
              <a:ext uri="{FF2B5EF4-FFF2-40B4-BE49-F238E27FC236}">
                <a16:creationId xmlns:a16="http://schemas.microsoft.com/office/drawing/2014/main" id="{0AA1F990-6BB1-44FC-A68D-35559E24F759}"/>
              </a:ext>
            </a:extLst>
          </p:cNvPr>
          <p:cNvSpPr txBox="1"/>
          <p:nvPr/>
        </p:nvSpPr>
        <p:spPr>
          <a:xfrm>
            <a:off x="266700" y="1133158"/>
            <a:ext cx="5610225" cy="2006600"/>
          </a:xfrm>
          <a:prstGeom prst="rect">
            <a:avLst/>
          </a:prstGeom>
          <a:solidFill>
            <a:schemeClr val="tx1"/>
          </a:solidFill>
        </p:spPr>
        <p:txBody>
          <a:bodyPr wrap="square" lIns="0" tIns="0" rIns="0" bIns="0" rtlCol="0">
            <a:noAutofit/>
          </a:bodyPr>
          <a:lstStyle/>
          <a:p>
            <a:pPr algn="l"/>
            <a:r>
              <a:rPr lang="en-US" sz="1800" b="0" i="0" u="none" strike="noStrike" baseline="0" dirty="0">
                <a:solidFill>
                  <a:srgbClr val="F1C774"/>
                </a:solidFill>
                <a:latin typeface="UbuntuMono-Regular"/>
              </a:rPr>
              <a:t>find_package</a:t>
            </a:r>
            <a:r>
              <a:rPr lang="en-US" sz="1800" b="0" i="0" u="none" strike="noStrike" baseline="0" dirty="0">
                <a:solidFill>
                  <a:srgbClr val="C6C9C7"/>
                </a:solidFill>
                <a:latin typeface="UbuntuMono-Regular"/>
              </a:rPr>
              <a:t>(packageName</a:t>
            </a:r>
          </a:p>
          <a:p>
            <a:pPr algn="l"/>
            <a:r>
              <a:rPr lang="en-US" sz="1800" b="0" i="0" u="none" strike="noStrike" baseline="0" dirty="0">
                <a:solidFill>
                  <a:srgbClr val="C6C9C7"/>
                </a:solidFill>
                <a:latin typeface="UbuntuMono-Regular"/>
              </a:rPr>
              <a:t>[version [</a:t>
            </a:r>
            <a:r>
              <a:rPr lang="en-US" sz="1800" b="0" i="0" u="none" strike="noStrike" baseline="0" dirty="0">
                <a:solidFill>
                  <a:srgbClr val="82A3BF"/>
                </a:solidFill>
                <a:latin typeface="UbuntuMono-Regular"/>
              </a:rPr>
              <a:t>EXACT</a:t>
            </a:r>
            <a:r>
              <a:rPr lang="en-US" sz="1800" b="0" i="0" u="none" strike="noStrike" baseline="0" dirty="0">
                <a:solidFill>
                  <a:srgbClr val="C6C9C7"/>
                </a:solidFill>
                <a:latin typeface="UbuntuMono-Regular"/>
              </a:rPr>
              <a:t>]]</a:t>
            </a:r>
          </a:p>
          <a:p>
            <a:pPr algn="l"/>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QUIET</a:t>
            </a:r>
            <a:r>
              <a:rPr lang="en-US" sz="1800" b="0" i="0" u="none" strike="noStrike" baseline="0" dirty="0">
                <a:solidFill>
                  <a:srgbClr val="C6C9C7"/>
                </a:solidFill>
                <a:latin typeface="UbuntuMono-Regular"/>
              </a:rPr>
              <a:t>] [</a:t>
            </a:r>
            <a:r>
              <a:rPr lang="en-US" sz="1800" b="0" i="0" u="none" strike="noStrike" baseline="0" dirty="0">
                <a:solidFill>
                  <a:srgbClr val="82A3BF"/>
                </a:solidFill>
                <a:latin typeface="UbuntuMono-Regular"/>
              </a:rPr>
              <a:t>REQUIRED</a:t>
            </a:r>
            <a:r>
              <a:rPr lang="en-US" sz="1800" b="0" i="0" u="none" strike="noStrike" baseline="0" dirty="0">
                <a:solidFill>
                  <a:srgbClr val="C6C9C7"/>
                </a:solidFill>
                <a:latin typeface="UbuntuMono-Regular"/>
              </a:rPr>
              <a:t>]</a:t>
            </a:r>
          </a:p>
          <a:p>
            <a:pPr algn="l"/>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COMPONENTS</a:t>
            </a:r>
            <a:r>
              <a:rPr lang="en-US" sz="1800" b="0" i="0" u="none" strike="noStrike" baseline="0" dirty="0">
                <a:solidFill>
                  <a:srgbClr val="C6C9C7"/>
                </a:solidFill>
                <a:latin typeface="UbuntuMono-Regular"/>
              </a:rPr>
              <a:t>] component1 [component2...]]</a:t>
            </a:r>
          </a:p>
          <a:p>
            <a:pPr algn="l"/>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OPTIONAL_COMPONENTS </a:t>
            </a:r>
            <a:r>
              <a:rPr lang="en-US" sz="1800" b="0" i="0" u="none" strike="noStrike" baseline="0" dirty="0">
                <a:solidFill>
                  <a:srgbClr val="C6C9C7"/>
                </a:solidFill>
                <a:latin typeface="UbuntuMono-Regular"/>
              </a:rPr>
              <a:t>component3 [component4...]]</a:t>
            </a:r>
          </a:p>
          <a:p>
            <a:pPr algn="l"/>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MODULE</a:t>
            </a:r>
            <a:r>
              <a:rPr lang="en-US" sz="1800" b="0" i="0" u="none" strike="noStrike" baseline="0" dirty="0">
                <a:solidFill>
                  <a:srgbClr val="C6C9C7"/>
                </a:solidFill>
                <a:latin typeface="UbuntuMono-Regular"/>
              </a:rPr>
              <a:t>]</a:t>
            </a:r>
          </a:p>
          <a:p>
            <a:pPr algn="l"/>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NO_POLICY_SCOPE</a:t>
            </a:r>
            <a:r>
              <a:rPr lang="en-US" sz="1800" b="0" i="0" u="none" strike="noStrike" baseline="0" dirty="0">
                <a:solidFill>
                  <a:srgbClr val="C6C9C7"/>
                </a:solidFill>
                <a:latin typeface="UbuntuMono-Regular"/>
              </a:rPr>
              <a:t>])</a:t>
            </a:r>
            <a:endParaRPr kumimoji="0" lang="en-US" sz="18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50928769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Find_package()</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a:t>
            </a:r>
            <a:r>
              <a:rPr lang="en-AU" dirty="0"/>
              <a:t>Finding things</a:t>
            </a:r>
            <a:endParaRPr lang="en-AU" noProof="0" dirty="0"/>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116</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a:xfrm>
            <a:off x="258762" y="3403601"/>
            <a:ext cx="10450800" cy="2397124"/>
          </a:xfrm>
        </p:spPr>
        <p:txBody>
          <a:bodyPr/>
          <a:lstStyle/>
          <a:p>
            <a:r>
              <a:rPr lang="en-AU" noProof="0" dirty="0"/>
              <a:t>When MODULE is not present, the command will first search for a matching module, then if no such module is found it will search instead for a config package</a:t>
            </a:r>
          </a:p>
          <a:p>
            <a:pPr lvl="1"/>
            <a:r>
              <a:rPr lang="en-AU" noProof="0" dirty="0"/>
              <a:t>CMAKE_FIND_PACKAGE_PREFER_CONFIG reverses the search preference (CMake 3.15)</a:t>
            </a:r>
          </a:p>
          <a:p>
            <a:r>
              <a:rPr lang="en-AU" noProof="0" dirty="0"/>
              <a:t>Not all packages support components</a:t>
            </a:r>
          </a:p>
          <a:p>
            <a:pPr lvl="1"/>
            <a:r>
              <a:rPr lang="en-AU" noProof="0" dirty="0"/>
              <a:t>it is up to the module or config implementation whether or not components are defined</a:t>
            </a:r>
          </a:p>
          <a:p>
            <a:r>
              <a:rPr lang="en-AU" dirty="0"/>
              <a:t>I</a:t>
            </a:r>
            <a:r>
              <a:rPr lang="en-AU" noProof="0" dirty="0"/>
              <a:t>f a package defines components but no components are given to find_package(), it is up to the module or config definition how this is handled</a:t>
            </a:r>
          </a:p>
        </p:txBody>
      </p:sp>
      <p:sp>
        <p:nvSpPr>
          <p:cNvPr id="7" name="Textfeld 6">
            <a:extLst>
              <a:ext uri="{FF2B5EF4-FFF2-40B4-BE49-F238E27FC236}">
                <a16:creationId xmlns:a16="http://schemas.microsoft.com/office/drawing/2014/main" id="{6D1985BB-42AA-41A1-9BDE-821E63031F14}"/>
              </a:ext>
            </a:extLst>
          </p:cNvPr>
          <p:cNvSpPr txBox="1"/>
          <p:nvPr/>
        </p:nvSpPr>
        <p:spPr>
          <a:xfrm>
            <a:off x="266700" y="1133158"/>
            <a:ext cx="5610225" cy="2006600"/>
          </a:xfrm>
          <a:prstGeom prst="rect">
            <a:avLst/>
          </a:prstGeom>
          <a:solidFill>
            <a:schemeClr val="tx1"/>
          </a:solidFill>
        </p:spPr>
        <p:txBody>
          <a:bodyPr wrap="square" lIns="0" tIns="0" rIns="0" bIns="0" rtlCol="0">
            <a:noAutofit/>
          </a:bodyPr>
          <a:lstStyle/>
          <a:p>
            <a:pPr algn="l"/>
            <a:r>
              <a:rPr lang="en-US" sz="1800" b="0" i="0" u="none" strike="noStrike" baseline="0" dirty="0">
                <a:solidFill>
                  <a:srgbClr val="F1C774"/>
                </a:solidFill>
                <a:latin typeface="UbuntuMono-Regular"/>
              </a:rPr>
              <a:t>find_package</a:t>
            </a:r>
            <a:r>
              <a:rPr lang="en-US" sz="1800" b="0" i="0" u="none" strike="noStrike" baseline="0" dirty="0">
                <a:solidFill>
                  <a:srgbClr val="C6C9C7"/>
                </a:solidFill>
                <a:latin typeface="UbuntuMono-Regular"/>
              </a:rPr>
              <a:t>(packageName</a:t>
            </a:r>
          </a:p>
          <a:p>
            <a:pPr algn="l"/>
            <a:r>
              <a:rPr lang="en-US" sz="1800" b="0" i="0" u="none" strike="noStrike" baseline="0" dirty="0">
                <a:solidFill>
                  <a:srgbClr val="C6C9C7"/>
                </a:solidFill>
                <a:latin typeface="UbuntuMono-Regular"/>
              </a:rPr>
              <a:t>[version [</a:t>
            </a:r>
            <a:r>
              <a:rPr lang="en-US" sz="1800" b="0" i="0" u="none" strike="noStrike" baseline="0" dirty="0">
                <a:solidFill>
                  <a:srgbClr val="82A3BF"/>
                </a:solidFill>
                <a:latin typeface="UbuntuMono-Regular"/>
              </a:rPr>
              <a:t>EXACT</a:t>
            </a:r>
            <a:r>
              <a:rPr lang="en-US" sz="1800" b="0" i="0" u="none" strike="noStrike" baseline="0" dirty="0">
                <a:solidFill>
                  <a:srgbClr val="C6C9C7"/>
                </a:solidFill>
                <a:latin typeface="UbuntuMono-Regular"/>
              </a:rPr>
              <a:t>]]</a:t>
            </a:r>
          </a:p>
          <a:p>
            <a:pPr algn="l"/>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QUIET</a:t>
            </a:r>
            <a:r>
              <a:rPr lang="en-US" sz="1800" b="0" i="0" u="none" strike="noStrike" baseline="0" dirty="0">
                <a:solidFill>
                  <a:srgbClr val="C6C9C7"/>
                </a:solidFill>
                <a:latin typeface="UbuntuMono-Regular"/>
              </a:rPr>
              <a:t>] [</a:t>
            </a:r>
            <a:r>
              <a:rPr lang="en-US" sz="1800" b="0" i="0" u="none" strike="noStrike" baseline="0" dirty="0">
                <a:solidFill>
                  <a:srgbClr val="82A3BF"/>
                </a:solidFill>
                <a:latin typeface="UbuntuMono-Regular"/>
              </a:rPr>
              <a:t>REQUIRED</a:t>
            </a:r>
            <a:r>
              <a:rPr lang="en-US" sz="1800" b="0" i="0" u="none" strike="noStrike" baseline="0" dirty="0">
                <a:solidFill>
                  <a:srgbClr val="C6C9C7"/>
                </a:solidFill>
                <a:latin typeface="UbuntuMono-Regular"/>
              </a:rPr>
              <a:t>]</a:t>
            </a:r>
          </a:p>
          <a:p>
            <a:pPr algn="l"/>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COMPONENTS</a:t>
            </a:r>
            <a:r>
              <a:rPr lang="en-US" sz="1800" b="0" i="0" u="none" strike="noStrike" baseline="0" dirty="0">
                <a:solidFill>
                  <a:srgbClr val="C6C9C7"/>
                </a:solidFill>
                <a:latin typeface="UbuntuMono-Regular"/>
              </a:rPr>
              <a:t>] component1 [component2...]]</a:t>
            </a:r>
          </a:p>
          <a:p>
            <a:pPr algn="l"/>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OPTIONAL_COMPONENTS </a:t>
            </a:r>
            <a:r>
              <a:rPr lang="en-US" sz="1800" b="0" i="0" u="none" strike="noStrike" baseline="0" dirty="0">
                <a:solidFill>
                  <a:srgbClr val="C6C9C7"/>
                </a:solidFill>
                <a:latin typeface="UbuntuMono-Regular"/>
              </a:rPr>
              <a:t>component3 [component4...]]</a:t>
            </a:r>
          </a:p>
          <a:p>
            <a:pPr algn="l"/>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MODULE</a:t>
            </a:r>
            <a:r>
              <a:rPr lang="en-US" sz="1800" b="0" i="0" u="none" strike="noStrike" baseline="0" dirty="0">
                <a:solidFill>
                  <a:srgbClr val="C6C9C7"/>
                </a:solidFill>
                <a:latin typeface="UbuntuMono-Regular"/>
              </a:rPr>
              <a:t>]</a:t>
            </a:r>
          </a:p>
          <a:p>
            <a:pPr algn="l"/>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NO_POLICY_SCOPE</a:t>
            </a:r>
            <a:r>
              <a:rPr lang="en-US" sz="1800" b="0" i="0" u="none" strike="noStrike" baseline="0" dirty="0">
                <a:solidFill>
                  <a:srgbClr val="C6C9C7"/>
                </a:solidFill>
                <a:latin typeface="UbuntuMono-Regular"/>
              </a:rPr>
              <a:t>])</a:t>
            </a:r>
            <a:endParaRPr kumimoji="0" lang="en-US" sz="18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58355960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a:extLst>
              <a:ext uri="{FF2B5EF4-FFF2-40B4-BE49-F238E27FC236}">
                <a16:creationId xmlns:a16="http://schemas.microsoft.com/office/drawing/2014/main" id="{A537C39B-440E-415F-9C0C-3AA9FC3C7344}"/>
              </a:ext>
            </a:extLst>
          </p:cNvPr>
          <p:cNvPicPr>
            <a:picLocks noChangeAspect="1"/>
          </p:cNvPicPr>
          <p:nvPr/>
        </p:nvPicPr>
        <p:blipFill>
          <a:blip r:embed="rId3"/>
          <a:stretch>
            <a:fillRect/>
          </a:stretch>
        </p:blipFill>
        <p:spPr>
          <a:xfrm>
            <a:off x="165838" y="1362757"/>
            <a:ext cx="10637949" cy="3445099"/>
          </a:xfrm>
          <a:prstGeom prst="rect">
            <a:avLst/>
          </a:prstGeom>
        </p:spPr>
      </p:pic>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Find_package()</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a:t>
            </a:r>
            <a:r>
              <a:rPr lang="en-AU" dirty="0"/>
              <a:t>Finding things</a:t>
            </a:r>
            <a:endParaRPr lang="en-AU" noProof="0" dirty="0"/>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117</a:t>
            </a:fld>
            <a:endParaRPr lang="en-US" noProof="1"/>
          </a:p>
        </p:txBody>
      </p:sp>
      <p:sp>
        <p:nvSpPr>
          <p:cNvPr id="7" name="Textfeld 6">
            <a:extLst>
              <a:ext uri="{FF2B5EF4-FFF2-40B4-BE49-F238E27FC236}">
                <a16:creationId xmlns:a16="http://schemas.microsoft.com/office/drawing/2014/main" id="{F974FDF4-F84D-4EF5-A1CA-FECF9E85EAB2}"/>
              </a:ext>
            </a:extLst>
          </p:cNvPr>
          <p:cNvSpPr txBox="1"/>
          <p:nvPr/>
        </p:nvSpPr>
        <p:spPr>
          <a:xfrm>
            <a:off x="410845" y="4928707"/>
            <a:ext cx="8705850" cy="410211"/>
          </a:xfrm>
          <a:prstGeom prst="rect">
            <a:avLst/>
          </a:prstGeom>
          <a:solidFill>
            <a:schemeClr val="tx1"/>
          </a:solidFill>
        </p:spPr>
        <p:txBody>
          <a:bodyPr wrap="square" lIns="0" tIns="0" rIns="0" bIns="0" rtlCol="0">
            <a:noAutofit/>
          </a:bodyPr>
          <a:lstStyle/>
          <a:p>
            <a:pPr algn="l"/>
            <a:r>
              <a:rPr lang="en-US" sz="1800" b="0" i="0" u="none" strike="noStrike" baseline="0" dirty="0">
                <a:solidFill>
                  <a:srgbClr val="F1C774"/>
                </a:solidFill>
                <a:latin typeface="UbuntuMono-Regular"/>
              </a:rPr>
              <a:t>find_package</a:t>
            </a:r>
            <a:r>
              <a:rPr lang="en-US" sz="1800" b="0" i="0" u="none" strike="noStrike" baseline="0" dirty="0">
                <a:solidFill>
                  <a:srgbClr val="C6C9C7"/>
                </a:solidFill>
                <a:latin typeface="UbuntuMono-Regular"/>
              </a:rPr>
              <a:t>(Qt5 </a:t>
            </a:r>
            <a:r>
              <a:rPr lang="en-US" sz="1800" b="0" i="0" u="none" strike="noStrike" baseline="0" dirty="0">
                <a:solidFill>
                  <a:srgbClr val="CD6666"/>
                </a:solidFill>
                <a:latin typeface="UbuntuMono-Regular"/>
              </a:rPr>
              <a:t>5.9 </a:t>
            </a:r>
            <a:r>
              <a:rPr lang="en-US" sz="1800" b="0" i="0" u="none" strike="noStrike" baseline="0" dirty="0">
                <a:solidFill>
                  <a:srgbClr val="82A3BF"/>
                </a:solidFill>
                <a:latin typeface="UbuntuMono-Regular"/>
              </a:rPr>
              <a:t>REQUIRED </a:t>
            </a:r>
            <a:r>
              <a:rPr lang="en-US" sz="1800" b="0" i="0" u="none" strike="noStrike" baseline="0" dirty="0">
                <a:solidFill>
                  <a:srgbClr val="C6C9C7"/>
                </a:solidFill>
                <a:latin typeface="UbuntuMono-Regular"/>
              </a:rPr>
              <a:t>Gui Widgets Network)</a:t>
            </a:r>
            <a:endParaRPr kumimoji="0" lang="en-US" sz="1800" b="0" i="0" u="none" strike="noStrike" kern="0" cap="none" spc="0" normalizeH="0" baseline="0" noProof="0" dirty="0">
              <a:ln>
                <a:noFill/>
              </a:ln>
              <a:solidFill>
                <a:srgbClr val="000000"/>
              </a:solidFill>
              <a:effectLst/>
              <a:uLnTx/>
              <a:uFillTx/>
            </a:endParaRPr>
          </a:p>
        </p:txBody>
      </p:sp>
      <p:sp>
        <p:nvSpPr>
          <p:cNvPr id="9" name="Inhaltsplatzhalter 8">
            <a:extLst>
              <a:ext uri="{FF2B5EF4-FFF2-40B4-BE49-F238E27FC236}">
                <a16:creationId xmlns:a16="http://schemas.microsoft.com/office/drawing/2014/main" id="{DD9D95E1-18A7-4250-81FB-DF26E0338AFE}"/>
              </a:ext>
            </a:extLst>
          </p:cNvPr>
          <p:cNvSpPr>
            <a:spLocks noGrp="1"/>
          </p:cNvSpPr>
          <p:nvPr>
            <p:ph sz="quarter" idx="1"/>
          </p:nvPr>
        </p:nvSpPr>
        <p:spPr>
          <a:xfrm>
            <a:off x="4741974" y="173765"/>
            <a:ext cx="6061813" cy="631326"/>
          </a:xfrm>
        </p:spPr>
        <p:txBody>
          <a:bodyPr/>
          <a:lstStyle/>
          <a:p>
            <a:pPr marL="0" indent="0">
              <a:buNone/>
            </a:pPr>
            <a:r>
              <a:rPr lang="en-AU" sz="1200" noProof="0" dirty="0"/>
              <a:t>config file = &lt;packageName&gt;Config.cmake or &lt;lowercasePackageName&gt;-config.cmake</a:t>
            </a:r>
          </a:p>
          <a:p>
            <a:pPr marL="0" indent="0">
              <a:buNone/>
            </a:pPr>
            <a:r>
              <a:rPr lang="en-AU" sz="1200" noProof="0" dirty="0"/>
              <a:t>version file = &lt;configName&gt;Version.cmake or `&lt;configName&gt;-version.cmake</a:t>
            </a:r>
          </a:p>
        </p:txBody>
      </p:sp>
    </p:spTree>
    <p:extLst>
      <p:ext uri="{BB962C8B-B14F-4D97-AF65-F5344CB8AC3E}">
        <p14:creationId xmlns:p14="http://schemas.microsoft.com/office/powerpoint/2010/main" val="94516080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Search order for find_package</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a:t>
            </a:r>
            <a:r>
              <a:rPr lang="en-AU" dirty="0"/>
              <a:t>Finding things</a:t>
            </a:r>
            <a:endParaRPr lang="en-AU" noProof="0" dirty="0"/>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118</a:t>
            </a:fld>
            <a:endParaRPr lang="en-US" noProof="1"/>
          </a:p>
        </p:txBody>
      </p:sp>
      <p:pic>
        <p:nvPicPr>
          <p:cNvPr id="7" name="Inhaltsplatzhalter 6">
            <a:extLst>
              <a:ext uri="{FF2B5EF4-FFF2-40B4-BE49-F238E27FC236}">
                <a16:creationId xmlns:a16="http://schemas.microsoft.com/office/drawing/2014/main" id="{75D737E0-D87C-4EEA-A129-C87698190FEE}"/>
              </a:ext>
            </a:extLst>
          </p:cNvPr>
          <p:cNvPicPr>
            <a:picLocks noGrp="1" noChangeAspect="1"/>
          </p:cNvPicPr>
          <p:nvPr>
            <p:ph sz="quarter" idx="1"/>
          </p:nvPr>
        </p:nvPicPr>
        <p:blipFill>
          <a:blip r:embed="rId2"/>
          <a:stretch>
            <a:fillRect/>
          </a:stretch>
        </p:blipFill>
        <p:spPr>
          <a:xfrm>
            <a:off x="1552574" y="1077907"/>
            <a:ext cx="7171161" cy="4509625"/>
          </a:xfrm>
        </p:spPr>
      </p:pic>
    </p:spTree>
    <p:extLst>
      <p:ext uri="{BB962C8B-B14F-4D97-AF65-F5344CB8AC3E}">
        <p14:creationId xmlns:p14="http://schemas.microsoft.com/office/powerpoint/2010/main" val="261144586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Finding things</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a:t>
            </a:r>
            <a:r>
              <a:rPr lang="en-AU" dirty="0"/>
              <a:t>Finding things</a:t>
            </a:r>
            <a:endParaRPr lang="en-AU" noProof="0" dirty="0"/>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119</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a:xfrm>
            <a:off x="258762" y="1258277"/>
            <a:ext cx="10450800" cy="4542448"/>
          </a:xfrm>
        </p:spPr>
        <p:txBody>
          <a:bodyPr/>
          <a:lstStyle/>
          <a:p>
            <a:r>
              <a:rPr lang="en-AU" b="1" noProof="0" dirty="0"/>
              <a:t>PACKAGE ROOT VARIABLES</a:t>
            </a:r>
          </a:p>
          <a:p>
            <a:pPr lvl="1"/>
            <a:r>
              <a:rPr lang="en-AU" noProof="0" dirty="0"/>
              <a:t>Each time </a:t>
            </a:r>
            <a:r>
              <a:rPr lang="en-AU" noProof="0" dirty="0" err="1"/>
              <a:t>find_package</a:t>
            </a:r>
            <a:r>
              <a:rPr lang="en-AU" noProof="0" dirty="0"/>
              <a:t>() is called, it pushes &lt;</a:t>
            </a:r>
            <a:r>
              <a:rPr lang="en-AU" noProof="0" dirty="0" err="1"/>
              <a:t>packageName</a:t>
            </a:r>
            <a:r>
              <a:rPr lang="en-AU" noProof="0" dirty="0"/>
              <a:t>&gt;_ROOT CMake and environment</a:t>
            </a:r>
          </a:p>
          <a:p>
            <a:pPr lvl="1"/>
            <a:r>
              <a:rPr lang="en-AU" noProof="0" dirty="0"/>
              <a:t>variables onto an internally maintained stack of paths</a:t>
            </a:r>
          </a:p>
          <a:p>
            <a:pPr lvl="2"/>
            <a:r>
              <a:rPr lang="en-AU" noProof="0" dirty="0"/>
              <a:t>paths are used in exactly the same way as CMAKE_PREFIX_PATH for all find_...() commands</a:t>
            </a:r>
          </a:p>
          <a:p>
            <a:endParaRPr lang="en-AU" noProof="0" dirty="0"/>
          </a:p>
          <a:p>
            <a:r>
              <a:rPr lang="en-AU" noProof="0" dirty="0"/>
              <a:t>CMake package finding logic is so complicated because it tries really hard to find your dependency in every possible place on any existing platform</a:t>
            </a:r>
          </a:p>
          <a:p>
            <a:r>
              <a:rPr lang="en-AU" noProof="0" dirty="0"/>
              <a:t>Using a dedicated package manager standardizes the above and thus makes it easy to work with all dependencies in a consistent way</a:t>
            </a:r>
          </a:p>
        </p:txBody>
      </p:sp>
    </p:spTree>
    <p:extLst>
      <p:ext uri="{BB962C8B-B14F-4D97-AF65-F5344CB8AC3E}">
        <p14:creationId xmlns:p14="http://schemas.microsoft.com/office/powerpoint/2010/main" val="2990883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143D39-1E4F-4270-8F73-03D4DFBB6437}"/>
              </a:ext>
            </a:extLst>
          </p:cNvPr>
          <p:cNvSpPr>
            <a:spLocks noGrp="1"/>
          </p:cNvSpPr>
          <p:nvPr>
            <p:ph type="ctrTitle"/>
          </p:nvPr>
        </p:nvSpPr>
        <p:spPr/>
        <p:txBody>
          <a:bodyPr/>
          <a:lstStyle/>
          <a:p>
            <a:r>
              <a:rPr lang="en-US" dirty="0"/>
              <a:t>WHAT is CMAKE ?</a:t>
            </a:r>
          </a:p>
        </p:txBody>
      </p:sp>
    </p:spTree>
    <p:extLst>
      <p:ext uri="{BB962C8B-B14F-4D97-AF65-F5344CB8AC3E}">
        <p14:creationId xmlns:p14="http://schemas.microsoft.com/office/powerpoint/2010/main" val="147955956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Exercise – Finding packages</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Generator expressions</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120</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p:txBody>
          <a:bodyPr/>
          <a:lstStyle/>
          <a:p>
            <a:pPr marL="342900" indent="-342900">
              <a:buFont typeface="+mj-lt"/>
              <a:buAutoNum type="arabicPeriod"/>
            </a:pPr>
            <a:r>
              <a:rPr lang="en-AU" noProof="0" dirty="0"/>
              <a:t>Add </a:t>
            </a:r>
            <a:r>
              <a:rPr lang="en-AU" dirty="0"/>
              <a:t>exercise folder “</a:t>
            </a:r>
            <a:r>
              <a:rPr lang="en-AU" noProof="0" dirty="0" err="1"/>
              <a:t>FindPackage</a:t>
            </a:r>
            <a:r>
              <a:rPr lang="en-AU" noProof="0" dirty="0"/>
              <a:t>” to your workspace</a:t>
            </a:r>
          </a:p>
          <a:p>
            <a:pPr marL="342900" indent="-342900">
              <a:buFont typeface="+mj-lt"/>
              <a:buAutoNum type="arabicPeriod"/>
            </a:pPr>
            <a:r>
              <a:rPr lang="en-AU" noProof="0" dirty="0"/>
              <a:t>Instead of using </a:t>
            </a:r>
            <a:r>
              <a:rPr lang="en-AU" noProof="0" dirty="0" err="1"/>
              <a:t>add_subdirectoy</a:t>
            </a:r>
            <a:r>
              <a:rPr lang="en-AU" noProof="0" dirty="0"/>
              <a:t> call bob by using find_package</a:t>
            </a:r>
          </a:p>
          <a:p>
            <a:pPr marL="342900" indent="-342900">
              <a:buFont typeface="+mj-lt"/>
              <a:buAutoNum type="arabicPeriod"/>
            </a:pPr>
            <a:r>
              <a:rPr lang="en-AU" noProof="0" dirty="0"/>
              <a:t>Don’t forget to set “</a:t>
            </a:r>
            <a:r>
              <a:rPr lang="en-AU" noProof="0" dirty="0" err="1"/>
              <a:t>bob_ROOT</a:t>
            </a:r>
            <a:r>
              <a:rPr lang="en-AU" noProof="0" dirty="0"/>
              <a:t>” in order to help find_package find your installed files !</a:t>
            </a:r>
          </a:p>
          <a:p>
            <a:pPr marL="342900" indent="-342900">
              <a:buFont typeface="+mj-lt"/>
              <a:buAutoNum type="arabicPeriod"/>
            </a:pPr>
            <a:r>
              <a:rPr lang="en-AU" dirty="0"/>
              <a:t>Don’t forget to install bob otherwise you can’t find it !</a:t>
            </a:r>
            <a:endParaRPr lang="en-AU" noProof="0" dirty="0"/>
          </a:p>
          <a:p>
            <a:pPr marL="342900" indent="-342900">
              <a:buFont typeface="+mj-lt"/>
              <a:buAutoNum type="arabicPeriod"/>
            </a:pPr>
            <a:endParaRPr lang="en-AU" noProof="0" dirty="0"/>
          </a:p>
        </p:txBody>
      </p:sp>
    </p:spTree>
    <p:extLst>
      <p:ext uri="{BB962C8B-B14F-4D97-AF65-F5344CB8AC3E}">
        <p14:creationId xmlns:p14="http://schemas.microsoft.com/office/powerpoint/2010/main" val="416681730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143D39-1E4F-4270-8F73-03D4DFBB6437}"/>
              </a:ext>
            </a:extLst>
          </p:cNvPr>
          <p:cNvSpPr>
            <a:spLocks noGrp="1"/>
          </p:cNvSpPr>
          <p:nvPr>
            <p:ph type="ctrTitle"/>
          </p:nvPr>
        </p:nvSpPr>
        <p:spPr/>
        <p:txBody>
          <a:bodyPr/>
          <a:lstStyle/>
          <a:p>
            <a:r>
              <a:rPr lang="en-US" dirty="0" err="1"/>
              <a:t>CMAke</a:t>
            </a:r>
            <a:r>
              <a:rPr lang="en-US" dirty="0"/>
              <a:t> GENERATOR EXPRESSIONS</a:t>
            </a:r>
          </a:p>
        </p:txBody>
      </p:sp>
    </p:spTree>
    <p:extLst>
      <p:ext uri="{BB962C8B-B14F-4D97-AF65-F5344CB8AC3E}">
        <p14:creationId xmlns:p14="http://schemas.microsoft.com/office/powerpoint/2010/main" val="410104080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Generator expressions</a:t>
            </a:r>
          </a:p>
        </p:txBody>
      </p:sp>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Generator expressions</a:t>
            </a:r>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half" idx="1"/>
          </p:nvPr>
        </p:nvSpPr>
        <p:spPr>
          <a:xfrm>
            <a:off x="259200" y="1296000"/>
            <a:ext cx="4860000" cy="410210"/>
          </a:xfrm>
        </p:spPr>
        <p:txBody>
          <a:bodyPr/>
          <a:lstStyle/>
          <a:p>
            <a:r>
              <a:rPr lang="en-AU" sz="1800" i="0" u="none" strike="noStrike" baseline="0" noProof="0" dirty="0">
                <a:solidFill>
                  <a:srgbClr val="464547"/>
                </a:solidFill>
                <a:latin typeface="+mj-lt"/>
              </a:rPr>
              <a:t>Bad</a:t>
            </a:r>
            <a:endParaRPr lang="en-AU" noProof="0" dirty="0"/>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122</a:t>
            </a:fld>
            <a:endParaRPr lang="en-US" noProof="1"/>
          </a:p>
        </p:txBody>
      </p:sp>
      <p:sp>
        <p:nvSpPr>
          <p:cNvPr id="9" name="Inhaltsplatzhalter 4">
            <a:extLst>
              <a:ext uri="{FF2B5EF4-FFF2-40B4-BE49-F238E27FC236}">
                <a16:creationId xmlns:a16="http://schemas.microsoft.com/office/drawing/2014/main" id="{5A9EC9C7-A793-4D4A-8DB0-AF7D2EA77B91}"/>
              </a:ext>
            </a:extLst>
          </p:cNvPr>
          <p:cNvSpPr txBox="1">
            <a:spLocks/>
          </p:cNvSpPr>
          <p:nvPr/>
        </p:nvSpPr>
        <p:spPr>
          <a:xfrm>
            <a:off x="266700" y="3497270"/>
            <a:ext cx="4860000" cy="410210"/>
          </a:xfrm>
          <a:prstGeom prst="rect">
            <a:avLst/>
          </a:prstGeom>
        </p:spPr>
        <p:txBody>
          <a:bodyPr vert="horz" lIns="0" tIns="0" rIns="0" bIns="0" rtlCol="0">
            <a:noAutofit/>
          </a:bodyPr>
          <a:lst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fontAlgn="auto">
              <a:spcAft>
                <a:spcPts val="0"/>
              </a:spcAft>
            </a:pPr>
            <a:r>
              <a:rPr lang="en-US" dirty="0">
                <a:solidFill>
                  <a:srgbClr val="464547"/>
                </a:solidFill>
                <a:latin typeface="+mj-lt"/>
              </a:rPr>
              <a:t>Good</a:t>
            </a:r>
            <a:endParaRPr lang="en-US" dirty="0"/>
          </a:p>
        </p:txBody>
      </p:sp>
      <p:sp>
        <p:nvSpPr>
          <p:cNvPr id="10" name="Textfeld 9">
            <a:extLst>
              <a:ext uri="{FF2B5EF4-FFF2-40B4-BE49-F238E27FC236}">
                <a16:creationId xmlns:a16="http://schemas.microsoft.com/office/drawing/2014/main" id="{C392291A-BDC5-4074-BEB1-6C75DD412DBB}"/>
              </a:ext>
            </a:extLst>
          </p:cNvPr>
          <p:cNvSpPr txBox="1"/>
          <p:nvPr/>
        </p:nvSpPr>
        <p:spPr>
          <a:xfrm>
            <a:off x="410845" y="1706210"/>
            <a:ext cx="6257925" cy="1709970"/>
          </a:xfrm>
          <a:prstGeom prst="rect">
            <a:avLst/>
          </a:prstGeom>
          <a:solidFill>
            <a:schemeClr val="tx1"/>
          </a:solidFill>
        </p:spPr>
        <p:txBody>
          <a:bodyPr wrap="square" lIns="0" tIns="0" rIns="0" bIns="0" rtlCol="0">
            <a:noAutofit/>
          </a:bodyPr>
          <a:lstStyle/>
          <a:p>
            <a:pPr algn="l"/>
            <a:r>
              <a:rPr lang="en-US" sz="1800" b="0" i="0" u="none" strike="noStrike" baseline="0" dirty="0">
                <a:solidFill>
                  <a:srgbClr val="F1C774"/>
                </a:solidFill>
                <a:latin typeface="UbuntuMono-Regular"/>
              </a:rPr>
              <a:t>add_executable</a:t>
            </a:r>
            <a:r>
              <a:rPr lang="en-US" sz="1800" b="0" i="0" u="none" strike="noStrike" baseline="0" dirty="0">
                <a:solidFill>
                  <a:srgbClr val="C6C9C7"/>
                </a:solidFill>
                <a:latin typeface="UbuntuMono-Regular"/>
              </a:rPr>
              <a:t>(hello main.cpp)</a:t>
            </a:r>
          </a:p>
          <a:p>
            <a:pPr algn="l"/>
            <a:r>
              <a:rPr lang="en-US" sz="1800" b="0" i="0" u="none" strike="noStrike" baseline="0" dirty="0">
                <a:solidFill>
                  <a:srgbClr val="F1C774"/>
                </a:solidFill>
                <a:latin typeface="UbuntuMono-Regular"/>
              </a:rPr>
              <a:t>if</a:t>
            </a:r>
            <a:r>
              <a:rPr lang="en-US" sz="1800" b="0" i="0" u="none" strike="noStrike" baseline="0" dirty="0">
                <a:solidFill>
                  <a:srgbClr val="C6C9C7"/>
                </a:solidFill>
                <a:latin typeface="UbuntuMono-Regular"/>
              </a:rPr>
              <a:t>(CMAKE_BUILD_TYPE </a:t>
            </a:r>
            <a:r>
              <a:rPr lang="en-US" sz="1800" b="0" i="0" u="none" strike="noStrike" baseline="0" dirty="0">
                <a:solidFill>
                  <a:srgbClr val="82A3BF"/>
                </a:solidFill>
                <a:latin typeface="UbuntuMono-Regular"/>
              </a:rPr>
              <a:t>STREQUAL </a:t>
            </a:r>
            <a:r>
              <a:rPr lang="en-US" sz="1800" b="0" i="0" u="none" strike="noStrike" baseline="0" dirty="0">
                <a:solidFill>
                  <a:srgbClr val="C6C9C7"/>
                </a:solidFill>
                <a:latin typeface="UbuntuMono-Regular"/>
              </a:rPr>
              <a:t>DEBUG)</a:t>
            </a:r>
          </a:p>
          <a:p>
            <a:pPr algn="l"/>
            <a:r>
              <a:rPr lang="en-US" sz="1800" b="0" i="0" u="none" strike="noStrike" baseline="0" dirty="0" err="1">
                <a:solidFill>
                  <a:srgbClr val="F1C774"/>
                </a:solidFill>
                <a:latin typeface="UbuntuMono-Regular"/>
              </a:rPr>
              <a:t>target_sources</a:t>
            </a:r>
            <a:r>
              <a:rPr lang="en-US" sz="1800" b="0" i="0" u="none" strike="noStrike" baseline="0" dirty="0">
                <a:solidFill>
                  <a:srgbClr val="C6C9C7"/>
                </a:solidFill>
                <a:latin typeface="UbuntuMono-Regular"/>
              </a:rPr>
              <a:t>(hello </a:t>
            </a:r>
            <a:r>
              <a:rPr lang="en-US" sz="1800" b="0" i="0" u="none" strike="noStrike" baseline="0" dirty="0">
                <a:solidFill>
                  <a:srgbClr val="82A3BF"/>
                </a:solidFill>
                <a:latin typeface="UbuntuMono-Regular"/>
              </a:rPr>
              <a:t>PRIVATE </a:t>
            </a:r>
            <a:r>
              <a:rPr lang="en-US" sz="1800" b="0" i="0" u="none" strike="noStrike" baseline="0" dirty="0">
                <a:solidFill>
                  <a:srgbClr val="C6C9C7"/>
                </a:solidFill>
                <a:latin typeface="UbuntuMono-Regular"/>
              </a:rPr>
              <a:t>helper_debug.cpp)</a:t>
            </a:r>
          </a:p>
          <a:p>
            <a:pPr algn="l"/>
            <a:r>
              <a:rPr lang="en-US" sz="1800" b="0" i="0" u="none" strike="noStrike" baseline="0" dirty="0">
                <a:solidFill>
                  <a:srgbClr val="F1C774"/>
                </a:solidFill>
                <a:latin typeface="UbuntuMono-Regular"/>
              </a:rPr>
              <a:t>else</a:t>
            </a:r>
            <a:r>
              <a:rPr lang="en-US" sz="1800" b="0" i="0" u="none" strike="noStrike" baseline="0" dirty="0">
                <a:solidFill>
                  <a:srgbClr val="C6C9C7"/>
                </a:solidFill>
                <a:latin typeface="UbuntuMono-Regular"/>
              </a:rPr>
              <a:t>()</a:t>
            </a:r>
          </a:p>
          <a:p>
            <a:pPr algn="l"/>
            <a:r>
              <a:rPr lang="en-US" sz="1800" b="0" i="0" u="none" strike="noStrike" baseline="0" dirty="0" err="1">
                <a:solidFill>
                  <a:srgbClr val="F1C774"/>
                </a:solidFill>
                <a:latin typeface="UbuntuMono-Regular"/>
              </a:rPr>
              <a:t>target_sources</a:t>
            </a:r>
            <a:r>
              <a:rPr lang="en-US" sz="1800" b="0" i="0" u="none" strike="noStrike" baseline="0" dirty="0">
                <a:solidFill>
                  <a:srgbClr val="C6C9C7"/>
                </a:solidFill>
                <a:latin typeface="UbuntuMono-Regular"/>
              </a:rPr>
              <a:t>(hello </a:t>
            </a:r>
            <a:r>
              <a:rPr lang="en-US" sz="1800" b="0" i="0" u="none" strike="noStrike" baseline="0" dirty="0">
                <a:solidFill>
                  <a:srgbClr val="82A3BF"/>
                </a:solidFill>
                <a:latin typeface="UbuntuMono-Regular"/>
              </a:rPr>
              <a:t>PRIVATE </a:t>
            </a:r>
            <a:r>
              <a:rPr lang="en-US" sz="1800" b="0" i="0" u="none" strike="noStrike" baseline="0" dirty="0">
                <a:solidFill>
                  <a:srgbClr val="C6C9C7"/>
                </a:solidFill>
                <a:latin typeface="UbuntuMono-Regular"/>
              </a:rPr>
              <a:t>helper_release.cpp)</a:t>
            </a:r>
          </a:p>
          <a:p>
            <a:pPr algn="l"/>
            <a:r>
              <a:rPr lang="en-US" sz="1800" b="0" i="0" u="none" strike="noStrike" baseline="0" dirty="0">
                <a:solidFill>
                  <a:srgbClr val="F1C774"/>
                </a:solidFill>
                <a:latin typeface="UbuntuMono-Regular"/>
              </a:rPr>
              <a:t>endif</a:t>
            </a:r>
            <a:r>
              <a:rPr lang="en-US" sz="1800" b="0" i="0" u="none" strike="noStrike" baseline="0" dirty="0">
                <a:solidFill>
                  <a:srgbClr val="C6C9C7"/>
                </a:solidFill>
                <a:latin typeface="UbuntuMono-Regular"/>
              </a:rPr>
              <a:t>()</a:t>
            </a:r>
            <a:endParaRPr kumimoji="0" lang="en-US" sz="1800" b="0" i="0" u="none" strike="noStrike" kern="0" cap="none" spc="0" normalizeH="0" baseline="0" noProof="0" dirty="0">
              <a:ln>
                <a:noFill/>
              </a:ln>
              <a:solidFill>
                <a:srgbClr val="000000"/>
              </a:solidFill>
              <a:effectLst/>
              <a:uLnTx/>
              <a:uFillTx/>
            </a:endParaRPr>
          </a:p>
        </p:txBody>
      </p:sp>
      <p:sp>
        <p:nvSpPr>
          <p:cNvPr id="11" name="Textfeld 10">
            <a:extLst>
              <a:ext uri="{FF2B5EF4-FFF2-40B4-BE49-F238E27FC236}">
                <a16:creationId xmlns:a16="http://schemas.microsoft.com/office/drawing/2014/main" id="{C72D93B8-1A47-4AF5-B704-F9F420501705}"/>
              </a:ext>
            </a:extLst>
          </p:cNvPr>
          <p:cNvSpPr txBox="1"/>
          <p:nvPr/>
        </p:nvSpPr>
        <p:spPr>
          <a:xfrm>
            <a:off x="410844" y="3881135"/>
            <a:ext cx="6257925" cy="1342135"/>
          </a:xfrm>
          <a:prstGeom prst="rect">
            <a:avLst/>
          </a:prstGeom>
          <a:solidFill>
            <a:schemeClr val="tx1"/>
          </a:solidFill>
        </p:spPr>
        <p:txBody>
          <a:bodyPr wrap="square" lIns="0" tIns="0" rIns="0" bIns="0" rtlCol="0">
            <a:noAutofit/>
          </a:bodyPr>
          <a:lstStyle/>
          <a:p>
            <a:pPr algn="l"/>
            <a:r>
              <a:rPr lang="en-US" sz="1800" b="0" i="0" u="none" strike="noStrike" baseline="0">
                <a:solidFill>
                  <a:srgbClr val="F1C774"/>
                </a:solidFill>
                <a:latin typeface="UbuntuMono-Regular"/>
              </a:rPr>
              <a:t>add_executable</a:t>
            </a:r>
            <a:r>
              <a:rPr lang="en-US" sz="1800" b="0" i="0" u="none" strike="noStrike" baseline="0">
                <a:solidFill>
                  <a:srgbClr val="C6C9C7"/>
                </a:solidFill>
                <a:latin typeface="UbuntuMono-Regular"/>
              </a:rPr>
              <a:t>(hello main.cpp</a:t>
            </a:r>
          </a:p>
          <a:p>
            <a:pPr algn="l"/>
            <a:r>
              <a:rPr lang="en-US" sz="1800" b="0" i="0" u="none" strike="noStrike" baseline="0">
                <a:solidFill>
                  <a:srgbClr val="C6C9C7"/>
                </a:solidFill>
                <a:latin typeface="UbuntuMono-Regular"/>
              </a:rPr>
              <a:t>$&lt;</a:t>
            </a:r>
            <a:r>
              <a:rPr lang="en-US" sz="1800" b="0" i="0" u="none" strike="noStrike" baseline="0">
                <a:solidFill>
                  <a:srgbClr val="82A3BF"/>
                </a:solidFill>
                <a:latin typeface="UbuntuMono-Regular"/>
              </a:rPr>
              <a:t>IF</a:t>
            </a:r>
            <a:r>
              <a:rPr lang="en-US" sz="1800" b="0" i="0" u="none" strike="noStrike" baseline="0">
                <a:solidFill>
                  <a:srgbClr val="C6C9C7"/>
                </a:solidFill>
                <a:latin typeface="UbuntuMono-Regular"/>
              </a:rPr>
              <a:t>:$&lt;</a:t>
            </a:r>
            <a:r>
              <a:rPr lang="en-US" sz="1800" b="0" i="0" u="none" strike="noStrike" baseline="0">
                <a:solidFill>
                  <a:srgbClr val="82A3BF"/>
                </a:solidFill>
                <a:latin typeface="UbuntuMono-Regular"/>
              </a:rPr>
              <a:t>CONFIG</a:t>
            </a:r>
            <a:r>
              <a:rPr lang="en-US" sz="1800" b="0" i="0" u="none" strike="noStrike" baseline="0">
                <a:solidFill>
                  <a:srgbClr val="C6C9C7"/>
                </a:solidFill>
                <a:latin typeface="UbuntuMono-Regular"/>
              </a:rPr>
              <a:t>:Debug&gt;,helper_debug.cpp,helper_release.cpp&gt;)</a:t>
            </a:r>
            <a:endParaRPr kumimoji="0" lang="en-US" sz="18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11259010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Generator expressions</a:t>
            </a:r>
          </a:p>
        </p:txBody>
      </p:sp>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Generator expressions</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123</a:t>
            </a:fld>
            <a:endParaRPr lang="en-US" noProof="1"/>
          </a:p>
        </p:txBody>
      </p:sp>
      <p:sp>
        <p:nvSpPr>
          <p:cNvPr id="10" name="Textfeld 9">
            <a:extLst>
              <a:ext uri="{FF2B5EF4-FFF2-40B4-BE49-F238E27FC236}">
                <a16:creationId xmlns:a16="http://schemas.microsoft.com/office/drawing/2014/main" id="{C392291A-BDC5-4074-BEB1-6C75DD412DBB}"/>
              </a:ext>
            </a:extLst>
          </p:cNvPr>
          <p:cNvSpPr txBox="1"/>
          <p:nvPr/>
        </p:nvSpPr>
        <p:spPr>
          <a:xfrm>
            <a:off x="266700" y="1231200"/>
            <a:ext cx="884555" cy="388800"/>
          </a:xfrm>
          <a:prstGeom prst="rect">
            <a:avLst/>
          </a:prstGeom>
          <a:solidFill>
            <a:schemeClr val="tx1"/>
          </a:solidFill>
        </p:spPr>
        <p:txBody>
          <a:bodyPr wrap="square" lIns="0" tIns="0" rIns="0" bIns="0" rtlCol="0">
            <a:noAutofit/>
          </a:bodyPr>
          <a:lstStyle/>
          <a:p>
            <a:pPr algn="l"/>
            <a:r>
              <a:rPr lang="en-US" sz="1800" b="0" i="0" u="none" strike="noStrike" baseline="0" dirty="0">
                <a:solidFill>
                  <a:srgbClr val="C6C9C7"/>
                </a:solidFill>
                <a:latin typeface="UbuntuMono-Regular"/>
              </a:rPr>
              <a:t>$&lt;...&gt;</a:t>
            </a:r>
            <a:endParaRPr kumimoji="0" lang="en-US" sz="1800" b="0" i="0" u="none" strike="noStrike" kern="0" cap="none" spc="0" normalizeH="0" baseline="0" noProof="0" dirty="0">
              <a:ln>
                <a:noFill/>
              </a:ln>
              <a:solidFill>
                <a:srgbClr val="000000"/>
              </a:solidFill>
              <a:effectLst/>
              <a:uLnTx/>
              <a:uFillTx/>
            </a:endParaRPr>
          </a:p>
        </p:txBody>
      </p:sp>
      <p:sp>
        <p:nvSpPr>
          <p:cNvPr id="7" name="Inhaltsplatzhalter 6">
            <a:extLst>
              <a:ext uri="{FF2B5EF4-FFF2-40B4-BE49-F238E27FC236}">
                <a16:creationId xmlns:a16="http://schemas.microsoft.com/office/drawing/2014/main" id="{F5D0FCB5-027E-4F38-8DCC-DD60E7A9DE91}"/>
              </a:ext>
            </a:extLst>
          </p:cNvPr>
          <p:cNvSpPr>
            <a:spLocks noGrp="1"/>
          </p:cNvSpPr>
          <p:nvPr>
            <p:ph sz="half" idx="1"/>
          </p:nvPr>
        </p:nvSpPr>
        <p:spPr>
          <a:xfrm>
            <a:off x="259199" y="1814400"/>
            <a:ext cx="9789675" cy="2290876"/>
          </a:xfrm>
        </p:spPr>
        <p:txBody>
          <a:bodyPr/>
          <a:lstStyle/>
          <a:p>
            <a:r>
              <a:rPr lang="en-AU" noProof="0" dirty="0"/>
              <a:t>Provide a way to encode some logic which is not evaluated at configure time. The evaluation is instead delayed until the generation phase when the project files are being written.</a:t>
            </a:r>
          </a:p>
          <a:p>
            <a:r>
              <a:rPr lang="en-AU" noProof="0" dirty="0"/>
              <a:t>Perform conditional logic</a:t>
            </a:r>
          </a:p>
          <a:p>
            <a:r>
              <a:rPr lang="en-AU" noProof="0" dirty="0"/>
              <a:t>Can provide different content based on whether a build or an install is being performed</a:t>
            </a:r>
          </a:p>
          <a:p>
            <a:r>
              <a:rPr lang="en-AU" noProof="0" dirty="0"/>
              <a:t>Output strings providing information about various aspects of the build like directories, names of things, platform details, and more...</a:t>
            </a:r>
          </a:p>
        </p:txBody>
      </p:sp>
    </p:spTree>
    <p:extLst>
      <p:ext uri="{BB962C8B-B14F-4D97-AF65-F5344CB8AC3E}">
        <p14:creationId xmlns:p14="http://schemas.microsoft.com/office/powerpoint/2010/main" val="281952835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Generator expressions</a:t>
            </a:r>
          </a:p>
        </p:txBody>
      </p:sp>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Generator expressions</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124</a:t>
            </a:fld>
            <a:endParaRPr lang="en-US" noProof="1"/>
          </a:p>
        </p:txBody>
      </p:sp>
      <p:sp>
        <p:nvSpPr>
          <p:cNvPr id="10" name="Textfeld 9">
            <a:extLst>
              <a:ext uri="{FF2B5EF4-FFF2-40B4-BE49-F238E27FC236}">
                <a16:creationId xmlns:a16="http://schemas.microsoft.com/office/drawing/2014/main" id="{C392291A-BDC5-4074-BEB1-6C75DD412DBB}"/>
              </a:ext>
            </a:extLst>
          </p:cNvPr>
          <p:cNvSpPr txBox="1"/>
          <p:nvPr/>
        </p:nvSpPr>
        <p:spPr>
          <a:xfrm>
            <a:off x="266700" y="1231200"/>
            <a:ext cx="1066800" cy="583200"/>
          </a:xfrm>
          <a:prstGeom prst="rect">
            <a:avLst/>
          </a:prstGeom>
          <a:solidFill>
            <a:schemeClr val="tx1"/>
          </a:solidFill>
        </p:spPr>
        <p:txBody>
          <a:bodyPr wrap="square" lIns="0" tIns="0" rIns="0" bIns="0" rtlCol="0">
            <a:noAutofit/>
          </a:bodyPr>
          <a:lstStyle/>
          <a:p>
            <a:pPr algn="l"/>
            <a:r>
              <a:rPr lang="en-US" sz="1800" b="0" i="0" u="none" strike="noStrike" baseline="0" dirty="0">
                <a:solidFill>
                  <a:srgbClr val="C6C9C7"/>
                </a:solidFill>
                <a:latin typeface="UbuntuMono-Regular"/>
              </a:rPr>
              <a:t>$&lt;1:...&gt;</a:t>
            </a:r>
          </a:p>
          <a:p>
            <a:pPr algn="l"/>
            <a:r>
              <a:rPr lang="en-US" sz="1800" b="0" i="0" u="none" strike="noStrike" baseline="0" dirty="0">
                <a:solidFill>
                  <a:srgbClr val="C6C9C7"/>
                </a:solidFill>
                <a:latin typeface="UbuntuMono-Regular"/>
              </a:rPr>
              <a:t>$&lt;0:...&gt;</a:t>
            </a:r>
            <a:endParaRPr kumimoji="0" lang="en-US" sz="1800" b="0" i="0" u="none" strike="noStrike" kern="0" cap="none" spc="0" normalizeH="0" baseline="0" noProof="0" dirty="0">
              <a:ln>
                <a:noFill/>
              </a:ln>
              <a:solidFill>
                <a:srgbClr val="000000"/>
              </a:solidFill>
              <a:effectLst/>
              <a:uLnTx/>
              <a:uFillTx/>
            </a:endParaRPr>
          </a:p>
        </p:txBody>
      </p:sp>
      <p:sp>
        <p:nvSpPr>
          <p:cNvPr id="7" name="Inhaltsplatzhalter 6">
            <a:extLst>
              <a:ext uri="{FF2B5EF4-FFF2-40B4-BE49-F238E27FC236}">
                <a16:creationId xmlns:a16="http://schemas.microsoft.com/office/drawing/2014/main" id="{F5D0FCB5-027E-4F38-8DCC-DD60E7A9DE91}"/>
              </a:ext>
            </a:extLst>
          </p:cNvPr>
          <p:cNvSpPr>
            <a:spLocks noGrp="1"/>
          </p:cNvSpPr>
          <p:nvPr>
            <p:ph sz="half" idx="1"/>
          </p:nvPr>
        </p:nvSpPr>
        <p:spPr>
          <a:xfrm>
            <a:off x="259199" y="2008800"/>
            <a:ext cx="9789675" cy="1286850"/>
          </a:xfrm>
        </p:spPr>
        <p:txBody>
          <a:bodyPr/>
          <a:lstStyle/>
          <a:p>
            <a:r>
              <a:rPr lang="en-AU" noProof="0" dirty="0"/>
              <a:t>The result of the expression</a:t>
            </a:r>
          </a:p>
          <a:p>
            <a:r>
              <a:rPr lang="en-AU" noProof="0" dirty="0"/>
              <a:t>– for $&lt;1:... &gt;, the ... part</a:t>
            </a:r>
          </a:p>
          <a:p>
            <a:r>
              <a:rPr lang="en-AU" noProof="0" dirty="0"/>
              <a:t>– for $&lt;0:... &gt;, an empty string</a:t>
            </a:r>
          </a:p>
          <a:p>
            <a:r>
              <a:rPr lang="en-AU" noProof="0" dirty="0"/>
              <a:t>Anything other than 0 or 1 for a conditional expression (i.e. True/False) is rejected by CMake with a fatal error.</a:t>
            </a:r>
          </a:p>
        </p:txBody>
      </p:sp>
    </p:spTree>
    <p:extLst>
      <p:ext uri="{BB962C8B-B14F-4D97-AF65-F5344CB8AC3E}">
        <p14:creationId xmlns:p14="http://schemas.microsoft.com/office/powerpoint/2010/main" val="155089783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Generator expressions</a:t>
            </a:r>
          </a:p>
        </p:txBody>
      </p:sp>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Generator expressions</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125</a:t>
            </a:fld>
            <a:endParaRPr lang="en-US" noProof="1"/>
          </a:p>
        </p:txBody>
      </p:sp>
      <p:sp>
        <p:nvSpPr>
          <p:cNvPr id="10" name="Textfeld 9">
            <a:extLst>
              <a:ext uri="{FF2B5EF4-FFF2-40B4-BE49-F238E27FC236}">
                <a16:creationId xmlns:a16="http://schemas.microsoft.com/office/drawing/2014/main" id="{C392291A-BDC5-4074-BEB1-6C75DD412DBB}"/>
              </a:ext>
            </a:extLst>
          </p:cNvPr>
          <p:cNvSpPr txBox="1"/>
          <p:nvPr/>
        </p:nvSpPr>
        <p:spPr>
          <a:xfrm>
            <a:off x="266699" y="1231200"/>
            <a:ext cx="1724025" cy="388800"/>
          </a:xfrm>
          <a:prstGeom prst="rect">
            <a:avLst/>
          </a:prstGeom>
          <a:solidFill>
            <a:schemeClr val="tx1"/>
          </a:solidFill>
        </p:spPr>
        <p:txBody>
          <a:bodyPr wrap="square" lIns="0" tIns="0" rIns="0" bIns="0" rtlCol="0">
            <a:noAutofit/>
          </a:bodyPr>
          <a:lstStyle/>
          <a:p>
            <a:pPr algn="l"/>
            <a:r>
              <a:rPr lang="en-US" sz="1800" b="0" i="0" u="none" strike="noStrike" baseline="0" dirty="0">
                <a:solidFill>
                  <a:srgbClr val="C6C9C7"/>
                </a:solidFill>
                <a:latin typeface="UbuntuMono-Regular"/>
              </a:rPr>
              <a:t>$&lt;BOOL:...&gt;</a:t>
            </a:r>
            <a:endParaRPr kumimoji="0" lang="en-US" sz="1800" b="0" i="0" u="none" strike="noStrike" kern="0" cap="none" spc="0" normalizeH="0" baseline="0" noProof="0" dirty="0">
              <a:ln>
                <a:noFill/>
              </a:ln>
              <a:solidFill>
                <a:srgbClr val="000000"/>
              </a:solidFill>
              <a:effectLst/>
              <a:uLnTx/>
              <a:uFillTx/>
            </a:endParaRPr>
          </a:p>
        </p:txBody>
      </p:sp>
      <p:sp>
        <p:nvSpPr>
          <p:cNvPr id="7" name="Inhaltsplatzhalter 6">
            <a:extLst>
              <a:ext uri="{FF2B5EF4-FFF2-40B4-BE49-F238E27FC236}">
                <a16:creationId xmlns:a16="http://schemas.microsoft.com/office/drawing/2014/main" id="{F5D0FCB5-027E-4F38-8DCC-DD60E7A9DE91}"/>
              </a:ext>
            </a:extLst>
          </p:cNvPr>
          <p:cNvSpPr>
            <a:spLocks noGrp="1"/>
          </p:cNvSpPr>
          <p:nvPr>
            <p:ph sz="half" idx="1"/>
          </p:nvPr>
        </p:nvSpPr>
        <p:spPr>
          <a:xfrm>
            <a:off x="259199" y="2008799"/>
            <a:ext cx="9789675" cy="2077425"/>
          </a:xfrm>
        </p:spPr>
        <p:txBody>
          <a:bodyPr/>
          <a:lstStyle/>
          <a:p>
            <a:r>
              <a:rPr lang="en-AU" noProof="0" dirty="0"/>
              <a:t>Evaluates the ... content in the same way that the if() command evaluates a </a:t>
            </a:r>
            <a:r>
              <a:rPr lang="en-AU" noProof="0" dirty="0" err="1"/>
              <a:t>boolean</a:t>
            </a:r>
            <a:r>
              <a:rPr lang="en-AU" noProof="0" dirty="0"/>
              <a:t> constant</a:t>
            </a:r>
          </a:p>
          <a:p>
            <a:pPr lvl="1"/>
            <a:r>
              <a:rPr lang="en-AU" noProof="0" dirty="0"/>
              <a:t>it understands all the usual special strings like OFF, NO, FALSE, ...</a:t>
            </a:r>
          </a:p>
          <a:p>
            <a:r>
              <a:rPr lang="en-AU" noProof="0" dirty="0"/>
              <a:t>A very common pattern is to use it to wrap the evaluation of a variable that is expected to hold a </a:t>
            </a:r>
            <a:r>
              <a:rPr lang="en-AU" noProof="0" dirty="0" err="1"/>
              <a:t>boolean</a:t>
            </a:r>
            <a:r>
              <a:rPr lang="en-AU" noProof="0" dirty="0"/>
              <a:t> value, but which might not be restricted to 0 or 1.</a:t>
            </a:r>
          </a:p>
        </p:txBody>
      </p:sp>
    </p:spTree>
    <p:extLst>
      <p:ext uri="{BB962C8B-B14F-4D97-AF65-F5344CB8AC3E}">
        <p14:creationId xmlns:p14="http://schemas.microsoft.com/office/powerpoint/2010/main" val="154687269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Generator expressions</a:t>
            </a:r>
          </a:p>
        </p:txBody>
      </p:sp>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Generator expressions</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126</a:t>
            </a:fld>
            <a:endParaRPr lang="en-US" noProof="1"/>
          </a:p>
        </p:txBody>
      </p:sp>
      <p:sp>
        <p:nvSpPr>
          <p:cNvPr id="10" name="Textfeld 9">
            <a:extLst>
              <a:ext uri="{FF2B5EF4-FFF2-40B4-BE49-F238E27FC236}">
                <a16:creationId xmlns:a16="http://schemas.microsoft.com/office/drawing/2014/main" id="{C392291A-BDC5-4074-BEB1-6C75DD412DBB}"/>
              </a:ext>
            </a:extLst>
          </p:cNvPr>
          <p:cNvSpPr txBox="1"/>
          <p:nvPr/>
        </p:nvSpPr>
        <p:spPr>
          <a:xfrm>
            <a:off x="266700" y="1231199"/>
            <a:ext cx="3152776" cy="959217"/>
          </a:xfrm>
          <a:prstGeom prst="rect">
            <a:avLst/>
          </a:prstGeom>
          <a:solidFill>
            <a:schemeClr val="tx1"/>
          </a:solidFill>
        </p:spPr>
        <p:txBody>
          <a:bodyPr wrap="square" lIns="0" tIns="0" rIns="0" bIns="0" rtlCol="0">
            <a:noAutofit/>
          </a:bodyPr>
          <a:lstStyle/>
          <a:p>
            <a:pPr algn="l"/>
            <a:r>
              <a:rPr lang="en-US" sz="1800" b="0" i="0" u="none" strike="noStrike" baseline="0">
                <a:solidFill>
                  <a:srgbClr val="C6C9C7"/>
                </a:solidFill>
                <a:latin typeface="UbuntuMono-Regular"/>
              </a:rPr>
              <a:t>$&lt;AND:expr[,expr...]&gt;</a:t>
            </a:r>
          </a:p>
          <a:p>
            <a:pPr algn="l"/>
            <a:r>
              <a:rPr lang="en-US" sz="1800" b="0" i="0" u="none" strike="noStrike" baseline="0">
                <a:solidFill>
                  <a:srgbClr val="C6C9C7"/>
                </a:solidFill>
                <a:latin typeface="UbuntuMono-Regular"/>
              </a:rPr>
              <a:t>$&lt;OR:expr[,expr...]&gt;</a:t>
            </a:r>
          </a:p>
          <a:p>
            <a:pPr algn="l"/>
            <a:r>
              <a:rPr lang="en-US" sz="1800" b="0" i="0" u="none" strike="noStrike" baseline="0">
                <a:solidFill>
                  <a:srgbClr val="C6C9C7"/>
                </a:solidFill>
                <a:latin typeface="UbuntuMono-Regular"/>
              </a:rPr>
              <a:t>$&lt;NOT:expr&gt;</a:t>
            </a:r>
            <a:endParaRPr kumimoji="0" lang="en-US" sz="1800" b="0" i="0" u="none" strike="noStrike" kern="0" cap="none" spc="0" normalizeH="0" baseline="0" noProof="0" dirty="0">
              <a:ln>
                <a:noFill/>
              </a:ln>
              <a:solidFill>
                <a:srgbClr val="000000"/>
              </a:solidFill>
              <a:effectLst/>
              <a:uLnTx/>
              <a:uFillTx/>
            </a:endParaRPr>
          </a:p>
        </p:txBody>
      </p:sp>
      <p:sp>
        <p:nvSpPr>
          <p:cNvPr id="7" name="Inhaltsplatzhalter 6">
            <a:extLst>
              <a:ext uri="{FF2B5EF4-FFF2-40B4-BE49-F238E27FC236}">
                <a16:creationId xmlns:a16="http://schemas.microsoft.com/office/drawing/2014/main" id="{F5D0FCB5-027E-4F38-8DCC-DD60E7A9DE91}"/>
              </a:ext>
            </a:extLst>
          </p:cNvPr>
          <p:cNvSpPr>
            <a:spLocks noGrp="1"/>
          </p:cNvSpPr>
          <p:nvPr>
            <p:ph sz="half" idx="1"/>
          </p:nvPr>
        </p:nvSpPr>
        <p:spPr>
          <a:xfrm>
            <a:off x="259199" y="2384815"/>
            <a:ext cx="9789675" cy="2554599"/>
          </a:xfrm>
        </p:spPr>
        <p:txBody>
          <a:bodyPr/>
          <a:lstStyle/>
          <a:p>
            <a:r>
              <a:rPr lang="en-AU" noProof="0" dirty="0"/>
              <a:t>Each expr is expected to evaluate to either 1 or 0</a:t>
            </a:r>
          </a:p>
          <a:p>
            <a:r>
              <a:rPr lang="en-AU" noProof="0" dirty="0"/>
              <a:t>• The AND </a:t>
            </a:r>
            <a:r>
              <a:rPr lang="en-AU" noProof="0" dirty="0" err="1"/>
              <a:t>and</a:t>
            </a:r>
            <a:r>
              <a:rPr lang="en-AU" noProof="0" dirty="0"/>
              <a:t> OR expressions can take any number of comma-separated arguments</a:t>
            </a:r>
          </a:p>
          <a:p>
            <a:r>
              <a:rPr lang="en-AU" noProof="0" dirty="0"/>
              <a:t>• NOT accepts only a single expression</a:t>
            </a:r>
          </a:p>
          <a:p>
            <a:endParaRPr lang="en-AU" noProof="0" dirty="0"/>
          </a:p>
          <a:p>
            <a:r>
              <a:rPr lang="en-AU" noProof="0" dirty="0"/>
              <a:t>Because AND, OR, and NOT require that their expressions evaluate to only 0 or</a:t>
            </a:r>
          </a:p>
          <a:p>
            <a:r>
              <a:rPr lang="en-AU" noProof="0" dirty="0"/>
              <a:t>1, consider wrapping those expressions in a $&lt;BOOL:... &gt; to force more</a:t>
            </a:r>
          </a:p>
          <a:p>
            <a:r>
              <a:rPr lang="en-AU" noProof="0" dirty="0"/>
              <a:t>tolerant logic of what is considered a true or false expression.</a:t>
            </a:r>
          </a:p>
        </p:txBody>
      </p:sp>
    </p:spTree>
    <p:extLst>
      <p:ext uri="{BB962C8B-B14F-4D97-AF65-F5344CB8AC3E}">
        <p14:creationId xmlns:p14="http://schemas.microsoft.com/office/powerpoint/2010/main" val="73013974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Generator expressions</a:t>
            </a:r>
          </a:p>
        </p:txBody>
      </p:sp>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Generator expressions</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127</a:t>
            </a:fld>
            <a:endParaRPr lang="en-US" noProof="1"/>
          </a:p>
        </p:txBody>
      </p:sp>
      <p:sp>
        <p:nvSpPr>
          <p:cNvPr id="10" name="Textfeld 9">
            <a:extLst>
              <a:ext uri="{FF2B5EF4-FFF2-40B4-BE49-F238E27FC236}">
                <a16:creationId xmlns:a16="http://schemas.microsoft.com/office/drawing/2014/main" id="{C392291A-BDC5-4074-BEB1-6C75DD412DBB}"/>
              </a:ext>
            </a:extLst>
          </p:cNvPr>
          <p:cNvSpPr txBox="1"/>
          <p:nvPr/>
        </p:nvSpPr>
        <p:spPr>
          <a:xfrm>
            <a:off x="266699" y="1231199"/>
            <a:ext cx="5114925" cy="2083501"/>
          </a:xfrm>
          <a:prstGeom prst="rect">
            <a:avLst/>
          </a:prstGeom>
          <a:solidFill>
            <a:schemeClr val="tx1"/>
          </a:solidFill>
        </p:spPr>
        <p:txBody>
          <a:bodyPr wrap="square" lIns="0" tIns="0" rIns="0" bIns="0" rtlCol="0">
            <a:noAutofit/>
          </a:bodyPr>
          <a:lstStyle/>
          <a:p>
            <a:pPr algn="l"/>
            <a:r>
              <a:rPr lang="en-US" sz="1800" b="0" i="0" u="none" strike="noStrike" baseline="0">
                <a:solidFill>
                  <a:srgbClr val="C6C9C7"/>
                </a:solidFill>
                <a:latin typeface="UbuntuMono-Regular"/>
              </a:rPr>
              <a:t>$&lt;STREQUAL:string1,string2&gt;</a:t>
            </a:r>
          </a:p>
          <a:p>
            <a:pPr algn="l"/>
            <a:r>
              <a:rPr lang="en-US" sz="1800" b="0" i="0" u="none" strike="noStrike" baseline="0">
                <a:solidFill>
                  <a:srgbClr val="C6C9C7"/>
                </a:solidFill>
                <a:latin typeface="UbuntuMono-Regular"/>
              </a:rPr>
              <a:t>$&lt;EQUAL:number1,number2&gt;</a:t>
            </a:r>
          </a:p>
          <a:p>
            <a:pPr algn="l"/>
            <a:r>
              <a:rPr lang="en-US" sz="1800" b="0" i="0" u="none" strike="noStrike" baseline="0">
                <a:solidFill>
                  <a:srgbClr val="C6C9C7"/>
                </a:solidFill>
                <a:latin typeface="UbuntuMono-Regular"/>
              </a:rPr>
              <a:t>$&lt;VERSION_EQUAL:version1,version2&gt;</a:t>
            </a:r>
          </a:p>
          <a:p>
            <a:pPr algn="l"/>
            <a:r>
              <a:rPr lang="en-US" sz="1800" b="0" i="0" u="none" strike="noStrike" baseline="0">
                <a:solidFill>
                  <a:srgbClr val="C6C9C7"/>
                </a:solidFill>
                <a:latin typeface="UbuntuMono-Regular"/>
              </a:rPr>
              <a:t>$&lt;VERSION_GREATER:version1,version2&gt;</a:t>
            </a:r>
          </a:p>
          <a:p>
            <a:pPr algn="l"/>
            <a:r>
              <a:rPr lang="en-US" sz="1800" b="0" i="0" u="none" strike="noStrike" baseline="0">
                <a:solidFill>
                  <a:srgbClr val="C6C9C7"/>
                </a:solidFill>
                <a:latin typeface="UbuntuMono-Regular"/>
              </a:rPr>
              <a:t>$&lt;VERSION_LESS:version1,version2&gt;</a:t>
            </a:r>
            <a:endParaRPr kumimoji="0" lang="en-US" sz="1800" b="0" i="0" u="none" strike="noStrike" kern="0" cap="none" spc="0" normalizeH="0" baseline="0" noProof="0" dirty="0">
              <a:ln>
                <a:noFill/>
              </a:ln>
              <a:solidFill>
                <a:srgbClr val="000000"/>
              </a:solidFill>
              <a:effectLst/>
              <a:uLnTx/>
              <a:uFillTx/>
            </a:endParaRPr>
          </a:p>
        </p:txBody>
      </p:sp>
      <p:sp>
        <p:nvSpPr>
          <p:cNvPr id="7" name="Inhaltsplatzhalter 6">
            <a:extLst>
              <a:ext uri="{FF2B5EF4-FFF2-40B4-BE49-F238E27FC236}">
                <a16:creationId xmlns:a16="http://schemas.microsoft.com/office/drawing/2014/main" id="{F5D0FCB5-027E-4F38-8DCC-DD60E7A9DE91}"/>
              </a:ext>
            </a:extLst>
          </p:cNvPr>
          <p:cNvSpPr>
            <a:spLocks noGrp="1"/>
          </p:cNvSpPr>
          <p:nvPr>
            <p:ph sz="half" idx="1"/>
          </p:nvPr>
        </p:nvSpPr>
        <p:spPr>
          <a:xfrm>
            <a:off x="259199" y="3509099"/>
            <a:ext cx="9789675" cy="410211"/>
          </a:xfrm>
        </p:spPr>
        <p:txBody>
          <a:bodyPr/>
          <a:lstStyle/>
          <a:p>
            <a:r>
              <a:rPr lang="en-AU" noProof="0" dirty="0"/>
              <a:t>The above evaluate to 1 if the respective condition is satisfied, or 0 otherwise</a:t>
            </a:r>
          </a:p>
        </p:txBody>
      </p:sp>
    </p:spTree>
    <p:extLst>
      <p:ext uri="{BB962C8B-B14F-4D97-AF65-F5344CB8AC3E}">
        <p14:creationId xmlns:p14="http://schemas.microsoft.com/office/powerpoint/2010/main" val="393737688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Generator expressions</a:t>
            </a:r>
          </a:p>
        </p:txBody>
      </p:sp>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Generator expressions</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128</a:t>
            </a:fld>
            <a:endParaRPr lang="en-US" noProof="1"/>
          </a:p>
        </p:txBody>
      </p:sp>
      <p:sp>
        <p:nvSpPr>
          <p:cNvPr id="10" name="Textfeld 9">
            <a:extLst>
              <a:ext uri="{FF2B5EF4-FFF2-40B4-BE49-F238E27FC236}">
                <a16:creationId xmlns:a16="http://schemas.microsoft.com/office/drawing/2014/main" id="{C392291A-BDC5-4074-BEB1-6C75DD412DBB}"/>
              </a:ext>
            </a:extLst>
          </p:cNvPr>
          <p:cNvSpPr txBox="1"/>
          <p:nvPr/>
        </p:nvSpPr>
        <p:spPr>
          <a:xfrm>
            <a:off x="266699" y="1231200"/>
            <a:ext cx="5114925" cy="410212"/>
          </a:xfrm>
          <a:prstGeom prst="rect">
            <a:avLst/>
          </a:prstGeom>
          <a:solidFill>
            <a:schemeClr val="tx1"/>
          </a:solidFill>
        </p:spPr>
        <p:txBody>
          <a:bodyPr wrap="square" lIns="0" tIns="0" rIns="0" bIns="0" rtlCol="0">
            <a:noAutofit/>
          </a:bodyPr>
          <a:lstStyle/>
          <a:p>
            <a:pPr algn="l"/>
            <a:r>
              <a:rPr lang="en-US" sz="1800" b="0" i="0" u="none" strike="noStrike" baseline="0">
                <a:solidFill>
                  <a:srgbClr val="C6C9C7"/>
                </a:solidFill>
                <a:latin typeface="UbuntuMono-Regular"/>
              </a:rPr>
              <a:t>$&lt;CONFIG:arg&gt;</a:t>
            </a:r>
            <a:endParaRPr kumimoji="0" lang="en-US" sz="1800" b="0" i="0" u="none" strike="noStrike" kern="0" cap="none" spc="0" normalizeH="0" baseline="0" noProof="0" dirty="0">
              <a:ln>
                <a:noFill/>
              </a:ln>
              <a:solidFill>
                <a:srgbClr val="000000"/>
              </a:solidFill>
              <a:effectLst/>
              <a:uLnTx/>
              <a:uFillTx/>
            </a:endParaRPr>
          </a:p>
        </p:txBody>
      </p:sp>
      <p:sp>
        <p:nvSpPr>
          <p:cNvPr id="7" name="Inhaltsplatzhalter 6">
            <a:extLst>
              <a:ext uri="{FF2B5EF4-FFF2-40B4-BE49-F238E27FC236}">
                <a16:creationId xmlns:a16="http://schemas.microsoft.com/office/drawing/2014/main" id="{F5D0FCB5-027E-4F38-8DCC-DD60E7A9DE91}"/>
              </a:ext>
            </a:extLst>
          </p:cNvPr>
          <p:cNvSpPr>
            <a:spLocks noGrp="1"/>
          </p:cNvSpPr>
          <p:nvPr>
            <p:ph sz="half" idx="1"/>
          </p:nvPr>
        </p:nvSpPr>
        <p:spPr>
          <a:xfrm>
            <a:off x="259199" y="1962151"/>
            <a:ext cx="9789675" cy="1097908"/>
          </a:xfrm>
        </p:spPr>
        <p:txBody>
          <a:bodyPr/>
          <a:lstStyle/>
          <a:p>
            <a:r>
              <a:rPr lang="en-AU" noProof="0" dirty="0"/>
              <a:t>Evaluates to 1 if </a:t>
            </a:r>
            <a:r>
              <a:rPr lang="en-AU" noProof="0" dirty="0" err="1"/>
              <a:t>arg</a:t>
            </a:r>
            <a:r>
              <a:rPr lang="en-AU" noProof="0" dirty="0"/>
              <a:t> corresponds to the build type actually being built and 0 for all other build types</a:t>
            </a:r>
          </a:p>
          <a:p>
            <a:r>
              <a:rPr lang="en-AU" noProof="0" dirty="0"/>
              <a:t>Never use CMAKE_BUILD_TYPE in if()</a:t>
            </a:r>
          </a:p>
          <a:p>
            <a:r>
              <a:rPr lang="en-AU" noProof="0" dirty="0"/>
              <a:t>CMAKE &gt;= 3.8</a:t>
            </a:r>
          </a:p>
        </p:txBody>
      </p:sp>
      <p:sp>
        <p:nvSpPr>
          <p:cNvPr id="8" name="Textfeld 7">
            <a:extLst>
              <a:ext uri="{FF2B5EF4-FFF2-40B4-BE49-F238E27FC236}">
                <a16:creationId xmlns:a16="http://schemas.microsoft.com/office/drawing/2014/main" id="{F8FEB111-DFA3-4828-B4DB-9D89A84180DA}"/>
              </a:ext>
            </a:extLst>
          </p:cNvPr>
          <p:cNvSpPr txBox="1"/>
          <p:nvPr/>
        </p:nvSpPr>
        <p:spPr>
          <a:xfrm>
            <a:off x="259199" y="3692920"/>
            <a:ext cx="5225613" cy="1223322"/>
          </a:xfrm>
          <a:prstGeom prst="rect">
            <a:avLst/>
          </a:prstGeom>
          <a:solidFill>
            <a:schemeClr val="tx1"/>
          </a:solidFill>
        </p:spPr>
        <p:txBody>
          <a:bodyPr wrap="square" lIns="0" tIns="0" rIns="0" bIns="0" rtlCol="0">
            <a:noAutofit/>
          </a:bodyPr>
          <a:lstStyle/>
          <a:p>
            <a:pPr algn="l"/>
            <a:r>
              <a:rPr lang="en-US" sz="1800" b="0" i="0" u="none" strike="noStrike" baseline="0" dirty="0">
                <a:solidFill>
                  <a:srgbClr val="F1C774"/>
                </a:solidFill>
                <a:latin typeface="UbuntuMono-Regular"/>
              </a:rPr>
              <a:t>add_executable</a:t>
            </a:r>
            <a:r>
              <a:rPr lang="en-US" sz="1800" b="0" i="0" u="none" strike="noStrike" baseline="0" dirty="0">
                <a:solidFill>
                  <a:srgbClr val="C6C9C7"/>
                </a:solidFill>
                <a:latin typeface="UbuntuMono-Regular"/>
              </a:rPr>
              <a:t>(</a:t>
            </a:r>
            <a:r>
              <a:rPr lang="en-US" sz="1800" b="0" i="0" u="none" strike="noStrike" baseline="0" dirty="0" err="1">
                <a:solidFill>
                  <a:srgbClr val="C6C9C7"/>
                </a:solidFill>
                <a:latin typeface="UbuntuMono-Regular"/>
              </a:rPr>
              <a:t>MyApp</a:t>
            </a:r>
            <a:r>
              <a:rPr lang="en-US" sz="1800" b="0" i="0" u="none" strike="noStrike" baseline="0" dirty="0">
                <a:solidFill>
                  <a:srgbClr val="C6C9C7"/>
                </a:solidFill>
                <a:latin typeface="UbuntuMono-Regular"/>
              </a:rPr>
              <a:t> src1.cpp src2.cpp)</a:t>
            </a:r>
          </a:p>
          <a:p>
            <a:pPr algn="l"/>
            <a:r>
              <a:rPr lang="en-US" sz="1800" b="0" i="0" u="none" strike="noStrike" baseline="0" dirty="0">
                <a:solidFill>
                  <a:srgbClr val="F1C774"/>
                </a:solidFill>
                <a:latin typeface="UbuntuMono-Regular"/>
              </a:rPr>
              <a:t>target_link_libraries</a:t>
            </a:r>
            <a:r>
              <a:rPr lang="en-US" sz="1800" b="0" i="0" u="none" strike="noStrike" baseline="0" dirty="0">
                <a:solidFill>
                  <a:srgbClr val="C6C9C7"/>
                </a:solidFill>
                <a:latin typeface="UbuntuMono-Regular"/>
              </a:rPr>
              <a:t>(</a:t>
            </a:r>
            <a:r>
              <a:rPr lang="en-US" sz="1800" b="0" i="0" u="none" strike="noStrike" baseline="0" dirty="0" err="1">
                <a:solidFill>
                  <a:srgbClr val="C6C9C7"/>
                </a:solidFill>
                <a:latin typeface="UbuntuMono-Regular"/>
              </a:rPr>
              <a:t>MyApp</a:t>
            </a:r>
            <a:r>
              <a:rPr lang="en-US" sz="1800" b="0" i="0" u="none" strike="noStrike" baseline="0" dirty="0">
                <a:solidFill>
                  <a:srgbClr val="C6C9C7"/>
                </a:solidFill>
                <a:latin typeface="UbuntuMono-Regular"/>
              </a:rPr>
              <a:t> </a:t>
            </a:r>
            <a:r>
              <a:rPr lang="en-US" sz="1800" b="0" i="0" u="none" strike="noStrike" baseline="0" dirty="0">
                <a:solidFill>
                  <a:srgbClr val="82A3BF"/>
                </a:solidFill>
                <a:latin typeface="UbuntuMono-Regular"/>
              </a:rPr>
              <a:t>PRIVATE</a:t>
            </a:r>
          </a:p>
          <a:p>
            <a:pPr algn="l"/>
            <a:r>
              <a:rPr lang="en-US" sz="1800" b="0" i="0" u="none" strike="noStrike" baseline="0" dirty="0">
                <a:solidFill>
                  <a:srgbClr val="C6C9C7"/>
                </a:solidFill>
                <a:latin typeface="UbuntuMono-Regular"/>
              </a:rPr>
              <a:t>$&lt;</a:t>
            </a:r>
            <a:r>
              <a:rPr lang="en-US" sz="1800" b="0" i="0" u="none" strike="noStrike" baseline="0" dirty="0">
                <a:solidFill>
                  <a:srgbClr val="82A3BF"/>
                </a:solidFill>
                <a:latin typeface="UbuntuMono-Regular"/>
              </a:rPr>
              <a:t>IF</a:t>
            </a:r>
            <a:r>
              <a:rPr lang="en-US" sz="1800" b="0" i="0" u="none" strike="noStrike" baseline="0" dirty="0">
                <a:solidFill>
                  <a:srgbClr val="C6C9C7"/>
                </a:solidFill>
                <a:latin typeface="UbuntuMono-Regular"/>
              </a:rPr>
              <a:t>:$&lt;</a:t>
            </a:r>
            <a:r>
              <a:rPr lang="en-US" sz="1800" b="0" i="0" u="none" strike="noStrike" baseline="0" dirty="0" err="1">
                <a:solidFill>
                  <a:srgbClr val="82A3BF"/>
                </a:solidFill>
                <a:latin typeface="UbuntuMono-Regular"/>
              </a:rPr>
              <a:t>CONFIG</a:t>
            </a:r>
            <a:r>
              <a:rPr lang="en-US" sz="1800" b="0" i="0" u="none" strike="noStrike" baseline="0" dirty="0" err="1">
                <a:solidFill>
                  <a:srgbClr val="C6C9C7"/>
                </a:solidFill>
                <a:latin typeface="UbuntuMono-Regular"/>
              </a:rPr>
              <a:t>:Debug</a:t>
            </a:r>
            <a:r>
              <a:rPr lang="en-US" sz="1800" b="0" i="0" u="none" strike="noStrike" baseline="0" dirty="0">
                <a:solidFill>
                  <a:srgbClr val="C6C9C7"/>
                </a:solidFill>
                <a:latin typeface="UbuntuMono-Regular"/>
              </a:rPr>
              <a:t>&gt;,</a:t>
            </a:r>
            <a:r>
              <a:rPr lang="en-US" sz="1800" b="0" i="0" u="none" strike="noStrike" baseline="0" dirty="0" err="1">
                <a:solidFill>
                  <a:srgbClr val="C6C9C7"/>
                </a:solidFill>
                <a:latin typeface="UbuntuMono-Regular"/>
              </a:rPr>
              <a:t>CheckedAlgo,FastAlgo</a:t>
            </a:r>
            <a:r>
              <a:rPr lang="en-US" sz="1800" b="0" i="0" u="none" strike="noStrike" baseline="0" dirty="0">
                <a:solidFill>
                  <a:srgbClr val="C6C9C7"/>
                </a:solidFill>
                <a:latin typeface="UbuntuMono-Regular"/>
              </a:rPr>
              <a:t>&gt;)</a:t>
            </a:r>
            <a:endParaRPr kumimoji="0" lang="en-US" sz="18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419502302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Generator expressions</a:t>
            </a:r>
          </a:p>
        </p:txBody>
      </p:sp>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Generator expressions</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129</a:t>
            </a:fld>
            <a:endParaRPr lang="en-US" noProof="1"/>
          </a:p>
        </p:txBody>
      </p:sp>
      <p:sp>
        <p:nvSpPr>
          <p:cNvPr id="10" name="Textfeld 9">
            <a:extLst>
              <a:ext uri="{FF2B5EF4-FFF2-40B4-BE49-F238E27FC236}">
                <a16:creationId xmlns:a16="http://schemas.microsoft.com/office/drawing/2014/main" id="{C392291A-BDC5-4074-BEB1-6C75DD412DBB}"/>
              </a:ext>
            </a:extLst>
          </p:cNvPr>
          <p:cNvSpPr txBox="1"/>
          <p:nvPr/>
        </p:nvSpPr>
        <p:spPr>
          <a:xfrm>
            <a:off x="314542" y="1860742"/>
            <a:ext cx="5114925" cy="410212"/>
          </a:xfrm>
          <a:prstGeom prst="rect">
            <a:avLst/>
          </a:prstGeom>
          <a:solidFill>
            <a:schemeClr val="tx1"/>
          </a:solidFill>
        </p:spPr>
        <p:txBody>
          <a:bodyPr wrap="square" lIns="0" tIns="0" rIns="0" bIns="0" rtlCol="0">
            <a:noAutofit/>
          </a:bodyPr>
          <a:lstStyle/>
          <a:p>
            <a:pPr algn="l"/>
            <a:r>
              <a:rPr lang="en-US" sz="1800" b="0" i="0" u="none" strike="noStrike" baseline="0" dirty="0">
                <a:solidFill>
                  <a:srgbClr val="C6C9C7"/>
                </a:solidFill>
                <a:latin typeface="UbuntuMono-Regular"/>
              </a:rPr>
              <a:t>$&lt;</a:t>
            </a:r>
            <a:r>
              <a:rPr lang="en-US" sz="1800" b="0" i="0" u="none" strike="noStrike" baseline="0" dirty="0" err="1">
                <a:solidFill>
                  <a:srgbClr val="C6C9C7"/>
                </a:solidFill>
                <a:latin typeface="UbuntuMono-Regular"/>
              </a:rPr>
              <a:t>TARGET_PROPERTY:target,property</a:t>
            </a:r>
            <a:r>
              <a:rPr lang="en-US" sz="1800" b="0" i="0" u="none" strike="noStrike" baseline="0" dirty="0">
                <a:solidFill>
                  <a:srgbClr val="C6C9C7"/>
                </a:solidFill>
                <a:latin typeface="UbuntuMono-Regular"/>
              </a:rPr>
              <a:t>&gt;</a:t>
            </a:r>
            <a:endParaRPr kumimoji="0" lang="en-US" sz="1800" b="0" i="0" u="none" strike="noStrike" kern="0" cap="none" spc="0" normalizeH="0" baseline="0" noProof="0" dirty="0">
              <a:ln>
                <a:noFill/>
              </a:ln>
              <a:solidFill>
                <a:srgbClr val="000000"/>
              </a:solidFill>
              <a:effectLst/>
              <a:uLnTx/>
              <a:uFillTx/>
            </a:endParaRPr>
          </a:p>
        </p:txBody>
      </p:sp>
      <p:sp>
        <p:nvSpPr>
          <p:cNvPr id="7" name="Inhaltsplatzhalter 6">
            <a:extLst>
              <a:ext uri="{FF2B5EF4-FFF2-40B4-BE49-F238E27FC236}">
                <a16:creationId xmlns:a16="http://schemas.microsoft.com/office/drawing/2014/main" id="{F5D0FCB5-027E-4F38-8DCC-DD60E7A9DE91}"/>
              </a:ext>
            </a:extLst>
          </p:cNvPr>
          <p:cNvSpPr>
            <a:spLocks noGrp="1"/>
          </p:cNvSpPr>
          <p:nvPr>
            <p:ph sz="half" idx="1"/>
          </p:nvPr>
        </p:nvSpPr>
        <p:spPr>
          <a:xfrm>
            <a:off x="259199" y="1254371"/>
            <a:ext cx="9789675" cy="410212"/>
          </a:xfrm>
        </p:spPr>
        <p:txBody>
          <a:bodyPr/>
          <a:lstStyle/>
          <a:p>
            <a:r>
              <a:rPr lang="en-AU" noProof="0" dirty="0"/>
              <a:t>Obtaining the value of the named property from the specified target</a:t>
            </a:r>
          </a:p>
        </p:txBody>
      </p:sp>
      <p:sp>
        <p:nvSpPr>
          <p:cNvPr id="8" name="Textfeld 7">
            <a:extLst>
              <a:ext uri="{FF2B5EF4-FFF2-40B4-BE49-F238E27FC236}">
                <a16:creationId xmlns:a16="http://schemas.microsoft.com/office/drawing/2014/main" id="{F8FEB111-DFA3-4828-B4DB-9D89A84180DA}"/>
              </a:ext>
            </a:extLst>
          </p:cNvPr>
          <p:cNvSpPr txBox="1"/>
          <p:nvPr/>
        </p:nvSpPr>
        <p:spPr>
          <a:xfrm>
            <a:off x="258987" y="3028930"/>
            <a:ext cx="5225613" cy="613406"/>
          </a:xfrm>
          <a:prstGeom prst="rect">
            <a:avLst/>
          </a:prstGeom>
          <a:solidFill>
            <a:schemeClr val="tx1"/>
          </a:solidFill>
        </p:spPr>
        <p:txBody>
          <a:bodyPr wrap="square" lIns="0" tIns="0" rIns="0" bIns="0" rtlCol="0">
            <a:noAutofit/>
          </a:bodyPr>
          <a:lstStyle/>
          <a:p>
            <a:pPr algn="l"/>
            <a:r>
              <a:rPr lang="en-US" sz="1800" b="0" i="0" u="none" strike="noStrike" baseline="0">
                <a:solidFill>
                  <a:srgbClr val="C6C9C7"/>
                </a:solidFill>
                <a:latin typeface="UbuntuMono-Regular"/>
              </a:rPr>
              <a:t>$&lt;TARGET_PROPERTY:property&gt;</a:t>
            </a:r>
            <a:endParaRPr kumimoji="0" lang="en-US" sz="1800" b="0" i="0" u="none" strike="noStrike" kern="0" cap="none" spc="0" normalizeH="0" baseline="0" noProof="0" dirty="0">
              <a:ln>
                <a:noFill/>
              </a:ln>
              <a:solidFill>
                <a:srgbClr val="000000"/>
              </a:solidFill>
              <a:effectLst/>
              <a:uLnTx/>
              <a:uFillTx/>
            </a:endParaRPr>
          </a:p>
        </p:txBody>
      </p:sp>
      <p:sp>
        <p:nvSpPr>
          <p:cNvPr id="9" name="Inhaltsplatzhalter 6">
            <a:extLst>
              <a:ext uri="{FF2B5EF4-FFF2-40B4-BE49-F238E27FC236}">
                <a16:creationId xmlns:a16="http://schemas.microsoft.com/office/drawing/2014/main" id="{6E11741E-7915-4723-9FA5-3BEA9DE5AF33}"/>
              </a:ext>
            </a:extLst>
          </p:cNvPr>
          <p:cNvSpPr txBox="1">
            <a:spLocks/>
          </p:cNvSpPr>
          <p:nvPr/>
        </p:nvSpPr>
        <p:spPr>
          <a:xfrm>
            <a:off x="266700" y="2576685"/>
            <a:ext cx="9789675" cy="410212"/>
          </a:xfrm>
          <a:prstGeom prst="rect">
            <a:avLst/>
          </a:prstGeom>
        </p:spPr>
        <p:txBody>
          <a:bodyPr vert="horz" lIns="0" tIns="0" rIns="0" bIns="0" rtlCol="0">
            <a:noAutofit/>
          </a:bodyPr>
          <a:lst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fontAlgn="auto">
              <a:spcAft>
                <a:spcPts val="0"/>
              </a:spcAft>
            </a:pPr>
            <a:r>
              <a:rPr lang="en-US" dirty="0"/>
              <a:t>Obtaining the property from the target on which the generator expression is being used  </a:t>
            </a:r>
          </a:p>
        </p:txBody>
      </p:sp>
      <p:sp>
        <p:nvSpPr>
          <p:cNvPr id="17" name="Inhaltsplatzhalter 6">
            <a:extLst>
              <a:ext uri="{FF2B5EF4-FFF2-40B4-BE49-F238E27FC236}">
                <a16:creationId xmlns:a16="http://schemas.microsoft.com/office/drawing/2014/main" id="{8F9DCA82-FCD5-4D68-9810-4952E68B9802}"/>
              </a:ext>
            </a:extLst>
          </p:cNvPr>
          <p:cNvSpPr txBox="1">
            <a:spLocks/>
          </p:cNvSpPr>
          <p:nvPr/>
        </p:nvSpPr>
        <p:spPr>
          <a:xfrm>
            <a:off x="258987" y="3947115"/>
            <a:ext cx="9789675" cy="843960"/>
          </a:xfrm>
          <a:prstGeom prst="rect">
            <a:avLst/>
          </a:prstGeom>
        </p:spPr>
        <p:txBody>
          <a:bodyPr vert="horz" lIns="0" tIns="0" rIns="0" bIns="0" rtlCol="0">
            <a:noAutofit/>
          </a:bodyPr>
          <a:lst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fontAlgn="auto">
              <a:spcAft>
                <a:spcPts val="0"/>
              </a:spcAft>
            </a:pPr>
            <a:r>
              <a:rPr lang="en-US" dirty="0"/>
              <a:t>TARGET_PROPERTY is a very generic expression type</a:t>
            </a:r>
          </a:p>
          <a:p>
            <a:pPr lvl="1" fontAlgn="auto">
              <a:spcAft>
                <a:spcPts val="0"/>
              </a:spcAft>
            </a:pPr>
            <a:r>
              <a:rPr lang="en-US" dirty="0"/>
              <a:t>not always the best way to obtain information about a target</a:t>
            </a:r>
          </a:p>
        </p:txBody>
      </p:sp>
    </p:spTree>
    <p:extLst>
      <p:ext uri="{BB962C8B-B14F-4D97-AF65-F5344CB8AC3E}">
        <p14:creationId xmlns:p14="http://schemas.microsoft.com/office/powerpoint/2010/main" val="57663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7C5ECF-4C61-46F2-B314-574400770872}"/>
              </a:ext>
            </a:extLst>
          </p:cNvPr>
          <p:cNvSpPr>
            <a:spLocks noGrp="1"/>
          </p:cNvSpPr>
          <p:nvPr>
            <p:ph type="title"/>
          </p:nvPr>
        </p:nvSpPr>
        <p:spPr/>
        <p:txBody>
          <a:bodyPr/>
          <a:lstStyle/>
          <a:p>
            <a:r>
              <a:rPr lang="en-AU" noProof="0" dirty="0"/>
              <a:t>What is CMake ?</a:t>
            </a:r>
          </a:p>
        </p:txBody>
      </p:sp>
      <p:sp>
        <p:nvSpPr>
          <p:cNvPr id="3" name="Textplatzhalter 2">
            <a:extLst>
              <a:ext uri="{FF2B5EF4-FFF2-40B4-BE49-F238E27FC236}">
                <a16:creationId xmlns:a16="http://schemas.microsoft.com/office/drawing/2014/main" id="{ABBD0720-947C-47AC-8F33-BB895E3B3E38}"/>
              </a:ext>
            </a:extLst>
          </p:cNvPr>
          <p:cNvSpPr>
            <a:spLocks noGrp="1"/>
          </p:cNvSpPr>
          <p:nvPr>
            <p:ph type="body" sz="quarter" idx="15"/>
          </p:nvPr>
        </p:nvSpPr>
        <p:spPr/>
        <p:txBody>
          <a:bodyPr/>
          <a:lstStyle/>
          <a:p>
            <a:r>
              <a:rPr lang="en-AU" noProof="0" dirty="0"/>
              <a:t>What is CMake ?</a:t>
            </a:r>
          </a:p>
        </p:txBody>
      </p:sp>
      <p:sp>
        <p:nvSpPr>
          <p:cNvPr id="4" name="Foliennummernplatzhalter 3">
            <a:extLst>
              <a:ext uri="{FF2B5EF4-FFF2-40B4-BE49-F238E27FC236}">
                <a16:creationId xmlns:a16="http://schemas.microsoft.com/office/drawing/2014/main" id="{A3A48003-89FE-4197-9878-D0AAC028787E}"/>
              </a:ext>
            </a:extLst>
          </p:cNvPr>
          <p:cNvSpPr>
            <a:spLocks noGrp="1"/>
          </p:cNvSpPr>
          <p:nvPr>
            <p:ph type="sldNum" sz="quarter" idx="12"/>
          </p:nvPr>
        </p:nvSpPr>
        <p:spPr/>
        <p:txBody>
          <a:bodyPr/>
          <a:lstStyle/>
          <a:p>
            <a:fld id="{4898AEC0-503E-4FA4-859C-D0F72D6E3F79}" type="slidenum">
              <a:rPr lang="en-US" noProof="1" smtClean="0"/>
              <a:pPr/>
              <a:t>13</a:t>
            </a:fld>
            <a:endParaRPr lang="en-US" noProof="1"/>
          </a:p>
        </p:txBody>
      </p:sp>
      <p:sp>
        <p:nvSpPr>
          <p:cNvPr id="5" name="Inhaltsplatzhalter 4">
            <a:extLst>
              <a:ext uri="{FF2B5EF4-FFF2-40B4-BE49-F238E27FC236}">
                <a16:creationId xmlns:a16="http://schemas.microsoft.com/office/drawing/2014/main" id="{F9446638-7CDB-4732-9083-266223A4167C}"/>
              </a:ext>
            </a:extLst>
          </p:cNvPr>
          <p:cNvSpPr>
            <a:spLocks noGrp="1"/>
          </p:cNvSpPr>
          <p:nvPr>
            <p:ph sz="quarter" idx="1"/>
          </p:nvPr>
        </p:nvSpPr>
        <p:spPr/>
        <p:txBody>
          <a:bodyPr/>
          <a:lstStyle/>
          <a:p>
            <a:r>
              <a:rPr lang="en-AU" noProof="0" dirty="0"/>
              <a:t>CMake is an open-source, cross-platform family of tools designed to build, test and package software </a:t>
            </a:r>
          </a:p>
          <a:p>
            <a:r>
              <a:rPr lang="en-AU" noProof="0" dirty="0"/>
              <a:t>CMake is used to control the software compilation process using simple platform and compiler independent configuration files and generate native Makefiles and workspaces that can be used in the compiler environment of your choice</a:t>
            </a:r>
          </a:p>
          <a:p>
            <a:endParaRPr lang="en-AU" noProof="0" dirty="0"/>
          </a:p>
        </p:txBody>
      </p:sp>
      <p:pic>
        <p:nvPicPr>
          <p:cNvPr id="7" name="Grafik 6">
            <a:extLst>
              <a:ext uri="{FF2B5EF4-FFF2-40B4-BE49-F238E27FC236}">
                <a16:creationId xmlns:a16="http://schemas.microsoft.com/office/drawing/2014/main" id="{1A8A90D8-920B-4E19-91EB-8D3BEB6543C2}"/>
              </a:ext>
            </a:extLst>
          </p:cNvPr>
          <p:cNvPicPr>
            <a:picLocks noChangeAspect="1"/>
          </p:cNvPicPr>
          <p:nvPr/>
        </p:nvPicPr>
        <p:blipFill>
          <a:blip r:embed="rId3"/>
          <a:stretch>
            <a:fillRect/>
          </a:stretch>
        </p:blipFill>
        <p:spPr>
          <a:xfrm>
            <a:off x="5643942" y="2750696"/>
            <a:ext cx="3491741" cy="2714104"/>
          </a:xfrm>
          <a:prstGeom prst="rect">
            <a:avLst/>
          </a:prstGeom>
        </p:spPr>
      </p:pic>
    </p:spTree>
    <p:extLst>
      <p:ext uri="{BB962C8B-B14F-4D97-AF65-F5344CB8AC3E}">
        <p14:creationId xmlns:p14="http://schemas.microsoft.com/office/powerpoint/2010/main" val="115760495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Target Details</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Generator expressions</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130</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p:txBody>
          <a:bodyPr/>
          <a:lstStyle/>
          <a:p>
            <a:r>
              <a:rPr lang="en-AU" b="1" noProof="0" dirty="0"/>
              <a:t>$&lt;</a:t>
            </a:r>
            <a:r>
              <a:rPr lang="en-AU" b="1" noProof="0" dirty="0" err="1"/>
              <a:t>TARGET_FILE:target</a:t>
            </a:r>
            <a:r>
              <a:rPr lang="en-AU" b="1" noProof="0" dirty="0"/>
              <a:t>&gt;</a:t>
            </a:r>
          </a:p>
          <a:p>
            <a:pPr lvl="1"/>
            <a:r>
              <a:rPr lang="en-AU" noProof="0" dirty="0"/>
              <a:t>Yields the absolute path and file name of the target’s binary</a:t>
            </a:r>
          </a:p>
          <a:p>
            <a:pPr lvl="1"/>
            <a:r>
              <a:rPr lang="en-AU" noProof="0" dirty="0"/>
              <a:t>Includes any file prefix and suffix if relevant for the platform</a:t>
            </a:r>
          </a:p>
          <a:p>
            <a:pPr lvl="2"/>
            <a:r>
              <a:rPr lang="en-AU" noProof="0" dirty="0" err="1"/>
              <a:t>e.g</a:t>
            </a:r>
            <a:r>
              <a:rPr lang="en-AU" noProof="0" dirty="0"/>
              <a:t> .exe, .</a:t>
            </a:r>
            <a:r>
              <a:rPr lang="en-AU" noProof="0" dirty="0" err="1"/>
              <a:t>dylib</a:t>
            </a:r>
            <a:r>
              <a:rPr lang="en-AU" noProof="0" dirty="0"/>
              <a:t>, version details for shared libraries on Unix-based platforms</a:t>
            </a:r>
          </a:p>
          <a:p>
            <a:r>
              <a:rPr lang="en-AU" b="1" noProof="0" dirty="0"/>
              <a:t>$&lt;</a:t>
            </a:r>
            <a:r>
              <a:rPr lang="en-AU" b="1" noProof="0" dirty="0" err="1"/>
              <a:t>TARGET_FILE_NAME:target</a:t>
            </a:r>
            <a:r>
              <a:rPr lang="en-AU" b="1" noProof="0" dirty="0"/>
              <a:t>&gt;</a:t>
            </a:r>
          </a:p>
          <a:p>
            <a:pPr lvl="1"/>
            <a:r>
              <a:rPr lang="en-AU" noProof="0" dirty="0"/>
              <a:t>Same as TARGET_FILE but without the path</a:t>
            </a:r>
          </a:p>
          <a:p>
            <a:r>
              <a:rPr lang="en-AU" b="1" noProof="0" dirty="0"/>
              <a:t>$&lt;</a:t>
            </a:r>
            <a:r>
              <a:rPr lang="en-AU" b="1" noProof="0" dirty="0" err="1"/>
              <a:t>TARGET_FILE_DIR:target</a:t>
            </a:r>
            <a:r>
              <a:rPr lang="en-AU" b="1" noProof="0" dirty="0"/>
              <a:t>&gt;</a:t>
            </a:r>
          </a:p>
          <a:p>
            <a:pPr lvl="1"/>
            <a:r>
              <a:rPr lang="en-AU" noProof="0" dirty="0"/>
              <a:t>Same as TARGET_FILE but without the file name</a:t>
            </a:r>
          </a:p>
          <a:p>
            <a:pPr lvl="1"/>
            <a:r>
              <a:rPr lang="en-AU" noProof="0" dirty="0"/>
              <a:t>The most robust way to obtain the directory in which the final executable or library is built</a:t>
            </a:r>
          </a:p>
          <a:p>
            <a:pPr lvl="1"/>
            <a:r>
              <a:rPr lang="en-AU" noProof="0" dirty="0"/>
              <a:t>Value is different for different build configurations when using a multi-configuration generator</a:t>
            </a:r>
          </a:p>
        </p:txBody>
      </p:sp>
    </p:spTree>
    <p:extLst>
      <p:ext uri="{BB962C8B-B14F-4D97-AF65-F5344CB8AC3E}">
        <p14:creationId xmlns:p14="http://schemas.microsoft.com/office/powerpoint/2010/main" val="396306120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C70D03-7CA5-4EA1-8941-A6CEB715BE28}"/>
              </a:ext>
            </a:extLst>
          </p:cNvPr>
          <p:cNvSpPr>
            <a:spLocks noGrp="1"/>
          </p:cNvSpPr>
          <p:nvPr>
            <p:ph type="ctrTitle"/>
          </p:nvPr>
        </p:nvSpPr>
        <p:spPr/>
        <p:txBody>
          <a:bodyPr/>
          <a:lstStyle/>
          <a:p>
            <a:r>
              <a:rPr lang="en-US" dirty="0"/>
              <a:t>CONAN</a:t>
            </a:r>
          </a:p>
        </p:txBody>
      </p:sp>
    </p:spTree>
    <p:extLst>
      <p:ext uri="{BB962C8B-B14F-4D97-AF65-F5344CB8AC3E}">
        <p14:creationId xmlns:p14="http://schemas.microsoft.com/office/powerpoint/2010/main" val="19687854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Pure CMake: Dependencies the Wrong Way</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Conan</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132</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p:txBody>
          <a:bodyPr/>
          <a:lstStyle/>
          <a:p>
            <a:r>
              <a:rPr lang="en-AU" noProof="0" dirty="0"/>
              <a:t>Process</a:t>
            </a:r>
          </a:p>
          <a:p>
            <a:pPr lvl="1"/>
            <a:r>
              <a:rPr lang="en-AU" i="1" noProof="0" dirty="0"/>
              <a:t>Build</a:t>
            </a:r>
            <a:r>
              <a:rPr lang="en-AU" noProof="0" dirty="0"/>
              <a:t> each repository in isolation, generate and install its binaries along with a CMake config file</a:t>
            </a:r>
          </a:p>
          <a:p>
            <a:pPr lvl="1"/>
            <a:r>
              <a:rPr lang="en-AU" noProof="0" dirty="0"/>
              <a:t>For each project that has dependencies, use </a:t>
            </a:r>
            <a:r>
              <a:rPr lang="en-AU" i="1" noProof="0" dirty="0" err="1"/>
              <a:t>find_package</a:t>
            </a:r>
            <a:r>
              <a:rPr lang="en-AU" i="1" noProof="0" dirty="0"/>
              <a:t>() </a:t>
            </a:r>
            <a:r>
              <a:rPr lang="en-AU" noProof="0" dirty="0"/>
              <a:t>to load the config file and use the library</a:t>
            </a:r>
          </a:p>
          <a:p>
            <a:pPr lvl="1"/>
            <a:endParaRPr lang="en-AU" noProof="0" dirty="0"/>
          </a:p>
          <a:p>
            <a:pPr marL="0" indent="0">
              <a:buNone/>
            </a:pPr>
            <a:r>
              <a:rPr lang="en-AU" noProof="0" dirty="0"/>
              <a:t>Problems</a:t>
            </a:r>
          </a:p>
          <a:p>
            <a:r>
              <a:rPr lang="en-AU" noProof="0" dirty="0"/>
              <a:t>Updating a program implies </a:t>
            </a:r>
            <a:r>
              <a:rPr lang="en-AU" i="1" noProof="0" dirty="0"/>
              <a:t>recompiling</a:t>
            </a:r>
            <a:r>
              <a:rPr lang="en-AU" noProof="0" dirty="0"/>
              <a:t> its package and then every one of its </a:t>
            </a:r>
            <a:r>
              <a:rPr lang="en-AU" noProof="0" dirty="0" err="1"/>
              <a:t>dependers</a:t>
            </a:r>
            <a:r>
              <a:rPr lang="en-AU" noProof="0" dirty="0"/>
              <a:t> </a:t>
            </a:r>
            <a:r>
              <a:rPr lang="en-AU" i="1" noProof="0" dirty="0"/>
              <a:t>manually</a:t>
            </a:r>
          </a:p>
          <a:p>
            <a:r>
              <a:rPr lang="en-AU" noProof="0" dirty="0"/>
              <a:t>It doesn't scale (many levels of dependencies, many configurations, ...)</a:t>
            </a:r>
          </a:p>
          <a:p>
            <a:r>
              <a:rPr lang="en-AU" noProof="0" dirty="0"/>
              <a:t>What about supporting different versions?</a:t>
            </a:r>
          </a:p>
          <a:p>
            <a:pPr lvl="1"/>
            <a:r>
              <a:rPr lang="en-AU" noProof="0" dirty="0"/>
              <a:t>– Release, Debug, </a:t>
            </a:r>
            <a:r>
              <a:rPr lang="en-AU" noProof="0" dirty="0" err="1"/>
              <a:t>RelWithDebInfo</a:t>
            </a:r>
            <a:r>
              <a:rPr lang="en-AU" noProof="0" dirty="0"/>
              <a:t>, ...</a:t>
            </a:r>
          </a:p>
          <a:p>
            <a:pPr lvl="1"/>
            <a:r>
              <a:rPr lang="en-AU" noProof="0" dirty="0"/>
              <a:t>– different compilers (</a:t>
            </a:r>
            <a:r>
              <a:rPr lang="en-AU" noProof="0" dirty="0" err="1"/>
              <a:t>gcc</a:t>
            </a:r>
            <a:r>
              <a:rPr lang="en-AU" noProof="0" dirty="0"/>
              <a:t>, clang, ...), compiler versions, C++ libraries (</a:t>
            </a:r>
            <a:r>
              <a:rPr lang="en-AU" noProof="0" dirty="0" err="1"/>
              <a:t>libc</a:t>
            </a:r>
            <a:r>
              <a:rPr lang="en-AU" noProof="0" dirty="0"/>
              <a:t>++ vs </a:t>
            </a:r>
            <a:r>
              <a:rPr lang="en-AU" noProof="0" dirty="0" err="1"/>
              <a:t>libstdc</a:t>
            </a:r>
            <a:r>
              <a:rPr lang="en-AU" noProof="0" dirty="0"/>
              <a:t>++)</a:t>
            </a:r>
          </a:p>
          <a:p>
            <a:pPr lvl="1"/>
            <a:r>
              <a:rPr lang="en-AU" noProof="0" dirty="0"/>
              <a:t>– different runtime libraries</a:t>
            </a:r>
          </a:p>
          <a:p>
            <a:pPr lvl="1"/>
            <a:r>
              <a:rPr lang="en-AU" noProof="0" dirty="0"/>
              <a:t>– different package configurations (no exceptions, shared lib, ...)</a:t>
            </a:r>
          </a:p>
        </p:txBody>
      </p:sp>
    </p:spTree>
    <p:extLst>
      <p:ext uri="{BB962C8B-B14F-4D97-AF65-F5344CB8AC3E}">
        <p14:creationId xmlns:p14="http://schemas.microsoft.com/office/powerpoint/2010/main" val="160014363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What we want ?</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Conan</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133</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p:txBody>
          <a:bodyPr/>
          <a:lstStyle/>
          <a:p>
            <a:r>
              <a:rPr lang="en-AU" noProof="0" dirty="0"/>
              <a:t>One build process builds the project and all dependencies</a:t>
            </a:r>
          </a:p>
          <a:p>
            <a:r>
              <a:rPr lang="en-AU" noProof="0" dirty="0"/>
              <a:t>Only required dependencies are being rebuilt</a:t>
            </a:r>
          </a:p>
          <a:p>
            <a:pPr lvl="1"/>
            <a:r>
              <a:rPr lang="en-AU" noProof="0" dirty="0"/>
              <a:t>– reuse of prebuilt binaries if available and up-to-date</a:t>
            </a:r>
          </a:p>
          <a:p>
            <a:r>
              <a:rPr lang="en-AU" noProof="0" dirty="0"/>
              <a:t>No need to manually download, build and install the dependencies</a:t>
            </a:r>
          </a:p>
          <a:p>
            <a:r>
              <a:rPr lang="en-AU" noProof="0" dirty="0"/>
              <a:t>Possibility to use our own versions of dependencies (</a:t>
            </a:r>
            <a:r>
              <a:rPr lang="en-AU" noProof="0" dirty="0" err="1"/>
              <a:t>ZLib</a:t>
            </a:r>
            <a:r>
              <a:rPr lang="en-AU" noProof="0" dirty="0"/>
              <a:t>, Boost, etc) instead of using system versions</a:t>
            </a:r>
          </a:p>
        </p:txBody>
      </p:sp>
    </p:spTree>
    <p:extLst>
      <p:ext uri="{BB962C8B-B14F-4D97-AF65-F5344CB8AC3E}">
        <p14:creationId xmlns:p14="http://schemas.microsoft.com/office/powerpoint/2010/main" val="24269315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Conan</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Conan</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134</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p:txBody>
          <a:bodyPr/>
          <a:lstStyle/>
          <a:p>
            <a:r>
              <a:rPr lang="en-AU" sz="1400" noProof="0" dirty="0"/>
              <a:t>Conan is a MIT-licensed, Open-Source </a:t>
            </a:r>
            <a:r>
              <a:rPr lang="en-AU" sz="1400" b="1" noProof="0" dirty="0"/>
              <a:t>package and dependency manager for </a:t>
            </a:r>
            <a:r>
              <a:rPr lang="en-AU" sz="1400" noProof="0" dirty="0"/>
              <a:t>C and C++ development, </a:t>
            </a:r>
          </a:p>
          <a:p>
            <a:r>
              <a:rPr lang="en-AU" sz="1400" noProof="0" dirty="0"/>
              <a:t>allowing development teams to easily and efficiently manage their packages and dependencies across platforms and build systems</a:t>
            </a:r>
          </a:p>
          <a:p>
            <a:r>
              <a:rPr lang="en-AU" sz="1400" noProof="0" dirty="0"/>
              <a:t>It is specifically designed and optimized for accelerating the development and Continuous Integration of C and C++ projects</a:t>
            </a:r>
          </a:p>
          <a:p>
            <a:r>
              <a:rPr lang="en-AU" sz="1400" noProof="0" dirty="0"/>
              <a:t>Decentralized package manager with a client-server Architecture</a:t>
            </a:r>
          </a:p>
          <a:p>
            <a:r>
              <a:rPr lang="en-AU" sz="1400" noProof="0" dirty="0"/>
              <a:t>The servers are just a package storage</a:t>
            </a:r>
          </a:p>
          <a:p>
            <a:pPr lvl="1"/>
            <a:r>
              <a:rPr lang="en-AU" sz="1200" noProof="0" dirty="0"/>
              <a:t>they do not build nor create the packages</a:t>
            </a:r>
          </a:p>
          <a:p>
            <a:r>
              <a:rPr lang="en-AU" sz="1400" noProof="0" dirty="0"/>
              <a:t>The packages are created by the client</a:t>
            </a:r>
          </a:p>
          <a:p>
            <a:pPr lvl="1"/>
            <a:r>
              <a:rPr lang="en-AU" sz="1200" noProof="0" dirty="0"/>
              <a:t>packaging of prebuilt binaries</a:t>
            </a:r>
          </a:p>
          <a:p>
            <a:pPr lvl="1"/>
            <a:r>
              <a:rPr lang="en-AU" sz="1200" noProof="0" dirty="0"/>
              <a:t>building from sources if needed</a:t>
            </a:r>
          </a:p>
          <a:p>
            <a:r>
              <a:rPr lang="en-AU" sz="1400" noProof="0" dirty="0"/>
              <a:t>Portable to any platform supporting Python</a:t>
            </a:r>
          </a:p>
          <a:p>
            <a:r>
              <a:rPr lang="en-AU" sz="1400" noProof="0" dirty="0"/>
              <a:t>Works with any build system</a:t>
            </a:r>
          </a:p>
          <a:p>
            <a:r>
              <a:rPr lang="en-AU" sz="1400" noProof="0" dirty="0"/>
              <a:t>Uses Python as its scripting language</a:t>
            </a:r>
          </a:p>
          <a:p>
            <a:r>
              <a:rPr lang="en-AU" sz="1400" noProof="0" dirty="0"/>
              <a:t>Easy hosting in a cloud or on a local server</a:t>
            </a:r>
          </a:p>
        </p:txBody>
      </p:sp>
    </p:spTree>
    <p:extLst>
      <p:ext uri="{BB962C8B-B14F-4D97-AF65-F5344CB8AC3E}">
        <p14:creationId xmlns:p14="http://schemas.microsoft.com/office/powerpoint/2010/main" val="324758558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Conan - Architecture</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Conan</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135</a:t>
            </a:fld>
            <a:endParaRPr lang="en-US" noProof="1"/>
          </a:p>
        </p:txBody>
      </p:sp>
      <p:pic>
        <p:nvPicPr>
          <p:cNvPr id="9" name="Inhaltsplatzhalter 8">
            <a:extLst>
              <a:ext uri="{FF2B5EF4-FFF2-40B4-BE49-F238E27FC236}">
                <a16:creationId xmlns:a16="http://schemas.microsoft.com/office/drawing/2014/main" id="{662CE674-FBDC-4793-985F-238EC9401B47}"/>
              </a:ext>
            </a:extLst>
          </p:cNvPr>
          <p:cNvPicPr>
            <a:picLocks noGrp="1" noChangeAspect="1"/>
          </p:cNvPicPr>
          <p:nvPr>
            <p:ph sz="quarter" idx="1"/>
          </p:nvPr>
        </p:nvPicPr>
        <p:blipFill>
          <a:blip r:embed="rId3"/>
          <a:stretch>
            <a:fillRect/>
          </a:stretch>
        </p:blipFill>
        <p:spPr>
          <a:xfrm>
            <a:off x="1289010" y="1295400"/>
            <a:ext cx="8390018" cy="4168775"/>
          </a:xfrm>
        </p:spPr>
      </p:pic>
    </p:spTree>
    <p:extLst>
      <p:ext uri="{BB962C8B-B14F-4D97-AF65-F5344CB8AC3E}">
        <p14:creationId xmlns:p14="http://schemas.microsoft.com/office/powerpoint/2010/main" val="50597666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a:xfrm>
            <a:off x="259200" y="603042"/>
            <a:ext cx="10450800" cy="388800"/>
          </a:xfrm>
        </p:spPr>
        <p:txBody>
          <a:bodyPr/>
          <a:lstStyle/>
          <a:p>
            <a:r>
              <a:rPr lang="en-AU" noProof="0" dirty="0"/>
              <a:t>Conan – Binary Management</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Conan</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a:xfrm>
            <a:off x="-233031" y="5628640"/>
            <a:ext cx="288290" cy="410210"/>
          </a:xfrm>
        </p:spPr>
        <p:txBody>
          <a:bodyPr/>
          <a:lstStyle/>
          <a:p>
            <a:fld id="{4898AEC0-503E-4FA4-859C-D0F72D6E3F79}" type="slidenum">
              <a:rPr lang="en-US" noProof="1" smtClean="0"/>
              <a:pPr/>
              <a:t>136</a:t>
            </a:fld>
            <a:endParaRPr lang="en-US" noProof="1"/>
          </a:p>
        </p:txBody>
      </p:sp>
      <p:pic>
        <p:nvPicPr>
          <p:cNvPr id="7" name="Inhaltsplatzhalter 6">
            <a:extLst>
              <a:ext uri="{FF2B5EF4-FFF2-40B4-BE49-F238E27FC236}">
                <a16:creationId xmlns:a16="http://schemas.microsoft.com/office/drawing/2014/main" id="{6879C15B-286D-414B-9C4D-8B457CE203EB}"/>
              </a:ext>
            </a:extLst>
          </p:cNvPr>
          <p:cNvPicPr>
            <a:picLocks noGrp="1" noChangeAspect="1"/>
          </p:cNvPicPr>
          <p:nvPr>
            <p:ph sz="quarter" idx="1"/>
          </p:nvPr>
        </p:nvPicPr>
        <p:blipFill>
          <a:blip r:embed="rId3"/>
          <a:stretch>
            <a:fillRect/>
          </a:stretch>
        </p:blipFill>
        <p:spPr>
          <a:xfrm>
            <a:off x="1071124" y="1295400"/>
            <a:ext cx="7826328" cy="4168775"/>
          </a:xfrm>
        </p:spPr>
      </p:pic>
      <p:sp>
        <p:nvSpPr>
          <p:cNvPr id="5" name="Sprechblase: rechteckig 4">
            <a:extLst>
              <a:ext uri="{FF2B5EF4-FFF2-40B4-BE49-F238E27FC236}">
                <a16:creationId xmlns:a16="http://schemas.microsoft.com/office/drawing/2014/main" id="{E74364FD-5938-4E8E-AAEE-3D9DB01A16F6}"/>
              </a:ext>
            </a:extLst>
          </p:cNvPr>
          <p:cNvSpPr/>
          <p:nvPr/>
        </p:nvSpPr>
        <p:spPr>
          <a:xfrm>
            <a:off x="8144736" y="797442"/>
            <a:ext cx="2065532" cy="616688"/>
          </a:xfrm>
          <a:prstGeom prst="wedgeRectCallout">
            <a:avLst>
              <a:gd name="adj1" fmla="val -97743"/>
              <a:gd name="adj2" fmla="val 131268"/>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de-DE" dirty="0"/>
              <a:t>Recipe Reference</a:t>
            </a: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8" name="Sprechblase: rechteckig 7">
            <a:extLst>
              <a:ext uri="{FF2B5EF4-FFF2-40B4-BE49-F238E27FC236}">
                <a16:creationId xmlns:a16="http://schemas.microsoft.com/office/drawing/2014/main" id="{31147FF2-E13C-49EA-AC5E-30C115D21BA9}"/>
              </a:ext>
            </a:extLst>
          </p:cNvPr>
          <p:cNvSpPr/>
          <p:nvPr/>
        </p:nvSpPr>
        <p:spPr>
          <a:xfrm>
            <a:off x="8144736" y="3210442"/>
            <a:ext cx="2065532" cy="616688"/>
          </a:xfrm>
          <a:prstGeom prst="wedgeRectCallout">
            <a:avLst>
              <a:gd name="adj1" fmla="val -88315"/>
              <a:gd name="adj2" fmla="val -114486"/>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de-DE" dirty="0"/>
              <a:t>Package binaries</a:t>
            </a: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Tree>
    <p:extLst>
      <p:ext uri="{BB962C8B-B14F-4D97-AF65-F5344CB8AC3E}">
        <p14:creationId xmlns:p14="http://schemas.microsoft.com/office/powerpoint/2010/main" val="25733573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3325A3F0-BB6C-4B00-80AA-D919DA438C1C}"/>
              </a:ext>
            </a:extLst>
          </p:cNvPr>
          <p:cNvPicPr>
            <a:picLocks noChangeAspect="1"/>
          </p:cNvPicPr>
          <p:nvPr/>
        </p:nvPicPr>
        <p:blipFill>
          <a:blip r:embed="rId2"/>
          <a:stretch>
            <a:fillRect/>
          </a:stretch>
        </p:blipFill>
        <p:spPr>
          <a:xfrm>
            <a:off x="8313899" y="276135"/>
            <a:ext cx="2523839" cy="2159703"/>
          </a:xfrm>
          <a:prstGeom prst="rect">
            <a:avLst/>
          </a:prstGeom>
        </p:spPr>
      </p:pic>
      <p:sp>
        <p:nvSpPr>
          <p:cNvPr id="2" name="Titel 1">
            <a:extLst>
              <a:ext uri="{FF2B5EF4-FFF2-40B4-BE49-F238E27FC236}">
                <a16:creationId xmlns:a16="http://schemas.microsoft.com/office/drawing/2014/main" id="{7244EB07-BB23-49D6-BEE4-74970A46FF85}"/>
              </a:ext>
            </a:extLst>
          </p:cNvPr>
          <p:cNvSpPr>
            <a:spLocks noGrp="1"/>
          </p:cNvSpPr>
          <p:nvPr>
            <p:ph type="title"/>
          </p:nvPr>
        </p:nvSpPr>
        <p:spPr/>
        <p:txBody>
          <a:bodyPr/>
          <a:lstStyle/>
          <a:p>
            <a:r>
              <a:rPr lang="en-AU" dirty="0"/>
              <a:t>Recipe reference</a:t>
            </a:r>
            <a:endParaRPr lang="en-AU" noProof="0" dirty="0"/>
          </a:p>
        </p:txBody>
      </p:sp>
      <p:sp>
        <p:nvSpPr>
          <p:cNvPr id="3" name="Textplatzhalter 2">
            <a:extLst>
              <a:ext uri="{FF2B5EF4-FFF2-40B4-BE49-F238E27FC236}">
                <a16:creationId xmlns:a16="http://schemas.microsoft.com/office/drawing/2014/main" id="{06525B64-FF9B-4F77-8AAE-7B8D13E56D53}"/>
              </a:ext>
            </a:extLst>
          </p:cNvPr>
          <p:cNvSpPr>
            <a:spLocks noGrp="1"/>
          </p:cNvSpPr>
          <p:nvPr>
            <p:ph type="body" sz="quarter" idx="15"/>
          </p:nvPr>
        </p:nvSpPr>
        <p:spPr/>
        <p:txBody>
          <a:bodyPr/>
          <a:lstStyle/>
          <a:p>
            <a:r>
              <a:rPr lang="en-AU" noProof="0" dirty="0"/>
              <a:t>Conan</a:t>
            </a:r>
          </a:p>
        </p:txBody>
      </p:sp>
      <p:sp>
        <p:nvSpPr>
          <p:cNvPr id="4" name="Foliennummernplatzhalter 3">
            <a:extLst>
              <a:ext uri="{FF2B5EF4-FFF2-40B4-BE49-F238E27FC236}">
                <a16:creationId xmlns:a16="http://schemas.microsoft.com/office/drawing/2014/main" id="{A2AE4632-A032-4D29-8931-27E7DFD216C4}"/>
              </a:ext>
            </a:extLst>
          </p:cNvPr>
          <p:cNvSpPr>
            <a:spLocks noGrp="1"/>
          </p:cNvSpPr>
          <p:nvPr>
            <p:ph type="sldNum" sz="quarter" idx="12"/>
          </p:nvPr>
        </p:nvSpPr>
        <p:spPr/>
        <p:txBody>
          <a:bodyPr/>
          <a:lstStyle/>
          <a:p>
            <a:fld id="{4898AEC0-503E-4FA4-859C-D0F72D6E3F79}" type="slidenum">
              <a:rPr lang="en-US" noProof="1" smtClean="0"/>
              <a:pPr/>
              <a:t>137</a:t>
            </a:fld>
            <a:endParaRPr lang="en-US" noProof="1"/>
          </a:p>
        </p:txBody>
      </p:sp>
      <p:sp>
        <p:nvSpPr>
          <p:cNvPr id="5" name="Inhaltsplatzhalter 4">
            <a:extLst>
              <a:ext uri="{FF2B5EF4-FFF2-40B4-BE49-F238E27FC236}">
                <a16:creationId xmlns:a16="http://schemas.microsoft.com/office/drawing/2014/main" id="{3C70D87F-C0AC-4306-B686-D3691A007AE6}"/>
              </a:ext>
            </a:extLst>
          </p:cNvPr>
          <p:cNvSpPr>
            <a:spLocks noGrp="1"/>
          </p:cNvSpPr>
          <p:nvPr>
            <p:ph sz="quarter" idx="1"/>
          </p:nvPr>
        </p:nvSpPr>
        <p:spPr>
          <a:xfrm>
            <a:off x="258762" y="1959737"/>
            <a:ext cx="10450800" cy="3450463"/>
          </a:xfrm>
        </p:spPr>
        <p:txBody>
          <a:bodyPr/>
          <a:lstStyle/>
          <a:p>
            <a:r>
              <a:rPr lang="en-US" sz="1400" dirty="0"/>
              <a:t>Recipe reference has a form of a string and is an identifier of the package in Conan</a:t>
            </a:r>
          </a:p>
          <a:p>
            <a:r>
              <a:rPr lang="en-US" sz="1400" dirty="0"/>
              <a:t>One recipe reference can represent any number of separate physical binaries</a:t>
            </a:r>
          </a:p>
          <a:p>
            <a:pPr lvl="1"/>
            <a:r>
              <a:rPr lang="en-US" sz="1200" dirty="0"/>
              <a:t>each binary being the result of each unique build of the library or application in the package</a:t>
            </a:r>
            <a:endParaRPr lang="de-DE" sz="1200" dirty="0"/>
          </a:p>
          <a:p>
            <a:r>
              <a:rPr lang="de-DE" sz="1400" b="1" dirty="0"/>
              <a:t>PACKAGE_NAME</a:t>
            </a:r>
          </a:p>
          <a:p>
            <a:pPr lvl="1"/>
            <a:r>
              <a:rPr lang="de-DE" sz="1200" dirty="0" err="1"/>
              <a:t>Usually</a:t>
            </a:r>
            <a:r>
              <a:rPr lang="de-DE" sz="1200" dirty="0"/>
              <a:t> project/</a:t>
            </a:r>
            <a:r>
              <a:rPr lang="de-DE" sz="1200" dirty="0" err="1"/>
              <a:t>library</a:t>
            </a:r>
            <a:r>
              <a:rPr lang="de-DE" sz="1200" dirty="0"/>
              <a:t> name</a:t>
            </a:r>
          </a:p>
          <a:p>
            <a:r>
              <a:rPr lang="de-DE" sz="1400" b="1" dirty="0"/>
              <a:t>PACKAGE_VERSION</a:t>
            </a:r>
          </a:p>
          <a:p>
            <a:pPr lvl="1"/>
            <a:r>
              <a:rPr lang="de-DE" sz="1200" dirty="0"/>
              <a:t>Any </a:t>
            </a:r>
            <a:r>
              <a:rPr lang="de-DE" sz="1200" dirty="0" err="1"/>
              <a:t>string</a:t>
            </a:r>
            <a:endParaRPr lang="de-DE" sz="1200" dirty="0"/>
          </a:p>
          <a:p>
            <a:r>
              <a:rPr lang="de-DE" sz="1400" b="1" dirty="0"/>
              <a:t>OWNER</a:t>
            </a:r>
          </a:p>
          <a:p>
            <a:pPr lvl="1"/>
            <a:r>
              <a:rPr lang="de-DE" sz="1200" dirty="0" err="1"/>
              <a:t>Owner</a:t>
            </a:r>
            <a:r>
              <a:rPr lang="de-DE" sz="1200" dirty="0"/>
              <a:t> of the package version</a:t>
            </a:r>
          </a:p>
          <a:p>
            <a:pPr lvl="1"/>
            <a:r>
              <a:rPr lang="en-US" sz="1200" dirty="0"/>
              <a:t>Namespace that allows different users to have their own packages for the same library with the same name</a:t>
            </a:r>
          </a:p>
          <a:p>
            <a:r>
              <a:rPr lang="en-US" sz="1400" b="1" dirty="0"/>
              <a:t>CHANNEL</a:t>
            </a:r>
          </a:p>
          <a:p>
            <a:pPr lvl="1"/>
            <a:r>
              <a:rPr lang="en-US" sz="1200" dirty="0"/>
              <a:t>Allows different packages for the same library</a:t>
            </a:r>
          </a:p>
          <a:p>
            <a:pPr lvl="1"/>
            <a:r>
              <a:rPr lang="en-US" sz="1200" dirty="0"/>
              <a:t>Usually denote the maturity of a package ("stable", "testing")</a:t>
            </a:r>
          </a:p>
          <a:p>
            <a:pPr lvl="1"/>
            <a:endParaRPr lang="en-AU" sz="1200" dirty="0"/>
          </a:p>
        </p:txBody>
      </p:sp>
      <p:sp>
        <p:nvSpPr>
          <p:cNvPr id="6" name="Textfeld 5">
            <a:extLst>
              <a:ext uri="{FF2B5EF4-FFF2-40B4-BE49-F238E27FC236}">
                <a16:creationId xmlns:a16="http://schemas.microsoft.com/office/drawing/2014/main" id="{19D40DB9-BBC4-4A6E-B998-6B4A29B827D7}"/>
              </a:ext>
            </a:extLst>
          </p:cNvPr>
          <p:cNvSpPr txBox="1"/>
          <p:nvPr/>
        </p:nvSpPr>
        <p:spPr>
          <a:xfrm>
            <a:off x="266701" y="1303868"/>
            <a:ext cx="4711700" cy="388801"/>
          </a:xfrm>
          <a:prstGeom prst="rect">
            <a:avLst/>
          </a:prstGeom>
          <a:solidFill>
            <a:schemeClr val="tx1"/>
          </a:solid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800" b="0" i="0" u="none" strike="noStrike" baseline="0" dirty="0">
                <a:solidFill>
                  <a:srgbClr val="C6C9C7"/>
                </a:solidFill>
                <a:latin typeface="UbuntuMono-Regular"/>
              </a:rPr>
              <a:t>package_name/package_version@owner/channel</a:t>
            </a:r>
            <a:endParaRPr kumimoji="0" lang="en-US" sz="18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290056547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Conan Packaging</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Conan</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138</a:t>
            </a:fld>
            <a:endParaRPr lang="en-US" noProof="1"/>
          </a:p>
        </p:txBody>
      </p:sp>
      <p:pic>
        <p:nvPicPr>
          <p:cNvPr id="11" name="Inhaltsplatzhalter 10">
            <a:extLst>
              <a:ext uri="{FF2B5EF4-FFF2-40B4-BE49-F238E27FC236}">
                <a16:creationId xmlns:a16="http://schemas.microsoft.com/office/drawing/2014/main" id="{408815EA-1DB7-4EED-ABEB-22FE1830731B}"/>
              </a:ext>
            </a:extLst>
          </p:cNvPr>
          <p:cNvPicPr>
            <a:picLocks noGrp="1" noChangeAspect="1"/>
          </p:cNvPicPr>
          <p:nvPr>
            <p:ph sz="quarter" idx="1"/>
          </p:nvPr>
        </p:nvPicPr>
        <p:blipFill>
          <a:blip r:embed="rId3"/>
          <a:stretch>
            <a:fillRect/>
          </a:stretch>
        </p:blipFill>
        <p:spPr>
          <a:xfrm>
            <a:off x="1144689" y="1189074"/>
            <a:ext cx="8933842" cy="4168775"/>
          </a:xfrm>
        </p:spPr>
      </p:pic>
      <p:sp>
        <p:nvSpPr>
          <p:cNvPr id="12" name="Sprechblase: rechteckig 11">
            <a:extLst>
              <a:ext uri="{FF2B5EF4-FFF2-40B4-BE49-F238E27FC236}">
                <a16:creationId xmlns:a16="http://schemas.microsoft.com/office/drawing/2014/main" id="{B1FCD34B-260F-4826-A98A-A63471A84F41}"/>
              </a:ext>
            </a:extLst>
          </p:cNvPr>
          <p:cNvSpPr/>
          <p:nvPr/>
        </p:nvSpPr>
        <p:spPr>
          <a:xfrm>
            <a:off x="171893" y="4737090"/>
            <a:ext cx="3798837" cy="766130"/>
          </a:xfrm>
          <a:prstGeom prst="wedgeRectCallout">
            <a:avLst>
              <a:gd name="adj1" fmla="val 56452"/>
              <a:gd name="adj2" fmla="val -18945"/>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400" dirty="0"/>
              <a:t>Conan hashes together "options" and "settings" to calculate a unique value for each binary package</a:t>
            </a:r>
            <a:endParaRPr kumimoji="0" lang="en-US" sz="1400" b="0" i="0" u="none" strike="noStrike" kern="0" cap="none" spc="0" normalizeH="0" baseline="0" noProof="0" dirty="0">
              <a:ln>
                <a:noFill/>
              </a:ln>
              <a:solidFill>
                <a:srgbClr val="000000"/>
              </a:solidFill>
              <a:effectLst/>
              <a:uLnTx/>
              <a:uFillTx/>
              <a:latin typeface="Bosch Office Sans"/>
              <a:ea typeface="+mn-ea"/>
              <a:cs typeface="+mn-cs"/>
            </a:endParaRPr>
          </a:p>
        </p:txBody>
      </p:sp>
    </p:spTree>
    <p:extLst>
      <p:ext uri="{BB962C8B-B14F-4D97-AF65-F5344CB8AC3E}">
        <p14:creationId xmlns:p14="http://schemas.microsoft.com/office/powerpoint/2010/main" val="408561666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44EB07-BB23-49D6-BEE4-74970A46FF85}"/>
              </a:ext>
            </a:extLst>
          </p:cNvPr>
          <p:cNvSpPr>
            <a:spLocks noGrp="1"/>
          </p:cNvSpPr>
          <p:nvPr>
            <p:ph type="title"/>
          </p:nvPr>
        </p:nvSpPr>
        <p:spPr/>
        <p:txBody>
          <a:bodyPr/>
          <a:lstStyle/>
          <a:p>
            <a:r>
              <a:rPr lang="en-AU" noProof="0" dirty="0"/>
              <a:t>Conan user</a:t>
            </a:r>
          </a:p>
        </p:txBody>
      </p:sp>
      <p:sp>
        <p:nvSpPr>
          <p:cNvPr id="3" name="Textplatzhalter 2">
            <a:extLst>
              <a:ext uri="{FF2B5EF4-FFF2-40B4-BE49-F238E27FC236}">
                <a16:creationId xmlns:a16="http://schemas.microsoft.com/office/drawing/2014/main" id="{06525B64-FF9B-4F77-8AAE-7B8D13E56D53}"/>
              </a:ext>
            </a:extLst>
          </p:cNvPr>
          <p:cNvSpPr>
            <a:spLocks noGrp="1"/>
          </p:cNvSpPr>
          <p:nvPr>
            <p:ph type="body" sz="quarter" idx="15"/>
          </p:nvPr>
        </p:nvSpPr>
        <p:spPr/>
        <p:txBody>
          <a:bodyPr/>
          <a:lstStyle/>
          <a:p>
            <a:r>
              <a:rPr lang="en-AU" noProof="0" dirty="0"/>
              <a:t>Conan</a:t>
            </a:r>
          </a:p>
        </p:txBody>
      </p:sp>
      <p:sp>
        <p:nvSpPr>
          <p:cNvPr id="4" name="Foliennummernplatzhalter 3">
            <a:extLst>
              <a:ext uri="{FF2B5EF4-FFF2-40B4-BE49-F238E27FC236}">
                <a16:creationId xmlns:a16="http://schemas.microsoft.com/office/drawing/2014/main" id="{A2AE4632-A032-4D29-8931-27E7DFD216C4}"/>
              </a:ext>
            </a:extLst>
          </p:cNvPr>
          <p:cNvSpPr>
            <a:spLocks noGrp="1"/>
          </p:cNvSpPr>
          <p:nvPr>
            <p:ph type="sldNum" sz="quarter" idx="12"/>
          </p:nvPr>
        </p:nvSpPr>
        <p:spPr/>
        <p:txBody>
          <a:bodyPr/>
          <a:lstStyle/>
          <a:p>
            <a:fld id="{4898AEC0-503E-4FA4-859C-D0F72D6E3F79}" type="slidenum">
              <a:rPr lang="en-US" noProof="1" smtClean="0"/>
              <a:pPr/>
              <a:t>139</a:t>
            </a:fld>
            <a:endParaRPr lang="en-US" noProof="1"/>
          </a:p>
        </p:txBody>
      </p:sp>
      <p:sp>
        <p:nvSpPr>
          <p:cNvPr id="5" name="Inhaltsplatzhalter 4">
            <a:extLst>
              <a:ext uri="{FF2B5EF4-FFF2-40B4-BE49-F238E27FC236}">
                <a16:creationId xmlns:a16="http://schemas.microsoft.com/office/drawing/2014/main" id="{3C70D87F-C0AC-4306-B686-D3691A007AE6}"/>
              </a:ext>
            </a:extLst>
          </p:cNvPr>
          <p:cNvSpPr>
            <a:spLocks noGrp="1"/>
          </p:cNvSpPr>
          <p:nvPr>
            <p:ph sz="quarter" idx="1"/>
          </p:nvPr>
        </p:nvSpPr>
        <p:spPr>
          <a:xfrm>
            <a:off x="258762" y="1295999"/>
            <a:ext cx="10450800" cy="7220680"/>
          </a:xfrm>
        </p:spPr>
        <p:txBody>
          <a:bodyPr/>
          <a:lstStyle/>
          <a:p>
            <a:r>
              <a:rPr lang="en-US" noProof="0" dirty="0"/>
              <a:t>Authenticates against a remote with user and pass, caching the auth token</a:t>
            </a:r>
          </a:p>
          <a:p>
            <a:pPr lvl="1"/>
            <a:r>
              <a:rPr lang="en-US" noProof="0" dirty="0"/>
              <a:t>conan user &lt;</a:t>
            </a:r>
            <a:r>
              <a:rPr lang="en-US" noProof="0" dirty="0" err="1"/>
              <a:t>windows_user</a:t>
            </a:r>
            <a:r>
              <a:rPr lang="en-US" noProof="0" dirty="0"/>
              <a:t>&gt; -r ra6-test –p</a:t>
            </a:r>
          </a:p>
          <a:p>
            <a:pPr lvl="1"/>
            <a:r>
              <a:rPr lang="en-US" noProof="0" dirty="0"/>
              <a:t>conan user &lt;</a:t>
            </a:r>
            <a:r>
              <a:rPr lang="en-US" noProof="0" dirty="0" err="1"/>
              <a:t>windows_user</a:t>
            </a:r>
            <a:r>
              <a:rPr lang="en-US" noProof="0" dirty="0"/>
              <a:t>&gt; -r </a:t>
            </a:r>
            <a:r>
              <a:rPr lang="en-US" dirty="0"/>
              <a:t>conancenter</a:t>
            </a:r>
            <a:r>
              <a:rPr lang="en-US" noProof="0" dirty="0"/>
              <a:t> –p</a:t>
            </a:r>
          </a:p>
          <a:p>
            <a:pPr lvl="1"/>
            <a:endParaRPr lang="en-US" noProof="0" dirty="0"/>
          </a:p>
          <a:p>
            <a:pPr lvl="1"/>
            <a:endParaRPr lang="en-AU" noProof="0" dirty="0"/>
          </a:p>
        </p:txBody>
      </p:sp>
    </p:spTree>
    <p:extLst>
      <p:ext uri="{BB962C8B-B14F-4D97-AF65-F5344CB8AC3E}">
        <p14:creationId xmlns:p14="http://schemas.microsoft.com/office/powerpoint/2010/main" val="3032227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143D39-1E4F-4270-8F73-03D4DFBB6437}"/>
              </a:ext>
            </a:extLst>
          </p:cNvPr>
          <p:cNvSpPr>
            <a:spLocks noGrp="1"/>
          </p:cNvSpPr>
          <p:nvPr>
            <p:ph type="ctrTitle"/>
          </p:nvPr>
        </p:nvSpPr>
        <p:spPr/>
        <p:txBody>
          <a:bodyPr/>
          <a:lstStyle/>
          <a:p>
            <a:r>
              <a:rPr lang="en-US" dirty="0"/>
              <a:t>Modern Project Structure</a:t>
            </a:r>
          </a:p>
        </p:txBody>
      </p:sp>
    </p:spTree>
    <p:extLst>
      <p:ext uri="{BB962C8B-B14F-4D97-AF65-F5344CB8AC3E}">
        <p14:creationId xmlns:p14="http://schemas.microsoft.com/office/powerpoint/2010/main" val="417918482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44EB07-BB23-49D6-BEE4-74970A46FF85}"/>
              </a:ext>
            </a:extLst>
          </p:cNvPr>
          <p:cNvSpPr>
            <a:spLocks noGrp="1"/>
          </p:cNvSpPr>
          <p:nvPr>
            <p:ph type="title"/>
          </p:nvPr>
        </p:nvSpPr>
        <p:spPr/>
        <p:txBody>
          <a:bodyPr/>
          <a:lstStyle/>
          <a:p>
            <a:r>
              <a:rPr lang="en-AU" noProof="0" dirty="0"/>
              <a:t>Conan search</a:t>
            </a:r>
          </a:p>
        </p:txBody>
      </p:sp>
      <p:sp>
        <p:nvSpPr>
          <p:cNvPr id="3" name="Textplatzhalter 2">
            <a:extLst>
              <a:ext uri="{FF2B5EF4-FFF2-40B4-BE49-F238E27FC236}">
                <a16:creationId xmlns:a16="http://schemas.microsoft.com/office/drawing/2014/main" id="{06525B64-FF9B-4F77-8AAE-7B8D13E56D53}"/>
              </a:ext>
            </a:extLst>
          </p:cNvPr>
          <p:cNvSpPr>
            <a:spLocks noGrp="1"/>
          </p:cNvSpPr>
          <p:nvPr>
            <p:ph type="body" sz="quarter" idx="15"/>
          </p:nvPr>
        </p:nvSpPr>
        <p:spPr/>
        <p:txBody>
          <a:bodyPr/>
          <a:lstStyle/>
          <a:p>
            <a:r>
              <a:rPr lang="en-AU" noProof="0" dirty="0"/>
              <a:t>Conan</a:t>
            </a:r>
          </a:p>
        </p:txBody>
      </p:sp>
      <p:sp>
        <p:nvSpPr>
          <p:cNvPr id="4" name="Foliennummernplatzhalter 3">
            <a:extLst>
              <a:ext uri="{FF2B5EF4-FFF2-40B4-BE49-F238E27FC236}">
                <a16:creationId xmlns:a16="http://schemas.microsoft.com/office/drawing/2014/main" id="{A2AE4632-A032-4D29-8931-27E7DFD216C4}"/>
              </a:ext>
            </a:extLst>
          </p:cNvPr>
          <p:cNvSpPr>
            <a:spLocks noGrp="1"/>
          </p:cNvSpPr>
          <p:nvPr>
            <p:ph type="sldNum" sz="quarter" idx="12"/>
          </p:nvPr>
        </p:nvSpPr>
        <p:spPr/>
        <p:txBody>
          <a:bodyPr/>
          <a:lstStyle/>
          <a:p>
            <a:fld id="{4898AEC0-503E-4FA4-859C-D0F72D6E3F79}" type="slidenum">
              <a:rPr lang="en-US" noProof="1" smtClean="0"/>
              <a:pPr/>
              <a:t>140</a:t>
            </a:fld>
            <a:endParaRPr lang="en-US" noProof="1"/>
          </a:p>
        </p:txBody>
      </p:sp>
      <p:sp>
        <p:nvSpPr>
          <p:cNvPr id="5" name="Inhaltsplatzhalter 4">
            <a:extLst>
              <a:ext uri="{FF2B5EF4-FFF2-40B4-BE49-F238E27FC236}">
                <a16:creationId xmlns:a16="http://schemas.microsoft.com/office/drawing/2014/main" id="{3C70D87F-C0AC-4306-B686-D3691A007AE6}"/>
              </a:ext>
            </a:extLst>
          </p:cNvPr>
          <p:cNvSpPr>
            <a:spLocks noGrp="1"/>
          </p:cNvSpPr>
          <p:nvPr>
            <p:ph sz="quarter" idx="1"/>
          </p:nvPr>
        </p:nvSpPr>
        <p:spPr>
          <a:xfrm>
            <a:off x="258762" y="1295999"/>
            <a:ext cx="10450800" cy="4156218"/>
          </a:xfrm>
        </p:spPr>
        <p:txBody>
          <a:bodyPr/>
          <a:lstStyle/>
          <a:p>
            <a:r>
              <a:rPr lang="en-US" noProof="0" dirty="0"/>
              <a:t>Searches package recipes and binaries in the local cache or a remote</a:t>
            </a:r>
          </a:p>
          <a:p>
            <a:r>
              <a:rPr lang="en-US" noProof="0" dirty="0"/>
              <a:t>Unless a remote is specified only the local cache is searched</a:t>
            </a:r>
          </a:p>
          <a:p>
            <a:pPr marL="0" indent="0">
              <a:buNone/>
            </a:pPr>
            <a:endParaRPr lang="en-US" noProof="0" dirty="0"/>
          </a:p>
          <a:p>
            <a:r>
              <a:rPr lang="en-US" noProof="0" dirty="0"/>
              <a:t>List all packages in the local cache</a:t>
            </a:r>
          </a:p>
          <a:p>
            <a:endParaRPr lang="en-US" noProof="0" dirty="0"/>
          </a:p>
          <a:p>
            <a:endParaRPr lang="en-US" noProof="0" dirty="0"/>
          </a:p>
          <a:p>
            <a:r>
              <a:rPr lang="en-US" noProof="0" dirty="0"/>
              <a:t>Search for a specific package in the local cache</a:t>
            </a:r>
          </a:p>
          <a:p>
            <a:endParaRPr lang="en-AU" noProof="0" dirty="0"/>
          </a:p>
          <a:p>
            <a:endParaRPr lang="en-AU" dirty="0"/>
          </a:p>
          <a:p>
            <a:r>
              <a:rPr lang="en-AU" noProof="0" dirty="0"/>
              <a:t>Searching for a package on remote</a:t>
            </a:r>
          </a:p>
        </p:txBody>
      </p:sp>
      <p:sp>
        <p:nvSpPr>
          <p:cNvPr id="6" name="Textfeld 5">
            <a:extLst>
              <a:ext uri="{FF2B5EF4-FFF2-40B4-BE49-F238E27FC236}">
                <a16:creationId xmlns:a16="http://schemas.microsoft.com/office/drawing/2014/main" id="{36FBF25F-B0EF-4C11-BCE2-AC84FEACA929}"/>
              </a:ext>
            </a:extLst>
          </p:cNvPr>
          <p:cNvSpPr txBox="1"/>
          <p:nvPr/>
        </p:nvSpPr>
        <p:spPr>
          <a:xfrm>
            <a:off x="495169" y="2801539"/>
            <a:ext cx="1513092" cy="374533"/>
          </a:xfrm>
          <a:prstGeom prst="rect">
            <a:avLst/>
          </a:prstGeom>
          <a:solidFill>
            <a:schemeClr val="tx1"/>
          </a:solid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kern="0" dirty="0">
                <a:solidFill>
                  <a:schemeClr val="bg1"/>
                </a:solidFill>
              </a:rPr>
              <a:t>conan search</a:t>
            </a:r>
            <a:endParaRPr kumimoji="0" lang="en-US" sz="1800" b="0" i="0" u="none" strike="noStrike" kern="0" cap="none" spc="0" normalizeH="0" baseline="0" noProof="0" dirty="0">
              <a:ln>
                <a:noFill/>
              </a:ln>
              <a:solidFill>
                <a:schemeClr val="bg1"/>
              </a:solidFill>
              <a:effectLst/>
              <a:uLnTx/>
              <a:uFillTx/>
            </a:endParaRPr>
          </a:p>
        </p:txBody>
      </p:sp>
      <p:sp>
        <p:nvSpPr>
          <p:cNvPr id="7" name="Textfeld 6">
            <a:extLst>
              <a:ext uri="{FF2B5EF4-FFF2-40B4-BE49-F238E27FC236}">
                <a16:creationId xmlns:a16="http://schemas.microsoft.com/office/drawing/2014/main" id="{23031F76-DC21-45DD-9B0A-84E45BA16126}"/>
              </a:ext>
            </a:extLst>
          </p:cNvPr>
          <p:cNvSpPr txBox="1"/>
          <p:nvPr/>
        </p:nvSpPr>
        <p:spPr>
          <a:xfrm>
            <a:off x="495169" y="3952183"/>
            <a:ext cx="2095631" cy="374533"/>
          </a:xfrm>
          <a:prstGeom prst="rect">
            <a:avLst/>
          </a:prstGeom>
          <a:solidFill>
            <a:schemeClr val="tx1"/>
          </a:solid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kern="0" dirty="0">
                <a:solidFill>
                  <a:schemeClr val="bg1"/>
                </a:solidFill>
              </a:rPr>
              <a:t>conan search gtest*</a:t>
            </a:r>
            <a:endParaRPr kumimoji="0" lang="en-US" sz="1800" b="0" i="0" u="none" strike="noStrike" kern="0" cap="none" spc="0" normalizeH="0" baseline="0" noProof="0" dirty="0">
              <a:ln>
                <a:noFill/>
              </a:ln>
              <a:solidFill>
                <a:schemeClr val="bg1"/>
              </a:solidFill>
              <a:effectLst/>
              <a:uLnTx/>
              <a:uFillTx/>
            </a:endParaRPr>
          </a:p>
        </p:txBody>
      </p:sp>
      <p:sp>
        <p:nvSpPr>
          <p:cNvPr id="8" name="Textfeld 7">
            <a:extLst>
              <a:ext uri="{FF2B5EF4-FFF2-40B4-BE49-F238E27FC236}">
                <a16:creationId xmlns:a16="http://schemas.microsoft.com/office/drawing/2014/main" id="{C30F87CA-A7F3-4337-A4F8-3756294E5926}"/>
              </a:ext>
            </a:extLst>
          </p:cNvPr>
          <p:cNvSpPr txBox="1"/>
          <p:nvPr/>
        </p:nvSpPr>
        <p:spPr>
          <a:xfrm>
            <a:off x="495169" y="4934530"/>
            <a:ext cx="3838974" cy="334027"/>
          </a:xfrm>
          <a:prstGeom prst="rect">
            <a:avLst/>
          </a:prstGeom>
          <a:solidFill>
            <a:schemeClr val="tx1"/>
          </a:solid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kern="0" dirty="0">
                <a:solidFill>
                  <a:schemeClr val="bg1"/>
                </a:solidFill>
              </a:rPr>
              <a:t>conan search -r conancenter gtest*</a:t>
            </a:r>
          </a:p>
        </p:txBody>
      </p:sp>
    </p:spTree>
    <p:extLst>
      <p:ext uri="{BB962C8B-B14F-4D97-AF65-F5344CB8AC3E}">
        <p14:creationId xmlns:p14="http://schemas.microsoft.com/office/powerpoint/2010/main" val="254884670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44EB07-BB23-49D6-BEE4-74970A46FF85}"/>
              </a:ext>
            </a:extLst>
          </p:cNvPr>
          <p:cNvSpPr>
            <a:spLocks noGrp="1"/>
          </p:cNvSpPr>
          <p:nvPr>
            <p:ph type="title"/>
          </p:nvPr>
        </p:nvSpPr>
        <p:spPr/>
        <p:txBody>
          <a:bodyPr/>
          <a:lstStyle/>
          <a:p>
            <a:r>
              <a:rPr lang="en-AU" noProof="0" dirty="0"/>
              <a:t>Conan inspect</a:t>
            </a:r>
          </a:p>
        </p:txBody>
      </p:sp>
      <p:sp>
        <p:nvSpPr>
          <p:cNvPr id="3" name="Textplatzhalter 2">
            <a:extLst>
              <a:ext uri="{FF2B5EF4-FFF2-40B4-BE49-F238E27FC236}">
                <a16:creationId xmlns:a16="http://schemas.microsoft.com/office/drawing/2014/main" id="{06525B64-FF9B-4F77-8AAE-7B8D13E56D53}"/>
              </a:ext>
            </a:extLst>
          </p:cNvPr>
          <p:cNvSpPr>
            <a:spLocks noGrp="1"/>
          </p:cNvSpPr>
          <p:nvPr>
            <p:ph type="body" sz="quarter" idx="15"/>
          </p:nvPr>
        </p:nvSpPr>
        <p:spPr/>
        <p:txBody>
          <a:bodyPr/>
          <a:lstStyle/>
          <a:p>
            <a:r>
              <a:rPr lang="en-AU" noProof="0" dirty="0"/>
              <a:t>Conan</a:t>
            </a:r>
          </a:p>
        </p:txBody>
      </p:sp>
      <p:sp>
        <p:nvSpPr>
          <p:cNvPr id="4" name="Foliennummernplatzhalter 3">
            <a:extLst>
              <a:ext uri="{FF2B5EF4-FFF2-40B4-BE49-F238E27FC236}">
                <a16:creationId xmlns:a16="http://schemas.microsoft.com/office/drawing/2014/main" id="{A2AE4632-A032-4D29-8931-27E7DFD216C4}"/>
              </a:ext>
            </a:extLst>
          </p:cNvPr>
          <p:cNvSpPr>
            <a:spLocks noGrp="1"/>
          </p:cNvSpPr>
          <p:nvPr>
            <p:ph type="sldNum" sz="quarter" idx="12"/>
          </p:nvPr>
        </p:nvSpPr>
        <p:spPr/>
        <p:txBody>
          <a:bodyPr/>
          <a:lstStyle/>
          <a:p>
            <a:fld id="{4898AEC0-503E-4FA4-859C-D0F72D6E3F79}" type="slidenum">
              <a:rPr lang="en-US" noProof="1" smtClean="0"/>
              <a:pPr/>
              <a:t>141</a:t>
            </a:fld>
            <a:endParaRPr lang="en-US" noProof="1"/>
          </a:p>
        </p:txBody>
      </p:sp>
      <p:sp>
        <p:nvSpPr>
          <p:cNvPr id="5" name="Inhaltsplatzhalter 4">
            <a:extLst>
              <a:ext uri="{FF2B5EF4-FFF2-40B4-BE49-F238E27FC236}">
                <a16:creationId xmlns:a16="http://schemas.microsoft.com/office/drawing/2014/main" id="{3C70D87F-C0AC-4306-B686-D3691A007AE6}"/>
              </a:ext>
            </a:extLst>
          </p:cNvPr>
          <p:cNvSpPr>
            <a:spLocks noGrp="1"/>
          </p:cNvSpPr>
          <p:nvPr>
            <p:ph sz="quarter" idx="1"/>
          </p:nvPr>
        </p:nvSpPr>
        <p:spPr>
          <a:xfrm>
            <a:off x="258762" y="1295999"/>
            <a:ext cx="10450800" cy="7220680"/>
          </a:xfrm>
        </p:spPr>
        <p:txBody>
          <a:bodyPr/>
          <a:lstStyle/>
          <a:p>
            <a:r>
              <a:rPr lang="en-US" noProof="0" dirty="0"/>
              <a:t>Displays conanfile attributes, like name, version, and options </a:t>
            </a:r>
          </a:p>
          <a:p>
            <a:r>
              <a:rPr lang="en-US" noProof="0" dirty="0"/>
              <a:t>Works locally, in local cache and remote</a:t>
            </a:r>
          </a:p>
          <a:p>
            <a:r>
              <a:rPr lang="pt-BR" noProof="0" dirty="0"/>
              <a:t>Example</a:t>
            </a:r>
          </a:p>
        </p:txBody>
      </p:sp>
      <p:sp>
        <p:nvSpPr>
          <p:cNvPr id="6" name="Textfeld 5">
            <a:extLst>
              <a:ext uri="{FF2B5EF4-FFF2-40B4-BE49-F238E27FC236}">
                <a16:creationId xmlns:a16="http://schemas.microsoft.com/office/drawing/2014/main" id="{AE58C84C-7B8A-4018-AB6F-786BA6418E1A}"/>
              </a:ext>
            </a:extLst>
          </p:cNvPr>
          <p:cNvSpPr txBox="1"/>
          <p:nvPr/>
        </p:nvSpPr>
        <p:spPr>
          <a:xfrm>
            <a:off x="554990" y="2388453"/>
            <a:ext cx="4623761" cy="334027"/>
          </a:xfrm>
          <a:prstGeom prst="rect">
            <a:avLst/>
          </a:prstGeom>
          <a:solidFill>
            <a:schemeClr val="tx1"/>
          </a:solid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pt-BR" kern="0" dirty="0">
                <a:solidFill>
                  <a:schemeClr val="bg1"/>
                </a:solidFill>
              </a:rPr>
              <a:t>conan inspect gtest/1.10.0@</a:t>
            </a:r>
          </a:p>
        </p:txBody>
      </p:sp>
      <p:sp>
        <p:nvSpPr>
          <p:cNvPr id="7" name="Textfeld 6">
            <a:extLst>
              <a:ext uri="{FF2B5EF4-FFF2-40B4-BE49-F238E27FC236}">
                <a16:creationId xmlns:a16="http://schemas.microsoft.com/office/drawing/2014/main" id="{2B20424C-D1E0-49AF-AB4B-BE14A8CE427F}"/>
              </a:ext>
            </a:extLst>
          </p:cNvPr>
          <p:cNvSpPr txBox="1"/>
          <p:nvPr/>
        </p:nvSpPr>
        <p:spPr>
          <a:xfrm>
            <a:off x="554990" y="2918292"/>
            <a:ext cx="4623761" cy="334027"/>
          </a:xfrm>
          <a:prstGeom prst="rect">
            <a:avLst/>
          </a:prstGeom>
          <a:solidFill>
            <a:schemeClr val="tx1"/>
          </a:solid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pt-BR" kern="0" dirty="0">
                <a:solidFill>
                  <a:schemeClr val="bg1"/>
                </a:solidFill>
              </a:rPr>
              <a:t>conan inspect -r conancenter gtest/1.10.0@</a:t>
            </a:r>
          </a:p>
        </p:txBody>
      </p:sp>
    </p:spTree>
    <p:extLst>
      <p:ext uri="{BB962C8B-B14F-4D97-AF65-F5344CB8AC3E}">
        <p14:creationId xmlns:p14="http://schemas.microsoft.com/office/powerpoint/2010/main" val="134815580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44EB07-BB23-49D6-BEE4-74970A46FF85}"/>
              </a:ext>
            </a:extLst>
          </p:cNvPr>
          <p:cNvSpPr>
            <a:spLocks noGrp="1"/>
          </p:cNvSpPr>
          <p:nvPr>
            <p:ph type="title"/>
          </p:nvPr>
        </p:nvSpPr>
        <p:spPr/>
        <p:txBody>
          <a:bodyPr/>
          <a:lstStyle/>
          <a:p>
            <a:r>
              <a:rPr lang="en-AU" noProof="0" dirty="0"/>
              <a:t>Exercise - conan search/inspect</a:t>
            </a:r>
          </a:p>
        </p:txBody>
      </p:sp>
      <p:sp>
        <p:nvSpPr>
          <p:cNvPr id="3" name="Textplatzhalter 2">
            <a:extLst>
              <a:ext uri="{FF2B5EF4-FFF2-40B4-BE49-F238E27FC236}">
                <a16:creationId xmlns:a16="http://schemas.microsoft.com/office/drawing/2014/main" id="{06525B64-FF9B-4F77-8AAE-7B8D13E56D53}"/>
              </a:ext>
            </a:extLst>
          </p:cNvPr>
          <p:cNvSpPr>
            <a:spLocks noGrp="1"/>
          </p:cNvSpPr>
          <p:nvPr>
            <p:ph type="body" sz="quarter" idx="15"/>
          </p:nvPr>
        </p:nvSpPr>
        <p:spPr/>
        <p:txBody>
          <a:bodyPr/>
          <a:lstStyle/>
          <a:p>
            <a:r>
              <a:rPr lang="en-AU" noProof="0" dirty="0"/>
              <a:t>Conan</a:t>
            </a:r>
          </a:p>
        </p:txBody>
      </p:sp>
      <p:sp>
        <p:nvSpPr>
          <p:cNvPr id="4" name="Foliennummernplatzhalter 3">
            <a:extLst>
              <a:ext uri="{FF2B5EF4-FFF2-40B4-BE49-F238E27FC236}">
                <a16:creationId xmlns:a16="http://schemas.microsoft.com/office/drawing/2014/main" id="{A2AE4632-A032-4D29-8931-27E7DFD216C4}"/>
              </a:ext>
            </a:extLst>
          </p:cNvPr>
          <p:cNvSpPr>
            <a:spLocks noGrp="1"/>
          </p:cNvSpPr>
          <p:nvPr>
            <p:ph type="sldNum" sz="quarter" idx="12"/>
          </p:nvPr>
        </p:nvSpPr>
        <p:spPr/>
        <p:txBody>
          <a:bodyPr/>
          <a:lstStyle/>
          <a:p>
            <a:fld id="{4898AEC0-503E-4FA4-859C-D0F72D6E3F79}" type="slidenum">
              <a:rPr lang="en-US" noProof="1" smtClean="0"/>
              <a:pPr/>
              <a:t>142</a:t>
            </a:fld>
            <a:endParaRPr lang="en-US" noProof="1"/>
          </a:p>
        </p:txBody>
      </p:sp>
      <p:sp>
        <p:nvSpPr>
          <p:cNvPr id="5" name="Inhaltsplatzhalter 4">
            <a:extLst>
              <a:ext uri="{FF2B5EF4-FFF2-40B4-BE49-F238E27FC236}">
                <a16:creationId xmlns:a16="http://schemas.microsoft.com/office/drawing/2014/main" id="{3C70D87F-C0AC-4306-B686-D3691A007AE6}"/>
              </a:ext>
            </a:extLst>
          </p:cNvPr>
          <p:cNvSpPr>
            <a:spLocks noGrp="1"/>
          </p:cNvSpPr>
          <p:nvPr>
            <p:ph sz="quarter" idx="1"/>
          </p:nvPr>
        </p:nvSpPr>
        <p:spPr>
          <a:xfrm>
            <a:off x="258762" y="1295999"/>
            <a:ext cx="10450800" cy="3481100"/>
          </a:xfrm>
        </p:spPr>
        <p:txBody>
          <a:bodyPr/>
          <a:lstStyle/>
          <a:p>
            <a:r>
              <a:rPr lang="de-DE" noProof="0" dirty="0"/>
              <a:t>All of the </a:t>
            </a:r>
            <a:r>
              <a:rPr lang="de-DE" noProof="0" dirty="0" err="1"/>
              <a:t>following</a:t>
            </a:r>
            <a:r>
              <a:rPr lang="de-DE" noProof="0" dirty="0"/>
              <a:t> will </a:t>
            </a:r>
            <a:r>
              <a:rPr lang="de-DE" noProof="0" dirty="0" err="1"/>
              <a:t>be</a:t>
            </a:r>
            <a:r>
              <a:rPr lang="de-DE" noProof="0" dirty="0"/>
              <a:t> </a:t>
            </a:r>
            <a:r>
              <a:rPr lang="de-DE" noProof="0" dirty="0" err="1"/>
              <a:t>done</a:t>
            </a:r>
            <a:r>
              <a:rPr lang="de-DE" noProof="0" dirty="0"/>
              <a:t> in a terminal in VS Code</a:t>
            </a:r>
          </a:p>
          <a:p>
            <a:r>
              <a:rPr lang="de-DE" noProof="0" dirty="0"/>
              <a:t>Login </a:t>
            </a:r>
            <a:r>
              <a:rPr lang="de-DE" noProof="0" dirty="0" err="1"/>
              <a:t>to</a:t>
            </a:r>
            <a:r>
              <a:rPr lang="de-DE" noProof="0" dirty="0"/>
              <a:t> conan </a:t>
            </a:r>
            <a:r>
              <a:rPr lang="de-DE" noProof="0" dirty="0" err="1"/>
              <a:t>using</a:t>
            </a:r>
            <a:r>
              <a:rPr lang="de-DE" noProof="0" dirty="0"/>
              <a:t> conan </a:t>
            </a:r>
            <a:r>
              <a:rPr lang="de-DE" noProof="0" dirty="0" err="1"/>
              <a:t>user</a:t>
            </a:r>
            <a:endParaRPr lang="de-DE" noProof="0" dirty="0"/>
          </a:p>
          <a:p>
            <a:r>
              <a:rPr lang="de-DE" noProof="0" dirty="0"/>
              <a:t>Add conancenter </a:t>
            </a:r>
            <a:r>
              <a:rPr lang="de-DE" noProof="0" dirty="0" err="1"/>
              <a:t>as</a:t>
            </a:r>
            <a:r>
              <a:rPr lang="de-DE" noProof="0" dirty="0"/>
              <a:t> a remote via</a:t>
            </a:r>
          </a:p>
          <a:p>
            <a:endParaRPr lang="de-DE" noProof="0" dirty="0"/>
          </a:p>
          <a:p>
            <a:r>
              <a:rPr lang="en-AU" noProof="0" dirty="0"/>
              <a:t>S</a:t>
            </a:r>
            <a:r>
              <a:rPr lang="en-AU" dirty="0" err="1"/>
              <a:t>earch</a:t>
            </a:r>
            <a:r>
              <a:rPr lang="en-AU" dirty="0"/>
              <a:t> on the remote for gtest and check which versions are available</a:t>
            </a:r>
          </a:p>
          <a:p>
            <a:r>
              <a:rPr lang="en-AU" dirty="0"/>
              <a:t>Install gtest version 1.10.0</a:t>
            </a:r>
          </a:p>
          <a:p>
            <a:endParaRPr lang="en-US" dirty="0"/>
          </a:p>
          <a:p>
            <a:r>
              <a:rPr lang="en-US" dirty="0"/>
              <a:t>Inspect the gtest 1.10.0 package locally</a:t>
            </a:r>
          </a:p>
          <a:p>
            <a:r>
              <a:rPr lang="en-AU" dirty="0"/>
              <a:t>Inspect the gtest package 1.8.1 from conancenter</a:t>
            </a:r>
          </a:p>
          <a:p>
            <a:pPr marL="0" indent="0">
              <a:buNone/>
            </a:pPr>
            <a:endParaRPr lang="en-AU" noProof="0" dirty="0"/>
          </a:p>
        </p:txBody>
      </p:sp>
      <p:sp>
        <p:nvSpPr>
          <p:cNvPr id="6" name="Textfeld 5">
            <a:extLst>
              <a:ext uri="{FF2B5EF4-FFF2-40B4-BE49-F238E27FC236}">
                <a16:creationId xmlns:a16="http://schemas.microsoft.com/office/drawing/2014/main" id="{0F985C90-C75B-45C3-8A4A-E57CD81568F5}"/>
              </a:ext>
            </a:extLst>
          </p:cNvPr>
          <p:cNvSpPr txBox="1"/>
          <p:nvPr/>
        </p:nvSpPr>
        <p:spPr>
          <a:xfrm>
            <a:off x="554990" y="1963198"/>
            <a:ext cx="5714448" cy="334027"/>
          </a:xfrm>
          <a:prstGeom prst="rect">
            <a:avLst/>
          </a:prstGeom>
          <a:solidFill>
            <a:schemeClr val="tx1"/>
          </a:solid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pt-BR" kern="0" dirty="0">
                <a:solidFill>
                  <a:schemeClr val="bg1"/>
                </a:solidFill>
              </a:rPr>
              <a:t>conan remote add conancenter https://center.conan.io</a:t>
            </a:r>
          </a:p>
        </p:txBody>
      </p:sp>
      <p:sp>
        <p:nvSpPr>
          <p:cNvPr id="7" name="Textfeld 6">
            <a:extLst>
              <a:ext uri="{FF2B5EF4-FFF2-40B4-BE49-F238E27FC236}">
                <a16:creationId xmlns:a16="http://schemas.microsoft.com/office/drawing/2014/main" id="{4626C36F-0BDD-4059-A38F-1D237DFE639F}"/>
              </a:ext>
            </a:extLst>
          </p:cNvPr>
          <p:cNvSpPr txBox="1"/>
          <p:nvPr/>
        </p:nvSpPr>
        <p:spPr>
          <a:xfrm>
            <a:off x="554990" y="3085306"/>
            <a:ext cx="8589010" cy="334027"/>
          </a:xfrm>
          <a:prstGeom prst="rect">
            <a:avLst/>
          </a:prstGeom>
          <a:solidFill>
            <a:schemeClr val="tx1"/>
          </a:solid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kern="0" dirty="0">
                <a:solidFill>
                  <a:schemeClr val="bg1"/>
                </a:solidFill>
              </a:rPr>
              <a:t>conan install gtest/1.10.0@ -r conancenter -s </a:t>
            </a:r>
            <a:r>
              <a:rPr lang="en-US" kern="0" dirty="0" err="1">
                <a:solidFill>
                  <a:schemeClr val="bg1"/>
                </a:solidFill>
              </a:rPr>
              <a:t>arch_build</a:t>
            </a:r>
            <a:r>
              <a:rPr lang="en-US" kern="0" dirty="0">
                <a:solidFill>
                  <a:schemeClr val="bg1"/>
                </a:solidFill>
              </a:rPr>
              <a:t>=x86 -s </a:t>
            </a:r>
            <a:r>
              <a:rPr lang="en-US" kern="0" dirty="0" err="1">
                <a:solidFill>
                  <a:schemeClr val="bg1"/>
                </a:solidFill>
              </a:rPr>
              <a:t>os_build</a:t>
            </a:r>
            <a:r>
              <a:rPr lang="en-US" kern="0" dirty="0">
                <a:solidFill>
                  <a:schemeClr val="bg1"/>
                </a:solidFill>
              </a:rPr>
              <a:t>=Windows</a:t>
            </a:r>
          </a:p>
        </p:txBody>
      </p:sp>
    </p:spTree>
    <p:extLst>
      <p:ext uri="{BB962C8B-B14F-4D97-AF65-F5344CB8AC3E}">
        <p14:creationId xmlns:p14="http://schemas.microsoft.com/office/powerpoint/2010/main" val="365563053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C70D03-7CA5-4EA1-8941-A6CEB715BE28}"/>
              </a:ext>
            </a:extLst>
          </p:cNvPr>
          <p:cNvSpPr>
            <a:spLocks noGrp="1"/>
          </p:cNvSpPr>
          <p:nvPr>
            <p:ph type="ctrTitle"/>
          </p:nvPr>
        </p:nvSpPr>
        <p:spPr/>
        <p:txBody>
          <a:bodyPr/>
          <a:lstStyle/>
          <a:p>
            <a:r>
              <a:rPr lang="en-US" dirty="0"/>
              <a:t>CONAN PACKAGE BASICS</a:t>
            </a:r>
          </a:p>
        </p:txBody>
      </p:sp>
    </p:spTree>
    <p:extLst>
      <p:ext uri="{BB962C8B-B14F-4D97-AF65-F5344CB8AC3E}">
        <p14:creationId xmlns:p14="http://schemas.microsoft.com/office/powerpoint/2010/main" val="272761869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44EB07-BB23-49D6-BEE4-74970A46FF85}"/>
              </a:ext>
            </a:extLst>
          </p:cNvPr>
          <p:cNvSpPr>
            <a:spLocks noGrp="1"/>
          </p:cNvSpPr>
          <p:nvPr>
            <p:ph type="title"/>
          </p:nvPr>
        </p:nvSpPr>
        <p:spPr/>
        <p:txBody>
          <a:bodyPr/>
          <a:lstStyle/>
          <a:p>
            <a:r>
              <a:rPr lang="en-AU" noProof="0" dirty="0"/>
              <a:t>Package Creation</a:t>
            </a:r>
          </a:p>
        </p:txBody>
      </p:sp>
      <p:sp>
        <p:nvSpPr>
          <p:cNvPr id="3" name="Textplatzhalter 2">
            <a:extLst>
              <a:ext uri="{FF2B5EF4-FFF2-40B4-BE49-F238E27FC236}">
                <a16:creationId xmlns:a16="http://schemas.microsoft.com/office/drawing/2014/main" id="{06525B64-FF9B-4F77-8AAE-7B8D13E56D53}"/>
              </a:ext>
            </a:extLst>
          </p:cNvPr>
          <p:cNvSpPr>
            <a:spLocks noGrp="1"/>
          </p:cNvSpPr>
          <p:nvPr>
            <p:ph type="body" sz="quarter" idx="15"/>
          </p:nvPr>
        </p:nvSpPr>
        <p:spPr/>
        <p:txBody>
          <a:bodyPr/>
          <a:lstStyle/>
          <a:p>
            <a:r>
              <a:rPr lang="en-AU" noProof="0" dirty="0"/>
              <a:t>Conan</a:t>
            </a:r>
          </a:p>
        </p:txBody>
      </p:sp>
      <p:sp>
        <p:nvSpPr>
          <p:cNvPr id="4" name="Foliennummernplatzhalter 3">
            <a:extLst>
              <a:ext uri="{FF2B5EF4-FFF2-40B4-BE49-F238E27FC236}">
                <a16:creationId xmlns:a16="http://schemas.microsoft.com/office/drawing/2014/main" id="{A2AE4632-A032-4D29-8931-27E7DFD216C4}"/>
              </a:ext>
            </a:extLst>
          </p:cNvPr>
          <p:cNvSpPr>
            <a:spLocks noGrp="1"/>
          </p:cNvSpPr>
          <p:nvPr>
            <p:ph type="sldNum" sz="quarter" idx="12"/>
          </p:nvPr>
        </p:nvSpPr>
        <p:spPr/>
        <p:txBody>
          <a:bodyPr/>
          <a:lstStyle/>
          <a:p>
            <a:fld id="{4898AEC0-503E-4FA4-859C-D0F72D6E3F79}" type="slidenum">
              <a:rPr lang="en-US" noProof="1" smtClean="0"/>
              <a:pPr/>
              <a:t>144</a:t>
            </a:fld>
            <a:endParaRPr lang="en-US" noProof="1"/>
          </a:p>
        </p:txBody>
      </p:sp>
      <p:sp>
        <p:nvSpPr>
          <p:cNvPr id="5" name="Inhaltsplatzhalter 4">
            <a:extLst>
              <a:ext uri="{FF2B5EF4-FFF2-40B4-BE49-F238E27FC236}">
                <a16:creationId xmlns:a16="http://schemas.microsoft.com/office/drawing/2014/main" id="{3C70D87F-C0AC-4306-B686-D3691A007AE6}"/>
              </a:ext>
            </a:extLst>
          </p:cNvPr>
          <p:cNvSpPr>
            <a:spLocks noGrp="1"/>
          </p:cNvSpPr>
          <p:nvPr>
            <p:ph sz="quarter" idx="1"/>
          </p:nvPr>
        </p:nvSpPr>
        <p:spPr>
          <a:xfrm>
            <a:off x="258762" y="1296000"/>
            <a:ext cx="10450800" cy="1616165"/>
          </a:xfrm>
        </p:spPr>
        <p:txBody>
          <a:bodyPr/>
          <a:lstStyle/>
          <a:p>
            <a:r>
              <a:rPr lang="en-AU" noProof="0" dirty="0"/>
              <a:t>A package is defined by a “conanfile.py” = recipe</a:t>
            </a:r>
          </a:p>
          <a:p>
            <a:r>
              <a:rPr lang="en-AU" noProof="0" dirty="0"/>
              <a:t>defines the package’s dependencies, sources, how to build the binaries from sources, etc. </a:t>
            </a:r>
          </a:p>
          <a:p>
            <a:r>
              <a:rPr lang="en-AU" noProof="0" dirty="0"/>
              <a:t>one recipe can generate any arbitrary number of binaries, one for each different platform and configuration: operating system, architecture, compiler, build type, etc.</a:t>
            </a:r>
          </a:p>
          <a:p>
            <a:endParaRPr lang="en-AU" noProof="0" dirty="0"/>
          </a:p>
        </p:txBody>
      </p:sp>
      <p:pic>
        <p:nvPicPr>
          <p:cNvPr id="12" name="Grafik 11">
            <a:extLst>
              <a:ext uri="{FF2B5EF4-FFF2-40B4-BE49-F238E27FC236}">
                <a16:creationId xmlns:a16="http://schemas.microsoft.com/office/drawing/2014/main" id="{7B13A7E1-3048-4DBB-8621-841E7B82FC82}"/>
              </a:ext>
            </a:extLst>
          </p:cNvPr>
          <p:cNvPicPr>
            <a:picLocks noChangeAspect="1"/>
          </p:cNvPicPr>
          <p:nvPr/>
        </p:nvPicPr>
        <p:blipFill>
          <a:blip r:embed="rId2"/>
          <a:stretch>
            <a:fillRect/>
          </a:stretch>
        </p:blipFill>
        <p:spPr>
          <a:xfrm>
            <a:off x="7026965" y="2912165"/>
            <a:ext cx="2523839" cy="2159703"/>
          </a:xfrm>
          <a:prstGeom prst="rect">
            <a:avLst/>
          </a:prstGeom>
        </p:spPr>
      </p:pic>
    </p:spTree>
    <p:extLst>
      <p:ext uri="{BB962C8B-B14F-4D97-AF65-F5344CB8AC3E}">
        <p14:creationId xmlns:p14="http://schemas.microsoft.com/office/powerpoint/2010/main" val="23070069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44EB07-BB23-49D6-BEE4-74970A46FF85}"/>
              </a:ext>
            </a:extLst>
          </p:cNvPr>
          <p:cNvSpPr>
            <a:spLocks noGrp="1"/>
          </p:cNvSpPr>
          <p:nvPr>
            <p:ph type="title"/>
          </p:nvPr>
        </p:nvSpPr>
        <p:spPr/>
        <p:txBody>
          <a:bodyPr/>
          <a:lstStyle/>
          <a:p>
            <a:r>
              <a:rPr lang="en-AU" noProof="0" dirty="0"/>
              <a:t>Conanfile.py</a:t>
            </a:r>
          </a:p>
        </p:txBody>
      </p:sp>
      <p:sp>
        <p:nvSpPr>
          <p:cNvPr id="3" name="Textplatzhalter 2">
            <a:extLst>
              <a:ext uri="{FF2B5EF4-FFF2-40B4-BE49-F238E27FC236}">
                <a16:creationId xmlns:a16="http://schemas.microsoft.com/office/drawing/2014/main" id="{06525B64-FF9B-4F77-8AAE-7B8D13E56D53}"/>
              </a:ext>
            </a:extLst>
          </p:cNvPr>
          <p:cNvSpPr>
            <a:spLocks noGrp="1"/>
          </p:cNvSpPr>
          <p:nvPr>
            <p:ph type="body" sz="quarter" idx="15"/>
          </p:nvPr>
        </p:nvSpPr>
        <p:spPr/>
        <p:txBody>
          <a:bodyPr/>
          <a:lstStyle/>
          <a:p>
            <a:r>
              <a:rPr lang="en-AU" noProof="0" dirty="0"/>
              <a:t>Conan</a:t>
            </a:r>
          </a:p>
        </p:txBody>
      </p:sp>
      <p:sp>
        <p:nvSpPr>
          <p:cNvPr id="4" name="Foliennummernplatzhalter 3">
            <a:extLst>
              <a:ext uri="{FF2B5EF4-FFF2-40B4-BE49-F238E27FC236}">
                <a16:creationId xmlns:a16="http://schemas.microsoft.com/office/drawing/2014/main" id="{A2AE4632-A032-4D29-8931-27E7DFD216C4}"/>
              </a:ext>
            </a:extLst>
          </p:cNvPr>
          <p:cNvSpPr>
            <a:spLocks noGrp="1"/>
          </p:cNvSpPr>
          <p:nvPr>
            <p:ph type="sldNum" sz="quarter" idx="12"/>
          </p:nvPr>
        </p:nvSpPr>
        <p:spPr/>
        <p:txBody>
          <a:bodyPr/>
          <a:lstStyle/>
          <a:p>
            <a:fld id="{4898AEC0-503E-4FA4-859C-D0F72D6E3F79}" type="slidenum">
              <a:rPr lang="en-US" noProof="1" smtClean="0"/>
              <a:pPr/>
              <a:t>145</a:t>
            </a:fld>
            <a:endParaRPr lang="en-US" noProof="1"/>
          </a:p>
        </p:txBody>
      </p:sp>
      <p:sp>
        <p:nvSpPr>
          <p:cNvPr id="10" name="Textfeld 9">
            <a:extLst>
              <a:ext uri="{FF2B5EF4-FFF2-40B4-BE49-F238E27FC236}">
                <a16:creationId xmlns:a16="http://schemas.microsoft.com/office/drawing/2014/main" id="{2CFCB3DB-51F6-420F-BBA1-92D90483D5CD}"/>
              </a:ext>
            </a:extLst>
          </p:cNvPr>
          <p:cNvSpPr txBox="1"/>
          <p:nvPr/>
        </p:nvSpPr>
        <p:spPr>
          <a:xfrm>
            <a:off x="3210340" y="60417"/>
            <a:ext cx="6539947" cy="5712630"/>
          </a:xfrm>
          <a:prstGeom prst="rect">
            <a:avLst/>
          </a:prstGeom>
          <a:solidFill>
            <a:schemeClr val="tx1"/>
          </a:solidFill>
        </p:spPr>
        <p:txBody>
          <a:bodyPr wrap="square">
            <a:spAutoFit/>
          </a:bodyPr>
          <a:lstStyle/>
          <a:p>
            <a:r>
              <a:rPr lang="de-DE" sz="1100" b="0" dirty="0">
                <a:solidFill>
                  <a:srgbClr val="C586C0"/>
                </a:solidFill>
                <a:effectLst/>
                <a:latin typeface="Consolas" panose="020B0609020204030204" pitchFamily="49" charset="0"/>
              </a:rPr>
              <a:t>from</a:t>
            </a:r>
            <a:r>
              <a:rPr lang="de-DE" sz="1100" b="0" dirty="0">
                <a:solidFill>
                  <a:srgbClr val="D4D4D4"/>
                </a:solidFill>
                <a:effectLst/>
                <a:latin typeface="Consolas" panose="020B0609020204030204" pitchFamily="49" charset="0"/>
              </a:rPr>
              <a:t> </a:t>
            </a:r>
            <a:r>
              <a:rPr lang="de-DE" sz="1100" b="0" dirty="0">
                <a:solidFill>
                  <a:srgbClr val="4EC9B0"/>
                </a:solidFill>
                <a:effectLst/>
                <a:latin typeface="Consolas" panose="020B0609020204030204" pitchFamily="49" charset="0"/>
              </a:rPr>
              <a:t>conans</a:t>
            </a:r>
            <a:r>
              <a:rPr lang="de-DE" sz="1100" b="0" dirty="0">
                <a:solidFill>
                  <a:srgbClr val="D4D4D4"/>
                </a:solidFill>
                <a:effectLst/>
                <a:latin typeface="Consolas" panose="020B0609020204030204" pitchFamily="49" charset="0"/>
              </a:rPr>
              <a:t> </a:t>
            </a:r>
            <a:r>
              <a:rPr lang="de-DE" sz="1100" b="0" dirty="0">
                <a:solidFill>
                  <a:srgbClr val="C586C0"/>
                </a:solidFill>
                <a:effectLst/>
                <a:latin typeface="Consolas" panose="020B0609020204030204" pitchFamily="49" charset="0"/>
              </a:rPr>
              <a:t>import</a:t>
            </a:r>
            <a:r>
              <a:rPr lang="de-DE" sz="1100" b="0" dirty="0">
                <a:solidFill>
                  <a:srgbClr val="D4D4D4"/>
                </a:solidFill>
                <a:effectLst/>
                <a:latin typeface="Consolas" panose="020B0609020204030204" pitchFamily="49" charset="0"/>
              </a:rPr>
              <a:t> </a:t>
            </a:r>
            <a:r>
              <a:rPr lang="de-DE" sz="1100" b="0" dirty="0">
                <a:solidFill>
                  <a:srgbClr val="4EC9B0"/>
                </a:solidFill>
                <a:effectLst/>
                <a:latin typeface="Consolas" panose="020B0609020204030204" pitchFamily="49" charset="0"/>
              </a:rPr>
              <a:t>ConanFile</a:t>
            </a:r>
            <a:r>
              <a:rPr lang="de-DE" sz="1100" b="0" dirty="0">
                <a:solidFill>
                  <a:srgbClr val="D4D4D4"/>
                </a:solidFill>
                <a:effectLst/>
                <a:latin typeface="Consolas" panose="020B0609020204030204" pitchFamily="49" charset="0"/>
              </a:rPr>
              <a:t>, </a:t>
            </a:r>
            <a:r>
              <a:rPr lang="de-DE" sz="1100" b="0" dirty="0">
                <a:solidFill>
                  <a:srgbClr val="4EC9B0"/>
                </a:solidFill>
                <a:effectLst/>
                <a:latin typeface="Consolas" panose="020B0609020204030204" pitchFamily="49" charset="0"/>
              </a:rPr>
              <a:t>CMake</a:t>
            </a:r>
            <a:endParaRPr lang="de-DE" sz="1100" b="0" dirty="0">
              <a:solidFill>
                <a:srgbClr val="D4D4D4"/>
              </a:solidFill>
              <a:effectLst/>
              <a:latin typeface="Consolas" panose="020B0609020204030204" pitchFamily="49" charset="0"/>
            </a:endParaRPr>
          </a:p>
          <a:p>
            <a:br>
              <a:rPr lang="de-DE" sz="1100" b="0" dirty="0">
                <a:solidFill>
                  <a:srgbClr val="D4D4D4"/>
                </a:solidFill>
                <a:effectLst/>
                <a:latin typeface="Consolas" panose="020B0609020204030204" pitchFamily="49" charset="0"/>
              </a:rPr>
            </a:br>
            <a:r>
              <a:rPr lang="de-DE" sz="1100" b="0" dirty="0">
                <a:solidFill>
                  <a:srgbClr val="569CD6"/>
                </a:solidFill>
                <a:effectLst/>
                <a:latin typeface="Consolas" panose="020B0609020204030204" pitchFamily="49" charset="0"/>
              </a:rPr>
              <a:t>class</a:t>
            </a:r>
            <a:r>
              <a:rPr lang="de-DE" sz="1100" b="0" dirty="0">
                <a:solidFill>
                  <a:srgbClr val="D4D4D4"/>
                </a:solidFill>
                <a:effectLst/>
                <a:latin typeface="Consolas" panose="020B0609020204030204" pitchFamily="49" charset="0"/>
              </a:rPr>
              <a:t> </a:t>
            </a:r>
            <a:r>
              <a:rPr lang="de-DE" sz="1100" b="0" dirty="0">
                <a:solidFill>
                  <a:srgbClr val="4EC9B0"/>
                </a:solidFill>
                <a:effectLst/>
                <a:latin typeface="Consolas" panose="020B0609020204030204" pitchFamily="49" charset="0"/>
              </a:rPr>
              <a:t>HelloConan</a:t>
            </a:r>
            <a:r>
              <a:rPr lang="de-DE" sz="1100" b="0" dirty="0">
                <a:solidFill>
                  <a:srgbClr val="D4D4D4"/>
                </a:solidFill>
                <a:effectLst/>
                <a:latin typeface="Consolas" panose="020B0609020204030204" pitchFamily="49" charset="0"/>
              </a:rPr>
              <a:t>(</a:t>
            </a:r>
            <a:r>
              <a:rPr lang="de-DE" sz="1100" b="0" dirty="0">
                <a:solidFill>
                  <a:srgbClr val="4EC9B0"/>
                </a:solidFill>
                <a:effectLst/>
                <a:latin typeface="Consolas" panose="020B0609020204030204" pitchFamily="49" charset="0"/>
              </a:rPr>
              <a:t>ConanFile</a:t>
            </a:r>
            <a:r>
              <a:rPr lang="de-DE" sz="1100" b="0" dirty="0">
                <a:solidFill>
                  <a:srgbClr val="D4D4D4"/>
                </a:solidFill>
                <a:effectLst/>
                <a:latin typeface="Consolas" panose="020B0609020204030204" pitchFamily="49" charset="0"/>
              </a:rPr>
              <a:t>):</a:t>
            </a: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name</a:t>
            </a:r>
            <a:r>
              <a:rPr lang="de-DE" sz="1100" b="0" dirty="0">
                <a:solidFill>
                  <a:srgbClr val="D4D4D4"/>
                </a:solidFill>
                <a:effectLst/>
                <a:latin typeface="Consolas" panose="020B0609020204030204" pitchFamily="49" charset="0"/>
              </a:rPr>
              <a:t> = </a:t>
            </a:r>
            <a:r>
              <a:rPr lang="de-DE" sz="1100" b="0" dirty="0">
                <a:solidFill>
                  <a:srgbClr val="CE9178"/>
                </a:solidFill>
                <a:effectLst/>
                <a:latin typeface="Consolas" panose="020B0609020204030204" pitchFamily="49" charset="0"/>
              </a:rPr>
              <a:t>"hello"</a:t>
            </a:r>
            <a:endParaRPr lang="de-DE" sz="1100" b="0" dirty="0">
              <a:solidFill>
                <a:srgbClr val="D4D4D4"/>
              </a:solidFill>
              <a:effectLst/>
              <a:latin typeface="Consolas" panose="020B0609020204030204" pitchFamily="49" charset="0"/>
            </a:endParaRP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version</a:t>
            </a:r>
            <a:r>
              <a:rPr lang="de-DE" sz="1100" b="0" dirty="0">
                <a:solidFill>
                  <a:srgbClr val="D4D4D4"/>
                </a:solidFill>
                <a:effectLst/>
                <a:latin typeface="Consolas" panose="020B0609020204030204" pitchFamily="49" charset="0"/>
              </a:rPr>
              <a:t> = </a:t>
            </a:r>
            <a:r>
              <a:rPr lang="de-DE" sz="1100" b="0" dirty="0">
                <a:solidFill>
                  <a:srgbClr val="CE9178"/>
                </a:solidFill>
                <a:effectLst/>
                <a:latin typeface="Consolas" panose="020B0609020204030204" pitchFamily="49" charset="0"/>
              </a:rPr>
              <a:t>"0.1"</a:t>
            </a:r>
            <a:endParaRPr lang="de-DE" sz="1100" b="0" dirty="0">
              <a:solidFill>
                <a:srgbClr val="D4D4D4"/>
              </a:solidFill>
              <a:effectLst/>
              <a:latin typeface="Consolas" panose="020B0609020204030204" pitchFamily="49" charset="0"/>
            </a:endParaRP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license</a:t>
            </a:r>
            <a:r>
              <a:rPr lang="de-DE" sz="1100" b="0" dirty="0">
                <a:solidFill>
                  <a:srgbClr val="D4D4D4"/>
                </a:solidFill>
                <a:effectLst/>
                <a:latin typeface="Consolas" panose="020B0609020204030204" pitchFamily="49" charset="0"/>
              </a:rPr>
              <a:t> = </a:t>
            </a:r>
            <a:r>
              <a:rPr lang="de-DE" sz="1100" b="0" dirty="0">
                <a:solidFill>
                  <a:srgbClr val="CE9178"/>
                </a:solidFill>
                <a:effectLst/>
                <a:latin typeface="Consolas" panose="020B0609020204030204" pitchFamily="49" charset="0"/>
              </a:rPr>
              <a:t>"&lt;Put the package license here&gt;"</a:t>
            </a:r>
            <a:endParaRPr lang="de-DE" sz="1100" b="0" dirty="0">
              <a:solidFill>
                <a:srgbClr val="D4D4D4"/>
              </a:solidFill>
              <a:effectLst/>
              <a:latin typeface="Consolas" panose="020B0609020204030204" pitchFamily="49" charset="0"/>
            </a:endParaRP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url</a:t>
            </a:r>
            <a:r>
              <a:rPr lang="de-DE" sz="1100" b="0" dirty="0">
                <a:solidFill>
                  <a:srgbClr val="D4D4D4"/>
                </a:solidFill>
                <a:effectLst/>
                <a:latin typeface="Consolas" panose="020B0609020204030204" pitchFamily="49" charset="0"/>
              </a:rPr>
              <a:t> = </a:t>
            </a:r>
            <a:r>
              <a:rPr lang="de-DE" sz="1100" b="0" dirty="0">
                <a:solidFill>
                  <a:srgbClr val="CE9178"/>
                </a:solidFill>
                <a:effectLst/>
                <a:latin typeface="Consolas" panose="020B0609020204030204" pitchFamily="49" charset="0"/>
              </a:rPr>
              <a:t>"&lt;Package recipe repository url here, for issues about the package&gt;"</a:t>
            </a:r>
            <a:endParaRPr lang="de-DE" sz="1100" b="0" dirty="0">
              <a:solidFill>
                <a:srgbClr val="D4D4D4"/>
              </a:solidFill>
              <a:effectLst/>
              <a:latin typeface="Consolas" panose="020B0609020204030204" pitchFamily="49" charset="0"/>
            </a:endParaRP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description</a:t>
            </a:r>
            <a:r>
              <a:rPr lang="de-DE" sz="1100" b="0" dirty="0">
                <a:solidFill>
                  <a:srgbClr val="D4D4D4"/>
                </a:solidFill>
                <a:effectLst/>
                <a:latin typeface="Consolas" panose="020B0609020204030204" pitchFamily="49" charset="0"/>
              </a:rPr>
              <a:t> = </a:t>
            </a:r>
            <a:r>
              <a:rPr lang="de-DE" sz="1100" b="0" dirty="0">
                <a:solidFill>
                  <a:srgbClr val="CE9178"/>
                </a:solidFill>
                <a:effectLst/>
                <a:latin typeface="Consolas" panose="020B0609020204030204" pitchFamily="49" charset="0"/>
              </a:rPr>
              <a:t>"&lt;Description of hello here&gt;"</a:t>
            </a:r>
            <a:endParaRPr lang="de-DE" sz="1100" b="0" dirty="0">
              <a:solidFill>
                <a:srgbClr val="D4D4D4"/>
              </a:solidFill>
              <a:effectLst/>
              <a:latin typeface="Consolas" panose="020B0609020204030204" pitchFamily="49" charset="0"/>
            </a:endParaRP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settings</a:t>
            </a:r>
            <a:r>
              <a:rPr lang="de-DE" sz="1100" b="0" dirty="0">
                <a:solidFill>
                  <a:srgbClr val="D4D4D4"/>
                </a:solidFill>
                <a:effectLst/>
                <a:latin typeface="Consolas" panose="020B0609020204030204" pitchFamily="49" charset="0"/>
              </a:rPr>
              <a:t> = </a:t>
            </a:r>
            <a:r>
              <a:rPr lang="de-DE" sz="1100" b="0" dirty="0">
                <a:solidFill>
                  <a:srgbClr val="CE9178"/>
                </a:solidFill>
                <a:effectLst/>
                <a:latin typeface="Consolas" panose="020B0609020204030204" pitchFamily="49" charset="0"/>
              </a:rPr>
              <a:t>"os"</a:t>
            </a:r>
            <a:r>
              <a:rPr lang="de-DE" sz="1100" b="0" dirty="0">
                <a:solidFill>
                  <a:srgbClr val="D4D4D4"/>
                </a:solidFill>
                <a:effectLst/>
                <a:latin typeface="Consolas" panose="020B0609020204030204" pitchFamily="49" charset="0"/>
              </a:rPr>
              <a:t>, </a:t>
            </a:r>
            <a:r>
              <a:rPr lang="de-DE" sz="1100" b="0" dirty="0">
                <a:solidFill>
                  <a:srgbClr val="CE9178"/>
                </a:solidFill>
                <a:effectLst/>
                <a:latin typeface="Consolas" panose="020B0609020204030204" pitchFamily="49" charset="0"/>
              </a:rPr>
              <a:t>"compiler"</a:t>
            </a:r>
            <a:r>
              <a:rPr lang="de-DE" sz="1100" b="0" dirty="0">
                <a:solidFill>
                  <a:srgbClr val="D4D4D4"/>
                </a:solidFill>
                <a:effectLst/>
                <a:latin typeface="Consolas" panose="020B0609020204030204" pitchFamily="49" charset="0"/>
              </a:rPr>
              <a:t>, </a:t>
            </a:r>
            <a:r>
              <a:rPr lang="de-DE" sz="1100" b="0" dirty="0">
                <a:solidFill>
                  <a:srgbClr val="CE9178"/>
                </a:solidFill>
                <a:effectLst/>
                <a:latin typeface="Consolas" panose="020B0609020204030204" pitchFamily="49" charset="0"/>
              </a:rPr>
              <a:t>"build_type"</a:t>
            </a:r>
            <a:r>
              <a:rPr lang="de-DE" sz="1100" b="0" dirty="0">
                <a:solidFill>
                  <a:srgbClr val="D4D4D4"/>
                </a:solidFill>
                <a:effectLst/>
                <a:latin typeface="Consolas" panose="020B0609020204030204" pitchFamily="49" charset="0"/>
              </a:rPr>
              <a:t>, </a:t>
            </a:r>
            <a:r>
              <a:rPr lang="de-DE" sz="1100" b="0" dirty="0">
                <a:solidFill>
                  <a:srgbClr val="CE9178"/>
                </a:solidFill>
                <a:effectLst/>
                <a:latin typeface="Consolas" panose="020B0609020204030204" pitchFamily="49" charset="0"/>
              </a:rPr>
              <a:t>"arch"</a:t>
            </a:r>
            <a:endParaRPr lang="de-DE" sz="1100" b="0" dirty="0">
              <a:solidFill>
                <a:srgbClr val="D4D4D4"/>
              </a:solidFill>
              <a:effectLst/>
              <a:latin typeface="Consolas" panose="020B0609020204030204" pitchFamily="49" charset="0"/>
            </a:endParaRP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options</a:t>
            </a:r>
            <a:r>
              <a:rPr lang="de-DE" sz="1100" b="0" dirty="0">
                <a:solidFill>
                  <a:srgbClr val="D4D4D4"/>
                </a:solidFill>
                <a:effectLst/>
                <a:latin typeface="Consolas" panose="020B0609020204030204" pitchFamily="49" charset="0"/>
              </a:rPr>
              <a:t> = {</a:t>
            </a:r>
            <a:r>
              <a:rPr lang="de-DE" sz="1100" b="0" dirty="0">
                <a:solidFill>
                  <a:srgbClr val="CE9178"/>
                </a:solidFill>
                <a:effectLst/>
                <a:latin typeface="Consolas" panose="020B0609020204030204" pitchFamily="49" charset="0"/>
              </a:rPr>
              <a:t>"shared"</a:t>
            </a:r>
            <a:r>
              <a:rPr lang="de-DE" sz="1100" b="0" dirty="0">
                <a:solidFill>
                  <a:srgbClr val="D4D4D4"/>
                </a:solidFill>
                <a:effectLst/>
                <a:latin typeface="Consolas" panose="020B0609020204030204" pitchFamily="49" charset="0"/>
              </a:rPr>
              <a:t>: [</a:t>
            </a:r>
            <a:r>
              <a:rPr lang="de-DE" sz="1100" b="0" dirty="0">
                <a:solidFill>
                  <a:srgbClr val="569CD6"/>
                </a:solidFill>
                <a:effectLst/>
                <a:latin typeface="Consolas" panose="020B0609020204030204" pitchFamily="49" charset="0"/>
              </a:rPr>
              <a:t>True</a:t>
            </a:r>
            <a:r>
              <a:rPr lang="de-DE" sz="1100" b="0" dirty="0">
                <a:solidFill>
                  <a:srgbClr val="D4D4D4"/>
                </a:solidFill>
                <a:effectLst/>
                <a:latin typeface="Consolas" panose="020B0609020204030204" pitchFamily="49" charset="0"/>
              </a:rPr>
              <a:t>, </a:t>
            </a:r>
            <a:r>
              <a:rPr lang="de-DE" sz="1100" b="0" dirty="0">
                <a:solidFill>
                  <a:srgbClr val="569CD6"/>
                </a:solidFill>
                <a:effectLst/>
                <a:latin typeface="Consolas" panose="020B0609020204030204" pitchFamily="49" charset="0"/>
              </a:rPr>
              <a:t>False</a:t>
            </a:r>
            <a:r>
              <a:rPr lang="de-DE" sz="1100" b="0" dirty="0">
                <a:solidFill>
                  <a:srgbClr val="D4D4D4"/>
                </a:solidFill>
                <a:effectLst/>
                <a:latin typeface="Consolas" panose="020B0609020204030204" pitchFamily="49" charset="0"/>
              </a:rPr>
              <a:t>]}</a:t>
            </a: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default_options</a:t>
            </a:r>
            <a:r>
              <a:rPr lang="de-DE" sz="1100" b="0" dirty="0">
                <a:solidFill>
                  <a:srgbClr val="D4D4D4"/>
                </a:solidFill>
                <a:effectLst/>
                <a:latin typeface="Consolas" panose="020B0609020204030204" pitchFamily="49" charset="0"/>
              </a:rPr>
              <a:t> = {</a:t>
            </a:r>
            <a:r>
              <a:rPr lang="de-DE" sz="1100" b="0" dirty="0">
                <a:solidFill>
                  <a:srgbClr val="CE9178"/>
                </a:solidFill>
                <a:effectLst/>
                <a:latin typeface="Consolas" panose="020B0609020204030204" pitchFamily="49" charset="0"/>
              </a:rPr>
              <a:t>"shared"</a:t>
            </a:r>
            <a:r>
              <a:rPr lang="de-DE" sz="1100" b="0" dirty="0">
                <a:solidFill>
                  <a:srgbClr val="D4D4D4"/>
                </a:solidFill>
                <a:effectLst/>
                <a:latin typeface="Consolas" panose="020B0609020204030204" pitchFamily="49" charset="0"/>
              </a:rPr>
              <a:t>: </a:t>
            </a:r>
            <a:r>
              <a:rPr lang="de-DE" sz="1100" b="0" dirty="0">
                <a:solidFill>
                  <a:srgbClr val="569CD6"/>
                </a:solidFill>
                <a:effectLst/>
                <a:latin typeface="Consolas" panose="020B0609020204030204" pitchFamily="49" charset="0"/>
              </a:rPr>
              <a:t>False</a:t>
            </a:r>
            <a:r>
              <a:rPr lang="de-DE" sz="1100" b="0" dirty="0">
                <a:solidFill>
                  <a:srgbClr val="D4D4D4"/>
                </a:solidFill>
                <a:effectLst/>
                <a:latin typeface="Consolas" panose="020B0609020204030204" pitchFamily="49" charset="0"/>
              </a:rPr>
              <a:t>}</a:t>
            </a: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generators</a:t>
            </a:r>
            <a:r>
              <a:rPr lang="de-DE" sz="1100" b="0" dirty="0">
                <a:solidFill>
                  <a:srgbClr val="D4D4D4"/>
                </a:solidFill>
                <a:effectLst/>
                <a:latin typeface="Consolas" panose="020B0609020204030204" pitchFamily="49" charset="0"/>
              </a:rPr>
              <a:t> = </a:t>
            </a:r>
            <a:r>
              <a:rPr lang="de-DE" sz="1100" b="0" dirty="0">
                <a:solidFill>
                  <a:srgbClr val="CE9178"/>
                </a:solidFill>
                <a:effectLst/>
                <a:latin typeface="Consolas" panose="020B0609020204030204" pitchFamily="49" charset="0"/>
              </a:rPr>
              <a:t>„CMakeToolchain"</a:t>
            </a:r>
            <a:endParaRPr lang="de-DE" sz="1100" b="0" dirty="0">
              <a:solidFill>
                <a:srgbClr val="D4D4D4"/>
              </a:solidFill>
              <a:effectLst/>
              <a:latin typeface="Consolas" panose="020B0609020204030204" pitchFamily="49" charset="0"/>
            </a:endParaRP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exports_sources</a:t>
            </a:r>
            <a:r>
              <a:rPr lang="de-DE" sz="1100" b="0" dirty="0">
                <a:solidFill>
                  <a:srgbClr val="D4D4D4"/>
                </a:solidFill>
                <a:effectLst/>
                <a:latin typeface="Consolas" panose="020B0609020204030204" pitchFamily="49" charset="0"/>
              </a:rPr>
              <a:t> = </a:t>
            </a:r>
            <a:r>
              <a:rPr lang="de-DE" sz="1100" b="0" dirty="0">
                <a:solidFill>
                  <a:srgbClr val="CE9178"/>
                </a:solidFill>
                <a:effectLst/>
                <a:latin typeface="Consolas" panose="020B0609020204030204" pitchFamily="49" charset="0"/>
              </a:rPr>
              <a:t>"src/*"</a:t>
            </a:r>
            <a:endParaRPr lang="de-DE" sz="1100" b="0" dirty="0">
              <a:solidFill>
                <a:srgbClr val="D4D4D4"/>
              </a:solidFill>
              <a:effectLst/>
              <a:latin typeface="Consolas" panose="020B0609020204030204" pitchFamily="49" charset="0"/>
            </a:endParaRPr>
          </a:p>
          <a:p>
            <a:br>
              <a:rPr lang="de-DE" sz="1100" b="0" dirty="0">
                <a:solidFill>
                  <a:srgbClr val="D4D4D4"/>
                </a:solidFill>
                <a:effectLst/>
                <a:latin typeface="Consolas" panose="020B0609020204030204" pitchFamily="49" charset="0"/>
              </a:rPr>
            </a:br>
            <a:r>
              <a:rPr lang="de-DE" sz="1100" b="0" dirty="0">
                <a:solidFill>
                  <a:srgbClr val="D4D4D4"/>
                </a:solidFill>
                <a:effectLst/>
                <a:latin typeface="Consolas" panose="020B0609020204030204" pitchFamily="49" charset="0"/>
              </a:rPr>
              <a:t>    </a:t>
            </a:r>
            <a:r>
              <a:rPr lang="de-DE" sz="1100" b="0" dirty="0">
                <a:solidFill>
                  <a:srgbClr val="569CD6"/>
                </a:solidFill>
                <a:effectLst/>
                <a:latin typeface="Consolas" panose="020B0609020204030204" pitchFamily="49" charset="0"/>
              </a:rPr>
              <a:t>def</a:t>
            </a:r>
            <a:r>
              <a:rPr lang="de-DE" sz="1100" b="0" dirty="0">
                <a:solidFill>
                  <a:srgbClr val="D4D4D4"/>
                </a:solidFill>
                <a:effectLst/>
                <a:latin typeface="Consolas" panose="020B0609020204030204" pitchFamily="49" charset="0"/>
              </a:rPr>
              <a:t> </a:t>
            </a:r>
            <a:r>
              <a:rPr lang="de-DE" sz="1100" b="0" dirty="0">
                <a:solidFill>
                  <a:srgbClr val="DCDCAA"/>
                </a:solidFill>
                <a:effectLst/>
                <a:latin typeface="Consolas" panose="020B0609020204030204" pitchFamily="49" charset="0"/>
              </a:rPr>
              <a:t>build</a:t>
            </a:r>
            <a:r>
              <a:rPr lang="de-DE" sz="1100" b="0" dirty="0">
                <a:solidFill>
                  <a:srgbClr val="D4D4D4"/>
                </a:solidFill>
                <a:effectLst/>
                <a:latin typeface="Consolas" panose="020B0609020204030204" pitchFamily="49" charset="0"/>
              </a:rPr>
              <a:t>(</a:t>
            </a:r>
            <a:r>
              <a:rPr lang="de-DE" sz="1100" b="0" dirty="0">
                <a:solidFill>
                  <a:srgbClr val="9CDCFE"/>
                </a:solidFill>
                <a:effectLst/>
                <a:latin typeface="Consolas" panose="020B0609020204030204" pitchFamily="49" charset="0"/>
              </a:rPr>
              <a:t>self</a:t>
            </a:r>
            <a:r>
              <a:rPr lang="de-DE" sz="1100" b="0" dirty="0">
                <a:solidFill>
                  <a:srgbClr val="D4D4D4"/>
                </a:solidFill>
                <a:effectLst/>
                <a:latin typeface="Consolas" panose="020B0609020204030204" pitchFamily="49" charset="0"/>
              </a:rPr>
              <a:t>):</a:t>
            </a: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cmake</a:t>
            </a:r>
            <a:r>
              <a:rPr lang="de-DE" sz="1100" b="0" dirty="0">
                <a:solidFill>
                  <a:srgbClr val="D4D4D4"/>
                </a:solidFill>
                <a:effectLst/>
                <a:latin typeface="Consolas" panose="020B0609020204030204" pitchFamily="49" charset="0"/>
              </a:rPr>
              <a:t> = </a:t>
            </a:r>
            <a:r>
              <a:rPr lang="de-DE" sz="1100" b="0" dirty="0">
                <a:solidFill>
                  <a:srgbClr val="4EC9B0"/>
                </a:solidFill>
                <a:effectLst/>
                <a:latin typeface="Consolas" panose="020B0609020204030204" pitchFamily="49" charset="0"/>
              </a:rPr>
              <a:t>CMake</a:t>
            </a:r>
            <a:r>
              <a:rPr lang="de-DE" sz="1100" b="0" dirty="0">
                <a:solidFill>
                  <a:srgbClr val="D4D4D4"/>
                </a:solidFill>
                <a:effectLst/>
                <a:latin typeface="Consolas" panose="020B0609020204030204" pitchFamily="49" charset="0"/>
              </a:rPr>
              <a:t>(</a:t>
            </a:r>
            <a:r>
              <a:rPr lang="de-DE" sz="1100" b="0" dirty="0">
                <a:solidFill>
                  <a:srgbClr val="9CDCFE"/>
                </a:solidFill>
                <a:effectLst/>
                <a:latin typeface="Consolas" panose="020B0609020204030204" pitchFamily="49" charset="0"/>
              </a:rPr>
              <a:t>self</a:t>
            </a:r>
            <a:r>
              <a:rPr lang="de-DE" sz="1100" b="0" dirty="0">
                <a:solidFill>
                  <a:srgbClr val="D4D4D4"/>
                </a:solidFill>
                <a:effectLst/>
                <a:latin typeface="Consolas" panose="020B0609020204030204" pitchFamily="49" charset="0"/>
              </a:rPr>
              <a:t>)</a:t>
            </a: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cmake</a:t>
            </a:r>
            <a:r>
              <a:rPr lang="de-DE" sz="1100" b="0" dirty="0">
                <a:solidFill>
                  <a:srgbClr val="D4D4D4"/>
                </a:solidFill>
                <a:effectLst/>
                <a:latin typeface="Consolas" panose="020B0609020204030204" pitchFamily="49" charset="0"/>
              </a:rPr>
              <a:t>.</a:t>
            </a:r>
            <a:r>
              <a:rPr lang="de-DE" sz="1100" b="0" dirty="0">
                <a:solidFill>
                  <a:srgbClr val="DCDCAA"/>
                </a:solidFill>
                <a:effectLst/>
                <a:latin typeface="Consolas" panose="020B0609020204030204" pitchFamily="49" charset="0"/>
              </a:rPr>
              <a:t>configure</a:t>
            </a:r>
            <a:r>
              <a:rPr lang="de-DE" sz="1100" b="0" dirty="0">
                <a:solidFill>
                  <a:srgbClr val="D4D4D4"/>
                </a:solidFill>
                <a:effectLst/>
                <a:latin typeface="Consolas" panose="020B0609020204030204" pitchFamily="49" charset="0"/>
              </a:rPr>
              <a:t>(</a:t>
            </a:r>
            <a:r>
              <a:rPr lang="de-DE" sz="1100" b="0" dirty="0">
                <a:solidFill>
                  <a:srgbClr val="9CDCFE"/>
                </a:solidFill>
                <a:effectLst/>
                <a:latin typeface="Consolas" panose="020B0609020204030204" pitchFamily="49" charset="0"/>
              </a:rPr>
              <a:t>source_folder</a:t>
            </a:r>
            <a:r>
              <a:rPr lang="de-DE" sz="1100" b="0" dirty="0">
                <a:solidFill>
                  <a:srgbClr val="D4D4D4"/>
                </a:solidFill>
                <a:effectLst/>
                <a:latin typeface="Consolas" panose="020B0609020204030204" pitchFamily="49" charset="0"/>
              </a:rPr>
              <a:t>=</a:t>
            </a:r>
            <a:r>
              <a:rPr lang="de-DE" sz="1100" b="0" dirty="0">
                <a:solidFill>
                  <a:srgbClr val="CE9178"/>
                </a:solidFill>
                <a:effectLst/>
                <a:latin typeface="Consolas" panose="020B0609020204030204" pitchFamily="49" charset="0"/>
              </a:rPr>
              <a:t>"src"</a:t>
            </a:r>
            <a:r>
              <a:rPr lang="de-DE" sz="1100" b="0" dirty="0">
                <a:solidFill>
                  <a:srgbClr val="D4D4D4"/>
                </a:solidFill>
                <a:effectLst/>
                <a:latin typeface="Consolas" panose="020B0609020204030204" pitchFamily="49" charset="0"/>
              </a:rPr>
              <a:t>)</a:t>
            </a: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cmake</a:t>
            </a:r>
            <a:r>
              <a:rPr lang="de-DE" sz="1100" b="0" dirty="0">
                <a:solidFill>
                  <a:srgbClr val="D4D4D4"/>
                </a:solidFill>
                <a:effectLst/>
                <a:latin typeface="Consolas" panose="020B0609020204030204" pitchFamily="49" charset="0"/>
              </a:rPr>
              <a:t>.</a:t>
            </a:r>
            <a:r>
              <a:rPr lang="de-DE" sz="1100" b="0" dirty="0">
                <a:solidFill>
                  <a:srgbClr val="DCDCAA"/>
                </a:solidFill>
                <a:effectLst/>
                <a:latin typeface="Consolas" panose="020B0609020204030204" pitchFamily="49" charset="0"/>
              </a:rPr>
              <a:t>build</a:t>
            </a:r>
            <a:r>
              <a:rPr lang="de-DE" sz="1100" b="0" dirty="0">
                <a:solidFill>
                  <a:srgbClr val="D4D4D4"/>
                </a:solidFill>
                <a:effectLst/>
                <a:latin typeface="Consolas" panose="020B0609020204030204" pitchFamily="49" charset="0"/>
              </a:rPr>
              <a:t>()</a:t>
            </a:r>
          </a:p>
          <a:p>
            <a:br>
              <a:rPr lang="de-DE" sz="1100" b="0" dirty="0">
                <a:solidFill>
                  <a:srgbClr val="D4D4D4"/>
                </a:solidFill>
                <a:effectLst/>
                <a:latin typeface="Consolas" panose="020B0609020204030204" pitchFamily="49" charset="0"/>
              </a:rPr>
            </a:br>
            <a:r>
              <a:rPr lang="de-DE" sz="1100" b="0" dirty="0">
                <a:solidFill>
                  <a:srgbClr val="D4D4D4"/>
                </a:solidFill>
                <a:effectLst/>
                <a:latin typeface="Consolas" panose="020B0609020204030204" pitchFamily="49" charset="0"/>
              </a:rPr>
              <a:t>        </a:t>
            </a:r>
            <a:r>
              <a:rPr lang="de-DE" sz="1100" b="0" dirty="0">
                <a:solidFill>
                  <a:srgbClr val="6A9955"/>
                </a:solidFill>
                <a:effectLst/>
                <a:latin typeface="Consolas" panose="020B0609020204030204" pitchFamily="49" charset="0"/>
              </a:rPr>
              <a:t># Explicit way:</a:t>
            </a:r>
            <a:endParaRPr lang="de-DE" sz="1100" b="0" dirty="0">
              <a:solidFill>
                <a:srgbClr val="D4D4D4"/>
              </a:solidFill>
              <a:effectLst/>
              <a:latin typeface="Consolas" panose="020B0609020204030204" pitchFamily="49" charset="0"/>
            </a:endParaRPr>
          </a:p>
          <a:p>
            <a:r>
              <a:rPr lang="de-DE" sz="1100" b="0" dirty="0">
                <a:solidFill>
                  <a:srgbClr val="D4D4D4"/>
                </a:solidFill>
                <a:effectLst/>
                <a:latin typeface="Consolas" panose="020B0609020204030204" pitchFamily="49" charset="0"/>
              </a:rPr>
              <a:t>        </a:t>
            </a:r>
            <a:r>
              <a:rPr lang="de-DE" sz="1100" b="0" dirty="0">
                <a:solidFill>
                  <a:srgbClr val="6A9955"/>
                </a:solidFill>
                <a:effectLst/>
                <a:latin typeface="Consolas" panose="020B0609020204030204" pitchFamily="49" charset="0"/>
              </a:rPr>
              <a:t># self.run('cmake "%s/src" %s' % (self.source_folder, cmake.command_line))</a:t>
            </a:r>
            <a:endParaRPr lang="de-DE" sz="1100" b="0" dirty="0">
              <a:solidFill>
                <a:srgbClr val="D4D4D4"/>
              </a:solidFill>
              <a:effectLst/>
              <a:latin typeface="Consolas" panose="020B0609020204030204" pitchFamily="49" charset="0"/>
            </a:endParaRPr>
          </a:p>
          <a:p>
            <a:r>
              <a:rPr lang="de-DE" sz="1100" b="0" dirty="0">
                <a:solidFill>
                  <a:srgbClr val="D4D4D4"/>
                </a:solidFill>
                <a:effectLst/>
                <a:latin typeface="Consolas" panose="020B0609020204030204" pitchFamily="49" charset="0"/>
              </a:rPr>
              <a:t>        </a:t>
            </a:r>
            <a:r>
              <a:rPr lang="de-DE" sz="1100" b="0" dirty="0">
                <a:solidFill>
                  <a:srgbClr val="6A9955"/>
                </a:solidFill>
                <a:effectLst/>
                <a:latin typeface="Consolas" panose="020B0609020204030204" pitchFamily="49" charset="0"/>
              </a:rPr>
              <a:t># self.run("cmake --build . %s" % cmake.build_config)</a:t>
            </a:r>
            <a:endParaRPr lang="de-DE" sz="1100" b="0" dirty="0">
              <a:solidFill>
                <a:srgbClr val="D4D4D4"/>
              </a:solidFill>
              <a:effectLst/>
              <a:latin typeface="Consolas" panose="020B0609020204030204" pitchFamily="49" charset="0"/>
            </a:endParaRPr>
          </a:p>
          <a:p>
            <a:br>
              <a:rPr lang="de-DE" sz="1100" b="0" dirty="0">
                <a:solidFill>
                  <a:srgbClr val="D4D4D4"/>
                </a:solidFill>
                <a:effectLst/>
                <a:latin typeface="Consolas" panose="020B0609020204030204" pitchFamily="49" charset="0"/>
              </a:rPr>
            </a:br>
            <a:r>
              <a:rPr lang="de-DE" sz="1100" b="0" dirty="0">
                <a:solidFill>
                  <a:srgbClr val="D4D4D4"/>
                </a:solidFill>
                <a:effectLst/>
                <a:latin typeface="Consolas" panose="020B0609020204030204" pitchFamily="49" charset="0"/>
              </a:rPr>
              <a:t>    </a:t>
            </a:r>
            <a:r>
              <a:rPr lang="de-DE" sz="1100" b="0" dirty="0">
                <a:solidFill>
                  <a:srgbClr val="569CD6"/>
                </a:solidFill>
                <a:effectLst/>
                <a:latin typeface="Consolas" panose="020B0609020204030204" pitchFamily="49" charset="0"/>
              </a:rPr>
              <a:t>def</a:t>
            </a:r>
            <a:r>
              <a:rPr lang="de-DE" sz="1100" b="0" dirty="0">
                <a:solidFill>
                  <a:srgbClr val="D4D4D4"/>
                </a:solidFill>
                <a:effectLst/>
                <a:latin typeface="Consolas" panose="020B0609020204030204" pitchFamily="49" charset="0"/>
              </a:rPr>
              <a:t> </a:t>
            </a:r>
            <a:r>
              <a:rPr lang="de-DE" sz="1100" b="0" dirty="0">
                <a:solidFill>
                  <a:srgbClr val="DCDCAA"/>
                </a:solidFill>
                <a:effectLst/>
                <a:latin typeface="Consolas" panose="020B0609020204030204" pitchFamily="49" charset="0"/>
              </a:rPr>
              <a:t>package</a:t>
            </a:r>
            <a:r>
              <a:rPr lang="de-DE" sz="1100" b="0" dirty="0">
                <a:solidFill>
                  <a:srgbClr val="D4D4D4"/>
                </a:solidFill>
                <a:effectLst/>
                <a:latin typeface="Consolas" panose="020B0609020204030204" pitchFamily="49" charset="0"/>
              </a:rPr>
              <a:t>(</a:t>
            </a:r>
            <a:r>
              <a:rPr lang="de-DE" sz="1100" b="0" dirty="0">
                <a:solidFill>
                  <a:srgbClr val="9CDCFE"/>
                </a:solidFill>
                <a:effectLst/>
                <a:latin typeface="Consolas" panose="020B0609020204030204" pitchFamily="49" charset="0"/>
              </a:rPr>
              <a:t>self</a:t>
            </a:r>
            <a:r>
              <a:rPr lang="de-DE" sz="1100" b="0" dirty="0">
                <a:solidFill>
                  <a:srgbClr val="D4D4D4"/>
                </a:solidFill>
                <a:effectLst/>
                <a:latin typeface="Consolas" panose="020B0609020204030204" pitchFamily="49" charset="0"/>
              </a:rPr>
              <a:t>):</a:t>
            </a: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self</a:t>
            </a:r>
            <a:r>
              <a:rPr lang="de-DE" sz="1100" b="0" dirty="0">
                <a:solidFill>
                  <a:srgbClr val="D4D4D4"/>
                </a:solidFill>
                <a:effectLst/>
                <a:latin typeface="Consolas" panose="020B0609020204030204" pitchFamily="49" charset="0"/>
              </a:rPr>
              <a:t>.copy(</a:t>
            </a:r>
            <a:r>
              <a:rPr lang="de-DE" sz="1100" b="0" dirty="0">
                <a:solidFill>
                  <a:srgbClr val="CE9178"/>
                </a:solidFill>
                <a:effectLst/>
                <a:latin typeface="Consolas" panose="020B0609020204030204" pitchFamily="49" charset="0"/>
              </a:rPr>
              <a:t>"*.h"</a:t>
            </a:r>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dst</a:t>
            </a:r>
            <a:r>
              <a:rPr lang="de-DE" sz="1100" b="0" dirty="0">
                <a:solidFill>
                  <a:srgbClr val="D4D4D4"/>
                </a:solidFill>
                <a:effectLst/>
                <a:latin typeface="Consolas" panose="020B0609020204030204" pitchFamily="49" charset="0"/>
              </a:rPr>
              <a:t>=</a:t>
            </a:r>
            <a:r>
              <a:rPr lang="de-DE" sz="1100" b="0" dirty="0">
                <a:solidFill>
                  <a:srgbClr val="CE9178"/>
                </a:solidFill>
                <a:effectLst/>
                <a:latin typeface="Consolas" panose="020B0609020204030204" pitchFamily="49" charset="0"/>
              </a:rPr>
              <a:t>"include"</a:t>
            </a:r>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src</a:t>
            </a:r>
            <a:r>
              <a:rPr lang="de-DE" sz="1100" b="0" dirty="0">
                <a:solidFill>
                  <a:srgbClr val="D4D4D4"/>
                </a:solidFill>
                <a:effectLst/>
                <a:latin typeface="Consolas" panose="020B0609020204030204" pitchFamily="49" charset="0"/>
              </a:rPr>
              <a:t>=</a:t>
            </a:r>
            <a:r>
              <a:rPr lang="de-DE" sz="1100" b="0" dirty="0">
                <a:solidFill>
                  <a:srgbClr val="CE9178"/>
                </a:solidFill>
                <a:effectLst/>
                <a:latin typeface="Consolas" panose="020B0609020204030204" pitchFamily="49" charset="0"/>
              </a:rPr>
              <a:t>"src"</a:t>
            </a:r>
            <a:r>
              <a:rPr lang="de-DE" sz="1100" b="0" dirty="0">
                <a:solidFill>
                  <a:srgbClr val="D4D4D4"/>
                </a:solidFill>
                <a:effectLst/>
                <a:latin typeface="Consolas" panose="020B0609020204030204" pitchFamily="49" charset="0"/>
              </a:rPr>
              <a:t>)</a:t>
            </a: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self</a:t>
            </a:r>
            <a:r>
              <a:rPr lang="de-DE" sz="1100" b="0" dirty="0">
                <a:solidFill>
                  <a:srgbClr val="D4D4D4"/>
                </a:solidFill>
                <a:effectLst/>
                <a:latin typeface="Consolas" panose="020B0609020204030204" pitchFamily="49" charset="0"/>
              </a:rPr>
              <a:t>.copy(</a:t>
            </a:r>
            <a:r>
              <a:rPr lang="de-DE" sz="1100" b="0" dirty="0">
                <a:solidFill>
                  <a:srgbClr val="CE9178"/>
                </a:solidFill>
                <a:effectLst/>
                <a:latin typeface="Consolas" panose="020B0609020204030204" pitchFamily="49" charset="0"/>
              </a:rPr>
              <a:t>"*.lib"</a:t>
            </a:r>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dst</a:t>
            </a:r>
            <a:r>
              <a:rPr lang="de-DE" sz="1100" b="0" dirty="0">
                <a:solidFill>
                  <a:srgbClr val="D4D4D4"/>
                </a:solidFill>
                <a:effectLst/>
                <a:latin typeface="Consolas" panose="020B0609020204030204" pitchFamily="49" charset="0"/>
              </a:rPr>
              <a:t>=</a:t>
            </a:r>
            <a:r>
              <a:rPr lang="de-DE" sz="1100" b="0" dirty="0">
                <a:solidFill>
                  <a:srgbClr val="CE9178"/>
                </a:solidFill>
                <a:effectLst/>
                <a:latin typeface="Consolas" panose="020B0609020204030204" pitchFamily="49" charset="0"/>
              </a:rPr>
              <a:t>"lib"</a:t>
            </a:r>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keep_path</a:t>
            </a:r>
            <a:r>
              <a:rPr lang="de-DE" sz="1100" b="0" dirty="0">
                <a:solidFill>
                  <a:srgbClr val="D4D4D4"/>
                </a:solidFill>
                <a:effectLst/>
                <a:latin typeface="Consolas" panose="020B0609020204030204" pitchFamily="49" charset="0"/>
              </a:rPr>
              <a:t>=</a:t>
            </a:r>
            <a:r>
              <a:rPr lang="de-DE" sz="1100" b="0" dirty="0">
                <a:solidFill>
                  <a:srgbClr val="569CD6"/>
                </a:solidFill>
                <a:effectLst/>
                <a:latin typeface="Consolas" panose="020B0609020204030204" pitchFamily="49" charset="0"/>
              </a:rPr>
              <a:t>False</a:t>
            </a:r>
            <a:r>
              <a:rPr lang="de-DE" sz="1100" b="0" dirty="0">
                <a:solidFill>
                  <a:srgbClr val="D4D4D4"/>
                </a:solidFill>
                <a:effectLst/>
                <a:latin typeface="Consolas" panose="020B0609020204030204" pitchFamily="49" charset="0"/>
              </a:rPr>
              <a:t>)</a:t>
            </a: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self</a:t>
            </a:r>
            <a:r>
              <a:rPr lang="de-DE" sz="1100" b="0" dirty="0">
                <a:solidFill>
                  <a:srgbClr val="D4D4D4"/>
                </a:solidFill>
                <a:effectLst/>
                <a:latin typeface="Consolas" panose="020B0609020204030204" pitchFamily="49" charset="0"/>
              </a:rPr>
              <a:t>.copy(</a:t>
            </a:r>
            <a:r>
              <a:rPr lang="de-DE" sz="1100" b="0" dirty="0">
                <a:solidFill>
                  <a:srgbClr val="CE9178"/>
                </a:solidFill>
                <a:effectLst/>
                <a:latin typeface="Consolas" panose="020B0609020204030204" pitchFamily="49" charset="0"/>
              </a:rPr>
              <a:t>"*.dll"</a:t>
            </a:r>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dst</a:t>
            </a:r>
            <a:r>
              <a:rPr lang="de-DE" sz="1100" b="0" dirty="0">
                <a:solidFill>
                  <a:srgbClr val="D4D4D4"/>
                </a:solidFill>
                <a:effectLst/>
                <a:latin typeface="Consolas" panose="020B0609020204030204" pitchFamily="49" charset="0"/>
              </a:rPr>
              <a:t>=</a:t>
            </a:r>
            <a:r>
              <a:rPr lang="de-DE" sz="1100" b="0" dirty="0">
                <a:solidFill>
                  <a:srgbClr val="CE9178"/>
                </a:solidFill>
                <a:effectLst/>
                <a:latin typeface="Consolas" panose="020B0609020204030204" pitchFamily="49" charset="0"/>
              </a:rPr>
              <a:t>"bin"</a:t>
            </a:r>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keep_path</a:t>
            </a:r>
            <a:r>
              <a:rPr lang="de-DE" sz="1100" b="0" dirty="0">
                <a:solidFill>
                  <a:srgbClr val="D4D4D4"/>
                </a:solidFill>
                <a:effectLst/>
                <a:latin typeface="Consolas" panose="020B0609020204030204" pitchFamily="49" charset="0"/>
              </a:rPr>
              <a:t>=</a:t>
            </a:r>
            <a:r>
              <a:rPr lang="de-DE" sz="1100" b="0" dirty="0">
                <a:solidFill>
                  <a:srgbClr val="569CD6"/>
                </a:solidFill>
                <a:effectLst/>
                <a:latin typeface="Consolas" panose="020B0609020204030204" pitchFamily="49" charset="0"/>
              </a:rPr>
              <a:t>False</a:t>
            </a:r>
            <a:r>
              <a:rPr lang="de-DE" sz="1100" b="0" dirty="0">
                <a:solidFill>
                  <a:srgbClr val="D4D4D4"/>
                </a:solidFill>
                <a:effectLst/>
                <a:latin typeface="Consolas" panose="020B0609020204030204" pitchFamily="49" charset="0"/>
              </a:rPr>
              <a:t>)</a:t>
            </a: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self</a:t>
            </a:r>
            <a:r>
              <a:rPr lang="de-DE" sz="1100" b="0" dirty="0">
                <a:solidFill>
                  <a:srgbClr val="D4D4D4"/>
                </a:solidFill>
                <a:effectLst/>
                <a:latin typeface="Consolas" panose="020B0609020204030204" pitchFamily="49" charset="0"/>
              </a:rPr>
              <a:t>.copy(</a:t>
            </a:r>
            <a:r>
              <a:rPr lang="de-DE" sz="1100" b="0" dirty="0">
                <a:solidFill>
                  <a:srgbClr val="CE9178"/>
                </a:solidFill>
                <a:effectLst/>
                <a:latin typeface="Consolas" panose="020B0609020204030204" pitchFamily="49" charset="0"/>
              </a:rPr>
              <a:t>"*.dylib*"</a:t>
            </a:r>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dst</a:t>
            </a:r>
            <a:r>
              <a:rPr lang="de-DE" sz="1100" b="0" dirty="0">
                <a:solidFill>
                  <a:srgbClr val="D4D4D4"/>
                </a:solidFill>
                <a:effectLst/>
                <a:latin typeface="Consolas" panose="020B0609020204030204" pitchFamily="49" charset="0"/>
              </a:rPr>
              <a:t>=</a:t>
            </a:r>
            <a:r>
              <a:rPr lang="de-DE" sz="1100" b="0" dirty="0">
                <a:solidFill>
                  <a:srgbClr val="CE9178"/>
                </a:solidFill>
                <a:effectLst/>
                <a:latin typeface="Consolas" panose="020B0609020204030204" pitchFamily="49" charset="0"/>
              </a:rPr>
              <a:t>"lib"</a:t>
            </a:r>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keep_path</a:t>
            </a:r>
            <a:r>
              <a:rPr lang="de-DE" sz="1100" b="0" dirty="0">
                <a:solidFill>
                  <a:srgbClr val="D4D4D4"/>
                </a:solidFill>
                <a:effectLst/>
                <a:latin typeface="Consolas" panose="020B0609020204030204" pitchFamily="49" charset="0"/>
              </a:rPr>
              <a:t>=</a:t>
            </a:r>
            <a:r>
              <a:rPr lang="de-DE" sz="1100" b="0" dirty="0">
                <a:solidFill>
                  <a:srgbClr val="569CD6"/>
                </a:solidFill>
                <a:effectLst/>
                <a:latin typeface="Consolas" panose="020B0609020204030204" pitchFamily="49" charset="0"/>
              </a:rPr>
              <a:t>False</a:t>
            </a:r>
            <a:r>
              <a:rPr lang="de-DE" sz="1100" b="0" dirty="0">
                <a:solidFill>
                  <a:srgbClr val="D4D4D4"/>
                </a:solidFill>
                <a:effectLst/>
                <a:latin typeface="Consolas" panose="020B0609020204030204" pitchFamily="49" charset="0"/>
              </a:rPr>
              <a:t>)</a:t>
            </a: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self</a:t>
            </a:r>
            <a:r>
              <a:rPr lang="de-DE" sz="1100" b="0" dirty="0">
                <a:solidFill>
                  <a:srgbClr val="D4D4D4"/>
                </a:solidFill>
                <a:effectLst/>
                <a:latin typeface="Consolas" panose="020B0609020204030204" pitchFamily="49" charset="0"/>
              </a:rPr>
              <a:t>.copy(</a:t>
            </a:r>
            <a:r>
              <a:rPr lang="de-DE" sz="1100" b="0" dirty="0">
                <a:solidFill>
                  <a:srgbClr val="CE9178"/>
                </a:solidFill>
                <a:effectLst/>
                <a:latin typeface="Consolas" panose="020B0609020204030204" pitchFamily="49" charset="0"/>
              </a:rPr>
              <a:t>"*.so"</a:t>
            </a:r>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dst</a:t>
            </a:r>
            <a:r>
              <a:rPr lang="de-DE" sz="1100" b="0" dirty="0">
                <a:solidFill>
                  <a:srgbClr val="D4D4D4"/>
                </a:solidFill>
                <a:effectLst/>
                <a:latin typeface="Consolas" panose="020B0609020204030204" pitchFamily="49" charset="0"/>
              </a:rPr>
              <a:t>=</a:t>
            </a:r>
            <a:r>
              <a:rPr lang="de-DE" sz="1100" b="0" dirty="0">
                <a:solidFill>
                  <a:srgbClr val="CE9178"/>
                </a:solidFill>
                <a:effectLst/>
                <a:latin typeface="Consolas" panose="020B0609020204030204" pitchFamily="49" charset="0"/>
              </a:rPr>
              <a:t>"lib"</a:t>
            </a:r>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keep_path</a:t>
            </a:r>
            <a:r>
              <a:rPr lang="de-DE" sz="1100" b="0" dirty="0">
                <a:solidFill>
                  <a:srgbClr val="D4D4D4"/>
                </a:solidFill>
                <a:effectLst/>
                <a:latin typeface="Consolas" panose="020B0609020204030204" pitchFamily="49" charset="0"/>
              </a:rPr>
              <a:t>=</a:t>
            </a:r>
            <a:r>
              <a:rPr lang="de-DE" sz="1100" b="0" dirty="0">
                <a:solidFill>
                  <a:srgbClr val="569CD6"/>
                </a:solidFill>
                <a:effectLst/>
                <a:latin typeface="Consolas" panose="020B0609020204030204" pitchFamily="49" charset="0"/>
              </a:rPr>
              <a:t>False</a:t>
            </a:r>
            <a:r>
              <a:rPr lang="de-DE" sz="1100" b="0" dirty="0">
                <a:solidFill>
                  <a:srgbClr val="D4D4D4"/>
                </a:solidFill>
                <a:effectLst/>
                <a:latin typeface="Consolas" panose="020B0609020204030204" pitchFamily="49" charset="0"/>
              </a:rPr>
              <a:t>)</a:t>
            </a: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self</a:t>
            </a:r>
            <a:r>
              <a:rPr lang="de-DE" sz="1100" b="0" dirty="0">
                <a:solidFill>
                  <a:srgbClr val="D4D4D4"/>
                </a:solidFill>
                <a:effectLst/>
                <a:latin typeface="Consolas" panose="020B0609020204030204" pitchFamily="49" charset="0"/>
              </a:rPr>
              <a:t>.copy(</a:t>
            </a:r>
            <a:r>
              <a:rPr lang="de-DE" sz="1100" b="0" dirty="0">
                <a:solidFill>
                  <a:srgbClr val="CE9178"/>
                </a:solidFill>
                <a:effectLst/>
                <a:latin typeface="Consolas" panose="020B0609020204030204" pitchFamily="49" charset="0"/>
              </a:rPr>
              <a:t>"*.a"</a:t>
            </a:r>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dst</a:t>
            </a:r>
            <a:r>
              <a:rPr lang="de-DE" sz="1100" b="0" dirty="0">
                <a:solidFill>
                  <a:srgbClr val="D4D4D4"/>
                </a:solidFill>
                <a:effectLst/>
                <a:latin typeface="Consolas" panose="020B0609020204030204" pitchFamily="49" charset="0"/>
              </a:rPr>
              <a:t>=</a:t>
            </a:r>
            <a:r>
              <a:rPr lang="de-DE" sz="1100" b="0" dirty="0">
                <a:solidFill>
                  <a:srgbClr val="CE9178"/>
                </a:solidFill>
                <a:effectLst/>
                <a:latin typeface="Consolas" panose="020B0609020204030204" pitchFamily="49" charset="0"/>
              </a:rPr>
              <a:t>"lib"</a:t>
            </a:r>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keep_path</a:t>
            </a:r>
            <a:r>
              <a:rPr lang="de-DE" sz="1100" b="0" dirty="0">
                <a:solidFill>
                  <a:srgbClr val="D4D4D4"/>
                </a:solidFill>
                <a:effectLst/>
                <a:latin typeface="Consolas" panose="020B0609020204030204" pitchFamily="49" charset="0"/>
              </a:rPr>
              <a:t>=</a:t>
            </a:r>
            <a:r>
              <a:rPr lang="de-DE" sz="1100" b="0" dirty="0">
                <a:solidFill>
                  <a:srgbClr val="569CD6"/>
                </a:solidFill>
                <a:effectLst/>
                <a:latin typeface="Consolas" panose="020B0609020204030204" pitchFamily="49" charset="0"/>
              </a:rPr>
              <a:t>False</a:t>
            </a:r>
            <a:r>
              <a:rPr lang="de-DE" sz="1100" b="0" dirty="0">
                <a:solidFill>
                  <a:srgbClr val="D4D4D4"/>
                </a:solidFill>
                <a:effectLst/>
                <a:latin typeface="Consolas" panose="020B0609020204030204" pitchFamily="49" charset="0"/>
              </a:rPr>
              <a:t>)</a:t>
            </a:r>
          </a:p>
          <a:p>
            <a:br>
              <a:rPr lang="de-DE" sz="1100" b="0" dirty="0">
                <a:solidFill>
                  <a:srgbClr val="D4D4D4"/>
                </a:solidFill>
                <a:effectLst/>
                <a:latin typeface="Consolas" panose="020B0609020204030204" pitchFamily="49" charset="0"/>
              </a:rPr>
            </a:br>
            <a:r>
              <a:rPr lang="de-DE" sz="1100" b="0" dirty="0">
                <a:solidFill>
                  <a:srgbClr val="D4D4D4"/>
                </a:solidFill>
                <a:effectLst/>
                <a:latin typeface="Consolas" panose="020B0609020204030204" pitchFamily="49" charset="0"/>
              </a:rPr>
              <a:t>    </a:t>
            </a:r>
            <a:r>
              <a:rPr lang="de-DE" sz="1100" b="0" dirty="0">
                <a:solidFill>
                  <a:srgbClr val="569CD6"/>
                </a:solidFill>
                <a:effectLst/>
                <a:latin typeface="Consolas" panose="020B0609020204030204" pitchFamily="49" charset="0"/>
              </a:rPr>
              <a:t>def</a:t>
            </a:r>
            <a:r>
              <a:rPr lang="de-DE" sz="1100" b="0" dirty="0">
                <a:solidFill>
                  <a:srgbClr val="D4D4D4"/>
                </a:solidFill>
                <a:effectLst/>
                <a:latin typeface="Consolas" panose="020B0609020204030204" pitchFamily="49" charset="0"/>
              </a:rPr>
              <a:t> </a:t>
            </a:r>
            <a:r>
              <a:rPr lang="de-DE" sz="1100" b="0" dirty="0">
                <a:solidFill>
                  <a:srgbClr val="DCDCAA"/>
                </a:solidFill>
                <a:effectLst/>
                <a:latin typeface="Consolas" panose="020B0609020204030204" pitchFamily="49" charset="0"/>
              </a:rPr>
              <a:t>package_info</a:t>
            </a:r>
            <a:r>
              <a:rPr lang="de-DE" sz="1100" b="0" dirty="0">
                <a:solidFill>
                  <a:srgbClr val="D4D4D4"/>
                </a:solidFill>
                <a:effectLst/>
                <a:latin typeface="Consolas" panose="020B0609020204030204" pitchFamily="49" charset="0"/>
              </a:rPr>
              <a:t>(</a:t>
            </a:r>
            <a:r>
              <a:rPr lang="de-DE" sz="1100" b="0" dirty="0">
                <a:solidFill>
                  <a:srgbClr val="9CDCFE"/>
                </a:solidFill>
                <a:effectLst/>
                <a:latin typeface="Consolas" panose="020B0609020204030204" pitchFamily="49" charset="0"/>
              </a:rPr>
              <a:t>self</a:t>
            </a:r>
            <a:r>
              <a:rPr lang="de-DE" sz="1100" b="0" dirty="0">
                <a:solidFill>
                  <a:srgbClr val="D4D4D4"/>
                </a:solidFill>
                <a:effectLst/>
                <a:latin typeface="Consolas" panose="020B0609020204030204" pitchFamily="49" charset="0"/>
              </a:rPr>
              <a:t>):</a:t>
            </a: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self</a:t>
            </a:r>
            <a:r>
              <a:rPr lang="de-DE" sz="1100" b="0" dirty="0">
                <a:solidFill>
                  <a:srgbClr val="D4D4D4"/>
                </a:solidFill>
                <a:effectLst/>
                <a:latin typeface="Consolas" panose="020B0609020204030204" pitchFamily="49" charset="0"/>
              </a:rPr>
              <a:t>.</a:t>
            </a:r>
            <a:r>
              <a:rPr lang="de-DE" sz="1100" b="0" dirty="0">
                <a:solidFill>
                  <a:srgbClr val="9CDCFE"/>
                </a:solidFill>
                <a:effectLst/>
                <a:latin typeface="Consolas" panose="020B0609020204030204" pitchFamily="49" charset="0"/>
              </a:rPr>
              <a:t>cpp_info</a:t>
            </a:r>
            <a:r>
              <a:rPr lang="de-DE" sz="1100" b="0" dirty="0">
                <a:solidFill>
                  <a:srgbClr val="D4D4D4"/>
                </a:solidFill>
                <a:effectLst/>
                <a:latin typeface="Consolas" panose="020B0609020204030204" pitchFamily="49" charset="0"/>
              </a:rPr>
              <a:t>.libs = [</a:t>
            </a:r>
            <a:r>
              <a:rPr lang="de-DE" sz="1100" b="0" dirty="0">
                <a:solidFill>
                  <a:srgbClr val="CE9178"/>
                </a:solidFill>
                <a:effectLst/>
                <a:latin typeface="Consolas" panose="020B0609020204030204" pitchFamily="49" charset="0"/>
              </a:rPr>
              <a:t>"hello"</a:t>
            </a:r>
            <a:r>
              <a:rPr lang="de-DE" sz="11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33308241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44EB07-BB23-49D6-BEE4-74970A46FF85}"/>
              </a:ext>
            </a:extLst>
          </p:cNvPr>
          <p:cNvSpPr>
            <a:spLocks noGrp="1"/>
          </p:cNvSpPr>
          <p:nvPr>
            <p:ph type="title"/>
          </p:nvPr>
        </p:nvSpPr>
        <p:spPr/>
        <p:txBody>
          <a:bodyPr/>
          <a:lstStyle/>
          <a:p>
            <a:r>
              <a:rPr lang="en-AU" noProof="0" dirty="0"/>
              <a:t>Conanfile.py</a:t>
            </a:r>
          </a:p>
        </p:txBody>
      </p:sp>
      <p:sp>
        <p:nvSpPr>
          <p:cNvPr id="3" name="Textplatzhalter 2">
            <a:extLst>
              <a:ext uri="{FF2B5EF4-FFF2-40B4-BE49-F238E27FC236}">
                <a16:creationId xmlns:a16="http://schemas.microsoft.com/office/drawing/2014/main" id="{06525B64-FF9B-4F77-8AAE-7B8D13E56D53}"/>
              </a:ext>
            </a:extLst>
          </p:cNvPr>
          <p:cNvSpPr>
            <a:spLocks noGrp="1"/>
          </p:cNvSpPr>
          <p:nvPr>
            <p:ph type="body" sz="quarter" idx="15"/>
          </p:nvPr>
        </p:nvSpPr>
        <p:spPr/>
        <p:txBody>
          <a:bodyPr/>
          <a:lstStyle/>
          <a:p>
            <a:r>
              <a:rPr lang="en-AU" noProof="0" dirty="0"/>
              <a:t>Conan</a:t>
            </a:r>
          </a:p>
        </p:txBody>
      </p:sp>
      <p:sp>
        <p:nvSpPr>
          <p:cNvPr id="4" name="Foliennummernplatzhalter 3">
            <a:extLst>
              <a:ext uri="{FF2B5EF4-FFF2-40B4-BE49-F238E27FC236}">
                <a16:creationId xmlns:a16="http://schemas.microsoft.com/office/drawing/2014/main" id="{A2AE4632-A032-4D29-8931-27E7DFD216C4}"/>
              </a:ext>
            </a:extLst>
          </p:cNvPr>
          <p:cNvSpPr>
            <a:spLocks noGrp="1"/>
          </p:cNvSpPr>
          <p:nvPr>
            <p:ph type="sldNum" sz="quarter" idx="12"/>
          </p:nvPr>
        </p:nvSpPr>
        <p:spPr/>
        <p:txBody>
          <a:bodyPr/>
          <a:lstStyle/>
          <a:p>
            <a:fld id="{4898AEC0-503E-4FA4-859C-D0F72D6E3F79}" type="slidenum">
              <a:rPr lang="en-US" noProof="1" smtClean="0"/>
              <a:pPr/>
              <a:t>146</a:t>
            </a:fld>
            <a:endParaRPr lang="en-US" noProof="1"/>
          </a:p>
        </p:txBody>
      </p:sp>
      <p:sp>
        <p:nvSpPr>
          <p:cNvPr id="10" name="Textfeld 9">
            <a:extLst>
              <a:ext uri="{FF2B5EF4-FFF2-40B4-BE49-F238E27FC236}">
                <a16:creationId xmlns:a16="http://schemas.microsoft.com/office/drawing/2014/main" id="{2CFCB3DB-51F6-420F-BBA1-92D90483D5CD}"/>
              </a:ext>
            </a:extLst>
          </p:cNvPr>
          <p:cNvSpPr txBox="1"/>
          <p:nvPr/>
        </p:nvSpPr>
        <p:spPr>
          <a:xfrm>
            <a:off x="4316126" y="166743"/>
            <a:ext cx="6539947" cy="2631490"/>
          </a:xfrm>
          <a:prstGeom prst="rect">
            <a:avLst/>
          </a:prstGeom>
          <a:solidFill>
            <a:schemeClr val="tx1"/>
          </a:solidFill>
        </p:spPr>
        <p:txBody>
          <a:bodyPr wrap="square">
            <a:spAutoFit/>
          </a:bodyPr>
          <a:lstStyle/>
          <a:p>
            <a:r>
              <a:rPr lang="de-DE" sz="1100" b="0" dirty="0">
                <a:solidFill>
                  <a:srgbClr val="C586C0"/>
                </a:solidFill>
                <a:effectLst/>
                <a:latin typeface="Consolas" panose="020B0609020204030204" pitchFamily="49" charset="0"/>
              </a:rPr>
              <a:t>from</a:t>
            </a:r>
            <a:r>
              <a:rPr lang="de-DE" sz="1100" b="0" dirty="0">
                <a:solidFill>
                  <a:srgbClr val="D4D4D4"/>
                </a:solidFill>
                <a:effectLst/>
                <a:latin typeface="Consolas" panose="020B0609020204030204" pitchFamily="49" charset="0"/>
              </a:rPr>
              <a:t> </a:t>
            </a:r>
            <a:r>
              <a:rPr lang="de-DE" sz="1100" b="0" dirty="0">
                <a:solidFill>
                  <a:srgbClr val="4EC9B0"/>
                </a:solidFill>
                <a:effectLst/>
                <a:latin typeface="Consolas" panose="020B0609020204030204" pitchFamily="49" charset="0"/>
              </a:rPr>
              <a:t>conans</a:t>
            </a:r>
            <a:r>
              <a:rPr lang="de-DE" sz="1100" b="0" dirty="0">
                <a:solidFill>
                  <a:srgbClr val="D4D4D4"/>
                </a:solidFill>
                <a:effectLst/>
                <a:latin typeface="Consolas" panose="020B0609020204030204" pitchFamily="49" charset="0"/>
              </a:rPr>
              <a:t> </a:t>
            </a:r>
            <a:r>
              <a:rPr lang="de-DE" sz="1100" b="0" dirty="0">
                <a:solidFill>
                  <a:srgbClr val="C586C0"/>
                </a:solidFill>
                <a:effectLst/>
                <a:latin typeface="Consolas" panose="020B0609020204030204" pitchFamily="49" charset="0"/>
              </a:rPr>
              <a:t>import</a:t>
            </a:r>
            <a:r>
              <a:rPr lang="de-DE" sz="1100" b="0" dirty="0">
                <a:solidFill>
                  <a:srgbClr val="D4D4D4"/>
                </a:solidFill>
                <a:effectLst/>
                <a:latin typeface="Consolas" panose="020B0609020204030204" pitchFamily="49" charset="0"/>
              </a:rPr>
              <a:t> </a:t>
            </a:r>
            <a:r>
              <a:rPr lang="de-DE" sz="1100" b="0" dirty="0">
                <a:solidFill>
                  <a:srgbClr val="4EC9B0"/>
                </a:solidFill>
                <a:effectLst/>
                <a:latin typeface="Consolas" panose="020B0609020204030204" pitchFamily="49" charset="0"/>
              </a:rPr>
              <a:t>ConanFile</a:t>
            </a:r>
            <a:r>
              <a:rPr lang="de-DE" sz="1100" b="0" dirty="0">
                <a:solidFill>
                  <a:srgbClr val="D4D4D4"/>
                </a:solidFill>
                <a:effectLst/>
                <a:latin typeface="Consolas" panose="020B0609020204030204" pitchFamily="49" charset="0"/>
              </a:rPr>
              <a:t>, </a:t>
            </a:r>
            <a:r>
              <a:rPr lang="de-DE" sz="1100" b="0" dirty="0">
                <a:solidFill>
                  <a:srgbClr val="4EC9B0"/>
                </a:solidFill>
                <a:effectLst/>
                <a:latin typeface="Consolas" panose="020B0609020204030204" pitchFamily="49" charset="0"/>
              </a:rPr>
              <a:t>CMake</a:t>
            </a:r>
            <a:endParaRPr lang="de-DE" sz="1100" b="0" dirty="0">
              <a:solidFill>
                <a:srgbClr val="D4D4D4"/>
              </a:solidFill>
              <a:effectLst/>
              <a:latin typeface="Consolas" panose="020B0609020204030204" pitchFamily="49" charset="0"/>
            </a:endParaRPr>
          </a:p>
          <a:p>
            <a:br>
              <a:rPr lang="de-DE" sz="1100" b="0" dirty="0">
                <a:solidFill>
                  <a:srgbClr val="D4D4D4"/>
                </a:solidFill>
                <a:effectLst/>
                <a:latin typeface="Consolas" panose="020B0609020204030204" pitchFamily="49" charset="0"/>
              </a:rPr>
            </a:br>
            <a:r>
              <a:rPr lang="de-DE" sz="1100" b="0" dirty="0">
                <a:solidFill>
                  <a:srgbClr val="569CD6"/>
                </a:solidFill>
                <a:effectLst/>
                <a:latin typeface="Consolas" panose="020B0609020204030204" pitchFamily="49" charset="0"/>
              </a:rPr>
              <a:t>class</a:t>
            </a:r>
            <a:r>
              <a:rPr lang="de-DE" sz="1100" b="0" dirty="0">
                <a:solidFill>
                  <a:srgbClr val="D4D4D4"/>
                </a:solidFill>
                <a:effectLst/>
                <a:latin typeface="Consolas" panose="020B0609020204030204" pitchFamily="49" charset="0"/>
              </a:rPr>
              <a:t> </a:t>
            </a:r>
            <a:r>
              <a:rPr lang="de-DE" sz="1100" b="0" dirty="0">
                <a:solidFill>
                  <a:srgbClr val="4EC9B0"/>
                </a:solidFill>
                <a:effectLst/>
                <a:latin typeface="Consolas" panose="020B0609020204030204" pitchFamily="49" charset="0"/>
              </a:rPr>
              <a:t>HelloConan</a:t>
            </a:r>
            <a:r>
              <a:rPr lang="de-DE" sz="1100" b="0" dirty="0">
                <a:solidFill>
                  <a:srgbClr val="D4D4D4"/>
                </a:solidFill>
                <a:effectLst/>
                <a:latin typeface="Consolas" panose="020B0609020204030204" pitchFamily="49" charset="0"/>
              </a:rPr>
              <a:t>(</a:t>
            </a:r>
            <a:r>
              <a:rPr lang="de-DE" sz="1100" b="0" dirty="0">
                <a:solidFill>
                  <a:srgbClr val="4EC9B0"/>
                </a:solidFill>
                <a:effectLst/>
                <a:latin typeface="Consolas" panose="020B0609020204030204" pitchFamily="49" charset="0"/>
              </a:rPr>
              <a:t>ConanFile</a:t>
            </a:r>
            <a:r>
              <a:rPr lang="de-DE" sz="1100" b="0" dirty="0">
                <a:solidFill>
                  <a:srgbClr val="D4D4D4"/>
                </a:solidFill>
                <a:effectLst/>
                <a:latin typeface="Consolas" panose="020B0609020204030204" pitchFamily="49" charset="0"/>
              </a:rPr>
              <a:t>):</a:t>
            </a: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name</a:t>
            </a:r>
            <a:r>
              <a:rPr lang="de-DE" sz="1100" b="0" dirty="0">
                <a:solidFill>
                  <a:srgbClr val="D4D4D4"/>
                </a:solidFill>
                <a:effectLst/>
                <a:latin typeface="Consolas" panose="020B0609020204030204" pitchFamily="49" charset="0"/>
              </a:rPr>
              <a:t> = </a:t>
            </a:r>
            <a:r>
              <a:rPr lang="de-DE" sz="1100" b="0" dirty="0">
                <a:solidFill>
                  <a:srgbClr val="CE9178"/>
                </a:solidFill>
                <a:effectLst/>
                <a:latin typeface="Consolas" panose="020B0609020204030204" pitchFamily="49" charset="0"/>
              </a:rPr>
              <a:t>"hello"</a:t>
            </a:r>
            <a:endParaRPr lang="de-DE" sz="1100" b="0" dirty="0">
              <a:solidFill>
                <a:srgbClr val="D4D4D4"/>
              </a:solidFill>
              <a:effectLst/>
              <a:latin typeface="Consolas" panose="020B0609020204030204" pitchFamily="49" charset="0"/>
            </a:endParaRP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version</a:t>
            </a:r>
            <a:r>
              <a:rPr lang="de-DE" sz="1100" b="0" dirty="0">
                <a:solidFill>
                  <a:srgbClr val="D4D4D4"/>
                </a:solidFill>
                <a:effectLst/>
                <a:latin typeface="Consolas" panose="020B0609020204030204" pitchFamily="49" charset="0"/>
              </a:rPr>
              <a:t> = </a:t>
            </a:r>
            <a:r>
              <a:rPr lang="de-DE" sz="1100" b="0" dirty="0">
                <a:solidFill>
                  <a:srgbClr val="CE9178"/>
                </a:solidFill>
                <a:effectLst/>
                <a:latin typeface="Consolas" panose="020B0609020204030204" pitchFamily="49" charset="0"/>
              </a:rPr>
              <a:t>"0.1"</a:t>
            </a:r>
            <a:endParaRPr lang="de-DE" sz="1100" b="0" dirty="0">
              <a:solidFill>
                <a:srgbClr val="D4D4D4"/>
              </a:solidFill>
              <a:effectLst/>
              <a:latin typeface="Consolas" panose="020B0609020204030204" pitchFamily="49" charset="0"/>
            </a:endParaRP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license</a:t>
            </a:r>
            <a:r>
              <a:rPr lang="de-DE" sz="1100" b="0" dirty="0">
                <a:solidFill>
                  <a:srgbClr val="D4D4D4"/>
                </a:solidFill>
                <a:effectLst/>
                <a:latin typeface="Consolas" panose="020B0609020204030204" pitchFamily="49" charset="0"/>
              </a:rPr>
              <a:t> = </a:t>
            </a:r>
            <a:r>
              <a:rPr lang="de-DE" sz="1100" b="0" dirty="0">
                <a:solidFill>
                  <a:srgbClr val="CE9178"/>
                </a:solidFill>
                <a:effectLst/>
                <a:latin typeface="Consolas" panose="020B0609020204030204" pitchFamily="49" charset="0"/>
              </a:rPr>
              <a:t>"&lt;Put the package license here&gt;"</a:t>
            </a:r>
            <a:endParaRPr lang="de-DE" sz="1100" b="0" dirty="0">
              <a:solidFill>
                <a:srgbClr val="D4D4D4"/>
              </a:solidFill>
              <a:effectLst/>
              <a:latin typeface="Consolas" panose="020B0609020204030204" pitchFamily="49" charset="0"/>
            </a:endParaRP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url</a:t>
            </a:r>
            <a:r>
              <a:rPr lang="de-DE" sz="1100" b="0" dirty="0">
                <a:solidFill>
                  <a:srgbClr val="D4D4D4"/>
                </a:solidFill>
                <a:effectLst/>
                <a:latin typeface="Consolas" panose="020B0609020204030204" pitchFamily="49" charset="0"/>
              </a:rPr>
              <a:t> = </a:t>
            </a:r>
            <a:r>
              <a:rPr lang="de-DE" sz="1100" b="0" dirty="0">
                <a:solidFill>
                  <a:srgbClr val="CE9178"/>
                </a:solidFill>
                <a:effectLst/>
                <a:latin typeface="Consolas" panose="020B0609020204030204" pitchFamily="49" charset="0"/>
              </a:rPr>
              <a:t>"&lt;Package recipe repository url here, for issues about the package&gt;"</a:t>
            </a:r>
            <a:endParaRPr lang="de-DE" sz="1100" b="0" dirty="0">
              <a:solidFill>
                <a:srgbClr val="D4D4D4"/>
              </a:solidFill>
              <a:effectLst/>
              <a:latin typeface="Consolas" panose="020B0609020204030204" pitchFamily="49" charset="0"/>
            </a:endParaRP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description</a:t>
            </a:r>
            <a:r>
              <a:rPr lang="de-DE" sz="1100" b="0" dirty="0">
                <a:solidFill>
                  <a:srgbClr val="D4D4D4"/>
                </a:solidFill>
                <a:effectLst/>
                <a:latin typeface="Consolas" panose="020B0609020204030204" pitchFamily="49" charset="0"/>
              </a:rPr>
              <a:t> = </a:t>
            </a:r>
            <a:r>
              <a:rPr lang="de-DE" sz="1100" b="0" dirty="0">
                <a:solidFill>
                  <a:srgbClr val="CE9178"/>
                </a:solidFill>
                <a:effectLst/>
                <a:latin typeface="Consolas" panose="020B0609020204030204" pitchFamily="49" charset="0"/>
              </a:rPr>
              <a:t>"&lt;Description of hello here&gt;"</a:t>
            </a:r>
            <a:endParaRPr lang="de-DE" sz="1100" b="0" dirty="0">
              <a:solidFill>
                <a:srgbClr val="D4D4D4"/>
              </a:solidFill>
              <a:effectLst/>
              <a:latin typeface="Consolas" panose="020B0609020204030204" pitchFamily="49" charset="0"/>
            </a:endParaRP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settings</a:t>
            </a:r>
            <a:r>
              <a:rPr lang="de-DE" sz="1100" b="0" dirty="0">
                <a:solidFill>
                  <a:srgbClr val="D4D4D4"/>
                </a:solidFill>
                <a:effectLst/>
                <a:latin typeface="Consolas" panose="020B0609020204030204" pitchFamily="49" charset="0"/>
              </a:rPr>
              <a:t> = </a:t>
            </a:r>
            <a:r>
              <a:rPr lang="de-DE" sz="1100" b="0" dirty="0">
                <a:solidFill>
                  <a:srgbClr val="CE9178"/>
                </a:solidFill>
                <a:effectLst/>
                <a:latin typeface="Consolas" panose="020B0609020204030204" pitchFamily="49" charset="0"/>
              </a:rPr>
              <a:t>"os"</a:t>
            </a:r>
            <a:r>
              <a:rPr lang="de-DE" sz="1100" b="0" dirty="0">
                <a:solidFill>
                  <a:srgbClr val="D4D4D4"/>
                </a:solidFill>
                <a:effectLst/>
                <a:latin typeface="Consolas" panose="020B0609020204030204" pitchFamily="49" charset="0"/>
              </a:rPr>
              <a:t>, </a:t>
            </a:r>
            <a:r>
              <a:rPr lang="de-DE" sz="1100" b="0" dirty="0">
                <a:solidFill>
                  <a:srgbClr val="CE9178"/>
                </a:solidFill>
                <a:effectLst/>
                <a:latin typeface="Consolas" panose="020B0609020204030204" pitchFamily="49" charset="0"/>
              </a:rPr>
              <a:t>"compiler"</a:t>
            </a:r>
            <a:r>
              <a:rPr lang="de-DE" sz="1100" b="0" dirty="0">
                <a:solidFill>
                  <a:srgbClr val="D4D4D4"/>
                </a:solidFill>
                <a:effectLst/>
                <a:latin typeface="Consolas" panose="020B0609020204030204" pitchFamily="49" charset="0"/>
              </a:rPr>
              <a:t>, </a:t>
            </a:r>
            <a:r>
              <a:rPr lang="de-DE" sz="1100" b="0" dirty="0">
                <a:solidFill>
                  <a:srgbClr val="CE9178"/>
                </a:solidFill>
                <a:effectLst/>
                <a:latin typeface="Consolas" panose="020B0609020204030204" pitchFamily="49" charset="0"/>
              </a:rPr>
              <a:t>"build_type"</a:t>
            </a:r>
            <a:r>
              <a:rPr lang="de-DE" sz="1100" b="0" dirty="0">
                <a:solidFill>
                  <a:srgbClr val="D4D4D4"/>
                </a:solidFill>
                <a:effectLst/>
                <a:latin typeface="Consolas" panose="020B0609020204030204" pitchFamily="49" charset="0"/>
              </a:rPr>
              <a:t>, </a:t>
            </a:r>
            <a:r>
              <a:rPr lang="de-DE" sz="1100" b="0" dirty="0">
                <a:solidFill>
                  <a:srgbClr val="CE9178"/>
                </a:solidFill>
                <a:effectLst/>
                <a:latin typeface="Consolas" panose="020B0609020204030204" pitchFamily="49" charset="0"/>
              </a:rPr>
              <a:t>"arch"</a:t>
            </a:r>
            <a:endParaRPr lang="de-DE" sz="1100" b="0" dirty="0">
              <a:solidFill>
                <a:srgbClr val="D4D4D4"/>
              </a:solidFill>
              <a:effectLst/>
              <a:latin typeface="Consolas" panose="020B0609020204030204" pitchFamily="49" charset="0"/>
            </a:endParaRP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options</a:t>
            </a:r>
            <a:r>
              <a:rPr lang="de-DE" sz="1100" b="0" dirty="0">
                <a:solidFill>
                  <a:srgbClr val="D4D4D4"/>
                </a:solidFill>
                <a:effectLst/>
                <a:latin typeface="Consolas" panose="020B0609020204030204" pitchFamily="49" charset="0"/>
              </a:rPr>
              <a:t> = {</a:t>
            </a:r>
            <a:r>
              <a:rPr lang="de-DE" sz="1100" b="0" dirty="0">
                <a:solidFill>
                  <a:srgbClr val="CE9178"/>
                </a:solidFill>
                <a:effectLst/>
                <a:latin typeface="Consolas" panose="020B0609020204030204" pitchFamily="49" charset="0"/>
              </a:rPr>
              <a:t>"shared"</a:t>
            </a:r>
            <a:r>
              <a:rPr lang="de-DE" sz="1100" b="0" dirty="0">
                <a:solidFill>
                  <a:srgbClr val="D4D4D4"/>
                </a:solidFill>
                <a:effectLst/>
                <a:latin typeface="Consolas" panose="020B0609020204030204" pitchFamily="49" charset="0"/>
              </a:rPr>
              <a:t>: [</a:t>
            </a:r>
            <a:r>
              <a:rPr lang="de-DE" sz="1100" b="0" dirty="0">
                <a:solidFill>
                  <a:srgbClr val="569CD6"/>
                </a:solidFill>
                <a:effectLst/>
                <a:latin typeface="Consolas" panose="020B0609020204030204" pitchFamily="49" charset="0"/>
              </a:rPr>
              <a:t>True</a:t>
            </a:r>
            <a:r>
              <a:rPr lang="de-DE" sz="1100" b="0" dirty="0">
                <a:solidFill>
                  <a:srgbClr val="D4D4D4"/>
                </a:solidFill>
                <a:effectLst/>
                <a:latin typeface="Consolas" panose="020B0609020204030204" pitchFamily="49" charset="0"/>
              </a:rPr>
              <a:t>, </a:t>
            </a:r>
            <a:r>
              <a:rPr lang="de-DE" sz="1100" b="0" dirty="0">
                <a:solidFill>
                  <a:srgbClr val="569CD6"/>
                </a:solidFill>
                <a:effectLst/>
                <a:latin typeface="Consolas" panose="020B0609020204030204" pitchFamily="49" charset="0"/>
              </a:rPr>
              <a:t>False</a:t>
            </a:r>
            <a:r>
              <a:rPr lang="de-DE" sz="1100" b="0" dirty="0">
                <a:solidFill>
                  <a:srgbClr val="D4D4D4"/>
                </a:solidFill>
                <a:effectLst/>
                <a:latin typeface="Consolas" panose="020B0609020204030204" pitchFamily="49" charset="0"/>
              </a:rPr>
              <a:t>]}</a:t>
            </a: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default_options</a:t>
            </a:r>
            <a:r>
              <a:rPr lang="de-DE" sz="1100" b="0" dirty="0">
                <a:solidFill>
                  <a:srgbClr val="D4D4D4"/>
                </a:solidFill>
                <a:effectLst/>
                <a:latin typeface="Consolas" panose="020B0609020204030204" pitchFamily="49" charset="0"/>
              </a:rPr>
              <a:t> = {</a:t>
            </a:r>
            <a:r>
              <a:rPr lang="de-DE" sz="1100" b="0" dirty="0">
                <a:solidFill>
                  <a:srgbClr val="CE9178"/>
                </a:solidFill>
                <a:effectLst/>
                <a:latin typeface="Consolas" panose="020B0609020204030204" pitchFamily="49" charset="0"/>
              </a:rPr>
              <a:t>"shared"</a:t>
            </a:r>
            <a:r>
              <a:rPr lang="de-DE" sz="1100" b="0" dirty="0">
                <a:solidFill>
                  <a:srgbClr val="D4D4D4"/>
                </a:solidFill>
                <a:effectLst/>
                <a:latin typeface="Consolas" panose="020B0609020204030204" pitchFamily="49" charset="0"/>
              </a:rPr>
              <a:t>: </a:t>
            </a:r>
            <a:r>
              <a:rPr lang="de-DE" sz="1100" b="0" dirty="0">
                <a:solidFill>
                  <a:srgbClr val="569CD6"/>
                </a:solidFill>
                <a:effectLst/>
                <a:latin typeface="Consolas" panose="020B0609020204030204" pitchFamily="49" charset="0"/>
              </a:rPr>
              <a:t>False</a:t>
            </a:r>
            <a:r>
              <a:rPr lang="de-DE" sz="1100" b="0" dirty="0">
                <a:solidFill>
                  <a:srgbClr val="D4D4D4"/>
                </a:solidFill>
                <a:effectLst/>
                <a:latin typeface="Consolas" panose="020B0609020204030204" pitchFamily="49" charset="0"/>
              </a:rPr>
              <a:t>}</a:t>
            </a: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generators</a:t>
            </a:r>
            <a:r>
              <a:rPr lang="de-DE" sz="1100" b="0" dirty="0">
                <a:solidFill>
                  <a:srgbClr val="D4D4D4"/>
                </a:solidFill>
                <a:effectLst/>
                <a:latin typeface="Consolas" panose="020B0609020204030204" pitchFamily="49" charset="0"/>
              </a:rPr>
              <a:t> = </a:t>
            </a:r>
            <a:r>
              <a:rPr lang="de-DE" sz="1100" b="0" dirty="0">
                <a:solidFill>
                  <a:srgbClr val="CE9178"/>
                </a:solidFill>
                <a:effectLst/>
                <a:latin typeface="Consolas" panose="020B0609020204030204" pitchFamily="49" charset="0"/>
              </a:rPr>
              <a:t>"cmake_paths"</a:t>
            </a:r>
            <a:endParaRPr lang="de-DE" sz="1100" b="0" dirty="0">
              <a:solidFill>
                <a:srgbClr val="D4D4D4"/>
              </a:solidFill>
              <a:effectLst/>
              <a:latin typeface="Consolas" panose="020B0609020204030204" pitchFamily="49" charset="0"/>
            </a:endParaRP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exports_sources</a:t>
            </a:r>
            <a:r>
              <a:rPr lang="de-DE" sz="1100" b="0" dirty="0">
                <a:solidFill>
                  <a:srgbClr val="D4D4D4"/>
                </a:solidFill>
                <a:effectLst/>
                <a:latin typeface="Consolas" panose="020B0609020204030204" pitchFamily="49" charset="0"/>
              </a:rPr>
              <a:t> = </a:t>
            </a:r>
            <a:r>
              <a:rPr lang="de-DE" sz="1100" b="0" dirty="0">
                <a:solidFill>
                  <a:srgbClr val="CE9178"/>
                </a:solidFill>
                <a:effectLst/>
                <a:latin typeface="Consolas" panose="020B0609020204030204" pitchFamily="49" charset="0"/>
              </a:rPr>
              <a:t>"src/*"</a:t>
            </a:r>
            <a:endParaRPr lang="de-DE" sz="1100" b="0" dirty="0">
              <a:solidFill>
                <a:srgbClr val="D4D4D4"/>
              </a:solidFill>
              <a:effectLst/>
              <a:latin typeface="Consolas" panose="020B0609020204030204" pitchFamily="49" charset="0"/>
            </a:endParaRPr>
          </a:p>
          <a:p>
            <a:br>
              <a:rPr lang="de-DE" sz="1100" b="0" dirty="0">
                <a:solidFill>
                  <a:srgbClr val="D4D4D4"/>
                </a:solidFill>
                <a:effectLst/>
                <a:latin typeface="Consolas" panose="020B0609020204030204" pitchFamily="49" charset="0"/>
              </a:rPr>
            </a:br>
            <a:endParaRPr lang="de-DE" sz="1100" b="0" dirty="0">
              <a:solidFill>
                <a:srgbClr val="D4D4D4"/>
              </a:solidFill>
              <a:effectLst/>
              <a:latin typeface="Consolas" panose="020B0609020204030204" pitchFamily="49" charset="0"/>
            </a:endParaRPr>
          </a:p>
        </p:txBody>
      </p:sp>
      <p:sp>
        <p:nvSpPr>
          <p:cNvPr id="6" name="Inhaltsplatzhalter 4">
            <a:extLst>
              <a:ext uri="{FF2B5EF4-FFF2-40B4-BE49-F238E27FC236}">
                <a16:creationId xmlns:a16="http://schemas.microsoft.com/office/drawing/2014/main" id="{3E7071DF-9575-4D96-BF8B-BAD177EFE89F}"/>
              </a:ext>
            </a:extLst>
          </p:cNvPr>
          <p:cNvSpPr>
            <a:spLocks noGrp="1"/>
          </p:cNvSpPr>
          <p:nvPr>
            <p:ph sz="quarter" idx="1"/>
          </p:nvPr>
        </p:nvSpPr>
        <p:spPr>
          <a:xfrm>
            <a:off x="258762" y="3085305"/>
            <a:ext cx="10450800" cy="1709979"/>
          </a:xfrm>
        </p:spPr>
        <p:txBody>
          <a:bodyPr/>
          <a:lstStyle/>
          <a:p>
            <a:r>
              <a:rPr lang="en-AU" noProof="0" dirty="0"/>
              <a:t>The binary configuration is composed by settings and options. When something changes in the configuration, the resulting binary built and packaged will be different</a:t>
            </a:r>
          </a:p>
          <a:p>
            <a:pPr lvl="1"/>
            <a:r>
              <a:rPr lang="en-AU" noProof="0" dirty="0"/>
              <a:t>settings are project wide configuration, that cannot be defaulted in recipes, like the OS or the architecture</a:t>
            </a:r>
          </a:p>
          <a:p>
            <a:pPr lvl="1"/>
            <a:r>
              <a:rPr lang="en-AU" noProof="0" dirty="0"/>
              <a:t>options are package specific configuration and can be defaulted in recipes</a:t>
            </a:r>
          </a:p>
        </p:txBody>
      </p:sp>
      <p:sp>
        <p:nvSpPr>
          <p:cNvPr id="5" name="Rechteck: abgerundete Ecken 4">
            <a:extLst>
              <a:ext uri="{FF2B5EF4-FFF2-40B4-BE49-F238E27FC236}">
                <a16:creationId xmlns:a16="http://schemas.microsoft.com/office/drawing/2014/main" id="{01D1A549-4169-48CC-85BF-4E669E013174}"/>
              </a:ext>
            </a:extLst>
          </p:cNvPr>
          <p:cNvSpPr/>
          <p:nvPr/>
        </p:nvSpPr>
        <p:spPr>
          <a:xfrm>
            <a:off x="4699592" y="1573619"/>
            <a:ext cx="3902148" cy="297711"/>
          </a:xfrm>
          <a:prstGeom prst="roundRect">
            <a:avLst/>
          </a:prstGeom>
          <a:noFill/>
          <a:ln w="38100" cap="flat" cmpd="sng" algn="ctr">
            <a:solidFill>
              <a:srgbClr val="FF0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Tree>
    <p:extLst>
      <p:ext uri="{BB962C8B-B14F-4D97-AF65-F5344CB8AC3E}">
        <p14:creationId xmlns:p14="http://schemas.microsoft.com/office/powerpoint/2010/main" val="427609313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44EB07-BB23-49D6-BEE4-74970A46FF85}"/>
              </a:ext>
            </a:extLst>
          </p:cNvPr>
          <p:cNvSpPr>
            <a:spLocks noGrp="1"/>
          </p:cNvSpPr>
          <p:nvPr>
            <p:ph type="title"/>
          </p:nvPr>
        </p:nvSpPr>
        <p:spPr/>
        <p:txBody>
          <a:bodyPr/>
          <a:lstStyle/>
          <a:p>
            <a:r>
              <a:rPr lang="en-AU" noProof="0" dirty="0"/>
              <a:t>Conan settings</a:t>
            </a:r>
          </a:p>
        </p:txBody>
      </p:sp>
      <p:sp>
        <p:nvSpPr>
          <p:cNvPr id="3" name="Textplatzhalter 2">
            <a:extLst>
              <a:ext uri="{FF2B5EF4-FFF2-40B4-BE49-F238E27FC236}">
                <a16:creationId xmlns:a16="http://schemas.microsoft.com/office/drawing/2014/main" id="{06525B64-FF9B-4F77-8AAE-7B8D13E56D53}"/>
              </a:ext>
            </a:extLst>
          </p:cNvPr>
          <p:cNvSpPr>
            <a:spLocks noGrp="1"/>
          </p:cNvSpPr>
          <p:nvPr>
            <p:ph type="body" sz="quarter" idx="15"/>
          </p:nvPr>
        </p:nvSpPr>
        <p:spPr/>
        <p:txBody>
          <a:bodyPr/>
          <a:lstStyle/>
          <a:p>
            <a:r>
              <a:rPr lang="en-AU" noProof="0" dirty="0"/>
              <a:t>Conan</a:t>
            </a:r>
          </a:p>
        </p:txBody>
      </p:sp>
      <p:sp>
        <p:nvSpPr>
          <p:cNvPr id="4" name="Foliennummernplatzhalter 3">
            <a:extLst>
              <a:ext uri="{FF2B5EF4-FFF2-40B4-BE49-F238E27FC236}">
                <a16:creationId xmlns:a16="http://schemas.microsoft.com/office/drawing/2014/main" id="{A2AE4632-A032-4D29-8931-27E7DFD216C4}"/>
              </a:ext>
            </a:extLst>
          </p:cNvPr>
          <p:cNvSpPr>
            <a:spLocks noGrp="1"/>
          </p:cNvSpPr>
          <p:nvPr>
            <p:ph type="sldNum" sz="quarter" idx="12"/>
          </p:nvPr>
        </p:nvSpPr>
        <p:spPr/>
        <p:txBody>
          <a:bodyPr/>
          <a:lstStyle/>
          <a:p>
            <a:fld id="{4898AEC0-503E-4FA4-859C-D0F72D6E3F79}" type="slidenum">
              <a:rPr lang="en-US" noProof="1" smtClean="0"/>
              <a:pPr/>
              <a:t>147</a:t>
            </a:fld>
            <a:endParaRPr lang="en-US" noProof="1"/>
          </a:p>
        </p:txBody>
      </p:sp>
      <p:sp>
        <p:nvSpPr>
          <p:cNvPr id="5" name="Inhaltsplatzhalter 4">
            <a:extLst>
              <a:ext uri="{FF2B5EF4-FFF2-40B4-BE49-F238E27FC236}">
                <a16:creationId xmlns:a16="http://schemas.microsoft.com/office/drawing/2014/main" id="{3C70D87F-C0AC-4306-B686-D3691A007AE6}"/>
              </a:ext>
            </a:extLst>
          </p:cNvPr>
          <p:cNvSpPr>
            <a:spLocks noGrp="1"/>
          </p:cNvSpPr>
          <p:nvPr>
            <p:ph sz="quarter" idx="1"/>
          </p:nvPr>
        </p:nvSpPr>
        <p:spPr/>
        <p:txBody>
          <a:bodyPr/>
          <a:lstStyle/>
          <a:p>
            <a:r>
              <a:rPr lang="en-US" noProof="0" dirty="0"/>
              <a:t>Project-wide and common to all the dependencies</a:t>
            </a:r>
          </a:p>
          <a:p>
            <a:pPr lvl="1"/>
            <a:r>
              <a:rPr lang="en-US" noProof="0" dirty="0"/>
              <a:t>allows them to link together without issues with the project being built</a:t>
            </a:r>
          </a:p>
          <a:p>
            <a:r>
              <a:rPr lang="en-US" noProof="0" dirty="0"/>
              <a:t>Provided by the environment</a:t>
            </a:r>
          </a:p>
          <a:p>
            <a:r>
              <a:rPr lang="en-US" noProof="0" dirty="0"/>
              <a:t>Cannot be defaulted in the project's recipe</a:t>
            </a:r>
          </a:p>
          <a:p>
            <a:r>
              <a:rPr lang="en-US" noProof="0" dirty="0"/>
              <a:t>Typical settings</a:t>
            </a:r>
          </a:p>
          <a:p>
            <a:pPr lvl="1"/>
            <a:r>
              <a:rPr lang="en-US" noProof="0" dirty="0"/>
              <a:t>OS (build and host)</a:t>
            </a:r>
          </a:p>
          <a:p>
            <a:pPr lvl="1"/>
            <a:r>
              <a:rPr lang="en-US" noProof="0" dirty="0"/>
              <a:t>architecture (build and host)</a:t>
            </a:r>
          </a:p>
          <a:p>
            <a:pPr lvl="1"/>
            <a:r>
              <a:rPr lang="en-US" noProof="0" dirty="0"/>
              <a:t>build type</a:t>
            </a:r>
          </a:p>
          <a:p>
            <a:pPr lvl="1"/>
            <a:r>
              <a:rPr lang="en-US" noProof="0" dirty="0"/>
              <a:t>compiler data</a:t>
            </a:r>
          </a:p>
          <a:p>
            <a:pPr lvl="1"/>
            <a:r>
              <a:rPr lang="en-US" noProof="0" dirty="0"/>
              <a:t>compiler kind (</a:t>
            </a:r>
            <a:r>
              <a:rPr lang="en-US" noProof="0" dirty="0" err="1"/>
              <a:t>gcc</a:t>
            </a:r>
            <a:r>
              <a:rPr lang="en-US" noProof="0" dirty="0"/>
              <a:t>, clang, intel, </a:t>
            </a:r>
            <a:r>
              <a:rPr lang="en-US" noProof="0" dirty="0" err="1"/>
              <a:t>msvc</a:t>
            </a:r>
            <a:r>
              <a:rPr lang="en-US" noProof="0" dirty="0"/>
              <a:t>, ...)</a:t>
            </a:r>
          </a:p>
          <a:p>
            <a:pPr lvl="1"/>
            <a:r>
              <a:rPr lang="en-US" noProof="0" dirty="0"/>
              <a:t>compiler version</a:t>
            </a:r>
          </a:p>
          <a:p>
            <a:pPr lvl="1"/>
            <a:r>
              <a:rPr lang="en-US" noProof="0" dirty="0"/>
              <a:t>C++ standard library</a:t>
            </a:r>
          </a:p>
          <a:p>
            <a:pPr lvl="1"/>
            <a:r>
              <a:rPr lang="en-US" noProof="0" dirty="0"/>
              <a:t>C++ standard version</a:t>
            </a:r>
            <a:endParaRPr lang="en-AU" noProof="0" dirty="0"/>
          </a:p>
        </p:txBody>
      </p:sp>
      <p:sp>
        <p:nvSpPr>
          <p:cNvPr id="8" name="Textfeld 7">
            <a:extLst>
              <a:ext uri="{FF2B5EF4-FFF2-40B4-BE49-F238E27FC236}">
                <a16:creationId xmlns:a16="http://schemas.microsoft.com/office/drawing/2014/main" id="{2868DB57-A80C-46C8-AF0E-20F54878AEB0}"/>
              </a:ext>
            </a:extLst>
          </p:cNvPr>
          <p:cNvSpPr txBox="1"/>
          <p:nvPr/>
        </p:nvSpPr>
        <p:spPr>
          <a:xfrm>
            <a:off x="6283841" y="151815"/>
            <a:ext cx="4561599" cy="769441"/>
          </a:xfrm>
          <a:prstGeom prst="rect">
            <a:avLst/>
          </a:prstGeom>
          <a:solidFill>
            <a:schemeClr val="tx1"/>
          </a:solidFill>
        </p:spPr>
        <p:txBody>
          <a:bodyPr wrap="square">
            <a:spAutoFit/>
          </a:bodyPr>
          <a:lstStyle/>
          <a:p>
            <a:r>
              <a:rPr lang="de-DE" sz="1100" b="0" dirty="0">
                <a:solidFill>
                  <a:srgbClr val="C586C0"/>
                </a:solidFill>
                <a:effectLst/>
                <a:latin typeface="Consolas" panose="020B0609020204030204" pitchFamily="49" charset="0"/>
              </a:rPr>
              <a:t>from</a:t>
            </a:r>
            <a:r>
              <a:rPr lang="de-DE" sz="1100" b="0" dirty="0">
                <a:solidFill>
                  <a:srgbClr val="D4D4D4"/>
                </a:solidFill>
                <a:effectLst/>
                <a:latin typeface="Consolas" panose="020B0609020204030204" pitchFamily="49" charset="0"/>
              </a:rPr>
              <a:t> </a:t>
            </a:r>
            <a:r>
              <a:rPr lang="de-DE" sz="1100" b="0" dirty="0">
                <a:solidFill>
                  <a:srgbClr val="4EC9B0"/>
                </a:solidFill>
                <a:effectLst/>
                <a:latin typeface="Consolas" panose="020B0609020204030204" pitchFamily="49" charset="0"/>
              </a:rPr>
              <a:t>conans</a:t>
            </a:r>
            <a:r>
              <a:rPr lang="de-DE" sz="1100" b="0" dirty="0">
                <a:solidFill>
                  <a:srgbClr val="D4D4D4"/>
                </a:solidFill>
                <a:effectLst/>
                <a:latin typeface="Consolas" panose="020B0609020204030204" pitchFamily="49" charset="0"/>
              </a:rPr>
              <a:t> </a:t>
            </a:r>
            <a:r>
              <a:rPr lang="de-DE" sz="1100" b="0" dirty="0">
                <a:solidFill>
                  <a:srgbClr val="C586C0"/>
                </a:solidFill>
                <a:effectLst/>
                <a:latin typeface="Consolas" panose="020B0609020204030204" pitchFamily="49" charset="0"/>
              </a:rPr>
              <a:t>import</a:t>
            </a:r>
            <a:r>
              <a:rPr lang="de-DE" sz="1100" b="0" dirty="0">
                <a:solidFill>
                  <a:srgbClr val="D4D4D4"/>
                </a:solidFill>
                <a:effectLst/>
                <a:latin typeface="Consolas" panose="020B0609020204030204" pitchFamily="49" charset="0"/>
              </a:rPr>
              <a:t> </a:t>
            </a:r>
            <a:r>
              <a:rPr lang="de-DE" sz="1100" b="0" dirty="0">
                <a:solidFill>
                  <a:srgbClr val="4EC9B0"/>
                </a:solidFill>
                <a:effectLst/>
                <a:latin typeface="Consolas" panose="020B0609020204030204" pitchFamily="49" charset="0"/>
              </a:rPr>
              <a:t>ConanFile</a:t>
            </a:r>
            <a:r>
              <a:rPr lang="de-DE" sz="1100" b="0" dirty="0">
                <a:solidFill>
                  <a:srgbClr val="D4D4D4"/>
                </a:solidFill>
                <a:effectLst/>
                <a:latin typeface="Consolas" panose="020B0609020204030204" pitchFamily="49" charset="0"/>
              </a:rPr>
              <a:t>, </a:t>
            </a:r>
            <a:r>
              <a:rPr lang="de-DE" sz="1100" b="0" dirty="0">
                <a:solidFill>
                  <a:srgbClr val="4EC9B0"/>
                </a:solidFill>
                <a:effectLst/>
                <a:latin typeface="Consolas" panose="020B0609020204030204" pitchFamily="49" charset="0"/>
              </a:rPr>
              <a:t>CMake</a:t>
            </a:r>
            <a:endParaRPr lang="de-DE" sz="1100" b="0" dirty="0">
              <a:solidFill>
                <a:srgbClr val="D4D4D4"/>
              </a:solidFill>
              <a:effectLst/>
              <a:latin typeface="Consolas" panose="020B0609020204030204" pitchFamily="49" charset="0"/>
            </a:endParaRPr>
          </a:p>
          <a:p>
            <a:br>
              <a:rPr lang="de-DE" sz="1100" b="0" dirty="0">
                <a:solidFill>
                  <a:srgbClr val="D4D4D4"/>
                </a:solidFill>
                <a:effectLst/>
                <a:latin typeface="Consolas" panose="020B0609020204030204" pitchFamily="49" charset="0"/>
              </a:rPr>
            </a:br>
            <a:r>
              <a:rPr lang="de-DE" sz="1100" b="0" dirty="0">
                <a:solidFill>
                  <a:srgbClr val="569CD6"/>
                </a:solidFill>
                <a:effectLst/>
                <a:latin typeface="Consolas" panose="020B0609020204030204" pitchFamily="49" charset="0"/>
              </a:rPr>
              <a:t>class</a:t>
            </a:r>
            <a:r>
              <a:rPr lang="de-DE" sz="1100" b="0" dirty="0">
                <a:solidFill>
                  <a:srgbClr val="D4D4D4"/>
                </a:solidFill>
                <a:effectLst/>
                <a:latin typeface="Consolas" panose="020B0609020204030204" pitchFamily="49" charset="0"/>
              </a:rPr>
              <a:t> </a:t>
            </a:r>
            <a:r>
              <a:rPr lang="de-DE" sz="1100" b="0" dirty="0">
                <a:solidFill>
                  <a:srgbClr val="4EC9B0"/>
                </a:solidFill>
                <a:effectLst/>
                <a:latin typeface="Consolas" panose="020B0609020204030204" pitchFamily="49" charset="0"/>
              </a:rPr>
              <a:t>HelloConan</a:t>
            </a:r>
            <a:r>
              <a:rPr lang="de-DE" sz="1100" b="0" dirty="0">
                <a:solidFill>
                  <a:srgbClr val="D4D4D4"/>
                </a:solidFill>
                <a:effectLst/>
                <a:latin typeface="Consolas" panose="020B0609020204030204" pitchFamily="49" charset="0"/>
              </a:rPr>
              <a:t>(</a:t>
            </a:r>
            <a:r>
              <a:rPr lang="de-DE" sz="1100" b="0" dirty="0">
                <a:solidFill>
                  <a:srgbClr val="4EC9B0"/>
                </a:solidFill>
                <a:effectLst/>
                <a:latin typeface="Consolas" panose="020B0609020204030204" pitchFamily="49" charset="0"/>
              </a:rPr>
              <a:t>ConanFile</a:t>
            </a:r>
            <a:r>
              <a:rPr lang="de-DE" sz="1100" b="0" dirty="0">
                <a:solidFill>
                  <a:srgbClr val="D4D4D4"/>
                </a:solidFill>
                <a:effectLst/>
                <a:latin typeface="Consolas" panose="020B0609020204030204" pitchFamily="49" charset="0"/>
              </a:rPr>
              <a:t>):</a:t>
            </a: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settings</a:t>
            </a:r>
            <a:r>
              <a:rPr lang="de-DE" sz="1100" b="0" dirty="0">
                <a:solidFill>
                  <a:srgbClr val="D4D4D4"/>
                </a:solidFill>
                <a:effectLst/>
                <a:latin typeface="Consolas" panose="020B0609020204030204" pitchFamily="49" charset="0"/>
              </a:rPr>
              <a:t> = </a:t>
            </a:r>
            <a:r>
              <a:rPr lang="de-DE" sz="1100" b="0" dirty="0">
                <a:solidFill>
                  <a:srgbClr val="CE9178"/>
                </a:solidFill>
                <a:effectLst/>
                <a:latin typeface="Consolas" panose="020B0609020204030204" pitchFamily="49" charset="0"/>
              </a:rPr>
              <a:t>"os"</a:t>
            </a:r>
            <a:r>
              <a:rPr lang="de-DE" sz="1100" b="0" dirty="0">
                <a:solidFill>
                  <a:srgbClr val="D4D4D4"/>
                </a:solidFill>
                <a:effectLst/>
                <a:latin typeface="Consolas" panose="020B0609020204030204" pitchFamily="49" charset="0"/>
              </a:rPr>
              <a:t>, </a:t>
            </a:r>
            <a:r>
              <a:rPr lang="de-DE" sz="1100" b="0" dirty="0">
                <a:solidFill>
                  <a:srgbClr val="CE9178"/>
                </a:solidFill>
                <a:effectLst/>
                <a:latin typeface="Consolas" panose="020B0609020204030204" pitchFamily="49" charset="0"/>
              </a:rPr>
              <a:t>"compiler"</a:t>
            </a:r>
            <a:r>
              <a:rPr lang="de-DE" sz="1100" b="0" dirty="0">
                <a:solidFill>
                  <a:srgbClr val="D4D4D4"/>
                </a:solidFill>
                <a:effectLst/>
                <a:latin typeface="Consolas" panose="020B0609020204030204" pitchFamily="49" charset="0"/>
              </a:rPr>
              <a:t>, </a:t>
            </a:r>
            <a:r>
              <a:rPr lang="de-DE" sz="1100" b="0" dirty="0">
                <a:solidFill>
                  <a:srgbClr val="CE9178"/>
                </a:solidFill>
                <a:effectLst/>
                <a:latin typeface="Consolas" panose="020B0609020204030204" pitchFamily="49" charset="0"/>
              </a:rPr>
              <a:t>"build_type"</a:t>
            </a:r>
            <a:r>
              <a:rPr lang="de-DE" sz="1100" b="0" dirty="0">
                <a:solidFill>
                  <a:srgbClr val="D4D4D4"/>
                </a:solidFill>
                <a:effectLst/>
                <a:latin typeface="Consolas" panose="020B0609020204030204" pitchFamily="49" charset="0"/>
              </a:rPr>
              <a:t>, </a:t>
            </a:r>
            <a:r>
              <a:rPr lang="de-DE" sz="1100" b="0" dirty="0">
                <a:solidFill>
                  <a:srgbClr val="CE9178"/>
                </a:solidFill>
                <a:effectLst/>
                <a:latin typeface="Consolas" panose="020B0609020204030204" pitchFamily="49" charset="0"/>
              </a:rPr>
              <a:t>"arch"</a:t>
            </a:r>
            <a:endParaRPr lang="de-DE" sz="11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3334904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44EB07-BB23-49D6-BEE4-74970A46FF85}"/>
              </a:ext>
            </a:extLst>
          </p:cNvPr>
          <p:cNvSpPr>
            <a:spLocks noGrp="1"/>
          </p:cNvSpPr>
          <p:nvPr>
            <p:ph type="title"/>
          </p:nvPr>
        </p:nvSpPr>
        <p:spPr/>
        <p:txBody>
          <a:bodyPr/>
          <a:lstStyle/>
          <a:p>
            <a:r>
              <a:rPr lang="en-AU" noProof="0" dirty="0"/>
              <a:t>Conan settings</a:t>
            </a:r>
          </a:p>
        </p:txBody>
      </p:sp>
      <p:sp>
        <p:nvSpPr>
          <p:cNvPr id="3" name="Textplatzhalter 2">
            <a:extLst>
              <a:ext uri="{FF2B5EF4-FFF2-40B4-BE49-F238E27FC236}">
                <a16:creationId xmlns:a16="http://schemas.microsoft.com/office/drawing/2014/main" id="{06525B64-FF9B-4F77-8AAE-7B8D13E56D53}"/>
              </a:ext>
            </a:extLst>
          </p:cNvPr>
          <p:cNvSpPr>
            <a:spLocks noGrp="1"/>
          </p:cNvSpPr>
          <p:nvPr>
            <p:ph type="body" sz="quarter" idx="15"/>
          </p:nvPr>
        </p:nvSpPr>
        <p:spPr/>
        <p:txBody>
          <a:bodyPr/>
          <a:lstStyle/>
          <a:p>
            <a:r>
              <a:rPr lang="en-AU" noProof="0" dirty="0"/>
              <a:t>Conan</a:t>
            </a:r>
          </a:p>
        </p:txBody>
      </p:sp>
      <p:sp>
        <p:nvSpPr>
          <p:cNvPr id="4" name="Foliennummernplatzhalter 3">
            <a:extLst>
              <a:ext uri="{FF2B5EF4-FFF2-40B4-BE49-F238E27FC236}">
                <a16:creationId xmlns:a16="http://schemas.microsoft.com/office/drawing/2014/main" id="{A2AE4632-A032-4D29-8931-27E7DFD216C4}"/>
              </a:ext>
            </a:extLst>
          </p:cNvPr>
          <p:cNvSpPr>
            <a:spLocks noGrp="1"/>
          </p:cNvSpPr>
          <p:nvPr>
            <p:ph type="sldNum" sz="quarter" idx="12"/>
          </p:nvPr>
        </p:nvSpPr>
        <p:spPr/>
        <p:txBody>
          <a:bodyPr/>
          <a:lstStyle/>
          <a:p>
            <a:fld id="{4898AEC0-503E-4FA4-859C-D0F72D6E3F79}" type="slidenum">
              <a:rPr lang="en-US" noProof="1" smtClean="0"/>
              <a:pPr/>
              <a:t>148</a:t>
            </a:fld>
            <a:endParaRPr lang="en-US" noProof="1"/>
          </a:p>
        </p:txBody>
      </p:sp>
      <p:sp>
        <p:nvSpPr>
          <p:cNvPr id="5" name="Inhaltsplatzhalter 4">
            <a:extLst>
              <a:ext uri="{FF2B5EF4-FFF2-40B4-BE49-F238E27FC236}">
                <a16:creationId xmlns:a16="http://schemas.microsoft.com/office/drawing/2014/main" id="{3C70D87F-C0AC-4306-B686-D3691A007AE6}"/>
              </a:ext>
            </a:extLst>
          </p:cNvPr>
          <p:cNvSpPr>
            <a:spLocks noGrp="1"/>
          </p:cNvSpPr>
          <p:nvPr>
            <p:ph sz="quarter" idx="1"/>
          </p:nvPr>
        </p:nvSpPr>
        <p:spPr/>
        <p:txBody>
          <a:bodyPr/>
          <a:lstStyle/>
          <a:p>
            <a:r>
              <a:rPr lang="en-US" dirty="0"/>
              <a:t>All settings are validated against ${CONAN_USER_HOME}/</a:t>
            </a:r>
            <a:r>
              <a:rPr lang="en-US" dirty="0" err="1"/>
              <a:t>settings.yml</a:t>
            </a:r>
            <a:r>
              <a:rPr lang="en-US" dirty="0"/>
              <a:t> file that contains the information about all valid setting types and their values.</a:t>
            </a:r>
          </a:p>
          <a:p>
            <a:r>
              <a:rPr lang="en-US" dirty="0"/>
              <a:t>User is allowed to add or remove any entry from this list to support custom scenarios</a:t>
            </a:r>
          </a:p>
          <a:p>
            <a:r>
              <a:rPr lang="en-US" dirty="0"/>
              <a:t>Current settings can be overridden from a command line to amend the build configuration</a:t>
            </a:r>
          </a:p>
          <a:p>
            <a:pPr lvl="1"/>
            <a:r>
              <a:rPr lang="en-US" dirty="0"/>
              <a:t>--settings or -s command line option</a:t>
            </a:r>
          </a:p>
          <a:p>
            <a:pPr lvl="1"/>
            <a:r>
              <a:rPr lang="en-US" dirty="0"/>
              <a:t>conan install .. -s </a:t>
            </a:r>
            <a:r>
              <a:rPr lang="en-US" dirty="0" err="1"/>
              <a:t>build_type</a:t>
            </a:r>
            <a:r>
              <a:rPr lang="en-US" dirty="0"/>
              <a:t>=Debug</a:t>
            </a:r>
          </a:p>
          <a:p>
            <a:r>
              <a:rPr lang="en-US" dirty="0"/>
              <a:t>Affect the generation of the package unique ID</a:t>
            </a:r>
          </a:p>
          <a:p>
            <a:r>
              <a:rPr lang="en-US" dirty="0"/>
              <a:t>Have to be defined in the conanfile</a:t>
            </a:r>
          </a:p>
          <a:p>
            <a:pPr lvl="1"/>
            <a:r>
              <a:rPr lang="en-US" dirty="0"/>
              <a:t>can not have a default value listed in the conanfile, as it would not make sense</a:t>
            </a:r>
          </a:p>
        </p:txBody>
      </p:sp>
      <p:sp>
        <p:nvSpPr>
          <p:cNvPr id="6" name="Textfeld 5">
            <a:extLst>
              <a:ext uri="{FF2B5EF4-FFF2-40B4-BE49-F238E27FC236}">
                <a16:creationId xmlns:a16="http://schemas.microsoft.com/office/drawing/2014/main" id="{972B5B36-9C95-46B3-802D-B29C94E2C614}"/>
              </a:ext>
            </a:extLst>
          </p:cNvPr>
          <p:cNvSpPr txBox="1"/>
          <p:nvPr/>
        </p:nvSpPr>
        <p:spPr>
          <a:xfrm>
            <a:off x="6283841" y="151815"/>
            <a:ext cx="4561599" cy="769441"/>
          </a:xfrm>
          <a:prstGeom prst="rect">
            <a:avLst/>
          </a:prstGeom>
          <a:solidFill>
            <a:schemeClr val="tx1"/>
          </a:solidFill>
        </p:spPr>
        <p:txBody>
          <a:bodyPr wrap="square">
            <a:spAutoFit/>
          </a:bodyPr>
          <a:lstStyle/>
          <a:p>
            <a:r>
              <a:rPr lang="de-DE" sz="1100" b="0" dirty="0">
                <a:solidFill>
                  <a:srgbClr val="C586C0"/>
                </a:solidFill>
                <a:effectLst/>
                <a:latin typeface="Consolas" panose="020B0609020204030204" pitchFamily="49" charset="0"/>
              </a:rPr>
              <a:t>from</a:t>
            </a:r>
            <a:r>
              <a:rPr lang="de-DE" sz="1100" b="0" dirty="0">
                <a:solidFill>
                  <a:srgbClr val="D4D4D4"/>
                </a:solidFill>
                <a:effectLst/>
                <a:latin typeface="Consolas" panose="020B0609020204030204" pitchFamily="49" charset="0"/>
              </a:rPr>
              <a:t> </a:t>
            </a:r>
            <a:r>
              <a:rPr lang="de-DE" sz="1100" b="0" dirty="0">
                <a:solidFill>
                  <a:srgbClr val="4EC9B0"/>
                </a:solidFill>
                <a:effectLst/>
                <a:latin typeface="Consolas" panose="020B0609020204030204" pitchFamily="49" charset="0"/>
              </a:rPr>
              <a:t>conans</a:t>
            </a:r>
            <a:r>
              <a:rPr lang="de-DE" sz="1100" b="0" dirty="0">
                <a:solidFill>
                  <a:srgbClr val="D4D4D4"/>
                </a:solidFill>
                <a:effectLst/>
                <a:latin typeface="Consolas" panose="020B0609020204030204" pitchFamily="49" charset="0"/>
              </a:rPr>
              <a:t> </a:t>
            </a:r>
            <a:r>
              <a:rPr lang="de-DE" sz="1100" b="0" dirty="0">
                <a:solidFill>
                  <a:srgbClr val="C586C0"/>
                </a:solidFill>
                <a:effectLst/>
                <a:latin typeface="Consolas" panose="020B0609020204030204" pitchFamily="49" charset="0"/>
              </a:rPr>
              <a:t>import</a:t>
            </a:r>
            <a:r>
              <a:rPr lang="de-DE" sz="1100" b="0" dirty="0">
                <a:solidFill>
                  <a:srgbClr val="D4D4D4"/>
                </a:solidFill>
                <a:effectLst/>
                <a:latin typeface="Consolas" panose="020B0609020204030204" pitchFamily="49" charset="0"/>
              </a:rPr>
              <a:t> </a:t>
            </a:r>
            <a:r>
              <a:rPr lang="de-DE" sz="1100" b="0" dirty="0">
                <a:solidFill>
                  <a:srgbClr val="4EC9B0"/>
                </a:solidFill>
                <a:effectLst/>
                <a:latin typeface="Consolas" panose="020B0609020204030204" pitchFamily="49" charset="0"/>
              </a:rPr>
              <a:t>ConanFile</a:t>
            </a:r>
            <a:r>
              <a:rPr lang="de-DE" sz="1100" b="0" dirty="0">
                <a:solidFill>
                  <a:srgbClr val="D4D4D4"/>
                </a:solidFill>
                <a:effectLst/>
                <a:latin typeface="Consolas" panose="020B0609020204030204" pitchFamily="49" charset="0"/>
              </a:rPr>
              <a:t>, </a:t>
            </a:r>
            <a:r>
              <a:rPr lang="de-DE" sz="1100" b="0" dirty="0">
                <a:solidFill>
                  <a:srgbClr val="4EC9B0"/>
                </a:solidFill>
                <a:effectLst/>
                <a:latin typeface="Consolas" panose="020B0609020204030204" pitchFamily="49" charset="0"/>
              </a:rPr>
              <a:t>CMake</a:t>
            </a:r>
            <a:endParaRPr lang="de-DE" sz="1100" b="0" dirty="0">
              <a:solidFill>
                <a:srgbClr val="D4D4D4"/>
              </a:solidFill>
              <a:effectLst/>
              <a:latin typeface="Consolas" panose="020B0609020204030204" pitchFamily="49" charset="0"/>
            </a:endParaRPr>
          </a:p>
          <a:p>
            <a:br>
              <a:rPr lang="de-DE" sz="1100" b="0" dirty="0">
                <a:solidFill>
                  <a:srgbClr val="D4D4D4"/>
                </a:solidFill>
                <a:effectLst/>
                <a:latin typeface="Consolas" panose="020B0609020204030204" pitchFamily="49" charset="0"/>
              </a:rPr>
            </a:br>
            <a:r>
              <a:rPr lang="de-DE" sz="1100" b="0" dirty="0">
                <a:solidFill>
                  <a:srgbClr val="569CD6"/>
                </a:solidFill>
                <a:effectLst/>
                <a:latin typeface="Consolas" panose="020B0609020204030204" pitchFamily="49" charset="0"/>
              </a:rPr>
              <a:t>class</a:t>
            </a:r>
            <a:r>
              <a:rPr lang="de-DE" sz="1100" b="0" dirty="0">
                <a:solidFill>
                  <a:srgbClr val="D4D4D4"/>
                </a:solidFill>
                <a:effectLst/>
                <a:latin typeface="Consolas" panose="020B0609020204030204" pitchFamily="49" charset="0"/>
              </a:rPr>
              <a:t> </a:t>
            </a:r>
            <a:r>
              <a:rPr lang="de-DE" sz="1100" b="0" dirty="0">
                <a:solidFill>
                  <a:srgbClr val="4EC9B0"/>
                </a:solidFill>
                <a:effectLst/>
                <a:latin typeface="Consolas" panose="020B0609020204030204" pitchFamily="49" charset="0"/>
              </a:rPr>
              <a:t>HelloConan</a:t>
            </a:r>
            <a:r>
              <a:rPr lang="de-DE" sz="1100" b="0" dirty="0">
                <a:solidFill>
                  <a:srgbClr val="D4D4D4"/>
                </a:solidFill>
                <a:effectLst/>
                <a:latin typeface="Consolas" panose="020B0609020204030204" pitchFamily="49" charset="0"/>
              </a:rPr>
              <a:t>(</a:t>
            </a:r>
            <a:r>
              <a:rPr lang="de-DE" sz="1100" b="0" dirty="0">
                <a:solidFill>
                  <a:srgbClr val="4EC9B0"/>
                </a:solidFill>
                <a:effectLst/>
                <a:latin typeface="Consolas" panose="020B0609020204030204" pitchFamily="49" charset="0"/>
              </a:rPr>
              <a:t>ConanFile</a:t>
            </a:r>
            <a:r>
              <a:rPr lang="de-DE" sz="1100" b="0" dirty="0">
                <a:solidFill>
                  <a:srgbClr val="D4D4D4"/>
                </a:solidFill>
                <a:effectLst/>
                <a:latin typeface="Consolas" panose="020B0609020204030204" pitchFamily="49" charset="0"/>
              </a:rPr>
              <a:t>):</a:t>
            </a: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settings</a:t>
            </a:r>
            <a:r>
              <a:rPr lang="de-DE" sz="1100" b="0" dirty="0">
                <a:solidFill>
                  <a:srgbClr val="D4D4D4"/>
                </a:solidFill>
                <a:effectLst/>
                <a:latin typeface="Consolas" panose="020B0609020204030204" pitchFamily="49" charset="0"/>
              </a:rPr>
              <a:t> = </a:t>
            </a:r>
            <a:r>
              <a:rPr lang="de-DE" sz="1100" b="0" dirty="0">
                <a:solidFill>
                  <a:srgbClr val="CE9178"/>
                </a:solidFill>
                <a:effectLst/>
                <a:latin typeface="Consolas" panose="020B0609020204030204" pitchFamily="49" charset="0"/>
              </a:rPr>
              <a:t>"os"</a:t>
            </a:r>
            <a:r>
              <a:rPr lang="de-DE" sz="1100" b="0" dirty="0">
                <a:solidFill>
                  <a:srgbClr val="D4D4D4"/>
                </a:solidFill>
                <a:effectLst/>
                <a:latin typeface="Consolas" panose="020B0609020204030204" pitchFamily="49" charset="0"/>
              </a:rPr>
              <a:t>, </a:t>
            </a:r>
            <a:r>
              <a:rPr lang="de-DE" sz="1100" b="0" dirty="0">
                <a:solidFill>
                  <a:srgbClr val="CE9178"/>
                </a:solidFill>
                <a:effectLst/>
                <a:latin typeface="Consolas" panose="020B0609020204030204" pitchFamily="49" charset="0"/>
              </a:rPr>
              <a:t>"compiler"</a:t>
            </a:r>
            <a:r>
              <a:rPr lang="de-DE" sz="1100" b="0" dirty="0">
                <a:solidFill>
                  <a:srgbClr val="D4D4D4"/>
                </a:solidFill>
                <a:effectLst/>
                <a:latin typeface="Consolas" panose="020B0609020204030204" pitchFamily="49" charset="0"/>
              </a:rPr>
              <a:t>, </a:t>
            </a:r>
            <a:r>
              <a:rPr lang="de-DE" sz="1100" b="0" dirty="0">
                <a:solidFill>
                  <a:srgbClr val="CE9178"/>
                </a:solidFill>
                <a:effectLst/>
                <a:latin typeface="Consolas" panose="020B0609020204030204" pitchFamily="49" charset="0"/>
              </a:rPr>
              <a:t>"build_type"</a:t>
            </a:r>
            <a:r>
              <a:rPr lang="de-DE" sz="1100" b="0" dirty="0">
                <a:solidFill>
                  <a:srgbClr val="D4D4D4"/>
                </a:solidFill>
                <a:effectLst/>
                <a:latin typeface="Consolas" panose="020B0609020204030204" pitchFamily="49" charset="0"/>
              </a:rPr>
              <a:t>, </a:t>
            </a:r>
            <a:r>
              <a:rPr lang="de-DE" sz="1100" b="0" dirty="0">
                <a:solidFill>
                  <a:srgbClr val="CE9178"/>
                </a:solidFill>
                <a:effectLst/>
                <a:latin typeface="Consolas" panose="020B0609020204030204" pitchFamily="49" charset="0"/>
              </a:rPr>
              <a:t>"arch"</a:t>
            </a:r>
            <a:endParaRPr lang="de-DE" sz="11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0733626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44EB07-BB23-49D6-BEE4-74970A46FF85}"/>
              </a:ext>
            </a:extLst>
          </p:cNvPr>
          <p:cNvSpPr>
            <a:spLocks noGrp="1"/>
          </p:cNvSpPr>
          <p:nvPr>
            <p:ph type="title"/>
          </p:nvPr>
        </p:nvSpPr>
        <p:spPr/>
        <p:txBody>
          <a:bodyPr/>
          <a:lstStyle/>
          <a:p>
            <a:r>
              <a:rPr lang="en-AU" noProof="0" dirty="0"/>
              <a:t>Exercise – Conan settings</a:t>
            </a:r>
          </a:p>
        </p:txBody>
      </p:sp>
      <p:sp>
        <p:nvSpPr>
          <p:cNvPr id="3" name="Textplatzhalter 2">
            <a:extLst>
              <a:ext uri="{FF2B5EF4-FFF2-40B4-BE49-F238E27FC236}">
                <a16:creationId xmlns:a16="http://schemas.microsoft.com/office/drawing/2014/main" id="{06525B64-FF9B-4F77-8AAE-7B8D13E56D53}"/>
              </a:ext>
            </a:extLst>
          </p:cNvPr>
          <p:cNvSpPr>
            <a:spLocks noGrp="1"/>
          </p:cNvSpPr>
          <p:nvPr>
            <p:ph type="body" sz="quarter" idx="15"/>
          </p:nvPr>
        </p:nvSpPr>
        <p:spPr/>
        <p:txBody>
          <a:bodyPr/>
          <a:lstStyle/>
          <a:p>
            <a:r>
              <a:rPr lang="en-AU" noProof="0" dirty="0"/>
              <a:t>Conan</a:t>
            </a:r>
          </a:p>
        </p:txBody>
      </p:sp>
      <p:sp>
        <p:nvSpPr>
          <p:cNvPr id="4" name="Foliennummernplatzhalter 3">
            <a:extLst>
              <a:ext uri="{FF2B5EF4-FFF2-40B4-BE49-F238E27FC236}">
                <a16:creationId xmlns:a16="http://schemas.microsoft.com/office/drawing/2014/main" id="{A2AE4632-A032-4D29-8931-27E7DFD216C4}"/>
              </a:ext>
            </a:extLst>
          </p:cNvPr>
          <p:cNvSpPr>
            <a:spLocks noGrp="1"/>
          </p:cNvSpPr>
          <p:nvPr>
            <p:ph type="sldNum" sz="quarter" idx="12"/>
          </p:nvPr>
        </p:nvSpPr>
        <p:spPr/>
        <p:txBody>
          <a:bodyPr/>
          <a:lstStyle/>
          <a:p>
            <a:fld id="{4898AEC0-503E-4FA4-859C-D0F72D6E3F79}" type="slidenum">
              <a:rPr lang="en-US" noProof="1" smtClean="0"/>
              <a:pPr/>
              <a:t>149</a:t>
            </a:fld>
            <a:endParaRPr lang="en-US" noProof="1"/>
          </a:p>
        </p:txBody>
      </p:sp>
      <p:sp>
        <p:nvSpPr>
          <p:cNvPr id="5" name="Inhaltsplatzhalter 4">
            <a:extLst>
              <a:ext uri="{FF2B5EF4-FFF2-40B4-BE49-F238E27FC236}">
                <a16:creationId xmlns:a16="http://schemas.microsoft.com/office/drawing/2014/main" id="{3C70D87F-C0AC-4306-B686-D3691A007AE6}"/>
              </a:ext>
            </a:extLst>
          </p:cNvPr>
          <p:cNvSpPr>
            <a:spLocks noGrp="1"/>
          </p:cNvSpPr>
          <p:nvPr>
            <p:ph sz="quarter" idx="1"/>
          </p:nvPr>
        </p:nvSpPr>
        <p:spPr>
          <a:xfrm>
            <a:off x="258762" y="1295999"/>
            <a:ext cx="10450800" cy="2903861"/>
          </a:xfrm>
        </p:spPr>
        <p:txBody>
          <a:bodyPr/>
          <a:lstStyle/>
          <a:p>
            <a:r>
              <a:rPr lang="de-DE" dirty="0" err="1"/>
              <a:t>Navigate</a:t>
            </a:r>
            <a:r>
              <a:rPr lang="de-DE" dirty="0"/>
              <a:t> </a:t>
            </a:r>
            <a:r>
              <a:rPr lang="de-DE" dirty="0" err="1"/>
              <a:t>to</a:t>
            </a:r>
            <a:r>
              <a:rPr lang="de-DE" dirty="0"/>
              <a:t> C:\Users\&lt;NT-User&gt;\.conan\ and open </a:t>
            </a:r>
            <a:r>
              <a:rPr lang="de-DE" dirty="0" err="1"/>
              <a:t>settings.yml</a:t>
            </a:r>
            <a:endParaRPr lang="de-DE" dirty="0"/>
          </a:p>
          <a:p>
            <a:r>
              <a:rPr lang="de-DE" dirty="0" err="1"/>
              <a:t>Inspect</a:t>
            </a:r>
            <a:r>
              <a:rPr lang="de-DE" dirty="0"/>
              <a:t> the </a:t>
            </a:r>
            <a:r>
              <a:rPr lang="de-DE" dirty="0" err="1"/>
              <a:t>settings.yml</a:t>
            </a:r>
            <a:r>
              <a:rPr lang="de-DE" dirty="0"/>
              <a:t> and </a:t>
            </a:r>
            <a:r>
              <a:rPr lang="de-DE" dirty="0" err="1"/>
              <a:t>get</a:t>
            </a:r>
            <a:r>
              <a:rPr lang="de-DE" dirty="0"/>
              <a:t> an </a:t>
            </a:r>
            <a:r>
              <a:rPr lang="de-DE" dirty="0" err="1"/>
              <a:t>impression</a:t>
            </a:r>
            <a:r>
              <a:rPr lang="de-DE" dirty="0"/>
              <a:t> </a:t>
            </a:r>
            <a:r>
              <a:rPr lang="de-DE" dirty="0" err="1"/>
              <a:t>what</a:t>
            </a:r>
            <a:r>
              <a:rPr lang="de-DE" dirty="0"/>
              <a:t> settings </a:t>
            </a:r>
            <a:r>
              <a:rPr lang="de-DE" dirty="0" err="1"/>
              <a:t>exist</a:t>
            </a:r>
            <a:endParaRPr lang="en-US" dirty="0"/>
          </a:p>
          <a:p>
            <a:pPr lvl="1"/>
            <a:endParaRPr lang="en-AU" dirty="0"/>
          </a:p>
        </p:txBody>
      </p:sp>
    </p:spTree>
    <p:extLst>
      <p:ext uri="{BB962C8B-B14F-4D97-AF65-F5344CB8AC3E}">
        <p14:creationId xmlns:p14="http://schemas.microsoft.com/office/powerpoint/2010/main" val="2178595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C99FDE2-2622-4927-8DD2-E96F9D24E536}"/>
              </a:ext>
            </a:extLst>
          </p:cNvPr>
          <p:cNvSpPr>
            <a:spLocks noGrp="1"/>
          </p:cNvSpPr>
          <p:nvPr>
            <p:ph type="body" sz="quarter" idx="15"/>
          </p:nvPr>
        </p:nvSpPr>
        <p:spPr/>
        <p:txBody>
          <a:bodyPr/>
          <a:lstStyle/>
          <a:p>
            <a:r>
              <a:rPr lang="en-US"/>
              <a:t>Modern Project Structure</a:t>
            </a:r>
          </a:p>
        </p:txBody>
      </p:sp>
      <p:sp>
        <p:nvSpPr>
          <p:cNvPr id="3" name="Titel 2">
            <a:extLst>
              <a:ext uri="{FF2B5EF4-FFF2-40B4-BE49-F238E27FC236}">
                <a16:creationId xmlns:a16="http://schemas.microsoft.com/office/drawing/2014/main" id="{123B5019-9BF3-4A69-9FC6-F9032B9F4606}"/>
              </a:ext>
            </a:extLst>
          </p:cNvPr>
          <p:cNvSpPr>
            <a:spLocks noGrp="1"/>
          </p:cNvSpPr>
          <p:nvPr>
            <p:ph type="title"/>
          </p:nvPr>
        </p:nvSpPr>
        <p:spPr/>
        <p:txBody>
          <a:bodyPr/>
          <a:lstStyle/>
          <a:p>
            <a:r>
              <a:rPr lang="en-US" dirty="0"/>
              <a:t>Executable</a:t>
            </a:r>
          </a:p>
        </p:txBody>
      </p:sp>
      <p:sp>
        <p:nvSpPr>
          <p:cNvPr id="4" name="Inhaltsplatzhalter 3">
            <a:extLst>
              <a:ext uri="{FF2B5EF4-FFF2-40B4-BE49-F238E27FC236}">
                <a16:creationId xmlns:a16="http://schemas.microsoft.com/office/drawing/2014/main" id="{B3D26C13-B639-4423-AC86-8271AA8D380B}"/>
              </a:ext>
            </a:extLst>
          </p:cNvPr>
          <p:cNvSpPr>
            <a:spLocks noGrp="1"/>
          </p:cNvSpPr>
          <p:nvPr>
            <p:ph sz="half" idx="1"/>
          </p:nvPr>
        </p:nvSpPr>
        <p:spPr/>
        <p:txBody>
          <a:bodyPr/>
          <a:lstStyle/>
          <a:p>
            <a:r>
              <a:rPr lang="en-US" b="1" dirty="0"/>
              <a:t>./CMakeLists.txt</a:t>
            </a:r>
          </a:p>
          <a:p>
            <a:pPr lvl="1"/>
            <a:r>
              <a:rPr lang="en-US" dirty="0"/>
              <a:t>Entry point for development</a:t>
            </a:r>
          </a:p>
          <a:p>
            <a:pPr lvl="1"/>
            <a:r>
              <a:rPr lang="en-US" dirty="0"/>
              <a:t>Enables all development process specific features (i.e. compilation warnings)</a:t>
            </a:r>
          </a:p>
          <a:p>
            <a:pPr lvl="1"/>
            <a:r>
              <a:rPr lang="en-US" dirty="0"/>
              <a:t>Simple project wrapper</a:t>
            </a:r>
          </a:p>
          <a:p>
            <a:pPr lvl="2"/>
            <a:r>
              <a:rPr lang="en-US" dirty="0"/>
              <a:t>src and test subdirectories added with add_subdirectory()</a:t>
            </a:r>
          </a:p>
          <a:p>
            <a:r>
              <a:rPr lang="en-US" b="1" dirty="0"/>
              <a:t>./conanfile.txt</a:t>
            </a:r>
          </a:p>
          <a:p>
            <a:pPr lvl="1"/>
            <a:r>
              <a:rPr lang="en-US" dirty="0"/>
              <a:t>List of project's dependencies and their configuration</a:t>
            </a:r>
          </a:p>
          <a:p>
            <a:pPr lvl="1"/>
            <a:r>
              <a:rPr lang="en-US" dirty="0"/>
              <a:t>Provides a build system's specific generator</a:t>
            </a:r>
          </a:p>
        </p:txBody>
      </p:sp>
      <p:pic>
        <p:nvPicPr>
          <p:cNvPr id="8" name="Inhaltsplatzhalter 7">
            <a:extLst>
              <a:ext uri="{FF2B5EF4-FFF2-40B4-BE49-F238E27FC236}">
                <a16:creationId xmlns:a16="http://schemas.microsoft.com/office/drawing/2014/main" id="{0F5E6B55-6FE1-49D1-B562-2E2B1F2D707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73813" y="2346325"/>
            <a:ext cx="3819525" cy="2066925"/>
          </a:xfrm>
        </p:spPr>
      </p:pic>
      <p:sp>
        <p:nvSpPr>
          <p:cNvPr id="6" name="Foliennummernplatzhalter 5">
            <a:extLst>
              <a:ext uri="{FF2B5EF4-FFF2-40B4-BE49-F238E27FC236}">
                <a16:creationId xmlns:a16="http://schemas.microsoft.com/office/drawing/2014/main" id="{CEE5F552-07B1-44E2-B7AF-FE46219E6AB1}"/>
              </a:ext>
            </a:extLst>
          </p:cNvPr>
          <p:cNvSpPr>
            <a:spLocks noGrp="1"/>
          </p:cNvSpPr>
          <p:nvPr>
            <p:ph type="sldNum" sz="quarter" idx="12"/>
          </p:nvPr>
        </p:nvSpPr>
        <p:spPr/>
        <p:txBody>
          <a:bodyPr/>
          <a:lstStyle/>
          <a:p>
            <a:fld id="{4898AEC0-503E-4FA4-859C-D0F72D6E3F79}" type="slidenum">
              <a:rPr lang="en-US" noProof="1" smtClean="0"/>
              <a:pPr/>
              <a:t>15</a:t>
            </a:fld>
            <a:endParaRPr lang="en-US" noProof="1"/>
          </a:p>
        </p:txBody>
      </p:sp>
    </p:spTree>
    <p:extLst>
      <p:ext uri="{BB962C8B-B14F-4D97-AF65-F5344CB8AC3E}">
        <p14:creationId xmlns:p14="http://schemas.microsoft.com/office/powerpoint/2010/main" val="414647571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44EB07-BB23-49D6-BEE4-74970A46FF85}"/>
              </a:ext>
            </a:extLst>
          </p:cNvPr>
          <p:cNvSpPr>
            <a:spLocks noGrp="1"/>
          </p:cNvSpPr>
          <p:nvPr>
            <p:ph type="title"/>
          </p:nvPr>
        </p:nvSpPr>
        <p:spPr/>
        <p:txBody>
          <a:bodyPr/>
          <a:lstStyle/>
          <a:p>
            <a:r>
              <a:rPr lang="en-AU" noProof="0" dirty="0"/>
              <a:t>Conan options</a:t>
            </a:r>
          </a:p>
        </p:txBody>
      </p:sp>
      <p:sp>
        <p:nvSpPr>
          <p:cNvPr id="3" name="Textplatzhalter 2">
            <a:extLst>
              <a:ext uri="{FF2B5EF4-FFF2-40B4-BE49-F238E27FC236}">
                <a16:creationId xmlns:a16="http://schemas.microsoft.com/office/drawing/2014/main" id="{06525B64-FF9B-4F77-8AAE-7B8D13E56D53}"/>
              </a:ext>
            </a:extLst>
          </p:cNvPr>
          <p:cNvSpPr>
            <a:spLocks noGrp="1"/>
          </p:cNvSpPr>
          <p:nvPr>
            <p:ph type="body" sz="quarter" idx="15"/>
          </p:nvPr>
        </p:nvSpPr>
        <p:spPr/>
        <p:txBody>
          <a:bodyPr/>
          <a:lstStyle/>
          <a:p>
            <a:r>
              <a:rPr lang="en-AU" noProof="0" dirty="0"/>
              <a:t>Conan</a:t>
            </a:r>
          </a:p>
        </p:txBody>
      </p:sp>
      <p:sp>
        <p:nvSpPr>
          <p:cNvPr id="4" name="Foliennummernplatzhalter 3">
            <a:extLst>
              <a:ext uri="{FF2B5EF4-FFF2-40B4-BE49-F238E27FC236}">
                <a16:creationId xmlns:a16="http://schemas.microsoft.com/office/drawing/2014/main" id="{A2AE4632-A032-4D29-8931-27E7DFD216C4}"/>
              </a:ext>
            </a:extLst>
          </p:cNvPr>
          <p:cNvSpPr>
            <a:spLocks noGrp="1"/>
          </p:cNvSpPr>
          <p:nvPr>
            <p:ph type="sldNum" sz="quarter" idx="12"/>
          </p:nvPr>
        </p:nvSpPr>
        <p:spPr/>
        <p:txBody>
          <a:bodyPr/>
          <a:lstStyle/>
          <a:p>
            <a:fld id="{4898AEC0-503E-4FA4-859C-D0F72D6E3F79}" type="slidenum">
              <a:rPr lang="en-US" noProof="1" smtClean="0"/>
              <a:pPr/>
              <a:t>150</a:t>
            </a:fld>
            <a:endParaRPr lang="en-US" noProof="1"/>
          </a:p>
        </p:txBody>
      </p:sp>
      <p:sp>
        <p:nvSpPr>
          <p:cNvPr id="5" name="Inhaltsplatzhalter 4">
            <a:extLst>
              <a:ext uri="{FF2B5EF4-FFF2-40B4-BE49-F238E27FC236}">
                <a16:creationId xmlns:a16="http://schemas.microsoft.com/office/drawing/2014/main" id="{3C70D87F-C0AC-4306-B686-D3691A007AE6}"/>
              </a:ext>
            </a:extLst>
          </p:cNvPr>
          <p:cNvSpPr>
            <a:spLocks noGrp="1"/>
          </p:cNvSpPr>
          <p:nvPr>
            <p:ph sz="quarter" idx="1"/>
          </p:nvPr>
        </p:nvSpPr>
        <p:spPr>
          <a:xfrm>
            <a:off x="258762" y="1295999"/>
            <a:ext cx="10450800" cy="4226614"/>
          </a:xfrm>
        </p:spPr>
        <p:txBody>
          <a:bodyPr/>
          <a:lstStyle/>
          <a:p>
            <a:r>
              <a:rPr lang="en-US" noProof="0" dirty="0"/>
              <a:t>Package-specific configuration</a:t>
            </a:r>
          </a:p>
          <a:p>
            <a:r>
              <a:rPr lang="en-US" noProof="0" dirty="0"/>
              <a:t>Each dependency can provide different set of options to fulfill their configuration needs</a:t>
            </a:r>
          </a:p>
          <a:p>
            <a:r>
              <a:rPr lang="en-US" noProof="0" dirty="0"/>
              <a:t>Declare traits which will affect only one reference</a:t>
            </a:r>
          </a:p>
          <a:p>
            <a:pPr lvl="1"/>
            <a:r>
              <a:rPr lang="en-US" noProof="0" dirty="0"/>
              <a:t> unlike the settings that are typically the same for all the recipes in a Conan graph</a:t>
            </a:r>
          </a:p>
          <a:p>
            <a:r>
              <a:rPr lang="en-US" noProof="0" dirty="0"/>
              <a:t>Default option values provided in the recipe file can be overridden by the user</a:t>
            </a:r>
          </a:p>
          <a:p>
            <a:r>
              <a:rPr lang="en-US" noProof="0" dirty="0"/>
              <a:t>Typical options (e.g. shared, </a:t>
            </a:r>
            <a:r>
              <a:rPr lang="en-US" noProof="0" dirty="0" err="1"/>
              <a:t>fPIC</a:t>
            </a:r>
            <a:r>
              <a:rPr lang="en-US" noProof="0" dirty="0"/>
              <a:t>, </a:t>
            </a:r>
            <a:r>
              <a:rPr lang="en-US" noProof="0" dirty="0" err="1"/>
              <a:t>lto</a:t>
            </a:r>
            <a:r>
              <a:rPr lang="en-US" noProof="0" dirty="0"/>
              <a:t>, active FPU)</a:t>
            </a:r>
          </a:p>
          <a:p>
            <a:r>
              <a:rPr lang="en-US" dirty="0"/>
              <a:t>Command line override:</a:t>
            </a:r>
          </a:p>
          <a:p>
            <a:pPr lvl="1"/>
            <a:r>
              <a:rPr lang="en-US" noProof="0" dirty="0"/>
              <a:t>conan install .. -o </a:t>
            </a:r>
            <a:r>
              <a:rPr lang="en-US" noProof="0" dirty="0" err="1"/>
              <a:t>gtest:shared</a:t>
            </a:r>
            <a:r>
              <a:rPr lang="en-US" noProof="0" dirty="0"/>
              <a:t>=True</a:t>
            </a:r>
          </a:p>
          <a:p>
            <a:r>
              <a:rPr lang="en-US" noProof="0" dirty="0"/>
              <a:t>All the options with their values are encoded as a part of the package ID</a:t>
            </a:r>
          </a:p>
        </p:txBody>
      </p:sp>
      <p:sp>
        <p:nvSpPr>
          <p:cNvPr id="6" name="Textfeld 5">
            <a:extLst>
              <a:ext uri="{FF2B5EF4-FFF2-40B4-BE49-F238E27FC236}">
                <a16:creationId xmlns:a16="http://schemas.microsoft.com/office/drawing/2014/main" id="{38D036AF-C6E5-4907-86EB-F3D068A6EDE5}"/>
              </a:ext>
            </a:extLst>
          </p:cNvPr>
          <p:cNvSpPr txBox="1"/>
          <p:nvPr/>
        </p:nvSpPr>
        <p:spPr>
          <a:xfrm>
            <a:off x="6283841" y="151815"/>
            <a:ext cx="4561599" cy="769441"/>
          </a:xfrm>
          <a:prstGeom prst="rect">
            <a:avLst/>
          </a:prstGeom>
          <a:solidFill>
            <a:schemeClr val="tx1"/>
          </a:solidFill>
        </p:spPr>
        <p:txBody>
          <a:bodyPr wrap="square">
            <a:spAutoFit/>
          </a:bodyPr>
          <a:lstStyle/>
          <a:p>
            <a:r>
              <a:rPr lang="de-DE" sz="1100" b="0" dirty="0">
                <a:solidFill>
                  <a:srgbClr val="C586C0"/>
                </a:solidFill>
                <a:effectLst/>
                <a:latin typeface="Consolas" panose="020B0609020204030204" pitchFamily="49" charset="0"/>
              </a:rPr>
              <a:t>from</a:t>
            </a:r>
            <a:r>
              <a:rPr lang="de-DE" sz="1100" b="0" dirty="0">
                <a:solidFill>
                  <a:srgbClr val="D4D4D4"/>
                </a:solidFill>
                <a:effectLst/>
                <a:latin typeface="Consolas" panose="020B0609020204030204" pitchFamily="49" charset="0"/>
              </a:rPr>
              <a:t> </a:t>
            </a:r>
            <a:r>
              <a:rPr lang="de-DE" sz="1100" b="0" dirty="0">
                <a:solidFill>
                  <a:srgbClr val="4EC9B0"/>
                </a:solidFill>
                <a:effectLst/>
                <a:latin typeface="Consolas" panose="020B0609020204030204" pitchFamily="49" charset="0"/>
              </a:rPr>
              <a:t>conans</a:t>
            </a:r>
            <a:r>
              <a:rPr lang="de-DE" sz="1100" b="0" dirty="0">
                <a:solidFill>
                  <a:srgbClr val="D4D4D4"/>
                </a:solidFill>
                <a:effectLst/>
                <a:latin typeface="Consolas" panose="020B0609020204030204" pitchFamily="49" charset="0"/>
              </a:rPr>
              <a:t> </a:t>
            </a:r>
            <a:r>
              <a:rPr lang="de-DE" sz="1100" b="0" dirty="0">
                <a:solidFill>
                  <a:srgbClr val="C586C0"/>
                </a:solidFill>
                <a:effectLst/>
                <a:latin typeface="Consolas" panose="020B0609020204030204" pitchFamily="49" charset="0"/>
              </a:rPr>
              <a:t>import</a:t>
            </a:r>
            <a:r>
              <a:rPr lang="de-DE" sz="1100" b="0" dirty="0">
                <a:solidFill>
                  <a:srgbClr val="D4D4D4"/>
                </a:solidFill>
                <a:effectLst/>
                <a:latin typeface="Consolas" panose="020B0609020204030204" pitchFamily="49" charset="0"/>
              </a:rPr>
              <a:t> </a:t>
            </a:r>
            <a:r>
              <a:rPr lang="de-DE" sz="1100" b="0" dirty="0">
                <a:solidFill>
                  <a:srgbClr val="4EC9B0"/>
                </a:solidFill>
                <a:effectLst/>
                <a:latin typeface="Consolas" panose="020B0609020204030204" pitchFamily="49" charset="0"/>
              </a:rPr>
              <a:t>ConanFile</a:t>
            </a:r>
            <a:r>
              <a:rPr lang="de-DE" sz="1100" b="0" dirty="0">
                <a:solidFill>
                  <a:srgbClr val="D4D4D4"/>
                </a:solidFill>
                <a:effectLst/>
                <a:latin typeface="Consolas" panose="020B0609020204030204" pitchFamily="49" charset="0"/>
              </a:rPr>
              <a:t>, </a:t>
            </a:r>
            <a:r>
              <a:rPr lang="de-DE" sz="1100" b="0" dirty="0">
                <a:solidFill>
                  <a:srgbClr val="4EC9B0"/>
                </a:solidFill>
                <a:effectLst/>
                <a:latin typeface="Consolas" panose="020B0609020204030204" pitchFamily="49" charset="0"/>
              </a:rPr>
              <a:t>CMake</a:t>
            </a:r>
            <a:endParaRPr lang="de-DE" sz="1100" b="0" dirty="0">
              <a:solidFill>
                <a:srgbClr val="D4D4D4"/>
              </a:solidFill>
              <a:effectLst/>
              <a:latin typeface="Consolas" panose="020B0609020204030204" pitchFamily="49" charset="0"/>
            </a:endParaRPr>
          </a:p>
          <a:p>
            <a:br>
              <a:rPr lang="de-DE" sz="1100" b="0" dirty="0">
                <a:solidFill>
                  <a:srgbClr val="D4D4D4"/>
                </a:solidFill>
                <a:effectLst/>
                <a:latin typeface="Consolas" panose="020B0609020204030204" pitchFamily="49" charset="0"/>
              </a:rPr>
            </a:br>
            <a:r>
              <a:rPr lang="de-DE" sz="1100" b="0" dirty="0">
                <a:solidFill>
                  <a:srgbClr val="569CD6"/>
                </a:solidFill>
                <a:effectLst/>
                <a:latin typeface="Consolas" panose="020B0609020204030204" pitchFamily="49" charset="0"/>
              </a:rPr>
              <a:t>class</a:t>
            </a:r>
            <a:r>
              <a:rPr lang="de-DE" sz="1100" b="0" dirty="0">
                <a:solidFill>
                  <a:srgbClr val="D4D4D4"/>
                </a:solidFill>
                <a:effectLst/>
                <a:latin typeface="Consolas" panose="020B0609020204030204" pitchFamily="49" charset="0"/>
              </a:rPr>
              <a:t> </a:t>
            </a:r>
            <a:r>
              <a:rPr lang="de-DE" sz="1100" b="0" dirty="0">
                <a:solidFill>
                  <a:srgbClr val="4EC9B0"/>
                </a:solidFill>
                <a:effectLst/>
                <a:latin typeface="Consolas" panose="020B0609020204030204" pitchFamily="49" charset="0"/>
              </a:rPr>
              <a:t>HelloConan</a:t>
            </a:r>
            <a:r>
              <a:rPr lang="de-DE" sz="1100" b="0" dirty="0">
                <a:solidFill>
                  <a:srgbClr val="D4D4D4"/>
                </a:solidFill>
                <a:effectLst/>
                <a:latin typeface="Consolas" panose="020B0609020204030204" pitchFamily="49" charset="0"/>
              </a:rPr>
              <a:t>(</a:t>
            </a:r>
            <a:r>
              <a:rPr lang="de-DE" sz="1100" b="0" dirty="0">
                <a:solidFill>
                  <a:srgbClr val="4EC9B0"/>
                </a:solidFill>
                <a:effectLst/>
                <a:latin typeface="Consolas" panose="020B0609020204030204" pitchFamily="49" charset="0"/>
              </a:rPr>
              <a:t>ConanFile</a:t>
            </a:r>
            <a:r>
              <a:rPr lang="de-DE" sz="1100" b="0" dirty="0">
                <a:solidFill>
                  <a:srgbClr val="D4D4D4"/>
                </a:solidFill>
                <a:effectLst/>
                <a:latin typeface="Consolas" panose="020B0609020204030204" pitchFamily="49" charset="0"/>
              </a:rPr>
              <a:t>):</a:t>
            </a:r>
          </a:p>
          <a:p>
            <a:r>
              <a:rPr lang="de-DE" sz="1100" dirty="0">
                <a:solidFill>
                  <a:srgbClr val="9CDCFE"/>
                </a:solidFill>
                <a:latin typeface="Consolas" panose="020B0609020204030204" pitchFamily="49" charset="0"/>
              </a:rPr>
              <a:t>      </a:t>
            </a:r>
            <a:r>
              <a:rPr lang="de-DE" sz="1100" b="0" dirty="0">
                <a:solidFill>
                  <a:srgbClr val="9CDCFE"/>
                </a:solidFill>
                <a:effectLst/>
                <a:latin typeface="Consolas" panose="020B0609020204030204" pitchFamily="49" charset="0"/>
              </a:rPr>
              <a:t>options</a:t>
            </a:r>
            <a:r>
              <a:rPr lang="de-DE" sz="1100" b="0" dirty="0">
                <a:solidFill>
                  <a:srgbClr val="D4D4D4"/>
                </a:solidFill>
                <a:effectLst/>
                <a:latin typeface="Consolas" panose="020B0609020204030204" pitchFamily="49" charset="0"/>
              </a:rPr>
              <a:t> = {</a:t>
            </a:r>
            <a:r>
              <a:rPr lang="de-DE" sz="1100" b="0" dirty="0">
                <a:solidFill>
                  <a:srgbClr val="CE9178"/>
                </a:solidFill>
                <a:effectLst/>
                <a:latin typeface="Consolas" panose="020B0609020204030204" pitchFamily="49" charset="0"/>
              </a:rPr>
              <a:t>"shared"</a:t>
            </a:r>
            <a:r>
              <a:rPr lang="de-DE" sz="1100" b="0" dirty="0">
                <a:solidFill>
                  <a:srgbClr val="D4D4D4"/>
                </a:solidFill>
                <a:effectLst/>
                <a:latin typeface="Consolas" panose="020B0609020204030204" pitchFamily="49" charset="0"/>
              </a:rPr>
              <a:t>: [</a:t>
            </a:r>
            <a:r>
              <a:rPr lang="de-DE" sz="1100" b="0" dirty="0">
                <a:solidFill>
                  <a:srgbClr val="569CD6"/>
                </a:solidFill>
                <a:effectLst/>
                <a:latin typeface="Consolas" panose="020B0609020204030204" pitchFamily="49" charset="0"/>
              </a:rPr>
              <a:t>True</a:t>
            </a:r>
            <a:r>
              <a:rPr lang="de-DE" sz="1100" b="0" dirty="0">
                <a:solidFill>
                  <a:srgbClr val="D4D4D4"/>
                </a:solidFill>
                <a:effectLst/>
                <a:latin typeface="Consolas" panose="020B0609020204030204" pitchFamily="49" charset="0"/>
              </a:rPr>
              <a:t>, </a:t>
            </a:r>
            <a:r>
              <a:rPr lang="de-DE" sz="1100" b="0" dirty="0">
                <a:solidFill>
                  <a:srgbClr val="569CD6"/>
                </a:solidFill>
                <a:effectLst/>
                <a:latin typeface="Consolas" panose="020B0609020204030204" pitchFamily="49" charset="0"/>
              </a:rPr>
              <a:t>False</a:t>
            </a:r>
            <a:r>
              <a:rPr lang="de-DE" sz="11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7874426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44EB07-BB23-49D6-BEE4-74970A46FF85}"/>
              </a:ext>
            </a:extLst>
          </p:cNvPr>
          <p:cNvSpPr>
            <a:spLocks noGrp="1"/>
          </p:cNvSpPr>
          <p:nvPr>
            <p:ph type="title"/>
          </p:nvPr>
        </p:nvSpPr>
        <p:spPr/>
        <p:txBody>
          <a:bodyPr/>
          <a:lstStyle/>
          <a:p>
            <a:r>
              <a:rPr lang="en-AU" noProof="0" dirty="0"/>
              <a:t>Conan profiles</a:t>
            </a:r>
          </a:p>
        </p:txBody>
      </p:sp>
      <p:sp>
        <p:nvSpPr>
          <p:cNvPr id="3" name="Textplatzhalter 2">
            <a:extLst>
              <a:ext uri="{FF2B5EF4-FFF2-40B4-BE49-F238E27FC236}">
                <a16:creationId xmlns:a16="http://schemas.microsoft.com/office/drawing/2014/main" id="{06525B64-FF9B-4F77-8AAE-7B8D13E56D53}"/>
              </a:ext>
            </a:extLst>
          </p:cNvPr>
          <p:cNvSpPr>
            <a:spLocks noGrp="1"/>
          </p:cNvSpPr>
          <p:nvPr>
            <p:ph type="body" sz="quarter" idx="15"/>
          </p:nvPr>
        </p:nvSpPr>
        <p:spPr/>
        <p:txBody>
          <a:bodyPr/>
          <a:lstStyle/>
          <a:p>
            <a:r>
              <a:rPr lang="en-AU" noProof="0" dirty="0"/>
              <a:t>Conan</a:t>
            </a:r>
          </a:p>
        </p:txBody>
      </p:sp>
      <p:sp>
        <p:nvSpPr>
          <p:cNvPr id="4" name="Foliennummernplatzhalter 3">
            <a:extLst>
              <a:ext uri="{FF2B5EF4-FFF2-40B4-BE49-F238E27FC236}">
                <a16:creationId xmlns:a16="http://schemas.microsoft.com/office/drawing/2014/main" id="{A2AE4632-A032-4D29-8931-27E7DFD216C4}"/>
              </a:ext>
            </a:extLst>
          </p:cNvPr>
          <p:cNvSpPr>
            <a:spLocks noGrp="1"/>
          </p:cNvSpPr>
          <p:nvPr>
            <p:ph type="sldNum" sz="quarter" idx="12"/>
          </p:nvPr>
        </p:nvSpPr>
        <p:spPr/>
        <p:txBody>
          <a:bodyPr/>
          <a:lstStyle/>
          <a:p>
            <a:fld id="{4898AEC0-503E-4FA4-859C-D0F72D6E3F79}" type="slidenum">
              <a:rPr lang="en-US" noProof="1" smtClean="0"/>
              <a:pPr/>
              <a:t>151</a:t>
            </a:fld>
            <a:endParaRPr lang="en-US" noProof="1"/>
          </a:p>
        </p:txBody>
      </p:sp>
      <p:sp>
        <p:nvSpPr>
          <p:cNvPr id="5" name="Inhaltsplatzhalter 4">
            <a:extLst>
              <a:ext uri="{FF2B5EF4-FFF2-40B4-BE49-F238E27FC236}">
                <a16:creationId xmlns:a16="http://schemas.microsoft.com/office/drawing/2014/main" id="{3C70D87F-C0AC-4306-B686-D3691A007AE6}"/>
              </a:ext>
            </a:extLst>
          </p:cNvPr>
          <p:cNvSpPr>
            <a:spLocks noGrp="1"/>
          </p:cNvSpPr>
          <p:nvPr>
            <p:ph sz="quarter" idx="1"/>
          </p:nvPr>
        </p:nvSpPr>
        <p:spPr>
          <a:xfrm>
            <a:off x="258762" y="1295999"/>
            <a:ext cx="6822522" cy="3073982"/>
          </a:xfrm>
        </p:spPr>
        <p:txBody>
          <a:bodyPr/>
          <a:lstStyle/>
          <a:p>
            <a:r>
              <a:rPr lang="en-US" noProof="0" dirty="0"/>
              <a:t>Contain settings, options, environment variables</a:t>
            </a:r>
          </a:p>
          <a:p>
            <a:r>
              <a:rPr lang="en-US" noProof="0" dirty="0"/>
              <a:t>If not specified an automatically generated default profile is used</a:t>
            </a:r>
          </a:p>
          <a:p>
            <a:r>
              <a:rPr lang="en-US" noProof="0" dirty="0"/>
              <a:t>Custom profiles possible and encouraged</a:t>
            </a:r>
          </a:p>
          <a:p>
            <a:r>
              <a:rPr lang="en-US" noProof="0" dirty="0"/>
              <a:t>Plain text files</a:t>
            </a:r>
          </a:p>
          <a:p>
            <a:r>
              <a:rPr lang="en-US" noProof="0" dirty="0"/>
              <a:t>Easy to share between teams and CI services</a:t>
            </a:r>
          </a:p>
          <a:p>
            <a:r>
              <a:rPr lang="en-US" noProof="0" dirty="0"/>
              <a:t>Profile files do not have any file extension</a:t>
            </a:r>
          </a:p>
          <a:p>
            <a:r>
              <a:rPr lang="en-US" noProof="0" dirty="0"/>
              <a:t>Profile files are by default located in the ~/${CONAN_USER_HOME}/profiles</a:t>
            </a:r>
          </a:p>
          <a:p>
            <a:r>
              <a:rPr lang="en-US" noProof="0" dirty="0"/>
              <a:t>directory but can be also distributed anywhere in a project</a:t>
            </a:r>
            <a:endParaRPr lang="en-AU" noProof="0" dirty="0"/>
          </a:p>
        </p:txBody>
      </p:sp>
      <p:sp>
        <p:nvSpPr>
          <p:cNvPr id="6" name="Textfeld 5">
            <a:extLst>
              <a:ext uri="{FF2B5EF4-FFF2-40B4-BE49-F238E27FC236}">
                <a16:creationId xmlns:a16="http://schemas.microsoft.com/office/drawing/2014/main" id="{64B4DF81-96CC-4ECD-A781-B56A5ED38DAB}"/>
              </a:ext>
            </a:extLst>
          </p:cNvPr>
          <p:cNvSpPr txBox="1"/>
          <p:nvPr/>
        </p:nvSpPr>
        <p:spPr>
          <a:xfrm>
            <a:off x="7563801" y="1542652"/>
            <a:ext cx="2785731" cy="3085307"/>
          </a:xfrm>
          <a:prstGeom prst="rect">
            <a:avLst/>
          </a:prstGeom>
          <a:solidFill>
            <a:schemeClr val="tx1"/>
          </a:solidFill>
        </p:spPr>
        <p:txBody>
          <a:bodyPr wrap="square" lIns="0" tIns="0" rIns="0" bIns="0" rtlCol="0">
            <a:noAutofit/>
          </a:bodyPr>
          <a:lstStyle/>
          <a:p>
            <a:pPr algn="l"/>
            <a:r>
              <a:rPr lang="en-US" sz="1800" b="0" i="0" u="none" strike="noStrike" baseline="0" dirty="0">
                <a:solidFill>
                  <a:srgbClr val="DF945F"/>
                </a:solidFill>
                <a:latin typeface="UbuntuMono-Regular"/>
              </a:rPr>
              <a:t>[settings]</a:t>
            </a:r>
          </a:p>
          <a:p>
            <a:pPr algn="l"/>
            <a:r>
              <a:rPr lang="en-US" sz="1800" b="0" i="0" u="none" strike="noStrike" baseline="0" dirty="0" err="1">
                <a:solidFill>
                  <a:srgbClr val="C6C9C7"/>
                </a:solidFill>
                <a:latin typeface="UbuntuMono-Regular"/>
              </a:rPr>
              <a:t>os</a:t>
            </a:r>
            <a:r>
              <a:rPr lang="en-US" sz="1800" b="0" i="0" u="none" strike="noStrike" baseline="0" dirty="0">
                <a:solidFill>
                  <a:srgbClr val="C6C9C7"/>
                </a:solidFill>
                <a:latin typeface="UbuntuMono-Regular"/>
              </a:rPr>
              <a:t>=Linux</a:t>
            </a:r>
          </a:p>
          <a:p>
            <a:pPr algn="l"/>
            <a:r>
              <a:rPr lang="en-US" sz="1800" b="0" i="0" u="none" strike="noStrike" baseline="0" dirty="0" err="1">
                <a:solidFill>
                  <a:srgbClr val="C6C9C7"/>
                </a:solidFill>
                <a:latin typeface="UbuntuMono-Regular"/>
              </a:rPr>
              <a:t>os_build</a:t>
            </a:r>
            <a:r>
              <a:rPr lang="en-US" sz="1800" b="0" i="0" u="none" strike="noStrike" baseline="0" dirty="0">
                <a:solidFill>
                  <a:srgbClr val="C6C9C7"/>
                </a:solidFill>
                <a:latin typeface="UbuntuMono-Regular"/>
              </a:rPr>
              <a:t>=Linux</a:t>
            </a:r>
          </a:p>
          <a:p>
            <a:pPr algn="l"/>
            <a:r>
              <a:rPr lang="en-US" sz="1800" b="0" i="0" u="none" strike="noStrike" baseline="0" dirty="0">
                <a:solidFill>
                  <a:srgbClr val="C6C9C7"/>
                </a:solidFill>
                <a:latin typeface="UbuntuMono-Regular"/>
              </a:rPr>
              <a:t>arch=x86_64</a:t>
            </a:r>
          </a:p>
          <a:p>
            <a:pPr algn="l"/>
            <a:r>
              <a:rPr lang="en-US" sz="1800" b="0" i="0" u="none" strike="noStrike" baseline="0" dirty="0" err="1">
                <a:solidFill>
                  <a:srgbClr val="C6C9C7"/>
                </a:solidFill>
                <a:latin typeface="UbuntuMono-Regular"/>
              </a:rPr>
              <a:t>arch_build</a:t>
            </a:r>
            <a:r>
              <a:rPr lang="en-US" sz="1800" b="0" i="0" u="none" strike="noStrike" baseline="0" dirty="0">
                <a:solidFill>
                  <a:srgbClr val="C6C9C7"/>
                </a:solidFill>
                <a:latin typeface="UbuntuMono-Regular"/>
              </a:rPr>
              <a:t>=x86_64</a:t>
            </a:r>
          </a:p>
          <a:p>
            <a:pPr algn="l"/>
            <a:r>
              <a:rPr lang="en-US" sz="1800" b="0" i="0" u="none" strike="noStrike" baseline="0" dirty="0">
                <a:solidFill>
                  <a:srgbClr val="C6C9C7"/>
                </a:solidFill>
                <a:latin typeface="UbuntuMono-Regular"/>
              </a:rPr>
              <a:t>compiler=</a:t>
            </a:r>
            <a:r>
              <a:rPr lang="en-US" sz="1800" b="0" i="0" u="none" strike="noStrike" baseline="0" dirty="0" err="1">
                <a:solidFill>
                  <a:srgbClr val="C6C9C7"/>
                </a:solidFill>
                <a:latin typeface="UbuntuMono-Regular"/>
              </a:rPr>
              <a:t>gcc</a:t>
            </a:r>
            <a:endParaRPr lang="en-US" sz="1800" b="0" i="0" u="none" strike="noStrike" baseline="0" dirty="0">
              <a:solidFill>
                <a:srgbClr val="C6C9C7"/>
              </a:solidFill>
              <a:latin typeface="UbuntuMono-Regular"/>
            </a:endParaRPr>
          </a:p>
          <a:p>
            <a:pPr algn="l"/>
            <a:r>
              <a:rPr lang="en-US" sz="1800" b="0" i="0" u="none" strike="noStrike" baseline="0" dirty="0" err="1">
                <a:solidFill>
                  <a:srgbClr val="C6C9C7"/>
                </a:solidFill>
                <a:latin typeface="UbuntuMono-Regular"/>
              </a:rPr>
              <a:t>compiler.version</a:t>
            </a:r>
            <a:r>
              <a:rPr lang="en-US" sz="1800" b="0" i="0" u="none" strike="noStrike" baseline="0" dirty="0">
                <a:solidFill>
                  <a:srgbClr val="C6C9C7"/>
                </a:solidFill>
                <a:latin typeface="UbuntuMono-Regular"/>
              </a:rPr>
              <a:t>=10</a:t>
            </a:r>
          </a:p>
          <a:p>
            <a:pPr algn="l"/>
            <a:r>
              <a:rPr lang="en-US" sz="1800" b="0" i="0" u="none" strike="noStrike" baseline="0" dirty="0" err="1">
                <a:solidFill>
                  <a:srgbClr val="C6C9C7"/>
                </a:solidFill>
                <a:latin typeface="UbuntuMono-Regular"/>
              </a:rPr>
              <a:t>compiler.libcxx</a:t>
            </a:r>
            <a:r>
              <a:rPr lang="en-US" sz="1800" b="0" i="0" u="none" strike="noStrike" baseline="0" dirty="0">
                <a:solidFill>
                  <a:srgbClr val="C6C9C7"/>
                </a:solidFill>
                <a:latin typeface="UbuntuMono-Regular"/>
              </a:rPr>
              <a:t>=</a:t>
            </a:r>
            <a:r>
              <a:rPr lang="en-US" sz="1800" b="0" i="0" u="none" strike="noStrike" baseline="0" dirty="0" err="1">
                <a:solidFill>
                  <a:srgbClr val="C6C9C7"/>
                </a:solidFill>
                <a:latin typeface="UbuntuMono-Regular"/>
              </a:rPr>
              <a:t>libstdc</a:t>
            </a:r>
            <a:r>
              <a:rPr lang="en-US" sz="1800" b="0" i="0" u="none" strike="noStrike" baseline="0" dirty="0">
                <a:solidFill>
                  <a:srgbClr val="C6C9C7"/>
                </a:solidFill>
                <a:latin typeface="UbuntuMono-Regular"/>
              </a:rPr>
              <a:t>++</a:t>
            </a:r>
          </a:p>
          <a:p>
            <a:pPr algn="l"/>
            <a:r>
              <a:rPr lang="en-US" sz="1800" b="0" i="0" u="none" strike="noStrike" baseline="0" dirty="0" err="1">
                <a:solidFill>
                  <a:srgbClr val="C6C9C7"/>
                </a:solidFill>
                <a:latin typeface="UbuntuMono-Regular"/>
              </a:rPr>
              <a:t>build_type</a:t>
            </a:r>
            <a:r>
              <a:rPr lang="en-US" sz="1800" b="0" i="0" u="none" strike="noStrike" baseline="0" dirty="0">
                <a:solidFill>
                  <a:srgbClr val="C6C9C7"/>
                </a:solidFill>
                <a:latin typeface="UbuntuMono-Regular"/>
              </a:rPr>
              <a:t>=Release</a:t>
            </a:r>
          </a:p>
          <a:p>
            <a:pPr algn="l"/>
            <a:r>
              <a:rPr lang="en-US" sz="1800" b="0" i="0" u="none" strike="noStrike" baseline="0" dirty="0">
                <a:solidFill>
                  <a:srgbClr val="DF945F"/>
                </a:solidFill>
                <a:latin typeface="UbuntuMono-Regular"/>
              </a:rPr>
              <a:t>[options]</a:t>
            </a:r>
          </a:p>
          <a:p>
            <a:pPr algn="l"/>
            <a:r>
              <a:rPr lang="en-US" sz="1800" b="0" i="0" u="none" strike="noStrike" baseline="0" dirty="0">
                <a:solidFill>
                  <a:srgbClr val="DF945F"/>
                </a:solidFill>
                <a:latin typeface="UbuntuMono-Regular"/>
              </a:rPr>
              <a:t>[env]</a:t>
            </a:r>
            <a:endParaRPr kumimoji="0" lang="en-US" sz="1800" b="0" i="0" u="none" strike="noStrike" kern="0" cap="none" spc="0" normalizeH="0" baseline="0" noProof="0" dirty="0">
              <a:ln>
                <a:noFill/>
              </a:ln>
              <a:solidFill>
                <a:srgbClr val="000000"/>
              </a:solidFill>
              <a:effectLst/>
              <a:uLnTx/>
              <a:uFillTx/>
            </a:endParaRPr>
          </a:p>
        </p:txBody>
      </p:sp>
      <p:sp>
        <p:nvSpPr>
          <p:cNvPr id="7" name="Textfeld 6">
            <a:extLst>
              <a:ext uri="{FF2B5EF4-FFF2-40B4-BE49-F238E27FC236}">
                <a16:creationId xmlns:a16="http://schemas.microsoft.com/office/drawing/2014/main" id="{A5EDBFC2-ED50-4426-A20D-9CCF0450531D}"/>
              </a:ext>
            </a:extLst>
          </p:cNvPr>
          <p:cNvSpPr txBox="1"/>
          <p:nvPr/>
        </p:nvSpPr>
        <p:spPr>
          <a:xfrm>
            <a:off x="7750919" y="964968"/>
            <a:ext cx="2411494" cy="402863"/>
          </a:xfrm>
          <a:prstGeom prst="rect">
            <a:avLst/>
          </a:prstGeom>
          <a:solidFill>
            <a:schemeClr val="accent2"/>
          </a:solid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800" b="0" i="0" u="none" strike="noStrike" baseline="0" dirty="0">
                <a:solidFill>
                  <a:schemeClr val="bg1"/>
                </a:solidFill>
                <a:latin typeface="UbuntuMono-Regular"/>
              </a:rPr>
              <a:t>~/.conan/profiles/default</a:t>
            </a:r>
            <a:endParaRPr kumimoji="0" lang="en-US" sz="1800" b="0" i="0" u="none" strike="noStrike" kern="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117792225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44EB07-BB23-49D6-BEE4-74970A46FF85}"/>
              </a:ext>
            </a:extLst>
          </p:cNvPr>
          <p:cNvSpPr>
            <a:spLocks noGrp="1"/>
          </p:cNvSpPr>
          <p:nvPr>
            <p:ph type="title"/>
          </p:nvPr>
        </p:nvSpPr>
        <p:spPr/>
        <p:txBody>
          <a:bodyPr/>
          <a:lstStyle/>
          <a:p>
            <a:r>
              <a:rPr lang="en-AU" noProof="0" dirty="0"/>
              <a:t>Exercise – Conan pro</a:t>
            </a:r>
            <a:r>
              <a:rPr lang="en-AU" dirty="0"/>
              <a:t>file</a:t>
            </a:r>
            <a:endParaRPr lang="en-AU" noProof="0" dirty="0"/>
          </a:p>
        </p:txBody>
      </p:sp>
      <p:sp>
        <p:nvSpPr>
          <p:cNvPr id="3" name="Textplatzhalter 2">
            <a:extLst>
              <a:ext uri="{FF2B5EF4-FFF2-40B4-BE49-F238E27FC236}">
                <a16:creationId xmlns:a16="http://schemas.microsoft.com/office/drawing/2014/main" id="{06525B64-FF9B-4F77-8AAE-7B8D13E56D53}"/>
              </a:ext>
            </a:extLst>
          </p:cNvPr>
          <p:cNvSpPr>
            <a:spLocks noGrp="1"/>
          </p:cNvSpPr>
          <p:nvPr>
            <p:ph type="body" sz="quarter" idx="15"/>
          </p:nvPr>
        </p:nvSpPr>
        <p:spPr/>
        <p:txBody>
          <a:bodyPr/>
          <a:lstStyle/>
          <a:p>
            <a:r>
              <a:rPr lang="en-AU" noProof="0" dirty="0"/>
              <a:t>Conan</a:t>
            </a:r>
          </a:p>
        </p:txBody>
      </p:sp>
      <p:sp>
        <p:nvSpPr>
          <p:cNvPr id="4" name="Foliennummernplatzhalter 3">
            <a:extLst>
              <a:ext uri="{FF2B5EF4-FFF2-40B4-BE49-F238E27FC236}">
                <a16:creationId xmlns:a16="http://schemas.microsoft.com/office/drawing/2014/main" id="{A2AE4632-A032-4D29-8931-27E7DFD216C4}"/>
              </a:ext>
            </a:extLst>
          </p:cNvPr>
          <p:cNvSpPr>
            <a:spLocks noGrp="1"/>
          </p:cNvSpPr>
          <p:nvPr>
            <p:ph type="sldNum" sz="quarter" idx="12"/>
          </p:nvPr>
        </p:nvSpPr>
        <p:spPr/>
        <p:txBody>
          <a:bodyPr/>
          <a:lstStyle/>
          <a:p>
            <a:fld id="{4898AEC0-503E-4FA4-859C-D0F72D6E3F79}" type="slidenum">
              <a:rPr lang="en-US" noProof="1" smtClean="0"/>
              <a:pPr/>
              <a:t>152</a:t>
            </a:fld>
            <a:endParaRPr lang="en-US" noProof="1"/>
          </a:p>
        </p:txBody>
      </p:sp>
      <p:sp>
        <p:nvSpPr>
          <p:cNvPr id="5" name="Inhaltsplatzhalter 4">
            <a:extLst>
              <a:ext uri="{FF2B5EF4-FFF2-40B4-BE49-F238E27FC236}">
                <a16:creationId xmlns:a16="http://schemas.microsoft.com/office/drawing/2014/main" id="{3C70D87F-C0AC-4306-B686-D3691A007AE6}"/>
              </a:ext>
            </a:extLst>
          </p:cNvPr>
          <p:cNvSpPr>
            <a:spLocks noGrp="1"/>
          </p:cNvSpPr>
          <p:nvPr>
            <p:ph sz="quarter" idx="1"/>
          </p:nvPr>
        </p:nvSpPr>
        <p:spPr>
          <a:xfrm>
            <a:off x="258762" y="1295999"/>
            <a:ext cx="10450800" cy="2903861"/>
          </a:xfrm>
        </p:spPr>
        <p:txBody>
          <a:bodyPr/>
          <a:lstStyle/>
          <a:p>
            <a:r>
              <a:rPr lang="de-DE" dirty="0" err="1"/>
              <a:t>Navigate</a:t>
            </a:r>
            <a:r>
              <a:rPr lang="de-DE" dirty="0"/>
              <a:t> </a:t>
            </a:r>
            <a:r>
              <a:rPr lang="de-DE" dirty="0" err="1"/>
              <a:t>to</a:t>
            </a:r>
            <a:r>
              <a:rPr lang="de-DE" dirty="0"/>
              <a:t> </a:t>
            </a:r>
            <a:r>
              <a:rPr lang="en-US" dirty="0"/>
              <a:t>C:\Users\&lt;NT-User&gt;\.conan\profiles and open default</a:t>
            </a:r>
            <a:endParaRPr lang="de-DE" dirty="0"/>
          </a:p>
          <a:p>
            <a:r>
              <a:rPr lang="de-DE" dirty="0" err="1"/>
              <a:t>Inspect</a:t>
            </a:r>
            <a:r>
              <a:rPr lang="de-DE" dirty="0"/>
              <a:t> the </a:t>
            </a:r>
            <a:r>
              <a:rPr lang="de-DE" dirty="0" err="1"/>
              <a:t>default</a:t>
            </a:r>
            <a:r>
              <a:rPr lang="de-DE" dirty="0"/>
              <a:t> </a:t>
            </a:r>
            <a:r>
              <a:rPr lang="de-DE" dirty="0" err="1"/>
              <a:t>profile</a:t>
            </a:r>
            <a:r>
              <a:rPr lang="de-DE" dirty="0"/>
              <a:t> and </a:t>
            </a:r>
            <a:r>
              <a:rPr lang="de-DE" dirty="0" err="1"/>
              <a:t>get</a:t>
            </a:r>
            <a:r>
              <a:rPr lang="de-DE" dirty="0"/>
              <a:t> an </a:t>
            </a:r>
            <a:r>
              <a:rPr lang="de-DE" dirty="0" err="1"/>
              <a:t>impression</a:t>
            </a:r>
            <a:r>
              <a:rPr lang="de-DE" dirty="0"/>
              <a:t> </a:t>
            </a:r>
            <a:r>
              <a:rPr lang="de-DE" dirty="0" err="1"/>
              <a:t>how</a:t>
            </a:r>
            <a:r>
              <a:rPr lang="de-DE" dirty="0"/>
              <a:t> </a:t>
            </a:r>
            <a:r>
              <a:rPr lang="de-DE" dirty="0" err="1"/>
              <a:t>it</a:t>
            </a:r>
            <a:r>
              <a:rPr lang="de-DE" dirty="0"/>
              <a:t> </a:t>
            </a:r>
            <a:r>
              <a:rPr lang="de-DE" dirty="0" err="1"/>
              <a:t>looks</a:t>
            </a:r>
            <a:r>
              <a:rPr lang="de-DE" dirty="0"/>
              <a:t> like</a:t>
            </a:r>
            <a:endParaRPr lang="en-US" dirty="0"/>
          </a:p>
          <a:p>
            <a:pPr lvl="1"/>
            <a:endParaRPr lang="en-AU" dirty="0"/>
          </a:p>
        </p:txBody>
      </p:sp>
    </p:spTree>
    <p:extLst>
      <p:ext uri="{BB962C8B-B14F-4D97-AF65-F5344CB8AC3E}">
        <p14:creationId xmlns:p14="http://schemas.microsoft.com/office/powerpoint/2010/main" val="294476267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C70D03-7CA5-4EA1-8941-A6CEB715BE28}"/>
              </a:ext>
            </a:extLst>
          </p:cNvPr>
          <p:cNvSpPr>
            <a:spLocks noGrp="1"/>
          </p:cNvSpPr>
          <p:nvPr>
            <p:ph type="ctrTitle"/>
          </p:nvPr>
        </p:nvSpPr>
        <p:spPr/>
        <p:txBody>
          <a:bodyPr/>
          <a:lstStyle/>
          <a:p>
            <a:r>
              <a:rPr lang="en-US" dirty="0"/>
              <a:t>CONAN PACKAGE CREATION</a:t>
            </a:r>
          </a:p>
        </p:txBody>
      </p:sp>
    </p:spTree>
    <p:extLst>
      <p:ext uri="{BB962C8B-B14F-4D97-AF65-F5344CB8AC3E}">
        <p14:creationId xmlns:p14="http://schemas.microsoft.com/office/powerpoint/2010/main" val="415029085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44EB07-BB23-49D6-BEE4-74970A46FF85}"/>
              </a:ext>
            </a:extLst>
          </p:cNvPr>
          <p:cNvSpPr>
            <a:spLocks noGrp="1"/>
          </p:cNvSpPr>
          <p:nvPr>
            <p:ph type="title"/>
          </p:nvPr>
        </p:nvSpPr>
        <p:spPr/>
        <p:txBody>
          <a:bodyPr/>
          <a:lstStyle/>
          <a:p>
            <a:r>
              <a:rPr lang="en-AU" noProof="0" dirty="0"/>
              <a:t>Exercise – </a:t>
            </a:r>
            <a:r>
              <a:rPr lang="en-AU" dirty="0"/>
              <a:t>conan new</a:t>
            </a:r>
            <a:endParaRPr lang="en-AU" noProof="0" dirty="0"/>
          </a:p>
        </p:txBody>
      </p:sp>
      <p:sp>
        <p:nvSpPr>
          <p:cNvPr id="3" name="Textplatzhalter 2">
            <a:extLst>
              <a:ext uri="{FF2B5EF4-FFF2-40B4-BE49-F238E27FC236}">
                <a16:creationId xmlns:a16="http://schemas.microsoft.com/office/drawing/2014/main" id="{06525B64-FF9B-4F77-8AAE-7B8D13E56D53}"/>
              </a:ext>
            </a:extLst>
          </p:cNvPr>
          <p:cNvSpPr>
            <a:spLocks noGrp="1"/>
          </p:cNvSpPr>
          <p:nvPr>
            <p:ph type="body" sz="quarter" idx="15"/>
          </p:nvPr>
        </p:nvSpPr>
        <p:spPr/>
        <p:txBody>
          <a:bodyPr/>
          <a:lstStyle/>
          <a:p>
            <a:r>
              <a:rPr lang="en-AU" noProof="0" dirty="0"/>
              <a:t>Conan</a:t>
            </a:r>
          </a:p>
        </p:txBody>
      </p:sp>
      <p:sp>
        <p:nvSpPr>
          <p:cNvPr id="4" name="Foliennummernplatzhalter 3">
            <a:extLst>
              <a:ext uri="{FF2B5EF4-FFF2-40B4-BE49-F238E27FC236}">
                <a16:creationId xmlns:a16="http://schemas.microsoft.com/office/drawing/2014/main" id="{A2AE4632-A032-4D29-8931-27E7DFD216C4}"/>
              </a:ext>
            </a:extLst>
          </p:cNvPr>
          <p:cNvSpPr>
            <a:spLocks noGrp="1"/>
          </p:cNvSpPr>
          <p:nvPr>
            <p:ph type="sldNum" sz="quarter" idx="12"/>
          </p:nvPr>
        </p:nvSpPr>
        <p:spPr/>
        <p:txBody>
          <a:bodyPr/>
          <a:lstStyle/>
          <a:p>
            <a:fld id="{4898AEC0-503E-4FA4-859C-D0F72D6E3F79}" type="slidenum">
              <a:rPr lang="en-US" noProof="1" smtClean="0"/>
              <a:pPr/>
              <a:t>154</a:t>
            </a:fld>
            <a:endParaRPr lang="en-US" noProof="1"/>
          </a:p>
        </p:txBody>
      </p:sp>
      <p:sp>
        <p:nvSpPr>
          <p:cNvPr id="5" name="Inhaltsplatzhalter 4">
            <a:extLst>
              <a:ext uri="{FF2B5EF4-FFF2-40B4-BE49-F238E27FC236}">
                <a16:creationId xmlns:a16="http://schemas.microsoft.com/office/drawing/2014/main" id="{3C70D87F-C0AC-4306-B686-D3691A007AE6}"/>
              </a:ext>
            </a:extLst>
          </p:cNvPr>
          <p:cNvSpPr>
            <a:spLocks noGrp="1"/>
          </p:cNvSpPr>
          <p:nvPr>
            <p:ph sz="quarter" idx="1"/>
          </p:nvPr>
        </p:nvSpPr>
        <p:spPr>
          <a:xfrm>
            <a:off x="258762" y="1295999"/>
            <a:ext cx="10450800" cy="3063350"/>
          </a:xfrm>
        </p:spPr>
        <p:txBody>
          <a:bodyPr/>
          <a:lstStyle/>
          <a:p>
            <a:r>
              <a:rPr lang="de-DE" dirty="0" err="1"/>
              <a:t>Let‘s</a:t>
            </a:r>
            <a:r>
              <a:rPr lang="de-DE" dirty="0"/>
              <a:t> </a:t>
            </a:r>
            <a:r>
              <a:rPr lang="de-DE" dirty="0" err="1"/>
              <a:t>create</a:t>
            </a:r>
            <a:r>
              <a:rPr lang="de-DE" dirty="0"/>
              <a:t> a simple recipe </a:t>
            </a:r>
            <a:r>
              <a:rPr lang="de-DE" dirty="0">
                <a:sym typeface="Wingdings" panose="05000000000000000000" pitchFamily="2" charset="2"/>
              </a:rPr>
              <a:t></a:t>
            </a:r>
          </a:p>
          <a:p>
            <a:r>
              <a:rPr lang="en-US" i="1" dirty="0"/>
              <a:t>conan new</a:t>
            </a:r>
            <a:r>
              <a:rPr lang="en-US" dirty="0"/>
              <a:t> creates a new package recipe template with a ‘conanfile.py’ and optionally, ‘</a:t>
            </a:r>
            <a:r>
              <a:rPr lang="en-US" dirty="0" err="1"/>
              <a:t>test_package</a:t>
            </a:r>
            <a:r>
              <a:rPr lang="en-US" dirty="0"/>
              <a:t>’ testing files.</a:t>
            </a:r>
            <a:endParaRPr lang="de-DE" dirty="0"/>
          </a:p>
          <a:p>
            <a:r>
              <a:rPr lang="de-DE" dirty="0"/>
              <a:t>In </a:t>
            </a:r>
            <a:r>
              <a:rPr lang="de-DE" dirty="0" err="1"/>
              <a:t>your</a:t>
            </a:r>
            <a:r>
              <a:rPr lang="de-DE" dirty="0"/>
              <a:t> terminal </a:t>
            </a:r>
            <a:r>
              <a:rPr lang="de-DE" dirty="0" err="1"/>
              <a:t>navigate</a:t>
            </a:r>
            <a:r>
              <a:rPr lang="de-DE" dirty="0"/>
              <a:t> </a:t>
            </a:r>
            <a:r>
              <a:rPr lang="de-DE" dirty="0" err="1"/>
              <a:t>to</a:t>
            </a:r>
            <a:r>
              <a:rPr lang="de-DE" dirty="0"/>
              <a:t> </a:t>
            </a:r>
            <a:r>
              <a:rPr lang="de-DE" dirty="0" err="1"/>
              <a:t>exercise</a:t>
            </a:r>
            <a:r>
              <a:rPr lang="de-DE" dirty="0"/>
              <a:t> „</a:t>
            </a:r>
            <a:r>
              <a:rPr lang="de-DE" dirty="0" err="1"/>
              <a:t>Conan_New</a:t>
            </a:r>
            <a:r>
              <a:rPr lang="de-DE" dirty="0"/>
              <a:t>“</a:t>
            </a:r>
          </a:p>
          <a:p>
            <a:pPr lvl="1"/>
            <a:r>
              <a:rPr lang="de-DE" dirty="0"/>
              <a:t>Create a conanfile.py </a:t>
            </a:r>
            <a:r>
              <a:rPr lang="de-DE" dirty="0" err="1"/>
              <a:t>by</a:t>
            </a:r>
            <a:r>
              <a:rPr lang="de-DE" dirty="0"/>
              <a:t> </a:t>
            </a:r>
            <a:r>
              <a:rPr lang="de-DE" dirty="0" err="1"/>
              <a:t>using</a:t>
            </a:r>
            <a:r>
              <a:rPr lang="de-DE" dirty="0"/>
              <a:t> „conan </a:t>
            </a:r>
            <a:r>
              <a:rPr lang="de-DE" dirty="0" err="1"/>
              <a:t>new</a:t>
            </a:r>
            <a:r>
              <a:rPr lang="de-DE" dirty="0"/>
              <a:t> </a:t>
            </a:r>
            <a:r>
              <a:rPr lang="en-US" dirty="0" err="1"/>
              <a:t>mypackage</a:t>
            </a:r>
            <a:r>
              <a:rPr lang="en-US" dirty="0"/>
              <a:t>/1.0@cmaketraining/testing”</a:t>
            </a:r>
          </a:p>
          <a:p>
            <a:pPr lvl="1"/>
            <a:r>
              <a:rPr lang="de-DE" dirty="0"/>
              <a:t>Create a conanfile.py </a:t>
            </a:r>
            <a:r>
              <a:rPr lang="de-DE" dirty="0" err="1"/>
              <a:t>by</a:t>
            </a:r>
            <a:r>
              <a:rPr lang="de-DE" dirty="0"/>
              <a:t> </a:t>
            </a:r>
            <a:r>
              <a:rPr lang="de-DE" dirty="0" err="1"/>
              <a:t>using</a:t>
            </a:r>
            <a:r>
              <a:rPr lang="de-DE" dirty="0"/>
              <a:t> „conan </a:t>
            </a:r>
            <a:r>
              <a:rPr lang="de-DE" dirty="0" err="1"/>
              <a:t>new</a:t>
            </a:r>
            <a:r>
              <a:rPr lang="de-DE" dirty="0"/>
              <a:t> </a:t>
            </a:r>
            <a:r>
              <a:rPr lang="en-US" dirty="0" err="1"/>
              <a:t>mypackage</a:t>
            </a:r>
            <a:r>
              <a:rPr lang="en-US" dirty="0"/>
              <a:t>/1.0@cmaketraining/testing --template=</a:t>
            </a:r>
            <a:r>
              <a:rPr lang="en-US" dirty="0" err="1"/>
              <a:t>cmake_lib</a:t>
            </a:r>
            <a:endParaRPr lang="en-US" dirty="0"/>
          </a:p>
          <a:p>
            <a:pPr lvl="1"/>
            <a:r>
              <a:rPr lang="en-US" dirty="0"/>
              <a:t>Play around what conan new can help you with by checking arguments from the documentation </a:t>
            </a:r>
            <a:r>
              <a:rPr lang="en-US" dirty="0">
                <a:hlinkClick r:id="rId2"/>
              </a:rPr>
              <a:t>https://docs.conan.io/en/latest/reference/commands/creator/new.html</a:t>
            </a:r>
            <a:r>
              <a:rPr lang="en-US" dirty="0"/>
              <a:t> </a:t>
            </a:r>
          </a:p>
          <a:p>
            <a:pPr lvl="1"/>
            <a:r>
              <a:rPr lang="en-US" dirty="0"/>
              <a:t>Check what is the content of the conanfile.py. There will be some lines generated that we will explain soon.</a:t>
            </a:r>
          </a:p>
          <a:p>
            <a:pPr lvl="1"/>
            <a:endParaRPr lang="en-US" dirty="0"/>
          </a:p>
          <a:p>
            <a:pPr lvl="1"/>
            <a:endParaRPr lang="en-AU" dirty="0"/>
          </a:p>
        </p:txBody>
      </p:sp>
    </p:spTree>
    <p:extLst>
      <p:ext uri="{BB962C8B-B14F-4D97-AF65-F5344CB8AC3E}">
        <p14:creationId xmlns:p14="http://schemas.microsoft.com/office/powerpoint/2010/main" val="299772721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44EB07-BB23-49D6-BEE4-74970A46FF85}"/>
              </a:ext>
            </a:extLst>
          </p:cNvPr>
          <p:cNvSpPr>
            <a:spLocks noGrp="1"/>
          </p:cNvSpPr>
          <p:nvPr>
            <p:ph type="title"/>
          </p:nvPr>
        </p:nvSpPr>
        <p:spPr/>
        <p:txBody>
          <a:bodyPr/>
          <a:lstStyle/>
          <a:p>
            <a:r>
              <a:rPr lang="en-AU" dirty="0"/>
              <a:t>Recipe options</a:t>
            </a:r>
            <a:endParaRPr lang="en-AU" noProof="0" dirty="0"/>
          </a:p>
        </p:txBody>
      </p:sp>
      <p:sp>
        <p:nvSpPr>
          <p:cNvPr id="3" name="Textplatzhalter 2">
            <a:extLst>
              <a:ext uri="{FF2B5EF4-FFF2-40B4-BE49-F238E27FC236}">
                <a16:creationId xmlns:a16="http://schemas.microsoft.com/office/drawing/2014/main" id="{06525B64-FF9B-4F77-8AAE-7B8D13E56D53}"/>
              </a:ext>
            </a:extLst>
          </p:cNvPr>
          <p:cNvSpPr>
            <a:spLocks noGrp="1"/>
          </p:cNvSpPr>
          <p:nvPr>
            <p:ph type="body" sz="quarter" idx="15"/>
          </p:nvPr>
        </p:nvSpPr>
        <p:spPr/>
        <p:txBody>
          <a:bodyPr/>
          <a:lstStyle/>
          <a:p>
            <a:r>
              <a:rPr lang="en-AU" noProof="0" dirty="0"/>
              <a:t>Conan</a:t>
            </a:r>
          </a:p>
        </p:txBody>
      </p:sp>
      <p:sp>
        <p:nvSpPr>
          <p:cNvPr id="4" name="Foliennummernplatzhalter 3">
            <a:extLst>
              <a:ext uri="{FF2B5EF4-FFF2-40B4-BE49-F238E27FC236}">
                <a16:creationId xmlns:a16="http://schemas.microsoft.com/office/drawing/2014/main" id="{A2AE4632-A032-4D29-8931-27E7DFD216C4}"/>
              </a:ext>
            </a:extLst>
          </p:cNvPr>
          <p:cNvSpPr>
            <a:spLocks noGrp="1"/>
          </p:cNvSpPr>
          <p:nvPr>
            <p:ph type="sldNum" sz="quarter" idx="12"/>
          </p:nvPr>
        </p:nvSpPr>
        <p:spPr/>
        <p:txBody>
          <a:bodyPr/>
          <a:lstStyle/>
          <a:p>
            <a:fld id="{4898AEC0-503E-4FA4-859C-D0F72D6E3F79}" type="slidenum">
              <a:rPr lang="en-US" noProof="1" smtClean="0"/>
              <a:pPr/>
              <a:t>155</a:t>
            </a:fld>
            <a:endParaRPr lang="en-US" noProof="1"/>
          </a:p>
        </p:txBody>
      </p:sp>
      <p:sp>
        <p:nvSpPr>
          <p:cNvPr id="5" name="Inhaltsplatzhalter 4">
            <a:extLst>
              <a:ext uri="{FF2B5EF4-FFF2-40B4-BE49-F238E27FC236}">
                <a16:creationId xmlns:a16="http://schemas.microsoft.com/office/drawing/2014/main" id="{3C70D87F-C0AC-4306-B686-D3691A007AE6}"/>
              </a:ext>
            </a:extLst>
          </p:cNvPr>
          <p:cNvSpPr>
            <a:spLocks noGrp="1"/>
          </p:cNvSpPr>
          <p:nvPr>
            <p:ph sz="quarter" idx="1"/>
          </p:nvPr>
        </p:nvSpPr>
        <p:spPr>
          <a:xfrm>
            <a:off x="205477" y="3085306"/>
            <a:ext cx="10450800" cy="2331519"/>
          </a:xfrm>
        </p:spPr>
        <p:txBody>
          <a:bodyPr/>
          <a:lstStyle/>
          <a:p>
            <a:r>
              <a:rPr lang="en-AU" noProof="0" dirty="0" err="1"/>
              <a:t>exports_source</a:t>
            </a:r>
            <a:endParaRPr lang="en-AU" noProof="0" dirty="0"/>
          </a:p>
          <a:p>
            <a:pPr lvl="1"/>
            <a:r>
              <a:rPr lang="en-US" noProof="0" dirty="0"/>
              <a:t>The </a:t>
            </a:r>
            <a:r>
              <a:rPr lang="en-US" noProof="0" dirty="0" err="1"/>
              <a:t>exports_sources</a:t>
            </a:r>
            <a:r>
              <a:rPr lang="en-US" noProof="0" dirty="0"/>
              <a:t> attribute defines which sources are exported together with the recipe, these sources become part of the package recipe	</a:t>
            </a:r>
          </a:p>
          <a:p>
            <a:r>
              <a:rPr lang="en-US" noProof="0" dirty="0"/>
              <a:t>generators</a:t>
            </a:r>
          </a:p>
          <a:p>
            <a:pPr lvl="1"/>
            <a:r>
              <a:rPr lang="en-US" noProof="0" dirty="0"/>
              <a:t>Generators specify which is the output of the install command in your project folder. By default, a conanbuildinfo.txt file is generated, but you can specify different generators and even use more than one.</a:t>
            </a:r>
          </a:p>
          <a:p>
            <a:endParaRPr lang="en-AU" noProof="0" dirty="0"/>
          </a:p>
        </p:txBody>
      </p:sp>
      <p:sp>
        <p:nvSpPr>
          <p:cNvPr id="6" name="Textfeld 5">
            <a:extLst>
              <a:ext uri="{FF2B5EF4-FFF2-40B4-BE49-F238E27FC236}">
                <a16:creationId xmlns:a16="http://schemas.microsoft.com/office/drawing/2014/main" id="{7F1A3F6A-4F95-461C-88DE-11F0F4ABF64A}"/>
              </a:ext>
            </a:extLst>
          </p:cNvPr>
          <p:cNvSpPr txBox="1"/>
          <p:nvPr/>
        </p:nvSpPr>
        <p:spPr>
          <a:xfrm>
            <a:off x="4316126" y="166743"/>
            <a:ext cx="6539947" cy="2292935"/>
          </a:xfrm>
          <a:prstGeom prst="rect">
            <a:avLst/>
          </a:prstGeom>
          <a:solidFill>
            <a:schemeClr val="tx1"/>
          </a:solidFill>
        </p:spPr>
        <p:txBody>
          <a:bodyPr wrap="square">
            <a:spAutoFit/>
          </a:bodyPr>
          <a:lstStyle/>
          <a:p>
            <a:r>
              <a:rPr lang="de-DE" sz="1100" b="0" dirty="0">
                <a:solidFill>
                  <a:srgbClr val="C586C0"/>
                </a:solidFill>
                <a:effectLst/>
                <a:latin typeface="Consolas" panose="020B0609020204030204" pitchFamily="49" charset="0"/>
              </a:rPr>
              <a:t>from</a:t>
            </a:r>
            <a:r>
              <a:rPr lang="de-DE" sz="1100" b="0" dirty="0">
                <a:solidFill>
                  <a:srgbClr val="D4D4D4"/>
                </a:solidFill>
                <a:effectLst/>
                <a:latin typeface="Consolas" panose="020B0609020204030204" pitchFamily="49" charset="0"/>
              </a:rPr>
              <a:t> </a:t>
            </a:r>
            <a:r>
              <a:rPr lang="de-DE" sz="1100" b="0" dirty="0">
                <a:solidFill>
                  <a:srgbClr val="4EC9B0"/>
                </a:solidFill>
                <a:effectLst/>
                <a:latin typeface="Consolas" panose="020B0609020204030204" pitchFamily="49" charset="0"/>
              </a:rPr>
              <a:t>conans</a:t>
            </a:r>
            <a:r>
              <a:rPr lang="de-DE" sz="1100" b="0" dirty="0">
                <a:solidFill>
                  <a:srgbClr val="D4D4D4"/>
                </a:solidFill>
                <a:effectLst/>
                <a:latin typeface="Consolas" panose="020B0609020204030204" pitchFamily="49" charset="0"/>
              </a:rPr>
              <a:t> </a:t>
            </a:r>
            <a:r>
              <a:rPr lang="de-DE" sz="1100" b="0" dirty="0">
                <a:solidFill>
                  <a:srgbClr val="C586C0"/>
                </a:solidFill>
                <a:effectLst/>
                <a:latin typeface="Consolas" panose="020B0609020204030204" pitchFamily="49" charset="0"/>
              </a:rPr>
              <a:t>import</a:t>
            </a:r>
            <a:r>
              <a:rPr lang="de-DE" sz="1100" b="0" dirty="0">
                <a:solidFill>
                  <a:srgbClr val="D4D4D4"/>
                </a:solidFill>
                <a:effectLst/>
                <a:latin typeface="Consolas" panose="020B0609020204030204" pitchFamily="49" charset="0"/>
              </a:rPr>
              <a:t> </a:t>
            </a:r>
            <a:r>
              <a:rPr lang="de-DE" sz="1100" b="0" dirty="0">
                <a:solidFill>
                  <a:srgbClr val="4EC9B0"/>
                </a:solidFill>
                <a:effectLst/>
                <a:latin typeface="Consolas" panose="020B0609020204030204" pitchFamily="49" charset="0"/>
              </a:rPr>
              <a:t>ConanFile</a:t>
            </a:r>
            <a:r>
              <a:rPr lang="de-DE" sz="1100" b="0" dirty="0">
                <a:solidFill>
                  <a:srgbClr val="D4D4D4"/>
                </a:solidFill>
                <a:effectLst/>
                <a:latin typeface="Consolas" panose="020B0609020204030204" pitchFamily="49" charset="0"/>
              </a:rPr>
              <a:t>, </a:t>
            </a:r>
            <a:r>
              <a:rPr lang="de-DE" sz="1100" b="0" dirty="0">
                <a:solidFill>
                  <a:srgbClr val="4EC9B0"/>
                </a:solidFill>
                <a:effectLst/>
                <a:latin typeface="Consolas" panose="020B0609020204030204" pitchFamily="49" charset="0"/>
              </a:rPr>
              <a:t>CMake</a:t>
            </a:r>
            <a:endParaRPr lang="de-DE" sz="1100" b="0" dirty="0">
              <a:solidFill>
                <a:srgbClr val="D4D4D4"/>
              </a:solidFill>
              <a:effectLst/>
              <a:latin typeface="Consolas" panose="020B0609020204030204" pitchFamily="49" charset="0"/>
            </a:endParaRPr>
          </a:p>
          <a:p>
            <a:br>
              <a:rPr lang="de-DE" sz="1100" b="0" dirty="0">
                <a:solidFill>
                  <a:srgbClr val="D4D4D4"/>
                </a:solidFill>
                <a:effectLst/>
                <a:latin typeface="Consolas" panose="020B0609020204030204" pitchFamily="49" charset="0"/>
              </a:rPr>
            </a:br>
            <a:r>
              <a:rPr lang="de-DE" sz="1100" b="0" dirty="0">
                <a:solidFill>
                  <a:srgbClr val="569CD6"/>
                </a:solidFill>
                <a:effectLst/>
                <a:latin typeface="Consolas" panose="020B0609020204030204" pitchFamily="49" charset="0"/>
              </a:rPr>
              <a:t>class</a:t>
            </a:r>
            <a:r>
              <a:rPr lang="de-DE" sz="1100" b="0" dirty="0">
                <a:solidFill>
                  <a:srgbClr val="D4D4D4"/>
                </a:solidFill>
                <a:effectLst/>
                <a:latin typeface="Consolas" panose="020B0609020204030204" pitchFamily="49" charset="0"/>
              </a:rPr>
              <a:t> </a:t>
            </a:r>
            <a:r>
              <a:rPr lang="de-DE" sz="1100" b="0" dirty="0">
                <a:solidFill>
                  <a:srgbClr val="4EC9B0"/>
                </a:solidFill>
                <a:effectLst/>
                <a:latin typeface="Consolas" panose="020B0609020204030204" pitchFamily="49" charset="0"/>
              </a:rPr>
              <a:t>HelloConan</a:t>
            </a:r>
            <a:r>
              <a:rPr lang="de-DE" sz="1100" b="0" dirty="0">
                <a:solidFill>
                  <a:srgbClr val="D4D4D4"/>
                </a:solidFill>
                <a:effectLst/>
                <a:latin typeface="Consolas" panose="020B0609020204030204" pitchFamily="49" charset="0"/>
              </a:rPr>
              <a:t>(</a:t>
            </a:r>
            <a:r>
              <a:rPr lang="de-DE" sz="1100" b="0" dirty="0">
                <a:solidFill>
                  <a:srgbClr val="4EC9B0"/>
                </a:solidFill>
                <a:effectLst/>
                <a:latin typeface="Consolas" panose="020B0609020204030204" pitchFamily="49" charset="0"/>
              </a:rPr>
              <a:t>ConanFile</a:t>
            </a:r>
            <a:r>
              <a:rPr lang="de-DE" sz="1100" b="0" dirty="0">
                <a:solidFill>
                  <a:srgbClr val="D4D4D4"/>
                </a:solidFill>
                <a:effectLst/>
                <a:latin typeface="Consolas" panose="020B0609020204030204" pitchFamily="49" charset="0"/>
              </a:rPr>
              <a:t>):</a:t>
            </a: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name</a:t>
            </a:r>
            <a:r>
              <a:rPr lang="de-DE" sz="1100" b="0" dirty="0">
                <a:solidFill>
                  <a:srgbClr val="D4D4D4"/>
                </a:solidFill>
                <a:effectLst/>
                <a:latin typeface="Consolas" panose="020B0609020204030204" pitchFamily="49" charset="0"/>
              </a:rPr>
              <a:t> = </a:t>
            </a:r>
            <a:r>
              <a:rPr lang="de-DE" sz="1100" b="0" dirty="0">
                <a:solidFill>
                  <a:srgbClr val="CE9178"/>
                </a:solidFill>
                <a:effectLst/>
                <a:latin typeface="Consolas" panose="020B0609020204030204" pitchFamily="49" charset="0"/>
              </a:rPr>
              <a:t>"hello"</a:t>
            </a:r>
            <a:endParaRPr lang="de-DE" sz="1100" b="0" dirty="0">
              <a:solidFill>
                <a:srgbClr val="D4D4D4"/>
              </a:solidFill>
              <a:effectLst/>
              <a:latin typeface="Consolas" panose="020B0609020204030204" pitchFamily="49" charset="0"/>
            </a:endParaRP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version</a:t>
            </a:r>
            <a:r>
              <a:rPr lang="de-DE" sz="1100" b="0" dirty="0">
                <a:solidFill>
                  <a:srgbClr val="D4D4D4"/>
                </a:solidFill>
                <a:effectLst/>
                <a:latin typeface="Consolas" panose="020B0609020204030204" pitchFamily="49" charset="0"/>
              </a:rPr>
              <a:t> = </a:t>
            </a:r>
            <a:r>
              <a:rPr lang="de-DE" sz="1100" b="0" dirty="0">
                <a:solidFill>
                  <a:srgbClr val="CE9178"/>
                </a:solidFill>
                <a:effectLst/>
                <a:latin typeface="Consolas" panose="020B0609020204030204" pitchFamily="49" charset="0"/>
              </a:rPr>
              <a:t>"0.1"</a:t>
            </a:r>
            <a:endParaRPr lang="de-DE" sz="1100" b="0" dirty="0">
              <a:solidFill>
                <a:srgbClr val="D4D4D4"/>
              </a:solidFill>
              <a:effectLst/>
              <a:latin typeface="Consolas" panose="020B0609020204030204" pitchFamily="49" charset="0"/>
            </a:endParaRP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license</a:t>
            </a:r>
            <a:r>
              <a:rPr lang="de-DE" sz="1100" b="0" dirty="0">
                <a:solidFill>
                  <a:srgbClr val="D4D4D4"/>
                </a:solidFill>
                <a:effectLst/>
                <a:latin typeface="Consolas" panose="020B0609020204030204" pitchFamily="49" charset="0"/>
              </a:rPr>
              <a:t> = </a:t>
            </a:r>
            <a:r>
              <a:rPr lang="de-DE" sz="1100" b="0" dirty="0">
                <a:solidFill>
                  <a:srgbClr val="CE9178"/>
                </a:solidFill>
                <a:effectLst/>
                <a:latin typeface="Consolas" panose="020B0609020204030204" pitchFamily="49" charset="0"/>
              </a:rPr>
              <a:t>"&lt;Put the package license here&gt;"</a:t>
            </a:r>
            <a:endParaRPr lang="de-DE" sz="1100" b="0" dirty="0">
              <a:solidFill>
                <a:srgbClr val="D4D4D4"/>
              </a:solidFill>
              <a:effectLst/>
              <a:latin typeface="Consolas" panose="020B0609020204030204" pitchFamily="49" charset="0"/>
            </a:endParaRP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url</a:t>
            </a:r>
            <a:r>
              <a:rPr lang="de-DE" sz="1100" b="0" dirty="0">
                <a:solidFill>
                  <a:srgbClr val="D4D4D4"/>
                </a:solidFill>
                <a:effectLst/>
                <a:latin typeface="Consolas" panose="020B0609020204030204" pitchFamily="49" charset="0"/>
              </a:rPr>
              <a:t> = </a:t>
            </a:r>
            <a:r>
              <a:rPr lang="de-DE" sz="1100" b="0" dirty="0">
                <a:solidFill>
                  <a:srgbClr val="CE9178"/>
                </a:solidFill>
                <a:effectLst/>
                <a:latin typeface="Consolas" panose="020B0609020204030204" pitchFamily="49" charset="0"/>
              </a:rPr>
              <a:t>"&lt;Package recipe repository url here, for issues about the package&gt;"</a:t>
            </a:r>
            <a:endParaRPr lang="de-DE" sz="1100" b="0" dirty="0">
              <a:solidFill>
                <a:srgbClr val="D4D4D4"/>
              </a:solidFill>
              <a:effectLst/>
              <a:latin typeface="Consolas" panose="020B0609020204030204" pitchFamily="49" charset="0"/>
            </a:endParaRP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description</a:t>
            </a:r>
            <a:r>
              <a:rPr lang="de-DE" sz="1100" b="0" dirty="0">
                <a:solidFill>
                  <a:srgbClr val="D4D4D4"/>
                </a:solidFill>
                <a:effectLst/>
                <a:latin typeface="Consolas" panose="020B0609020204030204" pitchFamily="49" charset="0"/>
              </a:rPr>
              <a:t> = </a:t>
            </a:r>
            <a:r>
              <a:rPr lang="de-DE" sz="1100" b="0" dirty="0">
                <a:solidFill>
                  <a:srgbClr val="CE9178"/>
                </a:solidFill>
                <a:effectLst/>
                <a:latin typeface="Consolas" panose="020B0609020204030204" pitchFamily="49" charset="0"/>
              </a:rPr>
              <a:t>"&lt;Description of hello here&gt;"</a:t>
            </a:r>
            <a:endParaRPr lang="de-DE" sz="1100" b="0" dirty="0">
              <a:solidFill>
                <a:srgbClr val="D4D4D4"/>
              </a:solidFill>
              <a:effectLst/>
              <a:latin typeface="Consolas" panose="020B0609020204030204" pitchFamily="49" charset="0"/>
            </a:endParaRP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settings</a:t>
            </a:r>
            <a:r>
              <a:rPr lang="de-DE" sz="1100" b="0" dirty="0">
                <a:solidFill>
                  <a:srgbClr val="D4D4D4"/>
                </a:solidFill>
                <a:effectLst/>
                <a:latin typeface="Consolas" panose="020B0609020204030204" pitchFamily="49" charset="0"/>
              </a:rPr>
              <a:t> = </a:t>
            </a:r>
            <a:r>
              <a:rPr lang="de-DE" sz="1100" b="0" dirty="0">
                <a:solidFill>
                  <a:srgbClr val="CE9178"/>
                </a:solidFill>
                <a:effectLst/>
                <a:latin typeface="Consolas" panose="020B0609020204030204" pitchFamily="49" charset="0"/>
              </a:rPr>
              <a:t>"os"</a:t>
            </a:r>
            <a:r>
              <a:rPr lang="de-DE" sz="1100" b="0" dirty="0">
                <a:solidFill>
                  <a:srgbClr val="D4D4D4"/>
                </a:solidFill>
                <a:effectLst/>
                <a:latin typeface="Consolas" panose="020B0609020204030204" pitchFamily="49" charset="0"/>
              </a:rPr>
              <a:t>, </a:t>
            </a:r>
            <a:r>
              <a:rPr lang="de-DE" sz="1100" b="0" dirty="0">
                <a:solidFill>
                  <a:srgbClr val="CE9178"/>
                </a:solidFill>
                <a:effectLst/>
                <a:latin typeface="Consolas" panose="020B0609020204030204" pitchFamily="49" charset="0"/>
              </a:rPr>
              <a:t>"compiler"</a:t>
            </a:r>
            <a:r>
              <a:rPr lang="de-DE" sz="1100" b="0" dirty="0">
                <a:solidFill>
                  <a:srgbClr val="D4D4D4"/>
                </a:solidFill>
                <a:effectLst/>
                <a:latin typeface="Consolas" panose="020B0609020204030204" pitchFamily="49" charset="0"/>
              </a:rPr>
              <a:t>, </a:t>
            </a:r>
            <a:r>
              <a:rPr lang="de-DE" sz="1100" b="0" dirty="0">
                <a:solidFill>
                  <a:srgbClr val="CE9178"/>
                </a:solidFill>
                <a:effectLst/>
                <a:latin typeface="Consolas" panose="020B0609020204030204" pitchFamily="49" charset="0"/>
              </a:rPr>
              <a:t>"build_type"</a:t>
            </a:r>
            <a:r>
              <a:rPr lang="de-DE" sz="1100" b="0" dirty="0">
                <a:solidFill>
                  <a:srgbClr val="D4D4D4"/>
                </a:solidFill>
                <a:effectLst/>
                <a:latin typeface="Consolas" panose="020B0609020204030204" pitchFamily="49" charset="0"/>
              </a:rPr>
              <a:t>, </a:t>
            </a:r>
            <a:r>
              <a:rPr lang="de-DE" sz="1100" b="0" dirty="0">
                <a:solidFill>
                  <a:srgbClr val="CE9178"/>
                </a:solidFill>
                <a:effectLst/>
                <a:latin typeface="Consolas" panose="020B0609020204030204" pitchFamily="49" charset="0"/>
              </a:rPr>
              <a:t>"arch"</a:t>
            </a:r>
            <a:endParaRPr lang="de-DE" sz="1100" b="0" dirty="0">
              <a:solidFill>
                <a:srgbClr val="D4D4D4"/>
              </a:solidFill>
              <a:effectLst/>
              <a:latin typeface="Consolas" panose="020B0609020204030204" pitchFamily="49" charset="0"/>
            </a:endParaRP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options</a:t>
            </a:r>
            <a:r>
              <a:rPr lang="de-DE" sz="1100" b="0" dirty="0">
                <a:solidFill>
                  <a:srgbClr val="D4D4D4"/>
                </a:solidFill>
                <a:effectLst/>
                <a:latin typeface="Consolas" panose="020B0609020204030204" pitchFamily="49" charset="0"/>
              </a:rPr>
              <a:t> = {</a:t>
            </a:r>
            <a:r>
              <a:rPr lang="de-DE" sz="1100" b="0" dirty="0">
                <a:solidFill>
                  <a:srgbClr val="CE9178"/>
                </a:solidFill>
                <a:effectLst/>
                <a:latin typeface="Consolas" panose="020B0609020204030204" pitchFamily="49" charset="0"/>
              </a:rPr>
              <a:t>"shared"</a:t>
            </a:r>
            <a:r>
              <a:rPr lang="de-DE" sz="1100" b="0" dirty="0">
                <a:solidFill>
                  <a:srgbClr val="D4D4D4"/>
                </a:solidFill>
                <a:effectLst/>
                <a:latin typeface="Consolas" panose="020B0609020204030204" pitchFamily="49" charset="0"/>
              </a:rPr>
              <a:t>: [</a:t>
            </a:r>
            <a:r>
              <a:rPr lang="de-DE" sz="1100" b="0" dirty="0">
                <a:solidFill>
                  <a:srgbClr val="569CD6"/>
                </a:solidFill>
                <a:effectLst/>
                <a:latin typeface="Consolas" panose="020B0609020204030204" pitchFamily="49" charset="0"/>
              </a:rPr>
              <a:t>True</a:t>
            </a:r>
            <a:r>
              <a:rPr lang="de-DE" sz="1100" b="0" dirty="0">
                <a:solidFill>
                  <a:srgbClr val="D4D4D4"/>
                </a:solidFill>
                <a:effectLst/>
                <a:latin typeface="Consolas" panose="020B0609020204030204" pitchFamily="49" charset="0"/>
              </a:rPr>
              <a:t>, </a:t>
            </a:r>
            <a:r>
              <a:rPr lang="de-DE" sz="1100" b="0" dirty="0">
                <a:solidFill>
                  <a:srgbClr val="569CD6"/>
                </a:solidFill>
                <a:effectLst/>
                <a:latin typeface="Consolas" panose="020B0609020204030204" pitchFamily="49" charset="0"/>
              </a:rPr>
              <a:t>False</a:t>
            </a:r>
            <a:r>
              <a:rPr lang="de-DE" sz="1100" b="0" dirty="0">
                <a:solidFill>
                  <a:srgbClr val="D4D4D4"/>
                </a:solidFill>
                <a:effectLst/>
                <a:latin typeface="Consolas" panose="020B0609020204030204" pitchFamily="49" charset="0"/>
              </a:rPr>
              <a:t>]}</a:t>
            </a: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default_options</a:t>
            </a:r>
            <a:r>
              <a:rPr lang="de-DE" sz="1100" b="0" dirty="0">
                <a:solidFill>
                  <a:srgbClr val="D4D4D4"/>
                </a:solidFill>
                <a:effectLst/>
                <a:latin typeface="Consolas" panose="020B0609020204030204" pitchFamily="49" charset="0"/>
              </a:rPr>
              <a:t> = {</a:t>
            </a:r>
            <a:r>
              <a:rPr lang="de-DE" sz="1100" b="0" dirty="0">
                <a:solidFill>
                  <a:srgbClr val="CE9178"/>
                </a:solidFill>
                <a:effectLst/>
                <a:latin typeface="Consolas" panose="020B0609020204030204" pitchFamily="49" charset="0"/>
              </a:rPr>
              <a:t>"shared"</a:t>
            </a:r>
            <a:r>
              <a:rPr lang="de-DE" sz="1100" b="0" dirty="0">
                <a:solidFill>
                  <a:srgbClr val="D4D4D4"/>
                </a:solidFill>
                <a:effectLst/>
                <a:latin typeface="Consolas" panose="020B0609020204030204" pitchFamily="49" charset="0"/>
              </a:rPr>
              <a:t>: </a:t>
            </a:r>
            <a:r>
              <a:rPr lang="de-DE" sz="1100" b="0" dirty="0">
                <a:solidFill>
                  <a:srgbClr val="569CD6"/>
                </a:solidFill>
                <a:effectLst/>
                <a:latin typeface="Consolas" panose="020B0609020204030204" pitchFamily="49" charset="0"/>
              </a:rPr>
              <a:t>False</a:t>
            </a:r>
            <a:r>
              <a:rPr lang="de-DE" sz="1100" b="0" dirty="0">
                <a:solidFill>
                  <a:srgbClr val="D4D4D4"/>
                </a:solidFill>
                <a:effectLst/>
                <a:latin typeface="Consolas" panose="020B0609020204030204" pitchFamily="49" charset="0"/>
              </a:rPr>
              <a:t>}</a:t>
            </a: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generators</a:t>
            </a:r>
            <a:r>
              <a:rPr lang="de-DE" sz="1100" b="0" dirty="0">
                <a:solidFill>
                  <a:srgbClr val="D4D4D4"/>
                </a:solidFill>
                <a:effectLst/>
                <a:latin typeface="Consolas" panose="020B0609020204030204" pitchFamily="49" charset="0"/>
              </a:rPr>
              <a:t> = </a:t>
            </a:r>
            <a:r>
              <a:rPr lang="de-DE" sz="1100" b="0" dirty="0">
                <a:solidFill>
                  <a:srgbClr val="CE9178"/>
                </a:solidFill>
                <a:effectLst/>
                <a:latin typeface="Consolas" panose="020B0609020204030204" pitchFamily="49" charset="0"/>
              </a:rPr>
              <a:t>“</a:t>
            </a:r>
            <a:r>
              <a:rPr lang="de-DE" sz="1100" dirty="0">
                <a:solidFill>
                  <a:srgbClr val="CE9178"/>
                </a:solidFill>
                <a:latin typeface="Consolas" panose="020B0609020204030204" pitchFamily="49" charset="0"/>
              </a:rPr>
              <a:t>CMakeToolchain</a:t>
            </a:r>
            <a:r>
              <a:rPr lang="de-DE" sz="1100" b="0" dirty="0">
                <a:solidFill>
                  <a:srgbClr val="CE9178"/>
                </a:solidFill>
                <a:effectLst/>
                <a:latin typeface="Consolas" panose="020B0609020204030204" pitchFamily="49" charset="0"/>
              </a:rPr>
              <a:t>"</a:t>
            </a:r>
            <a:endParaRPr lang="de-DE" sz="1100" b="0" dirty="0">
              <a:solidFill>
                <a:srgbClr val="D4D4D4"/>
              </a:solidFill>
              <a:effectLst/>
              <a:latin typeface="Consolas" panose="020B0609020204030204" pitchFamily="49" charset="0"/>
            </a:endParaRP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exports_sources</a:t>
            </a:r>
            <a:r>
              <a:rPr lang="de-DE" sz="1100" b="0" dirty="0">
                <a:solidFill>
                  <a:srgbClr val="D4D4D4"/>
                </a:solidFill>
                <a:effectLst/>
                <a:latin typeface="Consolas" panose="020B0609020204030204" pitchFamily="49" charset="0"/>
              </a:rPr>
              <a:t> = </a:t>
            </a:r>
            <a:r>
              <a:rPr lang="de-DE" sz="1100" b="0" dirty="0">
                <a:solidFill>
                  <a:srgbClr val="CE9178"/>
                </a:solidFill>
                <a:effectLst/>
                <a:latin typeface="Consolas" panose="020B0609020204030204" pitchFamily="49" charset="0"/>
              </a:rPr>
              <a:t>"src/*“</a:t>
            </a:r>
          </a:p>
        </p:txBody>
      </p:sp>
    </p:spTree>
    <p:extLst>
      <p:ext uri="{BB962C8B-B14F-4D97-AF65-F5344CB8AC3E}">
        <p14:creationId xmlns:p14="http://schemas.microsoft.com/office/powerpoint/2010/main" val="239779575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44EB07-BB23-49D6-BEE4-74970A46FF85}"/>
              </a:ext>
            </a:extLst>
          </p:cNvPr>
          <p:cNvSpPr>
            <a:spLocks noGrp="1"/>
          </p:cNvSpPr>
          <p:nvPr>
            <p:ph type="title"/>
          </p:nvPr>
        </p:nvSpPr>
        <p:spPr/>
        <p:txBody>
          <a:bodyPr/>
          <a:lstStyle/>
          <a:p>
            <a:r>
              <a:rPr lang="en-AU" dirty="0"/>
              <a:t>Conan create</a:t>
            </a:r>
            <a:endParaRPr lang="en-AU" noProof="0" dirty="0"/>
          </a:p>
        </p:txBody>
      </p:sp>
      <p:sp>
        <p:nvSpPr>
          <p:cNvPr id="3" name="Textplatzhalter 2">
            <a:extLst>
              <a:ext uri="{FF2B5EF4-FFF2-40B4-BE49-F238E27FC236}">
                <a16:creationId xmlns:a16="http://schemas.microsoft.com/office/drawing/2014/main" id="{06525B64-FF9B-4F77-8AAE-7B8D13E56D53}"/>
              </a:ext>
            </a:extLst>
          </p:cNvPr>
          <p:cNvSpPr>
            <a:spLocks noGrp="1"/>
          </p:cNvSpPr>
          <p:nvPr>
            <p:ph type="body" sz="quarter" idx="15"/>
          </p:nvPr>
        </p:nvSpPr>
        <p:spPr/>
        <p:txBody>
          <a:bodyPr/>
          <a:lstStyle/>
          <a:p>
            <a:r>
              <a:rPr lang="en-AU" noProof="0" dirty="0"/>
              <a:t>Conan</a:t>
            </a:r>
          </a:p>
        </p:txBody>
      </p:sp>
      <p:sp>
        <p:nvSpPr>
          <p:cNvPr id="4" name="Foliennummernplatzhalter 3">
            <a:extLst>
              <a:ext uri="{FF2B5EF4-FFF2-40B4-BE49-F238E27FC236}">
                <a16:creationId xmlns:a16="http://schemas.microsoft.com/office/drawing/2014/main" id="{A2AE4632-A032-4D29-8931-27E7DFD216C4}"/>
              </a:ext>
            </a:extLst>
          </p:cNvPr>
          <p:cNvSpPr>
            <a:spLocks noGrp="1"/>
          </p:cNvSpPr>
          <p:nvPr>
            <p:ph type="sldNum" sz="quarter" idx="12"/>
          </p:nvPr>
        </p:nvSpPr>
        <p:spPr/>
        <p:txBody>
          <a:bodyPr/>
          <a:lstStyle/>
          <a:p>
            <a:fld id="{4898AEC0-503E-4FA4-859C-D0F72D6E3F79}" type="slidenum">
              <a:rPr lang="en-US" noProof="1" smtClean="0"/>
              <a:pPr/>
              <a:t>156</a:t>
            </a:fld>
            <a:endParaRPr lang="en-US" noProof="1"/>
          </a:p>
        </p:txBody>
      </p:sp>
      <p:sp>
        <p:nvSpPr>
          <p:cNvPr id="5" name="Inhaltsplatzhalter 4">
            <a:extLst>
              <a:ext uri="{FF2B5EF4-FFF2-40B4-BE49-F238E27FC236}">
                <a16:creationId xmlns:a16="http://schemas.microsoft.com/office/drawing/2014/main" id="{3C70D87F-C0AC-4306-B686-D3691A007AE6}"/>
              </a:ext>
            </a:extLst>
          </p:cNvPr>
          <p:cNvSpPr>
            <a:spLocks noGrp="1"/>
          </p:cNvSpPr>
          <p:nvPr>
            <p:ph sz="quarter" idx="1"/>
          </p:nvPr>
        </p:nvSpPr>
        <p:spPr>
          <a:xfrm>
            <a:off x="258762" y="1295998"/>
            <a:ext cx="10450800" cy="447151"/>
          </a:xfrm>
        </p:spPr>
        <p:txBody>
          <a:bodyPr/>
          <a:lstStyle/>
          <a:p>
            <a:r>
              <a:rPr lang="en-US" sz="1600" dirty="0"/>
              <a:t>Builds a binary package for a recipe (conanfile.py)</a:t>
            </a:r>
          </a:p>
          <a:p>
            <a:pPr lvl="1"/>
            <a:endParaRPr lang="en-AU" sz="1400" dirty="0"/>
          </a:p>
        </p:txBody>
      </p:sp>
      <p:pic>
        <p:nvPicPr>
          <p:cNvPr id="7" name="Grafik 6">
            <a:extLst>
              <a:ext uri="{FF2B5EF4-FFF2-40B4-BE49-F238E27FC236}">
                <a16:creationId xmlns:a16="http://schemas.microsoft.com/office/drawing/2014/main" id="{97BA4769-AB3D-473F-A5DE-F8133975BA4F}"/>
              </a:ext>
            </a:extLst>
          </p:cNvPr>
          <p:cNvPicPr>
            <a:picLocks noChangeAspect="1"/>
          </p:cNvPicPr>
          <p:nvPr/>
        </p:nvPicPr>
        <p:blipFill>
          <a:blip r:embed="rId2"/>
          <a:stretch>
            <a:fillRect/>
          </a:stretch>
        </p:blipFill>
        <p:spPr>
          <a:xfrm>
            <a:off x="5123888" y="2355526"/>
            <a:ext cx="4772554" cy="2660737"/>
          </a:xfrm>
          <a:prstGeom prst="rect">
            <a:avLst/>
          </a:prstGeom>
        </p:spPr>
      </p:pic>
      <p:pic>
        <p:nvPicPr>
          <p:cNvPr id="8" name="Inhaltsplatzhalter 6">
            <a:extLst>
              <a:ext uri="{FF2B5EF4-FFF2-40B4-BE49-F238E27FC236}">
                <a16:creationId xmlns:a16="http://schemas.microsoft.com/office/drawing/2014/main" id="{5A95645E-6313-409C-96A0-D3A07F96B1AA}"/>
              </a:ext>
            </a:extLst>
          </p:cNvPr>
          <p:cNvPicPr>
            <a:picLocks noChangeAspect="1"/>
          </p:cNvPicPr>
          <p:nvPr/>
        </p:nvPicPr>
        <p:blipFill>
          <a:blip r:embed="rId3"/>
          <a:stretch>
            <a:fillRect/>
          </a:stretch>
        </p:blipFill>
        <p:spPr>
          <a:xfrm>
            <a:off x="410845" y="2002347"/>
            <a:ext cx="3903309" cy="3161961"/>
          </a:xfrm>
          <a:prstGeom prst="rect">
            <a:avLst/>
          </a:prstGeom>
        </p:spPr>
      </p:pic>
      <p:sp>
        <p:nvSpPr>
          <p:cNvPr id="9" name="Textfeld 8">
            <a:extLst>
              <a:ext uri="{FF2B5EF4-FFF2-40B4-BE49-F238E27FC236}">
                <a16:creationId xmlns:a16="http://schemas.microsoft.com/office/drawing/2014/main" id="{3ECD9E3A-2B33-4C49-9F28-55CC894ADFCF}"/>
              </a:ext>
            </a:extLst>
          </p:cNvPr>
          <p:cNvSpPr txBox="1"/>
          <p:nvPr/>
        </p:nvSpPr>
        <p:spPr>
          <a:xfrm>
            <a:off x="500127" y="1613613"/>
            <a:ext cx="4623761" cy="334027"/>
          </a:xfrm>
          <a:prstGeom prst="rect">
            <a:avLst/>
          </a:prstGeom>
          <a:solidFill>
            <a:schemeClr val="tx1"/>
          </a:solid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pt-BR" kern="0" dirty="0">
                <a:solidFill>
                  <a:schemeClr val="bg1"/>
                </a:solidFill>
              </a:rPr>
              <a:t>conan create . demo/testing</a:t>
            </a:r>
          </a:p>
        </p:txBody>
      </p:sp>
    </p:spTree>
    <p:extLst>
      <p:ext uri="{BB962C8B-B14F-4D97-AF65-F5344CB8AC3E}">
        <p14:creationId xmlns:p14="http://schemas.microsoft.com/office/powerpoint/2010/main" val="16400712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06525B64-FF9B-4F77-8AAE-7B8D13E56D53}"/>
              </a:ext>
            </a:extLst>
          </p:cNvPr>
          <p:cNvSpPr>
            <a:spLocks noGrp="1"/>
          </p:cNvSpPr>
          <p:nvPr>
            <p:ph type="body" sz="quarter" idx="15"/>
          </p:nvPr>
        </p:nvSpPr>
        <p:spPr/>
        <p:txBody>
          <a:bodyPr/>
          <a:lstStyle/>
          <a:p>
            <a:r>
              <a:rPr lang="en-AU" noProof="0" dirty="0"/>
              <a:t>Conan</a:t>
            </a:r>
          </a:p>
        </p:txBody>
      </p:sp>
      <p:sp>
        <p:nvSpPr>
          <p:cNvPr id="2" name="Titel 1">
            <a:extLst>
              <a:ext uri="{FF2B5EF4-FFF2-40B4-BE49-F238E27FC236}">
                <a16:creationId xmlns:a16="http://schemas.microsoft.com/office/drawing/2014/main" id="{7244EB07-BB23-49D6-BEE4-74970A46FF85}"/>
              </a:ext>
            </a:extLst>
          </p:cNvPr>
          <p:cNvSpPr>
            <a:spLocks noGrp="1"/>
          </p:cNvSpPr>
          <p:nvPr>
            <p:ph type="title"/>
          </p:nvPr>
        </p:nvSpPr>
        <p:spPr/>
        <p:txBody>
          <a:bodyPr/>
          <a:lstStyle/>
          <a:p>
            <a:r>
              <a:rPr lang="en-AU" noProof="0" dirty="0"/>
              <a:t>Package Creation</a:t>
            </a:r>
          </a:p>
        </p:txBody>
      </p:sp>
      <p:pic>
        <p:nvPicPr>
          <p:cNvPr id="7" name="Inhaltsplatzhalter 6">
            <a:extLst>
              <a:ext uri="{FF2B5EF4-FFF2-40B4-BE49-F238E27FC236}">
                <a16:creationId xmlns:a16="http://schemas.microsoft.com/office/drawing/2014/main" id="{59736F28-E7B2-4B31-BC62-FB2704EC10C9}"/>
              </a:ext>
            </a:extLst>
          </p:cNvPr>
          <p:cNvPicPr>
            <a:picLocks noGrp="1" noChangeAspect="1"/>
          </p:cNvPicPr>
          <p:nvPr>
            <p:ph sz="half" idx="1"/>
          </p:nvPr>
        </p:nvPicPr>
        <p:blipFill>
          <a:blip r:embed="rId2"/>
          <a:stretch>
            <a:fillRect/>
          </a:stretch>
        </p:blipFill>
        <p:spPr>
          <a:xfrm>
            <a:off x="258763" y="1410938"/>
            <a:ext cx="4860925" cy="3937699"/>
          </a:xfrm>
        </p:spPr>
      </p:pic>
      <p:sp>
        <p:nvSpPr>
          <p:cNvPr id="8" name="Inhaltsplatzhalter 7">
            <a:extLst>
              <a:ext uri="{FF2B5EF4-FFF2-40B4-BE49-F238E27FC236}">
                <a16:creationId xmlns:a16="http://schemas.microsoft.com/office/drawing/2014/main" id="{471838A9-7CBA-4B00-A8DA-24AB1C368179}"/>
              </a:ext>
            </a:extLst>
          </p:cNvPr>
          <p:cNvSpPr>
            <a:spLocks noGrp="1"/>
          </p:cNvSpPr>
          <p:nvPr>
            <p:ph sz="half" idx="2"/>
          </p:nvPr>
        </p:nvSpPr>
        <p:spPr/>
        <p:txBody>
          <a:bodyPr/>
          <a:lstStyle/>
          <a:p>
            <a:r>
              <a:rPr lang="en-US" sz="1600" dirty="0"/>
              <a:t>Each package recipe contains five important folders in the local cache:</a:t>
            </a:r>
          </a:p>
          <a:p>
            <a:pPr lvl="1"/>
            <a:r>
              <a:rPr lang="en-US" sz="1400" b="1" dirty="0"/>
              <a:t>export</a:t>
            </a:r>
            <a:r>
              <a:rPr lang="en-US" sz="1400" dirty="0"/>
              <a:t>: The folder in which the package recipe is stored</a:t>
            </a:r>
          </a:p>
          <a:p>
            <a:pPr lvl="1"/>
            <a:r>
              <a:rPr lang="en-US" sz="1400" b="1" dirty="0"/>
              <a:t>export_source</a:t>
            </a:r>
            <a:r>
              <a:rPr lang="en-US" sz="1400" dirty="0"/>
              <a:t>: The folder in which code copied with the recipe exports_sources attribute is stored</a:t>
            </a:r>
          </a:p>
          <a:p>
            <a:pPr lvl="1"/>
            <a:r>
              <a:rPr lang="en-US" sz="1400" b="1" dirty="0"/>
              <a:t>source</a:t>
            </a:r>
            <a:r>
              <a:rPr lang="en-US" sz="1400" dirty="0"/>
              <a:t>: The folder in which the source code for building from sources is stored</a:t>
            </a:r>
          </a:p>
          <a:p>
            <a:pPr lvl="1"/>
            <a:r>
              <a:rPr lang="en-US" sz="1400" b="1" dirty="0"/>
              <a:t>build</a:t>
            </a:r>
            <a:r>
              <a:rPr lang="en-US" sz="1400" dirty="0"/>
              <a:t>: The folder in which the actual compilation of sources is done. There will typically be one subfolder for each different binary configuration</a:t>
            </a:r>
          </a:p>
          <a:p>
            <a:pPr lvl="1"/>
            <a:r>
              <a:rPr lang="en-US" sz="1400" b="1" dirty="0"/>
              <a:t>package</a:t>
            </a:r>
            <a:r>
              <a:rPr lang="en-US" sz="1400" dirty="0"/>
              <a:t>: The folder in which the final package artifacts are stored. There will be one subfolder for each different binary configuration</a:t>
            </a:r>
          </a:p>
          <a:p>
            <a:r>
              <a:rPr lang="en-US" sz="1600" dirty="0"/>
              <a:t>The source and build folders only exist when the packages have been built from sources.</a:t>
            </a:r>
          </a:p>
        </p:txBody>
      </p:sp>
      <p:sp>
        <p:nvSpPr>
          <p:cNvPr id="4" name="Foliennummernplatzhalter 3">
            <a:extLst>
              <a:ext uri="{FF2B5EF4-FFF2-40B4-BE49-F238E27FC236}">
                <a16:creationId xmlns:a16="http://schemas.microsoft.com/office/drawing/2014/main" id="{A2AE4632-A032-4D29-8931-27E7DFD216C4}"/>
              </a:ext>
            </a:extLst>
          </p:cNvPr>
          <p:cNvSpPr>
            <a:spLocks noGrp="1"/>
          </p:cNvSpPr>
          <p:nvPr>
            <p:ph type="sldNum" sz="quarter" idx="12"/>
          </p:nvPr>
        </p:nvSpPr>
        <p:spPr/>
        <p:txBody>
          <a:bodyPr/>
          <a:lstStyle/>
          <a:p>
            <a:fld id="{4898AEC0-503E-4FA4-859C-D0F72D6E3F79}" type="slidenum">
              <a:rPr lang="en-US" noProof="1" smtClean="0"/>
              <a:pPr/>
              <a:t>157</a:t>
            </a:fld>
            <a:endParaRPr lang="en-US" noProof="1"/>
          </a:p>
        </p:txBody>
      </p:sp>
    </p:spTree>
    <p:extLst>
      <p:ext uri="{BB962C8B-B14F-4D97-AF65-F5344CB8AC3E}">
        <p14:creationId xmlns:p14="http://schemas.microsoft.com/office/powerpoint/2010/main" val="36304484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2D299C45-1230-415E-A441-8BD915E95E83}"/>
              </a:ext>
            </a:extLst>
          </p:cNvPr>
          <p:cNvSpPr>
            <a:spLocks noGrp="1"/>
          </p:cNvSpPr>
          <p:nvPr>
            <p:ph type="title"/>
          </p:nvPr>
        </p:nvSpPr>
        <p:spPr/>
        <p:txBody>
          <a:bodyPr/>
          <a:lstStyle/>
          <a:p>
            <a:r>
              <a:rPr lang="en-US" dirty="0"/>
              <a:t>Package creation</a:t>
            </a:r>
          </a:p>
        </p:txBody>
      </p:sp>
      <p:sp>
        <p:nvSpPr>
          <p:cNvPr id="3" name="Textplatzhalter 2">
            <a:extLst>
              <a:ext uri="{FF2B5EF4-FFF2-40B4-BE49-F238E27FC236}">
                <a16:creationId xmlns:a16="http://schemas.microsoft.com/office/drawing/2014/main" id="{D3CAA79C-2F48-4189-B467-E5060E41A92C}"/>
              </a:ext>
            </a:extLst>
          </p:cNvPr>
          <p:cNvSpPr>
            <a:spLocks noGrp="1"/>
          </p:cNvSpPr>
          <p:nvPr>
            <p:ph type="body" sz="quarter" idx="15"/>
          </p:nvPr>
        </p:nvSpPr>
        <p:spPr/>
        <p:txBody>
          <a:bodyPr/>
          <a:lstStyle/>
          <a:p>
            <a:r>
              <a:rPr lang="en-US"/>
              <a:t>Conan</a:t>
            </a:r>
          </a:p>
        </p:txBody>
      </p:sp>
      <p:sp>
        <p:nvSpPr>
          <p:cNvPr id="4" name="Foliennummernplatzhalter 3">
            <a:extLst>
              <a:ext uri="{FF2B5EF4-FFF2-40B4-BE49-F238E27FC236}">
                <a16:creationId xmlns:a16="http://schemas.microsoft.com/office/drawing/2014/main" id="{3B199E09-19DA-48E0-89A8-573C52DCEE85}"/>
              </a:ext>
            </a:extLst>
          </p:cNvPr>
          <p:cNvSpPr>
            <a:spLocks noGrp="1"/>
          </p:cNvSpPr>
          <p:nvPr>
            <p:ph type="sldNum" sz="quarter" idx="12"/>
          </p:nvPr>
        </p:nvSpPr>
        <p:spPr/>
        <p:txBody>
          <a:bodyPr/>
          <a:lstStyle/>
          <a:p>
            <a:fld id="{4898AEC0-503E-4FA4-859C-D0F72D6E3F79}" type="slidenum">
              <a:rPr lang="en-US" noProof="1" smtClean="0"/>
              <a:pPr/>
              <a:t>158</a:t>
            </a:fld>
            <a:endParaRPr lang="en-US" noProof="1"/>
          </a:p>
        </p:txBody>
      </p:sp>
      <p:sp>
        <p:nvSpPr>
          <p:cNvPr id="8" name="Inhaltsplatzhalter 7">
            <a:extLst>
              <a:ext uri="{FF2B5EF4-FFF2-40B4-BE49-F238E27FC236}">
                <a16:creationId xmlns:a16="http://schemas.microsoft.com/office/drawing/2014/main" id="{C36C25C7-E4B0-47AF-A558-0DE9F9EA131F}"/>
              </a:ext>
            </a:extLst>
          </p:cNvPr>
          <p:cNvSpPr>
            <a:spLocks noGrp="1"/>
          </p:cNvSpPr>
          <p:nvPr>
            <p:ph sz="quarter" idx="1"/>
          </p:nvPr>
        </p:nvSpPr>
        <p:spPr>
          <a:solidFill>
            <a:schemeClr val="tx1"/>
          </a:solidFill>
        </p:spPr>
        <p:txBody>
          <a:bodyPr/>
          <a:lstStyle/>
          <a:p>
            <a:pPr marL="0" indent="0">
              <a:buNone/>
            </a:pPr>
            <a:r>
              <a:rPr lang="de-DE" sz="1100" b="0" dirty="0">
                <a:solidFill>
                  <a:srgbClr val="D4D4D4"/>
                </a:solidFill>
                <a:effectLst/>
                <a:latin typeface="Consolas" panose="020B0609020204030204" pitchFamily="49" charset="0"/>
              </a:rPr>
              <a:t>    </a:t>
            </a:r>
            <a:r>
              <a:rPr lang="de-DE" sz="1100" b="0" dirty="0">
                <a:solidFill>
                  <a:srgbClr val="569CD6"/>
                </a:solidFill>
                <a:effectLst/>
                <a:latin typeface="Consolas" panose="020B0609020204030204" pitchFamily="49" charset="0"/>
              </a:rPr>
              <a:t>def</a:t>
            </a:r>
            <a:r>
              <a:rPr lang="de-DE" sz="1100" b="0" dirty="0">
                <a:solidFill>
                  <a:srgbClr val="D4D4D4"/>
                </a:solidFill>
                <a:effectLst/>
                <a:latin typeface="Consolas" panose="020B0609020204030204" pitchFamily="49" charset="0"/>
              </a:rPr>
              <a:t> </a:t>
            </a:r>
            <a:r>
              <a:rPr lang="de-DE" sz="1100" b="0" dirty="0" err="1">
                <a:solidFill>
                  <a:srgbClr val="DCDCAA"/>
                </a:solidFill>
                <a:effectLst/>
                <a:latin typeface="Consolas" panose="020B0609020204030204" pitchFamily="49" charset="0"/>
              </a:rPr>
              <a:t>layout</a:t>
            </a:r>
            <a:r>
              <a:rPr lang="de-DE" sz="1100" b="0" dirty="0">
                <a:solidFill>
                  <a:srgbClr val="D4D4D4"/>
                </a:solidFill>
                <a:effectLst/>
                <a:latin typeface="Consolas" panose="020B0609020204030204" pitchFamily="49" charset="0"/>
              </a:rPr>
              <a:t>(</a:t>
            </a:r>
            <a:r>
              <a:rPr lang="de-DE" sz="1100" b="0" dirty="0">
                <a:solidFill>
                  <a:srgbClr val="9CDCFE"/>
                </a:solidFill>
                <a:effectLst/>
                <a:latin typeface="Consolas" panose="020B0609020204030204" pitchFamily="49" charset="0"/>
              </a:rPr>
              <a:t>self</a:t>
            </a:r>
            <a:r>
              <a:rPr lang="de-DE" sz="1100" b="0" dirty="0">
                <a:solidFill>
                  <a:srgbClr val="D4D4D4"/>
                </a:solidFill>
                <a:effectLst/>
                <a:latin typeface="Consolas" panose="020B0609020204030204" pitchFamily="49" charset="0"/>
              </a:rPr>
              <a:t>):</a:t>
            </a:r>
          </a:p>
          <a:p>
            <a:pPr marL="0" indent="0">
              <a:buNone/>
            </a:pPr>
            <a:r>
              <a:rPr lang="de-DE" sz="1100" b="0" dirty="0">
                <a:solidFill>
                  <a:srgbClr val="D4D4D4"/>
                </a:solidFill>
                <a:effectLst/>
                <a:latin typeface="Consolas" panose="020B0609020204030204" pitchFamily="49" charset="0"/>
              </a:rPr>
              <a:t>        </a:t>
            </a:r>
            <a:r>
              <a:rPr lang="de-DE" sz="1100" b="0" dirty="0" err="1">
                <a:solidFill>
                  <a:srgbClr val="DCDCAA"/>
                </a:solidFill>
                <a:effectLst/>
                <a:latin typeface="Consolas" panose="020B0609020204030204" pitchFamily="49" charset="0"/>
              </a:rPr>
              <a:t>cmake_layout</a:t>
            </a:r>
            <a:r>
              <a:rPr lang="de-DE" sz="1100" b="0" dirty="0">
                <a:solidFill>
                  <a:srgbClr val="D4D4D4"/>
                </a:solidFill>
                <a:effectLst/>
                <a:latin typeface="Consolas" panose="020B0609020204030204" pitchFamily="49" charset="0"/>
              </a:rPr>
              <a:t>(</a:t>
            </a:r>
            <a:r>
              <a:rPr lang="de-DE" sz="1100" b="0" dirty="0">
                <a:solidFill>
                  <a:srgbClr val="9CDCFE"/>
                </a:solidFill>
                <a:effectLst/>
                <a:latin typeface="Consolas" panose="020B0609020204030204" pitchFamily="49" charset="0"/>
              </a:rPr>
              <a:t>self</a:t>
            </a:r>
            <a:r>
              <a:rPr lang="de-DE" sz="1100" b="0" dirty="0">
                <a:solidFill>
                  <a:srgbClr val="D4D4D4"/>
                </a:solidFill>
                <a:effectLst/>
                <a:latin typeface="Consolas" panose="020B0609020204030204" pitchFamily="49" charset="0"/>
              </a:rPr>
              <a:t>)</a:t>
            </a:r>
          </a:p>
          <a:p>
            <a:pPr marL="0" indent="0">
              <a:buNone/>
            </a:pPr>
            <a:br>
              <a:rPr lang="de-DE" sz="1100" b="0" dirty="0">
                <a:solidFill>
                  <a:srgbClr val="D4D4D4"/>
                </a:solidFill>
                <a:effectLst/>
                <a:latin typeface="Consolas" panose="020B0609020204030204" pitchFamily="49" charset="0"/>
              </a:rPr>
            </a:br>
            <a:r>
              <a:rPr lang="de-DE" sz="1100" b="0" dirty="0">
                <a:solidFill>
                  <a:srgbClr val="D4D4D4"/>
                </a:solidFill>
                <a:effectLst/>
                <a:latin typeface="Consolas" panose="020B0609020204030204" pitchFamily="49" charset="0"/>
              </a:rPr>
              <a:t>    </a:t>
            </a:r>
            <a:r>
              <a:rPr lang="de-DE" sz="1100" b="0" dirty="0">
                <a:solidFill>
                  <a:srgbClr val="569CD6"/>
                </a:solidFill>
                <a:effectLst/>
                <a:latin typeface="Consolas" panose="020B0609020204030204" pitchFamily="49" charset="0"/>
              </a:rPr>
              <a:t>def</a:t>
            </a:r>
            <a:r>
              <a:rPr lang="de-DE" sz="1100" b="0" dirty="0">
                <a:solidFill>
                  <a:srgbClr val="D4D4D4"/>
                </a:solidFill>
                <a:effectLst/>
                <a:latin typeface="Consolas" panose="020B0609020204030204" pitchFamily="49" charset="0"/>
              </a:rPr>
              <a:t> </a:t>
            </a:r>
            <a:r>
              <a:rPr lang="de-DE" sz="1100" b="0" dirty="0" err="1">
                <a:solidFill>
                  <a:srgbClr val="DCDCAA"/>
                </a:solidFill>
                <a:effectLst/>
                <a:latin typeface="Consolas" panose="020B0609020204030204" pitchFamily="49" charset="0"/>
              </a:rPr>
              <a:t>generate</a:t>
            </a:r>
            <a:r>
              <a:rPr lang="de-DE" sz="1100" b="0" dirty="0">
                <a:solidFill>
                  <a:srgbClr val="D4D4D4"/>
                </a:solidFill>
                <a:effectLst/>
                <a:latin typeface="Consolas" panose="020B0609020204030204" pitchFamily="49" charset="0"/>
              </a:rPr>
              <a:t>(</a:t>
            </a:r>
            <a:r>
              <a:rPr lang="de-DE" sz="1100" b="0" dirty="0">
                <a:solidFill>
                  <a:srgbClr val="9CDCFE"/>
                </a:solidFill>
                <a:effectLst/>
                <a:latin typeface="Consolas" panose="020B0609020204030204" pitchFamily="49" charset="0"/>
              </a:rPr>
              <a:t>self</a:t>
            </a:r>
            <a:r>
              <a:rPr lang="de-DE" sz="1100" b="0" dirty="0">
                <a:solidFill>
                  <a:srgbClr val="D4D4D4"/>
                </a:solidFill>
                <a:effectLst/>
                <a:latin typeface="Consolas" panose="020B0609020204030204" pitchFamily="49" charset="0"/>
              </a:rPr>
              <a:t>):</a:t>
            </a:r>
          </a:p>
          <a:p>
            <a:pPr marL="0" indent="0">
              <a:buNone/>
            </a:pPr>
            <a:r>
              <a:rPr lang="de-DE" sz="1100" b="0" dirty="0">
                <a:solidFill>
                  <a:srgbClr val="D4D4D4"/>
                </a:solidFill>
                <a:effectLst/>
                <a:latin typeface="Consolas" panose="020B0609020204030204" pitchFamily="49" charset="0"/>
              </a:rPr>
              <a:t>        </a:t>
            </a:r>
            <a:r>
              <a:rPr lang="de-DE" sz="1100" b="0" dirty="0" err="1">
                <a:solidFill>
                  <a:srgbClr val="9CDCFE"/>
                </a:solidFill>
                <a:effectLst/>
                <a:latin typeface="Consolas" panose="020B0609020204030204" pitchFamily="49" charset="0"/>
              </a:rPr>
              <a:t>tc</a:t>
            </a:r>
            <a:r>
              <a:rPr lang="de-DE" sz="1100" b="0" dirty="0">
                <a:solidFill>
                  <a:srgbClr val="D4D4D4"/>
                </a:solidFill>
                <a:effectLst/>
                <a:latin typeface="Consolas" panose="020B0609020204030204" pitchFamily="49" charset="0"/>
              </a:rPr>
              <a:t> = </a:t>
            </a:r>
            <a:r>
              <a:rPr lang="de-DE" sz="1100" b="0" dirty="0">
                <a:solidFill>
                  <a:srgbClr val="4EC9B0"/>
                </a:solidFill>
                <a:effectLst/>
                <a:latin typeface="Consolas" panose="020B0609020204030204" pitchFamily="49" charset="0"/>
              </a:rPr>
              <a:t>CMakeToolchain</a:t>
            </a:r>
            <a:r>
              <a:rPr lang="de-DE" sz="1100" b="0" dirty="0">
                <a:solidFill>
                  <a:srgbClr val="D4D4D4"/>
                </a:solidFill>
                <a:effectLst/>
                <a:latin typeface="Consolas" panose="020B0609020204030204" pitchFamily="49" charset="0"/>
              </a:rPr>
              <a:t>(</a:t>
            </a:r>
            <a:r>
              <a:rPr lang="de-DE" sz="1100" b="0" dirty="0">
                <a:solidFill>
                  <a:srgbClr val="9CDCFE"/>
                </a:solidFill>
                <a:effectLst/>
                <a:latin typeface="Consolas" panose="020B0609020204030204" pitchFamily="49" charset="0"/>
              </a:rPr>
              <a:t>self</a:t>
            </a:r>
            <a:r>
              <a:rPr lang="de-DE" sz="1100" b="0" dirty="0">
                <a:solidFill>
                  <a:srgbClr val="D4D4D4"/>
                </a:solidFill>
                <a:effectLst/>
                <a:latin typeface="Consolas" panose="020B0609020204030204" pitchFamily="49" charset="0"/>
              </a:rPr>
              <a:t>)</a:t>
            </a:r>
          </a:p>
          <a:p>
            <a:pPr marL="0" indent="0">
              <a:buNone/>
            </a:pPr>
            <a:r>
              <a:rPr lang="de-DE" sz="1100" b="0" dirty="0">
                <a:solidFill>
                  <a:srgbClr val="D4D4D4"/>
                </a:solidFill>
                <a:effectLst/>
                <a:latin typeface="Consolas" panose="020B0609020204030204" pitchFamily="49" charset="0"/>
              </a:rPr>
              <a:t>        </a:t>
            </a:r>
            <a:r>
              <a:rPr lang="de-DE" sz="1100" b="0" dirty="0" err="1">
                <a:solidFill>
                  <a:srgbClr val="9CDCFE"/>
                </a:solidFill>
                <a:effectLst/>
                <a:latin typeface="Consolas" panose="020B0609020204030204" pitchFamily="49" charset="0"/>
              </a:rPr>
              <a:t>tc</a:t>
            </a:r>
            <a:r>
              <a:rPr lang="de-DE" sz="1100" b="0" dirty="0" err="1">
                <a:solidFill>
                  <a:srgbClr val="D4D4D4"/>
                </a:solidFill>
                <a:effectLst/>
                <a:latin typeface="Consolas" panose="020B0609020204030204" pitchFamily="49" charset="0"/>
              </a:rPr>
              <a:t>.</a:t>
            </a:r>
            <a:r>
              <a:rPr lang="de-DE" sz="1100" b="0" dirty="0" err="1">
                <a:solidFill>
                  <a:srgbClr val="DCDCAA"/>
                </a:solidFill>
                <a:effectLst/>
                <a:latin typeface="Consolas" panose="020B0609020204030204" pitchFamily="49" charset="0"/>
              </a:rPr>
              <a:t>generate</a:t>
            </a:r>
            <a:r>
              <a:rPr lang="de-DE" sz="1100" b="0" dirty="0">
                <a:solidFill>
                  <a:srgbClr val="D4D4D4"/>
                </a:solidFill>
                <a:effectLst/>
                <a:latin typeface="Consolas" panose="020B0609020204030204" pitchFamily="49" charset="0"/>
              </a:rPr>
              <a:t>()</a:t>
            </a:r>
          </a:p>
          <a:p>
            <a:pPr marL="0" indent="0">
              <a:buNone/>
            </a:pPr>
            <a:br>
              <a:rPr lang="de-DE" sz="1100" b="0" dirty="0">
                <a:solidFill>
                  <a:srgbClr val="D4D4D4"/>
                </a:solidFill>
                <a:effectLst/>
                <a:latin typeface="Consolas" panose="020B0609020204030204" pitchFamily="49" charset="0"/>
              </a:rPr>
            </a:br>
            <a:r>
              <a:rPr lang="de-DE" sz="1100" b="0" dirty="0">
                <a:solidFill>
                  <a:srgbClr val="D4D4D4"/>
                </a:solidFill>
                <a:effectLst/>
                <a:latin typeface="Consolas" panose="020B0609020204030204" pitchFamily="49" charset="0"/>
              </a:rPr>
              <a:t>    </a:t>
            </a:r>
            <a:r>
              <a:rPr lang="de-DE" sz="1100" b="0" dirty="0">
                <a:solidFill>
                  <a:srgbClr val="569CD6"/>
                </a:solidFill>
                <a:effectLst/>
                <a:latin typeface="Consolas" panose="020B0609020204030204" pitchFamily="49" charset="0"/>
              </a:rPr>
              <a:t>def</a:t>
            </a:r>
            <a:r>
              <a:rPr lang="de-DE" sz="1100" b="0" dirty="0">
                <a:solidFill>
                  <a:srgbClr val="D4D4D4"/>
                </a:solidFill>
                <a:effectLst/>
                <a:latin typeface="Consolas" panose="020B0609020204030204" pitchFamily="49" charset="0"/>
              </a:rPr>
              <a:t> </a:t>
            </a:r>
            <a:r>
              <a:rPr lang="de-DE" sz="1100" b="0" dirty="0">
                <a:solidFill>
                  <a:srgbClr val="DCDCAA"/>
                </a:solidFill>
                <a:effectLst/>
                <a:latin typeface="Consolas" panose="020B0609020204030204" pitchFamily="49" charset="0"/>
              </a:rPr>
              <a:t>build</a:t>
            </a:r>
            <a:r>
              <a:rPr lang="de-DE" sz="1100" b="0" dirty="0">
                <a:solidFill>
                  <a:srgbClr val="D4D4D4"/>
                </a:solidFill>
                <a:effectLst/>
                <a:latin typeface="Consolas" panose="020B0609020204030204" pitchFamily="49" charset="0"/>
              </a:rPr>
              <a:t>(</a:t>
            </a:r>
            <a:r>
              <a:rPr lang="de-DE" sz="1100" b="0" dirty="0">
                <a:solidFill>
                  <a:srgbClr val="9CDCFE"/>
                </a:solidFill>
                <a:effectLst/>
                <a:latin typeface="Consolas" panose="020B0609020204030204" pitchFamily="49" charset="0"/>
              </a:rPr>
              <a:t>self</a:t>
            </a:r>
            <a:r>
              <a:rPr lang="de-DE" sz="1100" b="0" dirty="0">
                <a:solidFill>
                  <a:srgbClr val="D4D4D4"/>
                </a:solidFill>
                <a:effectLst/>
                <a:latin typeface="Consolas" panose="020B0609020204030204" pitchFamily="49" charset="0"/>
              </a:rPr>
              <a:t>):</a:t>
            </a:r>
          </a:p>
          <a:p>
            <a:pPr marL="0" indent="0">
              <a:buNone/>
            </a:pPr>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cmake</a:t>
            </a:r>
            <a:r>
              <a:rPr lang="de-DE" sz="1100" b="0" dirty="0">
                <a:solidFill>
                  <a:srgbClr val="D4D4D4"/>
                </a:solidFill>
                <a:effectLst/>
                <a:latin typeface="Consolas" panose="020B0609020204030204" pitchFamily="49" charset="0"/>
              </a:rPr>
              <a:t> = </a:t>
            </a:r>
            <a:r>
              <a:rPr lang="de-DE" sz="1100" b="0" dirty="0">
                <a:solidFill>
                  <a:srgbClr val="4EC9B0"/>
                </a:solidFill>
                <a:effectLst/>
                <a:latin typeface="Consolas" panose="020B0609020204030204" pitchFamily="49" charset="0"/>
              </a:rPr>
              <a:t>CMake</a:t>
            </a:r>
            <a:r>
              <a:rPr lang="de-DE" sz="1100" b="0" dirty="0">
                <a:solidFill>
                  <a:srgbClr val="D4D4D4"/>
                </a:solidFill>
                <a:effectLst/>
                <a:latin typeface="Consolas" panose="020B0609020204030204" pitchFamily="49" charset="0"/>
              </a:rPr>
              <a:t>(</a:t>
            </a:r>
            <a:r>
              <a:rPr lang="de-DE" sz="1100" b="0" dirty="0">
                <a:solidFill>
                  <a:srgbClr val="9CDCFE"/>
                </a:solidFill>
                <a:effectLst/>
                <a:latin typeface="Consolas" panose="020B0609020204030204" pitchFamily="49" charset="0"/>
              </a:rPr>
              <a:t>self</a:t>
            </a:r>
            <a:r>
              <a:rPr lang="de-DE" sz="1100" b="0" dirty="0">
                <a:solidFill>
                  <a:srgbClr val="D4D4D4"/>
                </a:solidFill>
                <a:effectLst/>
                <a:latin typeface="Consolas" panose="020B0609020204030204" pitchFamily="49" charset="0"/>
              </a:rPr>
              <a:t>)</a:t>
            </a:r>
          </a:p>
          <a:p>
            <a:pPr marL="0" indent="0">
              <a:buNone/>
            </a:pPr>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cmake</a:t>
            </a:r>
            <a:r>
              <a:rPr lang="de-DE" sz="1100" b="0" dirty="0">
                <a:solidFill>
                  <a:srgbClr val="D4D4D4"/>
                </a:solidFill>
                <a:effectLst/>
                <a:latin typeface="Consolas" panose="020B0609020204030204" pitchFamily="49" charset="0"/>
              </a:rPr>
              <a:t>.</a:t>
            </a:r>
            <a:r>
              <a:rPr lang="de-DE" sz="1100" b="0" dirty="0">
                <a:solidFill>
                  <a:srgbClr val="DCDCAA"/>
                </a:solidFill>
                <a:effectLst/>
                <a:latin typeface="Consolas" panose="020B0609020204030204" pitchFamily="49" charset="0"/>
              </a:rPr>
              <a:t>configure</a:t>
            </a:r>
            <a:r>
              <a:rPr lang="de-DE" sz="1100" b="0" dirty="0">
                <a:solidFill>
                  <a:srgbClr val="D4D4D4"/>
                </a:solidFill>
                <a:effectLst/>
                <a:latin typeface="Consolas" panose="020B0609020204030204" pitchFamily="49" charset="0"/>
              </a:rPr>
              <a:t>()</a:t>
            </a:r>
          </a:p>
          <a:p>
            <a:pPr marL="0" indent="0">
              <a:buNone/>
            </a:pPr>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cmake</a:t>
            </a:r>
            <a:r>
              <a:rPr lang="de-DE" sz="1100" b="0" dirty="0">
                <a:solidFill>
                  <a:srgbClr val="D4D4D4"/>
                </a:solidFill>
                <a:effectLst/>
                <a:latin typeface="Consolas" panose="020B0609020204030204" pitchFamily="49" charset="0"/>
              </a:rPr>
              <a:t>.</a:t>
            </a:r>
            <a:r>
              <a:rPr lang="de-DE" sz="1100" b="0" dirty="0">
                <a:solidFill>
                  <a:srgbClr val="DCDCAA"/>
                </a:solidFill>
                <a:effectLst/>
                <a:latin typeface="Consolas" panose="020B0609020204030204" pitchFamily="49" charset="0"/>
              </a:rPr>
              <a:t>build</a:t>
            </a:r>
            <a:r>
              <a:rPr lang="de-DE" sz="1100" b="0" dirty="0">
                <a:solidFill>
                  <a:srgbClr val="D4D4D4"/>
                </a:solidFill>
                <a:effectLst/>
                <a:latin typeface="Consolas" panose="020B0609020204030204" pitchFamily="49" charset="0"/>
              </a:rPr>
              <a:t>()</a:t>
            </a:r>
          </a:p>
          <a:p>
            <a:pPr marL="0" indent="0">
              <a:buNone/>
            </a:pPr>
            <a:br>
              <a:rPr lang="de-DE" sz="1100" b="0" dirty="0">
                <a:solidFill>
                  <a:srgbClr val="D4D4D4"/>
                </a:solidFill>
                <a:effectLst/>
                <a:latin typeface="Consolas" panose="020B0609020204030204" pitchFamily="49" charset="0"/>
              </a:rPr>
            </a:br>
            <a:r>
              <a:rPr lang="de-DE" sz="1100" b="0" dirty="0">
                <a:solidFill>
                  <a:srgbClr val="D4D4D4"/>
                </a:solidFill>
                <a:effectLst/>
                <a:latin typeface="Consolas" panose="020B0609020204030204" pitchFamily="49" charset="0"/>
              </a:rPr>
              <a:t>    </a:t>
            </a:r>
            <a:r>
              <a:rPr lang="de-DE" sz="1100" b="0" dirty="0">
                <a:solidFill>
                  <a:srgbClr val="569CD6"/>
                </a:solidFill>
                <a:effectLst/>
                <a:latin typeface="Consolas" panose="020B0609020204030204" pitchFamily="49" charset="0"/>
              </a:rPr>
              <a:t>def</a:t>
            </a:r>
            <a:r>
              <a:rPr lang="de-DE" sz="1100" b="0" dirty="0">
                <a:solidFill>
                  <a:srgbClr val="D4D4D4"/>
                </a:solidFill>
                <a:effectLst/>
                <a:latin typeface="Consolas" panose="020B0609020204030204" pitchFamily="49" charset="0"/>
              </a:rPr>
              <a:t> </a:t>
            </a:r>
            <a:r>
              <a:rPr lang="de-DE" sz="1100" b="0" dirty="0">
                <a:solidFill>
                  <a:srgbClr val="DCDCAA"/>
                </a:solidFill>
                <a:effectLst/>
                <a:latin typeface="Consolas" panose="020B0609020204030204" pitchFamily="49" charset="0"/>
              </a:rPr>
              <a:t>package</a:t>
            </a:r>
            <a:r>
              <a:rPr lang="de-DE" sz="1100" b="0" dirty="0">
                <a:solidFill>
                  <a:srgbClr val="D4D4D4"/>
                </a:solidFill>
                <a:effectLst/>
                <a:latin typeface="Consolas" panose="020B0609020204030204" pitchFamily="49" charset="0"/>
              </a:rPr>
              <a:t>(</a:t>
            </a:r>
            <a:r>
              <a:rPr lang="de-DE" sz="1100" b="0" dirty="0">
                <a:solidFill>
                  <a:srgbClr val="9CDCFE"/>
                </a:solidFill>
                <a:effectLst/>
                <a:latin typeface="Consolas" panose="020B0609020204030204" pitchFamily="49" charset="0"/>
              </a:rPr>
              <a:t>self</a:t>
            </a:r>
            <a:r>
              <a:rPr lang="de-DE" sz="1100" b="0" dirty="0">
                <a:solidFill>
                  <a:srgbClr val="D4D4D4"/>
                </a:solidFill>
                <a:effectLst/>
                <a:latin typeface="Consolas" panose="020B0609020204030204" pitchFamily="49" charset="0"/>
              </a:rPr>
              <a:t>):</a:t>
            </a:r>
          </a:p>
          <a:p>
            <a:pPr marL="0" indent="0">
              <a:buNone/>
            </a:pPr>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cmake</a:t>
            </a:r>
            <a:r>
              <a:rPr lang="de-DE" sz="1100" b="0" dirty="0">
                <a:solidFill>
                  <a:srgbClr val="D4D4D4"/>
                </a:solidFill>
                <a:effectLst/>
                <a:latin typeface="Consolas" panose="020B0609020204030204" pitchFamily="49" charset="0"/>
              </a:rPr>
              <a:t> = </a:t>
            </a:r>
            <a:r>
              <a:rPr lang="de-DE" sz="1100" b="0" dirty="0">
                <a:solidFill>
                  <a:srgbClr val="4EC9B0"/>
                </a:solidFill>
                <a:effectLst/>
                <a:latin typeface="Consolas" panose="020B0609020204030204" pitchFamily="49" charset="0"/>
              </a:rPr>
              <a:t>CMake</a:t>
            </a:r>
            <a:r>
              <a:rPr lang="de-DE" sz="1100" b="0" dirty="0">
                <a:solidFill>
                  <a:srgbClr val="D4D4D4"/>
                </a:solidFill>
                <a:effectLst/>
                <a:latin typeface="Consolas" panose="020B0609020204030204" pitchFamily="49" charset="0"/>
              </a:rPr>
              <a:t>(</a:t>
            </a:r>
            <a:r>
              <a:rPr lang="de-DE" sz="1100" b="0" dirty="0">
                <a:solidFill>
                  <a:srgbClr val="9CDCFE"/>
                </a:solidFill>
                <a:effectLst/>
                <a:latin typeface="Consolas" panose="020B0609020204030204" pitchFamily="49" charset="0"/>
              </a:rPr>
              <a:t>self</a:t>
            </a:r>
            <a:r>
              <a:rPr lang="de-DE" sz="1100" b="0" dirty="0">
                <a:solidFill>
                  <a:srgbClr val="D4D4D4"/>
                </a:solidFill>
                <a:effectLst/>
                <a:latin typeface="Consolas" panose="020B0609020204030204" pitchFamily="49" charset="0"/>
              </a:rPr>
              <a:t>)</a:t>
            </a:r>
          </a:p>
          <a:p>
            <a:pPr marL="0" indent="0">
              <a:buNone/>
            </a:pPr>
            <a:r>
              <a:rPr lang="de-DE" sz="1100" b="0" dirty="0">
                <a:solidFill>
                  <a:srgbClr val="D4D4D4"/>
                </a:solidFill>
                <a:effectLst/>
                <a:latin typeface="Consolas" panose="020B0609020204030204" pitchFamily="49" charset="0"/>
              </a:rPr>
              <a:t>        </a:t>
            </a:r>
            <a:r>
              <a:rPr lang="de-DE" sz="1100" b="0" dirty="0" err="1">
                <a:solidFill>
                  <a:srgbClr val="9CDCFE"/>
                </a:solidFill>
                <a:effectLst/>
                <a:latin typeface="Consolas" panose="020B0609020204030204" pitchFamily="49" charset="0"/>
              </a:rPr>
              <a:t>cmake</a:t>
            </a:r>
            <a:r>
              <a:rPr lang="de-DE" sz="1100" b="0" dirty="0" err="1">
                <a:solidFill>
                  <a:srgbClr val="D4D4D4"/>
                </a:solidFill>
                <a:effectLst/>
                <a:latin typeface="Consolas" panose="020B0609020204030204" pitchFamily="49" charset="0"/>
              </a:rPr>
              <a:t>.</a:t>
            </a:r>
            <a:r>
              <a:rPr lang="de-DE" sz="1100" b="0" dirty="0" err="1">
                <a:solidFill>
                  <a:srgbClr val="DCDCAA"/>
                </a:solidFill>
                <a:effectLst/>
                <a:latin typeface="Consolas" panose="020B0609020204030204" pitchFamily="49" charset="0"/>
              </a:rPr>
              <a:t>install</a:t>
            </a:r>
            <a:r>
              <a:rPr lang="de-DE" sz="1100" b="0" dirty="0">
                <a:solidFill>
                  <a:srgbClr val="D4D4D4"/>
                </a:solidFill>
                <a:effectLst/>
                <a:latin typeface="Consolas" panose="020B0609020204030204" pitchFamily="49" charset="0"/>
              </a:rPr>
              <a:t>()</a:t>
            </a:r>
          </a:p>
          <a:p>
            <a:pPr marL="0" indent="0">
              <a:buNone/>
            </a:pPr>
            <a:br>
              <a:rPr lang="de-DE" sz="1100" b="0" dirty="0">
                <a:solidFill>
                  <a:srgbClr val="D4D4D4"/>
                </a:solidFill>
                <a:effectLst/>
                <a:latin typeface="Consolas" panose="020B0609020204030204" pitchFamily="49" charset="0"/>
              </a:rPr>
            </a:br>
            <a:r>
              <a:rPr lang="de-DE" sz="1100" b="0" dirty="0">
                <a:solidFill>
                  <a:srgbClr val="D4D4D4"/>
                </a:solidFill>
                <a:effectLst/>
                <a:latin typeface="Consolas" panose="020B0609020204030204" pitchFamily="49" charset="0"/>
              </a:rPr>
              <a:t>    </a:t>
            </a:r>
            <a:r>
              <a:rPr lang="de-DE" sz="1100" b="0" dirty="0">
                <a:solidFill>
                  <a:srgbClr val="569CD6"/>
                </a:solidFill>
                <a:effectLst/>
                <a:latin typeface="Consolas" panose="020B0609020204030204" pitchFamily="49" charset="0"/>
              </a:rPr>
              <a:t>def</a:t>
            </a:r>
            <a:r>
              <a:rPr lang="de-DE" sz="1100" b="0" dirty="0">
                <a:solidFill>
                  <a:srgbClr val="D4D4D4"/>
                </a:solidFill>
                <a:effectLst/>
                <a:latin typeface="Consolas" panose="020B0609020204030204" pitchFamily="49" charset="0"/>
              </a:rPr>
              <a:t> </a:t>
            </a:r>
            <a:r>
              <a:rPr lang="de-DE" sz="1100" b="0" dirty="0">
                <a:solidFill>
                  <a:srgbClr val="DCDCAA"/>
                </a:solidFill>
                <a:effectLst/>
                <a:latin typeface="Consolas" panose="020B0609020204030204" pitchFamily="49" charset="0"/>
              </a:rPr>
              <a:t>package_info</a:t>
            </a:r>
            <a:r>
              <a:rPr lang="de-DE" sz="1100" b="0" dirty="0">
                <a:solidFill>
                  <a:srgbClr val="D4D4D4"/>
                </a:solidFill>
                <a:effectLst/>
                <a:latin typeface="Consolas" panose="020B0609020204030204" pitchFamily="49" charset="0"/>
              </a:rPr>
              <a:t>(</a:t>
            </a:r>
            <a:r>
              <a:rPr lang="de-DE" sz="1100" b="0" dirty="0">
                <a:solidFill>
                  <a:srgbClr val="9CDCFE"/>
                </a:solidFill>
                <a:effectLst/>
                <a:latin typeface="Consolas" panose="020B0609020204030204" pitchFamily="49" charset="0"/>
              </a:rPr>
              <a:t>self</a:t>
            </a:r>
            <a:r>
              <a:rPr lang="de-DE" sz="1100" b="0" dirty="0">
                <a:solidFill>
                  <a:srgbClr val="D4D4D4"/>
                </a:solidFill>
                <a:effectLst/>
                <a:latin typeface="Consolas" panose="020B0609020204030204" pitchFamily="49" charset="0"/>
              </a:rPr>
              <a:t>):</a:t>
            </a:r>
          </a:p>
          <a:p>
            <a:pPr marL="0" indent="0">
              <a:buNone/>
            </a:pPr>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self</a:t>
            </a:r>
            <a:r>
              <a:rPr lang="de-DE" sz="1100" b="0" dirty="0">
                <a:solidFill>
                  <a:srgbClr val="D4D4D4"/>
                </a:solidFill>
                <a:effectLst/>
                <a:latin typeface="Consolas" panose="020B0609020204030204" pitchFamily="49" charset="0"/>
              </a:rPr>
              <a:t>.</a:t>
            </a:r>
            <a:r>
              <a:rPr lang="de-DE" sz="1100" b="0" dirty="0">
                <a:solidFill>
                  <a:srgbClr val="9CDCFE"/>
                </a:solidFill>
                <a:effectLst/>
                <a:latin typeface="Consolas" panose="020B0609020204030204" pitchFamily="49" charset="0"/>
              </a:rPr>
              <a:t>cpp_info</a:t>
            </a:r>
            <a:r>
              <a:rPr lang="de-DE" sz="1100" b="0" dirty="0">
                <a:solidFill>
                  <a:srgbClr val="D4D4D4"/>
                </a:solidFill>
                <a:effectLst/>
                <a:latin typeface="Consolas" panose="020B0609020204030204" pitchFamily="49" charset="0"/>
              </a:rPr>
              <a:t>.libs = [</a:t>
            </a:r>
            <a:r>
              <a:rPr lang="de-DE" sz="1100" b="0" dirty="0">
                <a:solidFill>
                  <a:srgbClr val="CE9178"/>
                </a:solidFill>
                <a:effectLst/>
                <a:latin typeface="Consolas" panose="020B0609020204030204" pitchFamily="49" charset="0"/>
              </a:rPr>
              <a:t>"</a:t>
            </a:r>
            <a:r>
              <a:rPr lang="de-DE" sz="1100" b="0" dirty="0" err="1">
                <a:solidFill>
                  <a:srgbClr val="CE9178"/>
                </a:solidFill>
                <a:effectLst/>
                <a:latin typeface="Consolas" panose="020B0609020204030204" pitchFamily="49" charset="0"/>
              </a:rPr>
              <a:t>bob</a:t>
            </a:r>
            <a:r>
              <a:rPr lang="de-DE" sz="1100" b="0" dirty="0">
                <a:solidFill>
                  <a:srgbClr val="CE9178"/>
                </a:solidFill>
                <a:effectLst/>
                <a:latin typeface="Consolas" panose="020B0609020204030204" pitchFamily="49" charset="0"/>
              </a:rPr>
              <a:t>"</a:t>
            </a:r>
            <a:r>
              <a:rPr lang="de-DE" sz="1100" b="0" dirty="0">
                <a:solidFill>
                  <a:srgbClr val="D4D4D4"/>
                </a:solidFill>
                <a:effectLst/>
                <a:latin typeface="Consolas" panose="020B0609020204030204" pitchFamily="49" charset="0"/>
              </a:rPr>
              <a:t>]</a:t>
            </a:r>
          </a:p>
          <a:p>
            <a:pPr marL="0" indent="0">
              <a:buNone/>
            </a:pPr>
            <a:endParaRPr lang="en-US" sz="1100" dirty="0"/>
          </a:p>
        </p:txBody>
      </p:sp>
    </p:spTree>
    <p:extLst>
      <p:ext uri="{BB962C8B-B14F-4D97-AF65-F5344CB8AC3E}">
        <p14:creationId xmlns:p14="http://schemas.microsoft.com/office/powerpoint/2010/main" val="202091480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44EB07-BB23-49D6-BEE4-74970A46FF85}"/>
              </a:ext>
            </a:extLst>
          </p:cNvPr>
          <p:cNvSpPr>
            <a:spLocks noGrp="1"/>
          </p:cNvSpPr>
          <p:nvPr>
            <p:ph type="title"/>
          </p:nvPr>
        </p:nvSpPr>
        <p:spPr/>
        <p:txBody>
          <a:bodyPr/>
          <a:lstStyle/>
          <a:p>
            <a:r>
              <a:rPr lang="en-AU" noProof="0" dirty="0"/>
              <a:t>Creating packages </a:t>
            </a:r>
            <a:r>
              <a:rPr lang="en-AU" noProof="0" dirty="0">
                <a:sym typeface="Wingdings" panose="05000000000000000000" pitchFamily="2" charset="2"/>
              </a:rPr>
              <a:t> l</a:t>
            </a:r>
            <a:r>
              <a:rPr lang="en-AU" noProof="0" dirty="0"/>
              <a:t>ayout ()</a:t>
            </a:r>
          </a:p>
        </p:txBody>
      </p:sp>
      <p:sp>
        <p:nvSpPr>
          <p:cNvPr id="3" name="Textplatzhalter 2">
            <a:extLst>
              <a:ext uri="{FF2B5EF4-FFF2-40B4-BE49-F238E27FC236}">
                <a16:creationId xmlns:a16="http://schemas.microsoft.com/office/drawing/2014/main" id="{06525B64-FF9B-4F77-8AAE-7B8D13E56D53}"/>
              </a:ext>
            </a:extLst>
          </p:cNvPr>
          <p:cNvSpPr>
            <a:spLocks noGrp="1"/>
          </p:cNvSpPr>
          <p:nvPr>
            <p:ph type="body" sz="quarter" idx="15"/>
          </p:nvPr>
        </p:nvSpPr>
        <p:spPr/>
        <p:txBody>
          <a:bodyPr/>
          <a:lstStyle/>
          <a:p>
            <a:r>
              <a:rPr lang="en-AU" noProof="0" dirty="0"/>
              <a:t>Conan</a:t>
            </a:r>
          </a:p>
        </p:txBody>
      </p:sp>
      <p:sp>
        <p:nvSpPr>
          <p:cNvPr id="4" name="Foliennummernplatzhalter 3">
            <a:extLst>
              <a:ext uri="{FF2B5EF4-FFF2-40B4-BE49-F238E27FC236}">
                <a16:creationId xmlns:a16="http://schemas.microsoft.com/office/drawing/2014/main" id="{A2AE4632-A032-4D29-8931-27E7DFD216C4}"/>
              </a:ext>
            </a:extLst>
          </p:cNvPr>
          <p:cNvSpPr>
            <a:spLocks noGrp="1"/>
          </p:cNvSpPr>
          <p:nvPr>
            <p:ph type="sldNum" sz="quarter" idx="12"/>
          </p:nvPr>
        </p:nvSpPr>
        <p:spPr/>
        <p:txBody>
          <a:bodyPr/>
          <a:lstStyle/>
          <a:p>
            <a:fld id="{4898AEC0-503E-4FA4-859C-D0F72D6E3F79}" type="slidenum">
              <a:rPr lang="en-US" noProof="1" smtClean="0"/>
              <a:pPr/>
              <a:t>159</a:t>
            </a:fld>
            <a:endParaRPr lang="en-US" noProof="1"/>
          </a:p>
        </p:txBody>
      </p:sp>
      <p:sp>
        <p:nvSpPr>
          <p:cNvPr id="5" name="Inhaltsplatzhalter 4">
            <a:extLst>
              <a:ext uri="{FF2B5EF4-FFF2-40B4-BE49-F238E27FC236}">
                <a16:creationId xmlns:a16="http://schemas.microsoft.com/office/drawing/2014/main" id="{3C70D87F-C0AC-4306-B686-D3691A007AE6}"/>
              </a:ext>
            </a:extLst>
          </p:cNvPr>
          <p:cNvSpPr>
            <a:spLocks noGrp="1"/>
          </p:cNvSpPr>
          <p:nvPr>
            <p:ph sz="quarter" idx="1"/>
          </p:nvPr>
        </p:nvSpPr>
        <p:spPr>
          <a:xfrm>
            <a:off x="258762" y="1295999"/>
            <a:ext cx="10450800" cy="2319268"/>
          </a:xfrm>
        </p:spPr>
        <p:txBody>
          <a:bodyPr/>
          <a:lstStyle/>
          <a:p>
            <a:r>
              <a:rPr lang="en-US" dirty="0"/>
              <a:t>With the layout method you can specify where the files corresponding to your folders lie, such as</a:t>
            </a:r>
          </a:p>
          <a:p>
            <a:pPr lvl="1"/>
            <a:r>
              <a:rPr lang="en-US" dirty="0"/>
              <a:t>Source folder</a:t>
            </a:r>
          </a:p>
          <a:p>
            <a:pPr lvl="1"/>
            <a:r>
              <a:rPr lang="en-US" noProof="0" dirty="0"/>
              <a:t>Build folder</a:t>
            </a:r>
          </a:p>
          <a:p>
            <a:pPr lvl="1"/>
            <a:r>
              <a:rPr lang="en-US" dirty="0"/>
              <a:t>Generator folder</a:t>
            </a:r>
            <a:endParaRPr lang="en-AU" dirty="0"/>
          </a:p>
          <a:p>
            <a:pPr lvl="1"/>
            <a:r>
              <a:rPr lang="en-AU" dirty="0"/>
              <a:t>Package folder</a:t>
            </a:r>
          </a:p>
          <a:p>
            <a:pPr lvl="1"/>
            <a:r>
              <a:rPr lang="en-AU" dirty="0"/>
              <a:t>…</a:t>
            </a:r>
          </a:p>
          <a:p>
            <a:r>
              <a:rPr lang="en-AU" dirty="0"/>
              <a:t>For CMake projects use </a:t>
            </a:r>
            <a:r>
              <a:rPr lang="en-AU" dirty="0" err="1"/>
              <a:t>cmake_layout</a:t>
            </a:r>
            <a:r>
              <a:rPr lang="en-AU" dirty="0"/>
              <a:t>(self)</a:t>
            </a:r>
            <a:endParaRPr lang="en-US" dirty="0"/>
          </a:p>
        </p:txBody>
      </p:sp>
      <p:sp>
        <p:nvSpPr>
          <p:cNvPr id="8" name="Textfeld 7">
            <a:extLst>
              <a:ext uri="{FF2B5EF4-FFF2-40B4-BE49-F238E27FC236}">
                <a16:creationId xmlns:a16="http://schemas.microsoft.com/office/drawing/2014/main" id="{2FAA65F6-CA71-428C-B4E2-BAC10451B806}"/>
              </a:ext>
            </a:extLst>
          </p:cNvPr>
          <p:cNvSpPr txBox="1"/>
          <p:nvPr/>
        </p:nvSpPr>
        <p:spPr>
          <a:xfrm>
            <a:off x="6108999" y="3085306"/>
            <a:ext cx="3940935" cy="809056"/>
          </a:xfrm>
          <a:prstGeom prst="rect">
            <a:avLst/>
          </a:prstGeom>
          <a:solidFill>
            <a:schemeClr val="tx1"/>
          </a:solidFill>
        </p:spPr>
        <p:txBody>
          <a:bodyPr wrap="square" lIns="0" tIns="0" rIns="0" bIns="0" rtlCol="0">
            <a:noAutofit/>
          </a:bodyPr>
          <a:lstStyle/>
          <a:p>
            <a:r>
              <a:rPr lang="en-US" b="0" dirty="0">
                <a:solidFill>
                  <a:srgbClr val="569CD6"/>
                </a:solidFill>
                <a:effectLst/>
                <a:latin typeface="Consolas" panose="020B0609020204030204" pitchFamily="49" charset="0"/>
              </a:rPr>
              <a:t>def</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layout</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self</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cmake_layout</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self</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9846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C99FDE2-2622-4927-8DD2-E96F9D24E536}"/>
              </a:ext>
            </a:extLst>
          </p:cNvPr>
          <p:cNvSpPr>
            <a:spLocks noGrp="1"/>
          </p:cNvSpPr>
          <p:nvPr>
            <p:ph type="body" sz="quarter" idx="15"/>
          </p:nvPr>
        </p:nvSpPr>
        <p:spPr/>
        <p:txBody>
          <a:bodyPr/>
          <a:lstStyle/>
          <a:p>
            <a:r>
              <a:rPr lang="en-US"/>
              <a:t>Modern Project Structure</a:t>
            </a:r>
          </a:p>
        </p:txBody>
      </p:sp>
      <p:sp>
        <p:nvSpPr>
          <p:cNvPr id="3" name="Titel 2">
            <a:extLst>
              <a:ext uri="{FF2B5EF4-FFF2-40B4-BE49-F238E27FC236}">
                <a16:creationId xmlns:a16="http://schemas.microsoft.com/office/drawing/2014/main" id="{123B5019-9BF3-4A69-9FC6-F9032B9F4606}"/>
              </a:ext>
            </a:extLst>
          </p:cNvPr>
          <p:cNvSpPr>
            <a:spLocks noGrp="1"/>
          </p:cNvSpPr>
          <p:nvPr>
            <p:ph type="title"/>
          </p:nvPr>
        </p:nvSpPr>
        <p:spPr/>
        <p:txBody>
          <a:bodyPr/>
          <a:lstStyle/>
          <a:p>
            <a:r>
              <a:rPr lang="en-US" dirty="0"/>
              <a:t>Executable</a:t>
            </a:r>
          </a:p>
        </p:txBody>
      </p:sp>
      <p:sp>
        <p:nvSpPr>
          <p:cNvPr id="4" name="Inhaltsplatzhalter 3">
            <a:extLst>
              <a:ext uri="{FF2B5EF4-FFF2-40B4-BE49-F238E27FC236}">
                <a16:creationId xmlns:a16="http://schemas.microsoft.com/office/drawing/2014/main" id="{B3D26C13-B639-4423-AC86-8271AA8D380B}"/>
              </a:ext>
            </a:extLst>
          </p:cNvPr>
          <p:cNvSpPr>
            <a:spLocks noGrp="1"/>
          </p:cNvSpPr>
          <p:nvPr>
            <p:ph sz="half" idx="1"/>
          </p:nvPr>
        </p:nvSpPr>
        <p:spPr/>
        <p:txBody>
          <a:bodyPr/>
          <a:lstStyle/>
          <a:p>
            <a:r>
              <a:rPr lang="en-US" b="1" dirty="0"/>
              <a:t>./src/lib</a:t>
            </a:r>
          </a:p>
          <a:p>
            <a:pPr lvl="1"/>
            <a:r>
              <a:rPr lang="en-US" dirty="0"/>
              <a:t>Defines a library target with most of the project's implementation</a:t>
            </a:r>
          </a:p>
          <a:p>
            <a:pPr lvl="1"/>
            <a:r>
              <a:rPr lang="en-US" dirty="0"/>
              <a:t>Used as an input for both the executable and unit tests</a:t>
            </a:r>
          </a:p>
          <a:p>
            <a:endParaRPr lang="en-US" dirty="0"/>
          </a:p>
          <a:p>
            <a:r>
              <a:rPr lang="en-US" b="1" dirty="0"/>
              <a:t>./src/CMakeLists.txt</a:t>
            </a:r>
          </a:p>
          <a:p>
            <a:pPr lvl="1"/>
            <a:r>
              <a:rPr lang="en-US" dirty="0"/>
              <a:t>Standalone CMake file</a:t>
            </a:r>
          </a:p>
          <a:p>
            <a:pPr lvl="1"/>
            <a:r>
              <a:rPr lang="en-US" dirty="0"/>
              <a:t>lib subdirectory added with add_subdirectory()</a:t>
            </a:r>
          </a:p>
          <a:p>
            <a:pPr lvl="1"/>
            <a:r>
              <a:rPr lang="en-US" dirty="0"/>
              <a:t>Defines the final executable</a:t>
            </a:r>
          </a:p>
        </p:txBody>
      </p:sp>
      <p:sp>
        <p:nvSpPr>
          <p:cNvPr id="6" name="Foliennummernplatzhalter 5">
            <a:extLst>
              <a:ext uri="{FF2B5EF4-FFF2-40B4-BE49-F238E27FC236}">
                <a16:creationId xmlns:a16="http://schemas.microsoft.com/office/drawing/2014/main" id="{CEE5F552-07B1-44E2-B7AF-FE46219E6AB1}"/>
              </a:ext>
            </a:extLst>
          </p:cNvPr>
          <p:cNvSpPr>
            <a:spLocks noGrp="1"/>
          </p:cNvSpPr>
          <p:nvPr>
            <p:ph type="sldNum" sz="quarter" idx="12"/>
          </p:nvPr>
        </p:nvSpPr>
        <p:spPr/>
        <p:txBody>
          <a:bodyPr/>
          <a:lstStyle/>
          <a:p>
            <a:fld id="{4898AEC0-503E-4FA4-859C-D0F72D6E3F79}" type="slidenum">
              <a:rPr lang="en-US" noProof="1" smtClean="0"/>
              <a:pPr/>
              <a:t>16</a:t>
            </a:fld>
            <a:endParaRPr lang="en-US" noProof="1"/>
          </a:p>
        </p:txBody>
      </p:sp>
      <p:pic>
        <p:nvPicPr>
          <p:cNvPr id="10" name="Inhaltsplatzhalter 9">
            <a:extLst>
              <a:ext uri="{FF2B5EF4-FFF2-40B4-BE49-F238E27FC236}">
                <a16:creationId xmlns:a16="http://schemas.microsoft.com/office/drawing/2014/main" id="{A40CB14F-EFC8-4628-880B-753AA4381D9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31427" y="1143896"/>
            <a:ext cx="2924175" cy="4133850"/>
          </a:xfrm>
        </p:spPr>
      </p:pic>
    </p:spTree>
    <p:extLst>
      <p:ext uri="{BB962C8B-B14F-4D97-AF65-F5344CB8AC3E}">
        <p14:creationId xmlns:p14="http://schemas.microsoft.com/office/powerpoint/2010/main" val="98635712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44EB07-BB23-49D6-BEE4-74970A46FF85}"/>
              </a:ext>
            </a:extLst>
          </p:cNvPr>
          <p:cNvSpPr>
            <a:spLocks noGrp="1"/>
          </p:cNvSpPr>
          <p:nvPr>
            <p:ph type="title"/>
          </p:nvPr>
        </p:nvSpPr>
        <p:spPr/>
        <p:txBody>
          <a:bodyPr/>
          <a:lstStyle/>
          <a:p>
            <a:r>
              <a:rPr lang="en-AU" noProof="0" dirty="0"/>
              <a:t>Creating packages </a:t>
            </a:r>
            <a:r>
              <a:rPr lang="en-AU" noProof="0" dirty="0">
                <a:sym typeface="Wingdings" panose="05000000000000000000" pitchFamily="2" charset="2"/>
              </a:rPr>
              <a:t> </a:t>
            </a:r>
            <a:r>
              <a:rPr lang="en-AU" dirty="0">
                <a:sym typeface="Wingdings" panose="05000000000000000000" pitchFamily="2" charset="2"/>
              </a:rPr>
              <a:t>generate</a:t>
            </a:r>
            <a:r>
              <a:rPr lang="en-AU" noProof="0" dirty="0"/>
              <a:t> ()</a:t>
            </a:r>
          </a:p>
        </p:txBody>
      </p:sp>
      <p:sp>
        <p:nvSpPr>
          <p:cNvPr id="3" name="Textplatzhalter 2">
            <a:extLst>
              <a:ext uri="{FF2B5EF4-FFF2-40B4-BE49-F238E27FC236}">
                <a16:creationId xmlns:a16="http://schemas.microsoft.com/office/drawing/2014/main" id="{06525B64-FF9B-4F77-8AAE-7B8D13E56D53}"/>
              </a:ext>
            </a:extLst>
          </p:cNvPr>
          <p:cNvSpPr>
            <a:spLocks noGrp="1"/>
          </p:cNvSpPr>
          <p:nvPr>
            <p:ph type="body" sz="quarter" idx="15"/>
          </p:nvPr>
        </p:nvSpPr>
        <p:spPr/>
        <p:txBody>
          <a:bodyPr/>
          <a:lstStyle/>
          <a:p>
            <a:r>
              <a:rPr lang="en-AU" noProof="0" dirty="0"/>
              <a:t>Conan</a:t>
            </a:r>
          </a:p>
        </p:txBody>
      </p:sp>
      <p:sp>
        <p:nvSpPr>
          <p:cNvPr id="4" name="Foliennummernplatzhalter 3">
            <a:extLst>
              <a:ext uri="{FF2B5EF4-FFF2-40B4-BE49-F238E27FC236}">
                <a16:creationId xmlns:a16="http://schemas.microsoft.com/office/drawing/2014/main" id="{A2AE4632-A032-4D29-8931-27E7DFD216C4}"/>
              </a:ext>
            </a:extLst>
          </p:cNvPr>
          <p:cNvSpPr>
            <a:spLocks noGrp="1"/>
          </p:cNvSpPr>
          <p:nvPr>
            <p:ph type="sldNum" sz="quarter" idx="12"/>
          </p:nvPr>
        </p:nvSpPr>
        <p:spPr>
          <a:xfrm>
            <a:off x="408273" y="4498012"/>
            <a:ext cx="288290" cy="410210"/>
          </a:xfrm>
        </p:spPr>
        <p:txBody>
          <a:bodyPr/>
          <a:lstStyle/>
          <a:p>
            <a:fld id="{4898AEC0-503E-4FA4-859C-D0F72D6E3F79}" type="slidenum">
              <a:rPr lang="en-US" noProof="1" smtClean="0"/>
              <a:pPr/>
              <a:t>160</a:t>
            </a:fld>
            <a:endParaRPr lang="en-US" noProof="1"/>
          </a:p>
        </p:txBody>
      </p:sp>
      <p:sp>
        <p:nvSpPr>
          <p:cNvPr id="5" name="Inhaltsplatzhalter 4">
            <a:extLst>
              <a:ext uri="{FF2B5EF4-FFF2-40B4-BE49-F238E27FC236}">
                <a16:creationId xmlns:a16="http://schemas.microsoft.com/office/drawing/2014/main" id="{3C70D87F-C0AC-4306-B686-D3691A007AE6}"/>
              </a:ext>
            </a:extLst>
          </p:cNvPr>
          <p:cNvSpPr>
            <a:spLocks noGrp="1"/>
          </p:cNvSpPr>
          <p:nvPr>
            <p:ph sz="quarter" idx="1"/>
          </p:nvPr>
        </p:nvSpPr>
        <p:spPr>
          <a:xfrm>
            <a:off x="258762" y="1295998"/>
            <a:ext cx="10450800" cy="2954269"/>
          </a:xfrm>
        </p:spPr>
        <p:txBody>
          <a:bodyPr/>
          <a:lstStyle/>
          <a:p>
            <a:r>
              <a:rPr lang="de-DE" dirty="0" err="1"/>
              <a:t>Instead</a:t>
            </a:r>
            <a:r>
              <a:rPr lang="de-DE" dirty="0"/>
              <a:t> of </a:t>
            </a:r>
            <a:r>
              <a:rPr lang="de-DE" dirty="0" err="1"/>
              <a:t>declaring</a:t>
            </a:r>
            <a:r>
              <a:rPr lang="de-DE" dirty="0"/>
              <a:t> the </a:t>
            </a:r>
            <a:r>
              <a:rPr lang="de-DE" dirty="0" err="1"/>
              <a:t>attributes</a:t>
            </a:r>
            <a:r>
              <a:rPr lang="de-DE" dirty="0"/>
              <a:t> </a:t>
            </a:r>
            <a:r>
              <a:rPr lang="de-DE" dirty="0" err="1"/>
              <a:t>you</a:t>
            </a:r>
            <a:r>
              <a:rPr lang="de-DE" dirty="0"/>
              <a:t> </a:t>
            </a:r>
            <a:r>
              <a:rPr lang="de-DE" dirty="0" err="1"/>
              <a:t>can</a:t>
            </a:r>
            <a:r>
              <a:rPr lang="de-DE" dirty="0"/>
              <a:t> also </a:t>
            </a:r>
            <a:r>
              <a:rPr lang="de-DE" dirty="0" err="1"/>
              <a:t>implement</a:t>
            </a:r>
            <a:r>
              <a:rPr lang="de-DE" dirty="0"/>
              <a:t> the </a:t>
            </a:r>
            <a:r>
              <a:rPr lang="de-DE" dirty="0" err="1"/>
              <a:t>corresponding</a:t>
            </a:r>
            <a:r>
              <a:rPr lang="de-DE" dirty="0"/>
              <a:t> </a:t>
            </a:r>
            <a:r>
              <a:rPr lang="de-DE" dirty="0" err="1"/>
              <a:t>method</a:t>
            </a:r>
            <a:r>
              <a:rPr lang="de-DE" dirty="0"/>
              <a:t> in the </a:t>
            </a:r>
            <a:r>
              <a:rPr lang="de-DE" dirty="0" err="1"/>
              <a:t>conanfile</a:t>
            </a:r>
            <a:endParaRPr lang="de-DE" dirty="0"/>
          </a:p>
          <a:p>
            <a:r>
              <a:rPr lang="en-US" dirty="0"/>
              <a:t>The purpose of generate() is to prepare the build, generating the necessary files</a:t>
            </a:r>
          </a:p>
          <a:p>
            <a:r>
              <a:rPr lang="en-US" dirty="0"/>
              <a:t>These files would typically be:</a:t>
            </a:r>
          </a:p>
          <a:p>
            <a:pPr lvl="1"/>
            <a:r>
              <a:rPr lang="en-US" dirty="0"/>
              <a:t>Files containing information to locate the dependencies, as </a:t>
            </a:r>
            <a:r>
              <a:rPr lang="en-US" dirty="0" err="1"/>
              <a:t>xxxx</a:t>
            </a:r>
            <a:r>
              <a:rPr lang="en-US" dirty="0"/>
              <a:t>-config.cmake CMake config scripts</a:t>
            </a:r>
          </a:p>
          <a:p>
            <a:pPr lvl="1"/>
            <a:r>
              <a:rPr lang="en-US" dirty="0"/>
              <a:t>Environment activation scripts, that define all the necessary environment variables necessary for the build.</a:t>
            </a:r>
          </a:p>
          <a:p>
            <a:pPr lvl="1"/>
            <a:r>
              <a:rPr lang="en-US" dirty="0"/>
              <a:t>Toolchain files, like </a:t>
            </a:r>
            <a:r>
              <a:rPr lang="en-US" dirty="0" err="1"/>
              <a:t>conan_toolchain.cmake</a:t>
            </a:r>
            <a:r>
              <a:rPr lang="en-US" dirty="0"/>
              <a:t>, that contains a mapping between the current Conan settings and options, and the build system specific syntax.</a:t>
            </a:r>
          </a:p>
          <a:p>
            <a:pPr lvl="1"/>
            <a:r>
              <a:rPr lang="en-US" dirty="0"/>
              <a:t>General purpose build information, as a </a:t>
            </a:r>
            <a:r>
              <a:rPr lang="en-US" dirty="0" err="1"/>
              <a:t>conanbuild.conf</a:t>
            </a:r>
            <a:r>
              <a:rPr lang="en-US" dirty="0"/>
              <a:t> file that could contain information like the CMake generator or CMake toolchain file to be used in the build() method.</a:t>
            </a:r>
          </a:p>
          <a:p>
            <a:endParaRPr lang="de-DE" dirty="0"/>
          </a:p>
          <a:p>
            <a:endParaRPr lang="en-US" dirty="0"/>
          </a:p>
        </p:txBody>
      </p:sp>
      <p:sp>
        <p:nvSpPr>
          <p:cNvPr id="8" name="Textfeld 7">
            <a:extLst>
              <a:ext uri="{FF2B5EF4-FFF2-40B4-BE49-F238E27FC236}">
                <a16:creationId xmlns:a16="http://schemas.microsoft.com/office/drawing/2014/main" id="{2FAA65F6-CA71-428C-B4E2-BAC10451B806}"/>
              </a:ext>
            </a:extLst>
          </p:cNvPr>
          <p:cNvSpPr txBox="1"/>
          <p:nvPr/>
        </p:nvSpPr>
        <p:spPr>
          <a:xfrm>
            <a:off x="5998161" y="4230623"/>
            <a:ext cx="4711401" cy="1012561"/>
          </a:xfrm>
          <a:prstGeom prst="rect">
            <a:avLst/>
          </a:prstGeom>
          <a:solidFill>
            <a:schemeClr val="tx1"/>
          </a:solidFill>
        </p:spPr>
        <p:txBody>
          <a:bodyPr wrap="square" lIns="0" tIns="0" rIns="0" bIns="0" rtlCol="0">
            <a:noAutofit/>
          </a:bodyPr>
          <a:lstStyle/>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def</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generate</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self</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tc</a:t>
            </a:r>
            <a:r>
              <a:rPr lang="en-US" b="0" dirty="0">
                <a:solidFill>
                  <a:srgbClr val="D4D4D4"/>
                </a:solidFill>
                <a:effectLst/>
                <a:latin typeface="Consolas" panose="020B0609020204030204" pitchFamily="49" charset="0"/>
              </a:rPr>
              <a:t> = </a:t>
            </a:r>
            <a:r>
              <a:rPr lang="en-US" b="0" dirty="0">
                <a:solidFill>
                  <a:srgbClr val="4EC9B0"/>
                </a:solidFill>
                <a:effectLst/>
                <a:latin typeface="Consolas" panose="020B0609020204030204" pitchFamily="49" charset="0"/>
              </a:rPr>
              <a:t>CMakeToolchain</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self</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tc</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generate</a:t>
            </a:r>
            <a:r>
              <a:rPr lang="en-US" b="0" dirty="0">
                <a:solidFill>
                  <a:srgbClr val="D4D4D4"/>
                </a:solidFill>
                <a:effectLst/>
                <a:latin typeface="Consolas" panose="020B0609020204030204" pitchFamily="49" charset="0"/>
              </a:rPr>
              <a:t>()</a:t>
            </a:r>
          </a:p>
        </p:txBody>
      </p:sp>
      <p:sp>
        <p:nvSpPr>
          <p:cNvPr id="7" name="Textfeld 6">
            <a:extLst>
              <a:ext uri="{FF2B5EF4-FFF2-40B4-BE49-F238E27FC236}">
                <a16:creationId xmlns:a16="http://schemas.microsoft.com/office/drawing/2014/main" id="{BC3876BA-7327-44E5-B7C6-BAD1D05B5DB8}"/>
              </a:ext>
            </a:extLst>
          </p:cNvPr>
          <p:cNvSpPr txBox="1"/>
          <p:nvPr/>
        </p:nvSpPr>
        <p:spPr>
          <a:xfrm>
            <a:off x="400335" y="4391985"/>
            <a:ext cx="4309533" cy="506280"/>
          </a:xfrm>
          <a:prstGeom prst="rect">
            <a:avLst/>
          </a:prstGeom>
          <a:solidFill>
            <a:schemeClr val="tx1"/>
          </a:solidFill>
        </p:spPr>
        <p:txBody>
          <a:bodyPr wrap="square" lIns="0" tIns="0" rIns="0" bIns="0" rtlCol="0">
            <a:noAutofit/>
          </a:bodyPr>
          <a:lstStyle/>
          <a:p>
            <a:r>
              <a:rPr lang="en-US" b="0" dirty="0">
                <a:solidFill>
                  <a:srgbClr val="D4D4D4"/>
                </a:solidFill>
                <a:effectLst/>
                <a:latin typeface="Consolas" panose="020B0609020204030204" pitchFamily="49" charset="0"/>
              </a:rPr>
              <a:t>    </a:t>
            </a:r>
            <a:r>
              <a:rPr lang="de-DE" sz="1800" b="0" dirty="0">
                <a:solidFill>
                  <a:srgbClr val="9CDCFE"/>
                </a:solidFill>
                <a:effectLst/>
                <a:latin typeface="Consolas" panose="020B0609020204030204" pitchFamily="49" charset="0"/>
              </a:rPr>
              <a:t>generators</a:t>
            </a:r>
            <a:r>
              <a:rPr lang="de-DE" sz="1800" b="0" dirty="0">
                <a:solidFill>
                  <a:srgbClr val="D4D4D4"/>
                </a:solidFill>
                <a:effectLst/>
                <a:latin typeface="Consolas" panose="020B0609020204030204" pitchFamily="49" charset="0"/>
              </a:rPr>
              <a:t> = </a:t>
            </a:r>
            <a:r>
              <a:rPr lang="de-DE" sz="1800" b="0" dirty="0">
                <a:solidFill>
                  <a:srgbClr val="CE9178"/>
                </a:solidFill>
                <a:effectLst/>
                <a:latin typeface="Consolas" panose="020B0609020204030204" pitchFamily="49" charset="0"/>
              </a:rPr>
              <a:t>“</a:t>
            </a:r>
            <a:r>
              <a:rPr lang="de-DE" sz="1800" dirty="0">
                <a:solidFill>
                  <a:srgbClr val="CE9178"/>
                </a:solidFill>
                <a:latin typeface="Consolas" panose="020B0609020204030204" pitchFamily="49" charset="0"/>
              </a:rPr>
              <a:t>CMakeToolchain</a:t>
            </a:r>
            <a:r>
              <a:rPr lang="de-DE" sz="1800" b="0" dirty="0">
                <a:solidFill>
                  <a:srgbClr val="CE9178"/>
                </a:solidFill>
                <a:effectLst/>
                <a:latin typeface="Consolas" panose="020B0609020204030204" pitchFamily="49" charset="0"/>
              </a:rPr>
              <a:t>"</a:t>
            </a:r>
            <a:endParaRPr lang="de-DE" sz="1800" b="0" dirty="0">
              <a:solidFill>
                <a:srgbClr val="D4D4D4"/>
              </a:solidFill>
              <a:effectLst/>
              <a:latin typeface="Consolas" panose="020B0609020204030204" pitchFamily="49" charset="0"/>
            </a:endParaRPr>
          </a:p>
        </p:txBody>
      </p:sp>
      <p:sp>
        <p:nvSpPr>
          <p:cNvPr id="6" name="Textfeld 5">
            <a:extLst>
              <a:ext uri="{FF2B5EF4-FFF2-40B4-BE49-F238E27FC236}">
                <a16:creationId xmlns:a16="http://schemas.microsoft.com/office/drawing/2014/main" id="{493DCF45-016B-43D3-B428-77413E593048}"/>
              </a:ext>
            </a:extLst>
          </p:cNvPr>
          <p:cNvSpPr txBox="1"/>
          <p:nvPr/>
        </p:nvSpPr>
        <p:spPr>
          <a:xfrm>
            <a:off x="5242844" y="4474437"/>
            <a:ext cx="466091" cy="26246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2400" b="0" i="0" u="none" strike="noStrike" kern="0" cap="none" spc="0" normalizeH="0" baseline="0" noProof="0" dirty="0">
                <a:ln>
                  <a:noFill/>
                </a:ln>
                <a:solidFill>
                  <a:srgbClr val="000000"/>
                </a:solidFill>
                <a:effectLst/>
                <a:uLnTx/>
                <a:uFillTx/>
              </a:rPr>
              <a:t>=</a:t>
            </a:r>
          </a:p>
        </p:txBody>
      </p:sp>
    </p:spTree>
    <p:extLst>
      <p:ext uri="{BB962C8B-B14F-4D97-AF65-F5344CB8AC3E}">
        <p14:creationId xmlns:p14="http://schemas.microsoft.com/office/powerpoint/2010/main" val="43825427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44EB07-BB23-49D6-BEE4-74970A46FF85}"/>
              </a:ext>
            </a:extLst>
          </p:cNvPr>
          <p:cNvSpPr>
            <a:spLocks noGrp="1"/>
          </p:cNvSpPr>
          <p:nvPr>
            <p:ph type="title"/>
          </p:nvPr>
        </p:nvSpPr>
        <p:spPr/>
        <p:txBody>
          <a:bodyPr/>
          <a:lstStyle/>
          <a:p>
            <a:r>
              <a:rPr lang="en-AU" dirty="0"/>
              <a:t>Generators CMakeToolchain</a:t>
            </a:r>
            <a:endParaRPr lang="en-AU" noProof="0" dirty="0"/>
          </a:p>
        </p:txBody>
      </p:sp>
      <p:sp>
        <p:nvSpPr>
          <p:cNvPr id="3" name="Textplatzhalter 2">
            <a:extLst>
              <a:ext uri="{FF2B5EF4-FFF2-40B4-BE49-F238E27FC236}">
                <a16:creationId xmlns:a16="http://schemas.microsoft.com/office/drawing/2014/main" id="{06525B64-FF9B-4F77-8AAE-7B8D13E56D53}"/>
              </a:ext>
            </a:extLst>
          </p:cNvPr>
          <p:cNvSpPr>
            <a:spLocks noGrp="1"/>
          </p:cNvSpPr>
          <p:nvPr>
            <p:ph type="body" sz="quarter" idx="15"/>
          </p:nvPr>
        </p:nvSpPr>
        <p:spPr/>
        <p:txBody>
          <a:bodyPr/>
          <a:lstStyle/>
          <a:p>
            <a:r>
              <a:rPr lang="en-AU" noProof="0" dirty="0"/>
              <a:t>Conan</a:t>
            </a:r>
          </a:p>
        </p:txBody>
      </p:sp>
      <p:sp>
        <p:nvSpPr>
          <p:cNvPr id="4" name="Foliennummernplatzhalter 3">
            <a:extLst>
              <a:ext uri="{FF2B5EF4-FFF2-40B4-BE49-F238E27FC236}">
                <a16:creationId xmlns:a16="http://schemas.microsoft.com/office/drawing/2014/main" id="{A2AE4632-A032-4D29-8931-27E7DFD216C4}"/>
              </a:ext>
            </a:extLst>
          </p:cNvPr>
          <p:cNvSpPr>
            <a:spLocks noGrp="1"/>
          </p:cNvSpPr>
          <p:nvPr>
            <p:ph type="sldNum" sz="quarter" idx="12"/>
          </p:nvPr>
        </p:nvSpPr>
        <p:spPr/>
        <p:txBody>
          <a:bodyPr/>
          <a:lstStyle/>
          <a:p>
            <a:fld id="{4898AEC0-503E-4FA4-859C-D0F72D6E3F79}" type="slidenum">
              <a:rPr lang="en-US" noProof="1" smtClean="0"/>
              <a:pPr/>
              <a:t>161</a:t>
            </a:fld>
            <a:endParaRPr lang="en-US" noProof="1"/>
          </a:p>
        </p:txBody>
      </p:sp>
      <p:sp>
        <p:nvSpPr>
          <p:cNvPr id="5" name="Inhaltsplatzhalter 4">
            <a:extLst>
              <a:ext uri="{FF2B5EF4-FFF2-40B4-BE49-F238E27FC236}">
                <a16:creationId xmlns:a16="http://schemas.microsoft.com/office/drawing/2014/main" id="{3C70D87F-C0AC-4306-B686-D3691A007AE6}"/>
              </a:ext>
            </a:extLst>
          </p:cNvPr>
          <p:cNvSpPr>
            <a:spLocks noGrp="1"/>
          </p:cNvSpPr>
          <p:nvPr>
            <p:ph sz="quarter" idx="1"/>
          </p:nvPr>
        </p:nvSpPr>
        <p:spPr>
          <a:xfrm>
            <a:off x="258762" y="1295998"/>
            <a:ext cx="10450800" cy="4332641"/>
          </a:xfrm>
        </p:spPr>
        <p:txBody>
          <a:bodyPr/>
          <a:lstStyle/>
          <a:p>
            <a:r>
              <a:rPr lang="en-US" sz="1600" dirty="0"/>
              <a:t>The CMakeToolchain is the toolchain generator for Cmake</a:t>
            </a:r>
          </a:p>
          <a:p>
            <a:r>
              <a:rPr lang="en-US" sz="1600" dirty="0"/>
              <a:t>It translates the current package configuration, settings, and options, into CMake toolchain syntax</a:t>
            </a:r>
          </a:p>
          <a:p>
            <a:r>
              <a:rPr lang="en-AU" sz="1600" dirty="0"/>
              <a:t>It will generate the following files when doing a </a:t>
            </a:r>
            <a:r>
              <a:rPr lang="en-AU" sz="1600" i="1" dirty="0"/>
              <a:t>conan install </a:t>
            </a:r>
            <a:r>
              <a:rPr lang="en-AU" sz="1600" dirty="0"/>
              <a:t>or when building the package in the cache</a:t>
            </a:r>
          </a:p>
          <a:p>
            <a:pPr lvl="1"/>
            <a:r>
              <a:rPr lang="en-US" sz="1400" b="1" dirty="0" err="1"/>
              <a:t>conan_toolchain.cmake</a:t>
            </a:r>
            <a:r>
              <a:rPr lang="en-US" sz="1400" b="1" dirty="0"/>
              <a:t> </a:t>
            </a:r>
            <a:r>
              <a:rPr lang="en-US" sz="1400" dirty="0"/>
              <a:t>file: Translates the current package configuration, settings, and options </a:t>
            </a:r>
            <a:r>
              <a:rPr lang="en-US" sz="1400" dirty="0" err="1"/>
              <a:t>intoCMake</a:t>
            </a:r>
            <a:r>
              <a:rPr lang="en-US" sz="1400" dirty="0"/>
              <a:t> toolchain syntax</a:t>
            </a:r>
          </a:p>
          <a:p>
            <a:pPr lvl="1"/>
            <a:r>
              <a:rPr lang="en-US" sz="1400" b="1" dirty="0" err="1"/>
              <a:t>conanbuild.conf</a:t>
            </a:r>
            <a:r>
              <a:rPr lang="en-US" sz="1400" b="1" dirty="0"/>
              <a:t>: </a:t>
            </a:r>
            <a:r>
              <a:rPr lang="en-US" sz="1400" dirty="0"/>
              <a:t>Contains arguments to the command line CMake() helper used in the recipe build() method (i.e. CMake generator)</a:t>
            </a:r>
          </a:p>
          <a:p>
            <a:pPr lvl="1"/>
            <a:r>
              <a:rPr lang="en-US" sz="1400" b="1" dirty="0"/>
              <a:t>conanvcvars.bat: </a:t>
            </a:r>
            <a:r>
              <a:rPr lang="en-US" sz="1400" dirty="0"/>
              <a:t>for MSVC compilers and CMake generators like Ninja or </a:t>
            </a:r>
            <a:r>
              <a:rPr lang="en-US" sz="1400" dirty="0" err="1"/>
              <a:t>NMake</a:t>
            </a:r>
            <a:endParaRPr lang="en-US" sz="1400" dirty="0"/>
          </a:p>
          <a:p>
            <a:pPr lvl="1"/>
            <a:r>
              <a:rPr lang="en-US" sz="1400" b="1" dirty="0" err="1"/>
              <a:t>CMakePresets.json</a:t>
            </a:r>
            <a:r>
              <a:rPr lang="en-US" sz="1400" dirty="0"/>
              <a:t>: Conan creates a default configure preset with the information:</a:t>
            </a:r>
          </a:p>
          <a:p>
            <a:pPr lvl="2"/>
            <a:r>
              <a:rPr lang="en-US" sz="1200" dirty="0"/>
              <a:t>The generator to be used.</a:t>
            </a:r>
          </a:p>
          <a:p>
            <a:pPr lvl="2"/>
            <a:r>
              <a:rPr lang="en-US" sz="1200" dirty="0"/>
              <a:t>The path to the </a:t>
            </a:r>
            <a:r>
              <a:rPr lang="en-US" sz="1200" dirty="0" err="1"/>
              <a:t>conan_toolchain.cmake</a:t>
            </a:r>
            <a:endParaRPr lang="en-US" sz="1200" dirty="0"/>
          </a:p>
          <a:p>
            <a:pPr lvl="2"/>
            <a:r>
              <a:rPr lang="en-US" sz="1200" dirty="0"/>
              <a:t>Some cache variables corresponding to the specified settings cannot work if specified in the toolchain.</a:t>
            </a:r>
          </a:p>
          <a:p>
            <a:pPr lvl="2"/>
            <a:r>
              <a:rPr lang="en-US" sz="1200" dirty="0"/>
              <a:t>This file will be generated at the </a:t>
            </a:r>
            <a:r>
              <a:rPr lang="en-US" sz="1200" dirty="0" err="1"/>
              <a:t>conanfile.generators_folder</a:t>
            </a:r>
            <a:r>
              <a:rPr lang="en-US" sz="1200" dirty="0"/>
              <a:t>, If you want your IDE (Visual Studio, Visual Studio Code, </a:t>
            </a:r>
            <a:r>
              <a:rPr lang="en-US" sz="1200" dirty="0" err="1"/>
              <a:t>CLion</a:t>
            </a:r>
            <a:r>
              <a:rPr lang="en-US" sz="1200" dirty="0"/>
              <a:t>…) to leverage this file you should create a </a:t>
            </a:r>
            <a:r>
              <a:rPr lang="en-US" sz="1200" dirty="0" err="1"/>
              <a:t>symlink</a:t>
            </a:r>
            <a:r>
              <a:rPr lang="en-US" sz="1200" dirty="0"/>
              <a:t> or copy the generated file to the folder containing the CMakeLists.txt file.</a:t>
            </a:r>
          </a:p>
          <a:p>
            <a:endParaRPr lang="en-AU" sz="1600" dirty="0"/>
          </a:p>
        </p:txBody>
      </p:sp>
    </p:spTree>
    <p:extLst>
      <p:ext uri="{BB962C8B-B14F-4D97-AF65-F5344CB8AC3E}">
        <p14:creationId xmlns:p14="http://schemas.microsoft.com/office/powerpoint/2010/main" val="100344261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44EB07-BB23-49D6-BEE4-74970A46FF85}"/>
              </a:ext>
            </a:extLst>
          </p:cNvPr>
          <p:cNvSpPr>
            <a:spLocks noGrp="1"/>
          </p:cNvSpPr>
          <p:nvPr>
            <p:ph type="title"/>
          </p:nvPr>
        </p:nvSpPr>
        <p:spPr/>
        <p:txBody>
          <a:bodyPr/>
          <a:lstStyle/>
          <a:p>
            <a:r>
              <a:rPr lang="en-AU" dirty="0"/>
              <a:t>Generators CMakeDeps</a:t>
            </a:r>
            <a:endParaRPr lang="en-AU" noProof="0" dirty="0"/>
          </a:p>
        </p:txBody>
      </p:sp>
      <p:sp>
        <p:nvSpPr>
          <p:cNvPr id="3" name="Textplatzhalter 2">
            <a:extLst>
              <a:ext uri="{FF2B5EF4-FFF2-40B4-BE49-F238E27FC236}">
                <a16:creationId xmlns:a16="http://schemas.microsoft.com/office/drawing/2014/main" id="{06525B64-FF9B-4F77-8AAE-7B8D13E56D53}"/>
              </a:ext>
            </a:extLst>
          </p:cNvPr>
          <p:cNvSpPr>
            <a:spLocks noGrp="1"/>
          </p:cNvSpPr>
          <p:nvPr>
            <p:ph type="body" sz="quarter" idx="15"/>
          </p:nvPr>
        </p:nvSpPr>
        <p:spPr/>
        <p:txBody>
          <a:bodyPr/>
          <a:lstStyle/>
          <a:p>
            <a:r>
              <a:rPr lang="en-AU" noProof="0" dirty="0"/>
              <a:t>Conan</a:t>
            </a:r>
          </a:p>
        </p:txBody>
      </p:sp>
      <p:sp>
        <p:nvSpPr>
          <p:cNvPr id="4" name="Foliennummernplatzhalter 3">
            <a:extLst>
              <a:ext uri="{FF2B5EF4-FFF2-40B4-BE49-F238E27FC236}">
                <a16:creationId xmlns:a16="http://schemas.microsoft.com/office/drawing/2014/main" id="{A2AE4632-A032-4D29-8931-27E7DFD216C4}"/>
              </a:ext>
            </a:extLst>
          </p:cNvPr>
          <p:cNvSpPr>
            <a:spLocks noGrp="1"/>
          </p:cNvSpPr>
          <p:nvPr>
            <p:ph type="sldNum" sz="quarter" idx="12"/>
          </p:nvPr>
        </p:nvSpPr>
        <p:spPr/>
        <p:txBody>
          <a:bodyPr/>
          <a:lstStyle/>
          <a:p>
            <a:fld id="{4898AEC0-503E-4FA4-859C-D0F72D6E3F79}" type="slidenum">
              <a:rPr lang="en-US" noProof="1" smtClean="0"/>
              <a:pPr/>
              <a:t>162</a:t>
            </a:fld>
            <a:endParaRPr lang="en-US" noProof="1"/>
          </a:p>
        </p:txBody>
      </p:sp>
      <p:sp>
        <p:nvSpPr>
          <p:cNvPr id="5" name="Inhaltsplatzhalter 4">
            <a:extLst>
              <a:ext uri="{FF2B5EF4-FFF2-40B4-BE49-F238E27FC236}">
                <a16:creationId xmlns:a16="http://schemas.microsoft.com/office/drawing/2014/main" id="{3C70D87F-C0AC-4306-B686-D3691A007AE6}"/>
              </a:ext>
            </a:extLst>
          </p:cNvPr>
          <p:cNvSpPr>
            <a:spLocks noGrp="1"/>
          </p:cNvSpPr>
          <p:nvPr>
            <p:ph sz="quarter" idx="1"/>
          </p:nvPr>
        </p:nvSpPr>
        <p:spPr>
          <a:xfrm>
            <a:off x="258762" y="1295999"/>
            <a:ext cx="10450800" cy="4226614"/>
          </a:xfrm>
        </p:spPr>
        <p:txBody>
          <a:bodyPr/>
          <a:lstStyle/>
          <a:p>
            <a:r>
              <a:rPr lang="en-AU" sz="1400" dirty="0"/>
              <a:t>Multi-configuration generator</a:t>
            </a:r>
          </a:p>
          <a:p>
            <a:r>
              <a:rPr lang="en-AU" sz="1400" dirty="0"/>
              <a:t>Generates XXX-config.cmake or </a:t>
            </a:r>
            <a:r>
              <a:rPr lang="en-AU" sz="1400" dirty="0" err="1"/>
              <a:t>FindXXX.cmake</a:t>
            </a:r>
            <a:r>
              <a:rPr lang="en-AU" sz="1400" dirty="0"/>
              <a:t> files per dependency together with other necessary .cmake files like version, flags, and directory data or configuration</a:t>
            </a:r>
          </a:p>
          <a:p>
            <a:r>
              <a:rPr lang="en-AU" sz="1400" dirty="0"/>
              <a:t>Provides CMake's find_package() support for packages that</a:t>
            </a:r>
          </a:p>
          <a:p>
            <a:pPr lvl="1"/>
            <a:r>
              <a:rPr lang="en-AU" sz="1200" dirty="0"/>
              <a:t>do not use CMake at all</a:t>
            </a:r>
          </a:p>
          <a:p>
            <a:pPr lvl="1"/>
            <a:r>
              <a:rPr lang="en-AU" sz="1200" dirty="0"/>
              <a:t>do not provide installation support</a:t>
            </a:r>
          </a:p>
          <a:p>
            <a:pPr lvl="1"/>
            <a:r>
              <a:rPr lang="en-AU" sz="1200" dirty="0"/>
              <a:t>generate broken CMake configuration scripts</a:t>
            </a:r>
          </a:p>
          <a:p>
            <a:r>
              <a:rPr lang="en-US" sz="1400" dirty="0"/>
              <a:t>It is encouraged to depend on Conan generated files rather than trying to use packages' original files (if provided)</a:t>
            </a:r>
            <a:endParaRPr lang="en-AU" sz="1400" dirty="0"/>
          </a:p>
        </p:txBody>
      </p:sp>
      <p:sp>
        <p:nvSpPr>
          <p:cNvPr id="6" name="Textfeld 5">
            <a:extLst>
              <a:ext uri="{FF2B5EF4-FFF2-40B4-BE49-F238E27FC236}">
                <a16:creationId xmlns:a16="http://schemas.microsoft.com/office/drawing/2014/main" id="{E221E67A-F67B-4374-AAB5-C0F898918886}"/>
              </a:ext>
            </a:extLst>
          </p:cNvPr>
          <p:cNvSpPr txBox="1"/>
          <p:nvPr/>
        </p:nvSpPr>
        <p:spPr>
          <a:xfrm>
            <a:off x="3784600" y="3627174"/>
            <a:ext cx="6924962" cy="1789308"/>
          </a:xfrm>
          <a:prstGeom prst="rect">
            <a:avLst/>
          </a:prstGeom>
          <a:solidFill>
            <a:schemeClr val="tx1"/>
          </a:solidFill>
        </p:spPr>
        <p:txBody>
          <a:bodyPr wrap="square" lIns="0" tIns="0" rIns="0" bIns="0" rtlCol="0">
            <a:noAutofit/>
          </a:bodyPr>
          <a:lstStyle/>
          <a:p>
            <a:pPr algn="l"/>
            <a:r>
              <a:rPr lang="en-US" sz="1600" b="0" i="0" u="none" strike="noStrike" baseline="0" dirty="0">
                <a:solidFill>
                  <a:srgbClr val="82A3BF"/>
                </a:solidFill>
                <a:latin typeface="UbuntuMono-Regular"/>
              </a:rPr>
              <a:t>def </a:t>
            </a:r>
            <a:r>
              <a:rPr lang="en-US" sz="1600" b="0" i="0" u="none" strike="noStrike" baseline="0" dirty="0">
                <a:solidFill>
                  <a:srgbClr val="F1C774"/>
                </a:solidFill>
                <a:latin typeface="UbuntuMono-Regular"/>
              </a:rPr>
              <a:t>generate</a:t>
            </a:r>
            <a:r>
              <a:rPr lang="en-US" sz="1600" b="0" i="0" u="none" strike="noStrike" baseline="0" dirty="0">
                <a:solidFill>
                  <a:srgbClr val="C6C9C7"/>
                </a:solidFill>
                <a:latin typeface="UbuntuMono-Regular"/>
              </a:rPr>
              <a:t>(self):</a:t>
            </a:r>
          </a:p>
          <a:p>
            <a:pPr algn="l"/>
            <a:r>
              <a:rPr lang="en-US" sz="1600" b="0" i="0" u="none" strike="noStrike" baseline="0" dirty="0">
                <a:solidFill>
                  <a:srgbClr val="C6C9C7"/>
                </a:solidFill>
                <a:latin typeface="UbuntuMono-Regular"/>
              </a:rPr>
              <a:t>deps = </a:t>
            </a:r>
            <a:r>
              <a:rPr lang="en-US" sz="1600" b="0" i="0" u="none" strike="noStrike" baseline="0" dirty="0" err="1">
                <a:solidFill>
                  <a:srgbClr val="C6C9C7"/>
                </a:solidFill>
                <a:latin typeface="UbuntuMono-Regular"/>
              </a:rPr>
              <a:t>CMakeDeps</a:t>
            </a:r>
            <a:r>
              <a:rPr lang="en-US" sz="1600" b="0" i="0" u="none" strike="noStrike" baseline="0" dirty="0">
                <a:solidFill>
                  <a:srgbClr val="C6C9C7"/>
                </a:solidFill>
                <a:latin typeface="UbuntuMono-Regular"/>
              </a:rPr>
              <a:t>(self)</a:t>
            </a:r>
          </a:p>
          <a:p>
            <a:pPr algn="l"/>
            <a:r>
              <a:rPr lang="en-US" sz="1600" b="0" i="0" u="none" strike="noStrike" baseline="0" dirty="0">
                <a:solidFill>
                  <a:srgbClr val="707981"/>
                </a:solidFill>
                <a:latin typeface="UbuntuMono-Regular"/>
              </a:rPr>
              <a:t># By default, '</a:t>
            </a:r>
            <a:r>
              <a:rPr lang="en-US" sz="1600" b="0" i="0" u="none" strike="noStrike" baseline="0" dirty="0" err="1">
                <a:solidFill>
                  <a:srgbClr val="707981"/>
                </a:solidFill>
                <a:latin typeface="UbuntuMono-Regular"/>
              </a:rPr>
              <a:t>deps.configuration</a:t>
            </a:r>
            <a:r>
              <a:rPr lang="en-US" sz="1600" b="0" i="0" u="none" strike="noStrike" baseline="0" dirty="0">
                <a:solidFill>
                  <a:srgbClr val="707981"/>
                </a:solidFill>
                <a:latin typeface="UbuntuMono-Regular"/>
              </a:rPr>
              <a:t>' will be '</a:t>
            </a:r>
            <a:r>
              <a:rPr lang="en-US" sz="1600" b="0" i="0" u="none" strike="noStrike" baseline="0" dirty="0" err="1">
                <a:solidFill>
                  <a:srgbClr val="707981"/>
                </a:solidFill>
                <a:latin typeface="UbuntuMono-Regular"/>
              </a:rPr>
              <a:t>self.settings.build_type</a:t>
            </a:r>
            <a:r>
              <a:rPr lang="en-US" sz="1600" b="0" i="0" u="none" strike="noStrike" baseline="0" dirty="0">
                <a:solidFill>
                  <a:srgbClr val="707981"/>
                </a:solidFill>
                <a:latin typeface="UbuntuMono-Regular"/>
              </a:rPr>
              <a:t>'</a:t>
            </a:r>
          </a:p>
          <a:p>
            <a:pPr algn="l"/>
            <a:r>
              <a:rPr lang="en-US" sz="1600" b="0" i="0" u="none" strike="noStrike" baseline="0" dirty="0">
                <a:solidFill>
                  <a:srgbClr val="82A3BF"/>
                </a:solidFill>
                <a:latin typeface="UbuntuMono-Regular"/>
              </a:rPr>
              <a:t>if </a:t>
            </a:r>
            <a:r>
              <a:rPr lang="en-US" sz="1600" b="0" i="0" u="none" strike="noStrike" baseline="0" dirty="0" err="1">
                <a:solidFill>
                  <a:srgbClr val="C6C9C7"/>
                </a:solidFill>
                <a:latin typeface="UbuntuMono-Regular"/>
              </a:rPr>
              <a:t>self.options.profile</a:t>
            </a:r>
            <a:r>
              <a:rPr lang="en-US" sz="1600" b="0" i="0" u="none" strike="noStrike" baseline="0" dirty="0">
                <a:solidFill>
                  <a:srgbClr val="C6C9C7"/>
                </a:solidFill>
                <a:latin typeface="UbuntuMono-Regular"/>
              </a:rPr>
              <a:t>:</a:t>
            </a:r>
          </a:p>
          <a:p>
            <a:pPr algn="l"/>
            <a:r>
              <a:rPr lang="en-US" sz="1600" b="0" i="0" u="none" strike="noStrike" baseline="0" dirty="0">
                <a:solidFill>
                  <a:srgbClr val="707981"/>
                </a:solidFill>
                <a:latin typeface="UbuntuMono-Regular"/>
              </a:rPr>
              <a:t># Assuming the current project 'CMakeLists.txt' defines the 'Profile' configuration</a:t>
            </a:r>
          </a:p>
          <a:p>
            <a:pPr algn="l"/>
            <a:r>
              <a:rPr lang="en-US" sz="1600" b="0" i="0" u="none" strike="noStrike" baseline="0" dirty="0" err="1">
                <a:solidFill>
                  <a:srgbClr val="C6C9C7"/>
                </a:solidFill>
                <a:latin typeface="UbuntuMono-Regular"/>
              </a:rPr>
              <a:t>deps.configuration</a:t>
            </a:r>
            <a:r>
              <a:rPr lang="en-US" sz="1600" b="0" i="0" u="none" strike="noStrike" baseline="0" dirty="0">
                <a:solidFill>
                  <a:srgbClr val="C6C9C7"/>
                </a:solidFill>
                <a:latin typeface="UbuntuMono-Regular"/>
              </a:rPr>
              <a:t> = </a:t>
            </a:r>
            <a:r>
              <a:rPr lang="en-US" sz="1600" b="0" i="0" u="none" strike="noStrike" baseline="0" dirty="0">
                <a:solidFill>
                  <a:srgbClr val="B6BE68"/>
                </a:solidFill>
                <a:latin typeface="UbuntuMono-Regular"/>
              </a:rPr>
              <a:t>"Profile"</a:t>
            </a:r>
          </a:p>
          <a:p>
            <a:pPr algn="l"/>
            <a:r>
              <a:rPr lang="en-US" sz="1600" b="0" i="0" u="none" strike="noStrike" baseline="0" dirty="0" err="1">
                <a:solidFill>
                  <a:srgbClr val="C6C9C7"/>
                </a:solidFill>
                <a:latin typeface="UbuntuMono-Regular"/>
              </a:rPr>
              <a:t>deps.generate</a:t>
            </a:r>
            <a:r>
              <a:rPr lang="en-US" sz="1600" b="0" i="0" u="none" strike="noStrike" baseline="0" dirty="0">
                <a:solidFill>
                  <a:srgbClr val="C6C9C7"/>
                </a:solidFill>
                <a:latin typeface="UbuntuMono-Regular"/>
              </a:rPr>
              <a:t>()</a:t>
            </a:r>
            <a:endParaRPr kumimoji="0" lang="en-US" sz="16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40266193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44EB07-BB23-49D6-BEE4-74970A46FF85}"/>
              </a:ext>
            </a:extLst>
          </p:cNvPr>
          <p:cNvSpPr>
            <a:spLocks noGrp="1"/>
          </p:cNvSpPr>
          <p:nvPr>
            <p:ph type="title"/>
          </p:nvPr>
        </p:nvSpPr>
        <p:spPr/>
        <p:txBody>
          <a:bodyPr/>
          <a:lstStyle/>
          <a:p>
            <a:r>
              <a:rPr lang="en-AU" noProof="0" dirty="0"/>
              <a:t>Creating packages </a:t>
            </a:r>
            <a:r>
              <a:rPr lang="en-AU" noProof="0" dirty="0">
                <a:sym typeface="Wingdings" panose="05000000000000000000" pitchFamily="2" charset="2"/>
              </a:rPr>
              <a:t> </a:t>
            </a:r>
            <a:r>
              <a:rPr lang="en-AU" dirty="0">
                <a:sym typeface="Wingdings" panose="05000000000000000000" pitchFamily="2" charset="2"/>
              </a:rPr>
              <a:t>b</a:t>
            </a:r>
            <a:r>
              <a:rPr lang="en-AU" noProof="0" dirty="0" err="1"/>
              <a:t>uild</a:t>
            </a:r>
            <a:r>
              <a:rPr lang="en-AU" noProof="0" dirty="0"/>
              <a:t> ()</a:t>
            </a:r>
          </a:p>
        </p:txBody>
      </p:sp>
      <p:sp>
        <p:nvSpPr>
          <p:cNvPr id="3" name="Textplatzhalter 2">
            <a:extLst>
              <a:ext uri="{FF2B5EF4-FFF2-40B4-BE49-F238E27FC236}">
                <a16:creationId xmlns:a16="http://schemas.microsoft.com/office/drawing/2014/main" id="{06525B64-FF9B-4F77-8AAE-7B8D13E56D53}"/>
              </a:ext>
            </a:extLst>
          </p:cNvPr>
          <p:cNvSpPr>
            <a:spLocks noGrp="1"/>
          </p:cNvSpPr>
          <p:nvPr>
            <p:ph type="body" sz="quarter" idx="15"/>
          </p:nvPr>
        </p:nvSpPr>
        <p:spPr/>
        <p:txBody>
          <a:bodyPr/>
          <a:lstStyle/>
          <a:p>
            <a:r>
              <a:rPr lang="en-AU" noProof="0" dirty="0"/>
              <a:t>Conan</a:t>
            </a:r>
          </a:p>
        </p:txBody>
      </p:sp>
      <p:sp>
        <p:nvSpPr>
          <p:cNvPr id="4" name="Foliennummernplatzhalter 3">
            <a:extLst>
              <a:ext uri="{FF2B5EF4-FFF2-40B4-BE49-F238E27FC236}">
                <a16:creationId xmlns:a16="http://schemas.microsoft.com/office/drawing/2014/main" id="{A2AE4632-A032-4D29-8931-27E7DFD216C4}"/>
              </a:ext>
            </a:extLst>
          </p:cNvPr>
          <p:cNvSpPr>
            <a:spLocks noGrp="1"/>
          </p:cNvSpPr>
          <p:nvPr>
            <p:ph type="sldNum" sz="quarter" idx="12"/>
          </p:nvPr>
        </p:nvSpPr>
        <p:spPr/>
        <p:txBody>
          <a:bodyPr/>
          <a:lstStyle/>
          <a:p>
            <a:fld id="{4898AEC0-503E-4FA4-859C-D0F72D6E3F79}" type="slidenum">
              <a:rPr lang="en-US" noProof="1" smtClean="0"/>
              <a:pPr/>
              <a:t>163</a:t>
            </a:fld>
            <a:endParaRPr lang="en-US" noProof="1"/>
          </a:p>
        </p:txBody>
      </p:sp>
      <p:sp>
        <p:nvSpPr>
          <p:cNvPr id="5" name="Inhaltsplatzhalter 4">
            <a:extLst>
              <a:ext uri="{FF2B5EF4-FFF2-40B4-BE49-F238E27FC236}">
                <a16:creationId xmlns:a16="http://schemas.microsoft.com/office/drawing/2014/main" id="{3C70D87F-C0AC-4306-B686-D3691A007AE6}"/>
              </a:ext>
            </a:extLst>
          </p:cNvPr>
          <p:cNvSpPr>
            <a:spLocks noGrp="1"/>
          </p:cNvSpPr>
          <p:nvPr>
            <p:ph sz="quarter" idx="1"/>
          </p:nvPr>
        </p:nvSpPr>
        <p:spPr>
          <a:xfrm>
            <a:off x="258762" y="1295999"/>
            <a:ext cx="10450800" cy="1394038"/>
          </a:xfrm>
        </p:spPr>
        <p:txBody>
          <a:bodyPr/>
          <a:lstStyle/>
          <a:p>
            <a:r>
              <a:rPr lang="en-US" noProof="0" dirty="0"/>
              <a:t>Used to build the source code of the recipe using the desired commands</a:t>
            </a:r>
          </a:p>
          <a:p>
            <a:r>
              <a:rPr lang="en-US" noProof="0" dirty="0"/>
              <a:t>Runs command line tools to invoke build system or any of the build helpers provided with Conan</a:t>
            </a:r>
            <a:endParaRPr lang="en-AU" noProof="0" dirty="0"/>
          </a:p>
        </p:txBody>
      </p:sp>
      <p:sp>
        <p:nvSpPr>
          <p:cNvPr id="8" name="Textfeld 7">
            <a:extLst>
              <a:ext uri="{FF2B5EF4-FFF2-40B4-BE49-F238E27FC236}">
                <a16:creationId xmlns:a16="http://schemas.microsoft.com/office/drawing/2014/main" id="{2FAA65F6-CA71-428C-B4E2-BAC10451B806}"/>
              </a:ext>
            </a:extLst>
          </p:cNvPr>
          <p:cNvSpPr txBox="1"/>
          <p:nvPr/>
        </p:nvSpPr>
        <p:spPr>
          <a:xfrm>
            <a:off x="5842000" y="2535277"/>
            <a:ext cx="4867562" cy="1605517"/>
          </a:xfrm>
          <a:prstGeom prst="rect">
            <a:avLst/>
          </a:prstGeom>
          <a:solidFill>
            <a:schemeClr val="tx1"/>
          </a:solidFill>
        </p:spPr>
        <p:txBody>
          <a:bodyPr wrap="square" lIns="0" tIns="0" rIns="0" bIns="0" rtlCol="0">
            <a:noAutofit/>
          </a:bodyPr>
          <a:lstStyle/>
          <a:p>
            <a:pPr algn="l"/>
            <a:r>
              <a:rPr lang="en-US" sz="1800" b="0" i="0" u="none" strike="noStrike" baseline="0" dirty="0">
                <a:solidFill>
                  <a:srgbClr val="82A3BF"/>
                </a:solidFill>
                <a:latin typeface="UbuntuMono-Regular"/>
              </a:rPr>
              <a:t>def </a:t>
            </a:r>
            <a:r>
              <a:rPr lang="en-US" sz="1800" b="0" i="0" u="none" strike="noStrike" baseline="0" dirty="0">
                <a:solidFill>
                  <a:srgbClr val="F1C774"/>
                </a:solidFill>
                <a:latin typeface="UbuntuMono-Regular"/>
              </a:rPr>
              <a:t>build</a:t>
            </a:r>
            <a:r>
              <a:rPr lang="en-US" sz="1800" b="0" i="0" u="none" strike="noStrike" baseline="0" dirty="0">
                <a:solidFill>
                  <a:srgbClr val="C6C9C7"/>
                </a:solidFill>
                <a:latin typeface="UbuntuMono-Regular"/>
              </a:rPr>
              <a:t>(self):</a:t>
            </a:r>
          </a:p>
          <a:p>
            <a:pPr algn="l"/>
            <a:r>
              <a:rPr lang="en-US" sz="1800" b="0" i="0" u="none" strike="noStrike" baseline="0" dirty="0">
                <a:solidFill>
                  <a:srgbClr val="C6C9C7"/>
                </a:solidFill>
                <a:latin typeface="UbuntuMono-Regular"/>
              </a:rPr>
              <a:t>cmake = CMake(self)</a:t>
            </a:r>
          </a:p>
          <a:p>
            <a:pPr algn="l"/>
            <a:r>
              <a:rPr lang="en-US" sz="1800" b="0" i="0" u="none" strike="noStrike" baseline="0" dirty="0" err="1">
                <a:solidFill>
                  <a:srgbClr val="C6C9C7"/>
                </a:solidFill>
                <a:latin typeface="UbuntuMono-Regular"/>
              </a:rPr>
              <a:t>self.run</a:t>
            </a:r>
            <a:r>
              <a:rPr lang="en-US" sz="1800" b="0" i="0" u="none" strike="noStrike" baseline="0" dirty="0">
                <a:solidFill>
                  <a:srgbClr val="C6C9C7"/>
                </a:solidFill>
                <a:latin typeface="UbuntuMono-Regular"/>
              </a:rPr>
              <a:t>(</a:t>
            </a:r>
            <a:r>
              <a:rPr lang="en-US" sz="1800" b="0" i="0" u="none" strike="noStrike" baseline="0" dirty="0">
                <a:solidFill>
                  <a:srgbClr val="B6BE68"/>
                </a:solidFill>
                <a:latin typeface="UbuntuMono-Regular"/>
              </a:rPr>
              <a:t>"cmake . %s" </a:t>
            </a:r>
            <a:r>
              <a:rPr lang="en-US" sz="1800" b="0" i="0" u="none" strike="noStrike" baseline="0" dirty="0">
                <a:solidFill>
                  <a:srgbClr val="C6C9C7"/>
                </a:solidFill>
                <a:latin typeface="UbuntuMono-Regular"/>
              </a:rPr>
              <a:t>% (</a:t>
            </a:r>
            <a:r>
              <a:rPr lang="en-US" sz="1800" b="0" i="0" u="none" strike="noStrike" baseline="0" dirty="0" err="1">
                <a:solidFill>
                  <a:srgbClr val="C6C9C7"/>
                </a:solidFill>
                <a:latin typeface="UbuntuMono-Regular"/>
              </a:rPr>
              <a:t>cmake.command_line</a:t>
            </a:r>
            <a:r>
              <a:rPr lang="en-US" sz="1800" b="0" i="0" u="none" strike="noStrike" baseline="0" dirty="0">
                <a:solidFill>
                  <a:srgbClr val="C6C9C7"/>
                </a:solidFill>
                <a:latin typeface="UbuntuMono-Regular"/>
              </a:rPr>
              <a:t>))</a:t>
            </a:r>
          </a:p>
          <a:p>
            <a:pPr algn="l"/>
            <a:r>
              <a:rPr lang="en-US" sz="1800" b="0" i="0" u="none" strike="noStrike" baseline="0" dirty="0" err="1">
                <a:solidFill>
                  <a:srgbClr val="C6C9C7"/>
                </a:solidFill>
                <a:latin typeface="UbuntuMono-Regular"/>
              </a:rPr>
              <a:t>self.run</a:t>
            </a:r>
            <a:r>
              <a:rPr lang="en-US" sz="1800" b="0" i="0" u="none" strike="noStrike" baseline="0" dirty="0">
                <a:solidFill>
                  <a:srgbClr val="C6C9C7"/>
                </a:solidFill>
                <a:latin typeface="UbuntuMono-Regular"/>
              </a:rPr>
              <a:t>(</a:t>
            </a:r>
            <a:r>
              <a:rPr lang="en-US" sz="1800" b="0" i="0" u="none" strike="noStrike" baseline="0" dirty="0">
                <a:solidFill>
                  <a:srgbClr val="B6BE68"/>
                </a:solidFill>
                <a:latin typeface="UbuntuMono-Regular"/>
              </a:rPr>
              <a:t>"cmake --build . %s" </a:t>
            </a:r>
            <a:r>
              <a:rPr lang="en-US" sz="1800" b="0" i="0" u="none" strike="noStrike" baseline="0" dirty="0">
                <a:solidFill>
                  <a:srgbClr val="C6C9C7"/>
                </a:solidFill>
                <a:latin typeface="UbuntuMono-Regular"/>
              </a:rPr>
              <a:t>% </a:t>
            </a:r>
            <a:r>
              <a:rPr lang="en-US" sz="1800" b="0" i="0" u="none" strike="noStrike" baseline="0" dirty="0" err="1">
                <a:solidFill>
                  <a:srgbClr val="C6C9C7"/>
                </a:solidFill>
                <a:latin typeface="UbuntuMono-Regular"/>
              </a:rPr>
              <a:t>cmake.build_config</a:t>
            </a:r>
            <a:r>
              <a:rPr lang="en-US" sz="1800" b="0" i="0" u="none" strike="noStrike" baseline="0" dirty="0">
                <a:solidFill>
                  <a:srgbClr val="C6C9C7"/>
                </a:solidFill>
                <a:latin typeface="UbuntuMono-Regular"/>
              </a:rPr>
              <a:t>)</a:t>
            </a:r>
            <a:endParaRPr kumimoji="0" lang="en-US" sz="1800" b="0" i="0" u="none" strike="noStrike" kern="0" cap="none" spc="0" normalizeH="0" baseline="0" noProof="0" dirty="0">
              <a:ln>
                <a:noFill/>
              </a:ln>
              <a:solidFill>
                <a:srgbClr val="000000"/>
              </a:solidFill>
              <a:effectLst/>
              <a:uLnTx/>
              <a:uFillTx/>
            </a:endParaRPr>
          </a:p>
        </p:txBody>
      </p:sp>
      <p:sp>
        <p:nvSpPr>
          <p:cNvPr id="7" name="Textfeld 6">
            <a:extLst>
              <a:ext uri="{FF2B5EF4-FFF2-40B4-BE49-F238E27FC236}">
                <a16:creationId xmlns:a16="http://schemas.microsoft.com/office/drawing/2014/main" id="{4830B70F-0096-4B17-A782-B61531D009AD}"/>
              </a:ext>
            </a:extLst>
          </p:cNvPr>
          <p:cNvSpPr txBox="1"/>
          <p:nvPr/>
        </p:nvSpPr>
        <p:spPr>
          <a:xfrm>
            <a:off x="410845" y="2535276"/>
            <a:ext cx="4044001" cy="1605517"/>
          </a:xfrm>
          <a:prstGeom prst="rect">
            <a:avLst/>
          </a:prstGeom>
          <a:solidFill>
            <a:schemeClr val="tx1"/>
          </a:solidFill>
        </p:spPr>
        <p:txBody>
          <a:bodyPr wrap="square" lIns="0" tIns="0" rIns="0" bIns="0" rtlCol="0">
            <a:noAutofit/>
          </a:bodyPr>
          <a:lstStyle/>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def</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build</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self</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cmake</a:t>
            </a:r>
            <a:r>
              <a:rPr lang="en-US" b="0" dirty="0">
                <a:solidFill>
                  <a:srgbClr val="D4D4D4"/>
                </a:solidFill>
                <a:effectLst/>
                <a:latin typeface="Consolas" panose="020B0609020204030204" pitchFamily="49" charset="0"/>
              </a:rPr>
              <a:t> = </a:t>
            </a:r>
            <a:r>
              <a:rPr lang="en-US" b="0" dirty="0">
                <a:solidFill>
                  <a:srgbClr val="4EC9B0"/>
                </a:solidFill>
                <a:effectLst/>
                <a:latin typeface="Consolas" panose="020B0609020204030204" pitchFamily="49" charset="0"/>
              </a:rPr>
              <a:t>CMake</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self</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cmake</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configure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cmake</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build</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70185757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44EB07-BB23-49D6-BEE4-74970A46FF85}"/>
              </a:ext>
            </a:extLst>
          </p:cNvPr>
          <p:cNvSpPr>
            <a:spLocks noGrp="1"/>
          </p:cNvSpPr>
          <p:nvPr>
            <p:ph type="title"/>
          </p:nvPr>
        </p:nvSpPr>
        <p:spPr/>
        <p:txBody>
          <a:bodyPr/>
          <a:lstStyle/>
          <a:p>
            <a:r>
              <a:rPr lang="en-AU" noProof="0" dirty="0"/>
              <a:t>Creating packages </a:t>
            </a:r>
            <a:r>
              <a:rPr lang="en-AU" noProof="0" dirty="0">
                <a:sym typeface="Wingdings" panose="05000000000000000000" pitchFamily="2" charset="2"/>
              </a:rPr>
              <a:t> package</a:t>
            </a:r>
            <a:r>
              <a:rPr lang="en-AU" noProof="0" dirty="0"/>
              <a:t>()</a:t>
            </a:r>
          </a:p>
        </p:txBody>
      </p:sp>
      <p:sp>
        <p:nvSpPr>
          <p:cNvPr id="3" name="Textplatzhalter 2">
            <a:extLst>
              <a:ext uri="{FF2B5EF4-FFF2-40B4-BE49-F238E27FC236}">
                <a16:creationId xmlns:a16="http://schemas.microsoft.com/office/drawing/2014/main" id="{06525B64-FF9B-4F77-8AAE-7B8D13E56D53}"/>
              </a:ext>
            </a:extLst>
          </p:cNvPr>
          <p:cNvSpPr>
            <a:spLocks noGrp="1"/>
          </p:cNvSpPr>
          <p:nvPr>
            <p:ph type="body" sz="quarter" idx="15"/>
          </p:nvPr>
        </p:nvSpPr>
        <p:spPr/>
        <p:txBody>
          <a:bodyPr/>
          <a:lstStyle/>
          <a:p>
            <a:r>
              <a:rPr lang="en-AU" noProof="0" dirty="0"/>
              <a:t>Conan</a:t>
            </a:r>
          </a:p>
        </p:txBody>
      </p:sp>
      <p:sp>
        <p:nvSpPr>
          <p:cNvPr id="4" name="Foliennummernplatzhalter 3">
            <a:extLst>
              <a:ext uri="{FF2B5EF4-FFF2-40B4-BE49-F238E27FC236}">
                <a16:creationId xmlns:a16="http://schemas.microsoft.com/office/drawing/2014/main" id="{A2AE4632-A032-4D29-8931-27E7DFD216C4}"/>
              </a:ext>
            </a:extLst>
          </p:cNvPr>
          <p:cNvSpPr>
            <a:spLocks noGrp="1"/>
          </p:cNvSpPr>
          <p:nvPr>
            <p:ph type="sldNum" sz="quarter" idx="12"/>
          </p:nvPr>
        </p:nvSpPr>
        <p:spPr/>
        <p:txBody>
          <a:bodyPr/>
          <a:lstStyle/>
          <a:p>
            <a:fld id="{4898AEC0-503E-4FA4-859C-D0F72D6E3F79}" type="slidenum">
              <a:rPr lang="en-US" noProof="1" smtClean="0"/>
              <a:pPr/>
              <a:t>164</a:t>
            </a:fld>
            <a:endParaRPr lang="en-US" noProof="1"/>
          </a:p>
        </p:txBody>
      </p:sp>
      <p:sp>
        <p:nvSpPr>
          <p:cNvPr id="5" name="Inhaltsplatzhalter 4">
            <a:extLst>
              <a:ext uri="{FF2B5EF4-FFF2-40B4-BE49-F238E27FC236}">
                <a16:creationId xmlns:a16="http://schemas.microsoft.com/office/drawing/2014/main" id="{3C70D87F-C0AC-4306-B686-D3691A007AE6}"/>
              </a:ext>
            </a:extLst>
          </p:cNvPr>
          <p:cNvSpPr>
            <a:spLocks noGrp="1"/>
          </p:cNvSpPr>
          <p:nvPr>
            <p:ph sz="quarter" idx="1"/>
          </p:nvPr>
        </p:nvSpPr>
        <p:spPr>
          <a:xfrm>
            <a:off x="258762" y="1295999"/>
            <a:ext cx="10450800" cy="1394038"/>
          </a:xfrm>
        </p:spPr>
        <p:txBody>
          <a:bodyPr/>
          <a:lstStyle/>
          <a:p>
            <a:r>
              <a:rPr lang="en-US" noProof="0" dirty="0"/>
              <a:t>The actual creation of the package, once that it is built, is done in the package() method</a:t>
            </a:r>
          </a:p>
          <a:p>
            <a:r>
              <a:rPr lang="en-US" noProof="0" dirty="0"/>
              <a:t>Using the </a:t>
            </a:r>
            <a:r>
              <a:rPr lang="en-US" noProof="0" dirty="0" err="1"/>
              <a:t>self.copy</a:t>
            </a:r>
            <a:r>
              <a:rPr lang="en-US" noProof="0" dirty="0"/>
              <a:t>() method, artifacts are copied from the build folder to the package folder</a:t>
            </a:r>
          </a:p>
          <a:p>
            <a:r>
              <a:rPr lang="en-US" noProof="0" dirty="0"/>
              <a:t>If </a:t>
            </a:r>
            <a:r>
              <a:rPr lang="en-US" dirty="0"/>
              <a:t>you implemented installation step in Cmake you can you </a:t>
            </a:r>
            <a:r>
              <a:rPr lang="en-US" dirty="0" err="1"/>
              <a:t>cmake.install</a:t>
            </a:r>
            <a:r>
              <a:rPr lang="en-US" dirty="0"/>
              <a:t>() command</a:t>
            </a:r>
            <a:endParaRPr lang="en-US" noProof="0" dirty="0"/>
          </a:p>
        </p:txBody>
      </p:sp>
      <p:sp>
        <p:nvSpPr>
          <p:cNvPr id="7" name="Textfeld 6">
            <a:extLst>
              <a:ext uri="{FF2B5EF4-FFF2-40B4-BE49-F238E27FC236}">
                <a16:creationId xmlns:a16="http://schemas.microsoft.com/office/drawing/2014/main" id="{4830B70F-0096-4B17-A782-B61531D009AD}"/>
              </a:ext>
            </a:extLst>
          </p:cNvPr>
          <p:cNvSpPr txBox="1"/>
          <p:nvPr/>
        </p:nvSpPr>
        <p:spPr>
          <a:xfrm>
            <a:off x="410845" y="2936839"/>
            <a:ext cx="4044001" cy="1605517"/>
          </a:xfrm>
          <a:prstGeom prst="rect">
            <a:avLst/>
          </a:prstGeom>
          <a:solidFill>
            <a:schemeClr val="tx1"/>
          </a:solidFill>
        </p:spPr>
        <p:txBody>
          <a:bodyPr wrap="square" lIns="0" tIns="0" rIns="0" bIns="0" rtlCol="0">
            <a:noAutofit/>
          </a:bodyPr>
          <a:lstStyle/>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def</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package</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self</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cmake</a:t>
            </a:r>
            <a:r>
              <a:rPr lang="en-US" b="0" dirty="0">
                <a:solidFill>
                  <a:srgbClr val="D4D4D4"/>
                </a:solidFill>
                <a:effectLst/>
                <a:latin typeface="Consolas" panose="020B0609020204030204" pitchFamily="49" charset="0"/>
              </a:rPr>
              <a:t> = </a:t>
            </a:r>
            <a:r>
              <a:rPr lang="en-US" b="0" dirty="0">
                <a:solidFill>
                  <a:srgbClr val="4EC9B0"/>
                </a:solidFill>
                <a:effectLst/>
                <a:latin typeface="Consolas" panose="020B0609020204030204" pitchFamily="49" charset="0"/>
              </a:rPr>
              <a:t>CMake</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self</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cmake</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install</a:t>
            </a:r>
            <a:r>
              <a:rPr lang="en-US" b="0" dirty="0">
                <a:solidFill>
                  <a:srgbClr val="D4D4D4"/>
                </a:solidFill>
                <a:effectLst/>
                <a:latin typeface="Consolas" panose="020B0609020204030204" pitchFamily="49" charset="0"/>
              </a:rPr>
              <a:t>()</a:t>
            </a:r>
          </a:p>
        </p:txBody>
      </p:sp>
      <p:sp>
        <p:nvSpPr>
          <p:cNvPr id="9" name="Textfeld 8">
            <a:extLst>
              <a:ext uri="{FF2B5EF4-FFF2-40B4-BE49-F238E27FC236}">
                <a16:creationId xmlns:a16="http://schemas.microsoft.com/office/drawing/2014/main" id="{36B03E90-B65A-436D-A693-DA2953990569}"/>
              </a:ext>
            </a:extLst>
          </p:cNvPr>
          <p:cNvSpPr txBox="1"/>
          <p:nvPr/>
        </p:nvSpPr>
        <p:spPr>
          <a:xfrm>
            <a:off x="5484812" y="3109612"/>
            <a:ext cx="4699000" cy="1277273"/>
          </a:xfrm>
          <a:prstGeom prst="rect">
            <a:avLst/>
          </a:prstGeom>
          <a:solidFill>
            <a:schemeClr val="tx1"/>
          </a:solidFill>
        </p:spPr>
        <p:txBody>
          <a:bodyPr wrap="square">
            <a:spAutoFit/>
          </a:bodyPr>
          <a:lstStyle/>
          <a:p>
            <a:r>
              <a:rPr lang="de-DE" sz="1100" b="0" dirty="0">
                <a:solidFill>
                  <a:srgbClr val="D4D4D4"/>
                </a:solidFill>
                <a:effectLst/>
                <a:latin typeface="Consolas" panose="020B0609020204030204" pitchFamily="49" charset="0"/>
              </a:rPr>
              <a:t>    </a:t>
            </a:r>
            <a:r>
              <a:rPr lang="de-DE" sz="1100" b="0" dirty="0">
                <a:solidFill>
                  <a:srgbClr val="569CD6"/>
                </a:solidFill>
                <a:effectLst/>
                <a:latin typeface="Consolas" panose="020B0609020204030204" pitchFamily="49" charset="0"/>
              </a:rPr>
              <a:t>def</a:t>
            </a:r>
            <a:r>
              <a:rPr lang="de-DE" sz="1100" b="0" dirty="0">
                <a:solidFill>
                  <a:srgbClr val="D4D4D4"/>
                </a:solidFill>
                <a:effectLst/>
                <a:latin typeface="Consolas" panose="020B0609020204030204" pitchFamily="49" charset="0"/>
              </a:rPr>
              <a:t> </a:t>
            </a:r>
            <a:r>
              <a:rPr lang="de-DE" sz="1100" b="0" dirty="0">
                <a:solidFill>
                  <a:srgbClr val="DCDCAA"/>
                </a:solidFill>
                <a:effectLst/>
                <a:latin typeface="Consolas" panose="020B0609020204030204" pitchFamily="49" charset="0"/>
              </a:rPr>
              <a:t>package</a:t>
            </a:r>
            <a:r>
              <a:rPr lang="de-DE" sz="1100" b="0" dirty="0">
                <a:solidFill>
                  <a:srgbClr val="D4D4D4"/>
                </a:solidFill>
                <a:effectLst/>
                <a:latin typeface="Consolas" panose="020B0609020204030204" pitchFamily="49" charset="0"/>
              </a:rPr>
              <a:t>(</a:t>
            </a:r>
            <a:r>
              <a:rPr lang="de-DE" sz="1100" b="0" dirty="0">
                <a:solidFill>
                  <a:srgbClr val="9CDCFE"/>
                </a:solidFill>
                <a:effectLst/>
                <a:latin typeface="Consolas" panose="020B0609020204030204" pitchFamily="49" charset="0"/>
              </a:rPr>
              <a:t>self</a:t>
            </a:r>
            <a:r>
              <a:rPr lang="de-DE" sz="1100" b="0" dirty="0">
                <a:solidFill>
                  <a:srgbClr val="D4D4D4"/>
                </a:solidFill>
                <a:effectLst/>
                <a:latin typeface="Consolas" panose="020B0609020204030204" pitchFamily="49" charset="0"/>
              </a:rPr>
              <a:t>):</a:t>
            </a: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self</a:t>
            </a:r>
            <a:r>
              <a:rPr lang="de-DE" sz="1100" b="0" dirty="0">
                <a:solidFill>
                  <a:srgbClr val="D4D4D4"/>
                </a:solidFill>
                <a:effectLst/>
                <a:latin typeface="Consolas" panose="020B0609020204030204" pitchFamily="49" charset="0"/>
              </a:rPr>
              <a:t>.copy(</a:t>
            </a:r>
            <a:r>
              <a:rPr lang="de-DE" sz="1100" b="0" dirty="0">
                <a:solidFill>
                  <a:srgbClr val="CE9178"/>
                </a:solidFill>
                <a:effectLst/>
                <a:latin typeface="Consolas" panose="020B0609020204030204" pitchFamily="49" charset="0"/>
              </a:rPr>
              <a:t>"*.h"</a:t>
            </a:r>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dst</a:t>
            </a:r>
            <a:r>
              <a:rPr lang="de-DE" sz="1100" b="0" dirty="0">
                <a:solidFill>
                  <a:srgbClr val="D4D4D4"/>
                </a:solidFill>
                <a:effectLst/>
                <a:latin typeface="Consolas" panose="020B0609020204030204" pitchFamily="49" charset="0"/>
              </a:rPr>
              <a:t>=</a:t>
            </a:r>
            <a:r>
              <a:rPr lang="de-DE" sz="1100" b="0" dirty="0">
                <a:solidFill>
                  <a:srgbClr val="CE9178"/>
                </a:solidFill>
                <a:effectLst/>
                <a:latin typeface="Consolas" panose="020B0609020204030204" pitchFamily="49" charset="0"/>
              </a:rPr>
              <a:t>"include"</a:t>
            </a:r>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src</a:t>
            </a:r>
            <a:r>
              <a:rPr lang="de-DE" sz="1100" b="0" dirty="0">
                <a:solidFill>
                  <a:srgbClr val="D4D4D4"/>
                </a:solidFill>
                <a:effectLst/>
                <a:latin typeface="Consolas" panose="020B0609020204030204" pitchFamily="49" charset="0"/>
              </a:rPr>
              <a:t>=</a:t>
            </a:r>
            <a:r>
              <a:rPr lang="de-DE" sz="1100" b="0" dirty="0">
                <a:solidFill>
                  <a:srgbClr val="CE9178"/>
                </a:solidFill>
                <a:effectLst/>
                <a:latin typeface="Consolas" panose="020B0609020204030204" pitchFamily="49" charset="0"/>
              </a:rPr>
              <a:t>"src"</a:t>
            </a:r>
            <a:r>
              <a:rPr lang="de-DE" sz="1100" b="0" dirty="0">
                <a:solidFill>
                  <a:srgbClr val="D4D4D4"/>
                </a:solidFill>
                <a:effectLst/>
                <a:latin typeface="Consolas" panose="020B0609020204030204" pitchFamily="49" charset="0"/>
              </a:rPr>
              <a:t>)</a:t>
            </a: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self</a:t>
            </a:r>
            <a:r>
              <a:rPr lang="de-DE" sz="1100" b="0" dirty="0">
                <a:solidFill>
                  <a:srgbClr val="D4D4D4"/>
                </a:solidFill>
                <a:effectLst/>
                <a:latin typeface="Consolas" panose="020B0609020204030204" pitchFamily="49" charset="0"/>
              </a:rPr>
              <a:t>.copy(</a:t>
            </a:r>
            <a:r>
              <a:rPr lang="de-DE" sz="1100" b="0" dirty="0">
                <a:solidFill>
                  <a:srgbClr val="CE9178"/>
                </a:solidFill>
                <a:effectLst/>
                <a:latin typeface="Consolas" panose="020B0609020204030204" pitchFamily="49" charset="0"/>
              </a:rPr>
              <a:t>"*.lib"</a:t>
            </a:r>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dst</a:t>
            </a:r>
            <a:r>
              <a:rPr lang="de-DE" sz="1100" b="0" dirty="0">
                <a:solidFill>
                  <a:srgbClr val="D4D4D4"/>
                </a:solidFill>
                <a:effectLst/>
                <a:latin typeface="Consolas" panose="020B0609020204030204" pitchFamily="49" charset="0"/>
              </a:rPr>
              <a:t>=</a:t>
            </a:r>
            <a:r>
              <a:rPr lang="de-DE" sz="1100" b="0" dirty="0">
                <a:solidFill>
                  <a:srgbClr val="CE9178"/>
                </a:solidFill>
                <a:effectLst/>
                <a:latin typeface="Consolas" panose="020B0609020204030204" pitchFamily="49" charset="0"/>
              </a:rPr>
              <a:t>"lib"</a:t>
            </a:r>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keep_path</a:t>
            </a:r>
            <a:r>
              <a:rPr lang="de-DE" sz="1100" b="0" dirty="0">
                <a:solidFill>
                  <a:srgbClr val="D4D4D4"/>
                </a:solidFill>
                <a:effectLst/>
                <a:latin typeface="Consolas" panose="020B0609020204030204" pitchFamily="49" charset="0"/>
              </a:rPr>
              <a:t>=</a:t>
            </a:r>
            <a:r>
              <a:rPr lang="de-DE" sz="1100" b="0" dirty="0">
                <a:solidFill>
                  <a:srgbClr val="569CD6"/>
                </a:solidFill>
                <a:effectLst/>
                <a:latin typeface="Consolas" panose="020B0609020204030204" pitchFamily="49" charset="0"/>
              </a:rPr>
              <a:t>False</a:t>
            </a:r>
            <a:r>
              <a:rPr lang="de-DE" sz="1100" b="0" dirty="0">
                <a:solidFill>
                  <a:srgbClr val="D4D4D4"/>
                </a:solidFill>
                <a:effectLst/>
                <a:latin typeface="Consolas" panose="020B0609020204030204" pitchFamily="49" charset="0"/>
              </a:rPr>
              <a:t>)</a:t>
            </a: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self</a:t>
            </a:r>
            <a:r>
              <a:rPr lang="de-DE" sz="1100" b="0" dirty="0">
                <a:solidFill>
                  <a:srgbClr val="D4D4D4"/>
                </a:solidFill>
                <a:effectLst/>
                <a:latin typeface="Consolas" panose="020B0609020204030204" pitchFamily="49" charset="0"/>
              </a:rPr>
              <a:t>.copy(</a:t>
            </a:r>
            <a:r>
              <a:rPr lang="de-DE" sz="1100" b="0" dirty="0">
                <a:solidFill>
                  <a:srgbClr val="CE9178"/>
                </a:solidFill>
                <a:effectLst/>
                <a:latin typeface="Consolas" panose="020B0609020204030204" pitchFamily="49" charset="0"/>
              </a:rPr>
              <a:t>"*.dll"</a:t>
            </a:r>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dst</a:t>
            </a:r>
            <a:r>
              <a:rPr lang="de-DE" sz="1100" b="0" dirty="0">
                <a:solidFill>
                  <a:srgbClr val="D4D4D4"/>
                </a:solidFill>
                <a:effectLst/>
                <a:latin typeface="Consolas" panose="020B0609020204030204" pitchFamily="49" charset="0"/>
              </a:rPr>
              <a:t>=</a:t>
            </a:r>
            <a:r>
              <a:rPr lang="de-DE" sz="1100" b="0" dirty="0">
                <a:solidFill>
                  <a:srgbClr val="CE9178"/>
                </a:solidFill>
                <a:effectLst/>
                <a:latin typeface="Consolas" panose="020B0609020204030204" pitchFamily="49" charset="0"/>
              </a:rPr>
              <a:t>"bin"</a:t>
            </a:r>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keep_path</a:t>
            </a:r>
            <a:r>
              <a:rPr lang="de-DE" sz="1100" b="0" dirty="0">
                <a:solidFill>
                  <a:srgbClr val="D4D4D4"/>
                </a:solidFill>
                <a:effectLst/>
                <a:latin typeface="Consolas" panose="020B0609020204030204" pitchFamily="49" charset="0"/>
              </a:rPr>
              <a:t>=</a:t>
            </a:r>
            <a:r>
              <a:rPr lang="de-DE" sz="1100" b="0" dirty="0">
                <a:solidFill>
                  <a:srgbClr val="569CD6"/>
                </a:solidFill>
                <a:effectLst/>
                <a:latin typeface="Consolas" panose="020B0609020204030204" pitchFamily="49" charset="0"/>
              </a:rPr>
              <a:t>False</a:t>
            </a:r>
            <a:r>
              <a:rPr lang="de-DE" sz="1100" b="0" dirty="0">
                <a:solidFill>
                  <a:srgbClr val="D4D4D4"/>
                </a:solidFill>
                <a:effectLst/>
                <a:latin typeface="Consolas" panose="020B0609020204030204" pitchFamily="49" charset="0"/>
              </a:rPr>
              <a:t>)</a:t>
            </a: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self</a:t>
            </a:r>
            <a:r>
              <a:rPr lang="de-DE" sz="1100" b="0" dirty="0">
                <a:solidFill>
                  <a:srgbClr val="D4D4D4"/>
                </a:solidFill>
                <a:effectLst/>
                <a:latin typeface="Consolas" panose="020B0609020204030204" pitchFamily="49" charset="0"/>
              </a:rPr>
              <a:t>.copy(</a:t>
            </a:r>
            <a:r>
              <a:rPr lang="de-DE" sz="1100" b="0" dirty="0">
                <a:solidFill>
                  <a:srgbClr val="CE9178"/>
                </a:solidFill>
                <a:effectLst/>
                <a:latin typeface="Consolas" panose="020B0609020204030204" pitchFamily="49" charset="0"/>
              </a:rPr>
              <a:t>"*.dylib*"</a:t>
            </a:r>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dst</a:t>
            </a:r>
            <a:r>
              <a:rPr lang="de-DE" sz="1100" b="0" dirty="0">
                <a:solidFill>
                  <a:srgbClr val="D4D4D4"/>
                </a:solidFill>
                <a:effectLst/>
                <a:latin typeface="Consolas" panose="020B0609020204030204" pitchFamily="49" charset="0"/>
              </a:rPr>
              <a:t>=</a:t>
            </a:r>
            <a:r>
              <a:rPr lang="de-DE" sz="1100" b="0" dirty="0">
                <a:solidFill>
                  <a:srgbClr val="CE9178"/>
                </a:solidFill>
                <a:effectLst/>
                <a:latin typeface="Consolas" panose="020B0609020204030204" pitchFamily="49" charset="0"/>
              </a:rPr>
              <a:t>"lib"</a:t>
            </a:r>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keep_path</a:t>
            </a:r>
            <a:r>
              <a:rPr lang="de-DE" sz="1100" b="0" dirty="0">
                <a:solidFill>
                  <a:srgbClr val="D4D4D4"/>
                </a:solidFill>
                <a:effectLst/>
                <a:latin typeface="Consolas" panose="020B0609020204030204" pitchFamily="49" charset="0"/>
              </a:rPr>
              <a:t>=</a:t>
            </a:r>
            <a:r>
              <a:rPr lang="de-DE" sz="1100" b="0" dirty="0">
                <a:solidFill>
                  <a:srgbClr val="569CD6"/>
                </a:solidFill>
                <a:effectLst/>
                <a:latin typeface="Consolas" panose="020B0609020204030204" pitchFamily="49" charset="0"/>
              </a:rPr>
              <a:t>False</a:t>
            </a:r>
            <a:r>
              <a:rPr lang="de-DE" sz="1100" b="0" dirty="0">
                <a:solidFill>
                  <a:srgbClr val="D4D4D4"/>
                </a:solidFill>
                <a:effectLst/>
                <a:latin typeface="Consolas" panose="020B0609020204030204" pitchFamily="49" charset="0"/>
              </a:rPr>
              <a:t>)</a:t>
            </a: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self</a:t>
            </a:r>
            <a:r>
              <a:rPr lang="de-DE" sz="1100" b="0" dirty="0">
                <a:solidFill>
                  <a:srgbClr val="D4D4D4"/>
                </a:solidFill>
                <a:effectLst/>
                <a:latin typeface="Consolas" panose="020B0609020204030204" pitchFamily="49" charset="0"/>
              </a:rPr>
              <a:t>.copy(</a:t>
            </a:r>
            <a:r>
              <a:rPr lang="de-DE" sz="1100" b="0" dirty="0">
                <a:solidFill>
                  <a:srgbClr val="CE9178"/>
                </a:solidFill>
                <a:effectLst/>
                <a:latin typeface="Consolas" panose="020B0609020204030204" pitchFamily="49" charset="0"/>
              </a:rPr>
              <a:t>"*.so"</a:t>
            </a:r>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dst</a:t>
            </a:r>
            <a:r>
              <a:rPr lang="de-DE" sz="1100" b="0" dirty="0">
                <a:solidFill>
                  <a:srgbClr val="D4D4D4"/>
                </a:solidFill>
                <a:effectLst/>
                <a:latin typeface="Consolas" panose="020B0609020204030204" pitchFamily="49" charset="0"/>
              </a:rPr>
              <a:t>=</a:t>
            </a:r>
            <a:r>
              <a:rPr lang="de-DE" sz="1100" b="0" dirty="0">
                <a:solidFill>
                  <a:srgbClr val="CE9178"/>
                </a:solidFill>
                <a:effectLst/>
                <a:latin typeface="Consolas" panose="020B0609020204030204" pitchFamily="49" charset="0"/>
              </a:rPr>
              <a:t>"lib"</a:t>
            </a:r>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keep_path</a:t>
            </a:r>
            <a:r>
              <a:rPr lang="de-DE" sz="1100" b="0" dirty="0">
                <a:solidFill>
                  <a:srgbClr val="D4D4D4"/>
                </a:solidFill>
                <a:effectLst/>
                <a:latin typeface="Consolas" panose="020B0609020204030204" pitchFamily="49" charset="0"/>
              </a:rPr>
              <a:t>=</a:t>
            </a:r>
            <a:r>
              <a:rPr lang="de-DE" sz="1100" b="0" dirty="0">
                <a:solidFill>
                  <a:srgbClr val="569CD6"/>
                </a:solidFill>
                <a:effectLst/>
                <a:latin typeface="Consolas" panose="020B0609020204030204" pitchFamily="49" charset="0"/>
              </a:rPr>
              <a:t>False</a:t>
            </a:r>
            <a:r>
              <a:rPr lang="de-DE" sz="1100" b="0" dirty="0">
                <a:solidFill>
                  <a:srgbClr val="D4D4D4"/>
                </a:solidFill>
                <a:effectLst/>
                <a:latin typeface="Consolas" panose="020B0609020204030204" pitchFamily="49" charset="0"/>
              </a:rPr>
              <a:t>)</a:t>
            </a:r>
          </a:p>
          <a:p>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self</a:t>
            </a:r>
            <a:r>
              <a:rPr lang="de-DE" sz="1100" b="0" dirty="0">
                <a:solidFill>
                  <a:srgbClr val="D4D4D4"/>
                </a:solidFill>
                <a:effectLst/>
                <a:latin typeface="Consolas" panose="020B0609020204030204" pitchFamily="49" charset="0"/>
              </a:rPr>
              <a:t>.copy(</a:t>
            </a:r>
            <a:r>
              <a:rPr lang="de-DE" sz="1100" b="0" dirty="0">
                <a:solidFill>
                  <a:srgbClr val="CE9178"/>
                </a:solidFill>
                <a:effectLst/>
                <a:latin typeface="Consolas" panose="020B0609020204030204" pitchFamily="49" charset="0"/>
              </a:rPr>
              <a:t>"*.a"</a:t>
            </a:r>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dst</a:t>
            </a:r>
            <a:r>
              <a:rPr lang="de-DE" sz="1100" b="0" dirty="0">
                <a:solidFill>
                  <a:srgbClr val="D4D4D4"/>
                </a:solidFill>
                <a:effectLst/>
                <a:latin typeface="Consolas" panose="020B0609020204030204" pitchFamily="49" charset="0"/>
              </a:rPr>
              <a:t>=</a:t>
            </a:r>
            <a:r>
              <a:rPr lang="de-DE" sz="1100" b="0" dirty="0">
                <a:solidFill>
                  <a:srgbClr val="CE9178"/>
                </a:solidFill>
                <a:effectLst/>
                <a:latin typeface="Consolas" panose="020B0609020204030204" pitchFamily="49" charset="0"/>
              </a:rPr>
              <a:t>"lib"</a:t>
            </a:r>
            <a:r>
              <a:rPr lang="de-DE" sz="1100" b="0" dirty="0">
                <a:solidFill>
                  <a:srgbClr val="D4D4D4"/>
                </a:solidFill>
                <a:effectLst/>
                <a:latin typeface="Consolas" panose="020B0609020204030204" pitchFamily="49" charset="0"/>
              </a:rPr>
              <a:t>, </a:t>
            </a:r>
            <a:r>
              <a:rPr lang="de-DE" sz="1100" b="0" dirty="0">
                <a:solidFill>
                  <a:srgbClr val="9CDCFE"/>
                </a:solidFill>
                <a:effectLst/>
                <a:latin typeface="Consolas" panose="020B0609020204030204" pitchFamily="49" charset="0"/>
              </a:rPr>
              <a:t>keep_path</a:t>
            </a:r>
            <a:r>
              <a:rPr lang="de-DE" sz="1100" b="0" dirty="0">
                <a:solidFill>
                  <a:srgbClr val="D4D4D4"/>
                </a:solidFill>
                <a:effectLst/>
                <a:latin typeface="Consolas" panose="020B0609020204030204" pitchFamily="49" charset="0"/>
              </a:rPr>
              <a:t>=</a:t>
            </a:r>
            <a:r>
              <a:rPr lang="de-DE" sz="1100" b="0" dirty="0">
                <a:solidFill>
                  <a:srgbClr val="569CD6"/>
                </a:solidFill>
                <a:effectLst/>
                <a:latin typeface="Consolas" panose="020B0609020204030204" pitchFamily="49" charset="0"/>
              </a:rPr>
              <a:t>False</a:t>
            </a:r>
            <a:r>
              <a:rPr lang="de-DE" sz="11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60745986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44EB07-BB23-49D6-BEE4-74970A46FF85}"/>
              </a:ext>
            </a:extLst>
          </p:cNvPr>
          <p:cNvSpPr>
            <a:spLocks noGrp="1"/>
          </p:cNvSpPr>
          <p:nvPr>
            <p:ph type="title"/>
          </p:nvPr>
        </p:nvSpPr>
        <p:spPr/>
        <p:txBody>
          <a:bodyPr/>
          <a:lstStyle/>
          <a:p>
            <a:r>
              <a:rPr lang="en-AU" noProof="0" dirty="0"/>
              <a:t>Creating packages </a:t>
            </a:r>
            <a:r>
              <a:rPr lang="en-AU" noProof="0" dirty="0">
                <a:sym typeface="Wingdings" panose="05000000000000000000" pitchFamily="2" charset="2"/>
              </a:rPr>
              <a:t> package</a:t>
            </a:r>
            <a:r>
              <a:rPr lang="en-AU" noProof="0" dirty="0"/>
              <a:t>()</a:t>
            </a:r>
          </a:p>
        </p:txBody>
      </p:sp>
      <p:sp>
        <p:nvSpPr>
          <p:cNvPr id="3" name="Textplatzhalter 2">
            <a:extLst>
              <a:ext uri="{FF2B5EF4-FFF2-40B4-BE49-F238E27FC236}">
                <a16:creationId xmlns:a16="http://schemas.microsoft.com/office/drawing/2014/main" id="{06525B64-FF9B-4F77-8AAE-7B8D13E56D53}"/>
              </a:ext>
            </a:extLst>
          </p:cNvPr>
          <p:cNvSpPr>
            <a:spLocks noGrp="1"/>
          </p:cNvSpPr>
          <p:nvPr>
            <p:ph type="body" sz="quarter" idx="15"/>
          </p:nvPr>
        </p:nvSpPr>
        <p:spPr/>
        <p:txBody>
          <a:bodyPr/>
          <a:lstStyle/>
          <a:p>
            <a:r>
              <a:rPr lang="en-AU" noProof="0" dirty="0"/>
              <a:t>Conan</a:t>
            </a:r>
          </a:p>
        </p:txBody>
      </p:sp>
      <p:sp>
        <p:nvSpPr>
          <p:cNvPr id="4" name="Foliennummernplatzhalter 3">
            <a:extLst>
              <a:ext uri="{FF2B5EF4-FFF2-40B4-BE49-F238E27FC236}">
                <a16:creationId xmlns:a16="http://schemas.microsoft.com/office/drawing/2014/main" id="{A2AE4632-A032-4D29-8931-27E7DFD216C4}"/>
              </a:ext>
            </a:extLst>
          </p:cNvPr>
          <p:cNvSpPr>
            <a:spLocks noGrp="1"/>
          </p:cNvSpPr>
          <p:nvPr>
            <p:ph type="sldNum" sz="quarter" idx="12"/>
          </p:nvPr>
        </p:nvSpPr>
        <p:spPr/>
        <p:txBody>
          <a:bodyPr/>
          <a:lstStyle/>
          <a:p>
            <a:fld id="{4898AEC0-503E-4FA4-859C-D0F72D6E3F79}" type="slidenum">
              <a:rPr lang="en-US" noProof="1" smtClean="0"/>
              <a:pPr/>
              <a:t>165</a:t>
            </a:fld>
            <a:endParaRPr lang="en-US" noProof="1"/>
          </a:p>
        </p:txBody>
      </p:sp>
      <p:sp>
        <p:nvSpPr>
          <p:cNvPr id="5" name="Inhaltsplatzhalter 4">
            <a:extLst>
              <a:ext uri="{FF2B5EF4-FFF2-40B4-BE49-F238E27FC236}">
                <a16:creationId xmlns:a16="http://schemas.microsoft.com/office/drawing/2014/main" id="{3C70D87F-C0AC-4306-B686-D3691A007AE6}"/>
              </a:ext>
            </a:extLst>
          </p:cNvPr>
          <p:cNvSpPr>
            <a:spLocks noGrp="1"/>
          </p:cNvSpPr>
          <p:nvPr>
            <p:ph sz="quarter" idx="1"/>
          </p:nvPr>
        </p:nvSpPr>
        <p:spPr>
          <a:xfrm>
            <a:off x="258762" y="1295999"/>
            <a:ext cx="10450800" cy="2818801"/>
          </a:xfrm>
        </p:spPr>
        <p:txBody>
          <a:bodyPr/>
          <a:lstStyle/>
          <a:p>
            <a:r>
              <a:rPr lang="en-US" sz="1400" noProof="0" dirty="0" err="1"/>
              <a:t>self.copy</a:t>
            </a:r>
            <a:r>
              <a:rPr lang="en-US" sz="1400" noProof="0" dirty="0"/>
              <a:t>(pattern, </a:t>
            </a:r>
            <a:r>
              <a:rPr lang="en-US" sz="1400" noProof="0" dirty="0" err="1"/>
              <a:t>dst</a:t>
            </a:r>
            <a:r>
              <a:rPr lang="en-US" sz="1400" noProof="0" dirty="0"/>
              <a:t>="", src="", </a:t>
            </a:r>
            <a:r>
              <a:rPr lang="en-US" sz="1400" noProof="0" dirty="0" err="1"/>
              <a:t>keep_path</a:t>
            </a:r>
            <a:r>
              <a:rPr lang="en-US" sz="1400" noProof="0" dirty="0"/>
              <a:t>=True, </a:t>
            </a:r>
            <a:r>
              <a:rPr lang="en-US" sz="1400" noProof="0" dirty="0" err="1"/>
              <a:t>symlinks</a:t>
            </a:r>
            <a:r>
              <a:rPr lang="en-US" sz="1400" noProof="0" dirty="0"/>
              <a:t>=None, excludes=None, </a:t>
            </a:r>
            <a:r>
              <a:rPr lang="en-US" sz="1400" noProof="0" dirty="0" err="1"/>
              <a:t>ignore_case</a:t>
            </a:r>
            <a:r>
              <a:rPr lang="en-US" sz="1400" noProof="0" dirty="0"/>
              <a:t>=True)</a:t>
            </a:r>
          </a:p>
          <a:p>
            <a:pPr lvl="1"/>
            <a:r>
              <a:rPr lang="en-US" sz="1200" b="1" noProof="0" dirty="0"/>
              <a:t>pattern </a:t>
            </a:r>
            <a:r>
              <a:rPr lang="en-US" sz="1200" noProof="0" dirty="0"/>
              <a:t>(Required): A pattern following </a:t>
            </a:r>
            <a:r>
              <a:rPr lang="en-US" sz="1200" noProof="0" dirty="0" err="1"/>
              <a:t>fnmatch</a:t>
            </a:r>
            <a:r>
              <a:rPr lang="en-US" sz="1200" noProof="0" dirty="0"/>
              <a:t> syntax of the files you want to copy, from the build to the package folders. Typically something like *.lib or *.h.</a:t>
            </a:r>
          </a:p>
          <a:p>
            <a:pPr lvl="1"/>
            <a:r>
              <a:rPr lang="en-US" sz="1200" b="1" noProof="0" dirty="0"/>
              <a:t>src </a:t>
            </a:r>
            <a:r>
              <a:rPr lang="en-US" sz="1200" noProof="0" dirty="0"/>
              <a:t>(Optional, Defaulted to ""): The folder where you want to search the files in the build folder. If you know that your libraries when you build your package will be in build/lib, you will typically use build/lib in this parameter. Leaving it empty means the root build folder in local cache.</a:t>
            </a:r>
          </a:p>
          <a:p>
            <a:pPr lvl="1"/>
            <a:r>
              <a:rPr lang="en-US" sz="1200" b="1" noProof="0" dirty="0" err="1"/>
              <a:t>dst</a:t>
            </a:r>
            <a:r>
              <a:rPr lang="en-US" sz="1200" b="1" noProof="0" dirty="0"/>
              <a:t> </a:t>
            </a:r>
            <a:r>
              <a:rPr lang="en-US" sz="1200" noProof="0" dirty="0"/>
              <a:t>(Optional, Defaulted to ""):</a:t>
            </a:r>
            <a:r>
              <a:rPr lang="en-US" sz="1200" b="1" noProof="0" dirty="0"/>
              <a:t> </a:t>
            </a:r>
            <a:r>
              <a:rPr lang="en-US" sz="1200" noProof="0" dirty="0"/>
              <a:t>Destination folder in the package. They will typically be include for headers, lib for libraries and so on, though you can use any convention you like. Leaving it empty means the root package folder in local cache.</a:t>
            </a:r>
            <a:endParaRPr lang="en-AU" sz="1200" noProof="0" dirty="0"/>
          </a:p>
          <a:p>
            <a:pPr lvl="1"/>
            <a:r>
              <a:rPr lang="en-US" sz="1200" b="1" noProof="0" dirty="0" err="1"/>
              <a:t>keep_path</a:t>
            </a:r>
            <a:r>
              <a:rPr lang="en-US" sz="1200" b="1" noProof="0" dirty="0"/>
              <a:t> </a:t>
            </a:r>
            <a:r>
              <a:rPr lang="en-US" sz="1200" noProof="0" dirty="0"/>
              <a:t>(Optional, Defaulted to True): Means if you want to keep the relative path when you copy the files from the src folder to the </a:t>
            </a:r>
            <a:r>
              <a:rPr lang="en-US" sz="1200" noProof="0" dirty="0" err="1"/>
              <a:t>dst</a:t>
            </a:r>
            <a:r>
              <a:rPr lang="en-US" sz="1200" noProof="0" dirty="0"/>
              <a:t> one. Typically headers are packaged with relative path.</a:t>
            </a:r>
            <a:endParaRPr lang="en-AU" sz="1200" noProof="0" dirty="0"/>
          </a:p>
        </p:txBody>
      </p:sp>
    </p:spTree>
    <p:extLst>
      <p:ext uri="{BB962C8B-B14F-4D97-AF65-F5344CB8AC3E}">
        <p14:creationId xmlns:p14="http://schemas.microsoft.com/office/powerpoint/2010/main" val="319292784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44EB07-BB23-49D6-BEE4-74970A46FF85}"/>
              </a:ext>
            </a:extLst>
          </p:cNvPr>
          <p:cNvSpPr>
            <a:spLocks noGrp="1"/>
          </p:cNvSpPr>
          <p:nvPr>
            <p:ph type="title"/>
          </p:nvPr>
        </p:nvSpPr>
        <p:spPr/>
        <p:txBody>
          <a:bodyPr/>
          <a:lstStyle/>
          <a:p>
            <a:r>
              <a:rPr lang="en-AU" noProof="0" dirty="0"/>
              <a:t>Exercise – </a:t>
            </a:r>
            <a:r>
              <a:rPr lang="en-AU" dirty="0"/>
              <a:t>conan create</a:t>
            </a:r>
            <a:endParaRPr lang="en-AU" noProof="0" dirty="0"/>
          </a:p>
        </p:txBody>
      </p:sp>
      <p:sp>
        <p:nvSpPr>
          <p:cNvPr id="3" name="Textplatzhalter 2">
            <a:extLst>
              <a:ext uri="{FF2B5EF4-FFF2-40B4-BE49-F238E27FC236}">
                <a16:creationId xmlns:a16="http://schemas.microsoft.com/office/drawing/2014/main" id="{06525B64-FF9B-4F77-8AAE-7B8D13E56D53}"/>
              </a:ext>
            </a:extLst>
          </p:cNvPr>
          <p:cNvSpPr>
            <a:spLocks noGrp="1"/>
          </p:cNvSpPr>
          <p:nvPr>
            <p:ph type="body" sz="quarter" idx="15"/>
          </p:nvPr>
        </p:nvSpPr>
        <p:spPr/>
        <p:txBody>
          <a:bodyPr/>
          <a:lstStyle/>
          <a:p>
            <a:r>
              <a:rPr lang="en-AU" noProof="0" dirty="0"/>
              <a:t>Conan</a:t>
            </a:r>
          </a:p>
        </p:txBody>
      </p:sp>
      <p:sp>
        <p:nvSpPr>
          <p:cNvPr id="4" name="Foliennummernplatzhalter 3">
            <a:extLst>
              <a:ext uri="{FF2B5EF4-FFF2-40B4-BE49-F238E27FC236}">
                <a16:creationId xmlns:a16="http://schemas.microsoft.com/office/drawing/2014/main" id="{A2AE4632-A032-4D29-8931-27E7DFD216C4}"/>
              </a:ext>
            </a:extLst>
          </p:cNvPr>
          <p:cNvSpPr>
            <a:spLocks noGrp="1"/>
          </p:cNvSpPr>
          <p:nvPr>
            <p:ph type="sldNum" sz="quarter" idx="12"/>
          </p:nvPr>
        </p:nvSpPr>
        <p:spPr/>
        <p:txBody>
          <a:bodyPr/>
          <a:lstStyle/>
          <a:p>
            <a:fld id="{4898AEC0-503E-4FA4-859C-D0F72D6E3F79}" type="slidenum">
              <a:rPr lang="en-US" noProof="1" smtClean="0"/>
              <a:pPr/>
              <a:t>166</a:t>
            </a:fld>
            <a:endParaRPr lang="en-US" noProof="1"/>
          </a:p>
        </p:txBody>
      </p:sp>
      <p:sp>
        <p:nvSpPr>
          <p:cNvPr id="5" name="Inhaltsplatzhalter 4">
            <a:extLst>
              <a:ext uri="{FF2B5EF4-FFF2-40B4-BE49-F238E27FC236}">
                <a16:creationId xmlns:a16="http://schemas.microsoft.com/office/drawing/2014/main" id="{3C70D87F-C0AC-4306-B686-D3691A007AE6}"/>
              </a:ext>
            </a:extLst>
          </p:cNvPr>
          <p:cNvSpPr>
            <a:spLocks noGrp="1"/>
          </p:cNvSpPr>
          <p:nvPr>
            <p:ph sz="quarter" idx="1"/>
          </p:nvPr>
        </p:nvSpPr>
        <p:spPr>
          <a:xfrm>
            <a:off x="258762" y="1295999"/>
            <a:ext cx="10450800" cy="2903861"/>
          </a:xfrm>
        </p:spPr>
        <p:txBody>
          <a:bodyPr/>
          <a:lstStyle/>
          <a:p>
            <a:r>
              <a:rPr lang="de-DE" dirty="0" err="1"/>
              <a:t>We</a:t>
            </a:r>
            <a:r>
              <a:rPr lang="de-DE" dirty="0"/>
              <a:t> </a:t>
            </a:r>
            <a:r>
              <a:rPr lang="de-DE" dirty="0" err="1"/>
              <a:t>want</a:t>
            </a:r>
            <a:r>
              <a:rPr lang="de-DE" dirty="0"/>
              <a:t> </a:t>
            </a:r>
            <a:r>
              <a:rPr lang="de-DE" dirty="0" err="1"/>
              <a:t>to</a:t>
            </a:r>
            <a:r>
              <a:rPr lang="de-DE" dirty="0"/>
              <a:t> </a:t>
            </a:r>
            <a:r>
              <a:rPr lang="de-DE" dirty="0" err="1"/>
              <a:t>create</a:t>
            </a:r>
            <a:r>
              <a:rPr lang="de-DE" dirty="0"/>
              <a:t> a „</a:t>
            </a:r>
            <a:r>
              <a:rPr lang="de-DE" dirty="0" err="1"/>
              <a:t>bob</a:t>
            </a:r>
            <a:r>
              <a:rPr lang="de-DE" dirty="0"/>
              <a:t>“ package:</a:t>
            </a:r>
          </a:p>
          <a:p>
            <a:pPr lvl="1"/>
            <a:r>
              <a:rPr lang="de-DE" dirty="0"/>
              <a:t>Set </a:t>
            </a:r>
            <a:r>
              <a:rPr lang="de-DE" dirty="0" err="1"/>
              <a:t>up</a:t>
            </a:r>
            <a:r>
              <a:rPr lang="de-DE" dirty="0"/>
              <a:t> the conanfile.py in </a:t>
            </a:r>
            <a:r>
              <a:rPr lang="de-DE" dirty="0" err="1"/>
              <a:t>ConanCreate</a:t>
            </a:r>
            <a:r>
              <a:rPr lang="de-DE" dirty="0"/>
              <a:t>/src/</a:t>
            </a:r>
            <a:r>
              <a:rPr lang="de-DE" dirty="0" err="1"/>
              <a:t>bob</a:t>
            </a:r>
            <a:endParaRPr lang="de-DE" dirty="0"/>
          </a:p>
          <a:p>
            <a:pPr lvl="1"/>
            <a:r>
              <a:rPr lang="de-DE" dirty="0" err="1"/>
              <a:t>Make</a:t>
            </a:r>
            <a:r>
              <a:rPr lang="de-DE" dirty="0"/>
              <a:t> </a:t>
            </a:r>
            <a:r>
              <a:rPr lang="de-DE" dirty="0" err="1"/>
              <a:t>sure</a:t>
            </a:r>
            <a:r>
              <a:rPr lang="de-DE" dirty="0"/>
              <a:t> </a:t>
            </a:r>
            <a:r>
              <a:rPr lang="de-DE" dirty="0" err="1"/>
              <a:t>that</a:t>
            </a:r>
            <a:r>
              <a:rPr lang="de-DE" dirty="0"/>
              <a:t> </a:t>
            </a:r>
            <a:r>
              <a:rPr lang="de-DE" dirty="0" err="1"/>
              <a:t>you</a:t>
            </a:r>
            <a:r>
              <a:rPr lang="de-DE" dirty="0"/>
              <a:t> </a:t>
            </a:r>
            <a:r>
              <a:rPr lang="de-DE" dirty="0" err="1"/>
              <a:t>can</a:t>
            </a:r>
            <a:r>
              <a:rPr lang="de-DE" dirty="0"/>
              <a:t> build the package </a:t>
            </a:r>
            <a:r>
              <a:rPr lang="de-DE" dirty="0" err="1"/>
              <a:t>from</a:t>
            </a:r>
            <a:r>
              <a:rPr lang="de-DE" dirty="0"/>
              <a:t> </a:t>
            </a:r>
            <a:r>
              <a:rPr lang="de-DE" dirty="0" err="1"/>
              <a:t>sources</a:t>
            </a:r>
            <a:r>
              <a:rPr lang="de-DE" dirty="0"/>
              <a:t> and </a:t>
            </a:r>
            <a:r>
              <a:rPr lang="de-DE" dirty="0" err="1"/>
              <a:t>specify</a:t>
            </a:r>
            <a:r>
              <a:rPr lang="de-DE" dirty="0"/>
              <a:t> the </a:t>
            </a:r>
            <a:r>
              <a:rPr lang="de-DE" dirty="0" err="1"/>
              <a:t>corresponding</a:t>
            </a:r>
            <a:r>
              <a:rPr lang="de-DE" dirty="0"/>
              <a:t> </a:t>
            </a:r>
            <a:r>
              <a:rPr lang="de-DE" dirty="0" err="1"/>
              <a:t>file</a:t>
            </a:r>
            <a:r>
              <a:rPr lang="de-DE" dirty="0"/>
              <a:t> in </a:t>
            </a:r>
            <a:r>
              <a:rPr lang="de-DE" dirty="0" err="1"/>
              <a:t>export_sources</a:t>
            </a:r>
            <a:endParaRPr lang="de-DE" dirty="0"/>
          </a:p>
          <a:p>
            <a:pPr lvl="1"/>
            <a:r>
              <a:rPr lang="de-DE" dirty="0"/>
              <a:t>Use CMakeToolchain </a:t>
            </a:r>
            <a:r>
              <a:rPr lang="de-DE" dirty="0" err="1"/>
              <a:t>generator</a:t>
            </a:r>
            <a:endParaRPr lang="de-DE" dirty="0"/>
          </a:p>
          <a:p>
            <a:pPr lvl="1"/>
            <a:r>
              <a:rPr lang="de-DE" dirty="0"/>
              <a:t>Create a </a:t>
            </a:r>
            <a:r>
              <a:rPr lang="de-DE" dirty="0" err="1"/>
              <a:t>bob</a:t>
            </a:r>
            <a:r>
              <a:rPr lang="de-DE" dirty="0"/>
              <a:t> package via „conan </a:t>
            </a:r>
            <a:r>
              <a:rPr lang="de-DE" dirty="0" err="1"/>
              <a:t>create</a:t>
            </a:r>
            <a:r>
              <a:rPr lang="de-DE" dirty="0"/>
              <a:t> . </a:t>
            </a:r>
            <a:r>
              <a:rPr lang="de-DE" dirty="0" err="1"/>
              <a:t>bob</a:t>
            </a:r>
            <a:r>
              <a:rPr lang="de-DE" dirty="0"/>
              <a:t>/</a:t>
            </a:r>
            <a:r>
              <a:rPr lang="de-DE" dirty="0" err="1"/>
              <a:t>testing</a:t>
            </a:r>
            <a:r>
              <a:rPr lang="de-DE" dirty="0"/>
              <a:t>“</a:t>
            </a:r>
          </a:p>
          <a:p>
            <a:pPr lvl="1"/>
            <a:r>
              <a:rPr lang="de-DE" dirty="0"/>
              <a:t>Create </a:t>
            </a:r>
            <a:r>
              <a:rPr lang="de-DE" dirty="0" err="1"/>
              <a:t>one</a:t>
            </a:r>
            <a:r>
              <a:rPr lang="de-DE" dirty="0"/>
              <a:t> package </a:t>
            </a:r>
            <a:r>
              <a:rPr lang="de-DE" dirty="0" err="1"/>
              <a:t>with</a:t>
            </a:r>
            <a:r>
              <a:rPr lang="de-DE" dirty="0"/>
              <a:t> Build_type „</a:t>
            </a:r>
            <a:r>
              <a:rPr lang="de-DE" dirty="0" err="1"/>
              <a:t>Debug</a:t>
            </a:r>
            <a:r>
              <a:rPr lang="de-DE" dirty="0"/>
              <a:t>“ and </a:t>
            </a:r>
            <a:r>
              <a:rPr lang="de-DE" dirty="0" err="1"/>
              <a:t>one</a:t>
            </a:r>
            <a:r>
              <a:rPr lang="de-DE" dirty="0"/>
              <a:t> for „Release“</a:t>
            </a:r>
          </a:p>
          <a:p>
            <a:pPr lvl="2"/>
            <a:r>
              <a:rPr lang="de-DE" dirty="0" err="1"/>
              <a:t>Bob_default</a:t>
            </a:r>
            <a:r>
              <a:rPr lang="de-DE" dirty="0"/>
              <a:t> and </a:t>
            </a:r>
            <a:r>
              <a:rPr lang="de-DE" dirty="0" err="1"/>
              <a:t>bob_release</a:t>
            </a:r>
            <a:r>
              <a:rPr lang="de-DE" dirty="0"/>
              <a:t> </a:t>
            </a:r>
            <a:r>
              <a:rPr lang="de-DE" dirty="0" err="1"/>
              <a:t>profiles</a:t>
            </a:r>
            <a:r>
              <a:rPr lang="de-DE" dirty="0"/>
              <a:t> </a:t>
            </a:r>
            <a:r>
              <a:rPr lang="de-DE" dirty="0" err="1"/>
              <a:t>can</a:t>
            </a:r>
            <a:r>
              <a:rPr lang="de-DE" dirty="0"/>
              <a:t> </a:t>
            </a:r>
            <a:r>
              <a:rPr lang="de-DE" dirty="0" err="1"/>
              <a:t>be</a:t>
            </a:r>
            <a:r>
              <a:rPr lang="de-DE" dirty="0"/>
              <a:t> </a:t>
            </a:r>
            <a:r>
              <a:rPr lang="de-DE" dirty="0" err="1"/>
              <a:t>found</a:t>
            </a:r>
            <a:r>
              <a:rPr lang="de-DE" dirty="0"/>
              <a:t> in </a:t>
            </a:r>
            <a:r>
              <a:rPr lang="de-DE" dirty="0" err="1"/>
              <a:t>the</a:t>
            </a:r>
            <a:r>
              <a:rPr lang="de-DE" dirty="0"/>
              <a:t> </a:t>
            </a:r>
            <a:r>
              <a:rPr lang="de-DE" dirty="0" err="1"/>
              <a:t>exercise</a:t>
            </a:r>
            <a:r>
              <a:rPr lang="de-DE" dirty="0"/>
              <a:t> </a:t>
            </a:r>
            <a:r>
              <a:rPr lang="de-DE" dirty="0" err="1"/>
              <a:t>folder</a:t>
            </a:r>
            <a:r>
              <a:rPr lang="de-DE" dirty="0"/>
              <a:t>. Just </a:t>
            </a:r>
            <a:r>
              <a:rPr lang="de-DE" dirty="0" err="1"/>
              <a:t>copy</a:t>
            </a:r>
            <a:r>
              <a:rPr lang="de-DE" dirty="0"/>
              <a:t> </a:t>
            </a:r>
            <a:r>
              <a:rPr lang="de-DE" dirty="0" err="1"/>
              <a:t>them</a:t>
            </a:r>
            <a:r>
              <a:rPr lang="de-DE" dirty="0"/>
              <a:t> </a:t>
            </a:r>
            <a:r>
              <a:rPr lang="de-DE" dirty="0" err="1"/>
              <a:t>to</a:t>
            </a:r>
            <a:r>
              <a:rPr lang="de-DE" dirty="0"/>
              <a:t> </a:t>
            </a:r>
            <a:r>
              <a:rPr lang="de-DE" dirty="0" err="1"/>
              <a:t>the</a:t>
            </a:r>
            <a:r>
              <a:rPr lang="de-DE" dirty="0"/>
              <a:t> </a:t>
            </a:r>
            <a:r>
              <a:rPr lang="de-DE" dirty="0" err="1"/>
              <a:t>correct</a:t>
            </a:r>
            <a:r>
              <a:rPr lang="de-DE" dirty="0"/>
              <a:t> </a:t>
            </a:r>
            <a:r>
              <a:rPr lang="de-DE" dirty="0" err="1"/>
              <a:t>location</a:t>
            </a:r>
            <a:endParaRPr lang="de-DE" dirty="0"/>
          </a:p>
          <a:p>
            <a:pPr lvl="1"/>
            <a:endParaRPr lang="de-DE" dirty="0"/>
          </a:p>
          <a:p>
            <a:pPr lvl="1"/>
            <a:endParaRPr lang="de-DE" dirty="0"/>
          </a:p>
          <a:p>
            <a:endParaRPr lang="en-US" dirty="0"/>
          </a:p>
          <a:p>
            <a:pPr lvl="1"/>
            <a:endParaRPr lang="en-AU" dirty="0"/>
          </a:p>
        </p:txBody>
      </p:sp>
    </p:spTree>
    <p:extLst>
      <p:ext uri="{BB962C8B-B14F-4D97-AF65-F5344CB8AC3E}">
        <p14:creationId xmlns:p14="http://schemas.microsoft.com/office/powerpoint/2010/main" val="28557038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C70D03-7CA5-4EA1-8941-A6CEB715BE28}"/>
              </a:ext>
            </a:extLst>
          </p:cNvPr>
          <p:cNvSpPr>
            <a:spLocks noGrp="1"/>
          </p:cNvSpPr>
          <p:nvPr>
            <p:ph type="ctrTitle"/>
          </p:nvPr>
        </p:nvSpPr>
        <p:spPr/>
        <p:txBody>
          <a:bodyPr/>
          <a:lstStyle/>
          <a:p>
            <a:r>
              <a:rPr lang="en-US" dirty="0"/>
              <a:t>CONAN INSTALL</a:t>
            </a:r>
          </a:p>
        </p:txBody>
      </p:sp>
    </p:spTree>
    <p:extLst>
      <p:ext uri="{BB962C8B-B14F-4D97-AF65-F5344CB8AC3E}">
        <p14:creationId xmlns:p14="http://schemas.microsoft.com/office/powerpoint/2010/main" val="207354749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nhaltsplatzhalter 15">
            <a:extLst>
              <a:ext uri="{FF2B5EF4-FFF2-40B4-BE49-F238E27FC236}">
                <a16:creationId xmlns:a16="http://schemas.microsoft.com/office/drawing/2014/main" id="{B07BDEDA-0BE5-4723-96A3-E6869D17C123}"/>
              </a:ext>
            </a:extLst>
          </p:cNvPr>
          <p:cNvPicPr>
            <a:picLocks noGrp="1" noChangeAspect="1"/>
          </p:cNvPicPr>
          <p:nvPr>
            <p:ph sz="quarter" idx="1"/>
          </p:nvPr>
        </p:nvPicPr>
        <p:blipFill>
          <a:blip r:embed="rId2"/>
          <a:stretch>
            <a:fillRect/>
          </a:stretch>
        </p:blipFill>
        <p:spPr>
          <a:xfrm>
            <a:off x="6241813" y="3219610"/>
            <a:ext cx="4727812" cy="2691803"/>
          </a:xfrm>
        </p:spPr>
      </p:pic>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Conan - Installation</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Conan</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168</a:t>
            </a:fld>
            <a:endParaRPr lang="en-US" noProof="1"/>
          </a:p>
        </p:txBody>
      </p:sp>
      <p:sp>
        <p:nvSpPr>
          <p:cNvPr id="11" name="Inhaltsplatzhalter 4">
            <a:extLst>
              <a:ext uri="{FF2B5EF4-FFF2-40B4-BE49-F238E27FC236}">
                <a16:creationId xmlns:a16="http://schemas.microsoft.com/office/drawing/2014/main" id="{EC7F1BD6-0DE8-44EE-9B77-B81775E0F4CF}"/>
              </a:ext>
            </a:extLst>
          </p:cNvPr>
          <p:cNvSpPr txBox="1">
            <a:spLocks/>
          </p:cNvSpPr>
          <p:nvPr/>
        </p:nvSpPr>
        <p:spPr>
          <a:xfrm>
            <a:off x="258762" y="1296000"/>
            <a:ext cx="10450800" cy="4168800"/>
          </a:xfrm>
          <a:prstGeom prst="rect">
            <a:avLst/>
          </a:prstGeom>
        </p:spPr>
        <p:txBody>
          <a:bodyPr vert="horz" lIns="0" tIns="0" rIns="0" bIns="0" rtlCol="0">
            <a:noAutofit/>
          </a:bodyPr>
          <a:lst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fontAlgn="auto">
              <a:spcAft>
                <a:spcPts val="0"/>
              </a:spcAft>
            </a:pPr>
            <a:endParaRPr lang="en-US" sz="1400" dirty="0"/>
          </a:p>
          <a:p>
            <a:pPr fontAlgn="auto">
              <a:spcAft>
                <a:spcPts val="0"/>
              </a:spcAft>
            </a:pPr>
            <a:r>
              <a:rPr lang="en-US" sz="1400" dirty="0"/>
              <a:t>When the conan install command runs, settings specified on the command line or taken from the defaults in &lt;</a:t>
            </a:r>
            <a:r>
              <a:rPr lang="en-US" sz="1400" dirty="0" err="1"/>
              <a:t>userhome</a:t>
            </a:r>
            <a:r>
              <a:rPr lang="en-US" sz="1400" dirty="0"/>
              <a:t>&gt;/.conan/profiles/default file are applied</a:t>
            </a:r>
          </a:p>
          <a:p>
            <a:pPr fontAlgn="auto">
              <a:spcAft>
                <a:spcPts val="0"/>
              </a:spcAft>
            </a:pPr>
            <a:r>
              <a:rPr lang="en-US" sz="1400" dirty="0"/>
              <a:t>For example, the command conan install .. --settings </a:t>
            </a:r>
            <a:r>
              <a:rPr lang="en-US" sz="1400" dirty="0" err="1"/>
              <a:t>os</a:t>
            </a:r>
            <a:r>
              <a:rPr lang="en-US" sz="1400" dirty="0"/>
              <a:t>="Linux" --settings compiler="</a:t>
            </a:r>
            <a:r>
              <a:rPr lang="en-US" sz="1400" dirty="0" err="1"/>
              <a:t>gcc</a:t>
            </a:r>
            <a:r>
              <a:rPr lang="en-US" sz="1400" dirty="0"/>
              <a:t>", performs these steps:</a:t>
            </a:r>
          </a:p>
          <a:p>
            <a:pPr lvl="1" fontAlgn="auto">
              <a:spcAft>
                <a:spcPts val="0"/>
              </a:spcAft>
            </a:pPr>
            <a:r>
              <a:rPr lang="en-US" sz="1200" dirty="0"/>
              <a:t>Checks if the package recipe (for poco/1.9.4 package) exists in the local cache. If we are just starting, the cache is empty.</a:t>
            </a:r>
          </a:p>
          <a:p>
            <a:pPr lvl="1" fontAlgn="auto">
              <a:spcAft>
                <a:spcPts val="0"/>
              </a:spcAft>
            </a:pPr>
            <a:r>
              <a:rPr lang="en-US" sz="1200" dirty="0"/>
              <a:t>Looks for the package recipe in the defined remotes. Conan comes with conancenter remote as the default, but can be changed.</a:t>
            </a:r>
          </a:p>
          <a:p>
            <a:pPr lvl="1" fontAlgn="auto">
              <a:spcAft>
                <a:spcPts val="0"/>
              </a:spcAft>
            </a:pPr>
            <a:r>
              <a:rPr lang="en-US" sz="1200" dirty="0"/>
              <a:t>If the recipe exists, the Conan client fetches and stores it in your local Conan cache.</a:t>
            </a:r>
          </a:p>
          <a:p>
            <a:pPr lvl="1" fontAlgn="auto">
              <a:spcAft>
                <a:spcPts val="0"/>
              </a:spcAft>
            </a:pPr>
            <a:r>
              <a:rPr lang="en-US" sz="1200" dirty="0"/>
              <a:t>With the package recipe and the input settings (Linux, GCC), Conan looks for the corresponding binary in the local cache.</a:t>
            </a:r>
          </a:p>
          <a:p>
            <a:pPr lvl="1" fontAlgn="auto">
              <a:spcAft>
                <a:spcPts val="0"/>
              </a:spcAft>
            </a:pPr>
            <a:r>
              <a:rPr lang="en-US" sz="1200" dirty="0"/>
              <a:t>As the binary is not found in the cache, Conan looks for it in the remote and fetches it.</a:t>
            </a:r>
          </a:p>
          <a:p>
            <a:pPr lvl="1" fontAlgn="auto">
              <a:spcAft>
                <a:spcPts val="0"/>
              </a:spcAft>
            </a:pPr>
            <a:r>
              <a:rPr lang="en-US" sz="1200" dirty="0"/>
              <a:t>Finally, it generates an appropriate file for the build system specified in the [generators] section.</a:t>
            </a:r>
          </a:p>
          <a:p>
            <a:pPr fontAlgn="auto">
              <a:spcAft>
                <a:spcPts val="0"/>
              </a:spcAft>
            </a:pPr>
            <a:endParaRPr lang="en-US" sz="1400" dirty="0"/>
          </a:p>
        </p:txBody>
      </p:sp>
      <p:pic>
        <p:nvPicPr>
          <p:cNvPr id="6" name="Grafik 5">
            <a:extLst>
              <a:ext uri="{FF2B5EF4-FFF2-40B4-BE49-F238E27FC236}">
                <a16:creationId xmlns:a16="http://schemas.microsoft.com/office/drawing/2014/main" id="{732E66A5-B49D-4451-9AD9-EC9D9D50681A}"/>
              </a:ext>
            </a:extLst>
          </p:cNvPr>
          <p:cNvPicPr>
            <a:picLocks noChangeAspect="1"/>
          </p:cNvPicPr>
          <p:nvPr/>
        </p:nvPicPr>
        <p:blipFill>
          <a:blip r:embed="rId3"/>
          <a:stretch>
            <a:fillRect/>
          </a:stretch>
        </p:blipFill>
        <p:spPr>
          <a:xfrm>
            <a:off x="9532823" y="198166"/>
            <a:ext cx="1029225" cy="968234"/>
          </a:xfrm>
          <a:prstGeom prst="rect">
            <a:avLst/>
          </a:prstGeom>
        </p:spPr>
      </p:pic>
      <p:sp>
        <p:nvSpPr>
          <p:cNvPr id="9" name="Textfeld 8">
            <a:extLst>
              <a:ext uri="{FF2B5EF4-FFF2-40B4-BE49-F238E27FC236}">
                <a16:creationId xmlns:a16="http://schemas.microsoft.com/office/drawing/2014/main" id="{DB53DE88-04A1-4D48-80D2-F4B7D7681251}"/>
              </a:ext>
            </a:extLst>
          </p:cNvPr>
          <p:cNvSpPr txBox="1"/>
          <p:nvPr/>
        </p:nvSpPr>
        <p:spPr>
          <a:xfrm>
            <a:off x="272250" y="1093093"/>
            <a:ext cx="3978017" cy="334027"/>
          </a:xfrm>
          <a:prstGeom prst="rect">
            <a:avLst/>
          </a:prstGeom>
          <a:solidFill>
            <a:schemeClr val="tx1"/>
          </a:solid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pt-BR" kern="0" dirty="0">
                <a:solidFill>
                  <a:schemeClr val="bg1"/>
                </a:solidFill>
              </a:rPr>
              <a:t>Conan install .</a:t>
            </a:r>
          </a:p>
        </p:txBody>
      </p:sp>
    </p:spTree>
    <p:extLst>
      <p:ext uri="{BB962C8B-B14F-4D97-AF65-F5344CB8AC3E}">
        <p14:creationId xmlns:p14="http://schemas.microsoft.com/office/powerpoint/2010/main" val="95951800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Conan</a:t>
            </a:r>
          </a:p>
        </p:txBody>
      </p:sp>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Conan - Installation</a:t>
            </a:r>
          </a:p>
        </p:txBody>
      </p:sp>
      <p:pic>
        <p:nvPicPr>
          <p:cNvPr id="8" name="Inhaltsplatzhalter 7">
            <a:extLst>
              <a:ext uri="{FF2B5EF4-FFF2-40B4-BE49-F238E27FC236}">
                <a16:creationId xmlns:a16="http://schemas.microsoft.com/office/drawing/2014/main" id="{433589F6-8451-46F8-A2D2-6D111918C91B}"/>
              </a:ext>
            </a:extLst>
          </p:cNvPr>
          <p:cNvPicPr>
            <a:picLocks noGrp="1" noChangeAspect="1"/>
          </p:cNvPicPr>
          <p:nvPr>
            <p:ph sz="half" idx="1"/>
          </p:nvPr>
        </p:nvPicPr>
        <p:blipFill>
          <a:blip r:embed="rId3"/>
          <a:stretch>
            <a:fillRect/>
          </a:stretch>
        </p:blipFill>
        <p:spPr>
          <a:xfrm>
            <a:off x="266700" y="1691807"/>
            <a:ext cx="4860925" cy="2630895"/>
          </a:xfrm>
        </p:spPr>
      </p:pic>
      <p:sp>
        <p:nvSpPr>
          <p:cNvPr id="5" name="Inhaltsplatzhalter 4">
            <a:extLst>
              <a:ext uri="{FF2B5EF4-FFF2-40B4-BE49-F238E27FC236}">
                <a16:creationId xmlns:a16="http://schemas.microsoft.com/office/drawing/2014/main" id="{147F5122-DC7B-41B7-B660-52B3C3F48BE4}"/>
              </a:ext>
            </a:extLst>
          </p:cNvPr>
          <p:cNvSpPr>
            <a:spLocks noGrp="1"/>
          </p:cNvSpPr>
          <p:nvPr>
            <p:ph sz="half" idx="2"/>
          </p:nvPr>
        </p:nvSpPr>
        <p:spPr/>
        <p:txBody>
          <a:bodyPr/>
          <a:lstStyle/>
          <a:p>
            <a:pPr defTabSz="914400">
              <a:lnSpc>
                <a:spcPts val="2300"/>
              </a:lnSpc>
            </a:pPr>
            <a:r>
              <a:rPr kumimoji="0" lang="en-US" sz="1800" b="0" i="0" u="none" strike="noStrike" kern="0" cap="none" spc="0" normalizeH="0" baseline="0" noProof="0" dirty="0">
                <a:ln>
                  <a:noFill/>
                </a:ln>
                <a:solidFill>
                  <a:srgbClr val="000000"/>
                </a:solidFill>
                <a:effectLst/>
                <a:uLnTx/>
                <a:uFillTx/>
              </a:rPr>
              <a:t>It looks for each dependencies in the local cache first. After that it checks the remotes in the order of the </a:t>
            </a:r>
            <a:r>
              <a:rPr kumimoji="0" lang="en-US" sz="1800" b="0" i="0" u="none" strike="noStrike" kern="0" cap="none" spc="0" normalizeH="0" baseline="0" noProof="0" dirty="0" err="1">
                <a:ln>
                  <a:noFill/>
                </a:ln>
                <a:solidFill>
                  <a:srgbClr val="000000"/>
                </a:solidFill>
                <a:effectLst/>
                <a:uLnTx/>
                <a:uFillTx/>
              </a:rPr>
              <a:t>inde</a:t>
            </a:r>
            <a:r>
              <a:rPr lang="en-US" kern="0" dirty="0">
                <a:solidFill>
                  <a:srgbClr val="000000"/>
                </a:solidFill>
              </a:rPr>
              <a:t>x number</a:t>
            </a:r>
          </a:p>
          <a:p>
            <a:pPr defTabSz="914400">
              <a:lnSpc>
                <a:spcPts val="2300"/>
              </a:lnSpc>
            </a:pPr>
            <a:r>
              <a:rPr kumimoji="0" lang="en-US" sz="1800" b="0" i="0" u="none" strike="noStrike" kern="0" cap="none" spc="0" normalizeH="0" baseline="0" noProof="0" dirty="0">
                <a:ln>
                  <a:noFill/>
                </a:ln>
                <a:solidFill>
                  <a:srgbClr val="000000"/>
                </a:solidFill>
                <a:effectLst/>
                <a:uLnTx/>
                <a:uFillTx/>
              </a:rPr>
              <a:t>By default conan center is the only remote in the </a:t>
            </a:r>
            <a:r>
              <a:rPr kumimoji="0" lang="en-US" sz="1800" b="0" i="0" u="none" strike="noStrike" kern="0" cap="none" spc="0" normalizeH="0" baseline="0" noProof="0" dirty="0" err="1">
                <a:ln>
                  <a:noFill/>
                </a:ln>
                <a:solidFill>
                  <a:srgbClr val="000000"/>
                </a:solidFill>
                <a:effectLst/>
                <a:uLnTx/>
                <a:uFillTx/>
              </a:rPr>
              <a:t>inde</a:t>
            </a:r>
            <a:r>
              <a:rPr lang="en-US" kern="0" dirty="0">
                <a:solidFill>
                  <a:srgbClr val="000000"/>
                </a:solidFill>
              </a:rPr>
              <a:t>x position zero </a:t>
            </a:r>
            <a:r>
              <a:rPr lang="en-US" kern="0" dirty="0">
                <a:solidFill>
                  <a:srgbClr val="000000"/>
                </a:solidFill>
                <a:sym typeface="Wingdings" panose="05000000000000000000" pitchFamily="2" charset="2"/>
              </a:rPr>
              <a:t> you can change the order to search in your private repositories first</a:t>
            </a:r>
            <a:endParaRPr kumimoji="0" lang="en-US" sz="1800" b="0" i="0" u="none" strike="noStrike" kern="0" cap="none" spc="0" normalizeH="0" baseline="0" noProof="0" dirty="0">
              <a:ln>
                <a:noFill/>
              </a:ln>
              <a:solidFill>
                <a:srgbClr val="000000"/>
              </a:solidFill>
              <a:effectLst/>
              <a:uLnTx/>
              <a:uFillTx/>
            </a:endParaRPr>
          </a:p>
          <a:p>
            <a:pPr defTabSz="914400">
              <a:lnSpc>
                <a:spcPts val="2300"/>
              </a:lnSpc>
            </a:pPr>
            <a:endParaRPr kumimoji="0" lang="en-US" sz="1800" b="0" i="0" u="none" strike="noStrike" kern="0" cap="none" spc="0" normalizeH="0" baseline="0" noProof="0" dirty="0">
              <a:ln>
                <a:noFill/>
              </a:ln>
              <a:solidFill>
                <a:srgbClr val="000000"/>
              </a:solidFill>
              <a:effectLst/>
              <a:uLnTx/>
              <a:uFillTx/>
            </a:endParaRPr>
          </a:p>
          <a:p>
            <a:endParaRPr lang="en-US" dirty="0"/>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169</a:t>
            </a:fld>
            <a:endParaRPr lang="en-US" noProof="1"/>
          </a:p>
        </p:txBody>
      </p:sp>
    </p:spTree>
    <p:extLst>
      <p:ext uri="{BB962C8B-B14F-4D97-AF65-F5344CB8AC3E}">
        <p14:creationId xmlns:p14="http://schemas.microsoft.com/office/powerpoint/2010/main" val="2586003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C99FDE2-2622-4927-8DD2-E96F9D24E536}"/>
              </a:ext>
            </a:extLst>
          </p:cNvPr>
          <p:cNvSpPr>
            <a:spLocks noGrp="1"/>
          </p:cNvSpPr>
          <p:nvPr>
            <p:ph type="body" sz="quarter" idx="15"/>
          </p:nvPr>
        </p:nvSpPr>
        <p:spPr/>
        <p:txBody>
          <a:bodyPr/>
          <a:lstStyle/>
          <a:p>
            <a:r>
              <a:rPr lang="en-US"/>
              <a:t>Modern Project Structure</a:t>
            </a:r>
          </a:p>
        </p:txBody>
      </p:sp>
      <p:sp>
        <p:nvSpPr>
          <p:cNvPr id="3" name="Titel 2">
            <a:extLst>
              <a:ext uri="{FF2B5EF4-FFF2-40B4-BE49-F238E27FC236}">
                <a16:creationId xmlns:a16="http://schemas.microsoft.com/office/drawing/2014/main" id="{123B5019-9BF3-4A69-9FC6-F9032B9F4606}"/>
              </a:ext>
            </a:extLst>
          </p:cNvPr>
          <p:cNvSpPr>
            <a:spLocks noGrp="1"/>
          </p:cNvSpPr>
          <p:nvPr>
            <p:ph type="title"/>
          </p:nvPr>
        </p:nvSpPr>
        <p:spPr/>
        <p:txBody>
          <a:bodyPr/>
          <a:lstStyle/>
          <a:p>
            <a:r>
              <a:rPr lang="en-US" dirty="0"/>
              <a:t>Library</a:t>
            </a:r>
          </a:p>
        </p:txBody>
      </p:sp>
      <p:sp>
        <p:nvSpPr>
          <p:cNvPr id="4" name="Inhaltsplatzhalter 3">
            <a:extLst>
              <a:ext uri="{FF2B5EF4-FFF2-40B4-BE49-F238E27FC236}">
                <a16:creationId xmlns:a16="http://schemas.microsoft.com/office/drawing/2014/main" id="{B3D26C13-B639-4423-AC86-8271AA8D380B}"/>
              </a:ext>
            </a:extLst>
          </p:cNvPr>
          <p:cNvSpPr>
            <a:spLocks noGrp="1"/>
          </p:cNvSpPr>
          <p:nvPr>
            <p:ph sz="half" idx="1"/>
          </p:nvPr>
        </p:nvSpPr>
        <p:spPr/>
        <p:txBody>
          <a:bodyPr/>
          <a:lstStyle/>
          <a:p>
            <a:r>
              <a:rPr lang="en-US" b="1" dirty="0"/>
              <a:t>./conanfile.py</a:t>
            </a:r>
          </a:p>
          <a:p>
            <a:pPr lvl="1"/>
            <a:r>
              <a:rPr lang="en-US" dirty="0"/>
              <a:t>List of project's dependencies and their configuration</a:t>
            </a:r>
          </a:p>
          <a:p>
            <a:pPr lvl="1"/>
            <a:r>
              <a:rPr lang="en-US" dirty="0"/>
              <a:t>Provides a build system's specific generator</a:t>
            </a:r>
          </a:p>
          <a:p>
            <a:pPr lvl="1"/>
            <a:r>
              <a:rPr lang="en-US" dirty="0"/>
              <a:t>Provides a full recipe to build, package, and reuse the library with Conan</a:t>
            </a:r>
          </a:p>
        </p:txBody>
      </p:sp>
      <p:sp>
        <p:nvSpPr>
          <p:cNvPr id="6" name="Foliennummernplatzhalter 5">
            <a:extLst>
              <a:ext uri="{FF2B5EF4-FFF2-40B4-BE49-F238E27FC236}">
                <a16:creationId xmlns:a16="http://schemas.microsoft.com/office/drawing/2014/main" id="{CEE5F552-07B1-44E2-B7AF-FE46219E6AB1}"/>
              </a:ext>
            </a:extLst>
          </p:cNvPr>
          <p:cNvSpPr>
            <a:spLocks noGrp="1"/>
          </p:cNvSpPr>
          <p:nvPr>
            <p:ph type="sldNum" sz="quarter" idx="12"/>
          </p:nvPr>
        </p:nvSpPr>
        <p:spPr/>
        <p:txBody>
          <a:bodyPr/>
          <a:lstStyle/>
          <a:p>
            <a:fld id="{4898AEC0-503E-4FA4-859C-D0F72D6E3F79}" type="slidenum">
              <a:rPr lang="en-US" noProof="1" smtClean="0"/>
              <a:pPr/>
              <a:t>17</a:t>
            </a:fld>
            <a:endParaRPr lang="en-US" noProof="1"/>
          </a:p>
        </p:txBody>
      </p:sp>
      <p:pic>
        <p:nvPicPr>
          <p:cNvPr id="9" name="Inhaltsplatzhalter 8">
            <a:extLst>
              <a:ext uri="{FF2B5EF4-FFF2-40B4-BE49-F238E27FC236}">
                <a16:creationId xmlns:a16="http://schemas.microsoft.com/office/drawing/2014/main" id="{AD3255A2-F5CE-44A6-91DC-7B984265B88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53595" y="1794668"/>
            <a:ext cx="2600325" cy="2581275"/>
          </a:xfrm>
        </p:spPr>
      </p:pic>
    </p:spTree>
    <p:extLst>
      <p:ext uri="{BB962C8B-B14F-4D97-AF65-F5344CB8AC3E}">
        <p14:creationId xmlns:p14="http://schemas.microsoft.com/office/powerpoint/2010/main" val="123685382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44EB07-BB23-49D6-BEE4-74970A46FF85}"/>
              </a:ext>
            </a:extLst>
          </p:cNvPr>
          <p:cNvSpPr>
            <a:spLocks noGrp="1"/>
          </p:cNvSpPr>
          <p:nvPr>
            <p:ph type="title"/>
          </p:nvPr>
        </p:nvSpPr>
        <p:spPr/>
        <p:txBody>
          <a:bodyPr/>
          <a:lstStyle/>
          <a:p>
            <a:r>
              <a:rPr lang="en-AU" noProof="0" dirty="0"/>
              <a:t>Conan install</a:t>
            </a:r>
          </a:p>
        </p:txBody>
      </p:sp>
      <p:sp>
        <p:nvSpPr>
          <p:cNvPr id="3" name="Textplatzhalter 2">
            <a:extLst>
              <a:ext uri="{FF2B5EF4-FFF2-40B4-BE49-F238E27FC236}">
                <a16:creationId xmlns:a16="http://schemas.microsoft.com/office/drawing/2014/main" id="{06525B64-FF9B-4F77-8AAE-7B8D13E56D53}"/>
              </a:ext>
            </a:extLst>
          </p:cNvPr>
          <p:cNvSpPr>
            <a:spLocks noGrp="1"/>
          </p:cNvSpPr>
          <p:nvPr>
            <p:ph type="body" sz="quarter" idx="15"/>
          </p:nvPr>
        </p:nvSpPr>
        <p:spPr/>
        <p:txBody>
          <a:bodyPr/>
          <a:lstStyle/>
          <a:p>
            <a:r>
              <a:rPr lang="en-AU" noProof="0" dirty="0"/>
              <a:t>Conan</a:t>
            </a:r>
          </a:p>
        </p:txBody>
      </p:sp>
      <p:sp>
        <p:nvSpPr>
          <p:cNvPr id="4" name="Foliennummernplatzhalter 3">
            <a:extLst>
              <a:ext uri="{FF2B5EF4-FFF2-40B4-BE49-F238E27FC236}">
                <a16:creationId xmlns:a16="http://schemas.microsoft.com/office/drawing/2014/main" id="{A2AE4632-A032-4D29-8931-27E7DFD216C4}"/>
              </a:ext>
            </a:extLst>
          </p:cNvPr>
          <p:cNvSpPr>
            <a:spLocks noGrp="1"/>
          </p:cNvSpPr>
          <p:nvPr>
            <p:ph type="sldNum" sz="quarter" idx="12"/>
          </p:nvPr>
        </p:nvSpPr>
        <p:spPr/>
        <p:txBody>
          <a:bodyPr/>
          <a:lstStyle/>
          <a:p>
            <a:fld id="{4898AEC0-503E-4FA4-859C-D0F72D6E3F79}" type="slidenum">
              <a:rPr lang="en-US" noProof="1" smtClean="0"/>
              <a:pPr/>
              <a:t>170</a:t>
            </a:fld>
            <a:endParaRPr lang="en-US" noProof="1"/>
          </a:p>
        </p:txBody>
      </p:sp>
      <p:sp>
        <p:nvSpPr>
          <p:cNvPr id="5" name="Inhaltsplatzhalter 4">
            <a:extLst>
              <a:ext uri="{FF2B5EF4-FFF2-40B4-BE49-F238E27FC236}">
                <a16:creationId xmlns:a16="http://schemas.microsoft.com/office/drawing/2014/main" id="{3C70D87F-C0AC-4306-B686-D3691A007AE6}"/>
              </a:ext>
            </a:extLst>
          </p:cNvPr>
          <p:cNvSpPr>
            <a:spLocks noGrp="1"/>
          </p:cNvSpPr>
          <p:nvPr>
            <p:ph sz="quarter" idx="1"/>
          </p:nvPr>
        </p:nvSpPr>
        <p:spPr/>
        <p:txBody>
          <a:bodyPr/>
          <a:lstStyle/>
          <a:p>
            <a:r>
              <a:rPr lang="en-AU" noProof="0" dirty="0"/>
              <a:t>Installs the requirements specified in a recipe (conanfile.py or conanfile.txt).</a:t>
            </a:r>
          </a:p>
          <a:p>
            <a:r>
              <a:rPr lang="en-AU" noProof="0" dirty="0"/>
              <a:t>It can also be used to install a concrete package specifying a reference</a:t>
            </a:r>
            <a:endParaRPr lang="en-AU" dirty="0"/>
          </a:p>
          <a:p>
            <a:r>
              <a:rPr lang="en-AU" noProof="0" dirty="0"/>
              <a:t>If any requirement is not found in the local cache, it will retrieve the recipe from a remote, looking for it sequentially in the configured remotes</a:t>
            </a:r>
            <a:endParaRPr lang="en-AU" dirty="0"/>
          </a:p>
          <a:p>
            <a:r>
              <a:rPr lang="en-US" dirty="0"/>
              <a:t>By default Conan will always look for prebuilt binary to use and fail if not found</a:t>
            </a:r>
          </a:p>
          <a:p>
            <a:r>
              <a:rPr lang="en-US" dirty="0"/>
              <a:t>Conan does not silently build from sources (it can be built from sources using the ‘–build’ option)</a:t>
            </a:r>
          </a:p>
          <a:p>
            <a:r>
              <a:rPr lang="en-AU" noProof="0" dirty="0"/>
              <a:t>When the package is installed, Conan will write the files for the specified generators</a:t>
            </a:r>
          </a:p>
          <a:p>
            <a:r>
              <a:rPr lang="en-US" dirty="0"/>
              <a:t>Helps to maintain a fast CI pipeline</a:t>
            </a:r>
          </a:p>
          <a:p>
            <a:pPr lvl="1"/>
            <a:r>
              <a:rPr lang="en-US" dirty="0"/>
              <a:t>build once use forever</a:t>
            </a:r>
          </a:p>
          <a:p>
            <a:pPr lvl="1"/>
            <a:r>
              <a:rPr lang="en-US" dirty="0"/>
              <a:t>exactly the same binary artifacts always used for all dependents</a:t>
            </a:r>
          </a:p>
          <a:p>
            <a:r>
              <a:rPr lang="en-US" dirty="0"/>
              <a:t>Build the dependency from its sources once and upload the resulting binary package to the Conan Artifactory for future CI builds</a:t>
            </a:r>
          </a:p>
          <a:p>
            <a:endParaRPr lang="en-AU" noProof="0" dirty="0"/>
          </a:p>
        </p:txBody>
      </p:sp>
    </p:spTree>
    <p:extLst>
      <p:ext uri="{BB962C8B-B14F-4D97-AF65-F5344CB8AC3E}">
        <p14:creationId xmlns:p14="http://schemas.microsoft.com/office/powerpoint/2010/main" val="69716051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44EB07-BB23-49D6-BEE4-74970A46FF85}"/>
              </a:ext>
            </a:extLst>
          </p:cNvPr>
          <p:cNvSpPr>
            <a:spLocks noGrp="1"/>
          </p:cNvSpPr>
          <p:nvPr>
            <p:ph type="title"/>
          </p:nvPr>
        </p:nvSpPr>
        <p:spPr/>
        <p:txBody>
          <a:bodyPr/>
          <a:lstStyle/>
          <a:p>
            <a:r>
              <a:rPr lang="en-AU" noProof="0" dirty="0"/>
              <a:t>Conan install – Build options</a:t>
            </a:r>
          </a:p>
        </p:txBody>
      </p:sp>
      <p:sp>
        <p:nvSpPr>
          <p:cNvPr id="3" name="Textplatzhalter 2">
            <a:extLst>
              <a:ext uri="{FF2B5EF4-FFF2-40B4-BE49-F238E27FC236}">
                <a16:creationId xmlns:a16="http://schemas.microsoft.com/office/drawing/2014/main" id="{06525B64-FF9B-4F77-8AAE-7B8D13E56D53}"/>
              </a:ext>
            </a:extLst>
          </p:cNvPr>
          <p:cNvSpPr>
            <a:spLocks noGrp="1"/>
          </p:cNvSpPr>
          <p:nvPr>
            <p:ph type="body" sz="quarter" idx="15"/>
          </p:nvPr>
        </p:nvSpPr>
        <p:spPr/>
        <p:txBody>
          <a:bodyPr/>
          <a:lstStyle/>
          <a:p>
            <a:r>
              <a:rPr lang="en-AU" noProof="0" dirty="0"/>
              <a:t>Conan</a:t>
            </a:r>
          </a:p>
        </p:txBody>
      </p:sp>
      <p:sp>
        <p:nvSpPr>
          <p:cNvPr id="4" name="Foliennummernplatzhalter 3">
            <a:extLst>
              <a:ext uri="{FF2B5EF4-FFF2-40B4-BE49-F238E27FC236}">
                <a16:creationId xmlns:a16="http://schemas.microsoft.com/office/drawing/2014/main" id="{A2AE4632-A032-4D29-8931-27E7DFD216C4}"/>
              </a:ext>
            </a:extLst>
          </p:cNvPr>
          <p:cNvSpPr>
            <a:spLocks noGrp="1"/>
          </p:cNvSpPr>
          <p:nvPr>
            <p:ph type="sldNum" sz="quarter" idx="12"/>
          </p:nvPr>
        </p:nvSpPr>
        <p:spPr/>
        <p:txBody>
          <a:bodyPr/>
          <a:lstStyle/>
          <a:p>
            <a:fld id="{4898AEC0-503E-4FA4-859C-D0F72D6E3F79}" type="slidenum">
              <a:rPr lang="en-US" noProof="1" smtClean="0"/>
              <a:pPr/>
              <a:t>171</a:t>
            </a:fld>
            <a:endParaRPr lang="en-US" noProof="1"/>
          </a:p>
        </p:txBody>
      </p:sp>
      <p:sp>
        <p:nvSpPr>
          <p:cNvPr id="5" name="Inhaltsplatzhalter 4">
            <a:extLst>
              <a:ext uri="{FF2B5EF4-FFF2-40B4-BE49-F238E27FC236}">
                <a16:creationId xmlns:a16="http://schemas.microsoft.com/office/drawing/2014/main" id="{3C70D87F-C0AC-4306-B686-D3691A007AE6}"/>
              </a:ext>
            </a:extLst>
          </p:cNvPr>
          <p:cNvSpPr>
            <a:spLocks noGrp="1"/>
          </p:cNvSpPr>
          <p:nvPr>
            <p:ph sz="quarter" idx="1"/>
          </p:nvPr>
        </p:nvSpPr>
        <p:spPr>
          <a:xfrm>
            <a:off x="258762" y="1295999"/>
            <a:ext cx="10450800" cy="7220680"/>
          </a:xfrm>
        </p:spPr>
        <p:txBody>
          <a:bodyPr/>
          <a:lstStyle/>
          <a:p>
            <a:r>
              <a:rPr lang="en-AU" noProof="0" dirty="0"/>
              <a:t>Build options</a:t>
            </a:r>
          </a:p>
          <a:p>
            <a:r>
              <a:rPr lang="en-AU" noProof="0" dirty="0"/>
              <a:t>--build: Always build everything from source. Produces a clean re-build of all packages. and transitively dependent packages</a:t>
            </a:r>
          </a:p>
          <a:p>
            <a:r>
              <a:rPr lang="en-AU" noProof="0" dirty="0"/>
              <a:t>--build=missing: Conan will try to build packages from source whose binary package was not found in the requested configuration on any of the active remotes or the cache.</a:t>
            </a:r>
          </a:p>
          <a:p>
            <a:r>
              <a:rPr lang="en-US" noProof="0" dirty="0"/>
              <a:t>--build=cascade: Build packages that have at least one dependency being built from source</a:t>
            </a:r>
          </a:p>
          <a:p>
            <a:r>
              <a:rPr lang="en-US" dirty="0"/>
              <a:t>--build=never: </a:t>
            </a:r>
            <a:r>
              <a:rPr lang="en-US" noProof="0" dirty="0"/>
              <a:t>Never build from sources. Fails when a binary package is not available</a:t>
            </a:r>
          </a:p>
          <a:p>
            <a:r>
              <a:rPr lang="en-US" dirty="0"/>
              <a:t>--build=outdated: Only build packages without binaries or if they were built for an older version of the recipe</a:t>
            </a:r>
            <a:endParaRPr lang="en-AU" noProof="0" dirty="0"/>
          </a:p>
        </p:txBody>
      </p:sp>
    </p:spTree>
    <p:extLst>
      <p:ext uri="{BB962C8B-B14F-4D97-AF65-F5344CB8AC3E}">
        <p14:creationId xmlns:p14="http://schemas.microsoft.com/office/powerpoint/2010/main" val="253369563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44EB07-BB23-49D6-BEE4-74970A46FF85}"/>
              </a:ext>
            </a:extLst>
          </p:cNvPr>
          <p:cNvSpPr>
            <a:spLocks noGrp="1"/>
          </p:cNvSpPr>
          <p:nvPr>
            <p:ph type="title"/>
          </p:nvPr>
        </p:nvSpPr>
        <p:spPr/>
        <p:txBody>
          <a:bodyPr/>
          <a:lstStyle/>
          <a:p>
            <a:r>
              <a:rPr lang="en-AU" noProof="0" dirty="0"/>
              <a:t>Exercise – </a:t>
            </a:r>
            <a:r>
              <a:rPr lang="en-AU" dirty="0"/>
              <a:t>Finding packages with Conan</a:t>
            </a:r>
            <a:endParaRPr lang="en-AU" noProof="0" dirty="0"/>
          </a:p>
        </p:txBody>
      </p:sp>
      <p:sp>
        <p:nvSpPr>
          <p:cNvPr id="3" name="Textplatzhalter 2">
            <a:extLst>
              <a:ext uri="{FF2B5EF4-FFF2-40B4-BE49-F238E27FC236}">
                <a16:creationId xmlns:a16="http://schemas.microsoft.com/office/drawing/2014/main" id="{06525B64-FF9B-4F77-8AAE-7B8D13E56D53}"/>
              </a:ext>
            </a:extLst>
          </p:cNvPr>
          <p:cNvSpPr>
            <a:spLocks noGrp="1"/>
          </p:cNvSpPr>
          <p:nvPr>
            <p:ph type="body" sz="quarter" idx="15"/>
          </p:nvPr>
        </p:nvSpPr>
        <p:spPr/>
        <p:txBody>
          <a:bodyPr/>
          <a:lstStyle/>
          <a:p>
            <a:r>
              <a:rPr lang="en-AU" noProof="0" dirty="0"/>
              <a:t>Conan</a:t>
            </a:r>
          </a:p>
        </p:txBody>
      </p:sp>
      <p:sp>
        <p:nvSpPr>
          <p:cNvPr id="4" name="Foliennummernplatzhalter 3">
            <a:extLst>
              <a:ext uri="{FF2B5EF4-FFF2-40B4-BE49-F238E27FC236}">
                <a16:creationId xmlns:a16="http://schemas.microsoft.com/office/drawing/2014/main" id="{A2AE4632-A032-4D29-8931-27E7DFD216C4}"/>
              </a:ext>
            </a:extLst>
          </p:cNvPr>
          <p:cNvSpPr>
            <a:spLocks noGrp="1"/>
          </p:cNvSpPr>
          <p:nvPr>
            <p:ph type="sldNum" sz="quarter" idx="12"/>
          </p:nvPr>
        </p:nvSpPr>
        <p:spPr/>
        <p:txBody>
          <a:bodyPr/>
          <a:lstStyle/>
          <a:p>
            <a:fld id="{4898AEC0-503E-4FA4-859C-D0F72D6E3F79}" type="slidenum">
              <a:rPr lang="en-US" noProof="1" smtClean="0"/>
              <a:pPr/>
              <a:t>172</a:t>
            </a:fld>
            <a:endParaRPr lang="en-US" noProof="1"/>
          </a:p>
        </p:txBody>
      </p:sp>
      <p:sp>
        <p:nvSpPr>
          <p:cNvPr id="5" name="Inhaltsplatzhalter 4">
            <a:extLst>
              <a:ext uri="{FF2B5EF4-FFF2-40B4-BE49-F238E27FC236}">
                <a16:creationId xmlns:a16="http://schemas.microsoft.com/office/drawing/2014/main" id="{3C70D87F-C0AC-4306-B686-D3691A007AE6}"/>
              </a:ext>
            </a:extLst>
          </p:cNvPr>
          <p:cNvSpPr>
            <a:spLocks noGrp="1"/>
          </p:cNvSpPr>
          <p:nvPr>
            <p:ph sz="quarter" idx="1"/>
          </p:nvPr>
        </p:nvSpPr>
        <p:spPr>
          <a:xfrm>
            <a:off x="258762" y="1296000"/>
            <a:ext cx="10450800" cy="1711896"/>
          </a:xfrm>
        </p:spPr>
        <p:txBody>
          <a:bodyPr/>
          <a:lstStyle/>
          <a:p>
            <a:r>
              <a:rPr lang="de-DE" dirty="0" err="1"/>
              <a:t>We</a:t>
            </a:r>
            <a:r>
              <a:rPr lang="de-DE" dirty="0"/>
              <a:t> </a:t>
            </a:r>
            <a:r>
              <a:rPr lang="de-DE" dirty="0" err="1"/>
              <a:t>want</a:t>
            </a:r>
            <a:r>
              <a:rPr lang="de-DE" dirty="0"/>
              <a:t> Alice </a:t>
            </a:r>
            <a:r>
              <a:rPr lang="de-DE" dirty="0" err="1"/>
              <a:t>to</a:t>
            </a:r>
            <a:r>
              <a:rPr lang="de-DE" dirty="0"/>
              <a:t> find </a:t>
            </a:r>
            <a:r>
              <a:rPr lang="de-DE" dirty="0" err="1"/>
              <a:t>bob</a:t>
            </a:r>
            <a:r>
              <a:rPr lang="de-DE" dirty="0"/>
              <a:t> </a:t>
            </a:r>
            <a:r>
              <a:rPr lang="de-DE" dirty="0" err="1"/>
              <a:t>with</a:t>
            </a:r>
            <a:r>
              <a:rPr lang="de-DE" dirty="0"/>
              <a:t> </a:t>
            </a:r>
            <a:r>
              <a:rPr lang="de-DE" dirty="0" err="1"/>
              <a:t>help</a:t>
            </a:r>
            <a:r>
              <a:rPr lang="de-DE" dirty="0"/>
              <a:t> of Conan</a:t>
            </a:r>
          </a:p>
          <a:p>
            <a:pPr lvl="1"/>
            <a:r>
              <a:rPr lang="de-DE" dirty="0"/>
              <a:t>Set </a:t>
            </a:r>
            <a:r>
              <a:rPr lang="de-DE" dirty="0" err="1"/>
              <a:t>up</a:t>
            </a:r>
            <a:r>
              <a:rPr lang="de-DE" dirty="0"/>
              <a:t> a conanfile.py for Alice and </a:t>
            </a:r>
            <a:r>
              <a:rPr lang="de-DE" dirty="0" err="1"/>
              <a:t>tell</a:t>
            </a:r>
            <a:r>
              <a:rPr lang="de-DE" dirty="0"/>
              <a:t> her </a:t>
            </a:r>
            <a:r>
              <a:rPr lang="de-DE" dirty="0" err="1"/>
              <a:t>to</a:t>
            </a:r>
            <a:r>
              <a:rPr lang="de-DE" dirty="0"/>
              <a:t> </a:t>
            </a:r>
            <a:r>
              <a:rPr lang="de-DE" dirty="0" err="1"/>
              <a:t>require</a:t>
            </a:r>
            <a:r>
              <a:rPr lang="de-DE" dirty="0"/>
              <a:t> </a:t>
            </a:r>
            <a:r>
              <a:rPr lang="de-DE" dirty="0" err="1">
                <a:hlinkClick r:id="rId2"/>
              </a:rPr>
              <a:t>bob</a:t>
            </a:r>
            <a:r>
              <a:rPr lang="de-DE" dirty="0">
                <a:hlinkClick r:id="rId2"/>
              </a:rPr>
              <a:t>/1.0@bob/</a:t>
            </a:r>
            <a:r>
              <a:rPr lang="de-DE" dirty="0" err="1">
                <a:hlinkClick r:id="rId2"/>
              </a:rPr>
              <a:t>testing</a:t>
            </a:r>
            <a:endParaRPr lang="de-DE" dirty="0"/>
          </a:p>
          <a:p>
            <a:pPr lvl="1"/>
            <a:r>
              <a:rPr lang="de-DE" dirty="0" err="1"/>
              <a:t>Make</a:t>
            </a:r>
            <a:r>
              <a:rPr lang="de-DE" dirty="0"/>
              <a:t> </a:t>
            </a:r>
            <a:r>
              <a:rPr lang="de-DE" dirty="0" err="1"/>
              <a:t>sure</a:t>
            </a:r>
            <a:r>
              <a:rPr lang="de-DE" dirty="0"/>
              <a:t> </a:t>
            </a:r>
            <a:r>
              <a:rPr lang="de-DE" dirty="0" err="1"/>
              <a:t>to</a:t>
            </a:r>
            <a:r>
              <a:rPr lang="de-DE" dirty="0"/>
              <a:t> </a:t>
            </a:r>
            <a:r>
              <a:rPr lang="de-DE" dirty="0" err="1"/>
              <a:t>use</a:t>
            </a:r>
            <a:r>
              <a:rPr lang="de-DE" dirty="0"/>
              <a:t> CMakeToolchain and CMakeDeps </a:t>
            </a:r>
            <a:r>
              <a:rPr lang="de-DE" dirty="0" err="1"/>
              <a:t>generator</a:t>
            </a:r>
            <a:endParaRPr lang="de-DE" dirty="0"/>
          </a:p>
          <a:p>
            <a:pPr lvl="1"/>
            <a:r>
              <a:rPr lang="de-DE" dirty="0"/>
              <a:t>Run conan </a:t>
            </a:r>
            <a:r>
              <a:rPr lang="de-DE" dirty="0" err="1"/>
              <a:t>install</a:t>
            </a:r>
            <a:r>
              <a:rPr lang="de-DE" dirty="0"/>
              <a:t> </a:t>
            </a:r>
            <a:r>
              <a:rPr lang="de-DE" dirty="0" err="1"/>
              <a:t>to</a:t>
            </a:r>
            <a:r>
              <a:rPr lang="de-DE" dirty="0"/>
              <a:t> </a:t>
            </a:r>
            <a:r>
              <a:rPr lang="de-DE" dirty="0" err="1"/>
              <a:t>install</a:t>
            </a:r>
            <a:r>
              <a:rPr lang="de-DE" dirty="0"/>
              <a:t> all </a:t>
            </a:r>
            <a:r>
              <a:rPr lang="de-DE" dirty="0" err="1"/>
              <a:t>dependencies</a:t>
            </a:r>
            <a:r>
              <a:rPr lang="de-DE" dirty="0"/>
              <a:t> </a:t>
            </a:r>
            <a:r>
              <a:rPr lang="de-DE" dirty="0" err="1"/>
              <a:t>for</a:t>
            </a:r>
            <a:r>
              <a:rPr lang="de-DE" dirty="0"/>
              <a:t> </a:t>
            </a:r>
            <a:r>
              <a:rPr lang="de-DE" dirty="0" err="1"/>
              <a:t>alice</a:t>
            </a:r>
            <a:r>
              <a:rPr lang="de-DE" dirty="0"/>
              <a:t>, </a:t>
            </a:r>
            <a:r>
              <a:rPr lang="de-DE" dirty="0" err="1"/>
              <a:t>use</a:t>
            </a:r>
            <a:r>
              <a:rPr lang="de-DE" dirty="0"/>
              <a:t> </a:t>
            </a:r>
            <a:r>
              <a:rPr lang="de-DE" dirty="0" err="1"/>
              <a:t>the</a:t>
            </a:r>
            <a:r>
              <a:rPr lang="de-DE" dirty="0"/>
              <a:t> same </a:t>
            </a:r>
            <a:r>
              <a:rPr lang="de-DE" dirty="0" err="1"/>
              <a:t>profile</a:t>
            </a:r>
            <a:r>
              <a:rPr lang="de-DE" dirty="0"/>
              <a:t> </a:t>
            </a:r>
            <a:r>
              <a:rPr lang="de-DE" dirty="0" err="1"/>
              <a:t>as</a:t>
            </a:r>
            <a:r>
              <a:rPr lang="de-DE" dirty="0"/>
              <a:t> </a:t>
            </a:r>
            <a:r>
              <a:rPr lang="de-DE" dirty="0" err="1"/>
              <a:t>for</a:t>
            </a:r>
            <a:r>
              <a:rPr lang="de-DE" dirty="0"/>
              <a:t> </a:t>
            </a:r>
            <a:r>
              <a:rPr lang="de-DE" dirty="0" err="1"/>
              <a:t>bob</a:t>
            </a:r>
            <a:endParaRPr lang="de-DE" dirty="0"/>
          </a:p>
          <a:p>
            <a:pPr lvl="1"/>
            <a:r>
              <a:rPr lang="de-DE" dirty="0" err="1"/>
              <a:t>You</a:t>
            </a:r>
            <a:r>
              <a:rPr lang="de-DE" dirty="0"/>
              <a:t> </a:t>
            </a:r>
            <a:r>
              <a:rPr lang="de-DE" dirty="0" err="1"/>
              <a:t>need</a:t>
            </a:r>
            <a:r>
              <a:rPr lang="de-DE" dirty="0"/>
              <a:t> </a:t>
            </a:r>
            <a:r>
              <a:rPr lang="de-DE" dirty="0" err="1"/>
              <a:t>to</a:t>
            </a:r>
            <a:r>
              <a:rPr lang="de-DE" dirty="0"/>
              <a:t> </a:t>
            </a:r>
            <a:r>
              <a:rPr lang="de-DE" dirty="0" err="1"/>
              <a:t>tell</a:t>
            </a:r>
            <a:r>
              <a:rPr lang="de-DE" dirty="0"/>
              <a:t> Cmake </a:t>
            </a:r>
            <a:r>
              <a:rPr lang="de-DE" dirty="0" err="1"/>
              <a:t>to</a:t>
            </a:r>
            <a:r>
              <a:rPr lang="de-DE" dirty="0"/>
              <a:t> find </a:t>
            </a:r>
            <a:r>
              <a:rPr lang="de-DE" dirty="0" err="1"/>
              <a:t>your</a:t>
            </a:r>
            <a:r>
              <a:rPr lang="de-DE" dirty="0"/>
              <a:t> </a:t>
            </a:r>
            <a:r>
              <a:rPr lang="de-DE" dirty="0" err="1"/>
              <a:t>conan_toolchain.cmake</a:t>
            </a:r>
            <a:r>
              <a:rPr lang="de-DE" dirty="0"/>
              <a:t> in </a:t>
            </a:r>
            <a:r>
              <a:rPr lang="de-DE" dirty="0" err="1"/>
              <a:t>order</a:t>
            </a:r>
            <a:r>
              <a:rPr lang="de-DE" dirty="0"/>
              <a:t> </a:t>
            </a:r>
            <a:r>
              <a:rPr lang="de-DE" dirty="0" err="1"/>
              <a:t>to</a:t>
            </a:r>
            <a:r>
              <a:rPr lang="de-DE" dirty="0"/>
              <a:t> </a:t>
            </a:r>
            <a:r>
              <a:rPr lang="de-DE" dirty="0" err="1"/>
              <a:t>work</a:t>
            </a:r>
            <a:r>
              <a:rPr lang="de-DE" dirty="0"/>
              <a:t> </a:t>
            </a:r>
            <a:r>
              <a:rPr lang="de-DE" dirty="0" err="1"/>
              <a:t>correctly</a:t>
            </a:r>
            <a:endParaRPr lang="de-DE" dirty="0"/>
          </a:p>
          <a:p>
            <a:endParaRPr lang="en-US" dirty="0"/>
          </a:p>
          <a:p>
            <a:pPr lvl="1"/>
            <a:endParaRPr lang="en-AU" dirty="0"/>
          </a:p>
        </p:txBody>
      </p:sp>
      <p:pic>
        <p:nvPicPr>
          <p:cNvPr id="7" name="Grafik 6">
            <a:extLst>
              <a:ext uri="{FF2B5EF4-FFF2-40B4-BE49-F238E27FC236}">
                <a16:creationId xmlns:a16="http://schemas.microsoft.com/office/drawing/2014/main" id="{248FF304-A0CF-473B-89A2-36506AE6EFDE}"/>
              </a:ext>
            </a:extLst>
          </p:cNvPr>
          <p:cNvPicPr>
            <a:picLocks noChangeAspect="1"/>
          </p:cNvPicPr>
          <p:nvPr/>
        </p:nvPicPr>
        <p:blipFill>
          <a:blip r:embed="rId3"/>
          <a:stretch>
            <a:fillRect/>
          </a:stretch>
        </p:blipFill>
        <p:spPr>
          <a:xfrm>
            <a:off x="496131" y="3111790"/>
            <a:ext cx="5907248" cy="1091241"/>
          </a:xfrm>
          <a:prstGeom prst="rect">
            <a:avLst/>
          </a:prstGeom>
        </p:spPr>
      </p:pic>
    </p:spTree>
    <p:extLst>
      <p:ext uri="{BB962C8B-B14F-4D97-AF65-F5344CB8AC3E}">
        <p14:creationId xmlns:p14="http://schemas.microsoft.com/office/powerpoint/2010/main" val="254356061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Exercise - Conan info</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Conan</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173</a:t>
            </a:fld>
            <a:endParaRPr lang="en-US" noProof="1"/>
          </a:p>
        </p:txBody>
      </p:sp>
      <p:pic>
        <p:nvPicPr>
          <p:cNvPr id="9" name="Inhaltsplatzhalter 8">
            <a:extLst>
              <a:ext uri="{FF2B5EF4-FFF2-40B4-BE49-F238E27FC236}">
                <a16:creationId xmlns:a16="http://schemas.microsoft.com/office/drawing/2014/main" id="{3F0EA7D1-A055-447B-9D42-4A57BDB9F4A1}"/>
              </a:ext>
            </a:extLst>
          </p:cNvPr>
          <p:cNvPicPr>
            <a:picLocks noGrp="1" noChangeAspect="1"/>
          </p:cNvPicPr>
          <p:nvPr>
            <p:ph sz="quarter" idx="1"/>
          </p:nvPr>
        </p:nvPicPr>
        <p:blipFill>
          <a:blip r:embed="rId2"/>
          <a:stretch>
            <a:fillRect/>
          </a:stretch>
        </p:blipFill>
        <p:spPr>
          <a:xfrm>
            <a:off x="3673345" y="1607233"/>
            <a:ext cx="3621347" cy="3545108"/>
          </a:xfrm>
        </p:spPr>
      </p:pic>
      <p:sp>
        <p:nvSpPr>
          <p:cNvPr id="11" name="Inhaltsplatzhalter 4">
            <a:extLst>
              <a:ext uri="{FF2B5EF4-FFF2-40B4-BE49-F238E27FC236}">
                <a16:creationId xmlns:a16="http://schemas.microsoft.com/office/drawing/2014/main" id="{EC7F1BD6-0DE8-44EE-9B77-B81775E0F4CF}"/>
              </a:ext>
            </a:extLst>
          </p:cNvPr>
          <p:cNvSpPr txBox="1">
            <a:spLocks/>
          </p:cNvSpPr>
          <p:nvPr/>
        </p:nvSpPr>
        <p:spPr>
          <a:xfrm>
            <a:off x="258762" y="1296000"/>
            <a:ext cx="10450800" cy="4168800"/>
          </a:xfrm>
          <a:prstGeom prst="rect">
            <a:avLst/>
          </a:prstGeom>
        </p:spPr>
        <p:txBody>
          <a:bodyPr vert="horz" lIns="0" tIns="0" rIns="0" bIns="0" rtlCol="0">
            <a:noAutofit/>
          </a:bodyPr>
          <a:lst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fontAlgn="auto">
              <a:spcAft>
                <a:spcPts val="0"/>
              </a:spcAft>
            </a:pPr>
            <a:r>
              <a:rPr lang="en-US" sz="1400" dirty="0"/>
              <a:t>Plot a dependency graph for Alice</a:t>
            </a:r>
          </a:p>
          <a:p>
            <a:pPr fontAlgn="auto">
              <a:spcAft>
                <a:spcPts val="0"/>
              </a:spcAft>
            </a:pPr>
            <a:r>
              <a:rPr lang="en-US" sz="1400" dirty="0"/>
              <a:t>Conan info . --graph=file.html </a:t>
            </a:r>
          </a:p>
        </p:txBody>
      </p:sp>
    </p:spTree>
    <p:extLst>
      <p:ext uri="{BB962C8B-B14F-4D97-AF65-F5344CB8AC3E}">
        <p14:creationId xmlns:p14="http://schemas.microsoft.com/office/powerpoint/2010/main" val="183246359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44EB07-BB23-49D6-BEE4-74970A46FF85}"/>
              </a:ext>
            </a:extLst>
          </p:cNvPr>
          <p:cNvSpPr>
            <a:spLocks noGrp="1"/>
          </p:cNvSpPr>
          <p:nvPr>
            <p:ph type="title"/>
          </p:nvPr>
        </p:nvSpPr>
        <p:spPr/>
        <p:txBody>
          <a:bodyPr/>
          <a:lstStyle/>
          <a:p>
            <a:r>
              <a:rPr lang="en-AU" noProof="0" dirty="0"/>
              <a:t>Conan remove</a:t>
            </a:r>
          </a:p>
        </p:txBody>
      </p:sp>
      <p:sp>
        <p:nvSpPr>
          <p:cNvPr id="3" name="Textplatzhalter 2">
            <a:extLst>
              <a:ext uri="{FF2B5EF4-FFF2-40B4-BE49-F238E27FC236}">
                <a16:creationId xmlns:a16="http://schemas.microsoft.com/office/drawing/2014/main" id="{06525B64-FF9B-4F77-8AAE-7B8D13E56D53}"/>
              </a:ext>
            </a:extLst>
          </p:cNvPr>
          <p:cNvSpPr>
            <a:spLocks noGrp="1"/>
          </p:cNvSpPr>
          <p:nvPr>
            <p:ph type="body" sz="quarter" idx="15"/>
          </p:nvPr>
        </p:nvSpPr>
        <p:spPr/>
        <p:txBody>
          <a:bodyPr/>
          <a:lstStyle/>
          <a:p>
            <a:r>
              <a:rPr lang="en-AU" noProof="0" dirty="0"/>
              <a:t>Conan</a:t>
            </a:r>
          </a:p>
        </p:txBody>
      </p:sp>
      <p:sp>
        <p:nvSpPr>
          <p:cNvPr id="4" name="Foliennummernplatzhalter 3">
            <a:extLst>
              <a:ext uri="{FF2B5EF4-FFF2-40B4-BE49-F238E27FC236}">
                <a16:creationId xmlns:a16="http://schemas.microsoft.com/office/drawing/2014/main" id="{A2AE4632-A032-4D29-8931-27E7DFD216C4}"/>
              </a:ext>
            </a:extLst>
          </p:cNvPr>
          <p:cNvSpPr>
            <a:spLocks noGrp="1"/>
          </p:cNvSpPr>
          <p:nvPr>
            <p:ph type="sldNum" sz="quarter" idx="12"/>
          </p:nvPr>
        </p:nvSpPr>
        <p:spPr/>
        <p:txBody>
          <a:bodyPr/>
          <a:lstStyle/>
          <a:p>
            <a:fld id="{4898AEC0-503E-4FA4-859C-D0F72D6E3F79}" type="slidenum">
              <a:rPr lang="en-US" noProof="1" smtClean="0"/>
              <a:pPr/>
              <a:t>174</a:t>
            </a:fld>
            <a:endParaRPr lang="en-US" noProof="1"/>
          </a:p>
        </p:txBody>
      </p:sp>
      <p:sp>
        <p:nvSpPr>
          <p:cNvPr id="5" name="Inhaltsplatzhalter 4">
            <a:extLst>
              <a:ext uri="{FF2B5EF4-FFF2-40B4-BE49-F238E27FC236}">
                <a16:creationId xmlns:a16="http://schemas.microsoft.com/office/drawing/2014/main" id="{3C70D87F-C0AC-4306-B686-D3691A007AE6}"/>
              </a:ext>
            </a:extLst>
          </p:cNvPr>
          <p:cNvSpPr>
            <a:spLocks noGrp="1"/>
          </p:cNvSpPr>
          <p:nvPr>
            <p:ph sz="quarter" idx="1"/>
          </p:nvPr>
        </p:nvSpPr>
        <p:spPr>
          <a:xfrm>
            <a:off x="258762" y="1295999"/>
            <a:ext cx="10450800" cy="7220680"/>
          </a:xfrm>
        </p:spPr>
        <p:txBody>
          <a:bodyPr/>
          <a:lstStyle/>
          <a:p>
            <a:r>
              <a:rPr lang="en-US" noProof="0" dirty="0"/>
              <a:t>Removes packages or binaries matching pattern from local cache or remote</a:t>
            </a:r>
          </a:p>
          <a:p>
            <a:r>
              <a:rPr lang="en-US" noProof="0" dirty="0"/>
              <a:t>Remove all data from the local cache</a:t>
            </a:r>
          </a:p>
          <a:p>
            <a:pPr lvl="1"/>
            <a:r>
              <a:rPr lang="en-US" noProof="0" dirty="0"/>
              <a:t>conan remove '*'</a:t>
            </a:r>
          </a:p>
          <a:p>
            <a:r>
              <a:rPr lang="en-US" noProof="0" dirty="0"/>
              <a:t>Remove prebuilt binary artifacts for all versions of gtest</a:t>
            </a:r>
          </a:p>
          <a:p>
            <a:pPr lvl="1"/>
            <a:r>
              <a:rPr lang="en-US" noProof="0" dirty="0"/>
              <a:t>conan remove gtest/* --packages</a:t>
            </a:r>
          </a:p>
          <a:p>
            <a:r>
              <a:rPr lang="en-US" noProof="0" dirty="0"/>
              <a:t>Remove the temporary build folders from all the packages in the local cache</a:t>
            </a:r>
          </a:p>
          <a:p>
            <a:pPr lvl="1"/>
            <a:r>
              <a:rPr lang="en-US" noProof="0" dirty="0"/>
              <a:t>conan remove '*' --builds --force</a:t>
            </a:r>
          </a:p>
          <a:p>
            <a:r>
              <a:rPr lang="en-US" noProof="0" dirty="0"/>
              <a:t>Remove the recipe and the binary packages from a specific remote</a:t>
            </a:r>
          </a:p>
          <a:p>
            <a:pPr lvl="1"/>
            <a:r>
              <a:rPr lang="en-US" noProof="0" dirty="0"/>
              <a:t>conan remove gtest/1.10.0@ -r </a:t>
            </a:r>
            <a:r>
              <a:rPr lang="en-US" noProof="0" dirty="0" err="1"/>
              <a:t>myremote</a:t>
            </a:r>
            <a:endParaRPr lang="en-AU" noProof="0" dirty="0"/>
          </a:p>
        </p:txBody>
      </p:sp>
    </p:spTree>
    <p:extLst>
      <p:ext uri="{BB962C8B-B14F-4D97-AF65-F5344CB8AC3E}">
        <p14:creationId xmlns:p14="http://schemas.microsoft.com/office/powerpoint/2010/main" val="330555298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44EB07-BB23-49D6-BEE4-74970A46FF85}"/>
              </a:ext>
            </a:extLst>
          </p:cNvPr>
          <p:cNvSpPr>
            <a:spLocks noGrp="1"/>
          </p:cNvSpPr>
          <p:nvPr>
            <p:ph type="title"/>
          </p:nvPr>
        </p:nvSpPr>
        <p:spPr/>
        <p:txBody>
          <a:bodyPr/>
          <a:lstStyle/>
          <a:p>
            <a:r>
              <a:rPr lang="en-AU" noProof="0" dirty="0"/>
              <a:t>Exercise – </a:t>
            </a:r>
            <a:r>
              <a:rPr lang="en-AU" dirty="0"/>
              <a:t>Conan remove</a:t>
            </a:r>
            <a:endParaRPr lang="en-AU" noProof="0" dirty="0"/>
          </a:p>
        </p:txBody>
      </p:sp>
      <p:sp>
        <p:nvSpPr>
          <p:cNvPr id="3" name="Textplatzhalter 2">
            <a:extLst>
              <a:ext uri="{FF2B5EF4-FFF2-40B4-BE49-F238E27FC236}">
                <a16:creationId xmlns:a16="http://schemas.microsoft.com/office/drawing/2014/main" id="{06525B64-FF9B-4F77-8AAE-7B8D13E56D53}"/>
              </a:ext>
            </a:extLst>
          </p:cNvPr>
          <p:cNvSpPr>
            <a:spLocks noGrp="1"/>
          </p:cNvSpPr>
          <p:nvPr>
            <p:ph type="body" sz="quarter" idx="15"/>
          </p:nvPr>
        </p:nvSpPr>
        <p:spPr/>
        <p:txBody>
          <a:bodyPr/>
          <a:lstStyle/>
          <a:p>
            <a:r>
              <a:rPr lang="en-AU" noProof="0" dirty="0"/>
              <a:t>Conan</a:t>
            </a:r>
          </a:p>
        </p:txBody>
      </p:sp>
      <p:sp>
        <p:nvSpPr>
          <p:cNvPr id="4" name="Foliennummernplatzhalter 3">
            <a:extLst>
              <a:ext uri="{FF2B5EF4-FFF2-40B4-BE49-F238E27FC236}">
                <a16:creationId xmlns:a16="http://schemas.microsoft.com/office/drawing/2014/main" id="{A2AE4632-A032-4D29-8931-27E7DFD216C4}"/>
              </a:ext>
            </a:extLst>
          </p:cNvPr>
          <p:cNvSpPr>
            <a:spLocks noGrp="1"/>
          </p:cNvSpPr>
          <p:nvPr>
            <p:ph type="sldNum" sz="quarter" idx="12"/>
          </p:nvPr>
        </p:nvSpPr>
        <p:spPr/>
        <p:txBody>
          <a:bodyPr/>
          <a:lstStyle/>
          <a:p>
            <a:fld id="{4898AEC0-503E-4FA4-859C-D0F72D6E3F79}" type="slidenum">
              <a:rPr lang="en-US" noProof="1" smtClean="0"/>
              <a:pPr/>
              <a:t>175</a:t>
            </a:fld>
            <a:endParaRPr lang="en-US" noProof="1"/>
          </a:p>
        </p:txBody>
      </p:sp>
      <p:sp>
        <p:nvSpPr>
          <p:cNvPr id="5" name="Inhaltsplatzhalter 4">
            <a:extLst>
              <a:ext uri="{FF2B5EF4-FFF2-40B4-BE49-F238E27FC236}">
                <a16:creationId xmlns:a16="http://schemas.microsoft.com/office/drawing/2014/main" id="{3C70D87F-C0AC-4306-B686-D3691A007AE6}"/>
              </a:ext>
            </a:extLst>
          </p:cNvPr>
          <p:cNvSpPr>
            <a:spLocks noGrp="1"/>
          </p:cNvSpPr>
          <p:nvPr>
            <p:ph sz="quarter" idx="1"/>
          </p:nvPr>
        </p:nvSpPr>
        <p:spPr>
          <a:xfrm>
            <a:off x="258762" y="1295999"/>
            <a:ext cx="10450800" cy="2903861"/>
          </a:xfrm>
        </p:spPr>
        <p:txBody>
          <a:bodyPr/>
          <a:lstStyle/>
          <a:p>
            <a:r>
              <a:rPr lang="de-DE" dirty="0"/>
              <a:t>Remove Gtest Version 1.10.1 </a:t>
            </a:r>
            <a:r>
              <a:rPr lang="de-DE" dirty="0" err="1"/>
              <a:t>from</a:t>
            </a:r>
            <a:r>
              <a:rPr lang="de-DE" dirty="0"/>
              <a:t> </a:t>
            </a:r>
            <a:r>
              <a:rPr lang="de-DE" dirty="0" err="1"/>
              <a:t>your</a:t>
            </a:r>
            <a:r>
              <a:rPr lang="de-DE" dirty="0"/>
              <a:t> </a:t>
            </a:r>
            <a:r>
              <a:rPr lang="de-DE" dirty="0" err="1"/>
              <a:t>local</a:t>
            </a:r>
            <a:r>
              <a:rPr lang="de-DE" dirty="0"/>
              <a:t> </a:t>
            </a:r>
            <a:r>
              <a:rPr lang="de-DE" dirty="0" err="1"/>
              <a:t>cache</a:t>
            </a:r>
            <a:endParaRPr lang="de-DE" dirty="0"/>
          </a:p>
          <a:p>
            <a:endParaRPr lang="en-US" dirty="0"/>
          </a:p>
          <a:p>
            <a:pPr lvl="1"/>
            <a:endParaRPr lang="en-AU" dirty="0"/>
          </a:p>
        </p:txBody>
      </p:sp>
    </p:spTree>
    <p:extLst>
      <p:ext uri="{BB962C8B-B14F-4D97-AF65-F5344CB8AC3E}">
        <p14:creationId xmlns:p14="http://schemas.microsoft.com/office/powerpoint/2010/main" val="1428830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C99FDE2-2622-4927-8DD2-E96F9D24E536}"/>
              </a:ext>
            </a:extLst>
          </p:cNvPr>
          <p:cNvSpPr>
            <a:spLocks noGrp="1"/>
          </p:cNvSpPr>
          <p:nvPr>
            <p:ph type="body" sz="quarter" idx="15"/>
          </p:nvPr>
        </p:nvSpPr>
        <p:spPr/>
        <p:txBody>
          <a:bodyPr/>
          <a:lstStyle/>
          <a:p>
            <a:r>
              <a:rPr lang="en-US"/>
              <a:t>Modern Project Structure</a:t>
            </a:r>
          </a:p>
        </p:txBody>
      </p:sp>
      <p:sp>
        <p:nvSpPr>
          <p:cNvPr id="3" name="Titel 2">
            <a:extLst>
              <a:ext uri="{FF2B5EF4-FFF2-40B4-BE49-F238E27FC236}">
                <a16:creationId xmlns:a16="http://schemas.microsoft.com/office/drawing/2014/main" id="{123B5019-9BF3-4A69-9FC6-F9032B9F4606}"/>
              </a:ext>
            </a:extLst>
          </p:cNvPr>
          <p:cNvSpPr>
            <a:spLocks noGrp="1"/>
          </p:cNvSpPr>
          <p:nvPr>
            <p:ph type="title"/>
          </p:nvPr>
        </p:nvSpPr>
        <p:spPr/>
        <p:txBody>
          <a:bodyPr/>
          <a:lstStyle/>
          <a:p>
            <a:r>
              <a:rPr lang="en-US" dirty="0"/>
              <a:t>Library</a:t>
            </a:r>
          </a:p>
        </p:txBody>
      </p:sp>
      <p:sp>
        <p:nvSpPr>
          <p:cNvPr id="4" name="Inhaltsplatzhalter 3">
            <a:extLst>
              <a:ext uri="{FF2B5EF4-FFF2-40B4-BE49-F238E27FC236}">
                <a16:creationId xmlns:a16="http://schemas.microsoft.com/office/drawing/2014/main" id="{B3D26C13-B639-4423-AC86-8271AA8D380B}"/>
              </a:ext>
            </a:extLst>
          </p:cNvPr>
          <p:cNvSpPr>
            <a:spLocks noGrp="1"/>
          </p:cNvSpPr>
          <p:nvPr>
            <p:ph sz="half" idx="1"/>
          </p:nvPr>
        </p:nvSpPr>
        <p:spPr/>
        <p:txBody>
          <a:bodyPr/>
          <a:lstStyle/>
          <a:p>
            <a:r>
              <a:rPr lang="en-US" b="1" dirty="0"/>
              <a:t>./src/CMakeLists.txt</a:t>
            </a:r>
          </a:p>
          <a:p>
            <a:pPr lvl="1"/>
            <a:r>
              <a:rPr lang="en-US" dirty="0"/>
              <a:t>Standalone CMake file</a:t>
            </a:r>
          </a:p>
          <a:p>
            <a:pPr lvl="1"/>
            <a:r>
              <a:rPr lang="en-US" dirty="0"/>
              <a:t>Entry point for customers</a:t>
            </a:r>
          </a:p>
          <a:p>
            <a:pPr lvl="1"/>
            <a:r>
              <a:rPr lang="en-US" dirty="0"/>
              <a:t>Component's subdirectories added with add_subdirectory()</a:t>
            </a:r>
          </a:p>
          <a:p>
            <a:pPr lvl="1"/>
            <a:r>
              <a:rPr lang="en-US" dirty="0"/>
              <a:t>Doesn't change development related flags!</a:t>
            </a:r>
          </a:p>
          <a:p>
            <a:pPr marL="0" indent="0">
              <a:buNone/>
            </a:pPr>
            <a:endParaRPr lang="en-US" dirty="0"/>
          </a:p>
          <a:p>
            <a:r>
              <a:rPr lang="en-US" b="1" dirty="0"/>
              <a:t>./src/</a:t>
            </a:r>
            <a:r>
              <a:rPr lang="en-US" b="1" dirty="0" err="1"/>
              <a:t>MyLibraryConfig.cmake</a:t>
            </a:r>
            <a:endParaRPr lang="en-US" b="1" dirty="0"/>
          </a:p>
          <a:p>
            <a:pPr lvl="1"/>
            <a:r>
              <a:rPr lang="en-US" dirty="0"/>
              <a:t>CMake's project configuration needed for CMake installation process</a:t>
            </a:r>
          </a:p>
          <a:p>
            <a:pPr lvl="1"/>
            <a:r>
              <a:rPr lang="en-US" dirty="0"/>
              <a:t>Provides the dependency information to CMake</a:t>
            </a:r>
          </a:p>
        </p:txBody>
      </p:sp>
      <p:sp>
        <p:nvSpPr>
          <p:cNvPr id="6" name="Foliennummernplatzhalter 5">
            <a:extLst>
              <a:ext uri="{FF2B5EF4-FFF2-40B4-BE49-F238E27FC236}">
                <a16:creationId xmlns:a16="http://schemas.microsoft.com/office/drawing/2014/main" id="{CEE5F552-07B1-44E2-B7AF-FE46219E6AB1}"/>
              </a:ext>
            </a:extLst>
          </p:cNvPr>
          <p:cNvSpPr>
            <a:spLocks noGrp="1"/>
          </p:cNvSpPr>
          <p:nvPr>
            <p:ph type="sldNum" sz="quarter" idx="12"/>
          </p:nvPr>
        </p:nvSpPr>
        <p:spPr/>
        <p:txBody>
          <a:bodyPr/>
          <a:lstStyle/>
          <a:p>
            <a:fld id="{4898AEC0-503E-4FA4-859C-D0F72D6E3F79}" type="slidenum">
              <a:rPr lang="en-US" noProof="1" smtClean="0"/>
              <a:pPr/>
              <a:t>18</a:t>
            </a:fld>
            <a:endParaRPr lang="en-US" noProof="1"/>
          </a:p>
        </p:txBody>
      </p:sp>
      <p:pic>
        <p:nvPicPr>
          <p:cNvPr id="18" name="Inhaltsplatzhalter 17">
            <a:extLst>
              <a:ext uri="{FF2B5EF4-FFF2-40B4-BE49-F238E27FC236}">
                <a16:creationId xmlns:a16="http://schemas.microsoft.com/office/drawing/2014/main" id="{84582A66-8441-4718-BBB5-C565E0B2D8F9}"/>
              </a:ext>
            </a:extLst>
          </p:cNvPr>
          <p:cNvPicPr>
            <a:picLocks noGrp="1" noChangeAspect="1"/>
          </p:cNvPicPr>
          <p:nvPr>
            <p:ph sz="half" idx="2"/>
          </p:nvPr>
        </p:nvPicPr>
        <p:blipFill>
          <a:blip r:embed="rId2"/>
          <a:stretch>
            <a:fillRect/>
          </a:stretch>
        </p:blipFill>
        <p:spPr>
          <a:xfrm>
            <a:off x="7050540" y="1575776"/>
            <a:ext cx="2287167" cy="3019060"/>
          </a:xfrm>
        </p:spPr>
      </p:pic>
    </p:spTree>
    <p:extLst>
      <p:ext uri="{BB962C8B-B14F-4D97-AF65-F5344CB8AC3E}">
        <p14:creationId xmlns:p14="http://schemas.microsoft.com/office/powerpoint/2010/main" val="468119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143D39-1E4F-4270-8F73-03D4DFBB6437}"/>
              </a:ext>
            </a:extLst>
          </p:cNvPr>
          <p:cNvSpPr>
            <a:spLocks noGrp="1"/>
          </p:cNvSpPr>
          <p:nvPr>
            <p:ph type="ctrTitle"/>
          </p:nvPr>
        </p:nvSpPr>
        <p:spPr/>
        <p:txBody>
          <a:bodyPr/>
          <a:lstStyle/>
          <a:p>
            <a:r>
              <a:rPr lang="en-US" dirty="0"/>
              <a:t>CMAKE BASICS</a:t>
            </a:r>
          </a:p>
        </p:txBody>
      </p:sp>
    </p:spTree>
    <p:extLst>
      <p:ext uri="{BB962C8B-B14F-4D97-AF65-F5344CB8AC3E}">
        <p14:creationId xmlns:p14="http://schemas.microsoft.com/office/powerpoint/2010/main" val="3667621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13507F0B-3B25-47F5-8034-60642490167A}"/>
              </a:ext>
            </a:extLst>
          </p:cNvPr>
          <p:cNvSpPr>
            <a:spLocks noGrp="1"/>
          </p:cNvSpPr>
          <p:nvPr>
            <p:ph type="sldNum" sz="quarter" idx="12"/>
          </p:nvPr>
        </p:nvSpPr>
        <p:spPr/>
        <p:txBody>
          <a:bodyPr/>
          <a:lstStyle/>
          <a:p>
            <a:fld id="{4898AEC0-503E-4FA4-859C-D0F72D6E3F79}" type="slidenum">
              <a:rPr lang="en-US" noProof="1" smtClean="0"/>
              <a:pPr/>
              <a:t>2</a:t>
            </a:fld>
            <a:endParaRPr lang="en-US" noProof="1"/>
          </a:p>
        </p:txBody>
      </p:sp>
      <p:sp>
        <p:nvSpPr>
          <p:cNvPr id="3" name="Textplatzhalter 2">
            <a:extLst>
              <a:ext uri="{FF2B5EF4-FFF2-40B4-BE49-F238E27FC236}">
                <a16:creationId xmlns:a16="http://schemas.microsoft.com/office/drawing/2014/main" id="{A48C256B-C5B3-4B3E-AFB0-219DFB78C524}"/>
              </a:ext>
            </a:extLst>
          </p:cNvPr>
          <p:cNvSpPr>
            <a:spLocks noGrp="1"/>
          </p:cNvSpPr>
          <p:nvPr>
            <p:ph type="body" sz="quarter" idx="1"/>
          </p:nvPr>
        </p:nvSpPr>
        <p:spPr/>
        <p:txBody>
          <a:bodyPr/>
          <a:lstStyle/>
          <a:p>
            <a:r>
              <a:rPr lang="en-US" sz="1200" dirty="0"/>
              <a:t>Prerequisites for training repo</a:t>
            </a:r>
          </a:p>
          <a:p>
            <a:r>
              <a:rPr lang="en-US" sz="1200" dirty="0"/>
              <a:t>Compilation and linking process</a:t>
            </a:r>
          </a:p>
          <a:p>
            <a:r>
              <a:rPr lang="en-US" sz="1200" dirty="0"/>
              <a:t>What is Cmake</a:t>
            </a:r>
          </a:p>
          <a:p>
            <a:r>
              <a:rPr lang="en-US" sz="1200" dirty="0"/>
              <a:t>Modern project structure</a:t>
            </a:r>
          </a:p>
          <a:p>
            <a:r>
              <a:rPr lang="en-US" sz="1200" dirty="0"/>
              <a:t>Cmake basics</a:t>
            </a:r>
          </a:p>
          <a:p>
            <a:r>
              <a:rPr lang="en-US" sz="1200" dirty="0" err="1"/>
              <a:t>Cmake’S</a:t>
            </a:r>
            <a:r>
              <a:rPr lang="en-US" sz="1200" dirty="0"/>
              <a:t> base concept</a:t>
            </a:r>
          </a:p>
          <a:p>
            <a:r>
              <a:rPr lang="en-US" sz="1200" dirty="0"/>
              <a:t>Cmake commands</a:t>
            </a:r>
          </a:p>
          <a:p>
            <a:r>
              <a:rPr lang="en-US" sz="1200" dirty="0"/>
              <a:t>Cmake Variables</a:t>
            </a:r>
          </a:p>
          <a:p>
            <a:r>
              <a:rPr lang="en-US" sz="1200" dirty="0"/>
              <a:t>Aliases and Namespace</a:t>
            </a:r>
          </a:p>
          <a:p>
            <a:r>
              <a:rPr lang="en-US" sz="1200" dirty="0"/>
              <a:t>Cmake Installation</a:t>
            </a:r>
          </a:p>
          <a:p>
            <a:r>
              <a:rPr lang="en-US" sz="1200" dirty="0"/>
              <a:t>Cmake Finding Things</a:t>
            </a:r>
          </a:p>
          <a:p>
            <a:r>
              <a:rPr lang="en-US" sz="1200" dirty="0"/>
              <a:t>Conan </a:t>
            </a:r>
          </a:p>
          <a:p>
            <a:r>
              <a:rPr lang="en-US" sz="1200" dirty="0"/>
              <a:t>Conan Package Basics</a:t>
            </a:r>
          </a:p>
          <a:p>
            <a:r>
              <a:rPr lang="en-US" sz="1200" dirty="0"/>
              <a:t>Conan Package Creation</a:t>
            </a:r>
          </a:p>
          <a:p>
            <a:r>
              <a:rPr lang="en-US" sz="1200" dirty="0"/>
              <a:t>Conan Install</a:t>
            </a:r>
          </a:p>
          <a:p>
            <a:endParaRPr lang="en-US" sz="1200" dirty="0"/>
          </a:p>
          <a:p>
            <a:endParaRPr lang="en-US" sz="1200" dirty="0"/>
          </a:p>
        </p:txBody>
      </p:sp>
    </p:spTree>
    <p:extLst>
      <p:ext uri="{BB962C8B-B14F-4D97-AF65-F5344CB8AC3E}">
        <p14:creationId xmlns:p14="http://schemas.microsoft.com/office/powerpoint/2010/main" val="2962043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7C5ECF-4C61-46F2-B314-574400770872}"/>
              </a:ext>
            </a:extLst>
          </p:cNvPr>
          <p:cNvSpPr>
            <a:spLocks noGrp="1"/>
          </p:cNvSpPr>
          <p:nvPr>
            <p:ph type="title"/>
          </p:nvPr>
        </p:nvSpPr>
        <p:spPr/>
        <p:txBody>
          <a:bodyPr/>
          <a:lstStyle/>
          <a:p>
            <a:r>
              <a:rPr lang="en-AU" noProof="0" dirty="0"/>
              <a:t>Buildsystem</a:t>
            </a:r>
          </a:p>
        </p:txBody>
      </p:sp>
      <p:sp>
        <p:nvSpPr>
          <p:cNvPr id="3" name="Textplatzhalter 2">
            <a:extLst>
              <a:ext uri="{FF2B5EF4-FFF2-40B4-BE49-F238E27FC236}">
                <a16:creationId xmlns:a16="http://schemas.microsoft.com/office/drawing/2014/main" id="{ABBD0720-947C-47AC-8F33-BB895E3B3E38}"/>
              </a:ext>
            </a:extLst>
          </p:cNvPr>
          <p:cNvSpPr>
            <a:spLocks noGrp="1"/>
          </p:cNvSpPr>
          <p:nvPr>
            <p:ph type="body" sz="quarter" idx="15"/>
          </p:nvPr>
        </p:nvSpPr>
        <p:spPr/>
        <p:txBody>
          <a:bodyPr/>
          <a:lstStyle/>
          <a:p>
            <a:r>
              <a:rPr lang="en-AU" noProof="0" dirty="0"/>
              <a:t>CMake Basics</a:t>
            </a:r>
          </a:p>
        </p:txBody>
      </p:sp>
      <p:sp>
        <p:nvSpPr>
          <p:cNvPr id="4" name="Foliennummernplatzhalter 3">
            <a:extLst>
              <a:ext uri="{FF2B5EF4-FFF2-40B4-BE49-F238E27FC236}">
                <a16:creationId xmlns:a16="http://schemas.microsoft.com/office/drawing/2014/main" id="{A3A48003-89FE-4197-9878-D0AAC028787E}"/>
              </a:ext>
            </a:extLst>
          </p:cNvPr>
          <p:cNvSpPr>
            <a:spLocks noGrp="1"/>
          </p:cNvSpPr>
          <p:nvPr>
            <p:ph type="sldNum" sz="quarter" idx="12"/>
          </p:nvPr>
        </p:nvSpPr>
        <p:spPr/>
        <p:txBody>
          <a:bodyPr/>
          <a:lstStyle/>
          <a:p>
            <a:fld id="{4898AEC0-503E-4FA4-859C-D0F72D6E3F79}" type="slidenum">
              <a:rPr lang="en-US" noProof="1" smtClean="0"/>
              <a:pPr/>
              <a:t>20</a:t>
            </a:fld>
            <a:endParaRPr lang="en-US" noProof="1"/>
          </a:p>
        </p:txBody>
      </p:sp>
      <p:sp>
        <p:nvSpPr>
          <p:cNvPr id="5" name="Inhaltsplatzhalter 4">
            <a:extLst>
              <a:ext uri="{FF2B5EF4-FFF2-40B4-BE49-F238E27FC236}">
                <a16:creationId xmlns:a16="http://schemas.microsoft.com/office/drawing/2014/main" id="{F9446638-7CDB-4732-9083-266223A4167C}"/>
              </a:ext>
            </a:extLst>
          </p:cNvPr>
          <p:cNvSpPr>
            <a:spLocks noGrp="1"/>
          </p:cNvSpPr>
          <p:nvPr>
            <p:ph sz="quarter" idx="1"/>
          </p:nvPr>
        </p:nvSpPr>
        <p:spPr/>
        <p:txBody>
          <a:bodyPr/>
          <a:lstStyle/>
          <a:p>
            <a:r>
              <a:rPr lang="en-AU" sz="1600" noProof="0" dirty="0"/>
              <a:t>A </a:t>
            </a:r>
            <a:r>
              <a:rPr lang="en-AU" sz="1600" i="1" noProof="0" dirty="0"/>
              <a:t>buildsystem</a:t>
            </a:r>
            <a:r>
              <a:rPr lang="en-AU" sz="1600" noProof="0" dirty="0"/>
              <a:t> describes how to build a project's executables and libraries from its source code using a </a:t>
            </a:r>
            <a:r>
              <a:rPr lang="en-AU" sz="1600" i="1" noProof="0" dirty="0"/>
              <a:t>build tool </a:t>
            </a:r>
            <a:r>
              <a:rPr lang="en-AU" sz="1600" noProof="0" dirty="0"/>
              <a:t>to automate the process. In order to avoid maintaining multiple such buildsystems, a project may specify its buildsystem abstractly using files written in the CMake language. From these files CMake generates a preferred buildsystem locally for each user through a backend called a generator</a:t>
            </a:r>
          </a:p>
          <a:p>
            <a:r>
              <a:rPr lang="en-AU" sz="1600" noProof="0" dirty="0"/>
              <a:t>To generate a buildsystem with CMake, the following must be selected:</a:t>
            </a:r>
          </a:p>
          <a:p>
            <a:r>
              <a:rPr lang="en-AU" sz="1600" noProof="0" dirty="0"/>
              <a:t>Source Tree</a:t>
            </a:r>
          </a:p>
          <a:p>
            <a:pPr lvl="1"/>
            <a:r>
              <a:rPr lang="en-AU" sz="1400" noProof="0" dirty="0"/>
              <a:t>The top-level directory containing source files provided by the project. The project specifies its buildsystem using files, starting with a top-level file named CMakeLists.txt</a:t>
            </a:r>
          </a:p>
          <a:p>
            <a:r>
              <a:rPr lang="en-AU" sz="1600" noProof="0" dirty="0"/>
              <a:t>Build Tree</a:t>
            </a:r>
          </a:p>
          <a:p>
            <a:pPr lvl="1"/>
            <a:r>
              <a:rPr lang="en-AU" sz="1400" noProof="0" dirty="0"/>
              <a:t>The top-level directory in which buildsystem files and build output artifacts (e.g. executables and libraries) are to be stored. CMake will write a CMakeCache.txt file to identify the directory as a build tree and store persistent information such as buildsystem configuration options</a:t>
            </a:r>
          </a:p>
          <a:p>
            <a:r>
              <a:rPr lang="en-AU" sz="1600" noProof="0" dirty="0"/>
              <a:t>Generator</a:t>
            </a:r>
          </a:p>
          <a:p>
            <a:pPr lvl="1"/>
            <a:r>
              <a:rPr lang="en-AU" sz="1400" noProof="0" dirty="0"/>
              <a:t>This chooses the kind of buildsystem to generate</a:t>
            </a:r>
          </a:p>
          <a:p>
            <a:endParaRPr lang="en-AU" sz="1600" noProof="0" dirty="0"/>
          </a:p>
        </p:txBody>
      </p:sp>
    </p:spTree>
    <p:extLst>
      <p:ext uri="{BB962C8B-B14F-4D97-AF65-F5344CB8AC3E}">
        <p14:creationId xmlns:p14="http://schemas.microsoft.com/office/powerpoint/2010/main" val="1245710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7C5ECF-4C61-46F2-B314-574400770872}"/>
              </a:ext>
            </a:extLst>
          </p:cNvPr>
          <p:cNvSpPr>
            <a:spLocks noGrp="1"/>
          </p:cNvSpPr>
          <p:nvPr>
            <p:ph type="title"/>
          </p:nvPr>
        </p:nvSpPr>
        <p:spPr/>
        <p:txBody>
          <a:bodyPr/>
          <a:lstStyle/>
          <a:p>
            <a:r>
              <a:rPr lang="en-AU" noProof="0" dirty="0"/>
              <a:t>CMake stages</a:t>
            </a:r>
          </a:p>
        </p:txBody>
      </p:sp>
      <p:sp>
        <p:nvSpPr>
          <p:cNvPr id="3" name="Textplatzhalter 2">
            <a:extLst>
              <a:ext uri="{FF2B5EF4-FFF2-40B4-BE49-F238E27FC236}">
                <a16:creationId xmlns:a16="http://schemas.microsoft.com/office/drawing/2014/main" id="{ABBD0720-947C-47AC-8F33-BB895E3B3E38}"/>
              </a:ext>
            </a:extLst>
          </p:cNvPr>
          <p:cNvSpPr>
            <a:spLocks noGrp="1"/>
          </p:cNvSpPr>
          <p:nvPr>
            <p:ph type="body" sz="quarter" idx="15"/>
          </p:nvPr>
        </p:nvSpPr>
        <p:spPr/>
        <p:txBody>
          <a:bodyPr/>
          <a:lstStyle/>
          <a:p>
            <a:r>
              <a:rPr lang="en-AU" noProof="0" dirty="0"/>
              <a:t>CMake Basics</a:t>
            </a:r>
          </a:p>
        </p:txBody>
      </p:sp>
      <p:sp>
        <p:nvSpPr>
          <p:cNvPr id="4" name="Foliennummernplatzhalter 3">
            <a:extLst>
              <a:ext uri="{FF2B5EF4-FFF2-40B4-BE49-F238E27FC236}">
                <a16:creationId xmlns:a16="http://schemas.microsoft.com/office/drawing/2014/main" id="{A3A48003-89FE-4197-9878-D0AAC028787E}"/>
              </a:ext>
            </a:extLst>
          </p:cNvPr>
          <p:cNvSpPr>
            <a:spLocks noGrp="1"/>
          </p:cNvSpPr>
          <p:nvPr>
            <p:ph type="sldNum" sz="quarter" idx="12"/>
          </p:nvPr>
        </p:nvSpPr>
        <p:spPr/>
        <p:txBody>
          <a:bodyPr/>
          <a:lstStyle/>
          <a:p>
            <a:fld id="{4898AEC0-503E-4FA4-859C-D0F72D6E3F79}" type="slidenum">
              <a:rPr lang="en-US" noProof="1" smtClean="0"/>
              <a:pPr/>
              <a:t>21</a:t>
            </a:fld>
            <a:endParaRPr lang="en-US" noProof="1"/>
          </a:p>
        </p:txBody>
      </p:sp>
      <p:pic>
        <p:nvPicPr>
          <p:cNvPr id="7" name="Inhaltsplatzhalter 6">
            <a:extLst>
              <a:ext uri="{FF2B5EF4-FFF2-40B4-BE49-F238E27FC236}">
                <a16:creationId xmlns:a16="http://schemas.microsoft.com/office/drawing/2014/main" id="{3EE2A29D-FBA5-49D0-A980-1198E5EC26D0}"/>
              </a:ext>
            </a:extLst>
          </p:cNvPr>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3115733" y="1036800"/>
            <a:ext cx="4433991" cy="4289852"/>
          </a:xfrm>
        </p:spPr>
      </p:pic>
    </p:spTree>
    <p:extLst>
      <p:ext uri="{BB962C8B-B14F-4D97-AF65-F5344CB8AC3E}">
        <p14:creationId xmlns:p14="http://schemas.microsoft.com/office/powerpoint/2010/main" val="227111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7C5ECF-4C61-46F2-B314-574400770872}"/>
              </a:ext>
            </a:extLst>
          </p:cNvPr>
          <p:cNvSpPr>
            <a:spLocks noGrp="1"/>
          </p:cNvSpPr>
          <p:nvPr>
            <p:ph type="title"/>
          </p:nvPr>
        </p:nvSpPr>
        <p:spPr/>
        <p:txBody>
          <a:bodyPr/>
          <a:lstStyle/>
          <a:p>
            <a:r>
              <a:rPr lang="en-AU" noProof="0" dirty="0"/>
              <a:t>CMake stages</a:t>
            </a:r>
          </a:p>
        </p:txBody>
      </p:sp>
      <p:sp>
        <p:nvSpPr>
          <p:cNvPr id="3" name="Textplatzhalter 2">
            <a:extLst>
              <a:ext uri="{FF2B5EF4-FFF2-40B4-BE49-F238E27FC236}">
                <a16:creationId xmlns:a16="http://schemas.microsoft.com/office/drawing/2014/main" id="{ABBD0720-947C-47AC-8F33-BB895E3B3E38}"/>
              </a:ext>
            </a:extLst>
          </p:cNvPr>
          <p:cNvSpPr>
            <a:spLocks noGrp="1"/>
          </p:cNvSpPr>
          <p:nvPr>
            <p:ph type="body" sz="quarter" idx="15"/>
          </p:nvPr>
        </p:nvSpPr>
        <p:spPr/>
        <p:txBody>
          <a:bodyPr/>
          <a:lstStyle/>
          <a:p>
            <a:r>
              <a:rPr lang="en-AU" noProof="0" dirty="0"/>
              <a:t>CMake Basics</a:t>
            </a:r>
          </a:p>
        </p:txBody>
      </p:sp>
      <p:sp>
        <p:nvSpPr>
          <p:cNvPr id="4" name="Foliennummernplatzhalter 3">
            <a:extLst>
              <a:ext uri="{FF2B5EF4-FFF2-40B4-BE49-F238E27FC236}">
                <a16:creationId xmlns:a16="http://schemas.microsoft.com/office/drawing/2014/main" id="{A3A48003-89FE-4197-9878-D0AAC028787E}"/>
              </a:ext>
            </a:extLst>
          </p:cNvPr>
          <p:cNvSpPr>
            <a:spLocks noGrp="1"/>
          </p:cNvSpPr>
          <p:nvPr>
            <p:ph type="sldNum" sz="quarter" idx="12"/>
          </p:nvPr>
        </p:nvSpPr>
        <p:spPr/>
        <p:txBody>
          <a:bodyPr/>
          <a:lstStyle/>
          <a:p>
            <a:fld id="{4898AEC0-503E-4FA4-859C-D0F72D6E3F79}" type="slidenum">
              <a:rPr lang="en-US" noProof="1" smtClean="0"/>
              <a:pPr/>
              <a:t>22</a:t>
            </a:fld>
            <a:endParaRPr lang="en-US" noProof="1"/>
          </a:p>
        </p:txBody>
      </p:sp>
      <p:pic>
        <p:nvPicPr>
          <p:cNvPr id="7" name="Inhaltsplatzhalter 6">
            <a:extLst>
              <a:ext uri="{FF2B5EF4-FFF2-40B4-BE49-F238E27FC236}">
                <a16:creationId xmlns:a16="http://schemas.microsoft.com/office/drawing/2014/main" id="{3EE2A29D-FBA5-49D0-A980-1198E5EC26D0}"/>
              </a:ext>
            </a:extLst>
          </p:cNvPr>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3638382" y="1557867"/>
            <a:ext cx="3377942" cy="3268133"/>
          </a:xfrm>
        </p:spPr>
      </p:pic>
      <p:sp>
        <p:nvSpPr>
          <p:cNvPr id="6" name="Textfeld 5">
            <a:extLst>
              <a:ext uri="{FF2B5EF4-FFF2-40B4-BE49-F238E27FC236}">
                <a16:creationId xmlns:a16="http://schemas.microsoft.com/office/drawing/2014/main" id="{DA2C1937-1BAD-4F66-9413-BFB1B103E064}"/>
              </a:ext>
            </a:extLst>
          </p:cNvPr>
          <p:cNvSpPr txBox="1"/>
          <p:nvPr/>
        </p:nvSpPr>
        <p:spPr>
          <a:xfrm>
            <a:off x="7147375" y="1129427"/>
            <a:ext cx="3280327" cy="682487"/>
          </a:xfrm>
          <a:prstGeom prst="rect">
            <a:avLst/>
          </a:prstGeom>
          <a:solidFill>
            <a:schemeClr val="tx1"/>
          </a:solidFill>
        </p:spPr>
        <p:txBody>
          <a:bodyPr wrap="square" lIns="0" tIns="0" rIns="0" bIns="0" rtlCol="0">
            <a:noAutofit/>
          </a:bodyPr>
          <a:lstStyle/>
          <a:p>
            <a:r>
              <a:rPr lang="en-US" sz="1200" b="0" dirty="0">
                <a:solidFill>
                  <a:srgbClr val="569CD6"/>
                </a:solidFill>
                <a:effectLst/>
                <a:latin typeface="Consolas" panose="020B0609020204030204" pitchFamily="49" charset="0"/>
              </a:rPr>
              <a:t>cmake_minimum_required</a:t>
            </a:r>
            <a:r>
              <a:rPr lang="en-US" sz="1200" b="0" dirty="0">
                <a:solidFill>
                  <a:srgbClr val="D4D4D4"/>
                </a:solidFill>
                <a:effectLst/>
                <a:latin typeface="Consolas" panose="020B0609020204030204" pitchFamily="49" charset="0"/>
              </a:rPr>
              <a:t>(VERSION 3.2)</a:t>
            </a:r>
          </a:p>
          <a:p>
            <a:r>
              <a:rPr lang="en-US" sz="1200" b="0" dirty="0">
                <a:solidFill>
                  <a:srgbClr val="569CD6"/>
                </a:solidFill>
                <a:effectLst/>
                <a:latin typeface="Consolas" panose="020B0609020204030204" pitchFamily="49" charset="0"/>
              </a:rPr>
              <a:t>project</a:t>
            </a:r>
            <a:r>
              <a:rPr lang="en-US" sz="1200" b="0" dirty="0">
                <a:solidFill>
                  <a:srgbClr val="D4D4D4"/>
                </a:solidFill>
                <a:effectLst/>
                <a:latin typeface="Consolas" panose="020B0609020204030204" pitchFamily="49" charset="0"/>
              </a:rPr>
              <a:t>(MyApp CXX)</a:t>
            </a:r>
          </a:p>
          <a:p>
            <a:r>
              <a:rPr lang="en-US" sz="1200" b="0" dirty="0">
                <a:solidFill>
                  <a:srgbClr val="569CD6"/>
                </a:solidFill>
                <a:effectLst/>
                <a:latin typeface="Consolas" panose="020B0609020204030204" pitchFamily="49" charset="0"/>
              </a:rPr>
              <a:t>add_executable</a:t>
            </a:r>
            <a:r>
              <a:rPr lang="en-US" sz="1200" b="0" dirty="0">
                <a:solidFill>
                  <a:srgbClr val="D4D4D4"/>
                </a:solidFill>
                <a:effectLst/>
                <a:latin typeface="Consolas" panose="020B0609020204030204" pitchFamily="49" charset="0"/>
              </a:rPr>
              <a:t>(MyExe main.cpp)</a:t>
            </a:r>
          </a:p>
        </p:txBody>
      </p:sp>
      <p:pic>
        <p:nvPicPr>
          <p:cNvPr id="8" name="Grafik 7">
            <a:extLst>
              <a:ext uri="{FF2B5EF4-FFF2-40B4-BE49-F238E27FC236}">
                <a16:creationId xmlns:a16="http://schemas.microsoft.com/office/drawing/2014/main" id="{5AB5B125-E30B-44D0-95A3-8409AF673207}"/>
              </a:ext>
            </a:extLst>
          </p:cNvPr>
          <p:cNvPicPr>
            <a:picLocks noChangeAspect="1"/>
          </p:cNvPicPr>
          <p:nvPr/>
        </p:nvPicPr>
        <p:blipFill>
          <a:blip r:embed="rId4"/>
          <a:stretch>
            <a:fillRect/>
          </a:stretch>
        </p:blipFill>
        <p:spPr>
          <a:xfrm>
            <a:off x="114795" y="1922401"/>
            <a:ext cx="3347604" cy="938686"/>
          </a:xfrm>
          <a:prstGeom prst="rect">
            <a:avLst/>
          </a:prstGeom>
        </p:spPr>
      </p:pic>
      <p:pic>
        <p:nvPicPr>
          <p:cNvPr id="10" name="Grafik 9">
            <a:extLst>
              <a:ext uri="{FF2B5EF4-FFF2-40B4-BE49-F238E27FC236}">
                <a16:creationId xmlns:a16="http://schemas.microsoft.com/office/drawing/2014/main" id="{487D28C9-2721-42EA-BA63-B774DB9E13D4}"/>
              </a:ext>
            </a:extLst>
          </p:cNvPr>
          <p:cNvPicPr>
            <a:picLocks noChangeAspect="1"/>
          </p:cNvPicPr>
          <p:nvPr/>
        </p:nvPicPr>
        <p:blipFill>
          <a:blip r:embed="rId5"/>
          <a:stretch>
            <a:fillRect/>
          </a:stretch>
        </p:blipFill>
        <p:spPr>
          <a:xfrm>
            <a:off x="6960920" y="2014291"/>
            <a:ext cx="3959436" cy="1645074"/>
          </a:xfrm>
          <a:prstGeom prst="rect">
            <a:avLst/>
          </a:prstGeom>
        </p:spPr>
      </p:pic>
      <p:pic>
        <p:nvPicPr>
          <p:cNvPr id="12" name="Grafik 11">
            <a:extLst>
              <a:ext uri="{FF2B5EF4-FFF2-40B4-BE49-F238E27FC236}">
                <a16:creationId xmlns:a16="http://schemas.microsoft.com/office/drawing/2014/main" id="{ECB36BB4-3FCC-434A-B13A-3FFFA2FD555D}"/>
              </a:ext>
            </a:extLst>
          </p:cNvPr>
          <p:cNvPicPr>
            <a:picLocks noChangeAspect="1"/>
          </p:cNvPicPr>
          <p:nvPr/>
        </p:nvPicPr>
        <p:blipFill>
          <a:blip r:embed="rId6"/>
          <a:stretch>
            <a:fillRect/>
          </a:stretch>
        </p:blipFill>
        <p:spPr>
          <a:xfrm>
            <a:off x="144563" y="3439812"/>
            <a:ext cx="3590954" cy="465320"/>
          </a:xfrm>
          <a:prstGeom prst="rect">
            <a:avLst/>
          </a:prstGeom>
        </p:spPr>
      </p:pic>
      <p:pic>
        <p:nvPicPr>
          <p:cNvPr id="14" name="Grafik 13">
            <a:extLst>
              <a:ext uri="{FF2B5EF4-FFF2-40B4-BE49-F238E27FC236}">
                <a16:creationId xmlns:a16="http://schemas.microsoft.com/office/drawing/2014/main" id="{E43B0CB7-2D42-4A10-8BB4-32D5E9B79891}"/>
              </a:ext>
            </a:extLst>
          </p:cNvPr>
          <p:cNvPicPr>
            <a:picLocks noChangeAspect="1"/>
          </p:cNvPicPr>
          <p:nvPr/>
        </p:nvPicPr>
        <p:blipFill>
          <a:blip r:embed="rId7"/>
          <a:stretch>
            <a:fillRect/>
          </a:stretch>
        </p:blipFill>
        <p:spPr>
          <a:xfrm>
            <a:off x="7147375" y="3802040"/>
            <a:ext cx="1623888" cy="1669632"/>
          </a:xfrm>
          <a:prstGeom prst="rect">
            <a:avLst/>
          </a:prstGeom>
        </p:spPr>
      </p:pic>
      <p:sp>
        <p:nvSpPr>
          <p:cNvPr id="15" name="Sprechblase: rechteckig mit abgerundeten Ecken 14">
            <a:extLst>
              <a:ext uri="{FF2B5EF4-FFF2-40B4-BE49-F238E27FC236}">
                <a16:creationId xmlns:a16="http://schemas.microsoft.com/office/drawing/2014/main" id="{A6A15EB1-6B5D-4B99-A0AF-33F9F117BD77}"/>
              </a:ext>
            </a:extLst>
          </p:cNvPr>
          <p:cNvSpPr/>
          <p:nvPr/>
        </p:nvSpPr>
        <p:spPr>
          <a:xfrm>
            <a:off x="49269" y="1716304"/>
            <a:ext cx="3458062" cy="1369002"/>
          </a:xfrm>
          <a:prstGeom prst="wedgeRoundRectCallout">
            <a:avLst>
              <a:gd name="adj1" fmla="val 59474"/>
              <a:gd name="adj2" fmla="val 36"/>
              <a:gd name="adj3" fmla="val 16667"/>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6" name="Sprechblase: rechteckig mit abgerundeten Ecken 15">
            <a:extLst>
              <a:ext uri="{FF2B5EF4-FFF2-40B4-BE49-F238E27FC236}">
                <a16:creationId xmlns:a16="http://schemas.microsoft.com/office/drawing/2014/main" id="{AA763FB5-9497-4DC3-8A52-C554E3F64B5C}"/>
              </a:ext>
            </a:extLst>
          </p:cNvPr>
          <p:cNvSpPr/>
          <p:nvPr/>
        </p:nvSpPr>
        <p:spPr>
          <a:xfrm>
            <a:off x="7016324" y="1085989"/>
            <a:ext cx="3686248" cy="747197"/>
          </a:xfrm>
          <a:prstGeom prst="wedgeRoundRectCallout">
            <a:avLst>
              <a:gd name="adj1" fmla="val -58412"/>
              <a:gd name="adj2" fmla="val 40829"/>
              <a:gd name="adj3" fmla="val 16667"/>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7" name="Sprechblase: rechteckig mit abgerundeten Ecken 16">
            <a:extLst>
              <a:ext uri="{FF2B5EF4-FFF2-40B4-BE49-F238E27FC236}">
                <a16:creationId xmlns:a16="http://schemas.microsoft.com/office/drawing/2014/main" id="{7E7BA833-3118-4E91-8287-0CC35E0BF465}"/>
              </a:ext>
            </a:extLst>
          </p:cNvPr>
          <p:cNvSpPr/>
          <p:nvPr/>
        </p:nvSpPr>
        <p:spPr>
          <a:xfrm>
            <a:off x="49269" y="3324972"/>
            <a:ext cx="3686248" cy="747197"/>
          </a:xfrm>
          <a:prstGeom prst="wedgeRoundRectCallout">
            <a:avLst>
              <a:gd name="adj1" fmla="val 55281"/>
              <a:gd name="adj2" fmla="val 3436"/>
              <a:gd name="adj3" fmla="val 16667"/>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8" name="Sprechblase: rechteckig mit abgerundeten Ecken 17">
            <a:extLst>
              <a:ext uri="{FF2B5EF4-FFF2-40B4-BE49-F238E27FC236}">
                <a16:creationId xmlns:a16="http://schemas.microsoft.com/office/drawing/2014/main" id="{B32FA74E-23E3-4D91-95D2-FBA50A957824}"/>
              </a:ext>
            </a:extLst>
          </p:cNvPr>
          <p:cNvSpPr/>
          <p:nvPr/>
        </p:nvSpPr>
        <p:spPr>
          <a:xfrm>
            <a:off x="7001150" y="1975085"/>
            <a:ext cx="3832473" cy="1645074"/>
          </a:xfrm>
          <a:prstGeom prst="wedgeRoundRectCallout">
            <a:avLst>
              <a:gd name="adj1" fmla="val -56645"/>
              <a:gd name="adj2" fmla="val 12008"/>
              <a:gd name="adj3" fmla="val 16667"/>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9" name="Sprechblase: rechteckig mit abgerundeten Ecken 18">
            <a:extLst>
              <a:ext uri="{FF2B5EF4-FFF2-40B4-BE49-F238E27FC236}">
                <a16:creationId xmlns:a16="http://schemas.microsoft.com/office/drawing/2014/main" id="{84C34B83-242D-43D4-A7E3-7C996B3AFE1E}"/>
              </a:ext>
            </a:extLst>
          </p:cNvPr>
          <p:cNvSpPr/>
          <p:nvPr/>
        </p:nvSpPr>
        <p:spPr>
          <a:xfrm>
            <a:off x="7081709" y="3698571"/>
            <a:ext cx="1777739" cy="1854493"/>
          </a:xfrm>
          <a:prstGeom prst="wedgeRoundRectCallout">
            <a:avLst>
              <a:gd name="adj1" fmla="val -69504"/>
              <a:gd name="adj2" fmla="val -14928"/>
              <a:gd name="adj3" fmla="val 16667"/>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Tree>
    <p:extLst>
      <p:ext uri="{BB962C8B-B14F-4D97-AF65-F5344CB8AC3E}">
        <p14:creationId xmlns:p14="http://schemas.microsoft.com/office/powerpoint/2010/main" val="3616448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ABBD0720-947C-47AC-8F33-BB895E3B3E38}"/>
              </a:ext>
            </a:extLst>
          </p:cNvPr>
          <p:cNvSpPr>
            <a:spLocks noGrp="1"/>
          </p:cNvSpPr>
          <p:nvPr>
            <p:ph type="body" sz="quarter" idx="15"/>
          </p:nvPr>
        </p:nvSpPr>
        <p:spPr/>
        <p:txBody>
          <a:bodyPr/>
          <a:lstStyle/>
          <a:p>
            <a:r>
              <a:rPr lang="en-AU" noProof="0" dirty="0"/>
              <a:t>CMake Basics</a:t>
            </a:r>
          </a:p>
        </p:txBody>
      </p:sp>
      <p:sp>
        <p:nvSpPr>
          <p:cNvPr id="2" name="Titel 1">
            <a:extLst>
              <a:ext uri="{FF2B5EF4-FFF2-40B4-BE49-F238E27FC236}">
                <a16:creationId xmlns:a16="http://schemas.microsoft.com/office/drawing/2014/main" id="{657C5ECF-4C61-46F2-B314-574400770872}"/>
              </a:ext>
            </a:extLst>
          </p:cNvPr>
          <p:cNvSpPr>
            <a:spLocks noGrp="1"/>
          </p:cNvSpPr>
          <p:nvPr>
            <p:ph type="title"/>
          </p:nvPr>
        </p:nvSpPr>
        <p:spPr/>
        <p:txBody>
          <a:bodyPr/>
          <a:lstStyle/>
          <a:p>
            <a:r>
              <a:rPr lang="en-AU" noProof="0" dirty="0"/>
              <a:t>CMake stages</a:t>
            </a:r>
          </a:p>
        </p:txBody>
      </p:sp>
      <p:sp>
        <p:nvSpPr>
          <p:cNvPr id="5" name="Inhaltsplatzhalter 4">
            <a:extLst>
              <a:ext uri="{FF2B5EF4-FFF2-40B4-BE49-F238E27FC236}">
                <a16:creationId xmlns:a16="http://schemas.microsoft.com/office/drawing/2014/main" id="{F9446638-7CDB-4732-9083-266223A4167C}"/>
              </a:ext>
            </a:extLst>
          </p:cNvPr>
          <p:cNvSpPr>
            <a:spLocks noGrp="1"/>
          </p:cNvSpPr>
          <p:nvPr>
            <p:ph sz="half" idx="1"/>
          </p:nvPr>
        </p:nvSpPr>
        <p:spPr>
          <a:xfrm>
            <a:off x="259200" y="1296000"/>
            <a:ext cx="5225612" cy="4168800"/>
          </a:xfrm>
        </p:spPr>
        <p:txBody>
          <a:bodyPr/>
          <a:lstStyle/>
          <a:p>
            <a:r>
              <a:rPr lang="en-AU" sz="1600" noProof="0" dirty="0"/>
              <a:t>Configure</a:t>
            </a:r>
          </a:p>
          <a:p>
            <a:pPr lvl="1"/>
            <a:r>
              <a:rPr lang="en-AU" sz="1400" noProof="0" dirty="0"/>
              <a:t>Configure stage will compile the CMake script CMakeLists.txt and update cache variables in CMakeCache.txt file.</a:t>
            </a:r>
          </a:p>
          <a:p>
            <a:r>
              <a:rPr lang="en-AU" sz="1600" noProof="0" dirty="0"/>
              <a:t>Generation</a:t>
            </a:r>
          </a:p>
          <a:p>
            <a:pPr lvl="1"/>
            <a:r>
              <a:rPr lang="en-AU" sz="1400" noProof="0" dirty="0"/>
              <a:t>Generation stage happens right after configure, without a choice, and it will generate project files for each defined target based on the configuration stored in CMakeLists.txt.</a:t>
            </a:r>
          </a:p>
        </p:txBody>
      </p:sp>
      <p:sp>
        <p:nvSpPr>
          <p:cNvPr id="4" name="Foliennummernplatzhalter 3">
            <a:extLst>
              <a:ext uri="{FF2B5EF4-FFF2-40B4-BE49-F238E27FC236}">
                <a16:creationId xmlns:a16="http://schemas.microsoft.com/office/drawing/2014/main" id="{A3A48003-89FE-4197-9878-D0AAC028787E}"/>
              </a:ext>
            </a:extLst>
          </p:cNvPr>
          <p:cNvSpPr>
            <a:spLocks noGrp="1"/>
          </p:cNvSpPr>
          <p:nvPr>
            <p:ph type="sldNum" sz="quarter" idx="12"/>
          </p:nvPr>
        </p:nvSpPr>
        <p:spPr/>
        <p:txBody>
          <a:bodyPr/>
          <a:lstStyle/>
          <a:p>
            <a:fld id="{4898AEC0-503E-4FA4-859C-D0F72D6E3F79}" type="slidenum">
              <a:rPr lang="en-US" noProof="1" smtClean="0"/>
              <a:pPr/>
              <a:t>23</a:t>
            </a:fld>
            <a:endParaRPr lang="en-US" noProof="1"/>
          </a:p>
        </p:txBody>
      </p:sp>
      <p:pic>
        <p:nvPicPr>
          <p:cNvPr id="10" name="Inhaltsplatzhalter 6">
            <a:extLst>
              <a:ext uri="{FF2B5EF4-FFF2-40B4-BE49-F238E27FC236}">
                <a16:creationId xmlns:a16="http://schemas.microsoft.com/office/drawing/2014/main" id="{9E316998-35CD-49DE-819D-AA0689A710C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29152" y="1295400"/>
            <a:ext cx="4308846" cy="4168775"/>
          </a:xfrm>
        </p:spPr>
      </p:pic>
    </p:spTree>
    <p:extLst>
      <p:ext uri="{BB962C8B-B14F-4D97-AF65-F5344CB8AC3E}">
        <p14:creationId xmlns:p14="http://schemas.microsoft.com/office/powerpoint/2010/main" val="565884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ABBD0720-947C-47AC-8F33-BB895E3B3E38}"/>
              </a:ext>
            </a:extLst>
          </p:cNvPr>
          <p:cNvSpPr>
            <a:spLocks noGrp="1"/>
          </p:cNvSpPr>
          <p:nvPr>
            <p:ph type="body" sz="quarter" idx="15"/>
          </p:nvPr>
        </p:nvSpPr>
        <p:spPr/>
        <p:txBody>
          <a:bodyPr/>
          <a:lstStyle/>
          <a:p>
            <a:r>
              <a:rPr lang="en-AU" noProof="0" dirty="0"/>
              <a:t>CMake Basics</a:t>
            </a:r>
          </a:p>
        </p:txBody>
      </p:sp>
      <p:sp>
        <p:nvSpPr>
          <p:cNvPr id="2" name="Titel 1">
            <a:extLst>
              <a:ext uri="{FF2B5EF4-FFF2-40B4-BE49-F238E27FC236}">
                <a16:creationId xmlns:a16="http://schemas.microsoft.com/office/drawing/2014/main" id="{657C5ECF-4C61-46F2-B314-574400770872}"/>
              </a:ext>
            </a:extLst>
          </p:cNvPr>
          <p:cNvSpPr>
            <a:spLocks noGrp="1"/>
          </p:cNvSpPr>
          <p:nvPr>
            <p:ph type="title"/>
          </p:nvPr>
        </p:nvSpPr>
        <p:spPr/>
        <p:txBody>
          <a:bodyPr/>
          <a:lstStyle/>
          <a:p>
            <a:r>
              <a:rPr lang="en-AU" noProof="0" dirty="0"/>
              <a:t>CMake stages</a:t>
            </a:r>
          </a:p>
        </p:txBody>
      </p:sp>
      <p:sp>
        <p:nvSpPr>
          <p:cNvPr id="5" name="Inhaltsplatzhalter 4">
            <a:extLst>
              <a:ext uri="{FF2B5EF4-FFF2-40B4-BE49-F238E27FC236}">
                <a16:creationId xmlns:a16="http://schemas.microsoft.com/office/drawing/2014/main" id="{F9446638-7CDB-4732-9083-266223A4167C}"/>
              </a:ext>
            </a:extLst>
          </p:cNvPr>
          <p:cNvSpPr>
            <a:spLocks noGrp="1"/>
          </p:cNvSpPr>
          <p:nvPr>
            <p:ph sz="half" idx="1"/>
          </p:nvPr>
        </p:nvSpPr>
        <p:spPr>
          <a:xfrm>
            <a:off x="259200" y="1296000"/>
            <a:ext cx="5225612" cy="4742850"/>
          </a:xfrm>
        </p:spPr>
        <p:txBody>
          <a:bodyPr/>
          <a:lstStyle/>
          <a:p>
            <a:r>
              <a:rPr lang="en-AU" sz="1600" noProof="0" dirty="0"/>
              <a:t>Build</a:t>
            </a:r>
          </a:p>
          <a:p>
            <a:pPr lvl="1"/>
            <a:r>
              <a:rPr lang="en-AU" sz="1400" noProof="0" dirty="0"/>
              <a:t>Build stage will build the project, like we would build it in Visual Studio IDE, based on the generated configuration files. </a:t>
            </a:r>
          </a:p>
          <a:p>
            <a:pPr lvl="1"/>
            <a:r>
              <a:rPr lang="en-AU" sz="1400" noProof="0" dirty="0"/>
              <a:t>The selected Generator (another name for the Native Build Tool, that declares compiler and IDE environment) is used to build the configured project in the Build Directory</a:t>
            </a:r>
          </a:p>
          <a:p>
            <a:pPr lvl="1"/>
            <a:r>
              <a:rPr lang="en-AU" sz="1400" noProof="0" dirty="0"/>
              <a:t>Build stage with CMake is optional since, once the generation stage is completed, we will be able to open the solution with our IDE and build it from there</a:t>
            </a:r>
          </a:p>
        </p:txBody>
      </p:sp>
      <p:sp>
        <p:nvSpPr>
          <p:cNvPr id="4" name="Foliennummernplatzhalter 3">
            <a:extLst>
              <a:ext uri="{FF2B5EF4-FFF2-40B4-BE49-F238E27FC236}">
                <a16:creationId xmlns:a16="http://schemas.microsoft.com/office/drawing/2014/main" id="{A3A48003-89FE-4197-9878-D0AAC028787E}"/>
              </a:ext>
            </a:extLst>
          </p:cNvPr>
          <p:cNvSpPr>
            <a:spLocks noGrp="1"/>
          </p:cNvSpPr>
          <p:nvPr>
            <p:ph type="sldNum" sz="quarter" idx="12"/>
          </p:nvPr>
        </p:nvSpPr>
        <p:spPr/>
        <p:txBody>
          <a:bodyPr/>
          <a:lstStyle/>
          <a:p>
            <a:fld id="{4898AEC0-503E-4FA4-859C-D0F72D6E3F79}" type="slidenum">
              <a:rPr lang="en-US" noProof="1" smtClean="0"/>
              <a:pPr/>
              <a:t>24</a:t>
            </a:fld>
            <a:endParaRPr lang="en-US" noProof="1"/>
          </a:p>
        </p:txBody>
      </p:sp>
      <p:pic>
        <p:nvPicPr>
          <p:cNvPr id="10" name="Inhaltsplatzhalter 6">
            <a:extLst>
              <a:ext uri="{FF2B5EF4-FFF2-40B4-BE49-F238E27FC236}">
                <a16:creationId xmlns:a16="http://schemas.microsoft.com/office/drawing/2014/main" id="{9E316998-35CD-49DE-819D-AA0689A710C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29152" y="1295400"/>
            <a:ext cx="4308846" cy="4168775"/>
          </a:xfrm>
        </p:spPr>
      </p:pic>
    </p:spTree>
    <p:extLst>
      <p:ext uri="{BB962C8B-B14F-4D97-AF65-F5344CB8AC3E}">
        <p14:creationId xmlns:p14="http://schemas.microsoft.com/office/powerpoint/2010/main" val="2495912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ABBD0720-947C-47AC-8F33-BB895E3B3E38}"/>
              </a:ext>
            </a:extLst>
          </p:cNvPr>
          <p:cNvSpPr>
            <a:spLocks noGrp="1"/>
          </p:cNvSpPr>
          <p:nvPr>
            <p:ph type="body" sz="quarter" idx="15"/>
          </p:nvPr>
        </p:nvSpPr>
        <p:spPr/>
        <p:txBody>
          <a:bodyPr/>
          <a:lstStyle/>
          <a:p>
            <a:r>
              <a:rPr lang="en-AU" noProof="0" dirty="0"/>
              <a:t>CMake Basics</a:t>
            </a:r>
          </a:p>
        </p:txBody>
      </p:sp>
      <p:sp>
        <p:nvSpPr>
          <p:cNvPr id="2" name="Titel 1">
            <a:extLst>
              <a:ext uri="{FF2B5EF4-FFF2-40B4-BE49-F238E27FC236}">
                <a16:creationId xmlns:a16="http://schemas.microsoft.com/office/drawing/2014/main" id="{657C5ECF-4C61-46F2-B314-574400770872}"/>
              </a:ext>
            </a:extLst>
          </p:cNvPr>
          <p:cNvSpPr>
            <a:spLocks noGrp="1"/>
          </p:cNvSpPr>
          <p:nvPr>
            <p:ph type="title"/>
          </p:nvPr>
        </p:nvSpPr>
        <p:spPr/>
        <p:txBody>
          <a:bodyPr/>
          <a:lstStyle/>
          <a:p>
            <a:r>
              <a:rPr lang="en-AU" noProof="0" dirty="0"/>
              <a:t>CMake stages</a:t>
            </a:r>
          </a:p>
        </p:txBody>
      </p:sp>
      <p:sp>
        <p:nvSpPr>
          <p:cNvPr id="5" name="Inhaltsplatzhalter 4">
            <a:extLst>
              <a:ext uri="{FF2B5EF4-FFF2-40B4-BE49-F238E27FC236}">
                <a16:creationId xmlns:a16="http://schemas.microsoft.com/office/drawing/2014/main" id="{F9446638-7CDB-4732-9083-266223A4167C}"/>
              </a:ext>
            </a:extLst>
          </p:cNvPr>
          <p:cNvSpPr>
            <a:spLocks noGrp="1"/>
          </p:cNvSpPr>
          <p:nvPr>
            <p:ph sz="half" idx="1"/>
          </p:nvPr>
        </p:nvSpPr>
        <p:spPr>
          <a:xfrm>
            <a:off x="259200" y="1296000"/>
            <a:ext cx="5225612" cy="4742850"/>
          </a:xfrm>
        </p:spPr>
        <p:txBody>
          <a:bodyPr/>
          <a:lstStyle/>
          <a:p>
            <a:r>
              <a:rPr lang="en-AU" sz="1600" noProof="0" dirty="0"/>
              <a:t>Install</a:t>
            </a:r>
          </a:p>
          <a:p>
            <a:pPr lvl="1"/>
            <a:r>
              <a:rPr lang="en-AU" sz="1400" noProof="0" dirty="0"/>
              <a:t>Install stage will prepare our projects to be easily reused in other CMake driven code bases</a:t>
            </a:r>
          </a:p>
          <a:p>
            <a:pPr lvl="1"/>
            <a:r>
              <a:rPr lang="en-AU" sz="1400" noProof="0" dirty="0"/>
              <a:t>Using more technical terms, it will create CMake packages out of our code so we will be able to include it somewhere else by first packing it and then using </a:t>
            </a:r>
            <a:r>
              <a:rPr lang="en-AU" sz="1400" noProof="0" dirty="0" err="1"/>
              <a:t>find_package</a:t>
            </a:r>
            <a:r>
              <a:rPr lang="en-AU" sz="1400" noProof="0" dirty="0"/>
              <a:t>(..) function</a:t>
            </a:r>
          </a:p>
          <a:p>
            <a:pPr lvl="1"/>
            <a:r>
              <a:rPr lang="en-AU" sz="1400" noProof="0" dirty="0"/>
              <a:t>This facilitates the inclusion of external project dependencies, and it makes the CMake scripts much less verbose</a:t>
            </a:r>
          </a:p>
          <a:p>
            <a:pPr lvl="1"/>
            <a:r>
              <a:rPr lang="en-AU" sz="1400" noProof="0" dirty="0"/>
              <a:t>Install stage is completely optional and we could have stopped at the build stage</a:t>
            </a:r>
          </a:p>
        </p:txBody>
      </p:sp>
      <p:sp>
        <p:nvSpPr>
          <p:cNvPr id="4" name="Foliennummernplatzhalter 3">
            <a:extLst>
              <a:ext uri="{FF2B5EF4-FFF2-40B4-BE49-F238E27FC236}">
                <a16:creationId xmlns:a16="http://schemas.microsoft.com/office/drawing/2014/main" id="{A3A48003-89FE-4197-9878-D0AAC028787E}"/>
              </a:ext>
            </a:extLst>
          </p:cNvPr>
          <p:cNvSpPr>
            <a:spLocks noGrp="1"/>
          </p:cNvSpPr>
          <p:nvPr>
            <p:ph type="sldNum" sz="quarter" idx="12"/>
          </p:nvPr>
        </p:nvSpPr>
        <p:spPr/>
        <p:txBody>
          <a:bodyPr/>
          <a:lstStyle/>
          <a:p>
            <a:fld id="{4898AEC0-503E-4FA4-859C-D0F72D6E3F79}" type="slidenum">
              <a:rPr lang="en-US" noProof="1" smtClean="0"/>
              <a:pPr/>
              <a:t>25</a:t>
            </a:fld>
            <a:endParaRPr lang="en-US" noProof="1"/>
          </a:p>
        </p:txBody>
      </p:sp>
      <p:pic>
        <p:nvPicPr>
          <p:cNvPr id="10" name="Inhaltsplatzhalter 6">
            <a:extLst>
              <a:ext uri="{FF2B5EF4-FFF2-40B4-BE49-F238E27FC236}">
                <a16:creationId xmlns:a16="http://schemas.microsoft.com/office/drawing/2014/main" id="{9E316998-35CD-49DE-819D-AA0689A710C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29152" y="1295400"/>
            <a:ext cx="4308846" cy="4168775"/>
          </a:xfrm>
        </p:spPr>
      </p:pic>
    </p:spTree>
    <p:extLst>
      <p:ext uri="{BB962C8B-B14F-4D97-AF65-F5344CB8AC3E}">
        <p14:creationId xmlns:p14="http://schemas.microsoft.com/office/powerpoint/2010/main" val="250337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D9F377-3A44-4BC1-B58F-71FF75A768A4}"/>
              </a:ext>
            </a:extLst>
          </p:cNvPr>
          <p:cNvSpPr>
            <a:spLocks noGrp="1"/>
          </p:cNvSpPr>
          <p:nvPr>
            <p:ph type="title"/>
          </p:nvPr>
        </p:nvSpPr>
        <p:spPr/>
        <p:txBody>
          <a:bodyPr/>
          <a:lstStyle/>
          <a:p>
            <a:r>
              <a:rPr lang="en-US" dirty="0"/>
              <a:t>CMake commands</a:t>
            </a:r>
          </a:p>
        </p:txBody>
      </p:sp>
      <p:sp>
        <p:nvSpPr>
          <p:cNvPr id="3" name="Textplatzhalter 2">
            <a:extLst>
              <a:ext uri="{FF2B5EF4-FFF2-40B4-BE49-F238E27FC236}">
                <a16:creationId xmlns:a16="http://schemas.microsoft.com/office/drawing/2014/main" id="{A7C3F4E9-1855-46F0-AE0C-C19C8FC285A7}"/>
              </a:ext>
            </a:extLst>
          </p:cNvPr>
          <p:cNvSpPr>
            <a:spLocks noGrp="1"/>
          </p:cNvSpPr>
          <p:nvPr>
            <p:ph type="body" sz="quarter" idx="15"/>
          </p:nvPr>
        </p:nvSpPr>
        <p:spPr/>
        <p:txBody>
          <a:bodyPr/>
          <a:lstStyle/>
          <a:p>
            <a:r>
              <a:rPr lang="en-AU" noProof="0" dirty="0"/>
              <a:t>CMake Basics</a:t>
            </a:r>
          </a:p>
        </p:txBody>
      </p:sp>
      <p:sp>
        <p:nvSpPr>
          <p:cNvPr id="4" name="Foliennummernplatzhalter 3">
            <a:extLst>
              <a:ext uri="{FF2B5EF4-FFF2-40B4-BE49-F238E27FC236}">
                <a16:creationId xmlns:a16="http://schemas.microsoft.com/office/drawing/2014/main" id="{105D9B25-FC2E-4A83-8177-E7070033396F}"/>
              </a:ext>
            </a:extLst>
          </p:cNvPr>
          <p:cNvSpPr>
            <a:spLocks noGrp="1"/>
          </p:cNvSpPr>
          <p:nvPr>
            <p:ph type="sldNum" sz="quarter" idx="12"/>
          </p:nvPr>
        </p:nvSpPr>
        <p:spPr/>
        <p:txBody>
          <a:bodyPr/>
          <a:lstStyle/>
          <a:p>
            <a:fld id="{4898AEC0-503E-4FA4-859C-D0F72D6E3F79}" type="slidenum">
              <a:rPr lang="en-US" noProof="1" smtClean="0"/>
              <a:pPr/>
              <a:t>26</a:t>
            </a:fld>
            <a:endParaRPr lang="en-US" noProof="1"/>
          </a:p>
        </p:txBody>
      </p:sp>
      <p:sp>
        <p:nvSpPr>
          <p:cNvPr id="5" name="Inhaltsplatzhalter 4">
            <a:extLst>
              <a:ext uri="{FF2B5EF4-FFF2-40B4-BE49-F238E27FC236}">
                <a16:creationId xmlns:a16="http://schemas.microsoft.com/office/drawing/2014/main" id="{147E0180-F8D8-4726-A85D-33CEDBBD467E}"/>
              </a:ext>
            </a:extLst>
          </p:cNvPr>
          <p:cNvSpPr>
            <a:spLocks noGrp="1"/>
          </p:cNvSpPr>
          <p:nvPr>
            <p:ph sz="quarter" idx="1"/>
          </p:nvPr>
        </p:nvSpPr>
        <p:spPr/>
        <p:txBody>
          <a:bodyPr/>
          <a:lstStyle/>
          <a:p>
            <a:r>
              <a:rPr lang="en-US" dirty="0"/>
              <a:t>We are now going to check how to call those steps via command line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44362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ABBD0720-947C-47AC-8F33-BB895E3B3E38}"/>
              </a:ext>
            </a:extLst>
          </p:cNvPr>
          <p:cNvSpPr>
            <a:spLocks noGrp="1"/>
          </p:cNvSpPr>
          <p:nvPr>
            <p:ph type="body" sz="quarter" idx="15"/>
          </p:nvPr>
        </p:nvSpPr>
        <p:spPr/>
        <p:txBody>
          <a:bodyPr/>
          <a:lstStyle/>
          <a:p>
            <a:r>
              <a:rPr lang="en-AU" noProof="0" dirty="0"/>
              <a:t>CMake Basics</a:t>
            </a:r>
          </a:p>
        </p:txBody>
      </p:sp>
      <p:sp>
        <p:nvSpPr>
          <p:cNvPr id="2" name="Titel 1">
            <a:extLst>
              <a:ext uri="{FF2B5EF4-FFF2-40B4-BE49-F238E27FC236}">
                <a16:creationId xmlns:a16="http://schemas.microsoft.com/office/drawing/2014/main" id="{657C5ECF-4C61-46F2-B314-574400770872}"/>
              </a:ext>
            </a:extLst>
          </p:cNvPr>
          <p:cNvSpPr>
            <a:spLocks noGrp="1"/>
          </p:cNvSpPr>
          <p:nvPr>
            <p:ph type="title"/>
          </p:nvPr>
        </p:nvSpPr>
        <p:spPr/>
        <p:txBody>
          <a:bodyPr/>
          <a:lstStyle/>
          <a:p>
            <a:r>
              <a:rPr lang="en-AU" noProof="0" dirty="0"/>
              <a:t>Overview basic CMake commands</a:t>
            </a:r>
          </a:p>
        </p:txBody>
      </p:sp>
      <p:sp>
        <p:nvSpPr>
          <p:cNvPr id="5" name="Inhaltsplatzhalter 4">
            <a:extLst>
              <a:ext uri="{FF2B5EF4-FFF2-40B4-BE49-F238E27FC236}">
                <a16:creationId xmlns:a16="http://schemas.microsoft.com/office/drawing/2014/main" id="{F9446638-7CDB-4732-9083-266223A4167C}"/>
              </a:ext>
            </a:extLst>
          </p:cNvPr>
          <p:cNvSpPr>
            <a:spLocks noGrp="1"/>
          </p:cNvSpPr>
          <p:nvPr>
            <p:ph sz="half" idx="1"/>
          </p:nvPr>
        </p:nvSpPr>
        <p:spPr>
          <a:xfrm>
            <a:off x="259200" y="1296000"/>
            <a:ext cx="5225612" cy="4168800"/>
          </a:xfrm>
        </p:spPr>
        <p:txBody>
          <a:bodyPr/>
          <a:lstStyle/>
          <a:p>
            <a:r>
              <a:rPr lang="en-AU" sz="1600" noProof="0" dirty="0"/>
              <a:t>Generate a project buildsystem</a:t>
            </a:r>
          </a:p>
          <a:p>
            <a:pPr lvl="1"/>
            <a:r>
              <a:rPr lang="en-AU" sz="1400" noProof="0" dirty="0"/>
              <a:t> cmake [&lt;options&gt;] &lt;path-to-source&gt;</a:t>
            </a:r>
          </a:p>
          <a:p>
            <a:pPr lvl="1"/>
            <a:r>
              <a:rPr lang="en-AU" sz="1400" noProof="0" dirty="0"/>
              <a:t> cmake [&lt;options&gt;] &lt;path-to-existing-build&gt;</a:t>
            </a:r>
          </a:p>
          <a:p>
            <a:pPr lvl="1"/>
            <a:r>
              <a:rPr lang="en-AU" sz="1400" noProof="0" dirty="0"/>
              <a:t> cmake [&lt;options&gt;] -S &lt;path-to-source&gt; -B &lt;path-to-build&gt;</a:t>
            </a:r>
          </a:p>
          <a:p>
            <a:endParaRPr lang="en-AU" sz="1600" noProof="0" dirty="0"/>
          </a:p>
          <a:p>
            <a:r>
              <a:rPr lang="en-AU" sz="1600" noProof="0" dirty="0"/>
              <a:t>Build a Project</a:t>
            </a:r>
          </a:p>
          <a:p>
            <a:pPr lvl="1"/>
            <a:r>
              <a:rPr lang="en-AU" sz="1400" noProof="0" dirty="0"/>
              <a:t>cmake --build &lt;dir&gt; [&lt;options&gt;] [-- &lt;build-tool-options&gt;]</a:t>
            </a:r>
          </a:p>
          <a:p>
            <a:endParaRPr lang="en-AU" sz="1600" noProof="0" dirty="0"/>
          </a:p>
          <a:p>
            <a:r>
              <a:rPr lang="en-AU" sz="1600" noProof="0" dirty="0"/>
              <a:t>Install a Project</a:t>
            </a:r>
          </a:p>
          <a:p>
            <a:pPr lvl="1"/>
            <a:r>
              <a:rPr lang="en-AU" sz="1400" noProof="0" dirty="0"/>
              <a:t>cmake --install &lt;dir&gt; [&lt;options&gt;]</a:t>
            </a:r>
          </a:p>
          <a:p>
            <a:pPr marL="233983" lvl="1" indent="0">
              <a:buNone/>
            </a:pPr>
            <a:endParaRPr lang="en-AU" sz="1400" noProof="0" dirty="0"/>
          </a:p>
          <a:p>
            <a:r>
              <a:rPr lang="en-AU" sz="1600" noProof="0" dirty="0"/>
              <a:t>Run a Command-Line Tool</a:t>
            </a:r>
          </a:p>
          <a:p>
            <a:pPr lvl="1"/>
            <a:r>
              <a:rPr lang="en-AU" sz="1400" noProof="0" dirty="0"/>
              <a:t>cmake -E &lt;command&gt; [&lt;options&gt;]</a:t>
            </a:r>
          </a:p>
          <a:p>
            <a:pPr marL="0" indent="0">
              <a:buNone/>
            </a:pPr>
            <a:endParaRPr lang="en-AU" sz="1600" noProof="0" dirty="0"/>
          </a:p>
        </p:txBody>
      </p:sp>
      <p:sp>
        <p:nvSpPr>
          <p:cNvPr id="4" name="Foliennummernplatzhalter 3">
            <a:extLst>
              <a:ext uri="{FF2B5EF4-FFF2-40B4-BE49-F238E27FC236}">
                <a16:creationId xmlns:a16="http://schemas.microsoft.com/office/drawing/2014/main" id="{A3A48003-89FE-4197-9878-D0AAC028787E}"/>
              </a:ext>
            </a:extLst>
          </p:cNvPr>
          <p:cNvSpPr>
            <a:spLocks noGrp="1"/>
          </p:cNvSpPr>
          <p:nvPr>
            <p:ph type="sldNum" sz="quarter" idx="12"/>
          </p:nvPr>
        </p:nvSpPr>
        <p:spPr/>
        <p:txBody>
          <a:bodyPr/>
          <a:lstStyle/>
          <a:p>
            <a:fld id="{4898AEC0-503E-4FA4-859C-D0F72D6E3F79}" type="slidenum">
              <a:rPr lang="en-US" noProof="1" smtClean="0"/>
              <a:pPr/>
              <a:t>27</a:t>
            </a:fld>
            <a:endParaRPr lang="en-US" noProof="1"/>
          </a:p>
        </p:txBody>
      </p:sp>
      <p:pic>
        <p:nvPicPr>
          <p:cNvPr id="10" name="Inhaltsplatzhalter 6">
            <a:extLst>
              <a:ext uri="{FF2B5EF4-FFF2-40B4-BE49-F238E27FC236}">
                <a16:creationId xmlns:a16="http://schemas.microsoft.com/office/drawing/2014/main" id="{9E316998-35CD-49DE-819D-AA0689A710C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29152" y="1295400"/>
            <a:ext cx="4308846" cy="4168775"/>
          </a:xfrm>
        </p:spPr>
      </p:pic>
    </p:spTree>
    <p:extLst>
      <p:ext uri="{BB962C8B-B14F-4D97-AF65-F5344CB8AC3E}">
        <p14:creationId xmlns:p14="http://schemas.microsoft.com/office/powerpoint/2010/main" val="39226344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7C5ECF-4C61-46F2-B314-574400770872}"/>
              </a:ext>
            </a:extLst>
          </p:cNvPr>
          <p:cNvSpPr>
            <a:spLocks noGrp="1"/>
          </p:cNvSpPr>
          <p:nvPr>
            <p:ph type="title"/>
          </p:nvPr>
        </p:nvSpPr>
        <p:spPr/>
        <p:txBody>
          <a:bodyPr/>
          <a:lstStyle/>
          <a:p>
            <a:r>
              <a:rPr lang="en-AU" noProof="0" dirty="0"/>
              <a:t>Generate a project buildsystem</a:t>
            </a:r>
          </a:p>
        </p:txBody>
      </p:sp>
      <p:sp>
        <p:nvSpPr>
          <p:cNvPr id="3" name="Textplatzhalter 2">
            <a:extLst>
              <a:ext uri="{FF2B5EF4-FFF2-40B4-BE49-F238E27FC236}">
                <a16:creationId xmlns:a16="http://schemas.microsoft.com/office/drawing/2014/main" id="{ABBD0720-947C-47AC-8F33-BB895E3B3E38}"/>
              </a:ext>
            </a:extLst>
          </p:cNvPr>
          <p:cNvSpPr>
            <a:spLocks noGrp="1"/>
          </p:cNvSpPr>
          <p:nvPr>
            <p:ph type="body" sz="quarter" idx="15"/>
          </p:nvPr>
        </p:nvSpPr>
        <p:spPr/>
        <p:txBody>
          <a:bodyPr/>
          <a:lstStyle/>
          <a:p>
            <a:r>
              <a:rPr lang="en-AU" noProof="0" dirty="0"/>
              <a:t>CMake Basics</a:t>
            </a:r>
          </a:p>
        </p:txBody>
      </p:sp>
      <p:sp>
        <p:nvSpPr>
          <p:cNvPr id="4" name="Foliennummernplatzhalter 3">
            <a:extLst>
              <a:ext uri="{FF2B5EF4-FFF2-40B4-BE49-F238E27FC236}">
                <a16:creationId xmlns:a16="http://schemas.microsoft.com/office/drawing/2014/main" id="{A3A48003-89FE-4197-9878-D0AAC028787E}"/>
              </a:ext>
            </a:extLst>
          </p:cNvPr>
          <p:cNvSpPr>
            <a:spLocks noGrp="1"/>
          </p:cNvSpPr>
          <p:nvPr>
            <p:ph type="sldNum" sz="quarter" idx="12"/>
          </p:nvPr>
        </p:nvSpPr>
        <p:spPr/>
        <p:txBody>
          <a:bodyPr/>
          <a:lstStyle/>
          <a:p>
            <a:fld id="{4898AEC0-503E-4FA4-859C-D0F72D6E3F79}" type="slidenum">
              <a:rPr lang="en-US" noProof="1" smtClean="0"/>
              <a:pPr/>
              <a:t>28</a:t>
            </a:fld>
            <a:endParaRPr lang="en-US" noProof="1"/>
          </a:p>
        </p:txBody>
      </p:sp>
      <p:sp>
        <p:nvSpPr>
          <p:cNvPr id="5" name="Inhaltsplatzhalter 4">
            <a:extLst>
              <a:ext uri="{FF2B5EF4-FFF2-40B4-BE49-F238E27FC236}">
                <a16:creationId xmlns:a16="http://schemas.microsoft.com/office/drawing/2014/main" id="{F9446638-7CDB-4732-9083-266223A4167C}"/>
              </a:ext>
            </a:extLst>
          </p:cNvPr>
          <p:cNvSpPr>
            <a:spLocks noGrp="1"/>
          </p:cNvSpPr>
          <p:nvPr>
            <p:ph sz="quarter" idx="1"/>
          </p:nvPr>
        </p:nvSpPr>
        <p:spPr>
          <a:xfrm>
            <a:off x="258762" y="1924051"/>
            <a:ext cx="10450800" cy="1161256"/>
          </a:xfrm>
        </p:spPr>
        <p:txBody>
          <a:bodyPr/>
          <a:lstStyle/>
          <a:p>
            <a:r>
              <a:rPr lang="en-AU" noProof="0" dirty="0"/>
              <a:t>Uses the current working directory as the build tree, and &lt;path-to-source&gt; as the source tree</a:t>
            </a:r>
          </a:p>
          <a:p>
            <a:r>
              <a:rPr lang="en-AU" noProof="0" dirty="0"/>
              <a:t>The specified path may be absolute or relative to the current working directory</a:t>
            </a:r>
          </a:p>
          <a:p>
            <a:r>
              <a:rPr lang="en-AU" noProof="0" dirty="0"/>
              <a:t>The source tree must contain a CMakeLists.txt file and must not contain a CMakeCache.txt file because the latter identifies an existing build tree</a:t>
            </a:r>
          </a:p>
          <a:p>
            <a:pPr marL="0" indent="0">
              <a:buNone/>
            </a:pPr>
            <a:endParaRPr lang="en-AU" noProof="0" dirty="0"/>
          </a:p>
        </p:txBody>
      </p:sp>
      <p:sp>
        <p:nvSpPr>
          <p:cNvPr id="7" name="Textfeld 6">
            <a:extLst>
              <a:ext uri="{FF2B5EF4-FFF2-40B4-BE49-F238E27FC236}">
                <a16:creationId xmlns:a16="http://schemas.microsoft.com/office/drawing/2014/main" id="{4DB1AEE7-8B72-4A97-9C41-2F67751AFB5A}"/>
              </a:ext>
            </a:extLst>
          </p:cNvPr>
          <p:cNvSpPr txBox="1"/>
          <p:nvPr/>
        </p:nvSpPr>
        <p:spPr>
          <a:xfrm>
            <a:off x="258762" y="1321227"/>
            <a:ext cx="4514850" cy="340323"/>
          </a:xfrm>
          <a:prstGeom prst="rect">
            <a:avLst/>
          </a:prstGeom>
          <a:solidFill>
            <a:schemeClr val="tx1"/>
          </a:solidFill>
        </p:spPr>
        <p:txBody>
          <a:bodyPr wrap="square" lIns="0" tIns="0" rIns="0" bIns="0" rtlCol="0">
            <a:noAutofit/>
          </a:bodyPr>
          <a:lstStyle/>
          <a:p>
            <a:r>
              <a:rPr lang="en-US" dirty="0">
                <a:solidFill>
                  <a:srgbClr val="569CD6"/>
                </a:solidFill>
                <a:latin typeface="Consolas" panose="020B0609020204030204" pitchFamily="49" charset="0"/>
              </a:rPr>
              <a:t>c</a:t>
            </a:r>
            <a:r>
              <a:rPr lang="en-US" b="0" dirty="0">
                <a:solidFill>
                  <a:srgbClr val="569CD6"/>
                </a:solidFill>
                <a:effectLst/>
                <a:latin typeface="Consolas" panose="020B0609020204030204" pitchFamily="49" charset="0"/>
              </a:rPr>
              <a:t>make [&lt;options&gt;] &lt;path-to-source&gt;</a:t>
            </a:r>
            <a:endParaRPr lang="en-US" b="0" dirty="0">
              <a:solidFill>
                <a:srgbClr val="D4D4D4"/>
              </a:solidFill>
              <a:effectLst/>
              <a:latin typeface="Consolas" panose="020B0609020204030204" pitchFamily="49" charset="0"/>
            </a:endParaRPr>
          </a:p>
        </p:txBody>
      </p:sp>
      <p:sp>
        <p:nvSpPr>
          <p:cNvPr id="8" name="Textfeld 7">
            <a:extLst>
              <a:ext uri="{FF2B5EF4-FFF2-40B4-BE49-F238E27FC236}">
                <a16:creationId xmlns:a16="http://schemas.microsoft.com/office/drawing/2014/main" id="{DA1FE568-9051-4CE0-954B-8BB113B27791}"/>
              </a:ext>
            </a:extLst>
          </p:cNvPr>
          <p:cNvSpPr txBox="1"/>
          <p:nvPr/>
        </p:nvSpPr>
        <p:spPr>
          <a:xfrm>
            <a:off x="258762" y="3484190"/>
            <a:ext cx="1998663" cy="974200"/>
          </a:xfrm>
          <a:prstGeom prst="rect">
            <a:avLst/>
          </a:prstGeom>
          <a:solidFill>
            <a:schemeClr val="tx1"/>
          </a:solidFill>
        </p:spPr>
        <p:txBody>
          <a:bodyPr wrap="square" lIns="0" tIns="0" rIns="0" bIns="0" rtlCol="0">
            <a:noAutofit/>
          </a:bodyPr>
          <a:lstStyle/>
          <a:p>
            <a:r>
              <a:rPr lang="en-US" dirty="0">
                <a:solidFill>
                  <a:srgbClr val="569CD6"/>
                </a:solidFill>
                <a:latin typeface="Consolas" panose="020B0609020204030204" pitchFamily="49" charset="0"/>
              </a:rPr>
              <a:t>mkdir build</a:t>
            </a:r>
          </a:p>
          <a:p>
            <a:r>
              <a:rPr lang="en-US" dirty="0">
                <a:solidFill>
                  <a:srgbClr val="569CD6"/>
                </a:solidFill>
                <a:latin typeface="Consolas" panose="020B0609020204030204" pitchFamily="49" charset="0"/>
              </a:rPr>
              <a:t>cd build</a:t>
            </a:r>
          </a:p>
          <a:p>
            <a:r>
              <a:rPr lang="en-US" dirty="0">
                <a:solidFill>
                  <a:srgbClr val="569CD6"/>
                </a:solidFill>
                <a:latin typeface="Consolas" panose="020B0609020204030204" pitchFamily="49" charset="0"/>
              </a:rPr>
              <a:t>cmake ../src</a:t>
            </a:r>
          </a:p>
        </p:txBody>
      </p:sp>
      <p:pic>
        <p:nvPicPr>
          <p:cNvPr id="9" name="Inhaltsplatzhalter 6">
            <a:extLst>
              <a:ext uri="{FF2B5EF4-FFF2-40B4-BE49-F238E27FC236}">
                <a16:creationId xmlns:a16="http://schemas.microsoft.com/office/drawing/2014/main" id="{22CE3868-DD14-4808-89CB-9BEF340AE70C}"/>
              </a:ext>
            </a:extLst>
          </p:cNvPr>
          <p:cNvPicPr>
            <a:picLocks noChangeAspect="1"/>
          </p:cNvPicPr>
          <p:nvPr/>
        </p:nvPicPr>
        <p:blipFill rotWithShape="1">
          <a:blip r:embed="rId2">
            <a:extLst>
              <a:ext uri="{28A0092B-C50C-407E-A947-70E740481C1C}">
                <a14:useLocalDpi xmlns:a14="http://schemas.microsoft.com/office/drawing/2010/main" val="0"/>
              </a:ext>
            </a:extLst>
          </a:blip>
          <a:srcRect b="44351"/>
          <a:stretch/>
        </p:blipFill>
        <p:spPr>
          <a:xfrm>
            <a:off x="7992532" y="144010"/>
            <a:ext cx="2818629" cy="1517540"/>
          </a:xfrm>
          <a:prstGeom prst="rect">
            <a:avLst/>
          </a:prstGeom>
        </p:spPr>
      </p:pic>
    </p:spTree>
    <p:extLst>
      <p:ext uri="{BB962C8B-B14F-4D97-AF65-F5344CB8AC3E}">
        <p14:creationId xmlns:p14="http://schemas.microsoft.com/office/powerpoint/2010/main" val="954313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7C5ECF-4C61-46F2-B314-574400770872}"/>
              </a:ext>
            </a:extLst>
          </p:cNvPr>
          <p:cNvSpPr>
            <a:spLocks noGrp="1"/>
          </p:cNvSpPr>
          <p:nvPr>
            <p:ph type="title"/>
          </p:nvPr>
        </p:nvSpPr>
        <p:spPr/>
        <p:txBody>
          <a:bodyPr/>
          <a:lstStyle/>
          <a:p>
            <a:r>
              <a:rPr lang="en-AU" noProof="0" dirty="0"/>
              <a:t>Generate a project buildsystem</a:t>
            </a:r>
          </a:p>
        </p:txBody>
      </p:sp>
      <p:sp>
        <p:nvSpPr>
          <p:cNvPr id="3" name="Textplatzhalter 2">
            <a:extLst>
              <a:ext uri="{FF2B5EF4-FFF2-40B4-BE49-F238E27FC236}">
                <a16:creationId xmlns:a16="http://schemas.microsoft.com/office/drawing/2014/main" id="{ABBD0720-947C-47AC-8F33-BB895E3B3E38}"/>
              </a:ext>
            </a:extLst>
          </p:cNvPr>
          <p:cNvSpPr>
            <a:spLocks noGrp="1"/>
          </p:cNvSpPr>
          <p:nvPr>
            <p:ph type="body" sz="quarter" idx="15"/>
          </p:nvPr>
        </p:nvSpPr>
        <p:spPr/>
        <p:txBody>
          <a:bodyPr/>
          <a:lstStyle/>
          <a:p>
            <a:r>
              <a:rPr lang="en-AU" noProof="0" dirty="0"/>
              <a:t>CMake Basics</a:t>
            </a:r>
          </a:p>
        </p:txBody>
      </p:sp>
      <p:sp>
        <p:nvSpPr>
          <p:cNvPr id="4" name="Foliennummernplatzhalter 3">
            <a:extLst>
              <a:ext uri="{FF2B5EF4-FFF2-40B4-BE49-F238E27FC236}">
                <a16:creationId xmlns:a16="http://schemas.microsoft.com/office/drawing/2014/main" id="{A3A48003-89FE-4197-9878-D0AAC028787E}"/>
              </a:ext>
            </a:extLst>
          </p:cNvPr>
          <p:cNvSpPr>
            <a:spLocks noGrp="1"/>
          </p:cNvSpPr>
          <p:nvPr>
            <p:ph type="sldNum" sz="quarter" idx="12"/>
          </p:nvPr>
        </p:nvSpPr>
        <p:spPr/>
        <p:txBody>
          <a:bodyPr/>
          <a:lstStyle/>
          <a:p>
            <a:fld id="{4898AEC0-503E-4FA4-859C-D0F72D6E3F79}" type="slidenum">
              <a:rPr lang="en-US" noProof="1" smtClean="0"/>
              <a:pPr/>
              <a:t>29</a:t>
            </a:fld>
            <a:endParaRPr lang="en-US" noProof="1"/>
          </a:p>
        </p:txBody>
      </p:sp>
      <p:sp>
        <p:nvSpPr>
          <p:cNvPr id="5" name="Inhaltsplatzhalter 4">
            <a:extLst>
              <a:ext uri="{FF2B5EF4-FFF2-40B4-BE49-F238E27FC236}">
                <a16:creationId xmlns:a16="http://schemas.microsoft.com/office/drawing/2014/main" id="{F9446638-7CDB-4732-9083-266223A4167C}"/>
              </a:ext>
            </a:extLst>
          </p:cNvPr>
          <p:cNvSpPr>
            <a:spLocks noGrp="1"/>
          </p:cNvSpPr>
          <p:nvPr>
            <p:ph sz="quarter" idx="1"/>
          </p:nvPr>
        </p:nvSpPr>
        <p:spPr>
          <a:xfrm>
            <a:off x="258762" y="1924051"/>
            <a:ext cx="10450800" cy="1343024"/>
          </a:xfrm>
        </p:spPr>
        <p:txBody>
          <a:bodyPr/>
          <a:lstStyle/>
          <a:p>
            <a:r>
              <a:rPr lang="en-AU" noProof="0" dirty="0"/>
              <a:t>Uses &lt;path-to-existing-build&gt; as the build tree</a:t>
            </a:r>
          </a:p>
          <a:p>
            <a:r>
              <a:rPr lang="en-AU" noProof="0" dirty="0"/>
              <a:t>Loads the path to the source tree from its CMakeCache.txt file, which must have already been generated by a previous run of CMake</a:t>
            </a:r>
          </a:p>
          <a:p>
            <a:r>
              <a:rPr lang="en-AU" noProof="0" dirty="0"/>
              <a:t>The specified path may be absolute or relative to the current working directory </a:t>
            </a:r>
          </a:p>
        </p:txBody>
      </p:sp>
      <p:sp>
        <p:nvSpPr>
          <p:cNvPr id="7" name="Textfeld 6">
            <a:extLst>
              <a:ext uri="{FF2B5EF4-FFF2-40B4-BE49-F238E27FC236}">
                <a16:creationId xmlns:a16="http://schemas.microsoft.com/office/drawing/2014/main" id="{4DB1AEE7-8B72-4A97-9C41-2F67751AFB5A}"/>
              </a:ext>
            </a:extLst>
          </p:cNvPr>
          <p:cNvSpPr txBox="1"/>
          <p:nvPr/>
        </p:nvSpPr>
        <p:spPr>
          <a:xfrm>
            <a:off x="258761" y="1321227"/>
            <a:ext cx="5484813" cy="340323"/>
          </a:xfrm>
          <a:prstGeom prst="rect">
            <a:avLst/>
          </a:prstGeom>
          <a:solidFill>
            <a:schemeClr val="tx1"/>
          </a:solidFill>
        </p:spPr>
        <p:txBody>
          <a:bodyPr wrap="square" lIns="0" tIns="0" rIns="0" bIns="0" rtlCol="0">
            <a:noAutofit/>
          </a:bodyPr>
          <a:lstStyle/>
          <a:p>
            <a:r>
              <a:rPr lang="en-US" dirty="0">
                <a:solidFill>
                  <a:srgbClr val="569CD6"/>
                </a:solidFill>
                <a:latin typeface="Consolas" panose="020B0609020204030204" pitchFamily="49" charset="0"/>
              </a:rPr>
              <a:t>cmake [&lt;options&gt;] &lt;path-to-existing-build&gt;</a:t>
            </a:r>
          </a:p>
        </p:txBody>
      </p:sp>
      <p:sp>
        <p:nvSpPr>
          <p:cNvPr id="8" name="Textfeld 7">
            <a:extLst>
              <a:ext uri="{FF2B5EF4-FFF2-40B4-BE49-F238E27FC236}">
                <a16:creationId xmlns:a16="http://schemas.microsoft.com/office/drawing/2014/main" id="{DA1FE568-9051-4CE0-954B-8BB113B27791}"/>
              </a:ext>
            </a:extLst>
          </p:cNvPr>
          <p:cNvSpPr txBox="1"/>
          <p:nvPr/>
        </p:nvSpPr>
        <p:spPr>
          <a:xfrm>
            <a:off x="258762" y="3484190"/>
            <a:ext cx="1998663" cy="670136"/>
          </a:xfrm>
          <a:prstGeom prst="rect">
            <a:avLst/>
          </a:prstGeom>
          <a:solidFill>
            <a:schemeClr val="tx1"/>
          </a:solidFill>
        </p:spPr>
        <p:txBody>
          <a:bodyPr wrap="square" lIns="0" tIns="0" rIns="0" bIns="0" rtlCol="0">
            <a:noAutofit/>
          </a:bodyPr>
          <a:lstStyle/>
          <a:p>
            <a:r>
              <a:rPr lang="en-US" dirty="0">
                <a:solidFill>
                  <a:srgbClr val="569CD6"/>
                </a:solidFill>
                <a:latin typeface="Consolas" panose="020B0609020204030204" pitchFamily="49" charset="0"/>
              </a:rPr>
              <a:t>cd build</a:t>
            </a:r>
          </a:p>
          <a:p>
            <a:r>
              <a:rPr lang="en-US" dirty="0">
                <a:solidFill>
                  <a:srgbClr val="569CD6"/>
                </a:solidFill>
                <a:latin typeface="Consolas" panose="020B0609020204030204" pitchFamily="49" charset="0"/>
              </a:rPr>
              <a:t>cmake .</a:t>
            </a:r>
          </a:p>
        </p:txBody>
      </p:sp>
      <p:pic>
        <p:nvPicPr>
          <p:cNvPr id="9" name="Inhaltsplatzhalter 6">
            <a:extLst>
              <a:ext uri="{FF2B5EF4-FFF2-40B4-BE49-F238E27FC236}">
                <a16:creationId xmlns:a16="http://schemas.microsoft.com/office/drawing/2014/main" id="{E8B629A7-193A-437E-A6BE-6E896F1EF6AF}"/>
              </a:ext>
            </a:extLst>
          </p:cNvPr>
          <p:cNvPicPr>
            <a:picLocks noChangeAspect="1"/>
          </p:cNvPicPr>
          <p:nvPr/>
        </p:nvPicPr>
        <p:blipFill rotWithShape="1">
          <a:blip r:embed="rId2">
            <a:extLst>
              <a:ext uri="{28A0092B-C50C-407E-A947-70E740481C1C}">
                <a14:useLocalDpi xmlns:a14="http://schemas.microsoft.com/office/drawing/2010/main" val="0"/>
              </a:ext>
            </a:extLst>
          </a:blip>
          <a:srcRect b="44351"/>
          <a:stretch/>
        </p:blipFill>
        <p:spPr>
          <a:xfrm>
            <a:off x="7992532" y="144010"/>
            <a:ext cx="2818629" cy="1517540"/>
          </a:xfrm>
          <a:prstGeom prst="rect">
            <a:avLst/>
          </a:prstGeom>
        </p:spPr>
      </p:pic>
    </p:spTree>
    <p:extLst>
      <p:ext uri="{BB962C8B-B14F-4D97-AF65-F5344CB8AC3E}">
        <p14:creationId xmlns:p14="http://schemas.microsoft.com/office/powerpoint/2010/main" val="2079175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143D39-1E4F-4270-8F73-03D4DFBB6437}"/>
              </a:ext>
            </a:extLst>
          </p:cNvPr>
          <p:cNvSpPr>
            <a:spLocks noGrp="1"/>
          </p:cNvSpPr>
          <p:nvPr>
            <p:ph type="ctrTitle"/>
          </p:nvPr>
        </p:nvSpPr>
        <p:spPr/>
        <p:txBody>
          <a:bodyPr/>
          <a:lstStyle/>
          <a:p>
            <a:r>
              <a:rPr lang="en-US" dirty="0"/>
              <a:t>PREREQUISITES for TRAINING REPO</a:t>
            </a:r>
          </a:p>
        </p:txBody>
      </p:sp>
    </p:spTree>
    <p:extLst>
      <p:ext uri="{BB962C8B-B14F-4D97-AF65-F5344CB8AC3E}">
        <p14:creationId xmlns:p14="http://schemas.microsoft.com/office/powerpoint/2010/main" val="9436110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7C5ECF-4C61-46F2-B314-574400770872}"/>
              </a:ext>
            </a:extLst>
          </p:cNvPr>
          <p:cNvSpPr>
            <a:spLocks noGrp="1"/>
          </p:cNvSpPr>
          <p:nvPr>
            <p:ph type="title"/>
          </p:nvPr>
        </p:nvSpPr>
        <p:spPr/>
        <p:txBody>
          <a:bodyPr/>
          <a:lstStyle/>
          <a:p>
            <a:r>
              <a:rPr lang="en-AU" noProof="0" dirty="0"/>
              <a:t>Generate a project buildsystem</a:t>
            </a:r>
          </a:p>
        </p:txBody>
      </p:sp>
      <p:sp>
        <p:nvSpPr>
          <p:cNvPr id="3" name="Textplatzhalter 2">
            <a:extLst>
              <a:ext uri="{FF2B5EF4-FFF2-40B4-BE49-F238E27FC236}">
                <a16:creationId xmlns:a16="http://schemas.microsoft.com/office/drawing/2014/main" id="{ABBD0720-947C-47AC-8F33-BB895E3B3E38}"/>
              </a:ext>
            </a:extLst>
          </p:cNvPr>
          <p:cNvSpPr>
            <a:spLocks noGrp="1"/>
          </p:cNvSpPr>
          <p:nvPr>
            <p:ph type="body" sz="quarter" idx="15"/>
          </p:nvPr>
        </p:nvSpPr>
        <p:spPr/>
        <p:txBody>
          <a:bodyPr/>
          <a:lstStyle/>
          <a:p>
            <a:r>
              <a:rPr lang="en-AU" noProof="0" dirty="0"/>
              <a:t>CMake Basics</a:t>
            </a:r>
          </a:p>
        </p:txBody>
      </p:sp>
      <p:sp>
        <p:nvSpPr>
          <p:cNvPr id="4" name="Foliennummernplatzhalter 3">
            <a:extLst>
              <a:ext uri="{FF2B5EF4-FFF2-40B4-BE49-F238E27FC236}">
                <a16:creationId xmlns:a16="http://schemas.microsoft.com/office/drawing/2014/main" id="{A3A48003-89FE-4197-9878-D0AAC028787E}"/>
              </a:ext>
            </a:extLst>
          </p:cNvPr>
          <p:cNvSpPr>
            <a:spLocks noGrp="1"/>
          </p:cNvSpPr>
          <p:nvPr>
            <p:ph type="sldNum" sz="quarter" idx="12"/>
          </p:nvPr>
        </p:nvSpPr>
        <p:spPr/>
        <p:txBody>
          <a:bodyPr/>
          <a:lstStyle/>
          <a:p>
            <a:fld id="{4898AEC0-503E-4FA4-859C-D0F72D6E3F79}" type="slidenum">
              <a:rPr lang="en-US" noProof="1" smtClean="0"/>
              <a:pPr/>
              <a:t>30</a:t>
            </a:fld>
            <a:endParaRPr lang="en-US" noProof="1"/>
          </a:p>
        </p:txBody>
      </p:sp>
      <p:sp>
        <p:nvSpPr>
          <p:cNvPr id="5" name="Inhaltsplatzhalter 4">
            <a:extLst>
              <a:ext uri="{FF2B5EF4-FFF2-40B4-BE49-F238E27FC236}">
                <a16:creationId xmlns:a16="http://schemas.microsoft.com/office/drawing/2014/main" id="{F9446638-7CDB-4732-9083-266223A4167C}"/>
              </a:ext>
            </a:extLst>
          </p:cNvPr>
          <p:cNvSpPr>
            <a:spLocks noGrp="1"/>
          </p:cNvSpPr>
          <p:nvPr>
            <p:ph sz="quarter" idx="1"/>
          </p:nvPr>
        </p:nvSpPr>
        <p:spPr>
          <a:xfrm>
            <a:off x="258762" y="1924051"/>
            <a:ext cx="10450800" cy="1343024"/>
          </a:xfrm>
        </p:spPr>
        <p:txBody>
          <a:bodyPr/>
          <a:lstStyle/>
          <a:p>
            <a:r>
              <a:rPr lang="en-AU" noProof="0" dirty="0"/>
              <a:t>Uses &lt;path-to-build&gt; as the build tree and &lt;path-to-source&gt; as the source tree</a:t>
            </a:r>
          </a:p>
          <a:p>
            <a:r>
              <a:rPr lang="en-AU" noProof="0" dirty="0"/>
              <a:t>The specified paths may be absolute or relative to the current working directory</a:t>
            </a:r>
          </a:p>
          <a:p>
            <a:r>
              <a:rPr lang="en-AU" noProof="0" dirty="0"/>
              <a:t>The source tree must contain a CMakeLists.txt file. The build tree will be created automatically if it does not already exist</a:t>
            </a:r>
          </a:p>
        </p:txBody>
      </p:sp>
      <p:sp>
        <p:nvSpPr>
          <p:cNvPr id="7" name="Textfeld 6">
            <a:extLst>
              <a:ext uri="{FF2B5EF4-FFF2-40B4-BE49-F238E27FC236}">
                <a16:creationId xmlns:a16="http://schemas.microsoft.com/office/drawing/2014/main" id="{4DB1AEE7-8B72-4A97-9C41-2F67751AFB5A}"/>
              </a:ext>
            </a:extLst>
          </p:cNvPr>
          <p:cNvSpPr txBox="1"/>
          <p:nvPr/>
        </p:nvSpPr>
        <p:spPr>
          <a:xfrm>
            <a:off x="266700" y="1292652"/>
            <a:ext cx="7239000" cy="340323"/>
          </a:xfrm>
          <a:prstGeom prst="rect">
            <a:avLst/>
          </a:prstGeom>
          <a:solidFill>
            <a:schemeClr val="tx1"/>
          </a:solidFill>
        </p:spPr>
        <p:txBody>
          <a:bodyPr wrap="square" lIns="0" tIns="0" rIns="0" bIns="0" rtlCol="0">
            <a:noAutofit/>
          </a:bodyPr>
          <a:lstStyle/>
          <a:p>
            <a:r>
              <a:rPr lang="en-US" dirty="0">
                <a:solidFill>
                  <a:srgbClr val="569CD6"/>
                </a:solidFill>
                <a:latin typeface="Consolas" panose="020B0609020204030204" pitchFamily="49" charset="0"/>
              </a:rPr>
              <a:t>cmake [&lt;options&gt;] -S &lt;path-to-source&gt; -B &lt;path-to-build&gt;</a:t>
            </a:r>
          </a:p>
        </p:txBody>
      </p:sp>
      <p:sp>
        <p:nvSpPr>
          <p:cNvPr id="8" name="Textfeld 7">
            <a:extLst>
              <a:ext uri="{FF2B5EF4-FFF2-40B4-BE49-F238E27FC236}">
                <a16:creationId xmlns:a16="http://schemas.microsoft.com/office/drawing/2014/main" id="{DA1FE568-9051-4CE0-954B-8BB113B27791}"/>
              </a:ext>
            </a:extLst>
          </p:cNvPr>
          <p:cNvSpPr txBox="1"/>
          <p:nvPr/>
        </p:nvSpPr>
        <p:spPr>
          <a:xfrm>
            <a:off x="258762" y="3279085"/>
            <a:ext cx="3284538" cy="410210"/>
          </a:xfrm>
          <a:prstGeom prst="rect">
            <a:avLst/>
          </a:prstGeom>
          <a:solidFill>
            <a:schemeClr val="tx1"/>
          </a:solidFill>
        </p:spPr>
        <p:txBody>
          <a:bodyPr wrap="square" lIns="0" tIns="0" rIns="0" bIns="0" rtlCol="0">
            <a:noAutofit/>
          </a:bodyPr>
          <a:lstStyle/>
          <a:p>
            <a:r>
              <a:rPr lang="en-US" dirty="0">
                <a:solidFill>
                  <a:srgbClr val="569CD6"/>
                </a:solidFill>
                <a:latin typeface="Consolas" panose="020B0609020204030204" pitchFamily="49" charset="0"/>
              </a:rPr>
              <a:t>cmake -S src -B build</a:t>
            </a:r>
          </a:p>
        </p:txBody>
      </p:sp>
      <p:pic>
        <p:nvPicPr>
          <p:cNvPr id="9" name="Inhaltsplatzhalter 6">
            <a:extLst>
              <a:ext uri="{FF2B5EF4-FFF2-40B4-BE49-F238E27FC236}">
                <a16:creationId xmlns:a16="http://schemas.microsoft.com/office/drawing/2014/main" id="{E32373DB-D92E-4CAC-B2EB-BE9B8811915C}"/>
              </a:ext>
            </a:extLst>
          </p:cNvPr>
          <p:cNvPicPr>
            <a:picLocks noChangeAspect="1"/>
          </p:cNvPicPr>
          <p:nvPr/>
        </p:nvPicPr>
        <p:blipFill rotWithShape="1">
          <a:blip r:embed="rId2">
            <a:extLst>
              <a:ext uri="{28A0092B-C50C-407E-A947-70E740481C1C}">
                <a14:useLocalDpi xmlns:a14="http://schemas.microsoft.com/office/drawing/2010/main" val="0"/>
              </a:ext>
            </a:extLst>
          </a:blip>
          <a:srcRect b="44351"/>
          <a:stretch/>
        </p:blipFill>
        <p:spPr>
          <a:xfrm>
            <a:off x="7992532" y="144010"/>
            <a:ext cx="2818629" cy="1517540"/>
          </a:xfrm>
          <a:prstGeom prst="rect">
            <a:avLst/>
          </a:prstGeom>
        </p:spPr>
      </p:pic>
    </p:spTree>
    <p:extLst>
      <p:ext uri="{BB962C8B-B14F-4D97-AF65-F5344CB8AC3E}">
        <p14:creationId xmlns:p14="http://schemas.microsoft.com/office/powerpoint/2010/main" val="3706388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7C5ECF-4C61-46F2-B314-574400770872}"/>
              </a:ext>
            </a:extLst>
          </p:cNvPr>
          <p:cNvSpPr>
            <a:spLocks noGrp="1"/>
          </p:cNvSpPr>
          <p:nvPr>
            <p:ph type="title"/>
          </p:nvPr>
        </p:nvSpPr>
        <p:spPr/>
        <p:txBody>
          <a:bodyPr/>
          <a:lstStyle/>
          <a:p>
            <a:r>
              <a:rPr lang="en-AU" noProof="0" dirty="0"/>
              <a:t>Generate a project buildsystem</a:t>
            </a:r>
          </a:p>
        </p:txBody>
      </p:sp>
      <p:sp>
        <p:nvSpPr>
          <p:cNvPr id="3" name="Textplatzhalter 2">
            <a:extLst>
              <a:ext uri="{FF2B5EF4-FFF2-40B4-BE49-F238E27FC236}">
                <a16:creationId xmlns:a16="http://schemas.microsoft.com/office/drawing/2014/main" id="{ABBD0720-947C-47AC-8F33-BB895E3B3E38}"/>
              </a:ext>
            </a:extLst>
          </p:cNvPr>
          <p:cNvSpPr>
            <a:spLocks noGrp="1"/>
          </p:cNvSpPr>
          <p:nvPr>
            <p:ph type="body" sz="quarter" idx="15"/>
          </p:nvPr>
        </p:nvSpPr>
        <p:spPr/>
        <p:txBody>
          <a:bodyPr/>
          <a:lstStyle/>
          <a:p>
            <a:r>
              <a:rPr lang="en-AU" noProof="0" dirty="0"/>
              <a:t>CMake Basics</a:t>
            </a:r>
          </a:p>
        </p:txBody>
      </p:sp>
      <p:sp>
        <p:nvSpPr>
          <p:cNvPr id="4" name="Foliennummernplatzhalter 3">
            <a:extLst>
              <a:ext uri="{FF2B5EF4-FFF2-40B4-BE49-F238E27FC236}">
                <a16:creationId xmlns:a16="http://schemas.microsoft.com/office/drawing/2014/main" id="{A3A48003-89FE-4197-9878-D0AAC028787E}"/>
              </a:ext>
            </a:extLst>
          </p:cNvPr>
          <p:cNvSpPr>
            <a:spLocks noGrp="1"/>
          </p:cNvSpPr>
          <p:nvPr>
            <p:ph type="sldNum" sz="quarter" idx="12"/>
          </p:nvPr>
        </p:nvSpPr>
        <p:spPr/>
        <p:txBody>
          <a:bodyPr/>
          <a:lstStyle/>
          <a:p>
            <a:fld id="{4898AEC0-503E-4FA4-859C-D0F72D6E3F79}" type="slidenum">
              <a:rPr lang="en-US" noProof="1" smtClean="0"/>
              <a:pPr/>
              <a:t>31</a:t>
            </a:fld>
            <a:endParaRPr lang="en-US" noProof="1"/>
          </a:p>
        </p:txBody>
      </p:sp>
      <p:sp>
        <p:nvSpPr>
          <p:cNvPr id="5" name="Inhaltsplatzhalter 4">
            <a:extLst>
              <a:ext uri="{FF2B5EF4-FFF2-40B4-BE49-F238E27FC236}">
                <a16:creationId xmlns:a16="http://schemas.microsoft.com/office/drawing/2014/main" id="{F9446638-7CDB-4732-9083-266223A4167C}"/>
              </a:ext>
            </a:extLst>
          </p:cNvPr>
          <p:cNvSpPr>
            <a:spLocks noGrp="1"/>
          </p:cNvSpPr>
          <p:nvPr>
            <p:ph sz="quarter" idx="1"/>
          </p:nvPr>
        </p:nvSpPr>
        <p:spPr>
          <a:xfrm>
            <a:off x="258762" y="1228725"/>
            <a:ext cx="10450800" cy="388800"/>
          </a:xfrm>
        </p:spPr>
        <p:txBody>
          <a:bodyPr/>
          <a:lstStyle/>
          <a:p>
            <a:r>
              <a:rPr lang="en-AU" noProof="0" dirty="0"/>
              <a:t>cwd = current working directory</a:t>
            </a:r>
          </a:p>
        </p:txBody>
      </p:sp>
      <p:pic>
        <p:nvPicPr>
          <p:cNvPr id="9" name="Grafik 8">
            <a:extLst>
              <a:ext uri="{FF2B5EF4-FFF2-40B4-BE49-F238E27FC236}">
                <a16:creationId xmlns:a16="http://schemas.microsoft.com/office/drawing/2014/main" id="{8385AF76-1D85-4B96-B5DD-A8AF9A3F5F43}"/>
              </a:ext>
            </a:extLst>
          </p:cNvPr>
          <p:cNvPicPr>
            <a:picLocks noChangeAspect="1"/>
          </p:cNvPicPr>
          <p:nvPr/>
        </p:nvPicPr>
        <p:blipFill>
          <a:blip r:embed="rId2"/>
          <a:stretch>
            <a:fillRect/>
          </a:stretch>
        </p:blipFill>
        <p:spPr>
          <a:xfrm>
            <a:off x="2597078" y="1883925"/>
            <a:ext cx="5445082" cy="3171034"/>
          </a:xfrm>
          <a:prstGeom prst="rect">
            <a:avLst/>
          </a:prstGeom>
        </p:spPr>
      </p:pic>
      <p:pic>
        <p:nvPicPr>
          <p:cNvPr id="7" name="Inhaltsplatzhalter 6">
            <a:extLst>
              <a:ext uri="{FF2B5EF4-FFF2-40B4-BE49-F238E27FC236}">
                <a16:creationId xmlns:a16="http://schemas.microsoft.com/office/drawing/2014/main" id="{A992C4F1-15DE-441F-B6EB-E039689782FD}"/>
              </a:ext>
            </a:extLst>
          </p:cNvPr>
          <p:cNvPicPr>
            <a:picLocks noChangeAspect="1"/>
          </p:cNvPicPr>
          <p:nvPr/>
        </p:nvPicPr>
        <p:blipFill rotWithShape="1">
          <a:blip r:embed="rId3">
            <a:extLst>
              <a:ext uri="{28A0092B-C50C-407E-A947-70E740481C1C}">
                <a14:useLocalDpi xmlns:a14="http://schemas.microsoft.com/office/drawing/2010/main" val="0"/>
              </a:ext>
            </a:extLst>
          </a:blip>
          <a:srcRect b="44351"/>
          <a:stretch/>
        </p:blipFill>
        <p:spPr>
          <a:xfrm>
            <a:off x="7992532" y="144010"/>
            <a:ext cx="2818629" cy="1517540"/>
          </a:xfrm>
          <a:prstGeom prst="rect">
            <a:avLst/>
          </a:prstGeom>
        </p:spPr>
      </p:pic>
    </p:spTree>
    <p:extLst>
      <p:ext uri="{BB962C8B-B14F-4D97-AF65-F5344CB8AC3E}">
        <p14:creationId xmlns:p14="http://schemas.microsoft.com/office/powerpoint/2010/main" val="12316290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nhaltsplatzhalter 6">
            <a:extLst>
              <a:ext uri="{FF2B5EF4-FFF2-40B4-BE49-F238E27FC236}">
                <a16:creationId xmlns:a16="http://schemas.microsoft.com/office/drawing/2014/main" id="{E06337C5-8A66-410F-9DB8-47F49E5989F5}"/>
              </a:ext>
            </a:extLst>
          </p:cNvPr>
          <p:cNvPicPr>
            <a:picLocks noChangeAspect="1"/>
          </p:cNvPicPr>
          <p:nvPr/>
        </p:nvPicPr>
        <p:blipFill rotWithShape="1">
          <a:blip r:embed="rId2">
            <a:extLst>
              <a:ext uri="{28A0092B-C50C-407E-A947-70E740481C1C}">
                <a14:useLocalDpi xmlns:a14="http://schemas.microsoft.com/office/drawing/2010/main" val="0"/>
              </a:ext>
            </a:extLst>
          </a:blip>
          <a:srcRect b="44351"/>
          <a:stretch/>
        </p:blipFill>
        <p:spPr>
          <a:xfrm>
            <a:off x="7992532" y="144010"/>
            <a:ext cx="2818629" cy="1517540"/>
          </a:xfrm>
          <a:prstGeom prst="rect">
            <a:avLst/>
          </a:prstGeom>
        </p:spPr>
      </p:pic>
      <p:sp>
        <p:nvSpPr>
          <p:cNvPr id="3" name="Textplatzhalter 2">
            <a:extLst>
              <a:ext uri="{FF2B5EF4-FFF2-40B4-BE49-F238E27FC236}">
                <a16:creationId xmlns:a16="http://schemas.microsoft.com/office/drawing/2014/main" id="{ABBD0720-947C-47AC-8F33-BB895E3B3E38}"/>
              </a:ext>
            </a:extLst>
          </p:cNvPr>
          <p:cNvSpPr>
            <a:spLocks noGrp="1"/>
          </p:cNvSpPr>
          <p:nvPr>
            <p:ph type="body" sz="quarter" idx="15"/>
          </p:nvPr>
        </p:nvSpPr>
        <p:spPr/>
        <p:txBody>
          <a:bodyPr/>
          <a:lstStyle/>
          <a:p>
            <a:r>
              <a:rPr lang="en-AU" noProof="0" dirty="0"/>
              <a:t>CMake Basics</a:t>
            </a:r>
          </a:p>
        </p:txBody>
      </p:sp>
      <p:sp>
        <p:nvSpPr>
          <p:cNvPr id="2" name="Titel 1">
            <a:extLst>
              <a:ext uri="{FF2B5EF4-FFF2-40B4-BE49-F238E27FC236}">
                <a16:creationId xmlns:a16="http://schemas.microsoft.com/office/drawing/2014/main" id="{657C5ECF-4C61-46F2-B314-574400770872}"/>
              </a:ext>
            </a:extLst>
          </p:cNvPr>
          <p:cNvSpPr>
            <a:spLocks noGrp="1"/>
          </p:cNvSpPr>
          <p:nvPr>
            <p:ph type="title"/>
          </p:nvPr>
        </p:nvSpPr>
        <p:spPr/>
        <p:txBody>
          <a:bodyPr/>
          <a:lstStyle/>
          <a:p>
            <a:r>
              <a:rPr lang="en-AU" noProof="0" dirty="0"/>
              <a:t>Generate a project buildsystem - Options</a:t>
            </a:r>
          </a:p>
        </p:txBody>
      </p:sp>
      <p:sp>
        <p:nvSpPr>
          <p:cNvPr id="5" name="Inhaltsplatzhalter 4">
            <a:extLst>
              <a:ext uri="{FF2B5EF4-FFF2-40B4-BE49-F238E27FC236}">
                <a16:creationId xmlns:a16="http://schemas.microsoft.com/office/drawing/2014/main" id="{F9446638-7CDB-4732-9083-266223A4167C}"/>
              </a:ext>
            </a:extLst>
          </p:cNvPr>
          <p:cNvSpPr>
            <a:spLocks noGrp="1"/>
          </p:cNvSpPr>
          <p:nvPr>
            <p:ph sz="half" idx="1"/>
          </p:nvPr>
        </p:nvSpPr>
        <p:spPr>
          <a:xfrm>
            <a:off x="259200" y="1296000"/>
            <a:ext cx="5225612" cy="4168800"/>
          </a:xfrm>
        </p:spPr>
        <p:txBody>
          <a:bodyPr/>
          <a:lstStyle/>
          <a:p>
            <a:r>
              <a:rPr lang="en-AU" b="1" noProof="0" dirty="0"/>
              <a:t>-S &lt;path-to-source&gt;</a:t>
            </a:r>
          </a:p>
          <a:p>
            <a:pPr lvl="1"/>
            <a:r>
              <a:rPr lang="en-AU" noProof="0" dirty="0"/>
              <a:t>Path to root directory of the CMake project to build</a:t>
            </a:r>
          </a:p>
          <a:p>
            <a:r>
              <a:rPr lang="en-AU" b="1" noProof="0" dirty="0"/>
              <a:t>-B &lt;path-to-build&gt;</a:t>
            </a:r>
          </a:p>
          <a:p>
            <a:pPr lvl="1"/>
            <a:r>
              <a:rPr lang="en-AU" noProof="0" dirty="0"/>
              <a:t>Path to directory which CMake will use as the root of build directory. If the directory doesn't already exist CMake will make it</a:t>
            </a:r>
          </a:p>
          <a:p>
            <a:r>
              <a:rPr lang="en-AU" b="1" noProof="0" dirty="0"/>
              <a:t>-D &lt;var&gt;:&lt;type&gt;=&lt;value&gt;, -D &lt;var&gt;=&lt;value&gt;</a:t>
            </a:r>
          </a:p>
          <a:p>
            <a:pPr lvl="1"/>
            <a:r>
              <a:rPr lang="en-AU" noProof="0" dirty="0"/>
              <a:t>Create or update a CMake CACHE entry</a:t>
            </a:r>
          </a:p>
          <a:p>
            <a:pPr lvl="1"/>
            <a:r>
              <a:rPr lang="en-AU" noProof="0" dirty="0"/>
              <a:t>When CMake is first run in an empty build tree, it creates a CMakeCache.txt file and populates it with customizable settings for the project </a:t>
            </a:r>
          </a:p>
          <a:p>
            <a:pPr lvl="1"/>
            <a:r>
              <a:rPr lang="en-AU" noProof="0" dirty="0"/>
              <a:t>This option may be used to specify a setting that takes priority over the project's default value</a:t>
            </a:r>
          </a:p>
        </p:txBody>
      </p:sp>
      <p:sp>
        <p:nvSpPr>
          <p:cNvPr id="7" name="Inhaltsplatzhalter 6">
            <a:extLst>
              <a:ext uri="{FF2B5EF4-FFF2-40B4-BE49-F238E27FC236}">
                <a16:creationId xmlns:a16="http://schemas.microsoft.com/office/drawing/2014/main" id="{D75DE7A3-D787-42BF-8530-CA001FAD6ED5}"/>
              </a:ext>
            </a:extLst>
          </p:cNvPr>
          <p:cNvSpPr>
            <a:spLocks noGrp="1"/>
          </p:cNvSpPr>
          <p:nvPr>
            <p:ph sz="half" idx="2"/>
          </p:nvPr>
        </p:nvSpPr>
        <p:spPr>
          <a:xfrm>
            <a:off x="5853600" y="1295998"/>
            <a:ext cx="4860000" cy="4514251"/>
          </a:xfrm>
          <a:solidFill>
            <a:schemeClr val="bg1"/>
          </a:solidFill>
        </p:spPr>
        <p:txBody>
          <a:bodyPr/>
          <a:lstStyle/>
          <a:p>
            <a:r>
              <a:rPr lang="en-AU" b="1" noProof="0" dirty="0"/>
              <a:t>-G &lt;generator-name&gt;</a:t>
            </a:r>
          </a:p>
          <a:p>
            <a:pPr lvl="1"/>
            <a:r>
              <a:rPr lang="en-AU" noProof="0" dirty="0"/>
              <a:t>Specify a build system generator</a:t>
            </a:r>
          </a:p>
          <a:p>
            <a:r>
              <a:rPr lang="en-AU" b="1" noProof="0" dirty="0"/>
              <a:t>--preset &lt;preset&gt;, --preset=&lt;preset&gt;</a:t>
            </a:r>
          </a:p>
          <a:p>
            <a:pPr lvl="1"/>
            <a:r>
              <a:rPr lang="en-AU" noProof="0" dirty="0"/>
              <a:t>Reads a preset from &lt;path-to-source&gt;/CMakePresets.json and &lt;path-to-source&gt;/CMakeUserPresets.json. The preset may specify the generator and the build directory, and a list of variables and other arguments to pass to CMake. The current working directory must contain CMake preset files</a:t>
            </a:r>
          </a:p>
          <a:p>
            <a:pPr lvl="1"/>
            <a:r>
              <a:rPr lang="en-AU" noProof="0" dirty="0"/>
              <a:t>The presets are read before all other command line options. The options specified by the preset (variables, generator, etc.) can all be overridden by manually specifying them on the command line</a:t>
            </a:r>
          </a:p>
        </p:txBody>
      </p:sp>
      <p:sp>
        <p:nvSpPr>
          <p:cNvPr id="4" name="Foliennummernplatzhalter 3">
            <a:extLst>
              <a:ext uri="{FF2B5EF4-FFF2-40B4-BE49-F238E27FC236}">
                <a16:creationId xmlns:a16="http://schemas.microsoft.com/office/drawing/2014/main" id="{A3A48003-89FE-4197-9878-D0AAC028787E}"/>
              </a:ext>
            </a:extLst>
          </p:cNvPr>
          <p:cNvSpPr>
            <a:spLocks noGrp="1"/>
          </p:cNvSpPr>
          <p:nvPr>
            <p:ph type="sldNum" sz="quarter" idx="12"/>
          </p:nvPr>
        </p:nvSpPr>
        <p:spPr/>
        <p:txBody>
          <a:bodyPr/>
          <a:lstStyle/>
          <a:p>
            <a:fld id="{4898AEC0-503E-4FA4-859C-D0F72D6E3F79}" type="slidenum">
              <a:rPr lang="en-US" noProof="1" smtClean="0"/>
              <a:pPr/>
              <a:t>32</a:t>
            </a:fld>
            <a:endParaRPr lang="en-US" noProof="1"/>
          </a:p>
        </p:txBody>
      </p:sp>
    </p:spTree>
    <p:extLst>
      <p:ext uri="{BB962C8B-B14F-4D97-AF65-F5344CB8AC3E}">
        <p14:creationId xmlns:p14="http://schemas.microsoft.com/office/powerpoint/2010/main" val="42403609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106582-4240-46EC-8E3B-5CF1EB7B341C}"/>
              </a:ext>
            </a:extLst>
          </p:cNvPr>
          <p:cNvSpPr>
            <a:spLocks noGrp="1"/>
          </p:cNvSpPr>
          <p:nvPr>
            <p:ph type="title"/>
          </p:nvPr>
        </p:nvSpPr>
        <p:spPr/>
        <p:txBody>
          <a:bodyPr/>
          <a:lstStyle/>
          <a:p>
            <a:r>
              <a:rPr lang="en-US" dirty="0"/>
              <a:t>Exercise – Generate a project buildsystem</a:t>
            </a:r>
          </a:p>
        </p:txBody>
      </p:sp>
      <p:sp>
        <p:nvSpPr>
          <p:cNvPr id="3" name="Textplatzhalter 2">
            <a:extLst>
              <a:ext uri="{FF2B5EF4-FFF2-40B4-BE49-F238E27FC236}">
                <a16:creationId xmlns:a16="http://schemas.microsoft.com/office/drawing/2014/main" id="{44513B5B-3C1D-4669-9250-91825F1E1A16}"/>
              </a:ext>
            </a:extLst>
          </p:cNvPr>
          <p:cNvSpPr>
            <a:spLocks noGrp="1"/>
          </p:cNvSpPr>
          <p:nvPr>
            <p:ph type="body" sz="quarter" idx="15"/>
          </p:nvPr>
        </p:nvSpPr>
        <p:spPr/>
        <p:txBody>
          <a:bodyPr/>
          <a:lstStyle/>
          <a:p>
            <a:r>
              <a:rPr lang="en-US"/>
              <a:t>CMake Basics</a:t>
            </a:r>
          </a:p>
        </p:txBody>
      </p:sp>
      <p:sp>
        <p:nvSpPr>
          <p:cNvPr id="4" name="Foliennummernplatzhalter 3">
            <a:extLst>
              <a:ext uri="{FF2B5EF4-FFF2-40B4-BE49-F238E27FC236}">
                <a16:creationId xmlns:a16="http://schemas.microsoft.com/office/drawing/2014/main" id="{28C833B7-A016-4978-93CB-B45A9B3D499F}"/>
              </a:ext>
            </a:extLst>
          </p:cNvPr>
          <p:cNvSpPr>
            <a:spLocks noGrp="1"/>
          </p:cNvSpPr>
          <p:nvPr>
            <p:ph type="sldNum" sz="quarter" idx="12"/>
          </p:nvPr>
        </p:nvSpPr>
        <p:spPr/>
        <p:txBody>
          <a:bodyPr/>
          <a:lstStyle/>
          <a:p>
            <a:fld id="{4898AEC0-503E-4FA4-859C-D0F72D6E3F79}" type="slidenum">
              <a:rPr lang="en-US" noProof="1" smtClean="0"/>
              <a:pPr/>
              <a:t>33</a:t>
            </a:fld>
            <a:endParaRPr lang="en-US" noProof="1"/>
          </a:p>
        </p:txBody>
      </p:sp>
      <p:sp>
        <p:nvSpPr>
          <p:cNvPr id="5" name="Inhaltsplatzhalter 4">
            <a:extLst>
              <a:ext uri="{FF2B5EF4-FFF2-40B4-BE49-F238E27FC236}">
                <a16:creationId xmlns:a16="http://schemas.microsoft.com/office/drawing/2014/main" id="{C117442D-D184-42F3-B0F6-174420F60CA0}"/>
              </a:ext>
            </a:extLst>
          </p:cNvPr>
          <p:cNvSpPr>
            <a:spLocks noGrp="1"/>
          </p:cNvSpPr>
          <p:nvPr>
            <p:ph sz="quarter" idx="1"/>
          </p:nvPr>
        </p:nvSpPr>
        <p:spPr/>
        <p:txBody>
          <a:bodyPr/>
          <a:lstStyle/>
          <a:p>
            <a:r>
              <a:rPr lang="en-US" dirty="0"/>
              <a:t>Open Exercise “</a:t>
            </a:r>
            <a:r>
              <a:rPr lang="en-US" dirty="0" err="1"/>
              <a:t>GenerateABuildystem</a:t>
            </a:r>
            <a:r>
              <a:rPr lang="en-US" dirty="0"/>
              <a:t>” in </a:t>
            </a:r>
            <a:r>
              <a:rPr lang="en-US" dirty="0" err="1"/>
              <a:t>VSCode</a:t>
            </a:r>
            <a:endParaRPr lang="en-US" dirty="0"/>
          </a:p>
          <a:p>
            <a:r>
              <a:rPr lang="en-US" dirty="0"/>
              <a:t>Generate a project buildsystem via using cmake on the command line for the predefined CMakeLists.txt</a:t>
            </a:r>
          </a:p>
          <a:p>
            <a:pPr lvl="1"/>
            <a:r>
              <a:rPr lang="en-US" dirty="0"/>
              <a:t>In order to work in our environment, you need to use options</a:t>
            </a:r>
          </a:p>
          <a:p>
            <a:pPr lvl="2"/>
            <a:r>
              <a:rPr lang="en-US" i="1" dirty="0"/>
              <a:t>-D CMAKE_C_COMPILER=C:/TCC/Tools/mingw64/8.1.0_WIN64/bin/gcc.exe -G Ninja</a:t>
            </a:r>
          </a:p>
          <a:p>
            <a:r>
              <a:rPr lang="en-US" dirty="0"/>
              <a:t>Play around with the commands</a:t>
            </a:r>
          </a:p>
          <a:p>
            <a:r>
              <a:rPr lang="en-US" dirty="0"/>
              <a:t>Check which files are created after the generate step and get an impression how they look like</a:t>
            </a:r>
          </a:p>
        </p:txBody>
      </p:sp>
    </p:spTree>
    <p:extLst>
      <p:ext uri="{BB962C8B-B14F-4D97-AF65-F5344CB8AC3E}">
        <p14:creationId xmlns:p14="http://schemas.microsoft.com/office/powerpoint/2010/main" val="3650874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7C5ECF-4C61-46F2-B314-574400770872}"/>
              </a:ext>
            </a:extLst>
          </p:cNvPr>
          <p:cNvSpPr>
            <a:spLocks noGrp="1"/>
          </p:cNvSpPr>
          <p:nvPr>
            <p:ph type="title"/>
          </p:nvPr>
        </p:nvSpPr>
        <p:spPr/>
        <p:txBody>
          <a:bodyPr/>
          <a:lstStyle/>
          <a:p>
            <a:r>
              <a:rPr lang="en-AU" noProof="0" dirty="0"/>
              <a:t>Build a project</a:t>
            </a:r>
          </a:p>
        </p:txBody>
      </p:sp>
      <p:sp>
        <p:nvSpPr>
          <p:cNvPr id="3" name="Textplatzhalter 2">
            <a:extLst>
              <a:ext uri="{FF2B5EF4-FFF2-40B4-BE49-F238E27FC236}">
                <a16:creationId xmlns:a16="http://schemas.microsoft.com/office/drawing/2014/main" id="{ABBD0720-947C-47AC-8F33-BB895E3B3E38}"/>
              </a:ext>
            </a:extLst>
          </p:cNvPr>
          <p:cNvSpPr>
            <a:spLocks noGrp="1"/>
          </p:cNvSpPr>
          <p:nvPr>
            <p:ph type="body" sz="quarter" idx="15"/>
          </p:nvPr>
        </p:nvSpPr>
        <p:spPr/>
        <p:txBody>
          <a:bodyPr/>
          <a:lstStyle/>
          <a:p>
            <a:r>
              <a:rPr lang="en-AU" noProof="0" dirty="0"/>
              <a:t>CMake Basics</a:t>
            </a:r>
          </a:p>
        </p:txBody>
      </p:sp>
      <p:sp>
        <p:nvSpPr>
          <p:cNvPr id="4" name="Foliennummernplatzhalter 3">
            <a:extLst>
              <a:ext uri="{FF2B5EF4-FFF2-40B4-BE49-F238E27FC236}">
                <a16:creationId xmlns:a16="http://schemas.microsoft.com/office/drawing/2014/main" id="{A3A48003-89FE-4197-9878-D0AAC028787E}"/>
              </a:ext>
            </a:extLst>
          </p:cNvPr>
          <p:cNvSpPr>
            <a:spLocks noGrp="1"/>
          </p:cNvSpPr>
          <p:nvPr>
            <p:ph type="sldNum" sz="quarter" idx="12"/>
          </p:nvPr>
        </p:nvSpPr>
        <p:spPr/>
        <p:txBody>
          <a:bodyPr/>
          <a:lstStyle/>
          <a:p>
            <a:fld id="{4898AEC0-503E-4FA4-859C-D0F72D6E3F79}" type="slidenum">
              <a:rPr lang="en-US" noProof="1" smtClean="0"/>
              <a:pPr/>
              <a:t>34</a:t>
            </a:fld>
            <a:endParaRPr lang="en-US" noProof="1"/>
          </a:p>
        </p:txBody>
      </p:sp>
      <p:sp>
        <p:nvSpPr>
          <p:cNvPr id="5" name="Inhaltsplatzhalter 4">
            <a:extLst>
              <a:ext uri="{FF2B5EF4-FFF2-40B4-BE49-F238E27FC236}">
                <a16:creationId xmlns:a16="http://schemas.microsoft.com/office/drawing/2014/main" id="{F9446638-7CDB-4732-9083-266223A4167C}"/>
              </a:ext>
            </a:extLst>
          </p:cNvPr>
          <p:cNvSpPr>
            <a:spLocks noGrp="1"/>
          </p:cNvSpPr>
          <p:nvPr>
            <p:ph sz="quarter" idx="1"/>
          </p:nvPr>
        </p:nvSpPr>
        <p:spPr>
          <a:xfrm>
            <a:off x="258762" y="2095500"/>
            <a:ext cx="10450800" cy="3369300"/>
          </a:xfrm>
        </p:spPr>
        <p:txBody>
          <a:bodyPr/>
          <a:lstStyle/>
          <a:p>
            <a:r>
              <a:rPr lang="en-AU" noProof="0" dirty="0"/>
              <a:t>Make provides a command-line signature to build an already-generated project binary tree</a:t>
            </a:r>
          </a:p>
          <a:p>
            <a:r>
              <a:rPr lang="en-AU" b="1" noProof="0" dirty="0"/>
              <a:t>--build &lt;dir&gt;</a:t>
            </a:r>
          </a:p>
          <a:p>
            <a:pPr lvl="1"/>
            <a:r>
              <a:rPr lang="en-AU" noProof="0" dirty="0"/>
              <a:t>Project binary directory to be built. This is required (unless a preset is specified) and must be first</a:t>
            </a:r>
          </a:p>
          <a:p>
            <a:r>
              <a:rPr lang="en-AU" b="1" noProof="0" dirty="0"/>
              <a:t>--preset &lt;preset&gt;, --preset=&lt;preset&gt;</a:t>
            </a:r>
          </a:p>
          <a:p>
            <a:pPr lvl="1"/>
            <a:r>
              <a:rPr lang="en-AU" noProof="0" dirty="0"/>
              <a:t>Use a build preset to specify build options. The project binary directory is inferred from the configurePreset key. The current working directory must contain CMake preset files</a:t>
            </a:r>
          </a:p>
        </p:txBody>
      </p:sp>
      <p:sp>
        <p:nvSpPr>
          <p:cNvPr id="8" name="Textfeld 7">
            <a:extLst>
              <a:ext uri="{FF2B5EF4-FFF2-40B4-BE49-F238E27FC236}">
                <a16:creationId xmlns:a16="http://schemas.microsoft.com/office/drawing/2014/main" id="{443925BB-A395-4D08-96C3-CD2EC8F003E7}"/>
              </a:ext>
            </a:extLst>
          </p:cNvPr>
          <p:cNvSpPr txBox="1"/>
          <p:nvPr/>
        </p:nvSpPr>
        <p:spPr>
          <a:xfrm>
            <a:off x="266700" y="1292652"/>
            <a:ext cx="10450800" cy="621873"/>
          </a:xfrm>
          <a:prstGeom prst="rect">
            <a:avLst/>
          </a:prstGeom>
          <a:solidFill>
            <a:schemeClr val="tx1"/>
          </a:solidFill>
        </p:spPr>
        <p:txBody>
          <a:bodyPr wrap="square" lIns="0" tIns="0" rIns="0" bIns="0" rtlCol="0">
            <a:noAutofit/>
          </a:bodyPr>
          <a:lstStyle/>
          <a:p>
            <a:r>
              <a:rPr lang="en-US" dirty="0">
                <a:solidFill>
                  <a:srgbClr val="569CD6"/>
                </a:solidFill>
                <a:latin typeface="Consolas" panose="020B0609020204030204" pitchFamily="49" charset="0"/>
              </a:rPr>
              <a:t>cmake --build &lt;dir&gt;             [&lt;options&gt;] [-- &lt;build-tool-options&gt;]</a:t>
            </a:r>
          </a:p>
          <a:p>
            <a:r>
              <a:rPr lang="en-US" dirty="0">
                <a:solidFill>
                  <a:srgbClr val="569CD6"/>
                </a:solidFill>
                <a:latin typeface="Consolas" panose="020B0609020204030204" pitchFamily="49" charset="0"/>
              </a:rPr>
              <a:t>cmake --build --preset &lt;preset&gt; [&lt;options&gt;] [-- &lt;build-tool-options&gt;]</a:t>
            </a:r>
          </a:p>
        </p:txBody>
      </p:sp>
      <p:pic>
        <p:nvPicPr>
          <p:cNvPr id="7" name="Inhaltsplatzhalter 6">
            <a:extLst>
              <a:ext uri="{FF2B5EF4-FFF2-40B4-BE49-F238E27FC236}">
                <a16:creationId xmlns:a16="http://schemas.microsoft.com/office/drawing/2014/main" id="{C90A0FBA-E205-40B7-97A6-A8072D3BF7C7}"/>
              </a:ext>
            </a:extLst>
          </p:cNvPr>
          <p:cNvPicPr>
            <a:picLocks noChangeAspect="1"/>
          </p:cNvPicPr>
          <p:nvPr/>
        </p:nvPicPr>
        <p:blipFill rotWithShape="1">
          <a:blip r:embed="rId2">
            <a:extLst>
              <a:ext uri="{28A0092B-C50C-407E-A947-70E740481C1C}">
                <a14:useLocalDpi xmlns:a14="http://schemas.microsoft.com/office/drawing/2010/main" val="0"/>
              </a:ext>
            </a:extLst>
          </a:blip>
          <a:srcRect t="52399" r="34747" b="23636"/>
          <a:stretch/>
        </p:blipFill>
        <p:spPr>
          <a:xfrm>
            <a:off x="7905852" y="112610"/>
            <a:ext cx="2811648" cy="999067"/>
          </a:xfrm>
          <a:prstGeom prst="rect">
            <a:avLst/>
          </a:prstGeom>
        </p:spPr>
      </p:pic>
    </p:spTree>
    <p:extLst>
      <p:ext uri="{BB962C8B-B14F-4D97-AF65-F5344CB8AC3E}">
        <p14:creationId xmlns:p14="http://schemas.microsoft.com/office/powerpoint/2010/main" val="2262109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106582-4240-46EC-8E3B-5CF1EB7B341C}"/>
              </a:ext>
            </a:extLst>
          </p:cNvPr>
          <p:cNvSpPr>
            <a:spLocks noGrp="1"/>
          </p:cNvSpPr>
          <p:nvPr>
            <p:ph type="title"/>
          </p:nvPr>
        </p:nvSpPr>
        <p:spPr/>
        <p:txBody>
          <a:bodyPr/>
          <a:lstStyle/>
          <a:p>
            <a:r>
              <a:rPr lang="en-US" dirty="0"/>
              <a:t>Exercise – Build a project</a:t>
            </a:r>
          </a:p>
        </p:txBody>
      </p:sp>
      <p:sp>
        <p:nvSpPr>
          <p:cNvPr id="3" name="Textplatzhalter 2">
            <a:extLst>
              <a:ext uri="{FF2B5EF4-FFF2-40B4-BE49-F238E27FC236}">
                <a16:creationId xmlns:a16="http://schemas.microsoft.com/office/drawing/2014/main" id="{44513B5B-3C1D-4669-9250-91825F1E1A16}"/>
              </a:ext>
            </a:extLst>
          </p:cNvPr>
          <p:cNvSpPr>
            <a:spLocks noGrp="1"/>
          </p:cNvSpPr>
          <p:nvPr>
            <p:ph type="body" sz="quarter" idx="15"/>
          </p:nvPr>
        </p:nvSpPr>
        <p:spPr/>
        <p:txBody>
          <a:bodyPr/>
          <a:lstStyle/>
          <a:p>
            <a:r>
              <a:rPr lang="en-US" dirty="0"/>
              <a:t>CMake Basics</a:t>
            </a:r>
          </a:p>
        </p:txBody>
      </p:sp>
      <p:sp>
        <p:nvSpPr>
          <p:cNvPr id="4" name="Foliennummernplatzhalter 3">
            <a:extLst>
              <a:ext uri="{FF2B5EF4-FFF2-40B4-BE49-F238E27FC236}">
                <a16:creationId xmlns:a16="http://schemas.microsoft.com/office/drawing/2014/main" id="{28C833B7-A016-4978-93CB-B45A9B3D499F}"/>
              </a:ext>
            </a:extLst>
          </p:cNvPr>
          <p:cNvSpPr>
            <a:spLocks noGrp="1"/>
          </p:cNvSpPr>
          <p:nvPr>
            <p:ph type="sldNum" sz="quarter" idx="12"/>
          </p:nvPr>
        </p:nvSpPr>
        <p:spPr/>
        <p:txBody>
          <a:bodyPr/>
          <a:lstStyle/>
          <a:p>
            <a:fld id="{4898AEC0-503E-4FA4-859C-D0F72D6E3F79}" type="slidenum">
              <a:rPr lang="en-US" noProof="1" smtClean="0"/>
              <a:pPr/>
              <a:t>35</a:t>
            </a:fld>
            <a:endParaRPr lang="en-US" noProof="1"/>
          </a:p>
        </p:txBody>
      </p:sp>
      <p:sp>
        <p:nvSpPr>
          <p:cNvPr id="5" name="Inhaltsplatzhalter 4">
            <a:extLst>
              <a:ext uri="{FF2B5EF4-FFF2-40B4-BE49-F238E27FC236}">
                <a16:creationId xmlns:a16="http://schemas.microsoft.com/office/drawing/2014/main" id="{C117442D-D184-42F3-B0F6-174420F60CA0}"/>
              </a:ext>
            </a:extLst>
          </p:cNvPr>
          <p:cNvSpPr>
            <a:spLocks noGrp="1"/>
          </p:cNvSpPr>
          <p:nvPr>
            <p:ph sz="quarter" idx="1"/>
          </p:nvPr>
        </p:nvSpPr>
        <p:spPr/>
        <p:txBody>
          <a:bodyPr/>
          <a:lstStyle/>
          <a:p>
            <a:r>
              <a:rPr lang="en-US" dirty="0"/>
              <a:t>You can stay on folder for exercise “</a:t>
            </a:r>
            <a:r>
              <a:rPr lang="en-US" dirty="0" err="1"/>
              <a:t>GenerateABuildystem</a:t>
            </a:r>
            <a:r>
              <a:rPr lang="en-US" dirty="0"/>
              <a:t>”</a:t>
            </a:r>
          </a:p>
          <a:p>
            <a:r>
              <a:rPr lang="en-US" dirty="0"/>
              <a:t>Build the project for which you just ran the generation and run the executable to check if the project was build correctly</a:t>
            </a:r>
          </a:p>
        </p:txBody>
      </p:sp>
    </p:spTree>
    <p:extLst>
      <p:ext uri="{BB962C8B-B14F-4D97-AF65-F5344CB8AC3E}">
        <p14:creationId xmlns:p14="http://schemas.microsoft.com/office/powerpoint/2010/main" val="29961313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7C5ECF-4C61-46F2-B314-574400770872}"/>
              </a:ext>
            </a:extLst>
          </p:cNvPr>
          <p:cNvSpPr>
            <a:spLocks noGrp="1"/>
          </p:cNvSpPr>
          <p:nvPr>
            <p:ph type="title"/>
          </p:nvPr>
        </p:nvSpPr>
        <p:spPr/>
        <p:txBody>
          <a:bodyPr/>
          <a:lstStyle/>
          <a:p>
            <a:r>
              <a:rPr lang="en-AU" noProof="0" dirty="0"/>
              <a:t>Install a project</a:t>
            </a:r>
          </a:p>
        </p:txBody>
      </p:sp>
      <p:sp>
        <p:nvSpPr>
          <p:cNvPr id="3" name="Textplatzhalter 2">
            <a:extLst>
              <a:ext uri="{FF2B5EF4-FFF2-40B4-BE49-F238E27FC236}">
                <a16:creationId xmlns:a16="http://schemas.microsoft.com/office/drawing/2014/main" id="{ABBD0720-947C-47AC-8F33-BB895E3B3E38}"/>
              </a:ext>
            </a:extLst>
          </p:cNvPr>
          <p:cNvSpPr>
            <a:spLocks noGrp="1"/>
          </p:cNvSpPr>
          <p:nvPr>
            <p:ph type="body" sz="quarter" idx="15"/>
          </p:nvPr>
        </p:nvSpPr>
        <p:spPr/>
        <p:txBody>
          <a:bodyPr/>
          <a:lstStyle/>
          <a:p>
            <a:r>
              <a:rPr lang="en-AU" noProof="0" dirty="0"/>
              <a:t>CMake Basics</a:t>
            </a:r>
          </a:p>
        </p:txBody>
      </p:sp>
      <p:sp>
        <p:nvSpPr>
          <p:cNvPr id="4" name="Foliennummernplatzhalter 3">
            <a:extLst>
              <a:ext uri="{FF2B5EF4-FFF2-40B4-BE49-F238E27FC236}">
                <a16:creationId xmlns:a16="http://schemas.microsoft.com/office/drawing/2014/main" id="{A3A48003-89FE-4197-9878-D0AAC028787E}"/>
              </a:ext>
            </a:extLst>
          </p:cNvPr>
          <p:cNvSpPr>
            <a:spLocks noGrp="1"/>
          </p:cNvSpPr>
          <p:nvPr>
            <p:ph type="sldNum" sz="quarter" idx="12"/>
          </p:nvPr>
        </p:nvSpPr>
        <p:spPr/>
        <p:txBody>
          <a:bodyPr/>
          <a:lstStyle/>
          <a:p>
            <a:fld id="{4898AEC0-503E-4FA4-859C-D0F72D6E3F79}" type="slidenum">
              <a:rPr lang="en-US" noProof="1" smtClean="0"/>
              <a:pPr/>
              <a:t>36</a:t>
            </a:fld>
            <a:endParaRPr lang="en-US" noProof="1"/>
          </a:p>
        </p:txBody>
      </p:sp>
      <p:sp>
        <p:nvSpPr>
          <p:cNvPr id="5" name="Inhaltsplatzhalter 4">
            <a:extLst>
              <a:ext uri="{FF2B5EF4-FFF2-40B4-BE49-F238E27FC236}">
                <a16:creationId xmlns:a16="http://schemas.microsoft.com/office/drawing/2014/main" id="{F9446638-7CDB-4732-9083-266223A4167C}"/>
              </a:ext>
            </a:extLst>
          </p:cNvPr>
          <p:cNvSpPr>
            <a:spLocks noGrp="1"/>
          </p:cNvSpPr>
          <p:nvPr>
            <p:ph sz="quarter" idx="1"/>
          </p:nvPr>
        </p:nvSpPr>
        <p:spPr/>
        <p:txBody>
          <a:bodyPr/>
          <a:lstStyle/>
          <a:p>
            <a:r>
              <a:rPr lang="en-AU" noProof="0" dirty="0"/>
              <a:t>CMake provides a command-line signature to install an already-generated project binary tree</a:t>
            </a:r>
          </a:p>
          <a:p>
            <a:endParaRPr lang="en-AU" noProof="0" dirty="0"/>
          </a:p>
          <a:p>
            <a:endParaRPr lang="en-AU" noProof="0" dirty="0"/>
          </a:p>
          <a:p>
            <a:r>
              <a:rPr lang="en-AU" noProof="0" dirty="0"/>
              <a:t>This may be used after building a project to run installation without using the generated build system or the native build tool </a:t>
            </a:r>
          </a:p>
          <a:p>
            <a:r>
              <a:rPr lang="en-AU" noProof="0" dirty="0"/>
              <a:t>The options are:</a:t>
            </a:r>
          </a:p>
          <a:p>
            <a:r>
              <a:rPr lang="en-AU" noProof="0" dirty="0"/>
              <a:t>--install &lt;dir&gt;</a:t>
            </a:r>
          </a:p>
          <a:p>
            <a:pPr lvl="1"/>
            <a:r>
              <a:rPr lang="en-AU" noProof="0" dirty="0"/>
              <a:t>Project binary directory to install. This is required and must be first.</a:t>
            </a:r>
          </a:p>
          <a:p>
            <a:r>
              <a:rPr lang="en-AU" noProof="0" dirty="0"/>
              <a:t>--prefix &lt;prefix&gt;</a:t>
            </a:r>
          </a:p>
          <a:p>
            <a:pPr lvl="1"/>
            <a:r>
              <a:rPr lang="en-AU" noProof="0" dirty="0"/>
              <a:t>Override the installation prefix, CMAKE_INSTALL_PREFIX</a:t>
            </a:r>
          </a:p>
          <a:p>
            <a:endParaRPr lang="en-AU" noProof="0" dirty="0"/>
          </a:p>
        </p:txBody>
      </p:sp>
      <p:sp>
        <p:nvSpPr>
          <p:cNvPr id="6" name="Textfeld 5">
            <a:extLst>
              <a:ext uri="{FF2B5EF4-FFF2-40B4-BE49-F238E27FC236}">
                <a16:creationId xmlns:a16="http://schemas.microsoft.com/office/drawing/2014/main" id="{27A1535F-6BDF-459A-A8BA-FD17B61701AC}"/>
              </a:ext>
            </a:extLst>
          </p:cNvPr>
          <p:cNvSpPr txBox="1"/>
          <p:nvPr/>
        </p:nvSpPr>
        <p:spPr>
          <a:xfrm>
            <a:off x="266700" y="1786828"/>
            <a:ext cx="4314825" cy="388800"/>
          </a:xfrm>
          <a:prstGeom prst="rect">
            <a:avLst/>
          </a:prstGeom>
          <a:solidFill>
            <a:schemeClr val="tx1"/>
          </a:solidFill>
        </p:spPr>
        <p:txBody>
          <a:bodyPr wrap="square" lIns="0" tIns="0" rIns="0" bIns="0" rtlCol="0">
            <a:noAutofit/>
          </a:bodyPr>
          <a:lstStyle/>
          <a:p>
            <a:r>
              <a:rPr lang="en-US" dirty="0">
                <a:solidFill>
                  <a:srgbClr val="569CD6"/>
                </a:solidFill>
                <a:latin typeface="Consolas" panose="020B0609020204030204" pitchFamily="49" charset="0"/>
              </a:rPr>
              <a:t>cmake --install &lt;dir&gt; [&lt;options&gt;]</a:t>
            </a:r>
          </a:p>
          <a:p>
            <a:endParaRPr lang="en-US" dirty="0">
              <a:solidFill>
                <a:srgbClr val="569CD6"/>
              </a:solidFill>
              <a:latin typeface="Consolas" panose="020B0609020204030204" pitchFamily="49" charset="0"/>
            </a:endParaRPr>
          </a:p>
        </p:txBody>
      </p:sp>
      <p:pic>
        <p:nvPicPr>
          <p:cNvPr id="7" name="Inhaltsplatzhalter 6">
            <a:extLst>
              <a:ext uri="{FF2B5EF4-FFF2-40B4-BE49-F238E27FC236}">
                <a16:creationId xmlns:a16="http://schemas.microsoft.com/office/drawing/2014/main" id="{D2C5F99E-09FA-4B50-96D3-8D005E672628}"/>
              </a:ext>
            </a:extLst>
          </p:cNvPr>
          <p:cNvPicPr>
            <a:picLocks noChangeAspect="1"/>
          </p:cNvPicPr>
          <p:nvPr/>
        </p:nvPicPr>
        <p:blipFill rotWithShape="1">
          <a:blip r:embed="rId2">
            <a:extLst>
              <a:ext uri="{28A0092B-C50C-407E-A947-70E740481C1C}">
                <a14:useLocalDpi xmlns:a14="http://schemas.microsoft.com/office/drawing/2010/main" val="0"/>
              </a:ext>
            </a:extLst>
          </a:blip>
          <a:srcRect l="33224" t="75349"/>
          <a:stretch/>
        </p:blipFill>
        <p:spPr>
          <a:xfrm>
            <a:off x="8092360" y="222960"/>
            <a:ext cx="2877265" cy="1027642"/>
          </a:xfrm>
          <a:prstGeom prst="rect">
            <a:avLst/>
          </a:prstGeom>
        </p:spPr>
      </p:pic>
    </p:spTree>
    <p:extLst>
      <p:ext uri="{BB962C8B-B14F-4D97-AF65-F5344CB8AC3E}">
        <p14:creationId xmlns:p14="http://schemas.microsoft.com/office/powerpoint/2010/main" val="9856479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143D39-1E4F-4270-8F73-03D4DFBB6437}"/>
              </a:ext>
            </a:extLst>
          </p:cNvPr>
          <p:cNvSpPr>
            <a:spLocks noGrp="1"/>
          </p:cNvSpPr>
          <p:nvPr>
            <p:ph type="ctrTitle"/>
          </p:nvPr>
        </p:nvSpPr>
        <p:spPr/>
        <p:txBody>
          <a:bodyPr/>
          <a:lstStyle/>
          <a:p>
            <a:r>
              <a:rPr lang="en-US" dirty="0"/>
              <a:t>CMAKE’s BASE </a:t>
            </a:r>
            <a:r>
              <a:rPr lang="en-US" dirty="0" err="1"/>
              <a:t>CoNCEPT</a:t>
            </a:r>
            <a:endParaRPr lang="en-US" dirty="0"/>
          </a:p>
        </p:txBody>
      </p:sp>
    </p:spTree>
    <p:extLst>
      <p:ext uri="{BB962C8B-B14F-4D97-AF65-F5344CB8AC3E}">
        <p14:creationId xmlns:p14="http://schemas.microsoft.com/office/powerpoint/2010/main" val="4442562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7C5ECF-4C61-46F2-B314-574400770872}"/>
              </a:ext>
            </a:extLst>
          </p:cNvPr>
          <p:cNvSpPr>
            <a:spLocks noGrp="1"/>
          </p:cNvSpPr>
          <p:nvPr>
            <p:ph type="title"/>
          </p:nvPr>
        </p:nvSpPr>
        <p:spPr/>
        <p:txBody>
          <a:bodyPr/>
          <a:lstStyle/>
          <a:p>
            <a:r>
              <a:rPr lang="en-AU" noProof="0" dirty="0"/>
              <a:t>CMake – Base concepts</a:t>
            </a:r>
          </a:p>
        </p:txBody>
      </p:sp>
      <p:sp>
        <p:nvSpPr>
          <p:cNvPr id="3" name="Textplatzhalter 2">
            <a:extLst>
              <a:ext uri="{FF2B5EF4-FFF2-40B4-BE49-F238E27FC236}">
                <a16:creationId xmlns:a16="http://schemas.microsoft.com/office/drawing/2014/main" id="{ABBD0720-947C-47AC-8F33-BB895E3B3E38}"/>
              </a:ext>
            </a:extLst>
          </p:cNvPr>
          <p:cNvSpPr>
            <a:spLocks noGrp="1"/>
          </p:cNvSpPr>
          <p:nvPr>
            <p:ph type="body" sz="quarter" idx="15"/>
          </p:nvPr>
        </p:nvSpPr>
        <p:spPr/>
        <p:txBody>
          <a:bodyPr/>
          <a:lstStyle/>
          <a:p>
            <a:r>
              <a:rPr lang="en-AU" noProof="0" dirty="0"/>
              <a:t>CMake Basics</a:t>
            </a:r>
          </a:p>
        </p:txBody>
      </p:sp>
      <p:sp>
        <p:nvSpPr>
          <p:cNvPr id="4" name="Foliennummernplatzhalter 3">
            <a:extLst>
              <a:ext uri="{FF2B5EF4-FFF2-40B4-BE49-F238E27FC236}">
                <a16:creationId xmlns:a16="http://schemas.microsoft.com/office/drawing/2014/main" id="{A3A48003-89FE-4197-9878-D0AAC028787E}"/>
              </a:ext>
            </a:extLst>
          </p:cNvPr>
          <p:cNvSpPr>
            <a:spLocks noGrp="1"/>
          </p:cNvSpPr>
          <p:nvPr>
            <p:ph type="sldNum" sz="quarter" idx="12"/>
          </p:nvPr>
        </p:nvSpPr>
        <p:spPr/>
        <p:txBody>
          <a:bodyPr/>
          <a:lstStyle/>
          <a:p>
            <a:fld id="{4898AEC0-503E-4FA4-859C-D0F72D6E3F79}" type="slidenum">
              <a:rPr lang="en-US" noProof="1" smtClean="0"/>
              <a:pPr/>
              <a:t>38</a:t>
            </a:fld>
            <a:endParaRPr lang="en-US" noProof="1"/>
          </a:p>
        </p:txBody>
      </p:sp>
      <p:sp>
        <p:nvSpPr>
          <p:cNvPr id="5" name="Inhaltsplatzhalter 4">
            <a:extLst>
              <a:ext uri="{FF2B5EF4-FFF2-40B4-BE49-F238E27FC236}">
                <a16:creationId xmlns:a16="http://schemas.microsoft.com/office/drawing/2014/main" id="{F9446638-7CDB-4732-9083-266223A4167C}"/>
              </a:ext>
            </a:extLst>
          </p:cNvPr>
          <p:cNvSpPr>
            <a:spLocks noGrp="1"/>
          </p:cNvSpPr>
          <p:nvPr>
            <p:ph sz="quarter" idx="1"/>
          </p:nvPr>
        </p:nvSpPr>
        <p:spPr/>
        <p:txBody>
          <a:bodyPr/>
          <a:lstStyle/>
          <a:p>
            <a:r>
              <a:rPr lang="en-AU" sz="1600" noProof="0" dirty="0"/>
              <a:t>The fundamental objective in CMake is defining a list of </a:t>
            </a:r>
            <a:r>
              <a:rPr lang="en-AU" sz="1600" b="1" noProof="0" dirty="0"/>
              <a:t>Targets</a:t>
            </a:r>
            <a:r>
              <a:rPr lang="en-AU" sz="1600" noProof="0" dirty="0"/>
              <a:t> and defining </a:t>
            </a:r>
            <a:r>
              <a:rPr lang="en-AU" sz="1600" b="1" noProof="0" dirty="0"/>
              <a:t>Properties</a:t>
            </a:r>
            <a:r>
              <a:rPr lang="en-AU" sz="1600" noProof="0" dirty="0"/>
              <a:t> in them</a:t>
            </a:r>
          </a:p>
          <a:p>
            <a:pPr marL="0" indent="0">
              <a:buNone/>
            </a:pPr>
            <a:endParaRPr lang="en-AU" sz="1600" noProof="0" dirty="0"/>
          </a:p>
          <a:p>
            <a:r>
              <a:rPr lang="en-AU" sz="1600" b="1" noProof="0" dirty="0"/>
              <a:t>Targets</a:t>
            </a:r>
          </a:p>
          <a:p>
            <a:pPr lvl="1"/>
            <a:r>
              <a:rPr lang="en-AU" sz="1400" noProof="0" dirty="0"/>
              <a:t>Model the components of our application: an executable is a target; a library is a target. </a:t>
            </a:r>
          </a:p>
          <a:p>
            <a:pPr lvl="1"/>
            <a:r>
              <a:rPr lang="en-AU" sz="1400" noProof="0" dirty="0"/>
              <a:t>Our Application is built as a collection of Targets that depend on and use each other</a:t>
            </a:r>
          </a:p>
          <a:p>
            <a:pPr lvl="1"/>
            <a:endParaRPr lang="en-AU" sz="1400" noProof="0" dirty="0"/>
          </a:p>
          <a:p>
            <a:r>
              <a:rPr lang="en-AU" sz="1600" b="1" noProof="0" dirty="0"/>
              <a:t>Properties</a:t>
            </a:r>
            <a:endParaRPr lang="en-AU" sz="1600" noProof="0" dirty="0"/>
          </a:p>
          <a:p>
            <a:pPr lvl="1"/>
            <a:r>
              <a:rPr lang="en-AU" sz="1400" noProof="0" dirty="0"/>
              <a:t>Targets have Properties: </a:t>
            </a:r>
          </a:p>
          <a:p>
            <a:pPr lvl="2"/>
            <a:r>
              <a:rPr lang="en-AU" sz="1200" noProof="0" dirty="0"/>
              <a:t>the source files a target is built from</a:t>
            </a:r>
          </a:p>
          <a:p>
            <a:pPr lvl="2"/>
            <a:r>
              <a:rPr lang="en-AU" sz="1200" noProof="0" dirty="0"/>
              <a:t>the compiler options it requires</a:t>
            </a:r>
          </a:p>
          <a:p>
            <a:pPr lvl="2"/>
            <a:r>
              <a:rPr lang="en-AU" sz="1200" noProof="0" dirty="0"/>
              <a:t>the libraries it links against …</a:t>
            </a:r>
          </a:p>
          <a:p>
            <a:pPr lvl="2"/>
            <a:r>
              <a:rPr lang="en-AU" sz="1200" noProof="0" dirty="0"/>
              <a:t>We also have Global Properties that will be applied by default to every target we define, such as set(CMAKE_CXX_STANDARD 11) that will tell CMake to look for a C++11 compiler version.</a:t>
            </a:r>
          </a:p>
        </p:txBody>
      </p:sp>
    </p:spTree>
    <p:extLst>
      <p:ext uri="{BB962C8B-B14F-4D97-AF65-F5344CB8AC3E}">
        <p14:creationId xmlns:p14="http://schemas.microsoft.com/office/powerpoint/2010/main" val="42823852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ABBD0720-947C-47AC-8F33-BB895E3B3E38}"/>
              </a:ext>
            </a:extLst>
          </p:cNvPr>
          <p:cNvSpPr>
            <a:spLocks noGrp="1"/>
          </p:cNvSpPr>
          <p:nvPr>
            <p:ph type="body" sz="quarter" idx="15"/>
          </p:nvPr>
        </p:nvSpPr>
        <p:spPr/>
        <p:txBody>
          <a:bodyPr/>
          <a:lstStyle/>
          <a:p>
            <a:r>
              <a:rPr lang="en-AU" noProof="0" dirty="0"/>
              <a:t>CMake Basics</a:t>
            </a:r>
          </a:p>
        </p:txBody>
      </p:sp>
      <p:sp>
        <p:nvSpPr>
          <p:cNvPr id="2" name="Titel 1">
            <a:extLst>
              <a:ext uri="{FF2B5EF4-FFF2-40B4-BE49-F238E27FC236}">
                <a16:creationId xmlns:a16="http://schemas.microsoft.com/office/drawing/2014/main" id="{657C5ECF-4C61-46F2-B314-574400770872}"/>
              </a:ext>
            </a:extLst>
          </p:cNvPr>
          <p:cNvSpPr>
            <a:spLocks noGrp="1"/>
          </p:cNvSpPr>
          <p:nvPr>
            <p:ph type="title"/>
          </p:nvPr>
        </p:nvSpPr>
        <p:spPr/>
        <p:txBody>
          <a:bodyPr/>
          <a:lstStyle/>
          <a:p>
            <a:r>
              <a:rPr lang="en-AU" noProof="0" dirty="0"/>
              <a:t>CMake – Base concepts</a:t>
            </a:r>
          </a:p>
        </p:txBody>
      </p:sp>
      <p:sp>
        <p:nvSpPr>
          <p:cNvPr id="5" name="Inhaltsplatzhalter 4">
            <a:extLst>
              <a:ext uri="{FF2B5EF4-FFF2-40B4-BE49-F238E27FC236}">
                <a16:creationId xmlns:a16="http://schemas.microsoft.com/office/drawing/2014/main" id="{F9446638-7CDB-4732-9083-266223A4167C}"/>
              </a:ext>
            </a:extLst>
          </p:cNvPr>
          <p:cNvSpPr>
            <a:spLocks noGrp="1"/>
          </p:cNvSpPr>
          <p:nvPr>
            <p:ph sz="half" idx="1"/>
          </p:nvPr>
        </p:nvSpPr>
        <p:spPr/>
        <p:txBody>
          <a:bodyPr/>
          <a:lstStyle/>
          <a:p>
            <a:r>
              <a:rPr lang="en-AU" sz="1600" b="1" dirty="0"/>
              <a:t>You can image Cmake Targets as objects</a:t>
            </a:r>
          </a:p>
          <a:p>
            <a:endParaRPr lang="en-AU" sz="1600" b="1" dirty="0"/>
          </a:p>
          <a:p>
            <a:r>
              <a:rPr lang="en-AU" sz="1600" b="1" noProof="0" dirty="0"/>
              <a:t>Constructors</a:t>
            </a:r>
          </a:p>
          <a:p>
            <a:pPr lvl="1"/>
            <a:r>
              <a:rPr lang="en-US" sz="1400" noProof="0" dirty="0"/>
              <a:t>add_executable()</a:t>
            </a:r>
          </a:p>
          <a:p>
            <a:pPr lvl="1"/>
            <a:r>
              <a:rPr lang="en-US" sz="1400" noProof="0" dirty="0"/>
              <a:t>add_library()</a:t>
            </a:r>
          </a:p>
          <a:p>
            <a:r>
              <a:rPr lang="en-US" sz="1600" b="1" dirty="0"/>
              <a:t>Member Variables</a:t>
            </a:r>
            <a:endParaRPr lang="en-US" sz="1600" b="1" noProof="0" dirty="0"/>
          </a:p>
          <a:p>
            <a:pPr lvl="1"/>
            <a:r>
              <a:rPr lang="en-US" sz="1400" noProof="0" dirty="0"/>
              <a:t>Target properties</a:t>
            </a:r>
          </a:p>
          <a:p>
            <a:pPr lvl="2"/>
            <a:r>
              <a:rPr lang="en-US" sz="1200" noProof="0" dirty="0"/>
              <a:t>BINARY_DIR</a:t>
            </a:r>
          </a:p>
          <a:p>
            <a:pPr lvl="2"/>
            <a:r>
              <a:rPr lang="en-US" sz="1200" noProof="0" dirty="0"/>
              <a:t>COMPILE_DEFINITIONS</a:t>
            </a:r>
          </a:p>
          <a:p>
            <a:pPr lvl="2"/>
            <a:r>
              <a:rPr lang="en-US" sz="1200" noProof="0" dirty="0"/>
              <a:t>COMPILE_FEATURES</a:t>
            </a:r>
          </a:p>
          <a:p>
            <a:pPr lvl="2"/>
            <a:r>
              <a:rPr lang="en-US" sz="1200" noProof="0" dirty="0"/>
              <a:t>COMPILE_FLAGS</a:t>
            </a:r>
          </a:p>
          <a:p>
            <a:pPr lvl="2"/>
            <a:r>
              <a:rPr lang="en-US" sz="1200" noProof="0" dirty="0"/>
              <a:t>COMPILE_OPTIONS</a:t>
            </a:r>
          </a:p>
          <a:p>
            <a:pPr lvl="2"/>
            <a:r>
              <a:rPr lang="en-US" sz="1200" noProof="0" dirty="0"/>
              <a:t>CXX_STANDARD</a:t>
            </a:r>
          </a:p>
          <a:p>
            <a:pPr lvl="2"/>
            <a:r>
              <a:rPr lang="en-US" sz="1200" dirty="0"/>
              <a:t>…</a:t>
            </a:r>
            <a:endParaRPr lang="en-AU" sz="1200" noProof="0" dirty="0"/>
          </a:p>
        </p:txBody>
      </p:sp>
      <p:sp>
        <p:nvSpPr>
          <p:cNvPr id="6" name="Inhaltsplatzhalter 5">
            <a:extLst>
              <a:ext uri="{FF2B5EF4-FFF2-40B4-BE49-F238E27FC236}">
                <a16:creationId xmlns:a16="http://schemas.microsoft.com/office/drawing/2014/main" id="{4E689EEE-4076-4234-BD6D-FFD15EAE444D}"/>
              </a:ext>
            </a:extLst>
          </p:cNvPr>
          <p:cNvSpPr>
            <a:spLocks noGrp="1"/>
          </p:cNvSpPr>
          <p:nvPr>
            <p:ph sz="half" idx="2"/>
          </p:nvPr>
        </p:nvSpPr>
        <p:spPr>
          <a:xfrm>
            <a:off x="5853600" y="1295999"/>
            <a:ext cx="4860000" cy="3733201"/>
          </a:xfrm>
        </p:spPr>
        <p:txBody>
          <a:bodyPr/>
          <a:lstStyle/>
          <a:p>
            <a:r>
              <a:rPr lang="en-US" b="1" dirty="0"/>
              <a:t>Member functions</a:t>
            </a:r>
          </a:p>
          <a:p>
            <a:pPr lvl="1"/>
            <a:r>
              <a:rPr lang="en-US" dirty="0"/>
              <a:t>get_target_property()</a:t>
            </a:r>
          </a:p>
          <a:p>
            <a:pPr lvl="1"/>
            <a:r>
              <a:rPr lang="en-US" dirty="0"/>
              <a:t>set_target_properties()</a:t>
            </a:r>
          </a:p>
          <a:p>
            <a:pPr lvl="1"/>
            <a:r>
              <a:rPr lang="en-US" dirty="0"/>
              <a:t>get_property(TARGET)</a:t>
            </a:r>
          </a:p>
          <a:p>
            <a:pPr lvl="1"/>
            <a:r>
              <a:rPr lang="en-US" dirty="0"/>
              <a:t>set_property(TARGET)</a:t>
            </a:r>
          </a:p>
          <a:p>
            <a:pPr lvl="1"/>
            <a:r>
              <a:rPr lang="en-US" dirty="0"/>
              <a:t>target_compile_definitions()</a:t>
            </a:r>
          </a:p>
          <a:p>
            <a:pPr lvl="1"/>
            <a:r>
              <a:rPr lang="en-US" dirty="0"/>
              <a:t>target_compile_features()</a:t>
            </a:r>
          </a:p>
          <a:p>
            <a:pPr lvl="1"/>
            <a:r>
              <a:rPr lang="en-US" dirty="0"/>
              <a:t>target_compile_options()</a:t>
            </a:r>
          </a:p>
          <a:p>
            <a:pPr lvl="1"/>
            <a:r>
              <a:rPr lang="en-US" dirty="0"/>
              <a:t>target_include_directories()</a:t>
            </a:r>
          </a:p>
          <a:p>
            <a:pPr lvl="1"/>
            <a:r>
              <a:rPr lang="en-US" dirty="0"/>
              <a:t>target_link_libraries()</a:t>
            </a:r>
          </a:p>
          <a:p>
            <a:pPr lvl="1"/>
            <a:r>
              <a:rPr lang="en-US" dirty="0"/>
              <a:t>target_sources()</a:t>
            </a:r>
          </a:p>
        </p:txBody>
      </p:sp>
      <p:sp>
        <p:nvSpPr>
          <p:cNvPr id="4" name="Foliennummernplatzhalter 3">
            <a:extLst>
              <a:ext uri="{FF2B5EF4-FFF2-40B4-BE49-F238E27FC236}">
                <a16:creationId xmlns:a16="http://schemas.microsoft.com/office/drawing/2014/main" id="{A3A48003-89FE-4197-9878-D0AAC028787E}"/>
              </a:ext>
            </a:extLst>
          </p:cNvPr>
          <p:cNvSpPr>
            <a:spLocks noGrp="1"/>
          </p:cNvSpPr>
          <p:nvPr>
            <p:ph type="sldNum" sz="quarter" idx="12"/>
          </p:nvPr>
        </p:nvSpPr>
        <p:spPr/>
        <p:txBody>
          <a:bodyPr/>
          <a:lstStyle/>
          <a:p>
            <a:fld id="{4898AEC0-503E-4FA4-859C-D0F72D6E3F79}" type="slidenum">
              <a:rPr lang="en-US" noProof="1" smtClean="0"/>
              <a:pPr/>
              <a:t>39</a:t>
            </a:fld>
            <a:endParaRPr lang="en-US" noProof="1"/>
          </a:p>
        </p:txBody>
      </p:sp>
    </p:spTree>
    <p:extLst>
      <p:ext uri="{BB962C8B-B14F-4D97-AF65-F5344CB8AC3E}">
        <p14:creationId xmlns:p14="http://schemas.microsoft.com/office/powerpoint/2010/main" val="2963838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3E857E-5F20-48C1-9E9A-370213CB0F23}"/>
              </a:ext>
            </a:extLst>
          </p:cNvPr>
          <p:cNvSpPr>
            <a:spLocks noGrp="1"/>
          </p:cNvSpPr>
          <p:nvPr>
            <p:ph type="title"/>
          </p:nvPr>
        </p:nvSpPr>
        <p:spPr/>
        <p:txBody>
          <a:bodyPr/>
          <a:lstStyle/>
          <a:p>
            <a:r>
              <a:rPr lang="en-US" dirty="0"/>
              <a:t>ITC2, Repository and </a:t>
            </a:r>
            <a:r>
              <a:rPr lang="en-US" dirty="0" err="1"/>
              <a:t>VSCode</a:t>
            </a:r>
            <a:endParaRPr lang="en-US" dirty="0"/>
          </a:p>
        </p:txBody>
      </p:sp>
      <p:sp>
        <p:nvSpPr>
          <p:cNvPr id="3" name="Textplatzhalter 2">
            <a:extLst>
              <a:ext uri="{FF2B5EF4-FFF2-40B4-BE49-F238E27FC236}">
                <a16:creationId xmlns:a16="http://schemas.microsoft.com/office/drawing/2014/main" id="{001FB8DE-2790-473C-AE72-DE61CA79ACA6}"/>
              </a:ext>
            </a:extLst>
          </p:cNvPr>
          <p:cNvSpPr>
            <a:spLocks noGrp="1"/>
          </p:cNvSpPr>
          <p:nvPr>
            <p:ph type="body" sz="quarter" idx="15"/>
          </p:nvPr>
        </p:nvSpPr>
        <p:spPr/>
        <p:txBody>
          <a:bodyPr/>
          <a:lstStyle/>
          <a:p>
            <a:r>
              <a:rPr lang="en-US"/>
              <a:t>PREREQUISITES for TRAINING REPO</a:t>
            </a:r>
          </a:p>
        </p:txBody>
      </p:sp>
      <p:sp>
        <p:nvSpPr>
          <p:cNvPr id="4" name="Foliennummernplatzhalter 3">
            <a:extLst>
              <a:ext uri="{FF2B5EF4-FFF2-40B4-BE49-F238E27FC236}">
                <a16:creationId xmlns:a16="http://schemas.microsoft.com/office/drawing/2014/main" id="{B3BB25D7-4C9C-4A98-9F94-CEE96B76FD53}"/>
              </a:ext>
            </a:extLst>
          </p:cNvPr>
          <p:cNvSpPr>
            <a:spLocks noGrp="1"/>
          </p:cNvSpPr>
          <p:nvPr>
            <p:ph type="sldNum" sz="quarter" idx="12"/>
          </p:nvPr>
        </p:nvSpPr>
        <p:spPr/>
        <p:txBody>
          <a:bodyPr/>
          <a:lstStyle/>
          <a:p>
            <a:fld id="{4898AEC0-503E-4FA4-859C-D0F72D6E3F79}" type="slidenum">
              <a:rPr lang="en-US" noProof="1" smtClean="0"/>
              <a:pPr/>
              <a:t>4</a:t>
            </a:fld>
            <a:endParaRPr lang="en-US" noProof="1"/>
          </a:p>
        </p:txBody>
      </p:sp>
      <p:sp>
        <p:nvSpPr>
          <p:cNvPr id="5" name="Inhaltsplatzhalter 4">
            <a:extLst>
              <a:ext uri="{FF2B5EF4-FFF2-40B4-BE49-F238E27FC236}">
                <a16:creationId xmlns:a16="http://schemas.microsoft.com/office/drawing/2014/main" id="{63251332-0420-4139-BBD4-38DBFD4126D1}"/>
              </a:ext>
            </a:extLst>
          </p:cNvPr>
          <p:cNvSpPr>
            <a:spLocks noGrp="1"/>
          </p:cNvSpPr>
          <p:nvPr>
            <p:ph sz="quarter" idx="1"/>
          </p:nvPr>
        </p:nvSpPr>
        <p:spPr/>
        <p:txBody>
          <a:bodyPr/>
          <a:lstStyle/>
          <a:p>
            <a:r>
              <a:rPr lang="en-US" dirty="0"/>
              <a:t>Make sure you have </a:t>
            </a:r>
            <a:r>
              <a:rPr lang="en-US" dirty="0" err="1"/>
              <a:t>VSCode</a:t>
            </a:r>
            <a:r>
              <a:rPr lang="en-US" dirty="0"/>
              <a:t> installed </a:t>
            </a:r>
            <a:r>
              <a:rPr lang="en-US" dirty="0">
                <a:hlinkClick r:id="rId2"/>
              </a:rPr>
              <a:t>https://code.visualstudio.com/</a:t>
            </a:r>
            <a:r>
              <a:rPr lang="en-US" dirty="0"/>
              <a:t> </a:t>
            </a:r>
          </a:p>
          <a:p>
            <a:r>
              <a:rPr lang="en-US" dirty="0"/>
              <a:t>Make sure you have ITC2 installed </a:t>
            </a:r>
            <a:r>
              <a:rPr lang="en-US" dirty="0">
                <a:hlinkClick r:id="rId3"/>
              </a:rPr>
              <a:t>https://inside-docupedia.bosch.com/confluence/pages/viewpage.action?pageId=1581813052</a:t>
            </a:r>
            <a:r>
              <a:rPr lang="en-US" dirty="0"/>
              <a:t> </a:t>
            </a:r>
          </a:p>
          <a:p>
            <a:r>
              <a:rPr lang="en-US" dirty="0"/>
              <a:t>Update ITC2 and make sure you have at least version 1.9.1-1</a:t>
            </a:r>
          </a:p>
          <a:p>
            <a:pPr lvl="1"/>
            <a:r>
              <a:rPr lang="en-US" dirty="0"/>
              <a:t>C:\TCC\itc2\itc2.exe RA6:0.2.0 --self-update</a:t>
            </a:r>
          </a:p>
          <a:p>
            <a:r>
              <a:rPr lang="en-US" dirty="0"/>
              <a:t>To start </a:t>
            </a:r>
            <a:r>
              <a:rPr lang="en-US" dirty="0" err="1"/>
              <a:t>vscode</a:t>
            </a:r>
            <a:r>
              <a:rPr lang="en-US" dirty="0"/>
              <a:t> using the environment provided by itc2 RA6:0.2.0 run the following command:</a:t>
            </a:r>
          </a:p>
          <a:p>
            <a:pPr lvl="1"/>
            <a:r>
              <a:rPr lang="fr-FR" dirty="0"/>
              <a:t>C:\TCC\itc2\itc2.exe run RA6:0.2.0 -- code</a:t>
            </a:r>
            <a:endParaRPr lang="en-US" dirty="0"/>
          </a:p>
          <a:p>
            <a:r>
              <a:rPr lang="en-US" dirty="0"/>
              <a:t>Clone the following repo: </a:t>
            </a:r>
            <a:r>
              <a:rPr lang="en-US" dirty="0">
                <a:hlinkClick r:id="rId4"/>
              </a:rPr>
              <a:t>https://sourcecode.socialcoding.bosch.com/users/sdo2lr/repos/cmake_training/browse</a:t>
            </a:r>
            <a:r>
              <a:rPr lang="en-US" dirty="0"/>
              <a:t> </a:t>
            </a:r>
          </a:p>
          <a:p>
            <a:r>
              <a:rPr lang="en-US" dirty="0"/>
              <a:t>Branch: cmake-training-V1</a:t>
            </a:r>
          </a:p>
          <a:p>
            <a:endParaRPr lang="en-US" dirty="0"/>
          </a:p>
        </p:txBody>
      </p:sp>
    </p:spTree>
    <p:extLst>
      <p:ext uri="{BB962C8B-B14F-4D97-AF65-F5344CB8AC3E}">
        <p14:creationId xmlns:p14="http://schemas.microsoft.com/office/powerpoint/2010/main" val="18137611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7C5ECF-4C61-46F2-B314-574400770872}"/>
              </a:ext>
            </a:extLst>
          </p:cNvPr>
          <p:cNvSpPr>
            <a:spLocks noGrp="1"/>
          </p:cNvSpPr>
          <p:nvPr>
            <p:ph type="title"/>
          </p:nvPr>
        </p:nvSpPr>
        <p:spPr/>
        <p:txBody>
          <a:bodyPr/>
          <a:lstStyle/>
          <a:p>
            <a:r>
              <a:rPr lang="en-AU" noProof="0" dirty="0"/>
              <a:t>CMake – Base concepts</a:t>
            </a:r>
          </a:p>
        </p:txBody>
      </p:sp>
      <p:sp>
        <p:nvSpPr>
          <p:cNvPr id="3" name="Textplatzhalter 2">
            <a:extLst>
              <a:ext uri="{FF2B5EF4-FFF2-40B4-BE49-F238E27FC236}">
                <a16:creationId xmlns:a16="http://schemas.microsoft.com/office/drawing/2014/main" id="{ABBD0720-947C-47AC-8F33-BB895E3B3E38}"/>
              </a:ext>
            </a:extLst>
          </p:cNvPr>
          <p:cNvSpPr>
            <a:spLocks noGrp="1"/>
          </p:cNvSpPr>
          <p:nvPr>
            <p:ph type="body" sz="quarter" idx="15"/>
          </p:nvPr>
        </p:nvSpPr>
        <p:spPr/>
        <p:txBody>
          <a:bodyPr/>
          <a:lstStyle/>
          <a:p>
            <a:r>
              <a:rPr lang="en-AU" noProof="0" dirty="0"/>
              <a:t>CMake Basics</a:t>
            </a:r>
          </a:p>
        </p:txBody>
      </p:sp>
      <p:sp>
        <p:nvSpPr>
          <p:cNvPr id="4" name="Foliennummernplatzhalter 3">
            <a:extLst>
              <a:ext uri="{FF2B5EF4-FFF2-40B4-BE49-F238E27FC236}">
                <a16:creationId xmlns:a16="http://schemas.microsoft.com/office/drawing/2014/main" id="{A3A48003-89FE-4197-9878-D0AAC028787E}"/>
              </a:ext>
            </a:extLst>
          </p:cNvPr>
          <p:cNvSpPr>
            <a:spLocks noGrp="1"/>
          </p:cNvSpPr>
          <p:nvPr>
            <p:ph type="sldNum" sz="quarter" idx="12"/>
          </p:nvPr>
        </p:nvSpPr>
        <p:spPr/>
        <p:txBody>
          <a:bodyPr/>
          <a:lstStyle/>
          <a:p>
            <a:fld id="{4898AEC0-503E-4FA4-859C-D0F72D6E3F79}" type="slidenum">
              <a:rPr lang="en-US" noProof="1" smtClean="0"/>
              <a:pPr/>
              <a:t>40</a:t>
            </a:fld>
            <a:endParaRPr lang="en-US" noProof="1"/>
          </a:p>
        </p:txBody>
      </p:sp>
      <p:sp>
        <p:nvSpPr>
          <p:cNvPr id="5" name="Inhaltsplatzhalter 4">
            <a:extLst>
              <a:ext uri="{FF2B5EF4-FFF2-40B4-BE49-F238E27FC236}">
                <a16:creationId xmlns:a16="http://schemas.microsoft.com/office/drawing/2014/main" id="{F9446638-7CDB-4732-9083-266223A4167C}"/>
              </a:ext>
            </a:extLst>
          </p:cNvPr>
          <p:cNvSpPr>
            <a:spLocks noGrp="1"/>
          </p:cNvSpPr>
          <p:nvPr>
            <p:ph sz="quarter" idx="1"/>
          </p:nvPr>
        </p:nvSpPr>
        <p:spPr/>
        <p:txBody>
          <a:bodyPr/>
          <a:lstStyle/>
          <a:p>
            <a:r>
              <a:rPr lang="en-AU" sz="1600" b="1" noProof="0" dirty="0"/>
              <a:t>Projects</a:t>
            </a:r>
          </a:p>
          <a:p>
            <a:pPr lvl="1"/>
            <a:r>
              <a:rPr lang="en-AU" sz="1400" noProof="0" dirty="0"/>
              <a:t>Projects are sets of targets. In Visual Studio they correspond to an entire Solution each</a:t>
            </a:r>
          </a:p>
          <a:p>
            <a:r>
              <a:rPr lang="en-AU" sz="1600" b="1" noProof="0" dirty="0"/>
              <a:t>Root Folder</a:t>
            </a:r>
            <a:endParaRPr lang="en-AU" sz="1600" noProof="0" dirty="0"/>
          </a:p>
          <a:p>
            <a:pPr lvl="1"/>
            <a:r>
              <a:rPr lang="en-AU" sz="1400" noProof="0" dirty="0"/>
              <a:t>Root Folder is intended as the folder that contains the principal CMake script that will be used to start any operation. This script has the canonical name of CMakeLists.txt</a:t>
            </a:r>
          </a:p>
          <a:p>
            <a:r>
              <a:rPr lang="en-AU" sz="1600" b="1" noProof="0" dirty="0"/>
              <a:t>Subdirectories</a:t>
            </a:r>
          </a:p>
          <a:p>
            <a:pPr lvl="1"/>
            <a:r>
              <a:rPr lang="en-AU" sz="1400" noProof="0" dirty="0"/>
              <a:t>Subdirectories are special targets representing a root’s subdirectory each, and they can be declared by the command </a:t>
            </a:r>
            <a:r>
              <a:rPr lang="en-AU" sz="1400" noProof="0" dirty="0" err="1"/>
              <a:t>add_subdirectory</a:t>
            </a:r>
            <a:r>
              <a:rPr lang="en-AU" sz="1400" noProof="0" dirty="0"/>
              <a:t>( </a:t>
            </a:r>
            <a:r>
              <a:rPr lang="en-AU" sz="1400" noProof="0" dirty="0" err="1"/>
              <a:t>SubDirName</a:t>
            </a:r>
            <a:r>
              <a:rPr lang="en-AU" sz="1400" noProof="0" dirty="0"/>
              <a:t> )</a:t>
            </a:r>
          </a:p>
          <a:p>
            <a:pPr lvl="1"/>
            <a:r>
              <a:rPr lang="en-AU" sz="1400" noProof="0" dirty="0"/>
              <a:t>If CMake finds a script inside that subdirectory it will execute it straight away at the moment of the function call. In this second script, all the variables defined before will be available to be queried</a:t>
            </a:r>
          </a:p>
          <a:p>
            <a:pPr lvl="1"/>
            <a:r>
              <a:rPr lang="en-AU" sz="1400" noProof="0" dirty="0"/>
              <a:t>This is helpful to decouple CMake script instructions, so each script becomes less verbose and easier to read</a:t>
            </a:r>
          </a:p>
          <a:p>
            <a:pPr lvl="1"/>
            <a:r>
              <a:rPr lang="en-AU" sz="1400" noProof="0" dirty="0"/>
              <a:t>A subdirectory is a target itself and can contain CMake scripts that define multiple targets</a:t>
            </a:r>
          </a:p>
          <a:p>
            <a:pPr lvl="1"/>
            <a:r>
              <a:rPr lang="en-AU" sz="1400" noProof="0" dirty="0"/>
              <a:t>The main advantage of this mechanic comes when the subdirectory defines some target that we need: we can just link the subdirectory target to our program and CMake will take care of wiring everything up</a:t>
            </a:r>
          </a:p>
        </p:txBody>
      </p:sp>
    </p:spTree>
    <p:extLst>
      <p:ext uri="{BB962C8B-B14F-4D97-AF65-F5344CB8AC3E}">
        <p14:creationId xmlns:p14="http://schemas.microsoft.com/office/powerpoint/2010/main" val="25786246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7C5ECF-4C61-46F2-B314-574400770872}"/>
              </a:ext>
            </a:extLst>
          </p:cNvPr>
          <p:cNvSpPr>
            <a:spLocks noGrp="1"/>
          </p:cNvSpPr>
          <p:nvPr>
            <p:ph type="title"/>
          </p:nvPr>
        </p:nvSpPr>
        <p:spPr/>
        <p:txBody>
          <a:bodyPr/>
          <a:lstStyle/>
          <a:p>
            <a:r>
              <a:rPr lang="en-AU" noProof="0" dirty="0"/>
              <a:t>CMake – Base concepts</a:t>
            </a:r>
          </a:p>
        </p:txBody>
      </p:sp>
      <p:sp>
        <p:nvSpPr>
          <p:cNvPr id="3" name="Textplatzhalter 2">
            <a:extLst>
              <a:ext uri="{FF2B5EF4-FFF2-40B4-BE49-F238E27FC236}">
                <a16:creationId xmlns:a16="http://schemas.microsoft.com/office/drawing/2014/main" id="{ABBD0720-947C-47AC-8F33-BB895E3B3E38}"/>
              </a:ext>
            </a:extLst>
          </p:cNvPr>
          <p:cNvSpPr>
            <a:spLocks noGrp="1"/>
          </p:cNvSpPr>
          <p:nvPr>
            <p:ph type="body" sz="quarter" idx="15"/>
          </p:nvPr>
        </p:nvSpPr>
        <p:spPr/>
        <p:txBody>
          <a:bodyPr/>
          <a:lstStyle/>
          <a:p>
            <a:r>
              <a:rPr lang="en-AU" noProof="0" dirty="0"/>
              <a:t>CMake Basics</a:t>
            </a:r>
          </a:p>
        </p:txBody>
      </p:sp>
      <p:sp>
        <p:nvSpPr>
          <p:cNvPr id="4" name="Foliennummernplatzhalter 3">
            <a:extLst>
              <a:ext uri="{FF2B5EF4-FFF2-40B4-BE49-F238E27FC236}">
                <a16:creationId xmlns:a16="http://schemas.microsoft.com/office/drawing/2014/main" id="{A3A48003-89FE-4197-9878-D0AAC028787E}"/>
              </a:ext>
            </a:extLst>
          </p:cNvPr>
          <p:cNvSpPr>
            <a:spLocks noGrp="1"/>
          </p:cNvSpPr>
          <p:nvPr>
            <p:ph type="sldNum" sz="quarter" idx="12"/>
          </p:nvPr>
        </p:nvSpPr>
        <p:spPr/>
        <p:txBody>
          <a:bodyPr/>
          <a:lstStyle/>
          <a:p>
            <a:fld id="{4898AEC0-503E-4FA4-859C-D0F72D6E3F79}" type="slidenum">
              <a:rPr lang="en-US" noProof="1" smtClean="0"/>
              <a:pPr/>
              <a:t>41</a:t>
            </a:fld>
            <a:endParaRPr lang="en-US" noProof="1"/>
          </a:p>
        </p:txBody>
      </p:sp>
      <p:sp>
        <p:nvSpPr>
          <p:cNvPr id="5" name="Inhaltsplatzhalter 4">
            <a:extLst>
              <a:ext uri="{FF2B5EF4-FFF2-40B4-BE49-F238E27FC236}">
                <a16:creationId xmlns:a16="http://schemas.microsoft.com/office/drawing/2014/main" id="{F9446638-7CDB-4732-9083-266223A4167C}"/>
              </a:ext>
            </a:extLst>
          </p:cNvPr>
          <p:cNvSpPr>
            <a:spLocks noGrp="1"/>
          </p:cNvSpPr>
          <p:nvPr>
            <p:ph sz="quarter" idx="1"/>
          </p:nvPr>
        </p:nvSpPr>
        <p:spPr/>
        <p:txBody>
          <a:bodyPr/>
          <a:lstStyle/>
          <a:p>
            <a:r>
              <a:rPr lang="en-AU" b="1" noProof="0" dirty="0"/>
              <a:t>Packages</a:t>
            </a:r>
          </a:p>
          <a:p>
            <a:pPr lvl="1"/>
            <a:r>
              <a:rPr lang="en-AU" noProof="0" dirty="0"/>
              <a:t>are mostly used to add project dependencies, in the form of Imported Targets and/or script variables related to that dependency. </a:t>
            </a:r>
          </a:p>
          <a:p>
            <a:pPr lvl="1"/>
            <a:r>
              <a:rPr lang="en-AU" noProof="0" dirty="0"/>
              <a:t>Packages can be:</a:t>
            </a:r>
            <a:endParaRPr lang="en-AU" sz="1800" noProof="0" dirty="0"/>
          </a:p>
          <a:p>
            <a:pPr lvl="2"/>
            <a:r>
              <a:rPr lang="en-AU" sz="1600" b="1" noProof="0" dirty="0"/>
              <a:t>Config-file</a:t>
            </a:r>
            <a:r>
              <a:rPr lang="en-AU" sz="1600" noProof="0" dirty="0"/>
              <a:t> Packages are the ones that were generated with an install operation inside our solution’s source tree. That means the source tree includes all the source files of such dependency. Each of them provides a configuration file used when the package gets added.</a:t>
            </a:r>
          </a:p>
          <a:p>
            <a:pPr lvl="2"/>
            <a:r>
              <a:rPr lang="en-AU" sz="1600" b="1" noProof="0" dirty="0"/>
              <a:t>Find-module</a:t>
            </a:r>
            <a:r>
              <a:rPr lang="en-AU" sz="1600" noProof="0" dirty="0"/>
              <a:t> Packages are modules with a set of rules to find the required bits of a dependency, when the required headers and libraries are located outside the current source tree.</a:t>
            </a:r>
          </a:p>
        </p:txBody>
      </p:sp>
    </p:spTree>
    <p:extLst>
      <p:ext uri="{BB962C8B-B14F-4D97-AF65-F5344CB8AC3E}">
        <p14:creationId xmlns:p14="http://schemas.microsoft.com/office/powerpoint/2010/main" val="35635150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67F3F7B-F617-4B56-BFAA-AEB711CA89D3}"/>
              </a:ext>
            </a:extLst>
          </p:cNvPr>
          <p:cNvSpPr>
            <a:spLocks noGrp="1"/>
          </p:cNvSpPr>
          <p:nvPr>
            <p:ph type="body" sz="quarter" idx="15"/>
          </p:nvPr>
        </p:nvSpPr>
        <p:spPr/>
        <p:txBody>
          <a:bodyPr/>
          <a:lstStyle/>
          <a:p>
            <a:r>
              <a:rPr lang="en-AU" noProof="0" dirty="0"/>
              <a:t>CMake Basics</a:t>
            </a:r>
          </a:p>
        </p:txBody>
      </p:sp>
      <p:sp>
        <p:nvSpPr>
          <p:cNvPr id="2" name="Titel 1">
            <a:extLst>
              <a:ext uri="{FF2B5EF4-FFF2-40B4-BE49-F238E27FC236}">
                <a16:creationId xmlns:a16="http://schemas.microsoft.com/office/drawing/2014/main" id="{D51208BC-6E6C-4422-BAD3-2429663E4E8E}"/>
              </a:ext>
            </a:extLst>
          </p:cNvPr>
          <p:cNvSpPr>
            <a:spLocks noGrp="1"/>
          </p:cNvSpPr>
          <p:nvPr>
            <p:ph type="title"/>
          </p:nvPr>
        </p:nvSpPr>
        <p:spPr/>
        <p:txBody>
          <a:bodyPr/>
          <a:lstStyle/>
          <a:p>
            <a:r>
              <a:rPr lang="en-AU" noProof="0" dirty="0"/>
              <a:t>A minimal project</a:t>
            </a:r>
          </a:p>
        </p:txBody>
      </p:sp>
      <p:sp>
        <p:nvSpPr>
          <p:cNvPr id="5" name="Inhaltsplatzhalter 4">
            <a:extLst>
              <a:ext uri="{FF2B5EF4-FFF2-40B4-BE49-F238E27FC236}">
                <a16:creationId xmlns:a16="http://schemas.microsoft.com/office/drawing/2014/main" id="{2D9BDB11-717F-4FAB-A385-128C580623BD}"/>
              </a:ext>
            </a:extLst>
          </p:cNvPr>
          <p:cNvSpPr>
            <a:spLocks noGrp="1"/>
          </p:cNvSpPr>
          <p:nvPr>
            <p:ph sz="half" idx="1"/>
          </p:nvPr>
        </p:nvSpPr>
        <p:spPr/>
        <p:txBody>
          <a:bodyPr/>
          <a:lstStyle/>
          <a:p>
            <a:r>
              <a:rPr lang="en-AU" b="1" noProof="0" dirty="0">
                <a:latin typeface="+mj-lt"/>
              </a:rPr>
              <a:t>CMakeLists.txt </a:t>
            </a:r>
            <a:r>
              <a:rPr lang="en-AU" noProof="0" dirty="0">
                <a:latin typeface="+mj-lt"/>
              </a:rPr>
              <a:t>is</a:t>
            </a:r>
            <a:r>
              <a:rPr lang="en-AU" b="1" noProof="0" dirty="0">
                <a:latin typeface="+mj-lt"/>
              </a:rPr>
              <a:t> </a:t>
            </a:r>
            <a:r>
              <a:rPr lang="en-AU" noProof="0" dirty="0">
                <a:latin typeface="+mj-lt"/>
              </a:rPr>
              <a:t>CMake's "project" file</a:t>
            </a:r>
          </a:p>
          <a:p>
            <a:r>
              <a:rPr lang="en-AU" noProof="0" dirty="0">
                <a:latin typeface="+mj-lt"/>
              </a:rPr>
              <a:t>Should be </a:t>
            </a:r>
            <a:r>
              <a:rPr lang="en-AU" b="1" noProof="0" dirty="0">
                <a:latin typeface="+mj-lt"/>
              </a:rPr>
              <a:t>at the top </a:t>
            </a:r>
            <a:r>
              <a:rPr lang="en-AU" noProof="0" dirty="0">
                <a:latin typeface="+mj-lt"/>
              </a:rPr>
              <a:t>of the source tree</a:t>
            </a:r>
          </a:p>
          <a:p>
            <a:r>
              <a:rPr lang="en-AU" noProof="0" dirty="0">
                <a:latin typeface="+mj-lt"/>
              </a:rPr>
              <a:t>Provides all CMake logic</a:t>
            </a:r>
          </a:p>
          <a:p>
            <a:pPr lvl="1"/>
            <a:r>
              <a:rPr lang="en-AU" noProof="0" dirty="0">
                <a:latin typeface="+mj-lt"/>
              </a:rPr>
              <a:t>sources</a:t>
            </a:r>
          </a:p>
          <a:p>
            <a:pPr lvl="1"/>
            <a:r>
              <a:rPr lang="en-AU" noProof="0" dirty="0">
                <a:latin typeface="+mj-lt"/>
              </a:rPr>
              <a:t>targets</a:t>
            </a:r>
          </a:p>
          <a:p>
            <a:pPr lvl="1"/>
            <a:r>
              <a:rPr lang="en-AU" noProof="0" dirty="0">
                <a:latin typeface="+mj-lt"/>
              </a:rPr>
              <a:t>building instructions</a:t>
            </a:r>
          </a:p>
          <a:p>
            <a:pPr lvl="1"/>
            <a:r>
              <a:rPr lang="en-AU" noProof="0" dirty="0">
                <a:latin typeface="+mj-lt"/>
              </a:rPr>
              <a:t>testing</a:t>
            </a:r>
          </a:p>
          <a:p>
            <a:pPr lvl="1"/>
            <a:r>
              <a:rPr lang="en-AU" noProof="0" dirty="0">
                <a:latin typeface="+mj-lt"/>
              </a:rPr>
              <a:t>packaging</a:t>
            </a:r>
          </a:p>
          <a:p>
            <a:pPr lvl="1"/>
            <a:r>
              <a:rPr lang="en-AU" noProof="0" dirty="0">
                <a:latin typeface="+mj-lt"/>
              </a:rPr>
              <a:t>other custom tasks</a:t>
            </a:r>
          </a:p>
          <a:p>
            <a:endParaRPr lang="en-AU" noProof="0" dirty="0">
              <a:latin typeface="+mj-lt"/>
            </a:endParaRPr>
          </a:p>
        </p:txBody>
      </p:sp>
      <p:sp>
        <p:nvSpPr>
          <p:cNvPr id="6" name="Inhaltsplatzhalter 5">
            <a:extLst>
              <a:ext uri="{FF2B5EF4-FFF2-40B4-BE49-F238E27FC236}">
                <a16:creationId xmlns:a16="http://schemas.microsoft.com/office/drawing/2014/main" id="{5E7C5DB3-1D4A-4230-9D8B-FC49F7F1251F}"/>
              </a:ext>
            </a:extLst>
          </p:cNvPr>
          <p:cNvSpPr>
            <a:spLocks noGrp="1"/>
          </p:cNvSpPr>
          <p:nvPr>
            <p:ph sz="half" idx="2"/>
          </p:nvPr>
        </p:nvSpPr>
        <p:spPr/>
        <p:txBody>
          <a:bodyPr/>
          <a:lstStyle/>
          <a:p>
            <a:r>
              <a:rPr lang="en-AU" noProof="0" dirty="0"/>
              <a:t>CMake language provides</a:t>
            </a:r>
          </a:p>
          <a:p>
            <a:pPr lvl="1"/>
            <a:r>
              <a:rPr lang="en-AU" noProof="0" dirty="0"/>
              <a:t>variables</a:t>
            </a:r>
          </a:p>
          <a:p>
            <a:pPr lvl="1"/>
            <a:r>
              <a:rPr lang="en-AU" noProof="0" dirty="0"/>
              <a:t>functions</a:t>
            </a:r>
          </a:p>
          <a:p>
            <a:pPr lvl="1"/>
            <a:r>
              <a:rPr lang="en-AU" noProof="0" dirty="0"/>
              <a:t>macros</a:t>
            </a:r>
          </a:p>
          <a:p>
            <a:pPr lvl="1"/>
            <a:r>
              <a:rPr lang="en-AU" noProof="0" dirty="0"/>
              <a:t>conditional logic</a:t>
            </a:r>
          </a:p>
          <a:p>
            <a:pPr lvl="1"/>
            <a:r>
              <a:rPr lang="en-AU" noProof="0" dirty="0"/>
              <a:t>looping</a:t>
            </a:r>
          </a:p>
          <a:p>
            <a:pPr lvl="1"/>
            <a:r>
              <a:rPr lang="en-AU" noProof="0" dirty="0"/>
              <a:t>code comments</a:t>
            </a:r>
          </a:p>
          <a:p>
            <a:pPr lvl="1"/>
            <a:r>
              <a:rPr lang="en-AU" noProof="0" dirty="0"/>
              <a:t>and more...</a:t>
            </a:r>
          </a:p>
        </p:txBody>
      </p:sp>
      <p:sp>
        <p:nvSpPr>
          <p:cNvPr id="4" name="Foliennummernplatzhalter 3">
            <a:extLst>
              <a:ext uri="{FF2B5EF4-FFF2-40B4-BE49-F238E27FC236}">
                <a16:creationId xmlns:a16="http://schemas.microsoft.com/office/drawing/2014/main" id="{AB461123-DD67-495B-91B6-3D8118C78E7F}"/>
              </a:ext>
            </a:extLst>
          </p:cNvPr>
          <p:cNvSpPr>
            <a:spLocks noGrp="1"/>
          </p:cNvSpPr>
          <p:nvPr>
            <p:ph type="sldNum" sz="quarter" idx="12"/>
          </p:nvPr>
        </p:nvSpPr>
        <p:spPr/>
        <p:txBody>
          <a:bodyPr/>
          <a:lstStyle/>
          <a:p>
            <a:fld id="{4898AEC0-503E-4FA4-859C-D0F72D6E3F79}" type="slidenum">
              <a:rPr lang="en-US" noProof="1" smtClean="0"/>
              <a:pPr/>
              <a:t>42</a:t>
            </a:fld>
            <a:endParaRPr lang="en-US" noProof="1"/>
          </a:p>
        </p:txBody>
      </p:sp>
      <p:sp>
        <p:nvSpPr>
          <p:cNvPr id="7" name="Textfeld 6">
            <a:extLst>
              <a:ext uri="{FF2B5EF4-FFF2-40B4-BE49-F238E27FC236}">
                <a16:creationId xmlns:a16="http://schemas.microsoft.com/office/drawing/2014/main" id="{082A140A-9707-49FE-A8D0-2478BBE36368}"/>
              </a:ext>
            </a:extLst>
          </p:cNvPr>
          <p:cNvSpPr txBox="1"/>
          <p:nvPr/>
        </p:nvSpPr>
        <p:spPr>
          <a:xfrm>
            <a:off x="5953125" y="4355501"/>
            <a:ext cx="4514850" cy="1038225"/>
          </a:xfrm>
          <a:prstGeom prst="rect">
            <a:avLst/>
          </a:prstGeom>
          <a:solidFill>
            <a:schemeClr val="tx1"/>
          </a:solidFill>
        </p:spPr>
        <p:txBody>
          <a:bodyPr wrap="square" lIns="0" tIns="0" rIns="0" bIns="0" rtlCol="0">
            <a:noAutofit/>
          </a:bodyPr>
          <a:lstStyle/>
          <a:p>
            <a:r>
              <a:rPr lang="en-US" b="0" dirty="0">
                <a:solidFill>
                  <a:srgbClr val="569CD6"/>
                </a:solidFill>
                <a:effectLst/>
                <a:latin typeface="Consolas" panose="020B0609020204030204" pitchFamily="49" charset="0"/>
              </a:rPr>
              <a:t>cmake_minimum_required</a:t>
            </a:r>
            <a:r>
              <a:rPr lang="en-US" b="0" dirty="0">
                <a:solidFill>
                  <a:srgbClr val="D4D4D4"/>
                </a:solidFill>
                <a:effectLst/>
                <a:latin typeface="Consolas" panose="020B0609020204030204" pitchFamily="49" charset="0"/>
              </a:rPr>
              <a:t>(VERSION 3.2)</a:t>
            </a:r>
          </a:p>
          <a:p>
            <a:r>
              <a:rPr lang="en-US" b="0" dirty="0">
                <a:solidFill>
                  <a:srgbClr val="569CD6"/>
                </a:solidFill>
                <a:effectLst/>
                <a:latin typeface="Consolas" panose="020B0609020204030204" pitchFamily="49" charset="0"/>
              </a:rPr>
              <a:t>project</a:t>
            </a:r>
            <a:r>
              <a:rPr lang="en-US" b="0" dirty="0">
                <a:solidFill>
                  <a:srgbClr val="D4D4D4"/>
                </a:solidFill>
                <a:effectLst/>
                <a:latin typeface="Consolas" panose="020B0609020204030204" pitchFamily="49" charset="0"/>
              </a:rPr>
              <a:t>(MyApp CXX)</a:t>
            </a:r>
          </a:p>
          <a:p>
            <a:r>
              <a:rPr lang="en-US" b="0" dirty="0">
                <a:solidFill>
                  <a:srgbClr val="569CD6"/>
                </a:solidFill>
                <a:effectLst/>
                <a:latin typeface="Consolas" panose="020B0609020204030204" pitchFamily="49" charset="0"/>
              </a:rPr>
              <a:t>add_executable</a:t>
            </a:r>
            <a:r>
              <a:rPr lang="en-US" b="0" dirty="0">
                <a:solidFill>
                  <a:srgbClr val="D4D4D4"/>
                </a:solidFill>
                <a:effectLst/>
                <a:latin typeface="Consolas" panose="020B0609020204030204" pitchFamily="49" charset="0"/>
              </a:rPr>
              <a:t>(MyExe main.cpp)</a:t>
            </a:r>
          </a:p>
        </p:txBody>
      </p:sp>
      <p:sp>
        <p:nvSpPr>
          <p:cNvPr id="8" name="Textfeld 7">
            <a:extLst>
              <a:ext uri="{FF2B5EF4-FFF2-40B4-BE49-F238E27FC236}">
                <a16:creationId xmlns:a16="http://schemas.microsoft.com/office/drawing/2014/main" id="{5EEBD2B4-7B8B-43D6-9A98-A18A66B07D81}"/>
              </a:ext>
            </a:extLst>
          </p:cNvPr>
          <p:cNvSpPr txBox="1"/>
          <p:nvPr/>
        </p:nvSpPr>
        <p:spPr>
          <a:xfrm>
            <a:off x="8848725" y="4008203"/>
            <a:ext cx="1619250" cy="347298"/>
          </a:xfrm>
          <a:prstGeom prst="rect">
            <a:avLst/>
          </a:prstGeom>
          <a:noFill/>
        </p:spPr>
        <p:txBody>
          <a:bodyPr wrap="square" lIns="0" tIns="0" rIns="0" bIns="0" rtlCol="0">
            <a:noAutofit/>
          </a:bodyPr>
          <a:lstStyle/>
          <a:p>
            <a:pPr marR="0" algn="r" defTabSz="914400" eaLnBrk="1" fontAlgn="auto" latinLnBrk="0" hangingPunct="1">
              <a:lnSpc>
                <a:spcPts val="2300"/>
              </a:lnSpc>
              <a:spcBef>
                <a:spcPts val="500"/>
              </a:spcBef>
              <a:spcAft>
                <a:spcPts val="0"/>
              </a:spcAft>
              <a:buClrTx/>
              <a:buSzTx/>
              <a:buFontTx/>
              <a:buNone/>
              <a:tabLst/>
            </a:pPr>
            <a:r>
              <a:rPr kumimoji="0" lang="de-DE" sz="1800" b="0" i="0" u="none" strike="noStrike" kern="0" cap="none" spc="0" normalizeH="0" baseline="0" noProof="0" dirty="0">
                <a:ln>
                  <a:noFill/>
                </a:ln>
                <a:solidFill>
                  <a:srgbClr val="000000"/>
                </a:solidFill>
                <a:effectLst/>
                <a:uLnTx/>
                <a:uFillTx/>
              </a:rPr>
              <a:t>CMakeLists.txt</a:t>
            </a:r>
          </a:p>
        </p:txBody>
      </p:sp>
    </p:spTree>
    <p:extLst>
      <p:ext uri="{BB962C8B-B14F-4D97-AF65-F5344CB8AC3E}">
        <p14:creationId xmlns:p14="http://schemas.microsoft.com/office/powerpoint/2010/main" val="26820557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143D39-1E4F-4270-8F73-03D4DFBB6437}"/>
              </a:ext>
            </a:extLst>
          </p:cNvPr>
          <p:cNvSpPr>
            <a:spLocks noGrp="1"/>
          </p:cNvSpPr>
          <p:nvPr>
            <p:ph type="ctrTitle"/>
          </p:nvPr>
        </p:nvSpPr>
        <p:spPr/>
        <p:txBody>
          <a:bodyPr/>
          <a:lstStyle/>
          <a:p>
            <a:r>
              <a:rPr lang="en-US" dirty="0" err="1"/>
              <a:t>CMAke</a:t>
            </a:r>
            <a:r>
              <a:rPr lang="en-US" dirty="0"/>
              <a:t> Commands</a:t>
            </a:r>
          </a:p>
        </p:txBody>
      </p:sp>
    </p:spTree>
    <p:extLst>
      <p:ext uri="{BB962C8B-B14F-4D97-AF65-F5344CB8AC3E}">
        <p14:creationId xmlns:p14="http://schemas.microsoft.com/office/powerpoint/2010/main" val="10444593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1208BC-6E6C-4422-BAD3-2429663E4E8E}"/>
              </a:ext>
            </a:extLst>
          </p:cNvPr>
          <p:cNvSpPr>
            <a:spLocks noGrp="1"/>
          </p:cNvSpPr>
          <p:nvPr>
            <p:ph type="title"/>
          </p:nvPr>
        </p:nvSpPr>
        <p:spPr/>
        <p:txBody>
          <a:bodyPr/>
          <a:lstStyle/>
          <a:p>
            <a:r>
              <a:rPr lang="en-AU" noProof="0" dirty="0"/>
              <a:t>CMake commands</a:t>
            </a:r>
          </a:p>
        </p:txBody>
      </p:sp>
      <p:sp>
        <p:nvSpPr>
          <p:cNvPr id="3" name="Textplatzhalter 2">
            <a:extLst>
              <a:ext uri="{FF2B5EF4-FFF2-40B4-BE49-F238E27FC236}">
                <a16:creationId xmlns:a16="http://schemas.microsoft.com/office/drawing/2014/main" id="{467F3F7B-F617-4B56-BFAA-AEB711CA89D3}"/>
              </a:ext>
            </a:extLst>
          </p:cNvPr>
          <p:cNvSpPr>
            <a:spLocks noGrp="1"/>
          </p:cNvSpPr>
          <p:nvPr>
            <p:ph type="body" sz="quarter" idx="15"/>
          </p:nvPr>
        </p:nvSpPr>
        <p:spPr/>
        <p:txBody>
          <a:bodyPr/>
          <a:lstStyle/>
          <a:p>
            <a:r>
              <a:rPr lang="en-AU" noProof="0" dirty="0"/>
              <a:t>CMake commands</a:t>
            </a:r>
          </a:p>
        </p:txBody>
      </p:sp>
      <p:sp>
        <p:nvSpPr>
          <p:cNvPr id="4" name="Foliennummernplatzhalter 3">
            <a:extLst>
              <a:ext uri="{FF2B5EF4-FFF2-40B4-BE49-F238E27FC236}">
                <a16:creationId xmlns:a16="http://schemas.microsoft.com/office/drawing/2014/main" id="{AB461123-DD67-495B-91B6-3D8118C78E7F}"/>
              </a:ext>
            </a:extLst>
          </p:cNvPr>
          <p:cNvSpPr>
            <a:spLocks noGrp="1"/>
          </p:cNvSpPr>
          <p:nvPr>
            <p:ph type="sldNum" sz="quarter" idx="12"/>
          </p:nvPr>
        </p:nvSpPr>
        <p:spPr/>
        <p:txBody>
          <a:bodyPr/>
          <a:lstStyle/>
          <a:p>
            <a:fld id="{4898AEC0-503E-4FA4-859C-D0F72D6E3F79}" type="slidenum">
              <a:rPr lang="en-US" noProof="1" smtClean="0"/>
              <a:pPr/>
              <a:t>44</a:t>
            </a:fld>
            <a:endParaRPr lang="en-US" noProof="1"/>
          </a:p>
        </p:txBody>
      </p:sp>
      <p:sp>
        <p:nvSpPr>
          <p:cNvPr id="5" name="Inhaltsplatzhalter 4">
            <a:extLst>
              <a:ext uri="{FF2B5EF4-FFF2-40B4-BE49-F238E27FC236}">
                <a16:creationId xmlns:a16="http://schemas.microsoft.com/office/drawing/2014/main" id="{2D9BDB11-717F-4FAB-A385-128C580623BD}"/>
              </a:ext>
            </a:extLst>
          </p:cNvPr>
          <p:cNvSpPr>
            <a:spLocks noGrp="1"/>
          </p:cNvSpPr>
          <p:nvPr>
            <p:ph sz="quarter" idx="1"/>
          </p:nvPr>
        </p:nvSpPr>
        <p:spPr/>
        <p:txBody>
          <a:bodyPr/>
          <a:lstStyle/>
          <a:p>
            <a:r>
              <a:rPr lang="en-AU" sz="1800" b="1" i="0" u="none" strike="noStrike" baseline="0" noProof="0" dirty="0">
                <a:solidFill>
                  <a:srgbClr val="000000"/>
                </a:solidFill>
                <a:latin typeface="T3Font_488"/>
              </a:rPr>
              <a:t>Arguments are separated </a:t>
            </a:r>
            <a:r>
              <a:rPr lang="en-AU" sz="1800" b="0" i="0" u="none" strike="noStrike" baseline="0" noProof="0" dirty="0">
                <a:solidFill>
                  <a:srgbClr val="464547"/>
                </a:solidFill>
                <a:latin typeface="T3Font_489"/>
              </a:rPr>
              <a:t>from each other </a:t>
            </a:r>
            <a:r>
              <a:rPr lang="en-AU" sz="1800" b="1" i="0" u="none" strike="noStrike" baseline="0" noProof="0" dirty="0">
                <a:solidFill>
                  <a:srgbClr val="000000"/>
                </a:solidFill>
                <a:latin typeface="T3Font_488"/>
              </a:rPr>
              <a:t>with spaces </a:t>
            </a:r>
            <a:r>
              <a:rPr lang="en-AU" sz="1800" b="0" i="0" u="none" strike="noStrike" baseline="0" noProof="0" dirty="0">
                <a:solidFill>
                  <a:srgbClr val="464547"/>
                </a:solidFill>
                <a:latin typeface="T3Font_489"/>
              </a:rPr>
              <a:t>and may be split across multiple lines</a:t>
            </a:r>
          </a:p>
          <a:p>
            <a:pPr algn="l"/>
            <a:endParaRPr lang="en-AU" noProof="0" dirty="0">
              <a:solidFill>
                <a:srgbClr val="464547"/>
              </a:solidFill>
              <a:latin typeface="T3Font_489"/>
            </a:endParaRPr>
          </a:p>
          <a:p>
            <a:pPr algn="l"/>
            <a:endParaRPr lang="en-AU" noProof="0" dirty="0">
              <a:solidFill>
                <a:srgbClr val="464547"/>
              </a:solidFill>
              <a:latin typeface="T3Font_489"/>
            </a:endParaRPr>
          </a:p>
          <a:p>
            <a:pPr algn="l"/>
            <a:endParaRPr lang="en-AU" noProof="0" dirty="0">
              <a:solidFill>
                <a:srgbClr val="464547"/>
              </a:solidFill>
              <a:latin typeface="T3Font_489"/>
            </a:endParaRPr>
          </a:p>
          <a:p>
            <a:pPr algn="l"/>
            <a:endParaRPr lang="en-AU" noProof="0" dirty="0">
              <a:solidFill>
                <a:srgbClr val="464547"/>
              </a:solidFill>
              <a:latin typeface="T3Font_489"/>
            </a:endParaRPr>
          </a:p>
          <a:p>
            <a:pPr algn="l"/>
            <a:endParaRPr lang="en-AU" noProof="0" dirty="0">
              <a:solidFill>
                <a:srgbClr val="464547"/>
              </a:solidFill>
              <a:latin typeface="T3Font_489"/>
            </a:endParaRPr>
          </a:p>
          <a:p>
            <a:pPr algn="l"/>
            <a:r>
              <a:rPr lang="en-AU" sz="1800" b="0" i="0" u="none" strike="noStrike" baseline="0" noProof="0" dirty="0">
                <a:solidFill>
                  <a:srgbClr val="000000"/>
                </a:solidFill>
                <a:latin typeface="T3Font_488"/>
              </a:rPr>
              <a:t>Command names are case </a:t>
            </a:r>
            <a:r>
              <a:rPr lang="en-AU" sz="1800" b="1" i="0" u="none" strike="noStrike" baseline="0" noProof="0" dirty="0">
                <a:solidFill>
                  <a:srgbClr val="000000"/>
                </a:solidFill>
                <a:latin typeface="T3Font_488"/>
              </a:rPr>
              <a:t>insensitive</a:t>
            </a:r>
            <a:r>
              <a:rPr lang="en-AU" sz="1800" b="0" i="0" u="none" strike="noStrike" baseline="0" noProof="0" dirty="0">
                <a:solidFill>
                  <a:srgbClr val="000000"/>
                </a:solidFill>
                <a:latin typeface="T3Font_488"/>
              </a:rPr>
              <a:t> </a:t>
            </a:r>
            <a:r>
              <a:rPr lang="en-AU" sz="1800" b="0" i="0" u="none" strike="noStrike" baseline="0" noProof="0" dirty="0">
                <a:solidFill>
                  <a:srgbClr val="464547"/>
                </a:solidFill>
                <a:latin typeface="T3Font_414"/>
              </a:rPr>
              <a:t>(</a:t>
            </a:r>
            <a:r>
              <a:rPr lang="en-AU" sz="1800" b="0" i="0" u="none" strike="noStrike" baseline="0" noProof="0" dirty="0">
                <a:solidFill>
                  <a:srgbClr val="464547"/>
                </a:solidFill>
                <a:latin typeface="T3Font_489"/>
              </a:rPr>
              <a:t>the following are all equivalent</a:t>
            </a:r>
            <a:r>
              <a:rPr lang="en-AU" sz="1800" b="0" i="0" u="none" strike="noStrike" baseline="0" noProof="0" dirty="0">
                <a:solidFill>
                  <a:srgbClr val="464547"/>
                </a:solidFill>
                <a:latin typeface="T3Font_414"/>
              </a:rPr>
              <a:t>)</a:t>
            </a:r>
          </a:p>
          <a:p>
            <a:pPr algn="l"/>
            <a:endParaRPr lang="en-AU" noProof="0" dirty="0">
              <a:solidFill>
                <a:srgbClr val="464547"/>
              </a:solidFill>
              <a:latin typeface="T3Font_414"/>
            </a:endParaRPr>
          </a:p>
          <a:p>
            <a:pPr algn="l"/>
            <a:endParaRPr lang="en-AU" sz="1800" b="0" i="0" u="none" strike="noStrike" baseline="0" noProof="0" dirty="0">
              <a:solidFill>
                <a:srgbClr val="464547"/>
              </a:solidFill>
              <a:latin typeface="T3Font_414"/>
            </a:endParaRPr>
          </a:p>
          <a:p>
            <a:pPr algn="l"/>
            <a:endParaRPr lang="en-AU" sz="1800" b="0" i="0" u="none" strike="noStrike" baseline="0" noProof="0" dirty="0">
              <a:solidFill>
                <a:srgbClr val="464547"/>
              </a:solidFill>
              <a:latin typeface="T3Font_414"/>
            </a:endParaRPr>
          </a:p>
          <a:p>
            <a:pPr algn="l"/>
            <a:endParaRPr lang="en-AU" sz="1800" b="0" i="0" u="none" strike="noStrike" baseline="0" noProof="0" dirty="0">
              <a:solidFill>
                <a:srgbClr val="464547"/>
              </a:solidFill>
              <a:latin typeface="T3Font_414"/>
            </a:endParaRPr>
          </a:p>
          <a:p>
            <a:pPr algn="l"/>
            <a:r>
              <a:rPr lang="en-AU" sz="1800" b="0" i="0" u="none" strike="noStrike" baseline="0" noProof="0" dirty="0">
                <a:latin typeface="+mj-lt"/>
              </a:rPr>
              <a:t>A common convention is to use </a:t>
            </a:r>
            <a:r>
              <a:rPr lang="en-AU" sz="1800" b="1" i="0" u="none" strike="noStrike" baseline="0" noProof="0" dirty="0">
                <a:latin typeface="+mj-lt"/>
              </a:rPr>
              <a:t>all lowercase for command names</a:t>
            </a:r>
            <a:endParaRPr lang="en-AU" b="1" noProof="0" dirty="0">
              <a:latin typeface="+mj-lt"/>
            </a:endParaRPr>
          </a:p>
        </p:txBody>
      </p:sp>
      <p:sp>
        <p:nvSpPr>
          <p:cNvPr id="6" name="Textfeld 5">
            <a:extLst>
              <a:ext uri="{FF2B5EF4-FFF2-40B4-BE49-F238E27FC236}">
                <a16:creationId xmlns:a16="http://schemas.microsoft.com/office/drawing/2014/main" id="{0AD95483-E929-400C-A611-A307154449BC}"/>
              </a:ext>
            </a:extLst>
          </p:cNvPr>
          <p:cNvSpPr txBox="1"/>
          <p:nvPr/>
        </p:nvSpPr>
        <p:spPr>
          <a:xfrm>
            <a:off x="554990" y="1752600"/>
            <a:ext cx="2857500" cy="1440300"/>
          </a:xfrm>
          <a:prstGeom prst="rect">
            <a:avLst/>
          </a:prstGeom>
          <a:solidFill>
            <a:schemeClr val="tx1"/>
          </a:solidFill>
        </p:spPr>
        <p:txBody>
          <a:bodyPr wrap="square" lIns="0" tIns="0" rIns="0" bIns="0" rtlCol="0">
            <a:noAutofit/>
          </a:bodyPr>
          <a:lstStyle/>
          <a:p>
            <a:r>
              <a:rPr lang="en-US" b="0" dirty="0">
                <a:solidFill>
                  <a:srgbClr val="569CD6"/>
                </a:solidFill>
                <a:effectLst/>
                <a:latin typeface="Consolas" panose="020B0609020204030204" pitchFamily="49" charset="0"/>
              </a:rPr>
              <a:t>add_executable</a:t>
            </a:r>
            <a:r>
              <a:rPr lang="en-US" b="0" dirty="0">
                <a:solidFill>
                  <a:srgbClr val="D4D4D4"/>
                </a:solidFill>
                <a:effectLst/>
                <a:latin typeface="Consolas" panose="020B0609020204030204" pitchFamily="49" charset="0"/>
              </a:rPr>
              <a:t>(MyExe</a:t>
            </a:r>
          </a:p>
          <a:p>
            <a:r>
              <a:rPr lang="en-US" b="0" dirty="0">
                <a:solidFill>
                  <a:srgbClr val="D4D4D4"/>
                </a:solidFill>
                <a:effectLst/>
                <a:latin typeface="Consolas" panose="020B0609020204030204" pitchFamily="49" charset="0"/>
              </a:rPr>
              <a:t>    main.cpp</a:t>
            </a:r>
          </a:p>
          <a:p>
            <a:r>
              <a:rPr lang="en-US" b="0" dirty="0">
                <a:solidFill>
                  <a:srgbClr val="D4D4D4"/>
                </a:solidFill>
                <a:effectLst/>
                <a:latin typeface="Consolas" panose="020B0609020204030204" pitchFamily="49" charset="0"/>
              </a:rPr>
              <a:t>    src1.cpp</a:t>
            </a:r>
          </a:p>
          <a:p>
            <a:r>
              <a:rPr lang="en-US" b="0" dirty="0">
                <a:solidFill>
                  <a:srgbClr val="D4D4D4"/>
                </a:solidFill>
                <a:effectLst/>
                <a:latin typeface="Consolas" panose="020B0609020204030204" pitchFamily="49" charset="0"/>
              </a:rPr>
              <a:t>    src2.cpp</a:t>
            </a:r>
          </a:p>
          <a:p>
            <a:r>
              <a:rPr lang="en-US" b="0" dirty="0">
                <a:solidFill>
                  <a:srgbClr val="D4D4D4"/>
                </a:solidFill>
                <a:effectLst/>
                <a:latin typeface="Consolas" panose="020B0609020204030204" pitchFamily="49" charset="0"/>
              </a:rPr>
              <a:t>)</a:t>
            </a:r>
          </a:p>
        </p:txBody>
      </p:sp>
      <p:sp>
        <p:nvSpPr>
          <p:cNvPr id="7" name="Textfeld 6">
            <a:extLst>
              <a:ext uri="{FF2B5EF4-FFF2-40B4-BE49-F238E27FC236}">
                <a16:creationId xmlns:a16="http://schemas.microsoft.com/office/drawing/2014/main" id="{1C118F15-BFF7-49B4-BFDE-CFD6F55466B9}"/>
              </a:ext>
            </a:extLst>
          </p:cNvPr>
          <p:cNvSpPr txBox="1"/>
          <p:nvPr/>
        </p:nvSpPr>
        <p:spPr>
          <a:xfrm>
            <a:off x="554990" y="3795847"/>
            <a:ext cx="4029075" cy="1066006"/>
          </a:xfrm>
          <a:prstGeom prst="rect">
            <a:avLst/>
          </a:prstGeom>
          <a:solidFill>
            <a:schemeClr val="tx1"/>
          </a:solidFill>
        </p:spPr>
        <p:txBody>
          <a:bodyPr wrap="square" lIns="0" tIns="0" rIns="0" bIns="0" rtlCol="0">
            <a:noAutofit/>
          </a:bodyPr>
          <a:lstStyle/>
          <a:p>
            <a:r>
              <a:rPr lang="en-US" b="0">
                <a:solidFill>
                  <a:srgbClr val="569CD6"/>
                </a:solidFill>
                <a:effectLst/>
                <a:latin typeface="Consolas" panose="020B0609020204030204" pitchFamily="49" charset="0"/>
              </a:rPr>
              <a:t>add_executable</a:t>
            </a:r>
            <a:r>
              <a:rPr lang="en-US" b="0">
                <a:solidFill>
                  <a:srgbClr val="D4D4D4"/>
                </a:solidFill>
                <a:effectLst/>
                <a:latin typeface="Consolas" panose="020B0609020204030204" pitchFamily="49" charset="0"/>
              </a:rPr>
              <a:t>(MyExe main.cpp)</a:t>
            </a:r>
          </a:p>
          <a:p>
            <a:r>
              <a:rPr lang="en-US" b="0">
                <a:solidFill>
                  <a:srgbClr val="569CD6"/>
                </a:solidFill>
                <a:effectLst/>
                <a:latin typeface="Consolas" panose="020B0609020204030204" pitchFamily="49" charset="0"/>
              </a:rPr>
              <a:t>ADD_EXECUTABLE</a:t>
            </a:r>
            <a:r>
              <a:rPr lang="en-US" b="0">
                <a:solidFill>
                  <a:srgbClr val="D4D4D4"/>
                </a:solidFill>
                <a:effectLst/>
                <a:latin typeface="Consolas" panose="020B0609020204030204" pitchFamily="49" charset="0"/>
              </a:rPr>
              <a:t>(MyExe main.cpp)</a:t>
            </a:r>
          </a:p>
          <a:p>
            <a:r>
              <a:rPr lang="en-US" b="0">
                <a:solidFill>
                  <a:srgbClr val="569CD6"/>
                </a:solidFill>
                <a:effectLst/>
                <a:latin typeface="Consolas" panose="020B0609020204030204" pitchFamily="49" charset="0"/>
              </a:rPr>
              <a:t>Add_Executable</a:t>
            </a:r>
            <a:r>
              <a:rPr lang="en-US" b="0">
                <a:solidFill>
                  <a:srgbClr val="D4D4D4"/>
                </a:solidFill>
                <a:effectLst/>
                <a:latin typeface="Consolas" panose="020B0609020204030204" pitchFamily="49" charset="0"/>
              </a:rPr>
              <a:t>(MyExe main.cpp</a:t>
            </a:r>
          </a:p>
        </p:txBody>
      </p:sp>
    </p:spTree>
    <p:extLst>
      <p:ext uri="{BB962C8B-B14F-4D97-AF65-F5344CB8AC3E}">
        <p14:creationId xmlns:p14="http://schemas.microsoft.com/office/powerpoint/2010/main" val="10487544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1208BC-6E6C-4422-BAD3-2429663E4E8E}"/>
              </a:ext>
            </a:extLst>
          </p:cNvPr>
          <p:cNvSpPr>
            <a:spLocks noGrp="1"/>
          </p:cNvSpPr>
          <p:nvPr>
            <p:ph type="title"/>
          </p:nvPr>
        </p:nvSpPr>
        <p:spPr/>
        <p:txBody>
          <a:bodyPr/>
          <a:lstStyle/>
          <a:p>
            <a:r>
              <a:rPr lang="en-AU" noProof="0" dirty="0"/>
              <a:t>cmake_minimum_required() command</a:t>
            </a:r>
          </a:p>
        </p:txBody>
      </p:sp>
      <p:sp>
        <p:nvSpPr>
          <p:cNvPr id="3" name="Textplatzhalter 2">
            <a:extLst>
              <a:ext uri="{FF2B5EF4-FFF2-40B4-BE49-F238E27FC236}">
                <a16:creationId xmlns:a16="http://schemas.microsoft.com/office/drawing/2014/main" id="{467F3F7B-F617-4B56-BFAA-AEB711CA89D3}"/>
              </a:ext>
            </a:extLst>
          </p:cNvPr>
          <p:cNvSpPr>
            <a:spLocks noGrp="1"/>
          </p:cNvSpPr>
          <p:nvPr>
            <p:ph type="body" sz="quarter" idx="15"/>
          </p:nvPr>
        </p:nvSpPr>
        <p:spPr/>
        <p:txBody>
          <a:bodyPr/>
          <a:lstStyle/>
          <a:p>
            <a:r>
              <a:rPr lang="en-AU" noProof="0" dirty="0"/>
              <a:t>CMake commands</a:t>
            </a:r>
          </a:p>
        </p:txBody>
      </p:sp>
      <p:sp>
        <p:nvSpPr>
          <p:cNvPr id="4" name="Foliennummernplatzhalter 3">
            <a:extLst>
              <a:ext uri="{FF2B5EF4-FFF2-40B4-BE49-F238E27FC236}">
                <a16:creationId xmlns:a16="http://schemas.microsoft.com/office/drawing/2014/main" id="{AB461123-DD67-495B-91B6-3D8118C78E7F}"/>
              </a:ext>
            </a:extLst>
          </p:cNvPr>
          <p:cNvSpPr>
            <a:spLocks noGrp="1"/>
          </p:cNvSpPr>
          <p:nvPr>
            <p:ph type="sldNum" sz="quarter" idx="12"/>
          </p:nvPr>
        </p:nvSpPr>
        <p:spPr/>
        <p:txBody>
          <a:bodyPr/>
          <a:lstStyle/>
          <a:p>
            <a:fld id="{4898AEC0-503E-4FA4-859C-D0F72D6E3F79}" type="slidenum">
              <a:rPr lang="en-US" noProof="1" smtClean="0"/>
              <a:pPr/>
              <a:t>45</a:t>
            </a:fld>
            <a:endParaRPr lang="en-US" noProof="1"/>
          </a:p>
        </p:txBody>
      </p:sp>
      <p:sp>
        <p:nvSpPr>
          <p:cNvPr id="5" name="Inhaltsplatzhalter 4">
            <a:extLst>
              <a:ext uri="{FF2B5EF4-FFF2-40B4-BE49-F238E27FC236}">
                <a16:creationId xmlns:a16="http://schemas.microsoft.com/office/drawing/2014/main" id="{2D9BDB11-717F-4FAB-A385-128C580623BD}"/>
              </a:ext>
            </a:extLst>
          </p:cNvPr>
          <p:cNvSpPr>
            <a:spLocks noGrp="1"/>
          </p:cNvSpPr>
          <p:nvPr>
            <p:ph sz="quarter" idx="1"/>
          </p:nvPr>
        </p:nvSpPr>
        <p:spPr>
          <a:xfrm>
            <a:off x="259200" y="2040074"/>
            <a:ext cx="10450800" cy="3264525"/>
          </a:xfrm>
        </p:spPr>
        <p:txBody>
          <a:bodyPr/>
          <a:lstStyle/>
          <a:p>
            <a:r>
              <a:rPr lang="en-AU" noProof="0" dirty="0">
                <a:latin typeface="+mj-lt"/>
              </a:rPr>
              <a:t>Specifies the </a:t>
            </a:r>
            <a:r>
              <a:rPr lang="en-AU" b="1" noProof="0" dirty="0">
                <a:latin typeface="+mj-lt"/>
              </a:rPr>
              <a:t>expected CMake version for a project</a:t>
            </a:r>
          </a:p>
          <a:p>
            <a:r>
              <a:rPr lang="en-AU" noProof="0" dirty="0">
                <a:latin typeface="+mj-lt"/>
              </a:rPr>
              <a:t>It should </a:t>
            </a:r>
            <a:r>
              <a:rPr lang="en-AU" b="1" noProof="0" dirty="0">
                <a:latin typeface="+mj-lt"/>
              </a:rPr>
              <a:t>always be the first line</a:t>
            </a:r>
            <a:r>
              <a:rPr lang="en-AU" noProof="0" dirty="0">
                <a:latin typeface="+mj-lt"/>
              </a:rPr>
              <a:t> in a CMakeLists.txt file</a:t>
            </a:r>
          </a:p>
          <a:p>
            <a:r>
              <a:rPr lang="en-AU" noProof="0" dirty="0">
                <a:latin typeface="+mj-lt"/>
              </a:rPr>
              <a:t>Ensures that project's requirements are checked and established before anything else</a:t>
            </a:r>
          </a:p>
          <a:p>
            <a:r>
              <a:rPr lang="en-AU" noProof="0" dirty="0">
                <a:latin typeface="+mj-lt"/>
              </a:rPr>
              <a:t>If the file is processed with</a:t>
            </a:r>
          </a:p>
          <a:p>
            <a:pPr lvl="1"/>
            <a:r>
              <a:rPr lang="en-AU" noProof="0" dirty="0">
                <a:latin typeface="+mj-lt"/>
              </a:rPr>
              <a:t>an older CMake version -&gt; CMake configuration error</a:t>
            </a:r>
          </a:p>
          <a:p>
            <a:pPr lvl="1"/>
            <a:r>
              <a:rPr lang="en-AU" noProof="0" dirty="0">
                <a:latin typeface="+mj-lt"/>
              </a:rPr>
              <a:t>a newer CMake version -&gt; enforces policy setting to match CMake behaviour of the specified version</a:t>
            </a:r>
          </a:p>
          <a:p>
            <a:r>
              <a:rPr lang="en-AU" sz="1800" b="0" i="0" u="none" strike="noStrike" baseline="0" noProof="0" dirty="0">
                <a:latin typeface="T3Font_426"/>
              </a:rPr>
              <a:t>Modern CMake starts with </a:t>
            </a:r>
            <a:r>
              <a:rPr lang="en-AU" sz="1800" b="0" i="0" u="none" strike="noStrike" baseline="0" noProof="0" dirty="0">
                <a:latin typeface="T3Font_427"/>
              </a:rPr>
              <a:t>version </a:t>
            </a:r>
            <a:r>
              <a:rPr lang="en-AU" sz="1800" b="0" i="0" u="none" strike="noStrike" baseline="0" noProof="0" dirty="0">
                <a:latin typeface="T3Font_428"/>
              </a:rPr>
              <a:t>3.2.</a:t>
            </a:r>
          </a:p>
          <a:p>
            <a:r>
              <a:rPr lang="en-AU" b="1" noProof="0" dirty="0">
                <a:latin typeface="+mj-lt"/>
              </a:rPr>
              <a:t>Always choose the most recent CMake version that won’t present significant problems for those building the project</a:t>
            </a:r>
          </a:p>
        </p:txBody>
      </p:sp>
      <p:sp>
        <p:nvSpPr>
          <p:cNvPr id="6" name="Textfeld 5">
            <a:extLst>
              <a:ext uri="{FF2B5EF4-FFF2-40B4-BE49-F238E27FC236}">
                <a16:creationId xmlns:a16="http://schemas.microsoft.com/office/drawing/2014/main" id="{01A64BE4-A16D-4E21-B832-03450A5D166B}"/>
              </a:ext>
            </a:extLst>
          </p:cNvPr>
          <p:cNvSpPr txBox="1"/>
          <p:nvPr/>
        </p:nvSpPr>
        <p:spPr>
          <a:xfrm>
            <a:off x="266701" y="1333500"/>
            <a:ext cx="7972424" cy="409874"/>
          </a:xfrm>
          <a:prstGeom prst="rect">
            <a:avLst/>
          </a:prstGeom>
          <a:solidFill>
            <a:schemeClr val="tx1"/>
          </a:solidFill>
        </p:spPr>
        <p:txBody>
          <a:bodyPr wrap="square" lIns="0" tIns="0" rIns="0" bIns="0" rtlCol="0">
            <a:noAutofit/>
          </a:bodyPr>
          <a:lstStyle/>
          <a:p>
            <a:r>
              <a:rPr lang="en-US" b="0" dirty="0">
                <a:solidFill>
                  <a:srgbClr val="569CD6"/>
                </a:solidFill>
                <a:effectLst/>
                <a:latin typeface="Consolas" panose="020B0609020204030204" pitchFamily="49" charset="0"/>
              </a:rPr>
              <a:t>  cmake_minimum_required</a:t>
            </a:r>
            <a:r>
              <a:rPr lang="en-US" b="0" dirty="0">
                <a:solidFill>
                  <a:srgbClr val="D4D4D4"/>
                </a:solidFill>
                <a:effectLst/>
                <a:latin typeface="Consolas" panose="020B0609020204030204" pitchFamily="49" charset="0"/>
              </a:rPr>
              <a:t>(VERSION major.minor[.patch[.tweak]])</a:t>
            </a:r>
          </a:p>
        </p:txBody>
      </p:sp>
      <p:sp>
        <p:nvSpPr>
          <p:cNvPr id="7" name="Textfeld 6">
            <a:extLst>
              <a:ext uri="{FF2B5EF4-FFF2-40B4-BE49-F238E27FC236}">
                <a16:creationId xmlns:a16="http://schemas.microsoft.com/office/drawing/2014/main" id="{2228286C-F9DD-442D-9FEA-A6B4E5EE16EA}"/>
              </a:ext>
            </a:extLst>
          </p:cNvPr>
          <p:cNvSpPr txBox="1"/>
          <p:nvPr/>
        </p:nvSpPr>
        <p:spPr>
          <a:xfrm>
            <a:off x="6195150" y="5142847"/>
            <a:ext cx="4514850" cy="323503"/>
          </a:xfrm>
          <a:prstGeom prst="rect">
            <a:avLst/>
          </a:prstGeom>
          <a:solidFill>
            <a:schemeClr val="tx1"/>
          </a:solidFill>
        </p:spPr>
        <p:txBody>
          <a:bodyPr wrap="square" lIns="0" tIns="0" rIns="0" bIns="0" rtlCol="0">
            <a:noAutofit/>
          </a:bodyPr>
          <a:lstStyle/>
          <a:p>
            <a:r>
              <a:rPr lang="en-US" b="0" dirty="0">
                <a:solidFill>
                  <a:srgbClr val="569CD6"/>
                </a:solidFill>
                <a:effectLst/>
                <a:latin typeface="Consolas" panose="020B0609020204030204" pitchFamily="49" charset="0"/>
              </a:rPr>
              <a:t>cmake_minimum_required</a:t>
            </a:r>
            <a:r>
              <a:rPr lang="en-US" b="0" dirty="0">
                <a:solidFill>
                  <a:srgbClr val="D4D4D4"/>
                </a:solidFill>
                <a:effectLst/>
                <a:latin typeface="Consolas" panose="020B0609020204030204" pitchFamily="49" charset="0"/>
              </a:rPr>
              <a:t>(VERSION 3.2)</a:t>
            </a:r>
          </a:p>
        </p:txBody>
      </p:sp>
    </p:spTree>
    <p:extLst>
      <p:ext uri="{BB962C8B-B14F-4D97-AF65-F5344CB8AC3E}">
        <p14:creationId xmlns:p14="http://schemas.microsoft.com/office/powerpoint/2010/main" val="1066754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1208BC-6E6C-4422-BAD3-2429663E4E8E}"/>
              </a:ext>
            </a:extLst>
          </p:cNvPr>
          <p:cNvSpPr>
            <a:spLocks noGrp="1"/>
          </p:cNvSpPr>
          <p:nvPr>
            <p:ph type="title"/>
          </p:nvPr>
        </p:nvSpPr>
        <p:spPr/>
        <p:txBody>
          <a:bodyPr/>
          <a:lstStyle/>
          <a:p>
            <a:r>
              <a:rPr lang="en-AU" noProof="0" dirty="0"/>
              <a:t>project() command</a:t>
            </a:r>
          </a:p>
        </p:txBody>
      </p:sp>
      <p:sp>
        <p:nvSpPr>
          <p:cNvPr id="3" name="Textplatzhalter 2">
            <a:extLst>
              <a:ext uri="{FF2B5EF4-FFF2-40B4-BE49-F238E27FC236}">
                <a16:creationId xmlns:a16="http://schemas.microsoft.com/office/drawing/2014/main" id="{467F3F7B-F617-4B56-BFAA-AEB711CA89D3}"/>
              </a:ext>
            </a:extLst>
          </p:cNvPr>
          <p:cNvSpPr>
            <a:spLocks noGrp="1"/>
          </p:cNvSpPr>
          <p:nvPr>
            <p:ph type="body" sz="quarter" idx="15"/>
          </p:nvPr>
        </p:nvSpPr>
        <p:spPr/>
        <p:txBody>
          <a:bodyPr/>
          <a:lstStyle/>
          <a:p>
            <a:r>
              <a:rPr lang="en-AU" noProof="0" dirty="0"/>
              <a:t>CMake commands</a:t>
            </a:r>
          </a:p>
        </p:txBody>
      </p:sp>
      <p:sp>
        <p:nvSpPr>
          <p:cNvPr id="4" name="Foliennummernplatzhalter 3">
            <a:extLst>
              <a:ext uri="{FF2B5EF4-FFF2-40B4-BE49-F238E27FC236}">
                <a16:creationId xmlns:a16="http://schemas.microsoft.com/office/drawing/2014/main" id="{AB461123-DD67-495B-91B6-3D8118C78E7F}"/>
              </a:ext>
            </a:extLst>
          </p:cNvPr>
          <p:cNvSpPr>
            <a:spLocks noGrp="1"/>
          </p:cNvSpPr>
          <p:nvPr>
            <p:ph type="sldNum" sz="quarter" idx="12"/>
          </p:nvPr>
        </p:nvSpPr>
        <p:spPr/>
        <p:txBody>
          <a:bodyPr/>
          <a:lstStyle/>
          <a:p>
            <a:fld id="{4898AEC0-503E-4FA4-859C-D0F72D6E3F79}" type="slidenum">
              <a:rPr lang="en-US" noProof="1" smtClean="0"/>
              <a:pPr/>
              <a:t>46</a:t>
            </a:fld>
            <a:endParaRPr lang="en-US" noProof="1"/>
          </a:p>
        </p:txBody>
      </p:sp>
      <p:sp>
        <p:nvSpPr>
          <p:cNvPr id="5" name="Inhaltsplatzhalter 4">
            <a:extLst>
              <a:ext uri="{FF2B5EF4-FFF2-40B4-BE49-F238E27FC236}">
                <a16:creationId xmlns:a16="http://schemas.microsoft.com/office/drawing/2014/main" id="{2D9BDB11-717F-4FAB-A385-128C580623BD}"/>
              </a:ext>
            </a:extLst>
          </p:cNvPr>
          <p:cNvSpPr>
            <a:spLocks noGrp="1"/>
          </p:cNvSpPr>
          <p:nvPr>
            <p:ph sz="quarter" idx="1"/>
          </p:nvPr>
        </p:nvSpPr>
        <p:spPr>
          <a:xfrm>
            <a:off x="258762" y="2322374"/>
            <a:ext cx="10450800" cy="3142426"/>
          </a:xfrm>
        </p:spPr>
        <p:txBody>
          <a:bodyPr/>
          <a:lstStyle/>
          <a:p>
            <a:r>
              <a:rPr lang="en-AU" noProof="0" dirty="0">
                <a:latin typeface="+mj-lt"/>
              </a:rPr>
              <a:t>Should be </a:t>
            </a:r>
            <a:r>
              <a:rPr lang="en-AU" b="1" noProof="0" dirty="0">
                <a:latin typeface="+mj-lt"/>
              </a:rPr>
              <a:t>provided in every CMake project </a:t>
            </a:r>
            <a:r>
              <a:rPr lang="en-AU" noProof="0" dirty="0">
                <a:latin typeface="+mj-lt"/>
              </a:rPr>
              <a:t>after cmake_minimum_required() has been called</a:t>
            </a:r>
          </a:p>
          <a:p>
            <a:r>
              <a:rPr lang="en-AU" i="1" noProof="0" dirty="0">
                <a:latin typeface="+mj-lt"/>
              </a:rPr>
              <a:t>projectName</a:t>
            </a:r>
            <a:r>
              <a:rPr lang="en-AU" noProof="0" dirty="0">
                <a:latin typeface="+mj-lt"/>
              </a:rPr>
              <a:t> may only contain letters, numbers, underscores (_) and hyphens (-)</a:t>
            </a:r>
          </a:p>
          <a:p>
            <a:pPr lvl="1"/>
            <a:r>
              <a:rPr lang="en-AU" i="1" noProof="0" dirty="0">
                <a:latin typeface="+mj-lt"/>
              </a:rPr>
              <a:t>spaces are not permitted </a:t>
            </a:r>
            <a:r>
              <a:rPr lang="en-AU" i="1" noProof="0" dirty="0">
                <a:latin typeface="+mj-lt"/>
                <a:sym typeface="Wingdings" panose="05000000000000000000" pitchFamily="2" charset="2"/>
              </a:rPr>
              <a:t></a:t>
            </a:r>
            <a:r>
              <a:rPr lang="en-AU" noProof="0" dirty="0">
                <a:latin typeface="+mj-lt"/>
              </a:rPr>
              <a:t> no need to surround project name with quotes</a:t>
            </a:r>
          </a:p>
          <a:p>
            <a:pPr lvl="1"/>
            <a:r>
              <a:rPr lang="en-AU" noProof="0" dirty="0">
                <a:latin typeface="+mj-lt"/>
              </a:rPr>
              <a:t>used for the top level of a project with some project generators, as metadata for packaging, documentation, and more</a:t>
            </a:r>
          </a:p>
          <a:p>
            <a:r>
              <a:rPr lang="en-AU" b="1" noProof="0" dirty="0">
                <a:latin typeface="+mj-lt"/>
              </a:rPr>
              <a:t>VERSION</a:t>
            </a:r>
            <a:r>
              <a:rPr lang="en-AU" noProof="0" dirty="0">
                <a:latin typeface="+mj-lt"/>
              </a:rPr>
              <a:t> used to populate some variables and as default package metadata</a:t>
            </a:r>
          </a:p>
          <a:p>
            <a:r>
              <a:rPr lang="en-AU" b="1" noProof="0" dirty="0">
                <a:latin typeface="+mj-lt"/>
              </a:rPr>
              <a:t>LANGUAGES</a:t>
            </a:r>
            <a:r>
              <a:rPr lang="en-AU" noProof="0" dirty="0">
                <a:latin typeface="+mj-lt"/>
              </a:rPr>
              <a:t> defines the programming languages that should be enabled for the project (C, CXX, Fortran, ASM, CUDA, ...) or NONE</a:t>
            </a:r>
          </a:p>
          <a:p>
            <a:pPr lvl="1"/>
            <a:r>
              <a:rPr lang="en-AU" noProof="0" dirty="0">
                <a:latin typeface="+mj-lt"/>
              </a:rPr>
              <a:t>LANGUAGES C CXX by default (if not provided)</a:t>
            </a:r>
          </a:p>
        </p:txBody>
      </p:sp>
      <p:sp>
        <p:nvSpPr>
          <p:cNvPr id="6" name="Textfeld 5">
            <a:extLst>
              <a:ext uri="{FF2B5EF4-FFF2-40B4-BE49-F238E27FC236}">
                <a16:creationId xmlns:a16="http://schemas.microsoft.com/office/drawing/2014/main" id="{F66092C4-A6B0-48EC-861B-74E020B360C8}"/>
              </a:ext>
            </a:extLst>
          </p:cNvPr>
          <p:cNvSpPr txBox="1"/>
          <p:nvPr/>
        </p:nvSpPr>
        <p:spPr>
          <a:xfrm>
            <a:off x="266700" y="1156575"/>
            <a:ext cx="8096250" cy="1046024"/>
          </a:xfrm>
          <a:prstGeom prst="rect">
            <a:avLst/>
          </a:prstGeom>
          <a:solidFill>
            <a:schemeClr val="tx1"/>
          </a:solidFill>
        </p:spPr>
        <p:txBody>
          <a:bodyPr wrap="square" lIns="0" tIns="0" rIns="0" bIns="0" rtlCol="0">
            <a:noAutofit/>
          </a:bodyPr>
          <a:lstStyle/>
          <a:p>
            <a:r>
              <a:rPr lang="en-US" b="0" dirty="0">
                <a:solidFill>
                  <a:srgbClr val="569CD6"/>
                </a:solidFill>
                <a:effectLst/>
                <a:latin typeface="Consolas" panose="020B0609020204030204" pitchFamily="49" charset="0"/>
              </a:rPr>
              <a:t>project</a:t>
            </a:r>
            <a:r>
              <a:rPr lang="en-US" b="0" dirty="0">
                <a:solidFill>
                  <a:srgbClr val="D4D4D4"/>
                </a:solidFill>
                <a:effectLst/>
                <a:latin typeface="Consolas" panose="020B0609020204030204" pitchFamily="49" charset="0"/>
              </a:rPr>
              <a:t>(projectName</a:t>
            </a:r>
          </a:p>
          <a:p>
            <a:r>
              <a:rPr lang="en-US" b="0" dirty="0">
                <a:solidFill>
                  <a:srgbClr val="D4D4D4"/>
                </a:solidFill>
                <a:effectLst/>
                <a:latin typeface="Consolas" panose="020B0609020204030204" pitchFamily="49" charset="0"/>
              </a:rPr>
              <a:t>    [VERSION major[.minor[.patch[.tweak]]]]</a:t>
            </a:r>
          </a:p>
          <a:p>
            <a:r>
              <a:rPr lang="en-US" b="0" dirty="0">
                <a:solidFill>
                  <a:srgbClr val="D4D4D4"/>
                </a:solidFill>
                <a:effectLst/>
                <a:latin typeface="Consolas" panose="020B0609020204030204" pitchFamily="49" charset="0"/>
              </a:rPr>
              <a:t>    [LANGUAGES languageName ...])</a:t>
            </a:r>
          </a:p>
        </p:txBody>
      </p:sp>
      <p:sp>
        <p:nvSpPr>
          <p:cNvPr id="7" name="Textfeld 6">
            <a:extLst>
              <a:ext uri="{FF2B5EF4-FFF2-40B4-BE49-F238E27FC236}">
                <a16:creationId xmlns:a16="http://schemas.microsoft.com/office/drawing/2014/main" id="{2E7437C1-5FC3-4765-965D-B4CE46AAE17F}"/>
              </a:ext>
            </a:extLst>
          </p:cNvPr>
          <p:cNvSpPr txBox="1"/>
          <p:nvPr/>
        </p:nvSpPr>
        <p:spPr>
          <a:xfrm>
            <a:off x="5291847" y="5189725"/>
            <a:ext cx="5536052" cy="379688"/>
          </a:xfrm>
          <a:prstGeom prst="rect">
            <a:avLst/>
          </a:prstGeom>
          <a:solidFill>
            <a:schemeClr val="tx1"/>
          </a:solidFill>
        </p:spPr>
        <p:txBody>
          <a:bodyPr wrap="square" lIns="0" tIns="0" rIns="0" bIns="0" rtlCol="0">
            <a:noAutofit/>
          </a:bodyPr>
          <a:lstStyle/>
          <a:p>
            <a:r>
              <a:rPr lang="en-US" b="0" dirty="0">
                <a:solidFill>
                  <a:srgbClr val="569CD6"/>
                </a:solidFill>
                <a:effectLst/>
                <a:latin typeface="Consolas" panose="020B0609020204030204" pitchFamily="49" charset="0"/>
              </a:rPr>
              <a:t>project</a:t>
            </a:r>
            <a:r>
              <a:rPr lang="en-US" b="0" dirty="0">
                <a:solidFill>
                  <a:srgbClr val="D4D4D4"/>
                </a:solidFill>
                <a:effectLst/>
                <a:latin typeface="Consolas" panose="020B0609020204030204" pitchFamily="49" charset="0"/>
              </a:rPr>
              <a:t>(MyApp VERSION 1.0.0 LANGUAGES CXX)</a:t>
            </a:r>
          </a:p>
        </p:txBody>
      </p:sp>
    </p:spTree>
    <p:extLst>
      <p:ext uri="{BB962C8B-B14F-4D97-AF65-F5344CB8AC3E}">
        <p14:creationId xmlns:p14="http://schemas.microsoft.com/office/powerpoint/2010/main" val="35177190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1208BC-6E6C-4422-BAD3-2429663E4E8E}"/>
              </a:ext>
            </a:extLst>
          </p:cNvPr>
          <p:cNvSpPr>
            <a:spLocks noGrp="1"/>
          </p:cNvSpPr>
          <p:nvPr>
            <p:ph type="title"/>
          </p:nvPr>
        </p:nvSpPr>
        <p:spPr/>
        <p:txBody>
          <a:bodyPr/>
          <a:lstStyle/>
          <a:p>
            <a:r>
              <a:rPr lang="en-AU" noProof="0" dirty="0"/>
              <a:t>project() command</a:t>
            </a:r>
          </a:p>
        </p:txBody>
      </p:sp>
      <p:sp>
        <p:nvSpPr>
          <p:cNvPr id="3" name="Textplatzhalter 2">
            <a:extLst>
              <a:ext uri="{FF2B5EF4-FFF2-40B4-BE49-F238E27FC236}">
                <a16:creationId xmlns:a16="http://schemas.microsoft.com/office/drawing/2014/main" id="{467F3F7B-F617-4B56-BFAA-AEB711CA89D3}"/>
              </a:ext>
            </a:extLst>
          </p:cNvPr>
          <p:cNvSpPr>
            <a:spLocks noGrp="1"/>
          </p:cNvSpPr>
          <p:nvPr>
            <p:ph type="body" sz="quarter" idx="15"/>
          </p:nvPr>
        </p:nvSpPr>
        <p:spPr/>
        <p:txBody>
          <a:bodyPr/>
          <a:lstStyle/>
          <a:p>
            <a:r>
              <a:rPr lang="en-AU" noProof="0" dirty="0"/>
              <a:t>CMake commands</a:t>
            </a:r>
          </a:p>
        </p:txBody>
      </p:sp>
      <p:sp>
        <p:nvSpPr>
          <p:cNvPr id="4" name="Foliennummernplatzhalter 3">
            <a:extLst>
              <a:ext uri="{FF2B5EF4-FFF2-40B4-BE49-F238E27FC236}">
                <a16:creationId xmlns:a16="http://schemas.microsoft.com/office/drawing/2014/main" id="{AB461123-DD67-495B-91B6-3D8118C78E7F}"/>
              </a:ext>
            </a:extLst>
          </p:cNvPr>
          <p:cNvSpPr>
            <a:spLocks noGrp="1"/>
          </p:cNvSpPr>
          <p:nvPr>
            <p:ph type="sldNum" sz="quarter" idx="12"/>
          </p:nvPr>
        </p:nvSpPr>
        <p:spPr/>
        <p:txBody>
          <a:bodyPr/>
          <a:lstStyle/>
          <a:p>
            <a:fld id="{4898AEC0-503E-4FA4-859C-D0F72D6E3F79}" type="slidenum">
              <a:rPr lang="en-US" noProof="1" smtClean="0"/>
              <a:pPr/>
              <a:t>47</a:t>
            </a:fld>
            <a:endParaRPr lang="en-US" noProof="1"/>
          </a:p>
        </p:txBody>
      </p:sp>
      <p:sp>
        <p:nvSpPr>
          <p:cNvPr id="5" name="Inhaltsplatzhalter 4">
            <a:extLst>
              <a:ext uri="{FF2B5EF4-FFF2-40B4-BE49-F238E27FC236}">
                <a16:creationId xmlns:a16="http://schemas.microsoft.com/office/drawing/2014/main" id="{2D9BDB11-717F-4FAB-A385-128C580623BD}"/>
              </a:ext>
            </a:extLst>
          </p:cNvPr>
          <p:cNvSpPr>
            <a:spLocks noGrp="1"/>
          </p:cNvSpPr>
          <p:nvPr>
            <p:ph sz="quarter" idx="1"/>
          </p:nvPr>
        </p:nvSpPr>
        <p:spPr>
          <a:xfrm>
            <a:off x="258762" y="2362200"/>
            <a:ext cx="10450800" cy="3102600"/>
          </a:xfrm>
        </p:spPr>
        <p:txBody>
          <a:bodyPr/>
          <a:lstStyle/>
          <a:p>
            <a:r>
              <a:rPr lang="en-AU" noProof="0" dirty="0">
                <a:latin typeface="+mj-lt"/>
              </a:rPr>
              <a:t>Checks the compilers for each enabled language</a:t>
            </a:r>
          </a:p>
          <a:p>
            <a:pPr lvl="1"/>
            <a:r>
              <a:rPr lang="en-AU" noProof="0" dirty="0">
                <a:latin typeface="+mj-lt"/>
              </a:rPr>
              <a:t>ensures they are able to compile and link successfully</a:t>
            </a:r>
          </a:p>
          <a:p>
            <a:r>
              <a:rPr lang="en-AU" noProof="0" dirty="0">
                <a:latin typeface="+mj-lt"/>
              </a:rPr>
              <a:t>Sets up a number of variables and properties which control the build for the enabled languages</a:t>
            </a:r>
          </a:p>
          <a:p>
            <a:r>
              <a:rPr lang="en-AU" noProof="0" dirty="0">
                <a:latin typeface="+mj-lt"/>
              </a:rPr>
              <a:t>When the compiler and linker checks performed by CMake are successful, their results are cached in the CMakeCache.txt</a:t>
            </a:r>
          </a:p>
          <a:p>
            <a:pPr lvl="1"/>
            <a:r>
              <a:rPr lang="en-AU" noProof="0" dirty="0">
                <a:latin typeface="+mj-lt"/>
              </a:rPr>
              <a:t>they do not have to be repeated in subsequent CMake runs</a:t>
            </a:r>
          </a:p>
          <a:p>
            <a:r>
              <a:rPr lang="en-AU" noProof="0" dirty="0">
                <a:latin typeface="+mj-lt"/>
              </a:rPr>
              <a:t>Populates </a:t>
            </a:r>
            <a:r>
              <a:rPr lang="en-AU" b="1" noProof="0" dirty="0">
                <a:latin typeface="+mj-lt"/>
              </a:rPr>
              <a:t>PROJECT_NAME </a:t>
            </a:r>
            <a:r>
              <a:rPr lang="en-AU" noProof="0" dirty="0">
                <a:latin typeface="+mj-lt"/>
              </a:rPr>
              <a:t>variable with the </a:t>
            </a:r>
            <a:r>
              <a:rPr lang="en-AU" b="1" noProof="0" dirty="0">
                <a:latin typeface="+mj-lt"/>
              </a:rPr>
              <a:t>projectName</a:t>
            </a:r>
          </a:p>
        </p:txBody>
      </p:sp>
      <p:sp>
        <p:nvSpPr>
          <p:cNvPr id="6" name="Textfeld 5">
            <a:extLst>
              <a:ext uri="{FF2B5EF4-FFF2-40B4-BE49-F238E27FC236}">
                <a16:creationId xmlns:a16="http://schemas.microsoft.com/office/drawing/2014/main" id="{F51E9350-B1F3-478E-AE9B-007301FBC80F}"/>
              </a:ext>
            </a:extLst>
          </p:cNvPr>
          <p:cNvSpPr txBox="1"/>
          <p:nvPr/>
        </p:nvSpPr>
        <p:spPr>
          <a:xfrm>
            <a:off x="266700" y="1156575"/>
            <a:ext cx="8096250" cy="1046024"/>
          </a:xfrm>
          <a:prstGeom prst="rect">
            <a:avLst/>
          </a:prstGeom>
          <a:solidFill>
            <a:schemeClr val="tx1"/>
          </a:solidFill>
        </p:spPr>
        <p:txBody>
          <a:bodyPr wrap="square" lIns="0" tIns="0" rIns="0" bIns="0" rtlCol="0">
            <a:noAutofit/>
          </a:bodyPr>
          <a:lstStyle/>
          <a:p>
            <a:r>
              <a:rPr lang="en-US" b="0" dirty="0">
                <a:solidFill>
                  <a:srgbClr val="569CD6"/>
                </a:solidFill>
                <a:effectLst/>
                <a:latin typeface="Consolas" panose="020B0609020204030204" pitchFamily="49" charset="0"/>
              </a:rPr>
              <a:t>project</a:t>
            </a:r>
            <a:r>
              <a:rPr lang="en-US" b="0" dirty="0">
                <a:solidFill>
                  <a:srgbClr val="D4D4D4"/>
                </a:solidFill>
                <a:effectLst/>
                <a:latin typeface="Consolas" panose="020B0609020204030204" pitchFamily="49" charset="0"/>
              </a:rPr>
              <a:t>(projectName</a:t>
            </a:r>
          </a:p>
          <a:p>
            <a:r>
              <a:rPr lang="en-US" b="0" dirty="0">
                <a:solidFill>
                  <a:srgbClr val="D4D4D4"/>
                </a:solidFill>
                <a:effectLst/>
                <a:latin typeface="Consolas" panose="020B0609020204030204" pitchFamily="49" charset="0"/>
              </a:rPr>
              <a:t>    [VERSION major[.minor[.patch[.tweak]]]]</a:t>
            </a:r>
          </a:p>
          <a:p>
            <a:r>
              <a:rPr lang="en-US" b="0" dirty="0">
                <a:solidFill>
                  <a:srgbClr val="D4D4D4"/>
                </a:solidFill>
                <a:effectLst/>
                <a:latin typeface="Consolas" panose="020B0609020204030204" pitchFamily="49" charset="0"/>
              </a:rPr>
              <a:t>    [LANGUAGES languageName ...])</a:t>
            </a:r>
          </a:p>
        </p:txBody>
      </p:sp>
      <p:sp>
        <p:nvSpPr>
          <p:cNvPr id="7" name="Textfeld 6">
            <a:extLst>
              <a:ext uri="{FF2B5EF4-FFF2-40B4-BE49-F238E27FC236}">
                <a16:creationId xmlns:a16="http://schemas.microsoft.com/office/drawing/2014/main" id="{23656BC0-3EC4-4056-AC0C-E91125AB4E6E}"/>
              </a:ext>
            </a:extLst>
          </p:cNvPr>
          <p:cNvSpPr txBox="1"/>
          <p:nvPr/>
        </p:nvSpPr>
        <p:spPr>
          <a:xfrm>
            <a:off x="5291847" y="5189725"/>
            <a:ext cx="5536052" cy="379688"/>
          </a:xfrm>
          <a:prstGeom prst="rect">
            <a:avLst/>
          </a:prstGeom>
          <a:solidFill>
            <a:schemeClr val="tx1"/>
          </a:solidFill>
        </p:spPr>
        <p:txBody>
          <a:bodyPr wrap="square" lIns="0" tIns="0" rIns="0" bIns="0" rtlCol="0">
            <a:noAutofit/>
          </a:bodyPr>
          <a:lstStyle/>
          <a:p>
            <a:r>
              <a:rPr lang="en-US" b="0" dirty="0">
                <a:solidFill>
                  <a:srgbClr val="569CD6"/>
                </a:solidFill>
                <a:effectLst/>
                <a:latin typeface="Consolas" panose="020B0609020204030204" pitchFamily="49" charset="0"/>
              </a:rPr>
              <a:t>project</a:t>
            </a:r>
            <a:r>
              <a:rPr lang="en-US" b="0" dirty="0">
                <a:solidFill>
                  <a:srgbClr val="D4D4D4"/>
                </a:solidFill>
                <a:effectLst/>
                <a:latin typeface="Consolas" panose="020B0609020204030204" pitchFamily="49" charset="0"/>
              </a:rPr>
              <a:t>(MyApp VERSION 1.0.0 LANGUAGES CXX)</a:t>
            </a:r>
          </a:p>
        </p:txBody>
      </p:sp>
    </p:spTree>
    <p:extLst>
      <p:ext uri="{BB962C8B-B14F-4D97-AF65-F5344CB8AC3E}">
        <p14:creationId xmlns:p14="http://schemas.microsoft.com/office/powerpoint/2010/main" val="15245534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1208BC-6E6C-4422-BAD3-2429663E4E8E}"/>
              </a:ext>
            </a:extLst>
          </p:cNvPr>
          <p:cNvSpPr>
            <a:spLocks noGrp="1"/>
          </p:cNvSpPr>
          <p:nvPr>
            <p:ph type="title"/>
          </p:nvPr>
        </p:nvSpPr>
        <p:spPr/>
        <p:txBody>
          <a:bodyPr/>
          <a:lstStyle/>
          <a:p>
            <a:r>
              <a:rPr lang="en-AU" noProof="0" dirty="0"/>
              <a:t>Bad habits</a:t>
            </a:r>
          </a:p>
        </p:txBody>
      </p:sp>
      <p:sp>
        <p:nvSpPr>
          <p:cNvPr id="3" name="Textplatzhalter 2">
            <a:extLst>
              <a:ext uri="{FF2B5EF4-FFF2-40B4-BE49-F238E27FC236}">
                <a16:creationId xmlns:a16="http://schemas.microsoft.com/office/drawing/2014/main" id="{467F3F7B-F617-4B56-BFAA-AEB711CA89D3}"/>
              </a:ext>
            </a:extLst>
          </p:cNvPr>
          <p:cNvSpPr>
            <a:spLocks noGrp="1"/>
          </p:cNvSpPr>
          <p:nvPr>
            <p:ph type="body" sz="quarter" idx="15"/>
          </p:nvPr>
        </p:nvSpPr>
        <p:spPr/>
        <p:txBody>
          <a:bodyPr/>
          <a:lstStyle/>
          <a:p>
            <a:r>
              <a:rPr lang="en-AU" noProof="0" dirty="0"/>
              <a:t>CMake commands</a:t>
            </a:r>
          </a:p>
        </p:txBody>
      </p:sp>
      <p:sp>
        <p:nvSpPr>
          <p:cNvPr id="4" name="Foliennummernplatzhalter 3">
            <a:extLst>
              <a:ext uri="{FF2B5EF4-FFF2-40B4-BE49-F238E27FC236}">
                <a16:creationId xmlns:a16="http://schemas.microsoft.com/office/drawing/2014/main" id="{AB461123-DD67-495B-91B6-3D8118C78E7F}"/>
              </a:ext>
            </a:extLst>
          </p:cNvPr>
          <p:cNvSpPr>
            <a:spLocks noGrp="1"/>
          </p:cNvSpPr>
          <p:nvPr>
            <p:ph type="sldNum" sz="quarter" idx="12"/>
          </p:nvPr>
        </p:nvSpPr>
        <p:spPr/>
        <p:txBody>
          <a:bodyPr/>
          <a:lstStyle/>
          <a:p>
            <a:fld id="{4898AEC0-503E-4FA4-859C-D0F72D6E3F79}" type="slidenum">
              <a:rPr lang="en-US" noProof="1" smtClean="0"/>
              <a:pPr/>
              <a:t>48</a:t>
            </a:fld>
            <a:endParaRPr lang="en-US" noProof="1"/>
          </a:p>
        </p:txBody>
      </p:sp>
      <p:sp>
        <p:nvSpPr>
          <p:cNvPr id="5" name="Inhaltsplatzhalter 4">
            <a:extLst>
              <a:ext uri="{FF2B5EF4-FFF2-40B4-BE49-F238E27FC236}">
                <a16:creationId xmlns:a16="http://schemas.microsoft.com/office/drawing/2014/main" id="{2D9BDB11-717F-4FAB-A385-128C580623BD}"/>
              </a:ext>
            </a:extLst>
          </p:cNvPr>
          <p:cNvSpPr>
            <a:spLocks noGrp="1"/>
          </p:cNvSpPr>
          <p:nvPr>
            <p:ph sz="quarter" idx="1"/>
          </p:nvPr>
        </p:nvSpPr>
        <p:spPr>
          <a:xfrm>
            <a:off x="258762" y="3495674"/>
            <a:ext cx="10450800" cy="1969125"/>
          </a:xfrm>
        </p:spPr>
        <p:txBody>
          <a:bodyPr/>
          <a:lstStyle/>
          <a:p>
            <a:r>
              <a:rPr lang="en-AU" noProof="0" dirty="0">
                <a:latin typeface="+mj-lt"/>
              </a:rPr>
              <a:t>Works only for the most basic projects</a:t>
            </a:r>
          </a:p>
          <a:p>
            <a:r>
              <a:rPr lang="en-AU" noProof="0" dirty="0">
                <a:latin typeface="+mj-lt"/>
              </a:rPr>
              <a:t>Consider the project name and executable name as being separate, even if initially they start out the same. Choose a target name according to what the target does rather than the project it is part of</a:t>
            </a:r>
          </a:p>
        </p:txBody>
      </p:sp>
      <p:sp>
        <p:nvSpPr>
          <p:cNvPr id="6" name="Textfeld 5">
            <a:extLst>
              <a:ext uri="{FF2B5EF4-FFF2-40B4-BE49-F238E27FC236}">
                <a16:creationId xmlns:a16="http://schemas.microsoft.com/office/drawing/2014/main" id="{3718ED0D-B54F-496A-A0BF-F9AF2D9662CC}"/>
              </a:ext>
            </a:extLst>
          </p:cNvPr>
          <p:cNvSpPr txBox="1"/>
          <p:nvPr/>
        </p:nvSpPr>
        <p:spPr>
          <a:xfrm>
            <a:off x="266700" y="1238250"/>
            <a:ext cx="6309012" cy="1847056"/>
          </a:xfrm>
          <a:prstGeom prst="rect">
            <a:avLst/>
          </a:prstGeom>
          <a:solidFill>
            <a:schemeClr val="tx1"/>
          </a:solidFill>
        </p:spPr>
        <p:txBody>
          <a:bodyPr wrap="square" lIns="0" tIns="0" rIns="0" bIns="0" rtlCol="0">
            <a:noAutofit/>
          </a:bodyPr>
          <a:lstStyle/>
          <a:p>
            <a:r>
              <a:rPr lang="de-DE" b="0" dirty="0">
                <a:solidFill>
                  <a:srgbClr val="569CD6"/>
                </a:solidFill>
                <a:effectLst/>
                <a:latin typeface="Consolas" panose="020B0609020204030204" pitchFamily="49" charset="0"/>
              </a:rPr>
              <a:t>cmake_minimum_required</a:t>
            </a:r>
            <a:r>
              <a:rPr lang="de-DE" b="0" dirty="0">
                <a:solidFill>
                  <a:srgbClr val="D4D4D4"/>
                </a:solidFill>
                <a:effectLst/>
                <a:latin typeface="Consolas" panose="020B0609020204030204" pitchFamily="49" charset="0"/>
              </a:rPr>
              <a:t>(VERSION 3.2)</a:t>
            </a:r>
          </a:p>
          <a:p>
            <a:r>
              <a:rPr lang="de-DE" b="0" dirty="0">
                <a:solidFill>
                  <a:srgbClr val="569CD6"/>
                </a:solidFill>
                <a:effectLst/>
                <a:latin typeface="Consolas" panose="020B0609020204030204" pitchFamily="49" charset="0"/>
              </a:rPr>
              <a:t>project</a:t>
            </a:r>
            <a:r>
              <a:rPr lang="de-DE" b="0" dirty="0">
                <a:solidFill>
                  <a:srgbClr val="D4D4D4"/>
                </a:solidFill>
                <a:effectLst/>
                <a:latin typeface="Consolas" panose="020B0609020204030204" pitchFamily="49" charset="0"/>
              </a:rPr>
              <a:t>(MyApp)</a:t>
            </a:r>
          </a:p>
          <a:p>
            <a:r>
              <a:rPr lang="de-DE" b="0" dirty="0">
                <a:solidFill>
                  <a:srgbClr val="569CD6"/>
                </a:solidFill>
                <a:effectLst/>
                <a:latin typeface="Consolas" panose="020B0609020204030204" pitchFamily="49" charset="0"/>
              </a:rPr>
              <a:t>add_executable</a:t>
            </a:r>
            <a:r>
              <a:rPr lang="de-DE" b="0" dirty="0">
                <a:solidFill>
                  <a:srgbClr val="D4D4D4"/>
                </a:solidFill>
                <a:effectLst/>
                <a:latin typeface="Consolas" panose="020B0609020204030204" pitchFamily="49" charset="0"/>
              </a:rPr>
              <a:t>(</a:t>
            </a:r>
            <a:r>
              <a:rPr lang="de-DE" b="0" dirty="0">
                <a:solidFill>
                  <a:srgbClr val="569CD6"/>
                </a:solidFill>
                <a:effectLst/>
                <a:highlight>
                  <a:srgbClr val="FFFF00"/>
                </a:highlight>
                <a:latin typeface="Consolas" panose="020B0609020204030204" pitchFamily="49" charset="0"/>
              </a:rPr>
              <a:t>MyApp</a:t>
            </a:r>
            <a:r>
              <a:rPr lang="de-DE" b="0" dirty="0">
                <a:solidFill>
                  <a:srgbClr val="D4D4D4"/>
                </a:solidFill>
                <a:effectLst/>
                <a:latin typeface="Consolas" panose="020B0609020204030204" pitchFamily="49" charset="0"/>
              </a:rPr>
              <a:t> main.cpp)</a:t>
            </a:r>
          </a:p>
          <a:p>
            <a:r>
              <a:rPr lang="de-DE" b="0" dirty="0">
                <a:solidFill>
                  <a:srgbClr val="569CD6"/>
                </a:solidFill>
                <a:effectLst/>
                <a:latin typeface="Consolas" panose="020B0609020204030204" pitchFamily="49" charset="0"/>
              </a:rPr>
              <a:t>target_link_libraries</a:t>
            </a:r>
            <a:r>
              <a:rPr lang="de-DE" b="0" dirty="0">
                <a:solidFill>
                  <a:srgbClr val="D4D4D4"/>
                </a:solidFill>
                <a:effectLst/>
                <a:latin typeface="Consolas" panose="020B0609020204030204" pitchFamily="49" charset="0"/>
              </a:rPr>
              <a:t>(</a:t>
            </a:r>
            <a:r>
              <a:rPr lang="de-DE" b="0" dirty="0">
                <a:solidFill>
                  <a:srgbClr val="569CD6"/>
                </a:solidFill>
                <a:effectLst/>
                <a:highlight>
                  <a:srgbClr val="FFFF00"/>
                </a:highlight>
                <a:latin typeface="Consolas" panose="020B0609020204030204" pitchFamily="49" charset="0"/>
              </a:rPr>
              <a:t>MyApp</a:t>
            </a:r>
            <a:endParaRPr lang="de-DE" b="0" dirty="0">
              <a:solidFill>
                <a:srgbClr val="D4D4D4"/>
              </a:solidFill>
              <a:effectLst/>
              <a:highlight>
                <a:srgbClr val="FFFF00"/>
              </a:highlight>
              <a:latin typeface="Consolas" panose="020B0609020204030204" pitchFamily="49" charset="0"/>
            </a:endParaRPr>
          </a:p>
          <a:p>
            <a:r>
              <a:rPr lang="de-DE" b="0" dirty="0">
                <a:solidFill>
                  <a:srgbClr val="D4D4D4"/>
                </a:solidFill>
                <a:effectLst/>
                <a:latin typeface="Consolas" panose="020B0609020204030204" pitchFamily="49" charset="0"/>
              </a:rPr>
              <a:t>    PRIVATE pthread</a:t>
            </a:r>
          </a:p>
          <a:p>
            <a:r>
              <a:rPr lang="de-DE"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5071425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1208BC-6E6C-4422-BAD3-2429663E4E8E}"/>
              </a:ext>
            </a:extLst>
          </p:cNvPr>
          <p:cNvSpPr>
            <a:spLocks noGrp="1"/>
          </p:cNvSpPr>
          <p:nvPr>
            <p:ph type="title"/>
          </p:nvPr>
        </p:nvSpPr>
        <p:spPr/>
        <p:txBody>
          <a:bodyPr/>
          <a:lstStyle/>
          <a:p>
            <a:r>
              <a:rPr lang="en-AU" noProof="0" dirty="0"/>
              <a:t>add_executable() command</a:t>
            </a:r>
          </a:p>
        </p:txBody>
      </p:sp>
      <p:sp>
        <p:nvSpPr>
          <p:cNvPr id="3" name="Textplatzhalter 2">
            <a:extLst>
              <a:ext uri="{FF2B5EF4-FFF2-40B4-BE49-F238E27FC236}">
                <a16:creationId xmlns:a16="http://schemas.microsoft.com/office/drawing/2014/main" id="{467F3F7B-F617-4B56-BFAA-AEB711CA89D3}"/>
              </a:ext>
            </a:extLst>
          </p:cNvPr>
          <p:cNvSpPr>
            <a:spLocks noGrp="1"/>
          </p:cNvSpPr>
          <p:nvPr>
            <p:ph type="body" sz="quarter" idx="15"/>
          </p:nvPr>
        </p:nvSpPr>
        <p:spPr/>
        <p:txBody>
          <a:bodyPr/>
          <a:lstStyle/>
          <a:p>
            <a:r>
              <a:rPr lang="en-AU" noProof="0" dirty="0"/>
              <a:t>CMake commands</a:t>
            </a:r>
          </a:p>
        </p:txBody>
      </p:sp>
      <p:sp>
        <p:nvSpPr>
          <p:cNvPr id="4" name="Foliennummernplatzhalter 3">
            <a:extLst>
              <a:ext uri="{FF2B5EF4-FFF2-40B4-BE49-F238E27FC236}">
                <a16:creationId xmlns:a16="http://schemas.microsoft.com/office/drawing/2014/main" id="{AB461123-DD67-495B-91B6-3D8118C78E7F}"/>
              </a:ext>
            </a:extLst>
          </p:cNvPr>
          <p:cNvSpPr>
            <a:spLocks noGrp="1"/>
          </p:cNvSpPr>
          <p:nvPr>
            <p:ph type="sldNum" sz="quarter" idx="12"/>
          </p:nvPr>
        </p:nvSpPr>
        <p:spPr/>
        <p:txBody>
          <a:bodyPr/>
          <a:lstStyle/>
          <a:p>
            <a:fld id="{4898AEC0-503E-4FA4-859C-D0F72D6E3F79}" type="slidenum">
              <a:rPr lang="en-US" noProof="1" smtClean="0"/>
              <a:pPr/>
              <a:t>49</a:t>
            </a:fld>
            <a:endParaRPr lang="en-US" noProof="1"/>
          </a:p>
        </p:txBody>
      </p:sp>
      <p:sp>
        <p:nvSpPr>
          <p:cNvPr id="5" name="Inhaltsplatzhalter 4">
            <a:extLst>
              <a:ext uri="{FF2B5EF4-FFF2-40B4-BE49-F238E27FC236}">
                <a16:creationId xmlns:a16="http://schemas.microsoft.com/office/drawing/2014/main" id="{2D9BDB11-717F-4FAB-A385-128C580623BD}"/>
              </a:ext>
            </a:extLst>
          </p:cNvPr>
          <p:cNvSpPr>
            <a:spLocks noGrp="1"/>
          </p:cNvSpPr>
          <p:nvPr>
            <p:ph sz="quarter" idx="1"/>
          </p:nvPr>
        </p:nvSpPr>
        <p:spPr>
          <a:xfrm>
            <a:off x="258762" y="1748024"/>
            <a:ext cx="10450800" cy="3716775"/>
          </a:xfrm>
        </p:spPr>
        <p:txBody>
          <a:bodyPr/>
          <a:lstStyle/>
          <a:p>
            <a:r>
              <a:rPr lang="en-AU" b="1" noProof="0" dirty="0">
                <a:latin typeface="+mj-lt"/>
              </a:rPr>
              <a:t>Creates an executable from a set of source files</a:t>
            </a:r>
          </a:p>
          <a:p>
            <a:r>
              <a:rPr lang="en-AU" noProof="0" dirty="0">
                <a:latin typeface="+mj-lt"/>
              </a:rPr>
              <a:t>Executable can be referred to within the CMake project as </a:t>
            </a:r>
            <a:r>
              <a:rPr lang="en-AU" b="1" noProof="0" dirty="0">
                <a:latin typeface="+mj-lt"/>
              </a:rPr>
              <a:t>targetName</a:t>
            </a:r>
          </a:p>
          <a:p>
            <a:r>
              <a:rPr lang="en-AU" noProof="0" dirty="0">
                <a:latin typeface="+mj-lt"/>
              </a:rPr>
              <a:t>Name may contain letters, numbers, underscores and hyphens</a:t>
            </a:r>
          </a:p>
          <a:p>
            <a:r>
              <a:rPr lang="en-AU" noProof="0" dirty="0">
                <a:latin typeface="+mj-lt"/>
              </a:rPr>
              <a:t>When the project is built, an executable will be created in the build directory with a platform dependent name being based on the targetName</a:t>
            </a:r>
          </a:p>
          <a:p>
            <a:endParaRPr lang="en-AU" noProof="0" dirty="0">
              <a:latin typeface="+mj-lt"/>
            </a:endParaRPr>
          </a:p>
          <a:p>
            <a:endParaRPr lang="en-AU" noProof="0" dirty="0">
              <a:latin typeface="+mj-lt"/>
            </a:endParaRPr>
          </a:p>
          <a:p>
            <a:r>
              <a:rPr lang="en-AU" noProof="0" dirty="0">
                <a:latin typeface="+mj-lt"/>
              </a:rPr>
              <a:t>MyApp.exe on Windows</a:t>
            </a:r>
          </a:p>
          <a:p>
            <a:pPr lvl="1"/>
            <a:r>
              <a:rPr lang="en-AU" noProof="0" dirty="0">
                <a:latin typeface="+mj-lt"/>
              </a:rPr>
              <a:t>MyApp on Unix-based platforms</a:t>
            </a:r>
          </a:p>
          <a:p>
            <a:pPr lvl="1"/>
            <a:r>
              <a:rPr lang="en-AU" noProof="0" dirty="0">
                <a:latin typeface="+mj-lt"/>
              </a:rPr>
              <a:t>the above default executable name can be customized with target properties</a:t>
            </a:r>
          </a:p>
        </p:txBody>
      </p:sp>
      <p:sp>
        <p:nvSpPr>
          <p:cNvPr id="6" name="Textfeld 5">
            <a:extLst>
              <a:ext uri="{FF2B5EF4-FFF2-40B4-BE49-F238E27FC236}">
                <a16:creationId xmlns:a16="http://schemas.microsoft.com/office/drawing/2014/main" id="{A82546FB-3A7D-455D-8659-05CCA04890A2}"/>
              </a:ext>
            </a:extLst>
          </p:cNvPr>
          <p:cNvSpPr txBox="1"/>
          <p:nvPr/>
        </p:nvSpPr>
        <p:spPr>
          <a:xfrm>
            <a:off x="266700" y="1198012"/>
            <a:ext cx="6191250" cy="388800"/>
          </a:xfrm>
          <a:prstGeom prst="rect">
            <a:avLst/>
          </a:prstGeom>
          <a:solidFill>
            <a:schemeClr val="tx1"/>
          </a:solidFill>
        </p:spPr>
        <p:txBody>
          <a:bodyPr wrap="square" lIns="0" tIns="0" rIns="0" bIns="0" rtlCol="0">
            <a:noAutofit/>
          </a:bodyPr>
          <a:lstStyle/>
          <a:p>
            <a:r>
              <a:rPr lang="de-DE" b="0">
                <a:solidFill>
                  <a:srgbClr val="569CD6"/>
                </a:solidFill>
                <a:effectLst/>
                <a:latin typeface="Consolas" panose="020B0609020204030204" pitchFamily="49" charset="0"/>
              </a:rPr>
              <a:t>add_executable</a:t>
            </a:r>
            <a:r>
              <a:rPr lang="de-DE" b="0">
                <a:solidFill>
                  <a:srgbClr val="D4D4D4"/>
                </a:solidFill>
                <a:effectLst/>
                <a:latin typeface="Consolas" panose="020B0609020204030204" pitchFamily="49" charset="0"/>
              </a:rPr>
              <a:t>(targetName source1 [source2 ...])</a:t>
            </a:r>
          </a:p>
        </p:txBody>
      </p:sp>
      <p:sp>
        <p:nvSpPr>
          <p:cNvPr id="7" name="Textfeld 6">
            <a:extLst>
              <a:ext uri="{FF2B5EF4-FFF2-40B4-BE49-F238E27FC236}">
                <a16:creationId xmlns:a16="http://schemas.microsoft.com/office/drawing/2014/main" id="{7EB8A85C-1D3C-4233-BF9B-EA9386C74569}"/>
              </a:ext>
            </a:extLst>
          </p:cNvPr>
          <p:cNvSpPr txBox="1"/>
          <p:nvPr/>
        </p:nvSpPr>
        <p:spPr>
          <a:xfrm>
            <a:off x="554990" y="3493434"/>
            <a:ext cx="5114925" cy="438150"/>
          </a:xfrm>
          <a:prstGeom prst="rect">
            <a:avLst/>
          </a:prstGeom>
          <a:solidFill>
            <a:schemeClr val="tx1"/>
          </a:solidFill>
        </p:spPr>
        <p:txBody>
          <a:bodyPr wrap="square" lIns="0" tIns="0" rIns="0" bIns="0" rtlCol="0">
            <a:noAutofit/>
          </a:bodyPr>
          <a:lstStyle/>
          <a:p>
            <a:r>
              <a:rPr lang="en-US" b="0" dirty="0">
                <a:solidFill>
                  <a:srgbClr val="569CD6"/>
                </a:solidFill>
                <a:effectLst/>
                <a:latin typeface="Consolas" panose="020B0609020204030204" pitchFamily="49" charset="0"/>
              </a:rPr>
              <a:t>add_executable</a:t>
            </a:r>
            <a:r>
              <a:rPr lang="en-US" b="0" dirty="0">
                <a:solidFill>
                  <a:srgbClr val="D4D4D4"/>
                </a:solidFill>
                <a:effectLst/>
                <a:latin typeface="Consolas" panose="020B0609020204030204" pitchFamily="49" charset="0"/>
              </a:rPr>
              <a:t>(MyApp main.cpp)</a:t>
            </a:r>
          </a:p>
        </p:txBody>
      </p:sp>
    </p:spTree>
    <p:extLst>
      <p:ext uri="{BB962C8B-B14F-4D97-AF65-F5344CB8AC3E}">
        <p14:creationId xmlns:p14="http://schemas.microsoft.com/office/powerpoint/2010/main" val="3797762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001FB8DE-2790-473C-AE72-DE61CA79ACA6}"/>
              </a:ext>
            </a:extLst>
          </p:cNvPr>
          <p:cNvSpPr>
            <a:spLocks noGrp="1"/>
          </p:cNvSpPr>
          <p:nvPr>
            <p:ph type="body" sz="quarter" idx="15"/>
          </p:nvPr>
        </p:nvSpPr>
        <p:spPr/>
        <p:txBody>
          <a:bodyPr/>
          <a:lstStyle/>
          <a:p>
            <a:r>
              <a:rPr lang="en-US"/>
              <a:t>PREREQUISITES for TRAINING REPO</a:t>
            </a:r>
          </a:p>
        </p:txBody>
      </p:sp>
      <p:sp>
        <p:nvSpPr>
          <p:cNvPr id="2" name="Titel 1">
            <a:extLst>
              <a:ext uri="{FF2B5EF4-FFF2-40B4-BE49-F238E27FC236}">
                <a16:creationId xmlns:a16="http://schemas.microsoft.com/office/drawing/2014/main" id="{6D3E857E-5F20-48C1-9E9A-370213CB0F23}"/>
              </a:ext>
            </a:extLst>
          </p:cNvPr>
          <p:cNvSpPr>
            <a:spLocks noGrp="1"/>
          </p:cNvSpPr>
          <p:nvPr>
            <p:ph type="title"/>
          </p:nvPr>
        </p:nvSpPr>
        <p:spPr/>
        <p:txBody>
          <a:bodyPr/>
          <a:lstStyle/>
          <a:p>
            <a:r>
              <a:rPr lang="en-US" dirty="0" err="1"/>
              <a:t>VSCode</a:t>
            </a:r>
            <a:r>
              <a:rPr lang="en-US" dirty="0"/>
              <a:t> – How to set workspace to exercise directory</a:t>
            </a:r>
          </a:p>
        </p:txBody>
      </p:sp>
      <p:pic>
        <p:nvPicPr>
          <p:cNvPr id="7" name="Inhaltsplatzhalter 6">
            <a:extLst>
              <a:ext uri="{FF2B5EF4-FFF2-40B4-BE49-F238E27FC236}">
                <a16:creationId xmlns:a16="http://schemas.microsoft.com/office/drawing/2014/main" id="{0A54A635-A9F8-44DF-91C1-088B79F1D2E6}"/>
              </a:ext>
            </a:extLst>
          </p:cNvPr>
          <p:cNvPicPr>
            <a:picLocks noGrp="1" noChangeAspect="1"/>
          </p:cNvPicPr>
          <p:nvPr>
            <p:ph sz="half" idx="1"/>
          </p:nvPr>
        </p:nvPicPr>
        <p:blipFill>
          <a:blip r:embed="rId2"/>
          <a:stretch>
            <a:fillRect/>
          </a:stretch>
        </p:blipFill>
        <p:spPr>
          <a:xfrm>
            <a:off x="1408412" y="2148529"/>
            <a:ext cx="2561626" cy="2462516"/>
          </a:xfrm>
        </p:spPr>
      </p:pic>
      <p:sp>
        <p:nvSpPr>
          <p:cNvPr id="8" name="Inhaltsplatzhalter 7">
            <a:extLst>
              <a:ext uri="{FF2B5EF4-FFF2-40B4-BE49-F238E27FC236}">
                <a16:creationId xmlns:a16="http://schemas.microsoft.com/office/drawing/2014/main" id="{3A039138-CFA0-47C5-9DCC-CAF4AA4FD7AA}"/>
              </a:ext>
            </a:extLst>
          </p:cNvPr>
          <p:cNvSpPr>
            <a:spLocks noGrp="1"/>
          </p:cNvSpPr>
          <p:nvPr>
            <p:ph sz="half" idx="2"/>
          </p:nvPr>
        </p:nvSpPr>
        <p:spPr/>
        <p:txBody>
          <a:bodyPr/>
          <a:lstStyle/>
          <a:p>
            <a:r>
              <a:rPr lang="en-US" dirty="0"/>
              <a:t>For every exercise you need to add the exercise folder to your workspace</a:t>
            </a:r>
          </a:p>
          <a:p>
            <a:r>
              <a:rPr lang="en-US" dirty="0"/>
              <a:t>This is to help you easily execute all exercises</a:t>
            </a:r>
          </a:p>
          <a:p>
            <a:r>
              <a:rPr lang="en-US" dirty="0"/>
              <a:t>Remind to do that whenever you start a new exercise</a:t>
            </a:r>
          </a:p>
        </p:txBody>
      </p:sp>
      <p:sp>
        <p:nvSpPr>
          <p:cNvPr id="4" name="Foliennummernplatzhalter 3">
            <a:extLst>
              <a:ext uri="{FF2B5EF4-FFF2-40B4-BE49-F238E27FC236}">
                <a16:creationId xmlns:a16="http://schemas.microsoft.com/office/drawing/2014/main" id="{B3BB25D7-4C9C-4A98-9F94-CEE96B76FD53}"/>
              </a:ext>
            </a:extLst>
          </p:cNvPr>
          <p:cNvSpPr>
            <a:spLocks noGrp="1"/>
          </p:cNvSpPr>
          <p:nvPr>
            <p:ph type="sldNum" sz="quarter" idx="12"/>
          </p:nvPr>
        </p:nvSpPr>
        <p:spPr/>
        <p:txBody>
          <a:bodyPr/>
          <a:lstStyle/>
          <a:p>
            <a:fld id="{4898AEC0-503E-4FA4-859C-D0F72D6E3F79}" type="slidenum">
              <a:rPr lang="en-US" noProof="1" smtClean="0"/>
              <a:pPr/>
              <a:t>5</a:t>
            </a:fld>
            <a:endParaRPr lang="en-US" noProof="1"/>
          </a:p>
        </p:txBody>
      </p:sp>
    </p:spTree>
    <p:extLst>
      <p:ext uri="{BB962C8B-B14F-4D97-AF65-F5344CB8AC3E}">
        <p14:creationId xmlns:p14="http://schemas.microsoft.com/office/powerpoint/2010/main" val="21051273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1208BC-6E6C-4422-BAD3-2429663E4E8E}"/>
              </a:ext>
            </a:extLst>
          </p:cNvPr>
          <p:cNvSpPr>
            <a:spLocks noGrp="1"/>
          </p:cNvSpPr>
          <p:nvPr>
            <p:ph type="title"/>
          </p:nvPr>
        </p:nvSpPr>
        <p:spPr/>
        <p:txBody>
          <a:bodyPr/>
          <a:lstStyle/>
          <a:p>
            <a:r>
              <a:rPr lang="en-AU" noProof="0" dirty="0"/>
              <a:t>Commenting</a:t>
            </a:r>
          </a:p>
        </p:txBody>
      </p:sp>
      <p:sp>
        <p:nvSpPr>
          <p:cNvPr id="3" name="Textplatzhalter 2">
            <a:extLst>
              <a:ext uri="{FF2B5EF4-FFF2-40B4-BE49-F238E27FC236}">
                <a16:creationId xmlns:a16="http://schemas.microsoft.com/office/drawing/2014/main" id="{467F3F7B-F617-4B56-BFAA-AEB711CA89D3}"/>
              </a:ext>
            </a:extLst>
          </p:cNvPr>
          <p:cNvSpPr>
            <a:spLocks noGrp="1"/>
          </p:cNvSpPr>
          <p:nvPr>
            <p:ph type="body" sz="quarter" idx="15"/>
          </p:nvPr>
        </p:nvSpPr>
        <p:spPr/>
        <p:txBody>
          <a:bodyPr/>
          <a:lstStyle/>
          <a:p>
            <a:r>
              <a:rPr lang="en-AU" noProof="0" dirty="0"/>
              <a:t>CMake commands</a:t>
            </a:r>
          </a:p>
        </p:txBody>
      </p:sp>
      <p:sp>
        <p:nvSpPr>
          <p:cNvPr id="4" name="Foliennummernplatzhalter 3">
            <a:extLst>
              <a:ext uri="{FF2B5EF4-FFF2-40B4-BE49-F238E27FC236}">
                <a16:creationId xmlns:a16="http://schemas.microsoft.com/office/drawing/2014/main" id="{AB461123-DD67-495B-91B6-3D8118C78E7F}"/>
              </a:ext>
            </a:extLst>
          </p:cNvPr>
          <p:cNvSpPr>
            <a:spLocks noGrp="1"/>
          </p:cNvSpPr>
          <p:nvPr>
            <p:ph type="sldNum" sz="quarter" idx="12"/>
          </p:nvPr>
        </p:nvSpPr>
        <p:spPr/>
        <p:txBody>
          <a:bodyPr/>
          <a:lstStyle/>
          <a:p>
            <a:fld id="{4898AEC0-503E-4FA4-859C-D0F72D6E3F79}" type="slidenum">
              <a:rPr lang="en-US" noProof="1" smtClean="0"/>
              <a:pPr/>
              <a:t>50</a:t>
            </a:fld>
            <a:endParaRPr lang="en-US" noProof="1"/>
          </a:p>
        </p:txBody>
      </p:sp>
      <p:sp>
        <p:nvSpPr>
          <p:cNvPr id="5" name="Inhaltsplatzhalter 4">
            <a:extLst>
              <a:ext uri="{FF2B5EF4-FFF2-40B4-BE49-F238E27FC236}">
                <a16:creationId xmlns:a16="http://schemas.microsoft.com/office/drawing/2014/main" id="{2D9BDB11-717F-4FAB-A385-128C580623BD}"/>
              </a:ext>
            </a:extLst>
          </p:cNvPr>
          <p:cNvSpPr>
            <a:spLocks noGrp="1"/>
          </p:cNvSpPr>
          <p:nvPr>
            <p:ph sz="quarter" idx="1"/>
          </p:nvPr>
        </p:nvSpPr>
        <p:spPr>
          <a:xfrm>
            <a:off x="258762" y="3895724"/>
            <a:ext cx="10450800" cy="1569075"/>
          </a:xfrm>
        </p:spPr>
        <p:txBody>
          <a:bodyPr/>
          <a:lstStyle/>
          <a:p>
            <a:endParaRPr lang="en-AU" noProof="0" dirty="0">
              <a:latin typeface="+mj-lt"/>
            </a:endParaRPr>
          </a:p>
          <a:p>
            <a:r>
              <a:rPr lang="en-AU" noProof="0" dirty="0">
                <a:latin typeface="+mj-lt"/>
              </a:rPr>
              <a:t>CMake follows similar commenting conventions as Unix shell scripts</a:t>
            </a:r>
          </a:p>
          <a:p>
            <a:r>
              <a:rPr lang="en-AU" b="1" noProof="0" dirty="0">
                <a:latin typeface="+mj-lt"/>
              </a:rPr>
              <a:t>Any line beginning with a # character is treated as a comment</a:t>
            </a:r>
          </a:p>
          <a:p>
            <a:r>
              <a:rPr lang="en-AU" noProof="0" dirty="0">
                <a:latin typeface="+mj-lt"/>
              </a:rPr>
              <a:t>Except within a quoted string, </a:t>
            </a:r>
            <a:r>
              <a:rPr lang="en-AU" b="1" noProof="0" dirty="0">
                <a:latin typeface="+mj-lt"/>
              </a:rPr>
              <a:t>anything a # on a line is also treated as a comment</a:t>
            </a:r>
          </a:p>
        </p:txBody>
      </p:sp>
      <p:sp>
        <p:nvSpPr>
          <p:cNvPr id="6" name="Textfeld 5">
            <a:extLst>
              <a:ext uri="{FF2B5EF4-FFF2-40B4-BE49-F238E27FC236}">
                <a16:creationId xmlns:a16="http://schemas.microsoft.com/office/drawing/2014/main" id="{B42965FC-C36E-44D0-87D8-05D905C3F495}"/>
              </a:ext>
            </a:extLst>
          </p:cNvPr>
          <p:cNvSpPr txBox="1"/>
          <p:nvPr/>
        </p:nvSpPr>
        <p:spPr>
          <a:xfrm>
            <a:off x="333375" y="1073613"/>
            <a:ext cx="5762626" cy="3060237"/>
          </a:xfrm>
          <a:prstGeom prst="rect">
            <a:avLst/>
          </a:prstGeom>
          <a:solidFill>
            <a:schemeClr val="tx1"/>
          </a:solidFill>
        </p:spPr>
        <p:txBody>
          <a:bodyPr wrap="square" lIns="0" tIns="0" rIns="0" bIns="0" rtlCol="0">
            <a:noAutofit/>
          </a:bodyPr>
          <a:lstStyle/>
          <a:p>
            <a:r>
              <a:rPr lang="en-US" sz="1400" b="0" dirty="0">
                <a:solidFill>
                  <a:srgbClr val="569CD6"/>
                </a:solidFill>
                <a:effectLst/>
                <a:latin typeface="Consolas" panose="020B0609020204030204" pitchFamily="49" charset="0"/>
              </a:rPr>
              <a:t>cmake_minimum_required</a:t>
            </a:r>
            <a:r>
              <a:rPr lang="en-US" sz="1400" b="0" dirty="0">
                <a:solidFill>
                  <a:srgbClr val="D4D4D4"/>
                </a:solidFill>
                <a:effectLst/>
                <a:latin typeface="Consolas" panose="020B0609020204030204" pitchFamily="49" charset="0"/>
              </a:rPr>
              <a:t>(VERSION 3.2)</a:t>
            </a:r>
          </a:p>
          <a:p>
            <a:br>
              <a:rPr lang="en-US" sz="1400" b="0" dirty="0">
                <a:solidFill>
                  <a:srgbClr val="D4D4D4"/>
                </a:solidFill>
                <a:effectLst/>
                <a:latin typeface="Consolas" panose="020B0609020204030204" pitchFamily="49" charset="0"/>
              </a:rPr>
            </a:br>
            <a:r>
              <a:rPr lang="en-US" sz="1400" b="0" dirty="0">
                <a:solidFill>
                  <a:srgbClr val="6A9955"/>
                </a:solidFill>
                <a:effectLst/>
                <a:latin typeface="Consolas" panose="020B0609020204030204" pitchFamily="49" charset="0"/>
              </a:rPr>
              <a:t># We don't use the C++ compiler, so don't let project()</a:t>
            </a:r>
            <a:endParaRPr lang="en-US" sz="1400" b="0" dirty="0">
              <a:solidFill>
                <a:srgbClr val="D4D4D4"/>
              </a:solidFill>
              <a:effectLst/>
              <a:latin typeface="Consolas" panose="020B0609020204030204" pitchFamily="49" charset="0"/>
            </a:endParaRPr>
          </a:p>
          <a:p>
            <a:r>
              <a:rPr lang="en-US" sz="1400" b="0" dirty="0">
                <a:solidFill>
                  <a:srgbClr val="6A9955"/>
                </a:solidFill>
                <a:effectLst/>
                <a:latin typeface="Consolas" panose="020B0609020204030204" pitchFamily="49" charset="0"/>
              </a:rPr>
              <a:t># test for it in case the platform doesn't have one</a:t>
            </a:r>
            <a:endParaRPr lang="en-US" sz="1400" b="0" dirty="0">
              <a:solidFill>
                <a:srgbClr val="D4D4D4"/>
              </a:solidFill>
              <a:effectLst/>
              <a:latin typeface="Consolas" panose="020B0609020204030204" pitchFamily="49" charset="0"/>
            </a:endParaRPr>
          </a:p>
          <a:p>
            <a:r>
              <a:rPr lang="en-US" sz="1400" b="0" dirty="0">
                <a:solidFill>
                  <a:srgbClr val="569CD6"/>
                </a:solidFill>
                <a:effectLst/>
                <a:latin typeface="Consolas" panose="020B0609020204030204" pitchFamily="49" charset="0"/>
              </a:rPr>
              <a:t>project</a:t>
            </a:r>
            <a:r>
              <a:rPr lang="en-US" sz="1400" b="0" dirty="0">
                <a:solidFill>
                  <a:srgbClr val="D4D4D4"/>
                </a:solidFill>
                <a:effectLst/>
                <a:latin typeface="Consolas" panose="020B0609020204030204" pitchFamily="49" charset="0"/>
              </a:rPr>
              <a:t>(MyApp VERSION 4.7.2 LANGUAGES C)</a:t>
            </a:r>
          </a:p>
          <a:p>
            <a:br>
              <a:rPr lang="en-US" sz="1400" b="0" dirty="0">
                <a:solidFill>
                  <a:srgbClr val="D4D4D4"/>
                </a:solidFill>
                <a:effectLst/>
                <a:latin typeface="Consolas" panose="020B0609020204030204" pitchFamily="49" charset="0"/>
              </a:rPr>
            </a:br>
            <a:r>
              <a:rPr lang="en-US" sz="1400" b="0" dirty="0">
                <a:solidFill>
                  <a:srgbClr val="6A9955"/>
                </a:solidFill>
                <a:effectLst/>
                <a:latin typeface="Consolas" panose="020B0609020204030204" pitchFamily="49" charset="0"/>
              </a:rPr>
              <a:t># Primary tool for this project</a:t>
            </a:r>
            <a:endParaRPr lang="en-US" sz="1400" b="0" dirty="0">
              <a:solidFill>
                <a:srgbClr val="D4D4D4"/>
              </a:solidFill>
              <a:effectLst/>
              <a:latin typeface="Consolas" panose="020B0609020204030204" pitchFamily="49" charset="0"/>
            </a:endParaRPr>
          </a:p>
          <a:p>
            <a:r>
              <a:rPr lang="en-US" sz="1400" b="0" dirty="0">
                <a:solidFill>
                  <a:srgbClr val="569CD6"/>
                </a:solidFill>
                <a:effectLst/>
                <a:latin typeface="Consolas" panose="020B0609020204030204" pitchFamily="49" charset="0"/>
              </a:rPr>
              <a:t>add_executable</a:t>
            </a:r>
            <a:r>
              <a:rPr lang="en-US" sz="1400" b="0" dirty="0">
                <a:solidFill>
                  <a:srgbClr val="D4D4D4"/>
                </a:solidFill>
                <a:effectLst/>
                <a:latin typeface="Consolas" panose="020B0609020204030204" pitchFamily="49" charset="0"/>
              </a:rPr>
              <a:t>(MainTool</a:t>
            </a:r>
          </a:p>
          <a:p>
            <a:r>
              <a:rPr lang="en-US" sz="1400" b="0" dirty="0">
                <a:solidFill>
                  <a:srgbClr val="D4D4D4"/>
                </a:solidFill>
                <a:effectLst/>
                <a:latin typeface="Consolas" panose="020B0609020204030204" pitchFamily="49" charset="0"/>
              </a:rPr>
              <a:t>main.c</a:t>
            </a:r>
          </a:p>
          <a:p>
            <a:r>
              <a:rPr lang="en-US" sz="1400" b="0" dirty="0">
                <a:solidFill>
                  <a:srgbClr val="D4D4D4"/>
                </a:solidFill>
                <a:effectLst/>
                <a:latin typeface="Consolas" panose="020B0609020204030204" pitchFamily="49" charset="0"/>
              </a:rPr>
              <a:t>debug.c </a:t>
            </a:r>
            <a:r>
              <a:rPr lang="en-US" sz="1400" b="0" dirty="0">
                <a:solidFill>
                  <a:srgbClr val="6A9955"/>
                </a:solidFill>
                <a:effectLst/>
                <a:latin typeface="Consolas" panose="020B0609020204030204" pitchFamily="49" charset="0"/>
              </a:rPr>
              <a:t># Optimized away for release builds</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a:t>
            </a:r>
          </a:p>
          <a:p>
            <a:br>
              <a:rPr lang="en-US" sz="1400" b="0" dirty="0">
                <a:solidFill>
                  <a:srgbClr val="D4D4D4"/>
                </a:solidFill>
                <a:effectLst/>
                <a:latin typeface="Consolas" panose="020B0609020204030204" pitchFamily="49" charset="0"/>
              </a:rPr>
            </a:br>
            <a:r>
              <a:rPr lang="en-US" sz="1400" b="0" dirty="0">
                <a:solidFill>
                  <a:srgbClr val="6A9955"/>
                </a:solidFill>
                <a:effectLst/>
                <a:latin typeface="Consolas" panose="020B0609020204030204" pitchFamily="49" charset="0"/>
              </a:rPr>
              <a:t># Helpful diagnostic tool for development and testing</a:t>
            </a:r>
            <a:endParaRPr lang="en-US" sz="1400" b="0" dirty="0">
              <a:solidFill>
                <a:srgbClr val="D4D4D4"/>
              </a:solidFill>
              <a:effectLst/>
              <a:latin typeface="Consolas" panose="020B0609020204030204" pitchFamily="49" charset="0"/>
            </a:endParaRPr>
          </a:p>
          <a:p>
            <a:r>
              <a:rPr lang="en-US" sz="1400" b="0" dirty="0">
                <a:solidFill>
                  <a:srgbClr val="569CD6"/>
                </a:solidFill>
                <a:effectLst/>
                <a:latin typeface="Consolas" panose="020B0609020204030204" pitchFamily="49" charset="0"/>
              </a:rPr>
              <a:t>add_executable</a:t>
            </a:r>
            <a:r>
              <a:rPr lang="en-US" sz="1400" b="0" dirty="0">
                <a:solidFill>
                  <a:srgbClr val="D4D4D4"/>
                </a:solidFill>
                <a:effectLst/>
                <a:latin typeface="Consolas" panose="020B0609020204030204" pitchFamily="49" charset="0"/>
              </a:rPr>
              <a:t>(TestTool testTool.c)</a:t>
            </a:r>
          </a:p>
        </p:txBody>
      </p:sp>
    </p:spTree>
    <p:extLst>
      <p:ext uri="{BB962C8B-B14F-4D97-AF65-F5344CB8AC3E}">
        <p14:creationId xmlns:p14="http://schemas.microsoft.com/office/powerpoint/2010/main" val="24011197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Exercise – Example application</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commands</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51</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p:txBody>
          <a:bodyPr/>
          <a:lstStyle/>
          <a:p>
            <a:pPr marL="342900" indent="-342900">
              <a:buFont typeface="+mj-lt"/>
              <a:buAutoNum type="arabicPeriod"/>
            </a:pPr>
            <a:r>
              <a:rPr lang="en-AU" dirty="0"/>
              <a:t>Add exercise folder “</a:t>
            </a:r>
            <a:r>
              <a:rPr lang="en-AU" dirty="0" err="1"/>
              <a:t>ExampleApp</a:t>
            </a:r>
            <a:r>
              <a:rPr lang="en-AU" dirty="0"/>
              <a:t>” to your workspace</a:t>
            </a:r>
            <a:endParaRPr lang="en-AU" noProof="0" dirty="0"/>
          </a:p>
          <a:p>
            <a:pPr marL="342900" indent="-342900">
              <a:buFont typeface="+mj-lt"/>
              <a:buAutoNum type="arabicPeriod"/>
            </a:pPr>
            <a:r>
              <a:rPr lang="en-AU" noProof="0" dirty="0"/>
              <a:t>Add CMakeLists.txt to the top-level directory of </a:t>
            </a:r>
            <a:r>
              <a:rPr lang="en-AU" dirty="0"/>
              <a:t>´”</a:t>
            </a:r>
            <a:r>
              <a:rPr lang="en-AU" noProof="0" dirty="0" err="1"/>
              <a:t>ExampleApp</a:t>
            </a:r>
            <a:r>
              <a:rPr lang="en-AU" noProof="0" dirty="0"/>
              <a:t>”</a:t>
            </a:r>
          </a:p>
          <a:p>
            <a:pPr marL="342900" indent="-342900">
              <a:buFont typeface="+mj-lt"/>
              <a:buAutoNum type="arabicPeriod"/>
            </a:pPr>
            <a:r>
              <a:rPr lang="en-AU" noProof="0" dirty="0"/>
              <a:t>Specify a minimum CMake version required as 3.20</a:t>
            </a:r>
          </a:p>
          <a:p>
            <a:pPr marL="342900" indent="-342900">
              <a:buFont typeface="+mj-lt"/>
              <a:buAutoNum type="arabicPeriod"/>
            </a:pPr>
            <a:r>
              <a:rPr lang="en-AU" noProof="0" dirty="0"/>
              <a:t>Name the project as </a:t>
            </a:r>
            <a:r>
              <a:rPr lang="en-AU" i="1" noProof="0" dirty="0"/>
              <a:t>alice</a:t>
            </a:r>
            <a:r>
              <a:rPr lang="en-AU" noProof="0" dirty="0"/>
              <a:t>, set the version to </a:t>
            </a:r>
            <a:r>
              <a:rPr lang="en-AU" i="1" noProof="0" dirty="0"/>
              <a:t>0.1.0</a:t>
            </a:r>
            <a:r>
              <a:rPr lang="en-AU" noProof="0" dirty="0"/>
              <a:t> and specify C as its programming language</a:t>
            </a:r>
          </a:p>
          <a:p>
            <a:pPr marL="342900" indent="-342900">
              <a:buFont typeface="+mj-lt"/>
              <a:buAutoNum type="arabicPeriod"/>
            </a:pPr>
            <a:r>
              <a:rPr lang="en-AU" noProof="0" dirty="0"/>
              <a:t>Add an executable for alice in </a:t>
            </a:r>
            <a:r>
              <a:rPr lang="en-AU" i="1" noProof="0" dirty="0"/>
              <a:t>src/</a:t>
            </a:r>
            <a:r>
              <a:rPr lang="en-AU" i="1" noProof="0" dirty="0" err="1"/>
              <a:t>alice.c</a:t>
            </a:r>
            <a:endParaRPr lang="en-AU" i="1" noProof="0" dirty="0"/>
          </a:p>
          <a:p>
            <a:pPr marL="342900" indent="-342900">
              <a:buFont typeface="+mj-lt"/>
              <a:buAutoNum type="arabicPeriod"/>
            </a:pPr>
            <a:r>
              <a:rPr lang="en-AU" noProof="0" dirty="0"/>
              <a:t>Configure the project</a:t>
            </a:r>
          </a:p>
          <a:p>
            <a:pPr marL="342900" indent="-342900">
              <a:buFont typeface="+mj-lt"/>
              <a:buAutoNum type="arabicPeriod"/>
            </a:pPr>
            <a:r>
              <a:rPr lang="en-AU" noProof="0" dirty="0"/>
              <a:t>Build the project</a:t>
            </a:r>
          </a:p>
          <a:p>
            <a:pPr marL="342900" indent="-342900">
              <a:buFont typeface="+mj-lt"/>
              <a:buAutoNum type="arabicPeriod"/>
            </a:pPr>
            <a:r>
              <a:rPr lang="en-AU" noProof="0" dirty="0"/>
              <a:t>Execute alice.exe and check if it’s working correctly</a:t>
            </a:r>
          </a:p>
          <a:p>
            <a:pPr marL="0" indent="0">
              <a:buNone/>
            </a:pPr>
            <a:endParaRPr lang="en-AU" noProof="0" dirty="0"/>
          </a:p>
        </p:txBody>
      </p:sp>
    </p:spTree>
    <p:extLst>
      <p:ext uri="{BB962C8B-B14F-4D97-AF65-F5344CB8AC3E}">
        <p14:creationId xmlns:p14="http://schemas.microsoft.com/office/powerpoint/2010/main" val="7584888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commands</a:t>
            </a:r>
          </a:p>
        </p:txBody>
      </p:sp>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Using VS Code IDE</a:t>
            </a:r>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half" idx="1"/>
          </p:nvPr>
        </p:nvSpPr>
        <p:spPr/>
        <p:txBody>
          <a:bodyPr/>
          <a:lstStyle/>
          <a:p>
            <a:r>
              <a:rPr lang="en-AU" sz="1600" dirty="0"/>
              <a:t>In order to configure, build and execute the project more easily the IDE settings can be used to realize that</a:t>
            </a:r>
          </a:p>
          <a:p>
            <a:r>
              <a:rPr lang="en-AU" sz="1600" dirty="0"/>
              <a:t>Go to Settings</a:t>
            </a:r>
          </a:p>
          <a:p>
            <a:r>
              <a:rPr lang="en-AU" sz="1600" noProof="0" dirty="0"/>
              <a:t>Set C</a:t>
            </a:r>
            <a:r>
              <a:rPr lang="en-AU" sz="1600" dirty="0"/>
              <a:t>make: Build Directory to:</a:t>
            </a:r>
          </a:p>
          <a:p>
            <a:endParaRPr lang="en-AU" sz="1600" dirty="0"/>
          </a:p>
          <a:p>
            <a:endParaRPr lang="en-AU" sz="1600" noProof="0" dirty="0"/>
          </a:p>
          <a:p>
            <a:pPr marL="0" indent="0">
              <a:buNone/>
            </a:pPr>
            <a:endParaRPr lang="en-AU" sz="1600" dirty="0"/>
          </a:p>
          <a:p>
            <a:r>
              <a:rPr lang="en-AU" sz="1600" dirty="0"/>
              <a:t>Set Cmake generator to:</a:t>
            </a:r>
          </a:p>
          <a:p>
            <a:endParaRPr lang="en-AU" sz="1600" dirty="0"/>
          </a:p>
          <a:p>
            <a:endParaRPr lang="en-AU" sz="1600" dirty="0"/>
          </a:p>
          <a:p>
            <a:pPr marL="0" indent="0">
              <a:buNone/>
            </a:pPr>
            <a:endParaRPr lang="en-AU" sz="1600" dirty="0"/>
          </a:p>
          <a:p>
            <a:pPr marL="0" indent="0">
              <a:buNone/>
            </a:pPr>
            <a:endParaRPr lang="en-AU" sz="1600" noProof="0" dirty="0"/>
          </a:p>
          <a:p>
            <a:pPr marL="0" indent="0">
              <a:buNone/>
            </a:pPr>
            <a:endParaRPr lang="en-AU" sz="1600" noProof="0" dirty="0"/>
          </a:p>
        </p:txBody>
      </p:sp>
      <p:sp>
        <p:nvSpPr>
          <p:cNvPr id="15" name="Inhaltsplatzhalter 14">
            <a:extLst>
              <a:ext uri="{FF2B5EF4-FFF2-40B4-BE49-F238E27FC236}">
                <a16:creationId xmlns:a16="http://schemas.microsoft.com/office/drawing/2014/main" id="{85FB6A74-AC72-414C-95A0-AFB69AA880BA}"/>
              </a:ext>
            </a:extLst>
          </p:cNvPr>
          <p:cNvSpPr>
            <a:spLocks noGrp="1"/>
          </p:cNvSpPr>
          <p:nvPr>
            <p:ph sz="half" idx="2"/>
          </p:nvPr>
        </p:nvSpPr>
        <p:spPr/>
        <p:txBody>
          <a:bodyPr/>
          <a:lstStyle/>
          <a:p>
            <a:r>
              <a:rPr lang="en-US" sz="1600" dirty="0"/>
              <a:t>Open the Command Palette (</a:t>
            </a:r>
            <a:r>
              <a:rPr lang="en-US" sz="1600" dirty="0" err="1"/>
              <a:t>Ctrl+Shift+P</a:t>
            </a:r>
            <a:r>
              <a:rPr lang="en-US" sz="1600" dirty="0"/>
              <a:t>) and run CMake: Select a Kit. The extension will automatically scan for kits on your computer and create a list of compilers found on your system.</a:t>
            </a:r>
          </a:p>
          <a:p>
            <a:r>
              <a:rPr lang="en-US" sz="1600" dirty="0"/>
              <a:t>Select GCC</a:t>
            </a:r>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You will afterwards find something like this bar at the bottom of your </a:t>
            </a:r>
            <a:r>
              <a:rPr lang="en-US" sz="1600" dirty="0" err="1"/>
              <a:t>VSCode</a:t>
            </a:r>
            <a:endParaRPr lang="en-US" sz="1600" dirty="0"/>
          </a:p>
          <a:p>
            <a:endParaRPr lang="en-US" sz="1600" dirty="0"/>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52</a:t>
            </a:fld>
            <a:endParaRPr lang="en-US" noProof="1"/>
          </a:p>
        </p:txBody>
      </p:sp>
      <p:pic>
        <p:nvPicPr>
          <p:cNvPr id="8" name="Grafik 7">
            <a:extLst>
              <a:ext uri="{FF2B5EF4-FFF2-40B4-BE49-F238E27FC236}">
                <a16:creationId xmlns:a16="http://schemas.microsoft.com/office/drawing/2014/main" id="{11DD3FBF-26C3-4396-9B27-AF09649641D0}"/>
              </a:ext>
            </a:extLst>
          </p:cNvPr>
          <p:cNvPicPr>
            <a:picLocks noChangeAspect="1"/>
          </p:cNvPicPr>
          <p:nvPr/>
        </p:nvPicPr>
        <p:blipFill>
          <a:blip r:embed="rId2"/>
          <a:stretch>
            <a:fillRect/>
          </a:stretch>
        </p:blipFill>
        <p:spPr>
          <a:xfrm>
            <a:off x="472765" y="2761947"/>
            <a:ext cx="4651877" cy="871546"/>
          </a:xfrm>
          <a:prstGeom prst="rect">
            <a:avLst/>
          </a:prstGeom>
        </p:spPr>
      </p:pic>
      <p:pic>
        <p:nvPicPr>
          <p:cNvPr id="11" name="Grafik 10">
            <a:extLst>
              <a:ext uri="{FF2B5EF4-FFF2-40B4-BE49-F238E27FC236}">
                <a16:creationId xmlns:a16="http://schemas.microsoft.com/office/drawing/2014/main" id="{83393932-9C77-4563-83F3-76827B0948F8}"/>
              </a:ext>
            </a:extLst>
          </p:cNvPr>
          <p:cNvPicPr>
            <a:picLocks noChangeAspect="1"/>
          </p:cNvPicPr>
          <p:nvPr/>
        </p:nvPicPr>
        <p:blipFill>
          <a:blip r:embed="rId3"/>
          <a:stretch>
            <a:fillRect/>
          </a:stretch>
        </p:blipFill>
        <p:spPr>
          <a:xfrm>
            <a:off x="472765" y="4074421"/>
            <a:ext cx="4516868" cy="871861"/>
          </a:xfrm>
          <a:prstGeom prst="rect">
            <a:avLst/>
          </a:prstGeom>
        </p:spPr>
      </p:pic>
      <p:pic>
        <p:nvPicPr>
          <p:cNvPr id="13" name="Grafik 12">
            <a:extLst>
              <a:ext uri="{FF2B5EF4-FFF2-40B4-BE49-F238E27FC236}">
                <a16:creationId xmlns:a16="http://schemas.microsoft.com/office/drawing/2014/main" id="{DD1839AD-C96C-47AC-9424-6858DC42C4F5}"/>
              </a:ext>
            </a:extLst>
          </p:cNvPr>
          <p:cNvPicPr>
            <a:picLocks noChangeAspect="1"/>
          </p:cNvPicPr>
          <p:nvPr/>
        </p:nvPicPr>
        <p:blipFill rotWithShape="1">
          <a:blip r:embed="rId4"/>
          <a:srcRect b="53277"/>
          <a:stretch/>
        </p:blipFill>
        <p:spPr>
          <a:xfrm>
            <a:off x="6105171" y="2761947"/>
            <a:ext cx="4604829" cy="1090009"/>
          </a:xfrm>
          <a:prstGeom prst="rect">
            <a:avLst/>
          </a:prstGeom>
        </p:spPr>
      </p:pic>
      <p:pic>
        <p:nvPicPr>
          <p:cNvPr id="17" name="Grafik 16">
            <a:extLst>
              <a:ext uri="{FF2B5EF4-FFF2-40B4-BE49-F238E27FC236}">
                <a16:creationId xmlns:a16="http://schemas.microsoft.com/office/drawing/2014/main" id="{F80BBEF8-A9A9-486D-A6FE-2416E6B4494D}"/>
              </a:ext>
            </a:extLst>
          </p:cNvPr>
          <p:cNvPicPr>
            <a:picLocks noChangeAspect="1"/>
          </p:cNvPicPr>
          <p:nvPr/>
        </p:nvPicPr>
        <p:blipFill>
          <a:blip r:embed="rId5"/>
          <a:stretch>
            <a:fillRect/>
          </a:stretch>
        </p:blipFill>
        <p:spPr>
          <a:xfrm>
            <a:off x="3603199" y="5358640"/>
            <a:ext cx="7204575" cy="144854"/>
          </a:xfrm>
          <a:prstGeom prst="rect">
            <a:avLst/>
          </a:prstGeom>
        </p:spPr>
      </p:pic>
    </p:spTree>
    <p:extLst>
      <p:ext uri="{BB962C8B-B14F-4D97-AF65-F5344CB8AC3E}">
        <p14:creationId xmlns:p14="http://schemas.microsoft.com/office/powerpoint/2010/main" val="20793227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Exercise – Example application with IDE</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commands</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53</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p:txBody>
          <a:bodyPr/>
          <a:lstStyle/>
          <a:p>
            <a:pPr marL="342900" indent="-342900">
              <a:buFont typeface="+mj-lt"/>
              <a:buAutoNum type="arabicPeriod"/>
            </a:pPr>
            <a:r>
              <a:rPr lang="en-AU" noProof="0" dirty="0"/>
              <a:t>Build </a:t>
            </a:r>
            <a:r>
              <a:rPr lang="en-AU" dirty="0"/>
              <a:t>A</a:t>
            </a:r>
            <a:r>
              <a:rPr lang="en-AU" noProof="0" dirty="0"/>
              <a:t>lice in Debug and Release mode via IDE</a:t>
            </a:r>
          </a:p>
          <a:p>
            <a:pPr marL="342900" indent="-342900">
              <a:buFont typeface="+mj-lt"/>
              <a:buAutoNum type="arabicPeriod"/>
            </a:pPr>
            <a:r>
              <a:rPr lang="en-AU" dirty="0"/>
              <a:t>Execute the program in Debug and Release mode</a:t>
            </a:r>
            <a:endParaRPr lang="en-AU" noProof="0" dirty="0"/>
          </a:p>
          <a:p>
            <a:pPr marL="0" indent="0">
              <a:buNone/>
            </a:pPr>
            <a:endParaRPr lang="en-AU" noProof="0" dirty="0"/>
          </a:p>
        </p:txBody>
      </p:sp>
    </p:spTree>
    <p:extLst>
      <p:ext uri="{BB962C8B-B14F-4D97-AF65-F5344CB8AC3E}">
        <p14:creationId xmlns:p14="http://schemas.microsoft.com/office/powerpoint/2010/main" val="6817380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78094F-D00B-4705-9CD6-EFF5A720A09A}"/>
              </a:ext>
            </a:extLst>
          </p:cNvPr>
          <p:cNvSpPr>
            <a:spLocks noGrp="1"/>
          </p:cNvSpPr>
          <p:nvPr>
            <p:ph type="title"/>
          </p:nvPr>
        </p:nvSpPr>
        <p:spPr/>
        <p:txBody>
          <a:bodyPr/>
          <a:lstStyle/>
          <a:p>
            <a:r>
              <a:rPr lang="en-AU" noProof="0" dirty="0"/>
              <a:t>add_library() command</a:t>
            </a:r>
          </a:p>
        </p:txBody>
      </p:sp>
      <p:sp>
        <p:nvSpPr>
          <p:cNvPr id="3" name="Textplatzhalter 2">
            <a:extLst>
              <a:ext uri="{FF2B5EF4-FFF2-40B4-BE49-F238E27FC236}">
                <a16:creationId xmlns:a16="http://schemas.microsoft.com/office/drawing/2014/main" id="{1F897619-F4C8-4F8C-A7E3-5C1D1D7B889B}"/>
              </a:ext>
            </a:extLst>
          </p:cNvPr>
          <p:cNvSpPr>
            <a:spLocks noGrp="1"/>
          </p:cNvSpPr>
          <p:nvPr>
            <p:ph type="body" sz="quarter" idx="15"/>
          </p:nvPr>
        </p:nvSpPr>
        <p:spPr/>
        <p:txBody>
          <a:bodyPr/>
          <a:lstStyle/>
          <a:p>
            <a:r>
              <a:rPr lang="en-AU" noProof="0" dirty="0"/>
              <a:t>CMake commands</a:t>
            </a:r>
          </a:p>
        </p:txBody>
      </p:sp>
      <p:sp>
        <p:nvSpPr>
          <p:cNvPr id="4" name="Foliennummernplatzhalter 3">
            <a:extLst>
              <a:ext uri="{FF2B5EF4-FFF2-40B4-BE49-F238E27FC236}">
                <a16:creationId xmlns:a16="http://schemas.microsoft.com/office/drawing/2014/main" id="{FA4BCE89-FB35-4820-B2D4-CD71403E62CA}"/>
              </a:ext>
            </a:extLst>
          </p:cNvPr>
          <p:cNvSpPr>
            <a:spLocks noGrp="1"/>
          </p:cNvSpPr>
          <p:nvPr>
            <p:ph type="sldNum" sz="quarter" idx="12"/>
          </p:nvPr>
        </p:nvSpPr>
        <p:spPr/>
        <p:txBody>
          <a:bodyPr/>
          <a:lstStyle/>
          <a:p>
            <a:fld id="{4898AEC0-503E-4FA4-859C-D0F72D6E3F79}" type="slidenum">
              <a:rPr lang="en-US" noProof="1" smtClean="0"/>
              <a:pPr/>
              <a:t>54</a:t>
            </a:fld>
            <a:endParaRPr lang="en-US" noProof="1"/>
          </a:p>
        </p:txBody>
      </p:sp>
      <p:sp>
        <p:nvSpPr>
          <p:cNvPr id="5" name="Inhaltsplatzhalter 4">
            <a:extLst>
              <a:ext uri="{FF2B5EF4-FFF2-40B4-BE49-F238E27FC236}">
                <a16:creationId xmlns:a16="http://schemas.microsoft.com/office/drawing/2014/main" id="{AB2B8930-71C3-4372-BCDE-7C5921FB7E2C}"/>
              </a:ext>
            </a:extLst>
          </p:cNvPr>
          <p:cNvSpPr>
            <a:spLocks noGrp="1"/>
          </p:cNvSpPr>
          <p:nvPr>
            <p:ph sz="quarter" idx="1"/>
          </p:nvPr>
        </p:nvSpPr>
        <p:spPr>
          <a:xfrm>
            <a:off x="258762" y="3845858"/>
            <a:ext cx="4224748" cy="1618941"/>
          </a:xfrm>
        </p:spPr>
        <p:txBody>
          <a:bodyPr/>
          <a:lstStyle/>
          <a:p>
            <a:pPr marL="0" indent="0">
              <a:buNone/>
            </a:pPr>
            <a:r>
              <a:rPr lang="en-AU" noProof="0" dirty="0"/>
              <a:t>Static</a:t>
            </a:r>
          </a:p>
          <a:p>
            <a:r>
              <a:rPr lang="en-AU" noProof="0" dirty="0"/>
              <a:t>A static library or archive</a:t>
            </a:r>
          </a:p>
          <a:p>
            <a:pPr lvl="1"/>
            <a:r>
              <a:rPr lang="en-AU" noProof="0" dirty="0"/>
              <a:t>targetName.lib on Windows</a:t>
            </a:r>
          </a:p>
          <a:p>
            <a:pPr lvl="1"/>
            <a:r>
              <a:rPr lang="en-AU" noProof="0" dirty="0" err="1"/>
              <a:t>libtargetName.a</a:t>
            </a:r>
            <a:r>
              <a:rPr lang="en-AU" noProof="0" dirty="0"/>
              <a:t> on Unix-like platforms</a:t>
            </a:r>
          </a:p>
          <a:p>
            <a:endParaRPr lang="en-AU" noProof="0" dirty="0"/>
          </a:p>
        </p:txBody>
      </p:sp>
      <p:sp>
        <p:nvSpPr>
          <p:cNvPr id="6" name="Textfeld 5">
            <a:extLst>
              <a:ext uri="{FF2B5EF4-FFF2-40B4-BE49-F238E27FC236}">
                <a16:creationId xmlns:a16="http://schemas.microsoft.com/office/drawing/2014/main" id="{EECF7702-3729-44EB-9621-3D918CE1052A}"/>
              </a:ext>
            </a:extLst>
          </p:cNvPr>
          <p:cNvSpPr txBox="1"/>
          <p:nvPr/>
        </p:nvSpPr>
        <p:spPr>
          <a:xfrm>
            <a:off x="266700" y="1185839"/>
            <a:ext cx="6441583" cy="911902"/>
          </a:xfrm>
          <a:prstGeom prst="rect">
            <a:avLst/>
          </a:prstGeom>
          <a:solidFill>
            <a:schemeClr val="tx1"/>
          </a:solidFill>
        </p:spPr>
        <p:txBody>
          <a:bodyPr wrap="square" lIns="0" tIns="0" rIns="0" bIns="0" rtlCol="0">
            <a:noAutofit/>
          </a:bodyPr>
          <a:lstStyle/>
          <a:p>
            <a:pPr algn="l"/>
            <a:r>
              <a:rPr lang="en-US" sz="1800" b="0" i="0" u="none" strike="noStrike" baseline="0" dirty="0">
                <a:solidFill>
                  <a:srgbClr val="F1C774"/>
                </a:solidFill>
                <a:latin typeface="UbuntuMono-Regular"/>
              </a:rPr>
              <a:t>add_library</a:t>
            </a:r>
            <a:r>
              <a:rPr lang="en-US" sz="1800" b="0" i="0" u="none" strike="noStrike" baseline="0" dirty="0">
                <a:solidFill>
                  <a:srgbClr val="C6C9C7"/>
                </a:solidFill>
                <a:latin typeface="UbuntuMono-Regular"/>
              </a:rPr>
              <a:t>(targetName [</a:t>
            </a:r>
            <a:r>
              <a:rPr lang="en-US" sz="1800" b="0" i="0" u="none" strike="noStrike" baseline="0" dirty="0">
                <a:solidFill>
                  <a:srgbClr val="82A3BF"/>
                </a:solidFill>
                <a:latin typeface="UbuntuMono-Regular"/>
              </a:rPr>
              <a:t>STATIC </a:t>
            </a:r>
            <a:r>
              <a:rPr lang="en-US" sz="1800" b="0" i="0" u="none" strike="noStrike" baseline="0" dirty="0">
                <a:solidFill>
                  <a:srgbClr val="C6C9C7"/>
                </a:solidFill>
                <a:latin typeface="UbuntuMono-Regular"/>
              </a:rPr>
              <a:t>| </a:t>
            </a:r>
            <a:r>
              <a:rPr lang="en-US" sz="1800" b="0" i="0" u="none" strike="noStrike" baseline="0" dirty="0">
                <a:solidFill>
                  <a:srgbClr val="82A3BF"/>
                </a:solidFill>
                <a:latin typeface="UbuntuMono-Regular"/>
              </a:rPr>
              <a:t>SHARED </a:t>
            </a:r>
            <a:r>
              <a:rPr lang="en-US" sz="1800" b="0" i="0" u="none" strike="noStrike" baseline="0" dirty="0">
                <a:solidFill>
                  <a:srgbClr val="C6C9C7"/>
                </a:solidFill>
                <a:latin typeface="UbuntuMono-Regular"/>
              </a:rPr>
              <a:t>| </a:t>
            </a:r>
            <a:r>
              <a:rPr lang="en-US" sz="1800" b="0" i="0" u="none" strike="noStrike" baseline="0" dirty="0">
                <a:solidFill>
                  <a:srgbClr val="82A3BF"/>
                </a:solidFill>
                <a:latin typeface="UbuntuMono-Regular"/>
              </a:rPr>
              <a:t>MODULE </a:t>
            </a:r>
            <a:r>
              <a:rPr lang="en-US" sz="1800" b="0" i="0" u="none" strike="noStrike" baseline="0" dirty="0">
                <a:solidFill>
                  <a:srgbClr val="C6C9C7"/>
                </a:solidFill>
                <a:latin typeface="UbuntuMono-Regular"/>
              </a:rPr>
              <a:t>| </a:t>
            </a:r>
            <a:r>
              <a:rPr lang="en-US" sz="1800" b="0" i="0" u="none" strike="noStrike" baseline="0" dirty="0">
                <a:solidFill>
                  <a:srgbClr val="82A3BF"/>
                </a:solidFill>
                <a:latin typeface="UbuntuMono-Regular"/>
              </a:rPr>
              <a:t>OBJECT</a:t>
            </a:r>
            <a:r>
              <a:rPr lang="en-US" sz="1800" b="0" i="0" u="none" strike="noStrike" baseline="0" dirty="0">
                <a:solidFill>
                  <a:srgbClr val="C6C9C7"/>
                </a:solidFill>
                <a:latin typeface="UbuntuMono-Regular"/>
              </a:rPr>
              <a:t>]</a:t>
            </a:r>
          </a:p>
          <a:p>
            <a:pPr algn="l"/>
            <a:r>
              <a:rPr lang="en-US" dirty="0">
                <a:solidFill>
                  <a:srgbClr val="C6C9C7"/>
                </a:solidFill>
                <a:latin typeface="UbuntuMono-Regular"/>
              </a:rPr>
              <a:t>     </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EXCLUDE_FROM_ALL</a:t>
            </a:r>
            <a:r>
              <a:rPr lang="en-US" sz="1800" b="0" i="0" u="none" strike="noStrike" baseline="0" dirty="0">
                <a:solidFill>
                  <a:srgbClr val="C6C9C7"/>
                </a:solidFill>
                <a:latin typeface="UbuntuMono-Regular"/>
              </a:rPr>
              <a:t>]</a:t>
            </a:r>
          </a:p>
          <a:p>
            <a:pPr algn="l"/>
            <a:r>
              <a:rPr lang="en-US" sz="1800" b="0" i="0" u="none" strike="noStrike" baseline="0" dirty="0">
                <a:solidFill>
                  <a:srgbClr val="C6C9C7"/>
                </a:solidFill>
                <a:latin typeface="UbuntuMono-Regular"/>
              </a:rPr>
              <a:t>      source1 [source2 ...])</a:t>
            </a:r>
            <a:endParaRPr kumimoji="0" lang="en-US" sz="1800" b="0" i="0" u="none" strike="noStrike" kern="0" cap="none" spc="0" normalizeH="0" baseline="0" noProof="0" dirty="0">
              <a:ln>
                <a:noFill/>
              </a:ln>
              <a:solidFill>
                <a:srgbClr val="000000"/>
              </a:solidFill>
              <a:effectLst/>
              <a:uLnTx/>
              <a:uFillTx/>
            </a:endParaRPr>
          </a:p>
        </p:txBody>
      </p:sp>
      <p:sp>
        <p:nvSpPr>
          <p:cNvPr id="7" name="Inhaltsplatzhalter 4">
            <a:extLst>
              <a:ext uri="{FF2B5EF4-FFF2-40B4-BE49-F238E27FC236}">
                <a16:creationId xmlns:a16="http://schemas.microsoft.com/office/drawing/2014/main" id="{2B3850CF-501D-408A-9F29-78A16EBC8416}"/>
              </a:ext>
            </a:extLst>
          </p:cNvPr>
          <p:cNvSpPr txBox="1">
            <a:spLocks/>
          </p:cNvSpPr>
          <p:nvPr/>
        </p:nvSpPr>
        <p:spPr>
          <a:xfrm>
            <a:off x="5484600" y="3711388"/>
            <a:ext cx="4224748" cy="1682258"/>
          </a:xfrm>
          <a:prstGeom prst="rect">
            <a:avLst/>
          </a:prstGeom>
        </p:spPr>
        <p:txBody>
          <a:bodyPr vert="horz" lIns="0" tIns="0" rIns="0" bIns="0" rtlCol="0">
            <a:noAutofit/>
          </a:bodyPr>
          <a:lst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0" indent="0" fontAlgn="auto">
              <a:spcAft>
                <a:spcPts val="0"/>
              </a:spcAft>
              <a:buFont typeface="Wingdings 3" panose="05040102010807070707" pitchFamily="18" charset="2"/>
              <a:buNone/>
            </a:pPr>
            <a:r>
              <a:rPr lang="en-US" dirty="0"/>
              <a:t>Shared</a:t>
            </a:r>
          </a:p>
          <a:p>
            <a:pPr fontAlgn="auto">
              <a:spcAft>
                <a:spcPts val="0"/>
              </a:spcAft>
            </a:pPr>
            <a:r>
              <a:rPr lang="en-US" dirty="0"/>
              <a:t>A shared or dynamically linked library</a:t>
            </a:r>
          </a:p>
          <a:p>
            <a:pPr lvl="1" fontAlgn="auto">
              <a:spcAft>
                <a:spcPts val="0"/>
              </a:spcAft>
            </a:pPr>
            <a:r>
              <a:rPr lang="en-US" dirty="0"/>
              <a:t>targetName.dll on Windows</a:t>
            </a:r>
          </a:p>
          <a:p>
            <a:pPr lvl="1" fontAlgn="auto">
              <a:spcAft>
                <a:spcPts val="0"/>
              </a:spcAft>
            </a:pPr>
            <a:r>
              <a:rPr lang="en-US" dirty="0" err="1"/>
              <a:t>libtargetName.dylib</a:t>
            </a:r>
            <a:r>
              <a:rPr lang="en-US" dirty="0"/>
              <a:t> on Apple platforms</a:t>
            </a:r>
          </a:p>
          <a:p>
            <a:pPr lvl="1" fontAlgn="auto">
              <a:spcAft>
                <a:spcPts val="0"/>
              </a:spcAft>
            </a:pPr>
            <a:r>
              <a:rPr lang="en-US" dirty="0"/>
              <a:t>libtargetName.so on other Unix-like platforms</a:t>
            </a:r>
          </a:p>
        </p:txBody>
      </p:sp>
      <p:sp>
        <p:nvSpPr>
          <p:cNvPr id="11" name="Inhaltsplatzhalter 4">
            <a:extLst>
              <a:ext uri="{FF2B5EF4-FFF2-40B4-BE49-F238E27FC236}">
                <a16:creationId xmlns:a16="http://schemas.microsoft.com/office/drawing/2014/main" id="{ECFD6FBF-9D1C-4813-A945-AAE350743806}"/>
              </a:ext>
            </a:extLst>
          </p:cNvPr>
          <p:cNvSpPr txBox="1">
            <a:spLocks/>
          </p:cNvSpPr>
          <p:nvPr/>
        </p:nvSpPr>
        <p:spPr>
          <a:xfrm>
            <a:off x="341025" y="2246780"/>
            <a:ext cx="10450800" cy="575116"/>
          </a:xfrm>
          <a:prstGeom prst="rect">
            <a:avLst/>
          </a:prstGeom>
        </p:spPr>
        <p:txBody>
          <a:bodyPr vert="horz" lIns="0" tIns="0" rIns="0" bIns="0" rtlCol="0">
            <a:noAutofit/>
          </a:bodyPr>
          <a:lst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fontAlgn="auto">
              <a:lnSpc>
                <a:spcPts val="2300"/>
              </a:lnSpc>
              <a:spcAft>
                <a:spcPts val="0"/>
              </a:spcAft>
            </a:pPr>
            <a:r>
              <a:rPr lang="en-US" dirty="0"/>
              <a:t>Add a library to the project using the specified source files</a:t>
            </a:r>
          </a:p>
          <a:p>
            <a:pPr fontAlgn="auto">
              <a:lnSpc>
                <a:spcPts val="2300"/>
              </a:lnSpc>
              <a:spcBef>
                <a:spcPts val="500"/>
              </a:spcBef>
              <a:spcAft>
                <a:spcPts val="0"/>
              </a:spcAft>
            </a:pPr>
            <a:r>
              <a:rPr lang="en-US" dirty="0"/>
              <a:t>Libraries in programming languages are collections of prewritten code that users can use to optimize tasks</a:t>
            </a:r>
          </a:p>
          <a:p>
            <a:pPr fontAlgn="auto">
              <a:lnSpc>
                <a:spcPts val="2300"/>
              </a:lnSpc>
              <a:spcBef>
                <a:spcPts val="500"/>
              </a:spcBef>
              <a:spcAft>
                <a:spcPts val="0"/>
              </a:spcAft>
            </a:pPr>
            <a:r>
              <a:rPr kumimoji="0" lang="en-US" b="0" i="0" u="none" strike="noStrike" kern="0" cap="none" spc="0" normalizeH="0" baseline="0" noProof="0" dirty="0">
                <a:ln>
                  <a:noFill/>
                </a:ln>
                <a:solidFill>
                  <a:srgbClr val="000000"/>
                </a:solidFill>
                <a:effectLst/>
                <a:uLnTx/>
                <a:uFillTx/>
              </a:rPr>
              <a:t>Difference static / shared: </a:t>
            </a:r>
            <a:r>
              <a:rPr kumimoji="0" lang="en-US" b="0" i="0" u="none" strike="noStrike" kern="0" cap="none" spc="0" normalizeH="0" baseline="0" noProof="0" dirty="0">
                <a:ln>
                  <a:noFill/>
                </a:ln>
                <a:solidFill>
                  <a:srgbClr val="000000"/>
                </a:solidFill>
                <a:effectLst/>
                <a:uLnTx/>
                <a:uFillTx/>
                <a:hlinkClick r:id="rId2"/>
              </a:rPr>
              <a:t>https://www.youtube.com/watch?v=eW5he5uFBNM</a:t>
            </a:r>
            <a:r>
              <a:rPr kumimoji="0" lang="en-US" b="0" i="0" u="none" strike="noStrike" kern="0" cap="none" spc="0" normalizeH="0" baseline="0" noProof="0" dirty="0">
                <a:ln>
                  <a:noFill/>
                </a:ln>
                <a:solidFill>
                  <a:srgbClr val="000000"/>
                </a:solidFill>
                <a:effectLst/>
                <a:uLnTx/>
                <a:uFillTx/>
              </a:rPr>
              <a:t> </a:t>
            </a:r>
          </a:p>
          <a:p>
            <a:pPr lvl="1" fontAlgn="auto">
              <a:spcAft>
                <a:spcPts val="0"/>
              </a:spcAft>
            </a:pPr>
            <a:endParaRPr lang="en-US" dirty="0"/>
          </a:p>
          <a:p>
            <a:pPr fontAlgn="auto">
              <a:spcAft>
                <a:spcPts val="0"/>
              </a:spcAft>
            </a:pPr>
            <a:endParaRPr lang="en-US" dirty="0"/>
          </a:p>
        </p:txBody>
      </p:sp>
    </p:spTree>
    <p:extLst>
      <p:ext uri="{BB962C8B-B14F-4D97-AF65-F5344CB8AC3E}">
        <p14:creationId xmlns:p14="http://schemas.microsoft.com/office/powerpoint/2010/main" val="42356140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78094F-D00B-4705-9CD6-EFF5A720A09A}"/>
              </a:ext>
            </a:extLst>
          </p:cNvPr>
          <p:cNvSpPr>
            <a:spLocks noGrp="1"/>
          </p:cNvSpPr>
          <p:nvPr>
            <p:ph type="title"/>
          </p:nvPr>
        </p:nvSpPr>
        <p:spPr/>
        <p:txBody>
          <a:bodyPr/>
          <a:lstStyle/>
          <a:p>
            <a:r>
              <a:rPr lang="en-AU" noProof="0" dirty="0"/>
              <a:t>add_library() command</a:t>
            </a:r>
          </a:p>
        </p:txBody>
      </p:sp>
      <p:sp>
        <p:nvSpPr>
          <p:cNvPr id="3" name="Textplatzhalter 2">
            <a:extLst>
              <a:ext uri="{FF2B5EF4-FFF2-40B4-BE49-F238E27FC236}">
                <a16:creationId xmlns:a16="http://schemas.microsoft.com/office/drawing/2014/main" id="{1F897619-F4C8-4F8C-A7E3-5C1D1D7B889B}"/>
              </a:ext>
            </a:extLst>
          </p:cNvPr>
          <p:cNvSpPr>
            <a:spLocks noGrp="1"/>
          </p:cNvSpPr>
          <p:nvPr>
            <p:ph type="body" sz="quarter" idx="15"/>
          </p:nvPr>
        </p:nvSpPr>
        <p:spPr/>
        <p:txBody>
          <a:bodyPr/>
          <a:lstStyle/>
          <a:p>
            <a:r>
              <a:rPr lang="en-AU" noProof="0" dirty="0"/>
              <a:t>CMake commands</a:t>
            </a:r>
          </a:p>
        </p:txBody>
      </p:sp>
      <p:sp>
        <p:nvSpPr>
          <p:cNvPr id="4" name="Foliennummernplatzhalter 3">
            <a:extLst>
              <a:ext uri="{FF2B5EF4-FFF2-40B4-BE49-F238E27FC236}">
                <a16:creationId xmlns:a16="http://schemas.microsoft.com/office/drawing/2014/main" id="{FA4BCE89-FB35-4820-B2D4-CD71403E62CA}"/>
              </a:ext>
            </a:extLst>
          </p:cNvPr>
          <p:cNvSpPr>
            <a:spLocks noGrp="1"/>
          </p:cNvSpPr>
          <p:nvPr>
            <p:ph type="sldNum" sz="quarter" idx="12"/>
          </p:nvPr>
        </p:nvSpPr>
        <p:spPr/>
        <p:txBody>
          <a:bodyPr/>
          <a:lstStyle/>
          <a:p>
            <a:fld id="{4898AEC0-503E-4FA4-859C-D0F72D6E3F79}" type="slidenum">
              <a:rPr lang="en-US" noProof="1" smtClean="0"/>
              <a:pPr/>
              <a:t>55</a:t>
            </a:fld>
            <a:endParaRPr lang="en-US" noProof="1"/>
          </a:p>
        </p:txBody>
      </p:sp>
      <p:sp>
        <p:nvSpPr>
          <p:cNvPr id="6" name="Textfeld 5">
            <a:extLst>
              <a:ext uri="{FF2B5EF4-FFF2-40B4-BE49-F238E27FC236}">
                <a16:creationId xmlns:a16="http://schemas.microsoft.com/office/drawing/2014/main" id="{EECF7702-3729-44EB-9621-3D918CE1052A}"/>
              </a:ext>
            </a:extLst>
          </p:cNvPr>
          <p:cNvSpPr txBox="1"/>
          <p:nvPr/>
        </p:nvSpPr>
        <p:spPr>
          <a:xfrm>
            <a:off x="266700" y="1200640"/>
            <a:ext cx="9001125" cy="952010"/>
          </a:xfrm>
          <a:prstGeom prst="rect">
            <a:avLst/>
          </a:prstGeom>
          <a:solidFill>
            <a:schemeClr val="tx1"/>
          </a:solidFill>
        </p:spPr>
        <p:txBody>
          <a:bodyPr wrap="square" lIns="0" tIns="0" rIns="0" bIns="0" rtlCol="0">
            <a:noAutofit/>
          </a:bodyPr>
          <a:lstStyle/>
          <a:p>
            <a:pPr algn="l"/>
            <a:r>
              <a:rPr lang="en-US" sz="1800" b="0" i="0" u="none" strike="noStrike" baseline="0" dirty="0">
                <a:solidFill>
                  <a:srgbClr val="F1C774"/>
                </a:solidFill>
                <a:latin typeface="UbuntuMono-Regular"/>
              </a:rPr>
              <a:t>add_library</a:t>
            </a:r>
            <a:r>
              <a:rPr lang="en-US" sz="1800" b="0" i="0" u="none" strike="noStrike" baseline="0" dirty="0">
                <a:solidFill>
                  <a:srgbClr val="C6C9C7"/>
                </a:solidFill>
                <a:latin typeface="UbuntuMono-Regular"/>
              </a:rPr>
              <a:t>(targetName [</a:t>
            </a:r>
            <a:r>
              <a:rPr lang="en-US" sz="1800" b="0" i="0" u="none" strike="noStrike" baseline="0" dirty="0">
                <a:solidFill>
                  <a:srgbClr val="82A3BF"/>
                </a:solidFill>
                <a:latin typeface="UbuntuMono-Regular"/>
              </a:rPr>
              <a:t>STATIC </a:t>
            </a:r>
            <a:r>
              <a:rPr lang="en-US" sz="1800" b="0" i="0" u="none" strike="noStrike" baseline="0" dirty="0">
                <a:solidFill>
                  <a:srgbClr val="C6C9C7"/>
                </a:solidFill>
                <a:latin typeface="UbuntuMono-Regular"/>
              </a:rPr>
              <a:t>| </a:t>
            </a:r>
            <a:r>
              <a:rPr lang="en-US" sz="1800" b="0" i="0" u="none" strike="noStrike" baseline="0" dirty="0">
                <a:solidFill>
                  <a:srgbClr val="82A3BF"/>
                </a:solidFill>
                <a:latin typeface="UbuntuMono-Regular"/>
              </a:rPr>
              <a:t>SHARED </a:t>
            </a:r>
            <a:r>
              <a:rPr lang="en-US" sz="1800" b="0" i="0" u="none" strike="noStrike" baseline="0" dirty="0">
                <a:solidFill>
                  <a:srgbClr val="C6C9C7"/>
                </a:solidFill>
                <a:latin typeface="UbuntuMono-Regular"/>
              </a:rPr>
              <a:t>| </a:t>
            </a:r>
            <a:r>
              <a:rPr lang="en-US" sz="1800" b="0" i="0" u="none" strike="noStrike" baseline="0" dirty="0">
                <a:solidFill>
                  <a:srgbClr val="82A3BF"/>
                </a:solidFill>
                <a:latin typeface="UbuntuMono-Regular"/>
              </a:rPr>
              <a:t>MODULE </a:t>
            </a:r>
            <a:r>
              <a:rPr lang="en-US" sz="1800" b="0" i="0" u="none" strike="noStrike" baseline="0" dirty="0">
                <a:solidFill>
                  <a:srgbClr val="C6C9C7"/>
                </a:solidFill>
                <a:latin typeface="UbuntuMono-Regular"/>
              </a:rPr>
              <a:t>| </a:t>
            </a:r>
            <a:r>
              <a:rPr lang="en-US" sz="1800" b="0" i="0" u="none" strike="noStrike" baseline="0" dirty="0">
                <a:solidFill>
                  <a:srgbClr val="82A3BF"/>
                </a:solidFill>
                <a:latin typeface="UbuntuMono-Regular"/>
              </a:rPr>
              <a:t>OBJECT</a:t>
            </a:r>
            <a:r>
              <a:rPr lang="en-US" sz="1800" b="0" i="0" u="none" strike="noStrike" baseline="0" dirty="0">
                <a:solidFill>
                  <a:srgbClr val="C6C9C7"/>
                </a:solidFill>
                <a:latin typeface="UbuntuMono-Regular"/>
              </a:rPr>
              <a:t>]</a:t>
            </a:r>
          </a:p>
          <a:p>
            <a:pPr algn="l"/>
            <a:r>
              <a:rPr lang="en-US" dirty="0">
                <a:solidFill>
                  <a:srgbClr val="C6C9C7"/>
                </a:solidFill>
                <a:latin typeface="UbuntuMono-Regular"/>
              </a:rPr>
              <a:t>     </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EXCLUDE_FROM_ALL</a:t>
            </a:r>
            <a:r>
              <a:rPr lang="en-US" sz="1800" b="0" i="0" u="none" strike="noStrike" baseline="0" dirty="0">
                <a:solidFill>
                  <a:srgbClr val="C6C9C7"/>
                </a:solidFill>
                <a:latin typeface="UbuntuMono-Regular"/>
              </a:rPr>
              <a:t>]</a:t>
            </a:r>
          </a:p>
          <a:p>
            <a:pPr algn="l"/>
            <a:r>
              <a:rPr lang="en-US" sz="1800" b="0" i="0" u="none" strike="noStrike" baseline="0" dirty="0">
                <a:solidFill>
                  <a:srgbClr val="C6C9C7"/>
                </a:solidFill>
                <a:latin typeface="UbuntuMono-Regular"/>
              </a:rPr>
              <a:t>      source1 [source2 ...])</a:t>
            </a:r>
            <a:endParaRPr kumimoji="0" lang="en-US" sz="1800" b="0" i="0" u="none" strike="noStrike" kern="0" cap="none" spc="0" normalizeH="0" baseline="0" noProof="0" dirty="0">
              <a:ln>
                <a:noFill/>
              </a:ln>
              <a:solidFill>
                <a:srgbClr val="000000"/>
              </a:solidFill>
              <a:effectLst/>
              <a:uLnTx/>
              <a:uFillTx/>
            </a:endParaRPr>
          </a:p>
        </p:txBody>
      </p:sp>
      <p:sp>
        <p:nvSpPr>
          <p:cNvPr id="8" name="Inhaltsplatzhalter 4">
            <a:extLst>
              <a:ext uri="{FF2B5EF4-FFF2-40B4-BE49-F238E27FC236}">
                <a16:creationId xmlns:a16="http://schemas.microsoft.com/office/drawing/2014/main" id="{C5357577-874E-4750-8648-0E64FB170AA0}"/>
              </a:ext>
            </a:extLst>
          </p:cNvPr>
          <p:cNvSpPr txBox="1">
            <a:spLocks/>
          </p:cNvSpPr>
          <p:nvPr/>
        </p:nvSpPr>
        <p:spPr>
          <a:xfrm>
            <a:off x="5842676" y="2327930"/>
            <a:ext cx="4968200" cy="3140303"/>
          </a:xfrm>
          <a:prstGeom prst="rect">
            <a:avLst/>
          </a:prstGeom>
        </p:spPr>
        <p:txBody>
          <a:bodyPr vert="horz" lIns="0" tIns="0" rIns="0" bIns="0" rtlCol="0">
            <a:noAutofit/>
          </a:bodyPr>
          <a:lst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0" indent="0" fontAlgn="auto">
              <a:spcAft>
                <a:spcPts val="0"/>
              </a:spcAft>
              <a:buFont typeface="Wingdings 3" panose="05040102010807070707" pitchFamily="18" charset="2"/>
              <a:buNone/>
            </a:pPr>
            <a:r>
              <a:rPr lang="en-US" sz="1600" dirty="0"/>
              <a:t>Object</a:t>
            </a:r>
          </a:p>
          <a:p>
            <a:pPr fontAlgn="auto">
              <a:spcAft>
                <a:spcPts val="0"/>
              </a:spcAft>
            </a:pPr>
            <a:r>
              <a:rPr lang="en-US" sz="1600" dirty="0"/>
              <a:t>A collection of object files that are not combined into a single archive or shared library</a:t>
            </a:r>
          </a:p>
          <a:p>
            <a:pPr fontAlgn="auto">
              <a:spcAft>
                <a:spcPts val="0"/>
              </a:spcAft>
            </a:pPr>
            <a:r>
              <a:rPr lang="en-US" sz="1600" dirty="0"/>
              <a:t>From CMake 3.12</a:t>
            </a:r>
          </a:p>
          <a:p>
            <a:pPr lvl="1" fontAlgn="auto">
              <a:spcAft>
                <a:spcPts val="0"/>
              </a:spcAft>
            </a:pPr>
            <a:r>
              <a:rPr lang="en-US" sz="1400" dirty="0"/>
              <a:t>object libraries can be used with target_link_libraries()</a:t>
            </a:r>
          </a:p>
          <a:p>
            <a:pPr lvl="1" fontAlgn="auto">
              <a:spcAft>
                <a:spcPts val="0"/>
              </a:spcAft>
            </a:pPr>
            <a:r>
              <a:rPr lang="en-US" sz="1400" dirty="0"/>
              <a:t>as the target being added to (i.e. the first argument to the command)</a:t>
            </a:r>
          </a:p>
          <a:p>
            <a:pPr lvl="1" fontAlgn="auto">
              <a:spcAft>
                <a:spcPts val="0"/>
              </a:spcAft>
            </a:pPr>
            <a:r>
              <a:rPr lang="en-US" sz="1400" dirty="0"/>
              <a:t>as one of the libraries being added</a:t>
            </a:r>
          </a:p>
          <a:p>
            <a:pPr lvl="1" fontAlgn="auto">
              <a:spcAft>
                <a:spcPts val="0"/>
              </a:spcAft>
            </a:pPr>
            <a:r>
              <a:rPr lang="en-US" sz="1400" dirty="0"/>
              <a:t>their transitive nature is more restricted to prevent object files from being added multiple times to consuming targets</a:t>
            </a:r>
          </a:p>
          <a:p>
            <a:pPr lvl="1" fontAlgn="auto">
              <a:spcAft>
                <a:spcPts val="0"/>
              </a:spcAft>
            </a:pPr>
            <a:r>
              <a:rPr lang="en-US" sz="1400" dirty="0"/>
              <a:t>only added to a target that links directly to the object library, not transitively beyond that</a:t>
            </a:r>
          </a:p>
        </p:txBody>
      </p:sp>
      <p:sp>
        <p:nvSpPr>
          <p:cNvPr id="9" name="Inhaltsplatzhalter 4">
            <a:extLst>
              <a:ext uri="{FF2B5EF4-FFF2-40B4-BE49-F238E27FC236}">
                <a16:creationId xmlns:a16="http://schemas.microsoft.com/office/drawing/2014/main" id="{FC137426-BA2F-43DD-AAC1-1AF780F5B30E}"/>
              </a:ext>
            </a:extLst>
          </p:cNvPr>
          <p:cNvSpPr txBox="1">
            <a:spLocks/>
          </p:cNvSpPr>
          <p:nvPr/>
        </p:nvSpPr>
        <p:spPr>
          <a:xfrm>
            <a:off x="266700" y="2327931"/>
            <a:ext cx="5260601" cy="3300709"/>
          </a:xfrm>
          <a:prstGeom prst="rect">
            <a:avLst/>
          </a:prstGeom>
        </p:spPr>
        <p:txBody>
          <a:bodyPr vert="horz" lIns="0" tIns="0" rIns="0" bIns="0" rtlCol="0">
            <a:noAutofit/>
          </a:bodyPr>
          <a:lst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0" indent="0" fontAlgn="auto">
              <a:spcAft>
                <a:spcPts val="0"/>
              </a:spcAft>
              <a:buFont typeface="Wingdings 3" panose="05040102010807070707" pitchFamily="18" charset="2"/>
              <a:buNone/>
            </a:pPr>
            <a:r>
              <a:rPr lang="en-US" dirty="0"/>
              <a:t>Module</a:t>
            </a:r>
          </a:p>
          <a:p>
            <a:pPr fontAlgn="auto">
              <a:spcAft>
                <a:spcPts val="0"/>
              </a:spcAft>
            </a:pPr>
            <a:r>
              <a:rPr lang="en-US" dirty="0"/>
              <a:t>A shared library intended to be loaded dynamically at run-time</a:t>
            </a:r>
          </a:p>
          <a:p>
            <a:pPr lvl="1" fontAlgn="auto">
              <a:spcAft>
                <a:spcPts val="0"/>
              </a:spcAft>
            </a:pPr>
            <a:r>
              <a:rPr lang="en-US" dirty="0"/>
              <a:t>rather than being linked directly to a library or executable</a:t>
            </a:r>
          </a:p>
          <a:p>
            <a:pPr fontAlgn="auto">
              <a:spcAft>
                <a:spcPts val="0"/>
              </a:spcAft>
            </a:pPr>
            <a:r>
              <a:rPr lang="en-US" dirty="0"/>
              <a:t>Used typically for plugins or optional components the user may choose to be loaded or not</a:t>
            </a:r>
          </a:p>
          <a:p>
            <a:pPr fontAlgn="auto">
              <a:spcAft>
                <a:spcPts val="0"/>
              </a:spcAft>
            </a:pPr>
            <a:r>
              <a:rPr lang="en-US" dirty="0"/>
              <a:t>No import library is created for the DLL on Windows</a:t>
            </a:r>
          </a:p>
          <a:p>
            <a:pPr lvl="1" fontAlgn="auto">
              <a:spcAft>
                <a:spcPts val="0"/>
              </a:spcAft>
            </a:pPr>
            <a:endParaRPr lang="en-US" sz="1400" dirty="0"/>
          </a:p>
        </p:txBody>
      </p:sp>
    </p:spTree>
    <p:extLst>
      <p:ext uri="{BB962C8B-B14F-4D97-AF65-F5344CB8AC3E}">
        <p14:creationId xmlns:p14="http://schemas.microsoft.com/office/powerpoint/2010/main" val="40168050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78094F-D00B-4705-9CD6-EFF5A720A09A}"/>
              </a:ext>
            </a:extLst>
          </p:cNvPr>
          <p:cNvSpPr>
            <a:spLocks noGrp="1"/>
          </p:cNvSpPr>
          <p:nvPr>
            <p:ph type="title"/>
          </p:nvPr>
        </p:nvSpPr>
        <p:spPr/>
        <p:txBody>
          <a:bodyPr/>
          <a:lstStyle/>
          <a:p>
            <a:r>
              <a:rPr lang="en-AU" noProof="0" dirty="0"/>
              <a:t>add_library() command</a:t>
            </a:r>
          </a:p>
        </p:txBody>
      </p:sp>
      <p:sp>
        <p:nvSpPr>
          <p:cNvPr id="3" name="Textplatzhalter 2">
            <a:extLst>
              <a:ext uri="{FF2B5EF4-FFF2-40B4-BE49-F238E27FC236}">
                <a16:creationId xmlns:a16="http://schemas.microsoft.com/office/drawing/2014/main" id="{1F897619-F4C8-4F8C-A7E3-5C1D1D7B889B}"/>
              </a:ext>
            </a:extLst>
          </p:cNvPr>
          <p:cNvSpPr>
            <a:spLocks noGrp="1"/>
          </p:cNvSpPr>
          <p:nvPr>
            <p:ph type="body" sz="quarter" idx="15"/>
          </p:nvPr>
        </p:nvSpPr>
        <p:spPr/>
        <p:txBody>
          <a:bodyPr/>
          <a:lstStyle/>
          <a:p>
            <a:r>
              <a:rPr lang="en-AU" noProof="0" dirty="0"/>
              <a:t>CMake commands</a:t>
            </a:r>
          </a:p>
        </p:txBody>
      </p:sp>
      <p:sp>
        <p:nvSpPr>
          <p:cNvPr id="4" name="Foliennummernplatzhalter 3">
            <a:extLst>
              <a:ext uri="{FF2B5EF4-FFF2-40B4-BE49-F238E27FC236}">
                <a16:creationId xmlns:a16="http://schemas.microsoft.com/office/drawing/2014/main" id="{FA4BCE89-FB35-4820-B2D4-CD71403E62CA}"/>
              </a:ext>
            </a:extLst>
          </p:cNvPr>
          <p:cNvSpPr>
            <a:spLocks noGrp="1"/>
          </p:cNvSpPr>
          <p:nvPr>
            <p:ph type="sldNum" sz="quarter" idx="12"/>
          </p:nvPr>
        </p:nvSpPr>
        <p:spPr/>
        <p:txBody>
          <a:bodyPr/>
          <a:lstStyle/>
          <a:p>
            <a:fld id="{4898AEC0-503E-4FA4-859C-D0F72D6E3F79}" type="slidenum">
              <a:rPr lang="en-US" noProof="1" smtClean="0"/>
              <a:pPr/>
              <a:t>56</a:t>
            </a:fld>
            <a:endParaRPr lang="en-US" noProof="1"/>
          </a:p>
        </p:txBody>
      </p:sp>
      <p:sp>
        <p:nvSpPr>
          <p:cNvPr id="6" name="Textfeld 5">
            <a:extLst>
              <a:ext uri="{FF2B5EF4-FFF2-40B4-BE49-F238E27FC236}">
                <a16:creationId xmlns:a16="http://schemas.microsoft.com/office/drawing/2014/main" id="{EECF7702-3729-44EB-9621-3D918CE1052A}"/>
              </a:ext>
            </a:extLst>
          </p:cNvPr>
          <p:cNvSpPr txBox="1"/>
          <p:nvPr/>
        </p:nvSpPr>
        <p:spPr>
          <a:xfrm>
            <a:off x="266700" y="1200640"/>
            <a:ext cx="6441583" cy="1504950"/>
          </a:xfrm>
          <a:prstGeom prst="rect">
            <a:avLst/>
          </a:prstGeom>
          <a:solidFill>
            <a:schemeClr val="tx1"/>
          </a:solidFill>
        </p:spPr>
        <p:txBody>
          <a:bodyPr wrap="square" lIns="0" tIns="0" rIns="0" bIns="0" rtlCol="0">
            <a:noAutofit/>
          </a:bodyPr>
          <a:lstStyle/>
          <a:p>
            <a:pPr algn="l"/>
            <a:r>
              <a:rPr lang="en-US" sz="1800" b="0" i="0" u="none" strike="noStrike" baseline="0" dirty="0">
                <a:solidFill>
                  <a:srgbClr val="F1C774"/>
                </a:solidFill>
                <a:latin typeface="UbuntuMono-Regular"/>
              </a:rPr>
              <a:t>add_library</a:t>
            </a:r>
            <a:r>
              <a:rPr lang="en-US" sz="1800" b="0" i="0" u="none" strike="noStrike" baseline="0" dirty="0">
                <a:solidFill>
                  <a:srgbClr val="C6C9C7"/>
                </a:solidFill>
                <a:latin typeface="UbuntuMono-Regular"/>
              </a:rPr>
              <a:t>(targetName </a:t>
            </a:r>
            <a:r>
              <a:rPr lang="en-US" sz="1800" b="0" i="0" u="none" strike="noStrike" baseline="0" dirty="0">
                <a:solidFill>
                  <a:srgbClr val="82A3BF"/>
                </a:solidFill>
                <a:latin typeface="UbuntuMono-Regular"/>
              </a:rPr>
              <a:t>INTERFACE</a:t>
            </a:r>
            <a:endParaRPr lang="en-US" sz="1800" b="0" i="0" u="none" strike="noStrike" baseline="0" dirty="0">
              <a:solidFill>
                <a:srgbClr val="C6C9C7"/>
              </a:solidFill>
              <a:latin typeface="UbuntuMono-Regular"/>
            </a:endParaRPr>
          </a:p>
          <a:p>
            <a:pPr algn="l"/>
            <a:r>
              <a:rPr lang="en-US" dirty="0">
                <a:solidFill>
                  <a:srgbClr val="C6C9C7"/>
                </a:solidFill>
                <a:latin typeface="UbuntuMono-Regular"/>
              </a:rPr>
              <a:t>     </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EXCLUDE_FROM_ALL</a:t>
            </a:r>
            <a:r>
              <a:rPr lang="en-US" sz="1800" b="0" i="0" u="none" strike="noStrike" baseline="0" dirty="0">
                <a:solidFill>
                  <a:srgbClr val="C6C9C7"/>
                </a:solidFill>
                <a:latin typeface="UbuntuMono-Regular"/>
              </a:rPr>
              <a:t>]</a:t>
            </a:r>
          </a:p>
          <a:p>
            <a:pPr algn="l"/>
            <a:r>
              <a:rPr lang="en-US" sz="1800" b="0" i="0" u="none" strike="noStrike" baseline="0" dirty="0">
                <a:solidFill>
                  <a:srgbClr val="C6C9C7"/>
                </a:solidFill>
                <a:latin typeface="UbuntuMono-Regular"/>
              </a:rPr>
              <a:t>      sorce1 [source2 ...])</a:t>
            </a:r>
            <a:endParaRPr kumimoji="0" lang="en-US" sz="1800" b="0" i="0" u="none" strike="noStrike" kern="0" cap="none" spc="0" normalizeH="0" baseline="0" noProof="0" dirty="0">
              <a:ln>
                <a:noFill/>
              </a:ln>
              <a:solidFill>
                <a:srgbClr val="000000"/>
              </a:solidFill>
              <a:effectLst/>
              <a:uLnTx/>
              <a:uFillTx/>
            </a:endParaRPr>
          </a:p>
        </p:txBody>
      </p:sp>
      <p:sp>
        <p:nvSpPr>
          <p:cNvPr id="11" name="Inhaltsplatzhalter 10">
            <a:extLst>
              <a:ext uri="{FF2B5EF4-FFF2-40B4-BE49-F238E27FC236}">
                <a16:creationId xmlns:a16="http://schemas.microsoft.com/office/drawing/2014/main" id="{63A122DF-2C08-4C5A-ABC6-7DD7A9CB85E7}"/>
              </a:ext>
            </a:extLst>
          </p:cNvPr>
          <p:cNvSpPr>
            <a:spLocks noGrp="1"/>
          </p:cNvSpPr>
          <p:nvPr>
            <p:ph sz="quarter" idx="1"/>
          </p:nvPr>
        </p:nvSpPr>
        <p:spPr>
          <a:xfrm>
            <a:off x="258762" y="3219449"/>
            <a:ext cx="10450800" cy="3343275"/>
          </a:xfrm>
        </p:spPr>
        <p:txBody>
          <a:bodyPr/>
          <a:lstStyle/>
          <a:p>
            <a:r>
              <a:rPr lang="en-AU" noProof="0" dirty="0"/>
              <a:t>Serves to collect usage requirements and dependencies to be applied to anything that links to them</a:t>
            </a:r>
          </a:p>
          <a:p>
            <a:r>
              <a:rPr lang="en-AU" noProof="0" dirty="0"/>
              <a:t>A popular use case is a header-only library</a:t>
            </a:r>
          </a:p>
          <a:p>
            <a:pPr lvl="1"/>
            <a:r>
              <a:rPr lang="en-AU" noProof="0" dirty="0"/>
              <a:t>no physical library that needs to be linked</a:t>
            </a:r>
          </a:p>
          <a:p>
            <a:pPr lvl="1"/>
            <a:r>
              <a:rPr lang="en-AU" noProof="0" dirty="0"/>
              <a:t>header search paths, compiler definitions, etc. need to be carried forward to anything using the headers</a:t>
            </a:r>
          </a:p>
        </p:txBody>
      </p:sp>
    </p:spTree>
    <p:extLst>
      <p:ext uri="{BB962C8B-B14F-4D97-AF65-F5344CB8AC3E}">
        <p14:creationId xmlns:p14="http://schemas.microsoft.com/office/powerpoint/2010/main" val="1216772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78094F-D00B-4705-9CD6-EFF5A720A09A}"/>
              </a:ext>
            </a:extLst>
          </p:cNvPr>
          <p:cNvSpPr>
            <a:spLocks noGrp="1"/>
          </p:cNvSpPr>
          <p:nvPr>
            <p:ph type="title"/>
          </p:nvPr>
        </p:nvSpPr>
        <p:spPr/>
        <p:txBody>
          <a:bodyPr/>
          <a:lstStyle/>
          <a:p>
            <a:r>
              <a:rPr lang="en-AU" noProof="0" dirty="0"/>
              <a:t>add_library() command</a:t>
            </a:r>
          </a:p>
        </p:txBody>
      </p:sp>
      <p:sp>
        <p:nvSpPr>
          <p:cNvPr id="3" name="Textplatzhalter 2">
            <a:extLst>
              <a:ext uri="{FF2B5EF4-FFF2-40B4-BE49-F238E27FC236}">
                <a16:creationId xmlns:a16="http://schemas.microsoft.com/office/drawing/2014/main" id="{1F897619-F4C8-4F8C-A7E3-5C1D1D7B889B}"/>
              </a:ext>
            </a:extLst>
          </p:cNvPr>
          <p:cNvSpPr>
            <a:spLocks noGrp="1"/>
          </p:cNvSpPr>
          <p:nvPr>
            <p:ph type="body" sz="quarter" idx="15"/>
          </p:nvPr>
        </p:nvSpPr>
        <p:spPr/>
        <p:txBody>
          <a:bodyPr/>
          <a:lstStyle/>
          <a:p>
            <a:r>
              <a:rPr lang="en-AU" noProof="0" dirty="0"/>
              <a:t>CMake commands</a:t>
            </a:r>
          </a:p>
        </p:txBody>
      </p:sp>
      <p:sp>
        <p:nvSpPr>
          <p:cNvPr id="4" name="Foliennummernplatzhalter 3">
            <a:extLst>
              <a:ext uri="{FF2B5EF4-FFF2-40B4-BE49-F238E27FC236}">
                <a16:creationId xmlns:a16="http://schemas.microsoft.com/office/drawing/2014/main" id="{FA4BCE89-FB35-4820-B2D4-CD71403E62CA}"/>
              </a:ext>
            </a:extLst>
          </p:cNvPr>
          <p:cNvSpPr>
            <a:spLocks noGrp="1"/>
          </p:cNvSpPr>
          <p:nvPr>
            <p:ph type="sldNum" sz="quarter" idx="12"/>
          </p:nvPr>
        </p:nvSpPr>
        <p:spPr/>
        <p:txBody>
          <a:bodyPr/>
          <a:lstStyle/>
          <a:p>
            <a:fld id="{4898AEC0-503E-4FA4-859C-D0F72D6E3F79}" type="slidenum">
              <a:rPr lang="en-US" noProof="1" smtClean="0"/>
              <a:pPr/>
              <a:t>57</a:t>
            </a:fld>
            <a:endParaRPr lang="en-US" noProof="1"/>
          </a:p>
        </p:txBody>
      </p:sp>
      <p:sp>
        <p:nvSpPr>
          <p:cNvPr id="6" name="Textfeld 5">
            <a:extLst>
              <a:ext uri="{FF2B5EF4-FFF2-40B4-BE49-F238E27FC236}">
                <a16:creationId xmlns:a16="http://schemas.microsoft.com/office/drawing/2014/main" id="{EECF7702-3729-44EB-9621-3D918CE1052A}"/>
              </a:ext>
            </a:extLst>
          </p:cNvPr>
          <p:cNvSpPr txBox="1"/>
          <p:nvPr/>
        </p:nvSpPr>
        <p:spPr>
          <a:xfrm>
            <a:off x="266700" y="1200640"/>
            <a:ext cx="6441583" cy="1504950"/>
          </a:xfrm>
          <a:prstGeom prst="rect">
            <a:avLst/>
          </a:prstGeom>
          <a:solidFill>
            <a:schemeClr val="tx1"/>
          </a:solidFill>
        </p:spPr>
        <p:txBody>
          <a:bodyPr wrap="square" lIns="0" tIns="0" rIns="0" bIns="0" rtlCol="0">
            <a:noAutofit/>
          </a:bodyPr>
          <a:lstStyle/>
          <a:p>
            <a:pPr algn="l"/>
            <a:r>
              <a:rPr lang="en-US" sz="1800" b="0" i="0" u="none" strike="noStrike" baseline="0" dirty="0">
                <a:solidFill>
                  <a:srgbClr val="F1C774"/>
                </a:solidFill>
                <a:latin typeface="UbuntuMono-Regular"/>
              </a:rPr>
              <a:t>add_library</a:t>
            </a:r>
            <a:r>
              <a:rPr lang="en-US" sz="1800" b="0" i="0" u="none" strike="noStrike" baseline="0" dirty="0">
                <a:solidFill>
                  <a:srgbClr val="C6C9C7"/>
                </a:solidFill>
                <a:latin typeface="UbuntuMono-Regular"/>
              </a:rPr>
              <a:t>(targetName [</a:t>
            </a:r>
            <a:r>
              <a:rPr lang="en-US" sz="1800" b="0" i="0" u="none" strike="noStrike" baseline="0" dirty="0">
                <a:solidFill>
                  <a:srgbClr val="82A3BF"/>
                </a:solidFill>
                <a:latin typeface="UbuntuMono-Regular"/>
              </a:rPr>
              <a:t>STATIC </a:t>
            </a:r>
            <a:r>
              <a:rPr lang="en-US" sz="1800" b="0" i="0" u="none" strike="noStrike" baseline="0" dirty="0">
                <a:solidFill>
                  <a:srgbClr val="C6C9C7"/>
                </a:solidFill>
                <a:latin typeface="UbuntuMono-Regular"/>
              </a:rPr>
              <a:t>| </a:t>
            </a:r>
            <a:r>
              <a:rPr lang="en-US" sz="1800" b="0" i="0" u="none" strike="noStrike" baseline="0" dirty="0">
                <a:solidFill>
                  <a:srgbClr val="82A3BF"/>
                </a:solidFill>
                <a:latin typeface="UbuntuMono-Regular"/>
              </a:rPr>
              <a:t>SHARED </a:t>
            </a:r>
            <a:r>
              <a:rPr lang="en-US" sz="1800" b="0" i="0" u="none" strike="noStrike" baseline="0" dirty="0">
                <a:solidFill>
                  <a:srgbClr val="C6C9C7"/>
                </a:solidFill>
                <a:latin typeface="UbuntuMono-Regular"/>
              </a:rPr>
              <a:t>| </a:t>
            </a:r>
            <a:r>
              <a:rPr lang="en-US" sz="1800" b="0" i="0" u="none" strike="noStrike" baseline="0" dirty="0">
                <a:solidFill>
                  <a:srgbClr val="82A3BF"/>
                </a:solidFill>
                <a:latin typeface="UbuntuMono-Regular"/>
              </a:rPr>
              <a:t>MODULE </a:t>
            </a:r>
            <a:r>
              <a:rPr lang="en-US" sz="1800" b="0" i="0" u="none" strike="noStrike" baseline="0" dirty="0">
                <a:solidFill>
                  <a:srgbClr val="C6C9C7"/>
                </a:solidFill>
                <a:latin typeface="UbuntuMono-Regular"/>
              </a:rPr>
              <a:t>| </a:t>
            </a:r>
            <a:r>
              <a:rPr lang="en-US" sz="1800" b="0" i="0" u="none" strike="noStrike" baseline="0" dirty="0">
                <a:solidFill>
                  <a:srgbClr val="82A3BF"/>
                </a:solidFill>
                <a:latin typeface="UbuntuMono-Regular"/>
              </a:rPr>
              <a:t>OBJECT</a:t>
            </a:r>
            <a:r>
              <a:rPr lang="en-US" sz="1800" b="0" i="0" u="none" strike="noStrike" baseline="0" dirty="0">
                <a:solidFill>
                  <a:srgbClr val="C6C9C7"/>
                </a:solidFill>
                <a:latin typeface="UbuntuMono-Regular"/>
              </a:rPr>
              <a:t>]</a:t>
            </a:r>
          </a:p>
          <a:p>
            <a:pPr algn="l"/>
            <a:r>
              <a:rPr lang="en-US" dirty="0">
                <a:solidFill>
                  <a:srgbClr val="C6C9C7"/>
                </a:solidFill>
                <a:latin typeface="UbuntuMono-Regular"/>
              </a:rPr>
              <a:t>     </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EXCLUDE_FROM_ALL</a:t>
            </a:r>
            <a:r>
              <a:rPr lang="en-US" sz="1800" b="0" i="0" u="none" strike="noStrike" baseline="0" dirty="0">
                <a:solidFill>
                  <a:srgbClr val="C6C9C7"/>
                </a:solidFill>
                <a:latin typeface="UbuntuMono-Regular"/>
              </a:rPr>
              <a:t>]</a:t>
            </a:r>
          </a:p>
          <a:p>
            <a:pPr algn="l"/>
            <a:r>
              <a:rPr lang="en-US" sz="1800" b="0" i="0" u="none" strike="noStrike" baseline="0" dirty="0">
                <a:solidFill>
                  <a:srgbClr val="C6C9C7"/>
                </a:solidFill>
                <a:latin typeface="UbuntuMono-Regular"/>
              </a:rPr>
              <a:t>      sorce1 [source2 ...])</a:t>
            </a:r>
            <a:endParaRPr kumimoji="0" lang="en-US" sz="1800" b="0" i="0" u="none" strike="noStrike" kern="0" cap="none" spc="0" normalizeH="0" baseline="0" noProof="0" dirty="0">
              <a:ln>
                <a:noFill/>
              </a:ln>
              <a:solidFill>
                <a:srgbClr val="000000"/>
              </a:solidFill>
              <a:effectLst/>
              <a:uLnTx/>
              <a:uFillTx/>
            </a:endParaRPr>
          </a:p>
        </p:txBody>
      </p:sp>
      <p:sp>
        <p:nvSpPr>
          <p:cNvPr id="11" name="Inhaltsplatzhalter 10">
            <a:extLst>
              <a:ext uri="{FF2B5EF4-FFF2-40B4-BE49-F238E27FC236}">
                <a16:creationId xmlns:a16="http://schemas.microsoft.com/office/drawing/2014/main" id="{63A122DF-2C08-4C5A-ABC6-7DD7A9CB85E7}"/>
              </a:ext>
            </a:extLst>
          </p:cNvPr>
          <p:cNvSpPr>
            <a:spLocks noGrp="1"/>
          </p:cNvSpPr>
          <p:nvPr>
            <p:ph sz="quarter" idx="1"/>
          </p:nvPr>
        </p:nvSpPr>
        <p:spPr>
          <a:xfrm>
            <a:off x="258762" y="2981325"/>
            <a:ext cx="10450800" cy="3581399"/>
          </a:xfrm>
        </p:spPr>
        <p:txBody>
          <a:bodyPr/>
          <a:lstStyle/>
          <a:p>
            <a:r>
              <a:rPr lang="en-AU" noProof="0" dirty="0"/>
              <a:t>Unless the project specifically requires a particular type of library, the preferred practice is to not specify a library type in the code and leave the choice up to the developer when building the project</a:t>
            </a:r>
          </a:p>
          <a:p>
            <a:r>
              <a:rPr lang="en-AU" noProof="0" dirty="0"/>
              <a:t>If no type is given explicitly to add_library() the type is STATIC or SHARED based on whether the current value of the variable BUILD_SHARED_LIBS is ON</a:t>
            </a:r>
          </a:p>
          <a:p>
            <a:pPr fontAlgn="auto">
              <a:spcAft>
                <a:spcPts val="0"/>
              </a:spcAft>
            </a:pPr>
            <a:r>
              <a:rPr lang="en-AU" noProof="0" dirty="0"/>
              <a:t>When naming targets for libraries, resist the temptation to start or end the name with lib </a:t>
            </a:r>
          </a:p>
          <a:p>
            <a:pPr lvl="1"/>
            <a:r>
              <a:rPr lang="en-AU" b="0" i="0" u="none" strike="noStrike" baseline="0" noProof="0" dirty="0">
                <a:latin typeface="+mj-lt"/>
              </a:rPr>
              <a:t>On most platforms (except Windows), a leading lib will be prefixed automatically</a:t>
            </a:r>
          </a:p>
          <a:p>
            <a:pPr lvl="1"/>
            <a:r>
              <a:rPr lang="en-AU" b="0" i="0" u="none" strike="noStrike" baseline="0" noProof="0" dirty="0">
                <a:latin typeface="+mj-lt"/>
              </a:rPr>
              <a:t>libfoolib or liblibfoo does not have sense and looks like a mistake</a:t>
            </a:r>
            <a:endParaRPr lang="en-AU" noProof="0" dirty="0">
              <a:latin typeface="+mj-lt"/>
            </a:endParaRPr>
          </a:p>
          <a:p>
            <a:pPr fontAlgn="auto">
              <a:spcAft>
                <a:spcPts val="0"/>
              </a:spcAft>
            </a:pPr>
            <a:endParaRPr lang="en-AU" noProof="0" dirty="0"/>
          </a:p>
          <a:p>
            <a:endParaRPr lang="en-AU" noProof="0" dirty="0"/>
          </a:p>
        </p:txBody>
      </p:sp>
    </p:spTree>
    <p:extLst>
      <p:ext uri="{BB962C8B-B14F-4D97-AF65-F5344CB8AC3E}">
        <p14:creationId xmlns:p14="http://schemas.microsoft.com/office/powerpoint/2010/main" val="40911081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78094F-D00B-4705-9CD6-EFF5A720A09A}"/>
              </a:ext>
            </a:extLst>
          </p:cNvPr>
          <p:cNvSpPr>
            <a:spLocks noGrp="1"/>
          </p:cNvSpPr>
          <p:nvPr>
            <p:ph type="title"/>
          </p:nvPr>
        </p:nvSpPr>
        <p:spPr/>
        <p:txBody>
          <a:bodyPr/>
          <a:lstStyle/>
          <a:p>
            <a:r>
              <a:rPr lang="en-AU" noProof="0" dirty="0"/>
              <a:t>add_library() command</a:t>
            </a:r>
          </a:p>
        </p:txBody>
      </p:sp>
      <p:sp>
        <p:nvSpPr>
          <p:cNvPr id="3" name="Textplatzhalter 2">
            <a:extLst>
              <a:ext uri="{FF2B5EF4-FFF2-40B4-BE49-F238E27FC236}">
                <a16:creationId xmlns:a16="http://schemas.microsoft.com/office/drawing/2014/main" id="{1F897619-F4C8-4F8C-A7E3-5C1D1D7B889B}"/>
              </a:ext>
            </a:extLst>
          </p:cNvPr>
          <p:cNvSpPr>
            <a:spLocks noGrp="1"/>
          </p:cNvSpPr>
          <p:nvPr>
            <p:ph type="body" sz="quarter" idx="15"/>
          </p:nvPr>
        </p:nvSpPr>
        <p:spPr/>
        <p:txBody>
          <a:bodyPr/>
          <a:lstStyle/>
          <a:p>
            <a:r>
              <a:rPr lang="en-AU" noProof="0" dirty="0"/>
              <a:t>CMake commands</a:t>
            </a:r>
          </a:p>
        </p:txBody>
      </p:sp>
      <p:sp>
        <p:nvSpPr>
          <p:cNvPr id="4" name="Foliennummernplatzhalter 3">
            <a:extLst>
              <a:ext uri="{FF2B5EF4-FFF2-40B4-BE49-F238E27FC236}">
                <a16:creationId xmlns:a16="http://schemas.microsoft.com/office/drawing/2014/main" id="{FA4BCE89-FB35-4820-B2D4-CD71403E62CA}"/>
              </a:ext>
            </a:extLst>
          </p:cNvPr>
          <p:cNvSpPr>
            <a:spLocks noGrp="1"/>
          </p:cNvSpPr>
          <p:nvPr>
            <p:ph type="sldNum" sz="quarter" idx="12"/>
          </p:nvPr>
        </p:nvSpPr>
        <p:spPr/>
        <p:txBody>
          <a:bodyPr/>
          <a:lstStyle/>
          <a:p>
            <a:fld id="{4898AEC0-503E-4FA4-859C-D0F72D6E3F79}" type="slidenum">
              <a:rPr lang="en-US" noProof="1" smtClean="0"/>
              <a:pPr/>
              <a:t>58</a:t>
            </a:fld>
            <a:endParaRPr lang="en-US" noProof="1"/>
          </a:p>
        </p:txBody>
      </p:sp>
      <p:sp>
        <p:nvSpPr>
          <p:cNvPr id="6" name="Textfeld 5">
            <a:extLst>
              <a:ext uri="{FF2B5EF4-FFF2-40B4-BE49-F238E27FC236}">
                <a16:creationId xmlns:a16="http://schemas.microsoft.com/office/drawing/2014/main" id="{EECF7702-3729-44EB-9621-3D918CE1052A}"/>
              </a:ext>
            </a:extLst>
          </p:cNvPr>
          <p:cNvSpPr txBox="1"/>
          <p:nvPr/>
        </p:nvSpPr>
        <p:spPr>
          <a:xfrm>
            <a:off x="258762" y="2068651"/>
            <a:ext cx="6441583" cy="388800"/>
          </a:xfrm>
          <a:prstGeom prst="rect">
            <a:avLst/>
          </a:prstGeom>
          <a:solidFill>
            <a:schemeClr val="tx1"/>
          </a:solidFill>
        </p:spPr>
        <p:txBody>
          <a:bodyPr wrap="square" lIns="0" tIns="0" rIns="0" bIns="0" rtlCol="0">
            <a:noAutofit/>
          </a:bodyPr>
          <a:lstStyle/>
          <a:p>
            <a:pPr algn="l"/>
            <a:r>
              <a:rPr lang="en-US" sz="1800" b="0" i="0" u="none" strike="noStrike" baseline="0">
                <a:solidFill>
                  <a:srgbClr val="F1C774"/>
                </a:solidFill>
                <a:latin typeface="UbuntuMono-Regular"/>
              </a:rPr>
              <a:t>add_library</a:t>
            </a:r>
            <a:r>
              <a:rPr lang="en-US" sz="1800" b="0" i="0" u="none" strike="noStrike" baseline="0">
                <a:solidFill>
                  <a:srgbClr val="C6C9C7"/>
                </a:solidFill>
                <a:latin typeface="UbuntuMono-Regular"/>
              </a:rPr>
              <a:t>(Foo foo.cpp)</a:t>
            </a:r>
            <a:endParaRPr kumimoji="0" lang="en-US" sz="1800" b="0" i="0" u="none" strike="noStrike" kern="0" cap="none" spc="0" normalizeH="0" baseline="0" noProof="0" dirty="0">
              <a:ln>
                <a:noFill/>
              </a:ln>
              <a:solidFill>
                <a:srgbClr val="000000"/>
              </a:solidFill>
              <a:effectLst/>
              <a:uLnTx/>
              <a:uFillTx/>
            </a:endParaRPr>
          </a:p>
        </p:txBody>
      </p:sp>
      <p:sp>
        <p:nvSpPr>
          <p:cNvPr id="11" name="Inhaltsplatzhalter 10">
            <a:extLst>
              <a:ext uri="{FF2B5EF4-FFF2-40B4-BE49-F238E27FC236}">
                <a16:creationId xmlns:a16="http://schemas.microsoft.com/office/drawing/2014/main" id="{63A122DF-2C08-4C5A-ABC6-7DD7A9CB85E7}"/>
              </a:ext>
            </a:extLst>
          </p:cNvPr>
          <p:cNvSpPr>
            <a:spLocks noGrp="1"/>
          </p:cNvSpPr>
          <p:nvPr>
            <p:ph sz="quarter" idx="1"/>
          </p:nvPr>
        </p:nvSpPr>
        <p:spPr>
          <a:xfrm>
            <a:off x="258762" y="1439395"/>
            <a:ext cx="10450800" cy="410210"/>
          </a:xfrm>
        </p:spPr>
        <p:txBody>
          <a:bodyPr/>
          <a:lstStyle/>
          <a:p>
            <a:r>
              <a:rPr lang="en-AU" noProof="0" dirty="0">
                <a:latin typeface="+mj-lt"/>
              </a:rPr>
              <a:t>Example</a:t>
            </a:r>
          </a:p>
          <a:p>
            <a:pPr fontAlgn="auto">
              <a:spcAft>
                <a:spcPts val="0"/>
              </a:spcAft>
            </a:pPr>
            <a:endParaRPr lang="en-AU" noProof="0" dirty="0"/>
          </a:p>
          <a:p>
            <a:endParaRPr lang="en-AU" noProof="0" dirty="0"/>
          </a:p>
        </p:txBody>
      </p:sp>
    </p:spTree>
    <p:extLst>
      <p:ext uri="{BB962C8B-B14F-4D97-AF65-F5344CB8AC3E}">
        <p14:creationId xmlns:p14="http://schemas.microsoft.com/office/powerpoint/2010/main" val="33967769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commands</a:t>
            </a:r>
          </a:p>
        </p:txBody>
      </p:sp>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Imagine CMake Targets as objects</a:t>
            </a:r>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half" idx="1"/>
          </p:nvPr>
        </p:nvSpPr>
        <p:spPr>
          <a:xfrm>
            <a:off x="259200" y="1296000"/>
            <a:ext cx="4860000" cy="4332640"/>
          </a:xfrm>
        </p:spPr>
        <p:txBody>
          <a:bodyPr/>
          <a:lstStyle/>
          <a:p>
            <a:r>
              <a:rPr lang="en-AU" sz="1800" i="0" u="none" strike="noStrike" baseline="0" noProof="0" dirty="0">
                <a:solidFill>
                  <a:srgbClr val="464547"/>
                </a:solidFill>
                <a:latin typeface="+mj-lt"/>
              </a:rPr>
              <a:t>CMake manages dependencies between targets and how libraries are linked</a:t>
            </a:r>
          </a:p>
          <a:p>
            <a:r>
              <a:rPr lang="en-AU" sz="1800" i="0" u="none" strike="noStrike" baseline="0" noProof="0" dirty="0">
                <a:solidFill>
                  <a:srgbClr val="464547"/>
                </a:solidFill>
                <a:latin typeface="+mj-lt"/>
              </a:rPr>
              <a:t>Imagine CMake Targets as objects</a:t>
            </a:r>
          </a:p>
          <a:p>
            <a:r>
              <a:rPr lang="en-AU" b="1" noProof="0" dirty="0">
                <a:solidFill>
                  <a:srgbClr val="464547"/>
                </a:solidFill>
                <a:latin typeface="+mj-lt"/>
              </a:rPr>
              <a:t>Constructors</a:t>
            </a:r>
          </a:p>
          <a:p>
            <a:pPr lvl="1"/>
            <a:r>
              <a:rPr lang="en-AU" noProof="0" dirty="0">
                <a:solidFill>
                  <a:srgbClr val="464547"/>
                </a:solidFill>
                <a:latin typeface="+mj-lt"/>
              </a:rPr>
              <a:t>add_executable()</a:t>
            </a:r>
          </a:p>
          <a:p>
            <a:pPr lvl="1"/>
            <a:r>
              <a:rPr lang="en-AU" noProof="0" dirty="0">
                <a:solidFill>
                  <a:srgbClr val="464547"/>
                </a:solidFill>
                <a:latin typeface="+mj-lt"/>
              </a:rPr>
              <a:t>add_library()</a:t>
            </a:r>
          </a:p>
          <a:p>
            <a:r>
              <a:rPr lang="en-AU" b="1" noProof="0" dirty="0">
                <a:solidFill>
                  <a:srgbClr val="464547"/>
                </a:solidFill>
                <a:latin typeface="+mj-lt"/>
              </a:rPr>
              <a:t>Member variables</a:t>
            </a:r>
          </a:p>
          <a:p>
            <a:pPr lvl="1"/>
            <a:r>
              <a:rPr lang="en-AU" noProof="0" dirty="0"/>
              <a:t>Target properties</a:t>
            </a:r>
          </a:p>
          <a:p>
            <a:pPr lvl="2"/>
            <a:r>
              <a:rPr lang="en-AU" noProof="0" dirty="0"/>
              <a:t>BINARY_DIR</a:t>
            </a:r>
          </a:p>
          <a:p>
            <a:pPr lvl="2"/>
            <a:r>
              <a:rPr lang="en-AU" noProof="0" dirty="0"/>
              <a:t>COMPILE_DEFINITIONS</a:t>
            </a:r>
          </a:p>
          <a:p>
            <a:pPr lvl="2"/>
            <a:r>
              <a:rPr lang="en-AU" noProof="0" dirty="0"/>
              <a:t>COMPILE_FEATURES</a:t>
            </a:r>
          </a:p>
          <a:p>
            <a:pPr lvl="2"/>
            <a:r>
              <a:rPr lang="en-AU" noProof="0" dirty="0"/>
              <a:t>COMPILE_FLAGS</a:t>
            </a:r>
          </a:p>
          <a:p>
            <a:pPr lvl="2"/>
            <a:r>
              <a:rPr lang="en-AU" noProof="0" dirty="0"/>
              <a:t>COMPILE_OPTIONS</a:t>
            </a:r>
          </a:p>
          <a:p>
            <a:pPr lvl="2"/>
            <a:r>
              <a:rPr lang="en-AU" noProof="0" dirty="0"/>
              <a:t>CXX_STANDARD</a:t>
            </a:r>
          </a:p>
        </p:txBody>
      </p:sp>
      <p:sp>
        <p:nvSpPr>
          <p:cNvPr id="6" name="Inhaltsplatzhalter 5">
            <a:extLst>
              <a:ext uri="{FF2B5EF4-FFF2-40B4-BE49-F238E27FC236}">
                <a16:creationId xmlns:a16="http://schemas.microsoft.com/office/drawing/2014/main" id="{8491C1DF-B7D3-4C97-80A3-BA690DDCD557}"/>
              </a:ext>
            </a:extLst>
          </p:cNvPr>
          <p:cNvSpPr>
            <a:spLocks noGrp="1"/>
          </p:cNvSpPr>
          <p:nvPr>
            <p:ph sz="half" idx="2"/>
          </p:nvPr>
        </p:nvSpPr>
        <p:spPr/>
        <p:txBody>
          <a:bodyPr/>
          <a:lstStyle/>
          <a:p>
            <a:pPr marL="0" indent="0">
              <a:buNone/>
            </a:pPr>
            <a:r>
              <a:rPr lang="en-AU" b="1" noProof="0" dirty="0"/>
              <a:t>Member functions</a:t>
            </a:r>
          </a:p>
          <a:p>
            <a:r>
              <a:rPr lang="en-AU" noProof="0" dirty="0"/>
              <a:t>get_target_property()</a:t>
            </a:r>
          </a:p>
          <a:p>
            <a:r>
              <a:rPr lang="en-AU" noProof="0" dirty="0"/>
              <a:t>set_target_properties()</a:t>
            </a:r>
          </a:p>
          <a:p>
            <a:r>
              <a:rPr lang="en-AU" noProof="0" dirty="0"/>
              <a:t>get_property(TARGET)</a:t>
            </a:r>
          </a:p>
          <a:p>
            <a:r>
              <a:rPr lang="en-AU" noProof="0" dirty="0"/>
              <a:t>set_property(TARGET)</a:t>
            </a:r>
          </a:p>
          <a:p>
            <a:r>
              <a:rPr lang="en-AU" noProof="0" dirty="0"/>
              <a:t>target_compile_definitions()</a:t>
            </a:r>
          </a:p>
          <a:p>
            <a:r>
              <a:rPr lang="en-AU" noProof="0" dirty="0"/>
              <a:t>target_compile_features()</a:t>
            </a:r>
          </a:p>
          <a:p>
            <a:r>
              <a:rPr lang="en-AU" noProof="0" dirty="0"/>
              <a:t>target_compile_options()</a:t>
            </a:r>
          </a:p>
          <a:p>
            <a:r>
              <a:rPr lang="en-AU" noProof="0" dirty="0"/>
              <a:t>target_include_directories()</a:t>
            </a:r>
          </a:p>
          <a:p>
            <a:r>
              <a:rPr lang="en-AU" noProof="0" dirty="0"/>
              <a:t>target_link_libraries()</a:t>
            </a:r>
          </a:p>
          <a:p>
            <a:r>
              <a:rPr lang="en-AU" noProof="0" dirty="0"/>
              <a:t>target_sources()</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59</a:t>
            </a:fld>
            <a:endParaRPr lang="en-US" noProof="1"/>
          </a:p>
        </p:txBody>
      </p:sp>
    </p:spTree>
    <p:extLst>
      <p:ext uri="{BB962C8B-B14F-4D97-AF65-F5344CB8AC3E}">
        <p14:creationId xmlns:p14="http://schemas.microsoft.com/office/powerpoint/2010/main" val="4181723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143D39-1E4F-4270-8F73-03D4DFBB6437}"/>
              </a:ext>
            </a:extLst>
          </p:cNvPr>
          <p:cNvSpPr>
            <a:spLocks noGrp="1"/>
          </p:cNvSpPr>
          <p:nvPr>
            <p:ph type="ctrTitle"/>
          </p:nvPr>
        </p:nvSpPr>
        <p:spPr/>
        <p:txBody>
          <a:bodyPr/>
          <a:lstStyle/>
          <a:p>
            <a:r>
              <a:rPr lang="en-US" dirty="0"/>
              <a:t>Compilation and Linking Process</a:t>
            </a:r>
          </a:p>
        </p:txBody>
      </p:sp>
    </p:spTree>
    <p:extLst>
      <p:ext uri="{BB962C8B-B14F-4D97-AF65-F5344CB8AC3E}">
        <p14:creationId xmlns:p14="http://schemas.microsoft.com/office/powerpoint/2010/main" val="34046021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Add_subdirectory()</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commands</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60</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p:txBody>
          <a:bodyPr/>
          <a:lstStyle/>
          <a:p>
            <a:r>
              <a:rPr lang="en-AU" noProof="0" dirty="0"/>
              <a:t>For simple projects, keeping everything in one directory is fine</a:t>
            </a:r>
          </a:p>
          <a:p>
            <a:r>
              <a:rPr lang="en-AU" noProof="0" dirty="0"/>
              <a:t>Most real world projects tend to split their files across multiple directories</a:t>
            </a:r>
          </a:p>
          <a:p>
            <a:r>
              <a:rPr lang="en-AU" noProof="0" dirty="0"/>
              <a:t>It is common to find project elements grouped under their own directories</a:t>
            </a:r>
          </a:p>
          <a:p>
            <a:pPr lvl="1"/>
            <a:r>
              <a:rPr lang="en-AU" noProof="0" dirty="0"/>
              <a:t>different file types</a:t>
            </a:r>
          </a:p>
          <a:p>
            <a:pPr lvl="1"/>
            <a:r>
              <a:rPr lang="en-AU" noProof="0" dirty="0"/>
              <a:t>individual modules</a:t>
            </a:r>
          </a:p>
          <a:p>
            <a:pPr lvl="1"/>
            <a:r>
              <a:rPr lang="en-AU" noProof="0" dirty="0"/>
              <a:t>files belonging to logical functional groupings</a:t>
            </a:r>
          </a:p>
          <a:p>
            <a:r>
              <a:rPr lang="en-AU" noProof="0" dirty="0"/>
              <a:t>add_subdirectory() adds a subdirectory to the build</a:t>
            </a:r>
          </a:p>
          <a:p>
            <a:pPr marL="342900" indent="-342900">
              <a:buFont typeface="+mj-lt"/>
              <a:buAutoNum type="arabicPeriod"/>
            </a:pPr>
            <a:endParaRPr lang="en-AU" noProof="0" dirty="0"/>
          </a:p>
        </p:txBody>
      </p:sp>
      <p:sp>
        <p:nvSpPr>
          <p:cNvPr id="6" name="Textfeld 5">
            <a:extLst>
              <a:ext uri="{FF2B5EF4-FFF2-40B4-BE49-F238E27FC236}">
                <a16:creationId xmlns:a16="http://schemas.microsoft.com/office/drawing/2014/main" id="{0FEA5BD6-D86D-4C23-A8F3-29EDF70800A5}"/>
              </a:ext>
            </a:extLst>
          </p:cNvPr>
          <p:cNvSpPr txBox="1"/>
          <p:nvPr/>
        </p:nvSpPr>
        <p:spPr>
          <a:xfrm>
            <a:off x="266700" y="3759016"/>
            <a:ext cx="8686800" cy="450824"/>
          </a:xfrm>
          <a:prstGeom prst="rect">
            <a:avLst/>
          </a:prstGeom>
          <a:solidFill>
            <a:schemeClr val="tx1"/>
          </a:solidFill>
        </p:spPr>
        <p:txBody>
          <a:bodyPr wrap="square" lIns="0" tIns="0" rIns="0" bIns="0" rtlCol="0">
            <a:noAutofit/>
          </a:bodyPr>
          <a:lstStyle/>
          <a:p>
            <a:pPr algn="l"/>
            <a:r>
              <a:rPr lang="en-US" sz="1800" b="0" i="0" u="none" strike="noStrike" baseline="0" dirty="0">
                <a:solidFill>
                  <a:srgbClr val="F1C774"/>
                </a:solidFill>
                <a:latin typeface="UbuntuMono-Regular"/>
              </a:rPr>
              <a:t>add_subdirectory</a:t>
            </a:r>
            <a:r>
              <a:rPr lang="en-US" sz="1800" b="0" i="0" u="none" strike="noStrike" baseline="0" dirty="0">
                <a:solidFill>
                  <a:srgbClr val="C6C9C7"/>
                </a:solidFill>
                <a:latin typeface="UbuntuMono-Regular"/>
              </a:rPr>
              <a:t>(sourceDir [binaryDir] [</a:t>
            </a:r>
            <a:r>
              <a:rPr lang="en-US" sz="1800" b="0" i="0" u="none" strike="noStrike" baseline="0" dirty="0">
                <a:solidFill>
                  <a:srgbClr val="82A3BF"/>
                </a:solidFill>
                <a:latin typeface="UbuntuMono-Regular"/>
              </a:rPr>
              <a:t>EXCLUDE_FROM_ALL</a:t>
            </a:r>
            <a:r>
              <a:rPr lang="en-US" sz="1800" b="0" i="0" u="none" strike="noStrike" baseline="0" dirty="0">
                <a:solidFill>
                  <a:srgbClr val="C6C9C7"/>
                </a:solidFill>
                <a:latin typeface="UbuntuMono-Regular"/>
              </a:rPr>
              <a:t>])</a:t>
            </a:r>
            <a:endParaRPr kumimoji="0" lang="en-US" sz="1800" b="0" i="0" u="none" strike="noStrike" kern="0" cap="none" spc="0" normalizeH="0" baseline="0" noProof="0" dirty="0">
              <a:ln>
                <a:noFill/>
              </a:ln>
              <a:solidFill>
                <a:srgbClr val="000000"/>
              </a:solidFill>
              <a:effectLst/>
              <a:uLnTx/>
              <a:uFillTx/>
            </a:endParaRPr>
          </a:p>
        </p:txBody>
      </p:sp>
      <p:sp>
        <p:nvSpPr>
          <p:cNvPr id="7" name="Textfeld 6">
            <a:extLst>
              <a:ext uri="{FF2B5EF4-FFF2-40B4-BE49-F238E27FC236}">
                <a16:creationId xmlns:a16="http://schemas.microsoft.com/office/drawing/2014/main" id="{3E323133-E0A7-4953-83A6-3320B575E1DA}"/>
              </a:ext>
            </a:extLst>
          </p:cNvPr>
          <p:cNvSpPr txBox="1"/>
          <p:nvPr/>
        </p:nvSpPr>
        <p:spPr>
          <a:xfrm>
            <a:off x="258762" y="4407016"/>
            <a:ext cx="8686800" cy="450824"/>
          </a:xfrm>
          <a:prstGeom prst="rect">
            <a:avLst/>
          </a:prstGeom>
          <a:solidFill>
            <a:schemeClr val="tx1"/>
          </a:solidFill>
        </p:spPr>
        <p:txBody>
          <a:bodyPr wrap="square" lIns="0" tIns="0" rIns="0" bIns="0" rtlCol="0">
            <a:noAutofit/>
          </a:bodyPr>
          <a:lstStyle/>
          <a:p>
            <a:pPr algn="l"/>
            <a:r>
              <a:rPr lang="en-US" sz="1800" b="0" i="0" u="none" strike="noStrike" baseline="0" dirty="0">
                <a:solidFill>
                  <a:srgbClr val="F1C774"/>
                </a:solidFill>
                <a:latin typeface="UbuntuMono-Regular"/>
              </a:rPr>
              <a:t>add_subdirectory</a:t>
            </a:r>
            <a:r>
              <a:rPr lang="en-US" sz="1800" b="0" i="0" u="none" strike="noStrike" baseline="0" dirty="0">
                <a:solidFill>
                  <a:srgbClr val="C6C9C7"/>
                </a:solidFill>
                <a:latin typeface="UbuntuMono-Regular"/>
              </a:rPr>
              <a:t>(mydir)</a:t>
            </a:r>
            <a:endParaRPr kumimoji="0" lang="en-US" sz="18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24411172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Add_subdirectory()</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commands</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61</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p:txBody>
          <a:bodyPr/>
          <a:lstStyle/>
          <a:p>
            <a:r>
              <a:rPr lang="en-AU" noProof="0" dirty="0"/>
              <a:t>Build logic is localized</a:t>
            </a:r>
          </a:p>
          <a:p>
            <a:pPr lvl="1"/>
            <a:r>
              <a:rPr lang="en-AU" noProof="0" dirty="0"/>
              <a:t>characteristics of the build can be defined in the directory where they have the most relevance</a:t>
            </a:r>
          </a:p>
          <a:p>
            <a:r>
              <a:rPr lang="en-AU" noProof="0" dirty="0"/>
              <a:t>Builds can be composed of subcomponents</a:t>
            </a:r>
          </a:p>
          <a:p>
            <a:pPr lvl="1"/>
            <a:r>
              <a:rPr lang="en-AU" noProof="0" dirty="0"/>
              <a:t>each subcomponent is defined independently from the top level project consuming them</a:t>
            </a:r>
          </a:p>
          <a:p>
            <a:pPr lvl="1"/>
            <a:r>
              <a:rPr lang="en-AU" noProof="0" dirty="0"/>
              <a:t>important if a project makes use of things like git submodules or embeds third party source trees</a:t>
            </a:r>
          </a:p>
          <a:p>
            <a:r>
              <a:rPr lang="en-AU" noProof="0" dirty="0"/>
              <a:t>Directories can be self-contained</a:t>
            </a:r>
          </a:p>
          <a:p>
            <a:pPr lvl="1"/>
            <a:r>
              <a:rPr lang="en-AU" noProof="0" dirty="0"/>
              <a:t>trivial to turn parts of the build on or off simply by choosing whether or not to add in that directory</a:t>
            </a:r>
          </a:p>
        </p:txBody>
      </p:sp>
      <p:sp>
        <p:nvSpPr>
          <p:cNvPr id="6" name="Textfeld 5">
            <a:extLst>
              <a:ext uri="{FF2B5EF4-FFF2-40B4-BE49-F238E27FC236}">
                <a16:creationId xmlns:a16="http://schemas.microsoft.com/office/drawing/2014/main" id="{AD20339A-F333-4535-A69A-BCD964D25882}"/>
              </a:ext>
            </a:extLst>
          </p:cNvPr>
          <p:cNvSpPr txBox="1"/>
          <p:nvPr/>
        </p:nvSpPr>
        <p:spPr>
          <a:xfrm>
            <a:off x="266700" y="3759016"/>
            <a:ext cx="8686800" cy="450824"/>
          </a:xfrm>
          <a:prstGeom prst="rect">
            <a:avLst/>
          </a:prstGeom>
          <a:solidFill>
            <a:schemeClr val="tx1"/>
          </a:solidFill>
        </p:spPr>
        <p:txBody>
          <a:bodyPr wrap="square" lIns="0" tIns="0" rIns="0" bIns="0" rtlCol="0">
            <a:noAutofit/>
          </a:bodyPr>
          <a:lstStyle/>
          <a:p>
            <a:pPr algn="l"/>
            <a:r>
              <a:rPr lang="en-US" sz="1800" b="0" i="0" u="none" strike="noStrike" baseline="0" dirty="0">
                <a:solidFill>
                  <a:srgbClr val="F1C774"/>
                </a:solidFill>
                <a:latin typeface="UbuntuMono-Regular"/>
              </a:rPr>
              <a:t>add_subdirectory</a:t>
            </a:r>
            <a:r>
              <a:rPr lang="en-US" sz="1800" b="0" i="0" u="none" strike="noStrike" baseline="0" dirty="0">
                <a:solidFill>
                  <a:srgbClr val="C6C9C7"/>
                </a:solidFill>
                <a:latin typeface="UbuntuMono-Regular"/>
              </a:rPr>
              <a:t>(sourceDir [binaryDir] [</a:t>
            </a:r>
            <a:r>
              <a:rPr lang="en-US" sz="1800" b="0" i="0" u="none" strike="noStrike" baseline="0" dirty="0">
                <a:solidFill>
                  <a:srgbClr val="82A3BF"/>
                </a:solidFill>
                <a:latin typeface="UbuntuMono-Regular"/>
              </a:rPr>
              <a:t>EXCLUDE_FROM_ALL</a:t>
            </a:r>
            <a:r>
              <a:rPr lang="en-US" sz="1800" b="0" i="0" u="none" strike="noStrike" baseline="0" dirty="0">
                <a:solidFill>
                  <a:srgbClr val="C6C9C7"/>
                </a:solidFill>
                <a:latin typeface="UbuntuMono-Regular"/>
              </a:rPr>
              <a:t>])</a:t>
            </a:r>
            <a:endParaRPr kumimoji="0" lang="en-US" sz="18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13337981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Add_subdirectory()</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commands</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62</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a:xfrm>
            <a:off x="258762" y="2000250"/>
            <a:ext cx="10450800" cy="3464549"/>
          </a:xfrm>
        </p:spPr>
        <p:txBody>
          <a:bodyPr/>
          <a:lstStyle/>
          <a:p>
            <a:r>
              <a:rPr lang="en-AU" b="1" noProof="0" dirty="0"/>
              <a:t>sourceDir</a:t>
            </a:r>
            <a:r>
              <a:rPr lang="en-AU" noProof="0" dirty="0"/>
              <a:t> is either an absolute or relative path</a:t>
            </a:r>
          </a:p>
          <a:p>
            <a:r>
              <a:rPr lang="en-AU" noProof="0" dirty="0"/>
              <a:t>Any directory can be added</a:t>
            </a:r>
          </a:p>
          <a:p>
            <a:pPr lvl="1"/>
            <a:r>
              <a:rPr lang="en-AU" noProof="0" dirty="0"/>
              <a:t>it is </a:t>
            </a:r>
            <a:r>
              <a:rPr lang="en-AU" b="1" noProof="0" dirty="0"/>
              <a:t>usually a subdirectory </a:t>
            </a:r>
            <a:r>
              <a:rPr lang="en-AU" noProof="0" dirty="0"/>
              <a:t>within the source tree</a:t>
            </a:r>
          </a:p>
          <a:p>
            <a:r>
              <a:rPr lang="en-AU" noProof="0" dirty="0"/>
              <a:t>Relative path is relative to the current source directory</a:t>
            </a:r>
          </a:p>
          <a:p>
            <a:r>
              <a:rPr lang="en-AU" noProof="0" dirty="0"/>
              <a:t>Absolute paths are only needed when adding directories that are outside the main source tree</a:t>
            </a:r>
          </a:p>
          <a:p>
            <a:r>
              <a:rPr lang="en-AU" noProof="0" dirty="0"/>
              <a:t>Normally the binaryDir is not specified</a:t>
            </a:r>
          </a:p>
          <a:p>
            <a:pPr lvl="1"/>
            <a:r>
              <a:rPr lang="en-AU" noProof="0" dirty="0"/>
              <a:t>when omitted, CMake creates a directory in the build tree with the same name as the sourceDir</a:t>
            </a:r>
          </a:p>
          <a:p>
            <a:r>
              <a:rPr lang="en-AU" noProof="0" dirty="0"/>
              <a:t>If sourceDir is a path outside the source tree, CMake requires the binaryDir to be specified</a:t>
            </a:r>
          </a:p>
          <a:p>
            <a:pPr lvl="1"/>
            <a:r>
              <a:rPr lang="en-AU" noProof="0" dirty="0"/>
              <a:t>a corresponding relative path can no longer be constructed automatically</a:t>
            </a:r>
          </a:p>
        </p:txBody>
      </p:sp>
      <p:sp>
        <p:nvSpPr>
          <p:cNvPr id="6" name="Textfeld 5">
            <a:extLst>
              <a:ext uri="{FF2B5EF4-FFF2-40B4-BE49-F238E27FC236}">
                <a16:creationId xmlns:a16="http://schemas.microsoft.com/office/drawing/2014/main" id="{B4812CBC-7BDF-4A50-A4C7-4A01D67FC54D}"/>
              </a:ext>
            </a:extLst>
          </p:cNvPr>
          <p:cNvSpPr txBox="1"/>
          <p:nvPr/>
        </p:nvSpPr>
        <p:spPr>
          <a:xfrm>
            <a:off x="258762" y="1200641"/>
            <a:ext cx="8686800" cy="450824"/>
          </a:xfrm>
          <a:prstGeom prst="rect">
            <a:avLst/>
          </a:prstGeom>
          <a:solidFill>
            <a:schemeClr val="tx1"/>
          </a:solidFill>
        </p:spPr>
        <p:txBody>
          <a:bodyPr wrap="square" lIns="0" tIns="0" rIns="0" bIns="0" rtlCol="0">
            <a:noAutofit/>
          </a:bodyPr>
          <a:lstStyle/>
          <a:p>
            <a:pPr algn="l"/>
            <a:r>
              <a:rPr lang="en-US" sz="1800" b="0" i="0" u="none" strike="noStrike" baseline="0" dirty="0">
                <a:solidFill>
                  <a:srgbClr val="F1C774"/>
                </a:solidFill>
                <a:latin typeface="UbuntuMono-Regular"/>
              </a:rPr>
              <a:t>add_subdirectory</a:t>
            </a:r>
            <a:r>
              <a:rPr lang="en-US" sz="1800" b="0" i="0" u="none" strike="noStrike" baseline="0" dirty="0">
                <a:solidFill>
                  <a:srgbClr val="C6C9C7"/>
                </a:solidFill>
                <a:latin typeface="UbuntuMono-Regular"/>
              </a:rPr>
              <a:t>(sourceDir [binaryDir] [</a:t>
            </a:r>
            <a:r>
              <a:rPr lang="en-US" sz="1800" b="0" i="0" u="none" strike="noStrike" baseline="0" dirty="0">
                <a:solidFill>
                  <a:srgbClr val="82A3BF"/>
                </a:solidFill>
                <a:latin typeface="UbuntuMono-Regular"/>
              </a:rPr>
              <a:t>EXCLUDE_FROM_ALL</a:t>
            </a:r>
            <a:r>
              <a:rPr lang="en-US" sz="1800" b="0" i="0" u="none" strike="noStrike" baseline="0" dirty="0">
                <a:solidFill>
                  <a:srgbClr val="C6C9C7"/>
                </a:solidFill>
                <a:latin typeface="UbuntuMono-Regular"/>
              </a:rPr>
              <a:t>])</a:t>
            </a:r>
            <a:endParaRPr kumimoji="0" lang="en-US" sz="18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2300452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Where To Call project() ?</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commands</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63</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p:txBody>
          <a:bodyPr/>
          <a:lstStyle/>
          <a:p>
            <a:r>
              <a:rPr lang="en-AU" noProof="0" dirty="0"/>
              <a:t>The only place where project() must be called is the top-most CMakeLists.txt file</a:t>
            </a:r>
          </a:p>
          <a:p>
            <a:pPr algn="l"/>
            <a:r>
              <a:rPr lang="en-AU" sz="1800" b="0" i="0" u="none" strike="noStrike" baseline="0" noProof="0" dirty="0">
                <a:latin typeface="+mj-lt"/>
              </a:rPr>
              <a:t>It is permitted to place </a:t>
            </a:r>
            <a:r>
              <a:rPr lang="en-AU" sz="1800" b="0" i="0" u="none" strike="noStrike" baseline="0" noProof="0" dirty="0">
                <a:solidFill>
                  <a:srgbClr val="000000"/>
                </a:solidFill>
                <a:latin typeface="+mj-lt"/>
              </a:rPr>
              <a:t>project() </a:t>
            </a:r>
            <a:r>
              <a:rPr lang="en-AU" sz="1800" b="0" i="0" u="none" strike="noStrike" baseline="0" noProof="0" dirty="0">
                <a:latin typeface="+mj-lt"/>
              </a:rPr>
              <a:t>in </a:t>
            </a:r>
            <a:r>
              <a:rPr lang="en-AU" sz="1800" b="0" i="0" u="none" strike="noStrike" baseline="0" noProof="0" dirty="0">
                <a:solidFill>
                  <a:srgbClr val="000000"/>
                </a:solidFill>
                <a:latin typeface="+mj-lt"/>
              </a:rPr>
              <a:t>CMakeLists.</a:t>
            </a:r>
            <a:r>
              <a:rPr lang="en-AU" sz="1800" b="0" i="0" u="none" strike="noStrike" baseline="0" noProof="0" dirty="0">
                <a:latin typeface="+mj-lt"/>
              </a:rPr>
              <a:t>txt files of subdirectories -  but no recommended</a:t>
            </a:r>
          </a:p>
          <a:p>
            <a:pPr algn="l"/>
            <a:r>
              <a:rPr lang="en-AU" noProof="0" dirty="0"/>
              <a:t>The top level CMakeLists.txt file must call project() directly, not through a wrapper function or via add_subdirectory() or include()</a:t>
            </a:r>
          </a:p>
          <a:p>
            <a:pPr algn="l"/>
            <a:r>
              <a:rPr lang="en-AU" noProof="0" dirty="0"/>
              <a:t>Calling project() in subdirectories may result in CMake having to generate extra files</a:t>
            </a:r>
          </a:p>
          <a:p>
            <a:pPr lvl="1"/>
            <a:r>
              <a:rPr lang="en-AU" noProof="0" dirty="0"/>
              <a:t>In some cases such extra files can be useful</a:t>
            </a:r>
          </a:p>
          <a:p>
            <a:pPr lvl="2"/>
            <a:r>
              <a:rPr lang="en-AU" noProof="0" dirty="0"/>
              <a:t>i.e. for Visual Studio project generator, each project() command results in the creation of an associated solution file</a:t>
            </a:r>
          </a:p>
          <a:p>
            <a:pPr lvl="2"/>
            <a:r>
              <a:rPr lang="en-AU" noProof="0" dirty="0"/>
              <a:t>for very large projects with many targets, this can be especially useful</a:t>
            </a:r>
          </a:p>
          <a:p>
            <a:r>
              <a:rPr lang="en-AU" noProof="0" dirty="0"/>
              <a:t>Avoid the practice of arbitrarily calling project() in the CMakeLists.txt of every subdirectory. Only consider putting a project() command in a subdirectory’s CMakeLists.txt file if that subdirectory can be treated as a more or less standalone project</a:t>
            </a:r>
          </a:p>
          <a:p>
            <a:r>
              <a:rPr lang="en-AU" noProof="0" dirty="0"/>
              <a:t>Thanks to that we can also provide multiple entry points for a development of the project</a:t>
            </a:r>
          </a:p>
          <a:p>
            <a:pPr marL="342900" indent="-342900">
              <a:buFont typeface="+mj-lt"/>
              <a:buAutoNum type="arabicPeriod"/>
            </a:pPr>
            <a:endParaRPr lang="en-AU" noProof="0" dirty="0"/>
          </a:p>
        </p:txBody>
      </p:sp>
    </p:spTree>
    <p:extLst>
      <p:ext uri="{BB962C8B-B14F-4D97-AF65-F5344CB8AC3E}">
        <p14:creationId xmlns:p14="http://schemas.microsoft.com/office/powerpoint/2010/main" val="29730334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Target_include_directories</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commands</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64</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a:xfrm>
            <a:off x="258762" y="2642392"/>
            <a:ext cx="10450800" cy="2822408"/>
          </a:xfrm>
        </p:spPr>
        <p:txBody>
          <a:bodyPr/>
          <a:lstStyle/>
          <a:p>
            <a:r>
              <a:rPr lang="en-AU" sz="1400" b="1" noProof="0" dirty="0"/>
              <a:t>Specifies include directories to use when compiling a given target</a:t>
            </a:r>
          </a:p>
          <a:p>
            <a:r>
              <a:rPr lang="en-AU" sz="1400" noProof="0" dirty="0"/>
              <a:t>The named &lt;target&gt; must have been created by a command such as add_executable() or add_library() and must not be an ALIAS target</a:t>
            </a:r>
          </a:p>
          <a:p>
            <a:r>
              <a:rPr lang="en-AU" sz="1400" noProof="0" dirty="0"/>
              <a:t>Repeated calls for the same &lt;target&gt; append items in the order called.</a:t>
            </a:r>
          </a:p>
          <a:p>
            <a:r>
              <a:rPr lang="en-AU" sz="1400" noProof="0" dirty="0"/>
              <a:t>Relative paths will be automatically converted to </a:t>
            </a:r>
            <a:r>
              <a:rPr lang="en-AU" sz="1400" i="1" noProof="0" dirty="0"/>
              <a:t>absolute paths</a:t>
            </a:r>
          </a:p>
          <a:p>
            <a:r>
              <a:rPr lang="en-AU" sz="1400" noProof="0" dirty="0"/>
              <a:t>Generator expressions can and </a:t>
            </a:r>
            <a:r>
              <a:rPr lang="en-AU" sz="1400" b="1" noProof="0" dirty="0"/>
              <a:t>SHOULD</a:t>
            </a:r>
            <a:r>
              <a:rPr lang="en-AU" sz="1400" noProof="0" dirty="0"/>
              <a:t> be used</a:t>
            </a:r>
          </a:p>
          <a:p>
            <a:endParaRPr lang="en-AU" noProof="0" dirty="0"/>
          </a:p>
        </p:txBody>
      </p:sp>
      <p:sp>
        <p:nvSpPr>
          <p:cNvPr id="6" name="Textfeld 5">
            <a:extLst>
              <a:ext uri="{FF2B5EF4-FFF2-40B4-BE49-F238E27FC236}">
                <a16:creationId xmlns:a16="http://schemas.microsoft.com/office/drawing/2014/main" id="{1AB2D822-C495-4593-A8EA-4E9893EA8E0E}"/>
              </a:ext>
            </a:extLst>
          </p:cNvPr>
          <p:cNvSpPr txBox="1"/>
          <p:nvPr/>
        </p:nvSpPr>
        <p:spPr>
          <a:xfrm>
            <a:off x="266700" y="1200640"/>
            <a:ext cx="8058150" cy="1277912"/>
          </a:xfrm>
          <a:prstGeom prst="rect">
            <a:avLst/>
          </a:prstGeom>
          <a:solidFill>
            <a:schemeClr val="tx1"/>
          </a:solidFill>
        </p:spPr>
        <p:txBody>
          <a:bodyPr wrap="square" lIns="0" tIns="0" rIns="0" bIns="0" rtlCol="0">
            <a:noAutofit/>
          </a:bodyPr>
          <a:lstStyle/>
          <a:p>
            <a:pPr algn="l"/>
            <a:r>
              <a:rPr lang="en-US" sz="1800" b="0" i="0" u="none" strike="noStrike" baseline="0" dirty="0">
                <a:solidFill>
                  <a:srgbClr val="F1C774"/>
                </a:solidFill>
                <a:latin typeface="UbuntuMono-Regular"/>
              </a:rPr>
              <a:t>target_include_directories</a:t>
            </a:r>
            <a:r>
              <a:rPr lang="en-US" sz="1800" b="0" i="0" u="none" strike="noStrike" baseline="0" dirty="0">
                <a:solidFill>
                  <a:srgbClr val="C6C9C7"/>
                </a:solidFill>
                <a:latin typeface="UbuntuMono-Regular"/>
              </a:rPr>
              <a:t>(targetName [</a:t>
            </a:r>
            <a:r>
              <a:rPr lang="en-US" sz="1800" b="0" i="0" u="none" strike="noStrike" baseline="0" dirty="0">
                <a:solidFill>
                  <a:srgbClr val="82A3BF"/>
                </a:solidFill>
                <a:latin typeface="UbuntuMono-Regular"/>
              </a:rPr>
              <a:t>SYSTEM</a:t>
            </a:r>
            <a:r>
              <a:rPr lang="en-US" sz="1800" b="0" i="0" u="none" strike="noStrike" baseline="0" dirty="0">
                <a:solidFill>
                  <a:srgbClr val="C6C9C7"/>
                </a:solidFill>
                <a:latin typeface="UbuntuMono-Regular"/>
              </a:rPr>
              <a:t>] [</a:t>
            </a:r>
            <a:r>
              <a:rPr lang="en-US" sz="1800" b="0" i="0" u="none" strike="noStrike" baseline="0" dirty="0">
                <a:solidFill>
                  <a:srgbClr val="82A3BF"/>
                </a:solidFill>
                <a:latin typeface="UbuntuMono-Regular"/>
              </a:rPr>
              <a:t>AFTER</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BEFORE</a:t>
            </a:r>
            <a:r>
              <a:rPr lang="en-US" sz="1800" b="0" i="0" u="none" strike="noStrike" baseline="0" dirty="0">
                <a:solidFill>
                  <a:srgbClr val="C6C9C7"/>
                </a:solidFill>
                <a:latin typeface="UbuntuMono-Regular"/>
              </a:rPr>
              <a:t>]</a:t>
            </a:r>
          </a:p>
          <a:p>
            <a:pPr algn="l"/>
            <a:r>
              <a:rPr lang="en-US" dirty="0">
                <a:solidFill>
                  <a:srgbClr val="C6C9C7"/>
                </a:solidFill>
                <a:latin typeface="UbuntuMono-Regular"/>
              </a:rPr>
              <a:t>    </a:t>
            </a:r>
            <a:r>
              <a:rPr lang="en-US" sz="1800" b="0" i="0" u="none" strike="noStrike" baseline="0" dirty="0">
                <a:solidFill>
                  <a:srgbClr val="C6C9C7"/>
                </a:solidFill>
                <a:latin typeface="UbuntuMono-Regular"/>
              </a:rPr>
              <a:t>&lt;</a:t>
            </a:r>
            <a:r>
              <a:rPr lang="en-US" sz="1800" b="0" i="0" u="none" strike="noStrike" baseline="0" dirty="0">
                <a:solidFill>
                  <a:srgbClr val="82A3BF"/>
                </a:solidFill>
                <a:latin typeface="UbuntuMono-Regular"/>
              </a:rPr>
              <a:t>PRIVATE</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PUBLIC</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INTERFACE</a:t>
            </a:r>
            <a:r>
              <a:rPr lang="en-US" sz="1800" b="0" i="0" u="none" strike="noStrike" baseline="0" dirty="0">
                <a:solidFill>
                  <a:srgbClr val="C6C9C7"/>
                </a:solidFill>
                <a:latin typeface="UbuntuMono-Regular"/>
              </a:rPr>
              <a:t>&gt; dir1 [dir2 ...]</a:t>
            </a:r>
          </a:p>
          <a:p>
            <a:pPr algn="l"/>
            <a:r>
              <a:rPr lang="en-US" sz="1800" b="0" i="0" u="none" strike="noStrike" baseline="0" dirty="0">
                <a:solidFill>
                  <a:srgbClr val="C6C9C7"/>
                </a:solidFill>
                <a:latin typeface="UbuntuMono-Regular"/>
              </a:rPr>
              <a:t>    [&lt;</a:t>
            </a:r>
            <a:r>
              <a:rPr lang="en-US" sz="1800" b="0" i="0" u="none" strike="noStrike" baseline="0" dirty="0">
                <a:solidFill>
                  <a:srgbClr val="82A3BF"/>
                </a:solidFill>
                <a:latin typeface="UbuntuMono-Regular"/>
              </a:rPr>
              <a:t>PRIVATE</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PUBLIC</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INTERFACE</a:t>
            </a:r>
            <a:r>
              <a:rPr lang="en-US" sz="1800" b="0" i="0" u="none" strike="noStrike" baseline="0" dirty="0">
                <a:solidFill>
                  <a:srgbClr val="C6C9C7"/>
                </a:solidFill>
                <a:latin typeface="UbuntuMono-Regular"/>
              </a:rPr>
              <a:t>&gt; dir3 [dir4 ...]]</a:t>
            </a:r>
          </a:p>
          <a:p>
            <a:pPr algn="l"/>
            <a:r>
              <a:rPr lang="en-US" sz="1800" b="0" i="0" u="none" strike="noStrike" baseline="0" dirty="0">
                <a:solidFill>
                  <a:srgbClr val="C6C9C7"/>
                </a:solidFill>
                <a:latin typeface="UbuntuMono-Regular"/>
              </a:rPr>
              <a:t>    ...)</a:t>
            </a:r>
            <a:endParaRPr kumimoji="0" lang="en-US" sz="18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178822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Target_include_directories</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commands</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65</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a:xfrm>
            <a:off x="258762" y="2642392"/>
            <a:ext cx="10450800" cy="2822408"/>
          </a:xfrm>
        </p:spPr>
        <p:txBody>
          <a:bodyPr/>
          <a:lstStyle/>
          <a:p>
            <a:r>
              <a:rPr lang="en-AU" sz="2000" i="1" noProof="0" dirty="0"/>
              <a:t>target_include_directories </a:t>
            </a:r>
            <a:r>
              <a:rPr lang="en-AU" sz="2000" noProof="0" dirty="0"/>
              <a:t>will populate all the directories to INCLUDE_DIRECTORIES and/or INTERFACE_INCLUDE_DIRECTORIES depending on the keyword &lt;PRIVATE|PUBLIC|INTERFACE&gt; we specified. </a:t>
            </a:r>
          </a:p>
          <a:p>
            <a:r>
              <a:rPr lang="en-AU" sz="2000" noProof="0" dirty="0"/>
              <a:t>The INCLUDE_DIRECTORIES will be used for the current target only and the INTERFACE_INCLUDE_DIRECTORIES will be appended to the INCLUDE_DIRECTORIES of any other target which has dependencies on the current target</a:t>
            </a:r>
          </a:p>
        </p:txBody>
      </p:sp>
      <p:sp>
        <p:nvSpPr>
          <p:cNvPr id="6" name="Textfeld 5">
            <a:extLst>
              <a:ext uri="{FF2B5EF4-FFF2-40B4-BE49-F238E27FC236}">
                <a16:creationId xmlns:a16="http://schemas.microsoft.com/office/drawing/2014/main" id="{1AB2D822-C495-4593-A8EA-4E9893EA8E0E}"/>
              </a:ext>
            </a:extLst>
          </p:cNvPr>
          <p:cNvSpPr txBox="1"/>
          <p:nvPr/>
        </p:nvSpPr>
        <p:spPr>
          <a:xfrm>
            <a:off x="266700" y="1200640"/>
            <a:ext cx="8058150" cy="1277912"/>
          </a:xfrm>
          <a:prstGeom prst="rect">
            <a:avLst/>
          </a:prstGeom>
          <a:solidFill>
            <a:schemeClr val="tx1"/>
          </a:solidFill>
        </p:spPr>
        <p:txBody>
          <a:bodyPr wrap="square" lIns="0" tIns="0" rIns="0" bIns="0" rtlCol="0">
            <a:noAutofit/>
          </a:bodyPr>
          <a:lstStyle/>
          <a:p>
            <a:pPr algn="l"/>
            <a:r>
              <a:rPr lang="en-US" sz="1800" b="0" i="0" u="none" strike="noStrike" baseline="0" dirty="0">
                <a:solidFill>
                  <a:srgbClr val="F1C774"/>
                </a:solidFill>
                <a:latin typeface="UbuntuMono-Regular"/>
              </a:rPr>
              <a:t>target_include_directories</a:t>
            </a:r>
            <a:r>
              <a:rPr lang="en-US" sz="1800" b="0" i="0" u="none" strike="noStrike" baseline="0" dirty="0">
                <a:solidFill>
                  <a:srgbClr val="C6C9C7"/>
                </a:solidFill>
                <a:latin typeface="UbuntuMono-Regular"/>
              </a:rPr>
              <a:t>(targetName [</a:t>
            </a:r>
            <a:r>
              <a:rPr lang="en-US" sz="1800" b="0" i="0" u="none" strike="noStrike" baseline="0" dirty="0">
                <a:solidFill>
                  <a:srgbClr val="82A3BF"/>
                </a:solidFill>
                <a:latin typeface="UbuntuMono-Regular"/>
              </a:rPr>
              <a:t>SYSTEM</a:t>
            </a:r>
            <a:r>
              <a:rPr lang="en-US" sz="1800" b="0" i="0" u="none" strike="noStrike" baseline="0" dirty="0">
                <a:solidFill>
                  <a:srgbClr val="C6C9C7"/>
                </a:solidFill>
                <a:latin typeface="UbuntuMono-Regular"/>
              </a:rPr>
              <a:t>] [</a:t>
            </a:r>
            <a:r>
              <a:rPr lang="en-US" sz="1800" b="0" i="0" u="none" strike="noStrike" baseline="0" dirty="0">
                <a:solidFill>
                  <a:srgbClr val="82A3BF"/>
                </a:solidFill>
                <a:latin typeface="UbuntuMono-Regular"/>
              </a:rPr>
              <a:t>AFTER</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BEFORE</a:t>
            </a:r>
            <a:r>
              <a:rPr lang="en-US" sz="1800" b="0" i="0" u="none" strike="noStrike" baseline="0" dirty="0">
                <a:solidFill>
                  <a:srgbClr val="C6C9C7"/>
                </a:solidFill>
                <a:latin typeface="UbuntuMono-Regular"/>
              </a:rPr>
              <a:t>]</a:t>
            </a:r>
          </a:p>
          <a:p>
            <a:pPr algn="l"/>
            <a:r>
              <a:rPr lang="en-US" dirty="0">
                <a:solidFill>
                  <a:srgbClr val="C6C9C7"/>
                </a:solidFill>
                <a:latin typeface="UbuntuMono-Regular"/>
              </a:rPr>
              <a:t>    </a:t>
            </a:r>
            <a:r>
              <a:rPr lang="en-US" sz="1800" b="0" i="0" u="none" strike="noStrike" baseline="0" dirty="0">
                <a:solidFill>
                  <a:srgbClr val="C6C9C7"/>
                </a:solidFill>
                <a:latin typeface="UbuntuMono-Regular"/>
              </a:rPr>
              <a:t>&lt;</a:t>
            </a:r>
            <a:r>
              <a:rPr lang="en-US" sz="1800" b="0" i="0" u="none" strike="noStrike" baseline="0" dirty="0">
                <a:solidFill>
                  <a:srgbClr val="82A3BF"/>
                </a:solidFill>
                <a:latin typeface="UbuntuMono-Regular"/>
              </a:rPr>
              <a:t>PRIVATE</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PUBLIC</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INTERFACE</a:t>
            </a:r>
            <a:r>
              <a:rPr lang="en-US" sz="1800" b="0" i="0" u="none" strike="noStrike" baseline="0" dirty="0">
                <a:solidFill>
                  <a:srgbClr val="C6C9C7"/>
                </a:solidFill>
                <a:latin typeface="UbuntuMono-Regular"/>
              </a:rPr>
              <a:t>&gt; dir1 [dir2 ...]</a:t>
            </a:r>
          </a:p>
          <a:p>
            <a:pPr algn="l"/>
            <a:r>
              <a:rPr lang="en-US" sz="1800" b="0" i="0" u="none" strike="noStrike" baseline="0" dirty="0">
                <a:solidFill>
                  <a:srgbClr val="C6C9C7"/>
                </a:solidFill>
                <a:latin typeface="UbuntuMono-Regular"/>
              </a:rPr>
              <a:t>    [&lt;</a:t>
            </a:r>
            <a:r>
              <a:rPr lang="en-US" sz="1800" b="0" i="0" u="none" strike="noStrike" baseline="0" dirty="0">
                <a:solidFill>
                  <a:srgbClr val="82A3BF"/>
                </a:solidFill>
                <a:latin typeface="UbuntuMono-Regular"/>
              </a:rPr>
              <a:t>PRIVATE</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PUBLIC</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INTERFACE</a:t>
            </a:r>
            <a:r>
              <a:rPr lang="en-US" sz="1800" b="0" i="0" u="none" strike="noStrike" baseline="0" dirty="0">
                <a:solidFill>
                  <a:srgbClr val="C6C9C7"/>
                </a:solidFill>
                <a:latin typeface="UbuntuMono-Regular"/>
              </a:rPr>
              <a:t>&gt; dir3 [dir4 ...]]</a:t>
            </a:r>
          </a:p>
          <a:p>
            <a:pPr algn="l"/>
            <a:r>
              <a:rPr lang="en-US" sz="1800" b="0" i="0" u="none" strike="noStrike" baseline="0" dirty="0">
                <a:solidFill>
                  <a:srgbClr val="C6C9C7"/>
                </a:solidFill>
                <a:latin typeface="UbuntuMono-Regular"/>
              </a:rPr>
              <a:t>    ...)</a:t>
            </a:r>
            <a:endParaRPr kumimoji="0" lang="en-US" sz="1800" b="0" i="0" u="none" strike="noStrike" kern="0" cap="none" spc="0" normalizeH="0" baseline="0" noProof="0" dirty="0">
              <a:ln>
                <a:noFill/>
              </a:ln>
              <a:solidFill>
                <a:srgbClr val="000000"/>
              </a:solidFill>
              <a:effectLst/>
              <a:uLnTx/>
              <a:uFillTx/>
            </a:endParaRPr>
          </a:p>
        </p:txBody>
      </p:sp>
      <p:sp>
        <p:nvSpPr>
          <p:cNvPr id="7" name="Textfeld 6">
            <a:extLst>
              <a:ext uri="{FF2B5EF4-FFF2-40B4-BE49-F238E27FC236}">
                <a16:creationId xmlns:a16="http://schemas.microsoft.com/office/drawing/2014/main" id="{C12A3A0A-C68C-4190-A127-C2EAA2AFF26D}"/>
              </a:ext>
            </a:extLst>
          </p:cNvPr>
          <p:cNvSpPr txBox="1"/>
          <p:nvPr/>
        </p:nvSpPr>
        <p:spPr>
          <a:xfrm>
            <a:off x="4853511" y="5059669"/>
            <a:ext cx="5856051" cy="405131"/>
          </a:xfrm>
          <a:prstGeom prst="rect">
            <a:avLst/>
          </a:prstGeom>
          <a:solidFill>
            <a:schemeClr val="tx1"/>
          </a:solidFill>
        </p:spPr>
        <p:txBody>
          <a:bodyPr wrap="square" lIns="0" tIns="0" rIns="0" bIns="0" rtlCol="0">
            <a:noAutofit/>
          </a:bodyPr>
          <a:lstStyle/>
          <a:p>
            <a:r>
              <a:rPr lang="de-DE" b="0" dirty="0">
                <a:solidFill>
                  <a:srgbClr val="569CD6"/>
                </a:solidFill>
                <a:effectLst/>
                <a:latin typeface="Consolas" panose="020B0609020204030204" pitchFamily="49" charset="0"/>
              </a:rPr>
              <a:t>target_include_directories</a:t>
            </a:r>
            <a:r>
              <a:rPr lang="de-DE" b="0" dirty="0">
                <a:solidFill>
                  <a:srgbClr val="D4D4D4"/>
                </a:solidFill>
                <a:effectLst/>
                <a:latin typeface="Consolas" panose="020B0609020204030204" pitchFamily="49" charset="0"/>
              </a:rPr>
              <a:t>(myLib</a:t>
            </a:r>
            <a:r>
              <a:rPr lang="de-DE" dirty="0">
                <a:solidFill>
                  <a:srgbClr val="D4D4D4"/>
                </a:solidFill>
                <a:latin typeface="Consolas" panose="020B0609020204030204" pitchFamily="49" charset="0"/>
              </a:rPr>
              <a:t> </a:t>
            </a:r>
            <a:r>
              <a:rPr lang="de-DE" b="0" dirty="0">
                <a:solidFill>
                  <a:srgbClr val="D4D4D4"/>
                </a:solidFill>
                <a:effectLst/>
                <a:latin typeface="Consolas" panose="020B0609020204030204" pitchFamily="49" charset="0"/>
              </a:rPr>
              <a:t>PUBLIC inc)</a:t>
            </a:r>
          </a:p>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13288453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Target_include_directories</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commands</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66</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a:xfrm>
            <a:off x="258762" y="2642392"/>
            <a:ext cx="10450800" cy="2822408"/>
          </a:xfrm>
        </p:spPr>
        <p:txBody>
          <a:bodyPr/>
          <a:lstStyle/>
          <a:p>
            <a:r>
              <a:rPr lang="en-AU" b="1" noProof="0" dirty="0"/>
              <a:t>PUBLIC</a:t>
            </a:r>
            <a:r>
              <a:rPr lang="en-AU" noProof="0" dirty="0"/>
              <a:t> All the directories following PUBLIC will be used for the current target and the other targets that have dependencies on the current target, i.e., appending the directories to INCLUDE_DIRECTORIES and INTERFACE_INCLUDE_DIRECTORIES</a:t>
            </a:r>
          </a:p>
          <a:p>
            <a:r>
              <a:rPr lang="en-AU" b="1" noProof="0" dirty="0"/>
              <a:t>INTERFACE</a:t>
            </a:r>
            <a:r>
              <a:rPr lang="en-AU" noProof="0" dirty="0"/>
              <a:t> All the include directories following INTERFACE will NOT be used for the current target but will be accessible for the other targets that have dependencies on the current target, i.e., appending the directories to INTERFACE_INCLUDE_DIRECTORIES</a:t>
            </a:r>
          </a:p>
          <a:p>
            <a:r>
              <a:rPr lang="en-AU" b="1" noProof="0" dirty="0"/>
              <a:t>PRIVATE</a:t>
            </a:r>
            <a:r>
              <a:rPr lang="en-AU" noProof="0" dirty="0"/>
              <a:t> All the include directories following PRIVATE will be used for the current target only, i.e., appending the directories to INCLUDE_DIRECTORIES</a:t>
            </a:r>
          </a:p>
        </p:txBody>
      </p:sp>
      <p:sp>
        <p:nvSpPr>
          <p:cNvPr id="6" name="Textfeld 5">
            <a:extLst>
              <a:ext uri="{FF2B5EF4-FFF2-40B4-BE49-F238E27FC236}">
                <a16:creationId xmlns:a16="http://schemas.microsoft.com/office/drawing/2014/main" id="{1AB2D822-C495-4593-A8EA-4E9893EA8E0E}"/>
              </a:ext>
            </a:extLst>
          </p:cNvPr>
          <p:cNvSpPr txBox="1"/>
          <p:nvPr/>
        </p:nvSpPr>
        <p:spPr>
          <a:xfrm>
            <a:off x="266700" y="1200640"/>
            <a:ext cx="8058150" cy="1277912"/>
          </a:xfrm>
          <a:prstGeom prst="rect">
            <a:avLst/>
          </a:prstGeom>
          <a:solidFill>
            <a:schemeClr val="tx1"/>
          </a:solidFill>
        </p:spPr>
        <p:txBody>
          <a:bodyPr wrap="square" lIns="0" tIns="0" rIns="0" bIns="0" rtlCol="0">
            <a:noAutofit/>
          </a:bodyPr>
          <a:lstStyle/>
          <a:p>
            <a:pPr algn="l"/>
            <a:r>
              <a:rPr lang="en-US" sz="1800" b="0" i="0" u="none" strike="noStrike" baseline="0" dirty="0">
                <a:solidFill>
                  <a:srgbClr val="F1C774"/>
                </a:solidFill>
                <a:latin typeface="UbuntuMono-Regular"/>
              </a:rPr>
              <a:t>target_include_directories</a:t>
            </a:r>
            <a:r>
              <a:rPr lang="en-US" sz="1800" b="0" i="0" u="none" strike="noStrike" baseline="0" dirty="0">
                <a:solidFill>
                  <a:srgbClr val="C6C9C7"/>
                </a:solidFill>
                <a:latin typeface="UbuntuMono-Regular"/>
              </a:rPr>
              <a:t>(targetName [</a:t>
            </a:r>
            <a:r>
              <a:rPr lang="en-US" sz="1800" b="0" i="0" u="none" strike="noStrike" baseline="0" dirty="0">
                <a:solidFill>
                  <a:srgbClr val="82A3BF"/>
                </a:solidFill>
                <a:latin typeface="UbuntuMono-Regular"/>
              </a:rPr>
              <a:t>SYSTEM</a:t>
            </a:r>
            <a:r>
              <a:rPr lang="en-US" sz="1800" b="0" i="0" u="none" strike="noStrike" baseline="0" dirty="0">
                <a:solidFill>
                  <a:srgbClr val="C6C9C7"/>
                </a:solidFill>
                <a:latin typeface="UbuntuMono-Regular"/>
              </a:rPr>
              <a:t>] [</a:t>
            </a:r>
            <a:r>
              <a:rPr lang="en-US" sz="1800" b="0" i="0" u="none" strike="noStrike" baseline="0" dirty="0">
                <a:solidFill>
                  <a:srgbClr val="82A3BF"/>
                </a:solidFill>
                <a:latin typeface="UbuntuMono-Regular"/>
              </a:rPr>
              <a:t>AFTER</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BEFORE</a:t>
            </a:r>
            <a:r>
              <a:rPr lang="en-US" sz="1800" b="0" i="0" u="none" strike="noStrike" baseline="0" dirty="0">
                <a:solidFill>
                  <a:srgbClr val="C6C9C7"/>
                </a:solidFill>
                <a:latin typeface="UbuntuMono-Regular"/>
              </a:rPr>
              <a:t>]</a:t>
            </a:r>
          </a:p>
          <a:p>
            <a:pPr algn="l"/>
            <a:r>
              <a:rPr lang="en-US" dirty="0">
                <a:solidFill>
                  <a:srgbClr val="C6C9C7"/>
                </a:solidFill>
                <a:latin typeface="UbuntuMono-Regular"/>
              </a:rPr>
              <a:t>    </a:t>
            </a:r>
            <a:r>
              <a:rPr lang="en-US" sz="1800" b="0" i="0" u="none" strike="noStrike" baseline="0" dirty="0">
                <a:solidFill>
                  <a:srgbClr val="C6C9C7"/>
                </a:solidFill>
                <a:latin typeface="UbuntuMono-Regular"/>
              </a:rPr>
              <a:t>&lt;</a:t>
            </a:r>
            <a:r>
              <a:rPr lang="en-US" sz="1800" b="0" i="0" u="none" strike="noStrike" baseline="0" dirty="0">
                <a:solidFill>
                  <a:srgbClr val="82A3BF"/>
                </a:solidFill>
                <a:latin typeface="UbuntuMono-Regular"/>
              </a:rPr>
              <a:t>PRIVATE</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PUBLIC</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INTERFACE</a:t>
            </a:r>
            <a:r>
              <a:rPr lang="en-US" sz="1800" b="0" i="0" u="none" strike="noStrike" baseline="0" dirty="0">
                <a:solidFill>
                  <a:srgbClr val="C6C9C7"/>
                </a:solidFill>
                <a:latin typeface="UbuntuMono-Regular"/>
              </a:rPr>
              <a:t>&gt; dir1 [dir2 ...]</a:t>
            </a:r>
          </a:p>
          <a:p>
            <a:pPr algn="l"/>
            <a:r>
              <a:rPr lang="en-US" sz="1800" b="0" i="0" u="none" strike="noStrike" baseline="0" dirty="0">
                <a:solidFill>
                  <a:srgbClr val="C6C9C7"/>
                </a:solidFill>
                <a:latin typeface="UbuntuMono-Regular"/>
              </a:rPr>
              <a:t>    [&lt;</a:t>
            </a:r>
            <a:r>
              <a:rPr lang="en-US" sz="1800" b="0" i="0" u="none" strike="noStrike" baseline="0" dirty="0">
                <a:solidFill>
                  <a:srgbClr val="82A3BF"/>
                </a:solidFill>
                <a:latin typeface="UbuntuMono-Regular"/>
              </a:rPr>
              <a:t>PRIVATE</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PUBLIC</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INTERFACE</a:t>
            </a:r>
            <a:r>
              <a:rPr lang="en-US" sz="1800" b="0" i="0" u="none" strike="noStrike" baseline="0" dirty="0">
                <a:solidFill>
                  <a:srgbClr val="C6C9C7"/>
                </a:solidFill>
                <a:latin typeface="UbuntuMono-Regular"/>
              </a:rPr>
              <a:t>&gt; dir3 [dir4 ...]]</a:t>
            </a:r>
          </a:p>
          <a:p>
            <a:pPr algn="l"/>
            <a:r>
              <a:rPr lang="en-US" sz="1800" b="0" i="0" u="none" strike="noStrike" baseline="0" dirty="0">
                <a:solidFill>
                  <a:srgbClr val="C6C9C7"/>
                </a:solidFill>
                <a:latin typeface="UbuntuMono-Regular"/>
              </a:rPr>
              <a:t>    ...)</a:t>
            </a:r>
            <a:endParaRPr kumimoji="0" lang="en-US" sz="1800" b="0" i="0" u="none" strike="noStrike" kern="0" cap="none" spc="0" normalizeH="0" baseline="0" noProof="0" dirty="0">
              <a:ln>
                <a:noFill/>
              </a:ln>
              <a:solidFill>
                <a:srgbClr val="000000"/>
              </a:solidFill>
              <a:effectLst/>
              <a:uLnTx/>
              <a:uFillTx/>
            </a:endParaRPr>
          </a:p>
        </p:txBody>
      </p:sp>
      <p:sp>
        <p:nvSpPr>
          <p:cNvPr id="7" name="Textfeld 6">
            <a:extLst>
              <a:ext uri="{FF2B5EF4-FFF2-40B4-BE49-F238E27FC236}">
                <a16:creationId xmlns:a16="http://schemas.microsoft.com/office/drawing/2014/main" id="{32E9DA94-F4F9-4CB0-A964-295E7D6863A2}"/>
              </a:ext>
            </a:extLst>
          </p:cNvPr>
          <p:cNvSpPr txBox="1"/>
          <p:nvPr/>
        </p:nvSpPr>
        <p:spPr>
          <a:xfrm>
            <a:off x="4989698" y="5141589"/>
            <a:ext cx="5856051" cy="405131"/>
          </a:xfrm>
          <a:prstGeom prst="rect">
            <a:avLst/>
          </a:prstGeom>
          <a:solidFill>
            <a:schemeClr val="tx1"/>
          </a:solidFill>
        </p:spPr>
        <p:txBody>
          <a:bodyPr wrap="square" lIns="0" tIns="0" rIns="0" bIns="0" rtlCol="0">
            <a:noAutofit/>
          </a:bodyPr>
          <a:lstStyle/>
          <a:p>
            <a:r>
              <a:rPr lang="de-DE" b="0" dirty="0">
                <a:solidFill>
                  <a:srgbClr val="569CD6"/>
                </a:solidFill>
                <a:effectLst/>
                <a:latin typeface="Consolas" panose="020B0609020204030204" pitchFamily="49" charset="0"/>
              </a:rPr>
              <a:t>target_include_directories</a:t>
            </a:r>
            <a:r>
              <a:rPr lang="de-DE" b="0" dirty="0">
                <a:solidFill>
                  <a:srgbClr val="D4D4D4"/>
                </a:solidFill>
                <a:effectLst/>
                <a:latin typeface="Consolas" panose="020B0609020204030204" pitchFamily="49" charset="0"/>
              </a:rPr>
              <a:t>(myLib</a:t>
            </a:r>
            <a:r>
              <a:rPr lang="de-DE" dirty="0">
                <a:solidFill>
                  <a:srgbClr val="D4D4D4"/>
                </a:solidFill>
                <a:latin typeface="Consolas" panose="020B0609020204030204" pitchFamily="49" charset="0"/>
              </a:rPr>
              <a:t> </a:t>
            </a:r>
            <a:r>
              <a:rPr lang="de-DE" b="0" dirty="0">
                <a:solidFill>
                  <a:srgbClr val="D4D4D4"/>
                </a:solidFill>
                <a:effectLst/>
                <a:latin typeface="Consolas" panose="020B0609020204030204" pitchFamily="49" charset="0"/>
              </a:rPr>
              <a:t>PUBLIC inc)</a:t>
            </a:r>
          </a:p>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6044271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Target_include_directories</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commands</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67</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a:xfrm>
            <a:off x="258762" y="2642392"/>
            <a:ext cx="10450800" cy="2822408"/>
          </a:xfrm>
        </p:spPr>
        <p:txBody>
          <a:bodyPr/>
          <a:lstStyle/>
          <a:p>
            <a:r>
              <a:rPr lang="en-AU" b="1" noProof="0" dirty="0"/>
              <a:t>SYSTEM</a:t>
            </a:r>
            <a:r>
              <a:rPr lang="en-AU" noProof="0" dirty="0"/>
              <a:t> </a:t>
            </a:r>
          </a:p>
          <a:p>
            <a:pPr lvl="1"/>
            <a:r>
              <a:rPr lang="en-AU" noProof="0" dirty="0"/>
              <a:t>the compiler will treat the listed directories as system include paths</a:t>
            </a:r>
          </a:p>
          <a:p>
            <a:pPr lvl="1"/>
            <a:r>
              <a:rPr lang="en-AU" noProof="0" dirty="0"/>
              <a:t>certain compiler </a:t>
            </a:r>
            <a:r>
              <a:rPr lang="en-AU" i="1" noProof="0" dirty="0"/>
              <a:t>warnings are skipped</a:t>
            </a:r>
          </a:p>
          <a:p>
            <a:pPr lvl="1"/>
            <a:r>
              <a:rPr lang="en-AU" noProof="0" dirty="0"/>
              <a:t>changes how the file dependencies are handled</a:t>
            </a:r>
          </a:p>
          <a:p>
            <a:pPr lvl="1"/>
            <a:r>
              <a:rPr lang="en-AU" noProof="0" dirty="0"/>
              <a:t>can affect the order in which header paths are searched for some compilers</a:t>
            </a:r>
          </a:p>
          <a:p>
            <a:pPr lvl="1"/>
            <a:r>
              <a:rPr lang="en-AU" noProof="0" dirty="0"/>
              <a:t>implicitly set for the transitive headers of imported targets</a:t>
            </a:r>
          </a:p>
          <a:p>
            <a:pPr lvl="1"/>
            <a:r>
              <a:rPr lang="en-AU" noProof="0" dirty="0"/>
              <a:t>can be overridden with setting the consuming target’s NO_SYSTEM_FROM_IMPORTED property to true</a:t>
            </a:r>
          </a:p>
        </p:txBody>
      </p:sp>
      <p:sp>
        <p:nvSpPr>
          <p:cNvPr id="6" name="Textfeld 5">
            <a:extLst>
              <a:ext uri="{FF2B5EF4-FFF2-40B4-BE49-F238E27FC236}">
                <a16:creationId xmlns:a16="http://schemas.microsoft.com/office/drawing/2014/main" id="{1AB2D822-C495-4593-A8EA-4E9893EA8E0E}"/>
              </a:ext>
            </a:extLst>
          </p:cNvPr>
          <p:cNvSpPr txBox="1"/>
          <p:nvPr/>
        </p:nvSpPr>
        <p:spPr>
          <a:xfrm>
            <a:off x="266700" y="1200640"/>
            <a:ext cx="8058150" cy="1277912"/>
          </a:xfrm>
          <a:prstGeom prst="rect">
            <a:avLst/>
          </a:prstGeom>
          <a:solidFill>
            <a:schemeClr val="tx1"/>
          </a:solidFill>
        </p:spPr>
        <p:txBody>
          <a:bodyPr wrap="square" lIns="0" tIns="0" rIns="0" bIns="0" rtlCol="0">
            <a:noAutofit/>
          </a:bodyPr>
          <a:lstStyle/>
          <a:p>
            <a:pPr algn="l"/>
            <a:r>
              <a:rPr lang="en-US" sz="1800" b="0" i="0" u="none" strike="noStrike" baseline="0" dirty="0">
                <a:solidFill>
                  <a:srgbClr val="F1C774"/>
                </a:solidFill>
                <a:latin typeface="UbuntuMono-Regular"/>
              </a:rPr>
              <a:t>target_include_directories</a:t>
            </a:r>
            <a:r>
              <a:rPr lang="en-US" sz="1800" b="0" i="0" u="none" strike="noStrike" baseline="0" dirty="0">
                <a:solidFill>
                  <a:srgbClr val="C6C9C7"/>
                </a:solidFill>
                <a:latin typeface="UbuntuMono-Regular"/>
              </a:rPr>
              <a:t>(targetName [</a:t>
            </a:r>
            <a:r>
              <a:rPr lang="en-US" sz="1800" b="0" i="0" u="none" strike="noStrike" baseline="0" dirty="0">
                <a:solidFill>
                  <a:srgbClr val="82A3BF"/>
                </a:solidFill>
                <a:latin typeface="UbuntuMono-Regular"/>
              </a:rPr>
              <a:t>SYSTEM</a:t>
            </a:r>
            <a:r>
              <a:rPr lang="en-US" sz="1800" b="0" i="0" u="none" strike="noStrike" baseline="0" dirty="0">
                <a:solidFill>
                  <a:srgbClr val="C6C9C7"/>
                </a:solidFill>
                <a:latin typeface="UbuntuMono-Regular"/>
              </a:rPr>
              <a:t>] [</a:t>
            </a:r>
            <a:r>
              <a:rPr lang="en-US" sz="1800" b="0" i="0" u="none" strike="noStrike" baseline="0" dirty="0">
                <a:solidFill>
                  <a:srgbClr val="82A3BF"/>
                </a:solidFill>
                <a:latin typeface="UbuntuMono-Regular"/>
              </a:rPr>
              <a:t>AFTER</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BEFORE</a:t>
            </a:r>
            <a:r>
              <a:rPr lang="en-US" sz="1800" b="0" i="0" u="none" strike="noStrike" baseline="0" dirty="0">
                <a:solidFill>
                  <a:srgbClr val="C6C9C7"/>
                </a:solidFill>
                <a:latin typeface="UbuntuMono-Regular"/>
              </a:rPr>
              <a:t>]</a:t>
            </a:r>
          </a:p>
          <a:p>
            <a:pPr algn="l"/>
            <a:r>
              <a:rPr lang="en-US" dirty="0">
                <a:solidFill>
                  <a:srgbClr val="C6C9C7"/>
                </a:solidFill>
                <a:latin typeface="UbuntuMono-Regular"/>
              </a:rPr>
              <a:t>    </a:t>
            </a:r>
            <a:r>
              <a:rPr lang="en-US" sz="1800" b="0" i="0" u="none" strike="noStrike" baseline="0" dirty="0">
                <a:solidFill>
                  <a:srgbClr val="C6C9C7"/>
                </a:solidFill>
                <a:latin typeface="UbuntuMono-Regular"/>
              </a:rPr>
              <a:t>&lt;</a:t>
            </a:r>
            <a:r>
              <a:rPr lang="en-US" sz="1800" b="0" i="0" u="none" strike="noStrike" baseline="0" dirty="0">
                <a:solidFill>
                  <a:srgbClr val="82A3BF"/>
                </a:solidFill>
                <a:latin typeface="UbuntuMono-Regular"/>
              </a:rPr>
              <a:t>PRIVATE</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PUBLIC</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INTERFACE</a:t>
            </a:r>
            <a:r>
              <a:rPr lang="en-US" sz="1800" b="0" i="0" u="none" strike="noStrike" baseline="0" dirty="0">
                <a:solidFill>
                  <a:srgbClr val="C6C9C7"/>
                </a:solidFill>
                <a:latin typeface="UbuntuMono-Regular"/>
              </a:rPr>
              <a:t>&gt; dir1 [dir2 ...]</a:t>
            </a:r>
          </a:p>
          <a:p>
            <a:pPr algn="l"/>
            <a:r>
              <a:rPr lang="en-US" sz="1800" b="0" i="0" u="none" strike="noStrike" baseline="0" dirty="0">
                <a:solidFill>
                  <a:srgbClr val="C6C9C7"/>
                </a:solidFill>
                <a:latin typeface="UbuntuMono-Regular"/>
              </a:rPr>
              <a:t>    [&lt;</a:t>
            </a:r>
            <a:r>
              <a:rPr lang="en-US" sz="1800" b="0" i="0" u="none" strike="noStrike" baseline="0" dirty="0">
                <a:solidFill>
                  <a:srgbClr val="82A3BF"/>
                </a:solidFill>
                <a:latin typeface="UbuntuMono-Regular"/>
              </a:rPr>
              <a:t>PRIVATE</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PUBLIC</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INTERFACE</a:t>
            </a:r>
            <a:r>
              <a:rPr lang="en-US" sz="1800" b="0" i="0" u="none" strike="noStrike" baseline="0" dirty="0">
                <a:solidFill>
                  <a:srgbClr val="C6C9C7"/>
                </a:solidFill>
                <a:latin typeface="UbuntuMono-Regular"/>
              </a:rPr>
              <a:t>&gt; dir3 [dir4 ...]]</a:t>
            </a:r>
          </a:p>
          <a:p>
            <a:pPr algn="l"/>
            <a:r>
              <a:rPr lang="en-US" sz="1800" b="0" i="0" u="none" strike="noStrike" baseline="0" dirty="0">
                <a:solidFill>
                  <a:srgbClr val="C6C9C7"/>
                </a:solidFill>
                <a:latin typeface="UbuntuMono-Regular"/>
              </a:rPr>
              <a:t>    ...)</a:t>
            </a:r>
            <a:endParaRPr kumimoji="0" lang="en-US" sz="1800" b="0" i="0" u="none" strike="noStrike" kern="0" cap="none" spc="0" normalizeH="0" baseline="0" noProof="0" dirty="0">
              <a:ln>
                <a:noFill/>
              </a:ln>
              <a:solidFill>
                <a:srgbClr val="000000"/>
              </a:solidFill>
              <a:effectLst/>
              <a:uLnTx/>
              <a:uFillTx/>
            </a:endParaRPr>
          </a:p>
        </p:txBody>
      </p:sp>
      <p:sp>
        <p:nvSpPr>
          <p:cNvPr id="7" name="Textfeld 6">
            <a:extLst>
              <a:ext uri="{FF2B5EF4-FFF2-40B4-BE49-F238E27FC236}">
                <a16:creationId xmlns:a16="http://schemas.microsoft.com/office/drawing/2014/main" id="{ADF6CA42-7B3B-43C7-B830-4C316AD92706}"/>
              </a:ext>
            </a:extLst>
          </p:cNvPr>
          <p:cNvSpPr txBox="1"/>
          <p:nvPr/>
        </p:nvSpPr>
        <p:spPr>
          <a:xfrm>
            <a:off x="4853511" y="5059669"/>
            <a:ext cx="5856051" cy="405131"/>
          </a:xfrm>
          <a:prstGeom prst="rect">
            <a:avLst/>
          </a:prstGeom>
          <a:solidFill>
            <a:schemeClr val="tx1"/>
          </a:solidFill>
        </p:spPr>
        <p:txBody>
          <a:bodyPr wrap="square" lIns="0" tIns="0" rIns="0" bIns="0" rtlCol="0">
            <a:noAutofit/>
          </a:bodyPr>
          <a:lstStyle/>
          <a:p>
            <a:r>
              <a:rPr lang="de-DE" b="0" dirty="0">
                <a:solidFill>
                  <a:srgbClr val="569CD6"/>
                </a:solidFill>
                <a:effectLst/>
                <a:latin typeface="Consolas" panose="020B0609020204030204" pitchFamily="49" charset="0"/>
              </a:rPr>
              <a:t>target_include_directories</a:t>
            </a:r>
            <a:r>
              <a:rPr lang="de-DE" b="0" dirty="0">
                <a:solidFill>
                  <a:srgbClr val="D4D4D4"/>
                </a:solidFill>
                <a:effectLst/>
                <a:latin typeface="Consolas" panose="020B0609020204030204" pitchFamily="49" charset="0"/>
              </a:rPr>
              <a:t>(myLib</a:t>
            </a:r>
            <a:r>
              <a:rPr lang="de-DE" dirty="0">
                <a:solidFill>
                  <a:srgbClr val="D4D4D4"/>
                </a:solidFill>
                <a:latin typeface="Consolas" panose="020B0609020204030204" pitchFamily="49" charset="0"/>
              </a:rPr>
              <a:t> </a:t>
            </a:r>
            <a:r>
              <a:rPr lang="de-DE" b="0" dirty="0">
                <a:solidFill>
                  <a:srgbClr val="D4D4D4"/>
                </a:solidFill>
                <a:effectLst/>
                <a:latin typeface="Consolas" panose="020B0609020204030204" pitchFamily="49" charset="0"/>
              </a:rPr>
              <a:t>PUBLIC inc)</a:t>
            </a:r>
          </a:p>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40479816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Target_compile_options</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commands</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68</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a:xfrm>
            <a:off x="259200" y="2743201"/>
            <a:ext cx="10450800" cy="2779412"/>
          </a:xfrm>
        </p:spPr>
        <p:txBody>
          <a:bodyPr/>
          <a:lstStyle/>
          <a:p>
            <a:r>
              <a:rPr lang="en-AU" noProof="0" dirty="0"/>
              <a:t>Adds options to the COMPILE_OPTIONS or INTERFACE_COMPILE_OPTIONS target properties.</a:t>
            </a:r>
          </a:p>
          <a:p>
            <a:r>
              <a:rPr lang="en-AU" noProof="0" dirty="0"/>
              <a:t>These options are used when compiling the given &lt;target&gt;, which must have been created by a command such as add_executable() or add_library() and must not be an ALIAS target.</a:t>
            </a:r>
          </a:p>
          <a:p>
            <a:r>
              <a:rPr lang="en-AU" noProof="0" dirty="0"/>
              <a:t>Each item treated as a compiler command line option</a:t>
            </a:r>
          </a:p>
          <a:p>
            <a:r>
              <a:rPr lang="en-AU" noProof="0" dirty="0"/>
              <a:t>Appended to existing target property values</a:t>
            </a:r>
          </a:p>
          <a:p>
            <a:pPr lvl="1"/>
            <a:r>
              <a:rPr lang="en-AU" noProof="0" dirty="0"/>
              <a:t>BEFORE keyword can be used to prepend instead</a:t>
            </a:r>
          </a:p>
          <a:p>
            <a:r>
              <a:rPr lang="en-AU" noProof="0" dirty="0"/>
              <a:t>Generator expressions are supported</a:t>
            </a:r>
          </a:p>
          <a:p>
            <a:pPr lvl="1"/>
            <a:r>
              <a:rPr lang="en-AU" noProof="0" dirty="0"/>
              <a:t>usually, no need to handle build and install situations differently</a:t>
            </a:r>
          </a:p>
          <a:p>
            <a:pPr marL="342900" indent="-342900">
              <a:buFont typeface="+mj-lt"/>
              <a:buAutoNum type="arabicPeriod"/>
            </a:pPr>
            <a:endParaRPr lang="en-AU" noProof="0" dirty="0"/>
          </a:p>
        </p:txBody>
      </p:sp>
      <p:sp>
        <p:nvSpPr>
          <p:cNvPr id="6" name="Textfeld 5">
            <a:extLst>
              <a:ext uri="{FF2B5EF4-FFF2-40B4-BE49-F238E27FC236}">
                <a16:creationId xmlns:a16="http://schemas.microsoft.com/office/drawing/2014/main" id="{CDA84A96-38C6-4DF3-B179-C7EFC0DFF2B4}"/>
              </a:ext>
            </a:extLst>
          </p:cNvPr>
          <p:cNvSpPr txBox="1"/>
          <p:nvPr/>
        </p:nvSpPr>
        <p:spPr>
          <a:xfrm>
            <a:off x="781050" y="1425600"/>
            <a:ext cx="8029575" cy="1211574"/>
          </a:xfrm>
          <a:prstGeom prst="rect">
            <a:avLst/>
          </a:prstGeom>
          <a:solidFill>
            <a:schemeClr val="tx1"/>
          </a:solidFill>
        </p:spPr>
        <p:txBody>
          <a:bodyPr wrap="square" lIns="0" tIns="0" rIns="0" bIns="0" rtlCol="0">
            <a:noAutofit/>
          </a:bodyPr>
          <a:lstStyle/>
          <a:p>
            <a:pPr algn="l"/>
            <a:r>
              <a:rPr lang="en-US" sz="1800" b="0" i="0" u="none" strike="noStrike" baseline="0" dirty="0">
                <a:solidFill>
                  <a:srgbClr val="F1C774"/>
                </a:solidFill>
                <a:latin typeface="UbuntuMono-Regular"/>
              </a:rPr>
              <a:t>target_compile_options</a:t>
            </a:r>
            <a:r>
              <a:rPr lang="en-US" sz="1800" b="0" i="0" u="none" strike="noStrike" baseline="0" dirty="0">
                <a:solidFill>
                  <a:srgbClr val="C6C9C7"/>
                </a:solidFill>
                <a:latin typeface="UbuntuMono-Regular"/>
              </a:rPr>
              <a:t>(targetName [</a:t>
            </a:r>
            <a:r>
              <a:rPr lang="en-US" sz="1800" b="0" i="0" u="none" strike="noStrike" baseline="0" dirty="0">
                <a:solidFill>
                  <a:srgbClr val="82A3BF"/>
                </a:solidFill>
                <a:latin typeface="UbuntuMono-Regular"/>
              </a:rPr>
              <a:t>BEFORE</a:t>
            </a:r>
            <a:r>
              <a:rPr lang="en-US" sz="1800" b="0" i="0" u="none" strike="noStrike" baseline="0" dirty="0">
                <a:solidFill>
                  <a:srgbClr val="C6C9C7"/>
                </a:solidFill>
                <a:latin typeface="UbuntuMono-Regular"/>
              </a:rPr>
              <a:t>]</a:t>
            </a:r>
          </a:p>
          <a:p>
            <a:pPr algn="l"/>
            <a:r>
              <a:rPr lang="en-US" sz="1800" b="0" i="0" u="none" strike="noStrike" baseline="0" dirty="0">
                <a:solidFill>
                  <a:srgbClr val="C6C9C7"/>
                </a:solidFill>
                <a:latin typeface="UbuntuMono-Regular"/>
              </a:rPr>
              <a:t>    &lt;</a:t>
            </a:r>
            <a:r>
              <a:rPr lang="en-US" sz="1800" b="0" i="0" u="none" strike="noStrike" baseline="0" dirty="0">
                <a:solidFill>
                  <a:srgbClr val="82A3BF"/>
                </a:solidFill>
                <a:latin typeface="UbuntuMono-Regular"/>
              </a:rPr>
              <a:t>PRIVATE</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PUBLIC</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INTERFACE</a:t>
            </a:r>
            <a:r>
              <a:rPr lang="en-US" sz="1800" b="0" i="0" u="none" strike="noStrike" baseline="0" dirty="0">
                <a:solidFill>
                  <a:srgbClr val="C6C9C7"/>
                </a:solidFill>
                <a:latin typeface="UbuntuMono-Regular"/>
              </a:rPr>
              <a:t>&gt; item1 [item2 ...]</a:t>
            </a:r>
          </a:p>
          <a:p>
            <a:pPr algn="l"/>
            <a:r>
              <a:rPr lang="en-US" sz="1800" b="0" i="0" u="none" strike="noStrike" baseline="0" dirty="0">
                <a:solidFill>
                  <a:srgbClr val="C6C9C7"/>
                </a:solidFill>
                <a:latin typeface="UbuntuMono-Regular"/>
              </a:rPr>
              <a:t>   [&lt;</a:t>
            </a:r>
            <a:r>
              <a:rPr lang="en-US" sz="1800" b="0" i="0" u="none" strike="noStrike" baseline="0" dirty="0">
                <a:solidFill>
                  <a:srgbClr val="82A3BF"/>
                </a:solidFill>
                <a:latin typeface="UbuntuMono-Regular"/>
              </a:rPr>
              <a:t>PRIVATE</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PUBLIC</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INTERFACE</a:t>
            </a:r>
            <a:r>
              <a:rPr lang="en-US" sz="1800" b="0" i="0" u="none" strike="noStrike" baseline="0" dirty="0">
                <a:solidFill>
                  <a:srgbClr val="C6C9C7"/>
                </a:solidFill>
                <a:latin typeface="UbuntuMono-Regular"/>
              </a:rPr>
              <a:t>&gt; item3 [item4 ...]]</a:t>
            </a:r>
          </a:p>
          <a:p>
            <a:pPr algn="l"/>
            <a:r>
              <a:rPr lang="en-US" sz="1800" b="0" i="0" u="none" strike="noStrike" baseline="0" dirty="0">
                <a:solidFill>
                  <a:srgbClr val="C6C9C7"/>
                </a:solidFill>
                <a:latin typeface="UbuntuMono-Regular"/>
              </a:rPr>
              <a:t>   ...)</a:t>
            </a:r>
            <a:endParaRPr kumimoji="0" lang="en-US" sz="1800" b="0" i="0" u="none" strike="noStrike" kern="0" cap="none" spc="0" normalizeH="0" baseline="0" noProof="0" dirty="0">
              <a:ln>
                <a:noFill/>
              </a:ln>
              <a:solidFill>
                <a:srgbClr val="000000"/>
              </a:solidFill>
              <a:effectLst/>
              <a:uLnTx/>
              <a:uFillTx/>
            </a:endParaRPr>
          </a:p>
        </p:txBody>
      </p:sp>
      <p:sp>
        <p:nvSpPr>
          <p:cNvPr id="8" name="Textfeld 7">
            <a:extLst>
              <a:ext uri="{FF2B5EF4-FFF2-40B4-BE49-F238E27FC236}">
                <a16:creationId xmlns:a16="http://schemas.microsoft.com/office/drawing/2014/main" id="{58D2CC06-4CE9-448F-A92B-85374ADE3753}"/>
              </a:ext>
            </a:extLst>
          </p:cNvPr>
          <p:cNvSpPr txBox="1"/>
          <p:nvPr/>
        </p:nvSpPr>
        <p:spPr>
          <a:xfrm>
            <a:off x="5262663" y="5484161"/>
            <a:ext cx="5602980" cy="388801"/>
          </a:xfrm>
          <a:prstGeom prst="rect">
            <a:avLst/>
          </a:prstGeom>
          <a:solidFill>
            <a:schemeClr val="tx1"/>
          </a:solidFill>
        </p:spPr>
        <p:txBody>
          <a:bodyPr wrap="square" lIns="0" tIns="0" rIns="0" bIns="0" rtlCol="0">
            <a:noAutofit/>
          </a:bodyPr>
          <a:lstStyle/>
          <a:p>
            <a:r>
              <a:rPr lang="de-DE" b="0" dirty="0">
                <a:solidFill>
                  <a:srgbClr val="569CD6"/>
                </a:solidFill>
                <a:effectLst/>
                <a:latin typeface="Consolas" panose="020B0609020204030204" pitchFamily="49" charset="0"/>
              </a:rPr>
              <a:t>target_compile_options</a:t>
            </a:r>
            <a:r>
              <a:rPr lang="de-DE" b="0" dirty="0">
                <a:solidFill>
                  <a:srgbClr val="D4D4D4"/>
                </a:solidFill>
                <a:effectLst/>
                <a:latin typeface="Consolas" panose="020B0609020204030204" pitchFamily="49" charset="0"/>
              </a:rPr>
              <a:t>(myLib PRIVATE </a:t>
            </a:r>
            <a:r>
              <a:rPr lang="de-DE" b="0" dirty="0">
                <a:solidFill>
                  <a:srgbClr val="CE9178"/>
                </a:solidFill>
                <a:effectLst/>
                <a:latin typeface="Consolas" panose="020B0609020204030204" pitchFamily="49" charset="0"/>
              </a:rPr>
              <a:t>"/W4"</a:t>
            </a:r>
            <a:r>
              <a:rPr lang="de-DE" b="0" dirty="0">
                <a:solidFill>
                  <a:srgbClr val="D4D4D4"/>
                </a:solidFill>
                <a:effectLst/>
                <a:latin typeface="Consolas" panose="020B0609020204030204" pitchFamily="49" charset="0"/>
              </a:rPr>
              <a:t>)</a:t>
            </a:r>
          </a:p>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1444322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Target_compile_definitions</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commands</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69</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a:xfrm>
            <a:off x="259200" y="2743201"/>
            <a:ext cx="10450800" cy="2779412"/>
          </a:xfrm>
        </p:spPr>
        <p:txBody>
          <a:bodyPr/>
          <a:lstStyle/>
          <a:p>
            <a:r>
              <a:rPr lang="en-US" b="0" noProof="0" dirty="0">
                <a:effectLst/>
              </a:rPr>
              <a:t>Specifies compile definitions to use when compiling a given &lt;target&gt;</a:t>
            </a:r>
          </a:p>
          <a:p>
            <a:r>
              <a:rPr lang="en-US" b="0" noProof="0" dirty="0">
                <a:effectLst/>
              </a:rPr>
              <a:t>Each item has the form VAR or VAR=VALUE</a:t>
            </a:r>
          </a:p>
          <a:p>
            <a:r>
              <a:rPr lang="en-US" b="0" noProof="0" dirty="0">
                <a:effectLst/>
              </a:rPr>
              <a:t>Generator expressions can be used</a:t>
            </a:r>
          </a:p>
          <a:p>
            <a:pPr lvl="1"/>
            <a:r>
              <a:rPr lang="en-US" b="0" noProof="0" dirty="0">
                <a:effectLst/>
              </a:rPr>
              <a:t>but usually there is no need to handle build and install situations differently</a:t>
            </a:r>
            <a:endParaRPr lang="en-AU" b="0" noProof="0" dirty="0">
              <a:effectLst/>
            </a:endParaRPr>
          </a:p>
          <a:p>
            <a:endParaRPr lang="en-AU" noProof="0" dirty="0"/>
          </a:p>
          <a:p>
            <a:pPr marL="342900" indent="-342900">
              <a:buFont typeface="+mj-lt"/>
              <a:buAutoNum type="arabicPeriod"/>
            </a:pPr>
            <a:endParaRPr lang="en-AU" noProof="0" dirty="0"/>
          </a:p>
        </p:txBody>
      </p:sp>
      <p:sp>
        <p:nvSpPr>
          <p:cNvPr id="6" name="Textfeld 5">
            <a:extLst>
              <a:ext uri="{FF2B5EF4-FFF2-40B4-BE49-F238E27FC236}">
                <a16:creationId xmlns:a16="http://schemas.microsoft.com/office/drawing/2014/main" id="{CDA84A96-38C6-4DF3-B179-C7EFC0DFF2B4}"/>
              </a:ext>
            </a:extLst>
          </p:cNvPr>
          <p:cNvSpPr txBox="1"/>
          <p:nvPr/>
        </p:nvSpPr>
        <p:spPr>
          <a:xfrm>
            <a:off x="781050" y="1425600"/>
            <a:ext cx="7972425" cy="1211574"/>
          </a:xfrm>
          <a:prstGeom prst="rect">
            <a:avLst/>
          </a:prstGeom>
          <a:solidFill>
            <a:schemeClr val="tx1"/>
          </a:solidFill>
        </p:spPr>
        <p:txBody>
          <a:bodyPr wrap="square" lIns="0" tIns="0" rIns="0" bIns="0" rtlCol="0">
            <a:noAutofit/>
          </a:bodyPr>
          <a:lstStyle/>
          <a:p>
            <a:pPr algn="l"/>
            <a:r>
              <a:rPr lang="en-US" sz="1800" b="0" i="0" u="none" strike="noStrike" baseline="0" dirty="0">
                <a:solidFill>
                  <a:srgbClr val="F1C774"/>
                </a:solidFill>
                <a:latin typeface="UbuntuMono-Regular"/>
              </a:rPr>
              <a:t>target_compile_options</a:t>
            </a:r>
            <a:r>
              <a:rPr lang="en-US" sz="1800" b="0" i="0" u="none" strike="noStrike" baseline="0" dirty="0">
                <a:solidFill>
                  <a:srgbClr val="C6C9C7"/>
                </a:solidFill>
                <a:latin typeface="UbuntuMono-Regular"/>
              </a:rPr>
              <a:t>(target [</a:t>
            </a:r>
            <a:r>
              <a:rPr lang="en-US" sz="1800" b="0" i="0" u="none" strike="noStrike" baseline="0" dirty="0">
                <a:solidFill>
                  <a:srgbClr val="82A3BF"/>
                </a:solidFill>
                <a:latin typeface="UbuntuMono-Regular"/>
              </a:rPr>
              <a:t>BEFORE</a:t>
            </a:r>
            <a:r>
              <a:rPr lang="en-US" sz="1800" b="0" i="0" u="none" strike="noStrike" baseline="0" dirty="0">
                <a:solidFill>
                  <a:srgbClr val="C6C9C7"/>
                </a:solidFill>
                <a:latin typeface="UbuntuMono-Regular"/>
              </a:rPr>
              <a:t>]</a:t>
            </a:r>
          </a:p>
          <a:p>
            <a:pPr algn="l"/>
            <a:r>
              <a:rPr lang="en-US" sz="1800" b="0" i="0" u="none" strike="noStrike" baseline="0" dirty="0">
                <a:solidFill>
                  <a:srgbClr val="C6C9C7"/>
                </a:solidFill>
                <a:latin typeface="UbuntuMono-Regular"/>
              </a:rPr>
              <a:t>    &lt;</a:t>
            </a:r>
            <a:r>
              <a:rPr lang="en-US" sz="1800" b="0" i="0" u="none" strike="noStrike" baseline="0" dirty="0">
                <a:solidFill>
                  <a:srgbClr val="82A3BF"/>
                </a:solidFill>
                <a:latin typeface="UbuntuMono-Regular"/>
              </a:rPr>
              <a:t>PRIVATE</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PUBLIC</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INTERFACE</a:t>
            </a:r>
            <a:r>
              <a:rPr lang="en-US" sz="1800" b="0" i="0" u="none" strike="noStrike" baseline="0" dirty="0">
                <a:solidFill>
                  <a:srgbClr val="C6C9C7"/>
                </a:solidFill>
                <a:latin typeface="UbuntuMono-Regular"/>
              </a:rPr>
              <a:t>&gt; item1 [item2 ...]</a:t>
            </a:r>
          </a:p>
          <a:p>
            <a:pPr algn="l"/>
            <a:r>
              <a:rPr lang="en-US" sz="1800" b="0" i="0" u="none" strike="noStrike" baseline="0" dirty="0">
                <a:solidFill>
                  <a:srgbClr val="C6C9C7"/>
                </a:solidFill>
                <a:latin typeface="UbuntuMono-Regular"/>
              </a:rPr>
              <a:t>   [&lt;</a:t>
            </a:r>
            <a:r>
              <a:rPr lang="en-US" sz="1800" b="0" i="0" u="none" strike="noStrike" baseline="0" dirty="0">
                <a:solidFill>
                  <a:srgbClr val="82A3BF"/>
                </a:solidFill>
                <a:latin typeface="UbuntuMono-Regular"/>
              </a:rPr>
              <a:t>PRIVATE</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PUBLIC</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INTERFACE</a:t>
            </a:r>
            <a:r>
              <a:rPr lang="en-US" sz="1800" b="0" i="0" u="none" strike="noStrike" baseline="0" dirty="0">
                <a:solidFill>
                  <a:srgbClr val="C6C9C7"/>
                </a:solidFill>
                <a:latin typeface="UbuntuMono-Regular"/>
              </a:rPr>
              <a:t>&gt; item3 [item4 ...]]</a:t>
            </a:r>
          </a:p>
          <a:p>
            <a:pPr algn="l"/>
            <a:r>
              <a:rPr lang="en-US" sz="1800" b="0" i="0" u="none" strike="noStrike" baseline="0" dirty="0">
                <a:solidFill>
                  <a:srgbClr val="C6C9C7"/>
                </a:solidFill>
                <a:latin typeface="UbuntuMono-Regular"/>
              </a:rPr>
              <a:t>   ...)</a:t>
            </a:r>
            <a:endParaRPr kumimoji="0" lang="en-US" sz="1800" b="0" i="0" u="none" strike="noStrike" kern="0" cap="none" spc="0" normalizeH="0" baseline="0" noProof="0" dirty="0">
              <a:ln>
                <a:noFill/>
              </a:ln>
              <a:solidFill>
                <a:srgbClr val="000000"/>
              </a:solidFill>
              <a:effectLst/>
              <a:uLnTx/>
              <a:uFillTx/>
            </a:endParaRPr>
          </a:p>
        </p:txBody>
      </p:sp>
      <p:sp>
        <p:nvSpPr>
          <p:cNvPr id="7" name="Textfeld 6">
            <a:extLst>
              <a:ext uri="{FF2B5EF4-FFF2-40B4-BE49-F238E27FC236}">
                <a16:creationId xmlns:a16="http://schemas.microsoft.com/office/drawing/2014/main" id="{AC0EA9ED-CFDF-4304-9221-502D37208951}"/>
              </a:ext>
            </a:extLst>
          </p:cNvPr>
          <p:cNvSpPr txBox="1"/>
          <p:nvPr/>
        </p:nvSpPr>
        <p:spPr>
          <a:xfrm>
            <a:off x="5262663" y="5484161"/>
            <a:ext cx="5602980" cy="388801"/>
          </a:xfrm>
          <a:prstGeom prst="rect">
            <a:avLst/>
          </a:prstGeom>
          <a:solidFill>
            <a:schemeClr val="tx1"/>
          </a:solidFill>
        </p:spPr>
        <p:txBody>
          <a:bodyPr wrap="square" lIns="0" tIns="0" rIns="0" bIns="0" rtlCol="0">
            <a:noAutofit/>
          </a:bodyPr>
          <a:lstStyle/>
          <a:p>
            <a:r>
              <a:rPr lang="de-DE" b="0" dirty="0">
                <a:solidFill>
                  <a:srgbClr val="569CD6"/>
                </a:solidFill>
                <a:effectLst/>
                <a:latin typeface="Consolas" panose="020B0609020204030204" pitchFamily="49" charset="0"/>
              </a:rPr>
              <a:t>target_compile_options</a:t>
            </a:r>
            <a:r>
              <a:rPr lang="de-DE" b="0" dirty="0">
                <a:solidFill>
                  <a:srgbClr val="D4D4D4"/>
                </a:solidFill>
                <a:effectLst/>
                <a:latin typeface="Consolas" panose="020B0609020204030204" pitchFamily="49" charset="0"/>
              </a:rPr>
              <a:t>(myLib PRIVATE </a:t>
            </a:r>
            <a:r>
              <a:rPr lang="de-DE" b="0" dirty="0">
                <a:solidFill>
                  <a:srgbClr val="CE9178"/>
                </a:solidFill>
                <a:effectLst/>
                <a:latin typeface="Consolas" panose="020B0609020204030204" pitchFamily="49" charset="0"/>
              </a:rPr>
              <a:t>"/W4"</a:t>
            </a:r>
            <a:r>
              <a:rPr lang="de-DE" b="0" dirty="0">
                <a:solidFill>
                  <a:srgbClr val="D4D4D4"/>
                </a:solidFill>
                <a:effectLst/>
                <a:latin typeface="Consolas" panose="020B0609020204030204" pitchFamily="49" charset="0"/>
              </a:rPr>
              <a:t>)</a:t>
            </a:r>
          </a:p>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555746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7C5ECF-4C61-46F2-B314-574400770872}"/>
              </a:ext>
            </a:extLst>
          </p:cNvPr>
          <p:cNvSpPr>
            <a:spLocks noGrp="1"/>
          </p:cNvSpPr>
          <p:nvPr>
            <p:ph type="title"/>
          </p:nvPr>
        </p:nvSpPr>
        <p:spPr/>
        <p:txBody>
          <a:bodyPr/>
          <a:lstStyle/>
          <a:p>
            <a:r>
              <a:rPr lang="en-AU" noProof="0" dirty="0"/>
              <a:t>Compilation and Linker process</a:t>
            </a:r>
          </a:p>
        </p:txBody>
      </p:sp>
      <p:sp>
        <p:nvSpPr>
          <p:cNvPr id="3" name="Textplatzhalter 2">
            <a:extLst>
              <a:ext uri="{FF2B5EF4-FFF2-40B4-BE49-F238E27FC236}">
                <a16:creationId xmlns:a16="http://schemas.microsoft.com/office/drawing/2014/main" id="{ABBD0720-947C-47AC-8F33-BB895E3B3E38}"/>
              </a:ext>
            </a:extLst>
          </p:cNvPr>
          <p:cNvSpPr>
            <a:spLocks noGrp="1"/>
          </p:cNvSpPr>
          <p:nvPr>
            <p:ph type="body" sz="quarter" idx="15"/>
          </p:nvPr>
        </p:nvSpPr>
        <p:spPr/>
        <p:txBody>
          <a:bodyPr/>
          <a:lstStyle/>
          <a:p>
            <a:r>
              <a:rPr lang="en-AU" noProof="0" dirty="0"/>
              <a:t>Compilation and Linker process</a:t>
            </a:r>
          </a:p>
        </p:txBody>
      </p:sp>
      <p:sp>
        <p:nvSpPr>
          <p:cNvPr id="4" name="Foliennummernplatzhalter 3">
            <a:extLst>
              <a:ext uri="{FF2B5EF4-FFF2-40B4-BE49-F238E27FC236}">
                <a16:creationId xmlns:a16="http://schemas.microsoft.com/office/drawing/2014/main" id="{A3A48003-89FE-4197-9878-D0AAC028787E}"/>
              </a:ext>
            </a:extLst>
          </p:cNvPr>
          <p:cNvSpPr>
            <a:spLocks noGrp="1"/>
          </p:cNvSpPr>
          <p:nvPr>
            <p:ph type="sldNum" sz="quarter" idx="12"/>
          </p:nvPr>
        </p:nvSpPr>
        <p:spPr/>
        <p:txBody>
          <a:bodyPr/>
          <a:lstStyle/>
          <a:p>
            <a:fld id="{4898AEC0-503E-4FA4-859C-D0F72D6E3F79}" type="slidenum">
              <a:rPr lang="en-US" noProof="1" smtClean="0"/>
              <a:pPr/>
              <a:t>7</a:t>
            </a:fld>
            <a:endParaRPr lang="en-US" noProof="1"/>
          </a:p>
        </p:txBody>
      </p:sp>
      <p:pic>
        <p:nvPicPr>
          <p:cNvPr id="9" name="Inhaltsplatzhalter 8">
            <a:extLst>
              <a:ext uri="{FF2B5EF4-FFF2-40B4-BE49-F238E27FC236}">
                <a16:creationId xmlns:a16="http://schemas.microsoft.com/office/drawing/2014/main" id="{D7512BEC-C62C-4CF7-BD69-A2AD7AF63889}"/>
              </a:ext>
            </a:extLst>
          </p:cNvPr>
          <p:cNvPicPr>
            <a:picLocks noGrp="1" noChangeAspect="1"/>
          </p:cNvPicPr>
          <p:nvPr>
            <p:ph sz="quarter" idx="1"/>
          </p:nvPr>
        </p:nvPicPr>
        <p:blipFill>
          <a:blip r:embed="rId3"/>
          <a:stretch>
            <a:fillRect/>
          </a:stretch>
        </p:blipFill>
        <p:spPr>
          <a:xfrm>
            <a:off x="2868383" y="2181225"/>
            <a:ext cx="5232858" cy="2414475"/>
          </a:xfrm>
        </p:spPr>
      </p:pic>
    </p:spTree>
    <p:extLst>
      <p:ext uri="{BB962C8B-B14F-4D97-AF65-F5344CB8AC3E}">
        <p14:creationId xmlns:p14="http://schemas.microsoft.com/office/powerpoint/2010/main" val="15957555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Target_link_libraries</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commands</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70</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a:xfrm>
            <a:off x="258762" y="2781300"/>
            <a:ext cx="10450800" cy="2683500"/>
          </a:xfrm>
        </p:spPr>
        <p:txBody>
          <a:bodyPr/>
          <a:lstStyle/>
          <a:p>
            <a:r>
              <a:rPr lang="en-AU" noProof="0" dirty="0"/>
              <a:t>The named &lt;target&gt; must have been created by a command such as add_executable() or add_library() and must not be an ALIAS target.</a:t>
            </a:r>
          </a:p>
          <a:p>
            <a:r>
              <a:rPr lang="en-AU" noProof="0" dirty="0"/>
              <a:t>An item might be</a:t>
            </a:r>
          </a:p>
          <a:p>
            <a:pPr lvl="1"/>
            <a:r>
              <a:rPr lang="en-AU" noProof="0" dirty="0"/>
              <a:t>a CMake target</a:t>
            </a:r>
          </a:p>
          <a:p>
            <a:pPr lvl="1"/>
            <a:r>
              <a:rPr lang="en-AU" noProof="0" dirty="0"/>
              <a:t>full path to a library file (i.e. /</a:t>
            </a:r>
            <a:r>
              <a:rPr lang="en-AU" noProof="0" dirty="0" err="1"/>
              <a:t>usr</a:t>
            </a:r>
            <a:r>
              <a:rPr lang="en-AU" noProof="0" dirty="0"/>
              <a:t>/lib/libfoo.so)</a:t>
            </a:r>
          </a:p>
          <a:p>
            <a:pPr lvl="1"/>
            <a:r>
              <a:rPr lang="en-AU" noProof="0" dirty="0"/>
              <a:t>plain library name (i.e. foo)</a:t>
            </a:r>
          </a:p>
          <a:p>
            <a:pPr lvl="2"/>
            <a:r>
              <a:rPr lang="en-AU" noProof="0" dirty="0"/>
              <a:t>common for libraries provided by the system</a:t>
            </a:r>
          </a:p>
          <a:p>
            <a:pPr lvl="1"/>
            <a:r>
              <a:rPr lang="en-AU" noProof="0" dirty="0"/>
              <a:t>link flag</a:t>
            </a:r>
          </a:p>
          <a:p>
            <a:pPr lvl="2"/>
            <a:r>
              <a:rPr lang="en-AU" noProof="0" dirty="0"/>
              <a:t>should be used only for PRIVATE items</a:t>
            </a:r>
          </a:p>
        </p:txBody>
      </p:sp>
      <p:sp>
        <p:nvSpPr>
          <p:cNvPr id="8" name="Textfeld 7">
            <a:extLst>
              <a:ext uri="{FF2B5EF4-FFF2-40B4-BE49-F238E27FC236}">
                <a16:creationId xmlns:a16="http://schemas.microsoft.com/office/drawing/2014/main" id="{D7B1F481-E045-43C7-96B3-DDA193539774}"/>
              </a:ext>
            </a:extLst>
          </p:cNvPr>
          <p:cNvSpPr txBox="1"/>
          <p:nvPr/>
        </p:nvSpPr>
        <p:spPr>
          <a:xfrm>
            <a:off x="410845" y="1339875"/>
            <a:ext cx="5753100" cy="1270906"/>
          </a:xfrm>
          <a:prstGeom prst="rect">
            <a:avLst/>
          </a:prstGeom>
          <a:solidFill>
            <a:schemeClr val="tx1"/>
          </a:solidFill>
        </p:spPr>
        <p:txBody>
          <a:bodyPr wrap="square" lIns="0" tIns="0" rIns="0" bIns="0" rtlCol="0">
            <a:noAutofit/>
          </a:bodyPr>
          <a:lstStyle/>
          <a:p>
            <a:pPr algn="l"/>
            <a:r>
              <a:rPr lang="en-US" sz="1800" b="0" i="0" u="none" strike="noStrike" baseline="0">
                <a:solidFill>
                  <a:srgbClr val="F1C774"/>
                </a:solidFill>
                <a:latin typeface="UbuntuMono-Regular"/>
              </a:rPr>
              <a:t>target_link_libraries</a:t>
            </a:r>
            <a:r>
              <a:rPr lang="en-US" sz="1800" b="0" i="0" u="none" strike="noStrike" baseline="0">
                <a:solidFill>
                  <a:srgbClr val="C6C9C7"/>
                </a:solidFill>
                <a:latin typeface="UbuntuMono-Regular"/>
              </a:rPr>
              <a:t>(targetName</a:t>
            </a:r>
          </a:p>
          <a:p>
            <a:pPr algn="l"/>
            <a:r>
              <a:rPr lang="en-US" sz="1800" b="0" i="0" u="none" strike="noStrike" baseline="0">
                <a:solidFill>
                  <a:srgbClr val="C6C9C7"/>
                </a:solidFill>
                <a:latin typeface="UbuntuMono-Regular"/>
              </a:rPr>
              <a:t>&lt;</a:t>
            </a:r>
            <a:r>
              <a:rPr lang="en-US" sz="1800" b="0" i="0" u="none" strike="noStrike" baseline="0">
                <a:solidFill>
                  <a:srgbClr val="82A3BF"/>
                </a:solidFill>
                <a:latin typeface="UbuntuMono-Regular"/>
              </a:rPr>
              <a:t>PRIVATE</a:t>
            </a:r>
            <a:r>
              <a:rPr lang="en-US" sz="1800" b="0" i="0" u="none" strike="noStrike" baseline="0">
                <a:solidFill>
                  <a:srgbClr val="C6C9C7"/>
                </a:solidFill>
                <a:latin typeface="UbuntuMono-Regular"/>
              </a:rPr>
              <a:t>|</a:t>
            </a:r>
            <a:r>
              <a:rPr lang="en-US" sz="1800" b="0" i="0" u="none" strike="noStrike" baseline="0">
                <a:solidFill>
                  <a:srgbClr val="82A3BF"/>
                </a:solidFill>
                <a:latin typeface="UbuntuMono-Regular"/>
              </a:rPr>
              <a:t>PUBLIC</a:t>
            </a:r>
            <a:r>
              <a:rPr lang="en-US" sz="1800" b="0" i="0" u="none" strike="noStrike" baseline="0">
                <a:solidFill>
                  <a:srgbClr val="C6C9C7"/>
                </a:solidFill>
                <a:latin typeface="UbuntuMono-Regular"/>
              </a:rPr>
              <a:t>|</a:t>
            </a:r>
            <a:r>
              <a:rPr lang="en-US" sz="1800" b="0" i="0" u="none" strike="noStrike" baseline="0">
                <a:solidFill>
                  <a:srgbClr val="82A3BF"/>
                </a:solidFill>
                <a:latin typeface="UbuntuMono-Regular"/>
              </a:rPr>
              <a:t>INTERFACE</a:t>
            </a:r>
            <a:r>
              <a:rPr lang="en-US" sz="1800" b="0" i="0" u="none" strike="noStrike" baseline="0">
                <a:solidFill>
                  <a:srgbClr val="C6C9C7"/>
                </a:solidFill>
                <a:latin typeface="UbuntuMono-Regular"/>
              </a:rPr>
              <a:t>&gt; item1 [item2 ...]</a:t>
            </a:r>
          </a:p>
          <a:p>
            <a:pPr algn="l"/>
            <a:r>
              <a:rPr lang="en-US" sz="1800" b="0" i="0" u="none" strike="noStrike" baseline="0">
                <a:solidFill>
                  <a:srgbClr val="C6C9C7"/>
                </a:solidFill>
                <a:latin typeface="UbuntuMono-Regular"/>
              </a:rPr>
              <a:t>[&lt;</a:t>
            </a:r>
            <a:r>
              <a:rPr lang="en-US" sz="1800" b="0" i="0" u="none" strike="noStrike" baseline="0">
                <a:solidFill>
                  <a:srgbClr val="82A3BF"/>
                </a:solidFill>
                <a:latin typeface="UbuntuMono-Regular"/>
              </a:rPr>
              <a:t>PRIVATE</a:t>
            </a:r>
            <a:r>
              <a:rPr lang="en-US" sz="1800" b="0" i="0" u="none" strike="noStrike" baseline="0">
                <a:solidFill>
                  <a:srgbClr val="C6C9C7"/>
                </a:solidFill>
                <a:latin typeface="UbuntuMono-Regular"/>
              </a:rPr>
              <a:t>|</a:t>
            </a:r>
            <a:r>
              <a:rPr lang="en-US" sz="1800" b="0" i="0" u="none" strike="noStrike" baseline="0">
                <a:solidFill>
                  <a:srgbClr val="82A3BF"/>
                </a:solidFill>
                <a:latin typeface="UbuntuMono-Regular"/>
              </a:rPr>
              <a:t>PUBLIC</a:t>
            </a:r>
            <a:r>
              <a:rPr lang="en-US" sz="1800" b="0" i="0" u="none" strike="noStrike" baseline="0">
                <a:solidFill>
                  <a:srgbClr val="C6C9C7"/>
                </a:solidFill>
                <a:latin typeface="UbuntuMono-Regular"/>
              </a:rPr>
              <a:t>|</a:t>
            </a:r>
            <a:r>
              <a:rPr lang="en-US" sz="1800" b="0" i="0" u="none" strike="noStrike" baseline="0">
                <a:solidFill>
                  <a:srgbClr val="82A3BF"/>
                </a:solidFill>
                <a:latin typeface="UbuntuMono-Regular"/>
              </a:rPr>
              <a:t>INTERFACE</a:t>
            </a:r>
            <a:r>
              <a:rPr lang="en-US" sz="1800" b="0" i="0" u="none" strike="noStrike" baseline="0">
                <a:solidFill>
                  <a:srgbClr val="C6C9C7"/>
                </a:solidFill>
                <a:latin typeface="UbuntuMono-Regular"/>
              </a:rPr>
              <a:t>&gt; item3 [item4 ...]]</a:t>
            </a:r>
          </a:p>
          <a:p>
            <a:pPr algn="l"/>
            <a:r>
              <a:rPr lang="en-US" sz="1800" b="0" i="0" u="none" strike="noStrike" baseline="0">
                <a:solidFill>
                  <a:srgbClr val="C6C9C7"/>
                </a:solidFill>
                <a:latin typeface="UbuntuMono-Regular"/>
              </a:rPr>
              <a:t>...)</a:t>
            </a:r>
            <a:endParaRPr kumimoji="0" lang="en-US" sz="1800" b="0" i="0" u="none" strike="noStrike" kern="0" cap="none" spc="0" normalizeH="0" baseline="0" noProof="0" dirty="0">
              <a:ln>
                <a:noFill/>
              </a:ln>
              <a:solidFill>
                <a:srgbClr val="000000"/>
              </a:solidFill>
              <a:effectLst/>
              <a:uLnTx/>
              <a:uFillTx/>
            </a:endParaRPr>
          </a:p>
        </p:txBody>
      </p:sp>
      <p:sp>
        <p:nvSpPr>
          <p:cNvPr id="6" name="Textfeld 5">
            <a:extLst>
              <a:ext uri="{FF2B5EF4-FFF2-40B4-BE49-F238E27FC236}">
                <a16:creationId xmlns:a16="http://schemas.microsoft.com/office/drawing/2014/main" id="{86A3EBEF-33AF-4541-BC38-1EC825A85C7A}"/>
              </a:ext>
            </a:extLst>
          </p:cNvPr>
          <p:cNvSpPr txBox="1"/>
          <p:nvPr/>
        </p:nvSpPr>
        <p:spPr>
          <a:xfrm>
            <a:off x="7130374" y="5133813"/>
            <a:ext cx="3657600" cy="388800"/>
          </a:xfrm>
          <a:prstGeom prst="rect">
            <a:avLst/>
          </a:prstGeom>
          <a:solidFill>
            <a:schemeClr val="tx1"/>
          </a:solid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800" b="0" i="0" u="none" strike="noStrike" baseline="0" dirty="0">
                <a:solidFill>
                  <a:srgbClr val="F1C774"/>
                </a:solidFill>
                <a:latin typeface="UbuntuMono-Regular"/>
              </a:rPr>
              <a:t>target_link_libraries</a:t>
            </a:r>
            <a:r>
              <a:rPr lang="en-US" sz="1800" b="0" i="0" u="none" strike="noStrike" baseline="0" dirty="0">
                <a:solidFill>
                  <a:srgbClr val="C6C9C7"/>
                </a:solidFill>
                <a:latin typeface="UbuntuMono-Regular"/>
              </a:rPr>
              <a:t>(Foo </a:t>
            </a:r>
            <a:r>
              <a:rPr lang="en-US" sz="1800" b="0" i="0" u="none" strike="noStrike" baseline="0" dirty="0">
                <a:solidFill>
                  <a:srgbClr val="82A3BF"/>
                </a:solidFill>
                <a:latin typeface="UbuntuMono-Regular"/>
              </a:rPr>
              <a:t>PRIVATE </a:t>
            </a:r>
            <a:r>
              <a:rPr lang="en-US" sz="1800" b="0" i="0" u="none" strike="noStrike" baseline="0" dirty="0">
                <a:solidFill>
                  <a:srgbClr val="C6C9C7"/>
                </a:solidFill>
                <a:latin typeface="UbuntuMono-Regular"/>
              </a:rPr>
              <a:t>Bar)</a:t>
            </a:r>
            <a:endParaRPr kumimoji="0" lang="en-US" sz="18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7922028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Target_link_libraries</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commands</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71</a:t>
            </a:fld>
            <a:endParaRPr lang="en-US" noProof="1"/>
          </a:p>
        </p:txBody>
      </p:sp>
      <p:sp>
        <p:nvSpPr>
          <p:cNvPr id="8" name="Textfeld 7">
            <a:extLst>
              <a:ext uri="{FF2B5EF4-FFF2-40B4-BE49-F238E27FC236}">
                <a16:creationId xmlns:a16="http://schemas.microsoft.com/office/drawing/2014/main" id="{D7B1F481-E045-43C7-96B3-DDA193539774}"/>
              </a:ext>
            </a:extLst>
          </p:cNvPr>
          <p:cNvSpPr txBox="1"/>
          <p:nvPr/>
        </p:nvSpPr>
        <p:spPr>
          <a:xfrm>
            <a:off x="410845" y="1339875"/>
            <a:ext cx="5753100" cy="1270906"/>
          </a:xfrm>
          <a:prstGeom prst="rect">
            <a:avLst/>
          </a:prstGeom>
          <a:solidFill>
            <a:schemeClr val="tx1"/>
          </a:solidFill>
        </p:spPr>
        <p:txBody>
          <a:bodyPr wrap="square" lIns="0" tIns="0" rIns="0" bIns="0" rtlCol="0">
            <a:noAutofit/>
          </a:bodyPr>
          <a:lstStyle/>
          <a:p>
            <a:pPr algn="l"/>
            <a:r>
              <a:rPr lang="en-US" sz="1800" b="0" i="0" u="none" strike="noStrike" baseline="0">
                <a:solidFill>
                  <a:srgbClr val="F1C774"/>
                </a:solidFill>
                <a:latin typeface="UbuntuMono-Regular"/>
              </a:rPr>
              <a:t>target_link_libraries</a:t>
            </a:r>
            <a:r>
              <a:rPr lang="en-US" sz="1800" b="0" i="0" u="none" strike="noStrike" baseline="0">
                <a:solidFill>
                  <a:srgbClr val="C6C9C7"/>
                </a:solidFill>
                <a:latin typeface="UbuntuMono-Regular"/>
              </a:rPr>
              <a:t>(targetName</a:t>
            </a:r>
          </a:p>
          <a:p>
            <a:pPr algn="l"/>
            <a:r>
              <a:rPr lang="en-US" sz="1800" b="0" i="0" u="none" strike="noStrike" baseline="0">
                <a:solidFill>
                  <a:srgbClr val="C6C9C7"/>
                </a:solidFill>
                <a:latin typeface="UbuntuMono-Regular"/>
              </a:rPr>
              <a:t>&lt;</a:t>
            </a:r>
            <a:r>
              <a:rPr lang="en-US" sz="1800" b="0" i="0" u="none" strike="noStrike" baseline="0">
                <a:solidFill>
                  <a:srgbClr val="82A3BF"/>
                </a:solidFill>
                <a:latin typeface="UbuntuMono-Regular"/>
              </a:rPr>
              <a:t>PRIVATE</a:t>
            </a:r>
            <a:r>
              <a:rPr lang="en-US" sz="1800" b="0" i="0" u="none" strike="noStrike" baseline="0">
                <a:solidFill>
                  <a:srgbClr val="C6C9C7"/>
                </a:solidFill>
                <a:latin typeface="UbuntuMono-Regular"/>
              </a:rPr>
              <a:t>|</a:t>
            </a:r>
            <a:r>
              <a:rPr lang="en-US" sz="1800" b="0" i="0" u="none" strike="noStrike" baseline="0">
                <a:solidFill>
                  <a:srgbClr val="82A3BF"/>
                </a:solidFill>
                <a:latin typeface="UbuntuMono-Regular"/>
              </a:rPr>
              <a:t>PUBLIC</a:t>
            </a:r>
            <a:r>
              <a:rPr lang="en-US" sz="1800" b="0" i="0" u="none" strike="noStrike" baseline="0">
                <a:solidFill>
                  <a:srgbClr val="C6C9C7"/>
                </a:solidFill>
                <a:latin typeface="UbuntuMono-Regular"/>
              </a:rPr>
              <a:t>|</a:t>
            </a:r>
            <a:r>
              <a:rPr lang="en-US" sz="1800" b="0" i="0" u="none" strike="noStrike" baseline="0">
                <a:solidFill>
                  <a:srgbClr val="82A3BF"/>
                </a:solidFill>
                <a:latin typeface="UbuntuMono-Regular"/>
              </a:rPr>
              <a:t>INTERFACE</a:t>
            </a:r>
            <a:r>
              <a:rPr lang="en-US" sz="1800" b="0" i="0" u="none" strike="noStrike" baseline="0">
                <a:solidFill>
                  <a:srgbClr val="C6C9C7"/>
                </a:solidFill>
                <a:latin typeface="UbuntuMono-Regular"/>
              </a:rPr>
              <a:t>&gt; item1 [item2 ...]</a:t>
            </a:r>
          </a:p>
          <a:p>
            <a:pPr algn="l"/>
            <a:r>
              <a:rPr lang="en-US" sz="1800" b="0" i="0" u="none" strike="noStrike" baseline="0">
                <a:solidFill>
                  <a:srgbClr val="C6C9C7"/>
                </a:solidFill>
                <a:latin typeface="UbuntuMono-Regular"/>
              </a:rPr>
              <a:t>[&lt;</a:t>
            </a:r>
            <a:r>
              <a:rPr lang="en-US" sz="1800" b="0" i="0" u="none" strike="noStrike" baseline="0">
                <a:solidFill>
                  <a:srgbClr val="82A3BF"/>
                </a:solidFill>
                <a:latin typeface="UbuntuMono-Regular"/>
              </a:rPr>
              <a:t>PRIVATE</a:t>
            </a:r>
            <a:r>
              <a:rPr lang="en-US" sz="1800" b="0" i="0" u="none" strike="noStrike" baseline="0">
                <a:solidFill>
                  <a:srgbClr val="C6C9C7"/>
                </a:solidFill>
                <a:latin typeface="UbuntuMono-Regular"/>
              </a:rPr>
              <a:t>|</a:t>
            </a:r>
            <a:r>
              <a:rPr lang="en-US" sz="1800" b="0" i="0" u="none" strike="noStrike" baseline="0">
                <a:solidFill>
                  <a:srgbClr val="82A3BF"/>
                </a:solidFill>
                <a:latin typeface="UbuntuMono-Regular"/>
              </a:rPr>
              <a:t>PUBLIC</a:t>
            </a:r>
            <a:r>
              <a:rPr lang="en-US" sz="1800" b="0" i="0" u="none" strike="noStrike" baseline="0">
                <a:solidFill>
                  <a:srgbClr val="C6C9C7"/>
                </a:solidFill>
                <a:latin typeface="UbuntuMono-Regular"/>
              </a:rPr>
              <a:t>|</a:t>
            </a:r>
            <a:r>
              <a:rPr lang="en-US" sz="1800" b="0" i="0" u="none" strike="noStrike" baseline="0">
                <a:solidFill>
                  <a:srgbClr val="82A3BF"/>
                </a:solidFill>
                <a:latin typeface="UbuntuMono-Regular"/>
              </a:rPr>
              <a:t>INTERFACE</a:t>
            </a:r>
            <a:r>
              <a:rPr lang="en-US" sz="1800" b="0" i="0" u="none" strike="noStrike" baseline="0">
                <a:solidFill>
                  <a:srgbClr val="C6C9C7"/>
                </a:solidFill>
                <a:latin typeface="UbuntuMono-Regular"/>
              </a:rPr>
              <a:t>&gt; item3 [item4 ...]]</a:t>
            </a:r>
          </a:p>
          <a:p>
            <a:pPr algn="l"/>
            <a:r>
              <a:rPr lang="en-US" sz="1800" b="0" i="0" u="none" strike="noStrike" baseline="0">
                <a:solidFill>
                  <a:srgbClr val="C6C9C7"/>
                </a:solidFill>
                <a:latin typeface="UbuntuMono-Regular"/>
              </a:rPr>
              <a:t>...)</a:t>
            </a:r>
            <a:endParaRPr kumimoji="0" lang="en-US" sz="1800" b="0" i="0" u="none" strike="noStrike" kern="0" cap="none" spc="0" normalizeH="0" baseline="0" noProof="0" dirty="0">
              <a:ln>
                <a:noFill/>
              </a:ln>
              <a:solidFill>
                <a:srgbClr val="000000"/>
              </a:solidFill>
              <a:effectLst/>
              <a:uLnTx/>
              <a:uFillTx/>
            </a:endParaRPr>
          </a:p>
        </p:txBody>
      </p:sp>
      <p:graphicFrame>
        <p:nvGraphicFramePr>
          <p:cNvPr id="10" name="Tabelle 10">
            <a:extLst>
              <a:ext uri="{FF2B5EF4-FFF2-40B4-BE49-F238E27FC236}">
                <a16:creationId xmlns:a16="http://schemas.microsoft.com/office/drawing/2014/main" id="{F68C8E16-722E-41AD-8FCD-4C53C5FE98CA}"/>
              </a:ext>
            </a:extLst>
          </p:cNvPr>
          <p:cNvGraphicFramePr>
            <a:graphicFrameLocks noGrp="1"/>
          </p:cNvGraphicFramePr>
          <p:nvPr>
            <p:ph sz="quarter" idx="1"/>
            <p:extLst>
              <p:ext uri="{D42A27DB-BD31-4B8C-83A1-F6EECF244321}">
                <p14:modId xmlns:p14="http://schemas.microsoft.com/office/powerpoint/2010/main" val="2610029654"/>
              </p:ext>
            </p:extLst>
          </p:nvPr>
        </p:nvGraphicFramePr>
        <p:xfrm>
          <a:off x="182563" y="3120256"/>
          <a:ext cx="10450512" cy="1112520"/>
        </p:xfrm>
        <a:graphic>
          <a:graphicData uri="http://schemas.openxmlformats.org/drawingml/2006/table">
            <a:tbl>
              <a:tblPr firstRow="1" bandRow="1">
                <a:tableStyleId>{5C22544A-7EE6-4342-B048-85BDC9FD1C3A}</a:tableStyleId>
              </a:tblPr>
              <a:tblGrid>
                <a:gridCol w="3483504">
                  <a:extLst>
                    <a:ext uri="{9D8B030D-6E8A-4147-A177-3AD203B41FA5}">
                      <a16:colId xmlns:a16="http://schemas.microsoft.com/office/drawing/2014/main" val="4210752925"/>
                    </a:ext>
                  </a:extLst>
                </a:gridCol>
                <a:gridCol w="3483504">
                  <a:extLst>
                    <a:ext uri="{9D8B030D-6E8A-4147-A177-3AD203B41FA5}">
                      <a16:colId xmlns:a16="http://schemas.microsoft.com/office/drawing/2014/main" val="3480936448"/>
                    </a:ext>
                  </a:extLst>
                </a:gridCol>
                <a:gridCol w="3483504">
                  <a:extLst>
                    <a:ext uri="{9D8B030D-6E8A-4147-A177-3AD203B41FA5}">
                      <a16:colId xmlns:a16="http://schemas.microsoft.com/office/drawing/2014/main" val="3299491979"/>
                    </a:ext>
                  </a:extLst>
                </a:gridCol>
              </a:tblGrid>
              <a:tr h="370840">
                <a:tc>
                  <a:txBody>
                    <a:bodyPr/>
                    <a:lstStyle/>
                    <a:p>
                      <a:endParaRPr lang="en-US" dirty="0"/>
                    </a:p>
                  </a:txBody>
                  <a:tcPr/>
                </a:tc>
                <a:tc>
                  <a:txBody>
                    <a:bodyPr/>
                    <a:lstStyle/>
                    <a:p>
                      <a:r>
                        <a:rPr lang="en-US" dirty="0"/>
                        <a:t>Needed by me</a:t>
                      </a:r>
                    </a:p>
                  </a:txBody>
                  <a:tcPr/>
                </a:tc>
                <a:tc>
                  <a:txBody>
                    <a:bodyPr/>
                    <a:lstStyle/>
                    <a:p>
                      <a:r>
                        <a:rPr lang="en-US" dirty="0"/>
                        <a:t>Not needed by me</a:t>
                      </a:r>
                    </a:p>
                  </a:txBody>
                  <a:tcPr/>
                </a:tc>
                <a:extLst>
                  <a:ext uri="{0D108BD9-81ED-4DB2-BD59-A6C34878D82A}">
                    <a16:rowId xmlns:a16="http://schemas.microsoft.com/office/drawing/2014/main" val="796698177"/>
                  </a:ext>
                </a:extLst>
              </a:tr>
              <a:tr h="370840">
                <a:tc>
                  <a:txBody>
                    <a:bodyPr/>
                    <a:lstStyle/>
                    <a:p>
                      <a:r>
                        <a:rPr lang="en-US" dirty="0"/>
                        <a:t>Needed by dependers</a:t>
                      </a:r>
                    </a:p>
                  </a:txBody>
                  <a:tcPr/>
                </a:tc>
                <a:tc>
                  <a:txBody>
                    <a:bodyPr/>
                    <a:lstStyle/>
                    <a:p>
                      <a:r>
                        <a:rPr lang="en-US" dirty="0"/>
                        <a:t>PUBLIC</a:t>
                      </a:r>
                    </a:p>
                  </a:txBody>
                  <a:tcPr/>
                </a:tc>
                <a:tc>
                  <a:txBody>
                    <a:bodyPr/>
                    <a:lstStyle/>
                    <a:p>
                      <a:r>
                        <a:rPr lang="en-US" dirty="0"/>
                        <a:t>INTERFACE</a:t>
                      </a:r>
                    </a:p>
                  </a:txBody>
                  <a:tcPr/>
                </a:tc>
                <a:extLst>
                  <a:ext uri="{0D108BD9-81ED-4DB2-BD59-A6C34878D82A}">
                    <a16:rowId xmlns:a16="http://schemas.microsoft.com/office/drawing/2014/main" val="2689161066"/>
                  </a:ext>
                </a:extLst>
              </a:tr>
              <a:tr h="370840">
                <a:tc>
                  <a:txBody>
                    <a:bodyPr/>
                    <a:lstStyle/>
                    <a:p>
                      <a:r>
                        <a:rPr lang="en-US" dirty="0"/>
                        <a:t>Not needed by dependers</a:t>
                      </a:r>
                    </a:p>
                  </a:txBody>
                  <a:tcPr/>
                </a:tc>
                <a:tc>
                  <a:txBody>
                    <a:bodyPr/>
                    <a:lstStyle/>
                    <a:p>
                      <a:r>
                        <a:rPr lang="en-US" dirty="0"/>
                        <a:t>PRIVATE</a:t>
                      </a:r>
                    </a:p>
                  </a:txBody>
                  <a:tcPr/>
                </a:tc>
                <a:tc>
                  <a:txBody>
                    <a:bodyPr/>
                    <a:lstStyle/>
                    <a:p>
                      <a:r>
                        <a:rPr lang="en-US" dirty="0">
                          <a:sym typeface="Wingdings" panose="05000000000000000000" pitchFamily="2" charset="2"/>
                        </a:rPr>
                        <a:t></a:t>
                      </a:r>
                      <a:endParaRPr lang="en-US" dirty="0"/>
                    </a:p>
                  </a:txBody>
                  <a:tcPr/>
                </a:tc>
                <a:extLst>
                  <a:ext uri="{0D108BD9-81ED-4DB2-BD59-A6C34878D82A}">
                    <a16:rowId xmlns:a16="http://schemas.microsoft.com/office/drawing/2014/main" val="3785370494"/>
                  </a:ext>
                </a:extLst>
              </a:tr>
            </a:tbl>
          </a:graphicData>
        </a:graphic>
      </p:graphicFrame>
      <p:sp>
        <p:nvSpPr>
          <p:cNvPr id="9" name="Textfeld 8">
            <a:extLst>
              <a:ext uri="{FF2B5EF4-FFF2-40B4-BE49-F238E27FC236}">
                <a16:creationId xmlns:a16="http://schemas.microsoft.com/office/drawing/2014/main" id="{C2610A43-4510-4C82-B10E-689530519140}"/>
              </a:ext>
            </a:extLst>
          </p:cNvPr>
          <p:cNvSpPr txBox="1"/>
          <p:nvPr/>
        </p:nvSpPr>
        <p:spPr>
          <a:xfrm>
            <a:off x="7130374" y="5133813"/>
            <a:ext cx="3657600" cy="388800"/>
          </a:xfrm>
          <a:prstGeom prst="rect">
            <a:avLst/>
          </a:prstGeom>
          <a:solidFill>
            <a:schemeClr val="tx1"/>
          </a:solid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800" b="0" i="0" u="none" strike="noStrike" baseline="0" dirty="0">
                <a:solidFill>
                  <a:srgbClr val="F1C774"/>
                </a:solidFill>
                <a:latin typeface="UbuntuMono-Regular"/>
              </a:rPr>
              <a:t>target_link_libraries</a:t>
            </a:r>
            <a:r>
              <a:rPr lang="en-US" sz="1800" b="0" i="0" u="none" strike="noStrike" baseline="0" dirty="0">
                <a:solidFill>
                  <a:srgbClr val="C6C9C7"/>
                </a:solidFill>
                <a:latin typeface="UbuntuMono-Regular"/>
              </a:rPr>
              <a:t>(Foo </a:t>
            </a:r>
            <a:r>
              <a:rPr lang="en-US" sz="1800" b="0" i="0" u="none" strike="noStrike" baseline="0" dirty="0">
                <a:solidFill>
                  <a:srgbClr val="82A3BF"/>
                </a:solidFill>
                <a:latin typeface="UbuntuMono-Regular"/>
              </a:rPr>
              <a:t>PRIVATE </a:t>
            </a:r>
            <a:r>
              <a:rPr lang="en-US" sz="1800" b="0" i="0" u="none" strike="noStrike" baseline="0" dirty="0">
                <a:solidFill>
                  <a:srgbClr val="C6C9C7"/>
                </a:solidFill>
                <a:latin typeface="UbuntuMono-Regular"/>
              </a:rPr>
              <a:t>Bar)</a:t>
            </a:r>
            <a:endParaRPr kumimoji="0" lang="en-US" sz="18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24137509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target_sources</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commands</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72</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a:xfrm>
            <a:off x="258762" y="2817674"/>
            <a:ext cx="10450800" cy="410210"/>
          </a:xfrm>
        </p:spPr>
        <p:txBody>
          <a:bodyPr/>
          <a:lstStyle/>
          <a:p>
            <a:r>
              <a:rPr lang="en-AU" sz="1800" b="0" i="0" u="none" strike="noStrike" baseline="0" noProof="0" dirty="0">
                <a:solidFill>
                  <a:srgbClr val="464547"/>
                </a:solidFill>
                <a:latin typeface="T3Font_661"/>
              </a:rPr>
              <a:t>Allows to add </a:t>
            </a:r>
            <a:r>
              <a:rPr lang="en-AU" sz="1800" b="0" i="0" u="none" strike="noStrike" baseline="0" noProof="0" dirty="0">
                <a:solidFill>
                  <a:srgbClr val="464547"/>
                </a:solidFill>
                <a:latin typeface="T3Font_660"/>
              </a:rPr>
              <a:t>(</a:t>
            </a:r>
            <a:r>
              <a:rPr lang="en-AU" sz="1800" b="0" i="0" u="none" strike="noStrike" baseline="0" noProof="0" dirty="0">
                <a:solidFill>
                  <a:srgbClr val="464547"/>
                </a:solidFill>
                <a:latin typeface="T3Font_661"/>
              </a:rPr>
              <a:t>additional</a:t>
            </a:r>
            <a:r>
              <a:rPr lang="en-AU" sz="1800" b="0" i="0" u="none" strike="noStrike" baseline="0" noProof="0" dirty="0">
                <a:solidFill>
                  <a:srgbClr val="464547"/>
                </a:solidFill>
                <a:latin typeface="T3Font_660"/>
              </a:rPr>
              <a:t>) </a:t>
            </a:r>
            <a:r>
              <a:rPr lang="en-AU" sz="1800" b="0" i="0" u="none" strike="noStrike" baseline="0" noProof="0" dirty="0">
                <a:solidFill>
                  <a:srgbClr val="464547"/>
                </a:solidFill>
                <a:latin typeface="T3Font_661"/>
              </a:rPr>
              <a:t>sources to already defined target</a:t>
            </a:r>
            <a:endParaRPr lang="en-AU" noProof="0" dirty="0"/>
          </a:p>
        </p:txBody>
      </p:sp>
      <p:sp>
        <p:nvSpPr>
          <p:cNvPr id="6" name="Textfeld 5">
            <a:extLst>
              <a:ext uri="{FF2B5EF4-FFF2-40B4-BE49-F238E27FC236}">
                <a16:creationId xmlns:a16="http://schemas.microsoft.com/office/drawing/2014/main" id="{DEED1838-4413-405E-B015-4ABD6A6D86B6}"/>
              </a:ext>
            </a:extLst>
          </p:cNvPr>
          <p:cNvSpPr txBox="1"/>
          <p:nvPr/>
        </p:nvSpPr>
        <p:spPr>
          <a:xfrm>
            <a:off x="723900" y="1425600"/>
            <a:ext cx="5314950" cy="965175"/>
          </a:xfrm>
          <a:prstGeom prst="rect">
            <a:avLst/>
          </a:prstGeom>
          <a:solidFill>
            <a:schemeClr val="tx1"/>
          </a:solidFill>
        </p:spPr>
        <p:txBody>
          <a:bodyPr wrap="square" lIns="0" tIns="0" rIns="0" bIns="0" rtlCol="0">
            <a:noAutofit/>
          </a:bodyPr>
          <a:lstStyle/>
          <a:p>
            <a:pPr algn="l"/>
            <a:r>
              <a:rPr lang="en-US" sz="1800" b="0" i="0" u="none" strike="noStrike" baseline="0" dirty="0">
                <a:solidFill>
                  <a:srgbClr val="F1C774"/>
                </a:solidFill>
                <a:latin typeface="UbuntuMono-Regular"/>
              </a:rPr>
              <a:t>target_sources</a:t>
            </a:r>
            <a:r>
              <a:rPr lang="en-US" sz="1800" b="0" i="0" u="none" strike="noStrike" baseline="0" dirty="0">
                <a:solidFill>
                  <a:srgbClr val="C6C9C7"/>
                </a:solidFill>
                <a:latin typeface="UbuntuMono-Regular"/>
              </a:rPr>
              <a:t>(&lt;target&gt;</a:t>
            </a:r>
          </a:p>
          <a:p>
            <a:pPr algn="l"/>
            <a:r>
              <a:rPr lang="en-US" sz="1800" b="0" i="0" u="none" strike="noStrike" baseline="0" dirty="0">
                <a:solidFill>
                  <a:srgbClr val="C6C9C7"/>
                </a:solidFill>
                <a:latin typeface="UbuntuMono-Regular"/>
              </a:rPr>
              <a:t>&lt;</a:t>
            </a:r>
            <a:r>
              <a:rPr lang="en-US" sz="1800" b="0" i="0" u="none" strike="noStrike" baseline="0" dirty="0">
                <a:solidFill>
                  <a:srgbClr val="82A3BF"/>
                </a:solidFill>
                <a:latin typeface="UbuntuMono-Regular"/>
              </a:rPr>
              <a:t>INTERFACE</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PUBLIC</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PRIVATE</a:t>
            </a:r>
            <a:r>
              <a:rPr lang="en-US" sz="1800" b="0" i="0" u="none" strike="noStrike" baseline="0" dirty="0">
                <a:solidFill>
                  <a:srgbClr val="C6C9C7"/>
                </a:solidFill>
                <a:latin typeface="UbuntuMono-Regular"/>
              </a:rPr>
              <a:t>&gt; [items1...]</a:t>
            </a:r>
          </a:p>
          <a:p>
            <a:pPr algn="l"/>
            <a:r>
              <a:rPr lang="en-US" sz="1800" b="0" i="0" u="none" strike="noStrike" baseline="0" dirty="0">
                <a:solidFill>
                  <a:srgbClr val="C6C9C7"/>
                </a:solidFill>
                <a:latin typeface="UbuntuMono-Regular"/>
              </a:rPr>
              <a:t>[&lt;</a:t>
            </a:r>
            <a:r>
              <a:rPr lang="en-US" sz="1800" b="0" i="0" u="none" strike="noStrike" baseline="0" dirty="0">
                <a:solidFill>
                  <a:srgbClr val="82A3BF"/>
                </a:solidFill>
                <a:latin typeface="UbuntuMono-Regular"/>
              </a:rPr>
              <a:t>INTERFACE</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PUBLIC</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PRIVATE</a:t>
            </a:r>
            <a:r>
              <a:rPr lang="en-US" sz="1800" b="0" i="0" u="none" strike="noStrike" baseline="0" dirty="0">
                <a:solidFill>
                  <a:srgbClr val="C6C9C7"/>
                </a:solidFill>
                <a:latin typeface="UbuntuMono-Regular"/>
              </a:rPr>
              <a:t>&gt; [items2...] ...])</a:t>
            </a:r>
            <a:endParaRPr kumimoji="0" lang="en-US" sz="1800" b="0" i="0" u="none" strike="noStrike" kern="0" cap="none" spc="0" normalizeH="0" baseline="0" noProof="0" dirty="0">
              <a:ln>
                <a:noFill/>
              </a:ln>
              <a:solidFill>
                <a:srgbClr val="000000"/>
              </a:solidFill>
              <a:effectLst/>
              <a:uLnTx/>
              <a:uFillTx/>
            </a:endParaRPr>
          </a:p>
        </p:txBody>
      </p:sp>
      <p:sp>
        <p:nvSpPr>
          <p:cNvPr id="7" name="Textfeld 6">
            <a:extLst>
              <a:ext uri="{FF2B5EF4-FFF2-40B4-BE49-F238E27FC236}">
                <a16:creationId xmlns:a16="http://schemas.microsoft.com/office/drawing/2014/main" id="{3392E493-6A35-4A87-AA5D-FF3A6AE30DC8}"/>
              </a:ext>
            </a:extLst>
          </p:cNvPr>
          <p:cNvSpPr txBox="1"/>
          <p:nvPr/>
        </p:nvSpPr>
        <p:spPr>
          <a:xfrm>
            <a:off x="723900" y="3654783"/>
            <a:ext cx="5314950" cy="1141690"/>
          </a:xfrm>
          <a:prstGeom prst="rect">
            <a:avLst/>
          </a:prstGeom>
          <a:solidFill>
            <a:schemeClr val="tx1"/>
          </a:solidFill>
        </p:spPr>
        <p:txBody>
          <a:bodyPr wrap="square" lIns="0" tIns="0" rIns="0" bIns="0" rtlCol="0">
            <a:noAutofit/>
          </a:bodyPr>
          <a:lstStyle/>
          <a:p>
            <a:pPr algn="l"/>
            <a:r>
              <a:rPr lang="en-US" sz="1800" b="0" i="0" u="none" strike="noStrike" baseline="0" dirty="0">
                <a:solidFill>
                  <a:srgbClr val="F1C774"/>
                </a:solidFill>
                <a:latin typeface="UbuntuMono-Regular"/>
              </a:rPr>
              <a:t>add_library</a:t>
            </a:r>
            <a:r>
              <a:rPr lang="en-US" sz="1800" b="0" i="0" u="none" strike="noStrike" baseline="0" dirty="0">
                <a:solidFill>
                  <a:srgbClr val="C6C9C7"/>
                </a:solidFill>
                <a:latin typeface="UbuntuMono-Regular"/>
              </a:rPr>
              <a:t>(Foo foo.cpp)</a:t>
            </a:r>
          </a:p>
          <a:p>
            <a:pPr algn="l"/>
            <a:r>
              <a:rPr lang="en-US" sz="1800" b="0" i="0" u="none" strike="noStrike" baseline="0" dirty="0">
                <a:solidFill>
                  <a:srgbClr val="F1C774"/>
                </a:solidFill>
                <a:latin typeface="UbuntuMono-Regular"/>
              </a:rPr>
              <a:t>if</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WIN32</a:t>
            </a:r>
            <a:r>
              <a:rPr lang="en-US" sz="1800" b="0" i="0" u="none" strike="noStrike" baseline="0" dirty="0">
                <a:solidFill>
                  <a:srgbClr val="C6C9C7"/>
                </a:solidFill>
                <a:latin typeface="UbuntuMono-Regular"/>
              </a:rPr>
              <a:t>)</a:t>
            </a:r>
          </a:p>
          <a:p>
            <a:pPr algn="l"/>
            <a:r>
              <a:rPr lang="en-US" sz="1800" b="0" i="0" u="none" strike="noStrike" baseline="0" dirty="0">
                <a:solidFill>
                  <a:srgbClr val="F1C774"/>
                </a:solidFill>
                <a:latin typeface="UbuntuMono-Regular"/>
              </a:rPr>
              <a:t>target_sources</a:t>
            </a:r>
            <a:r>
              <a:rPr lang="en-US" sz="1800" b="0" i="0" u="none" strike="noStrike" baseline="0" dirty="0">
                <a:solidFill>
                  <a:srgbClr val="C6C9C7"/>
                </a:solidFill>
                <a:latin typeface="UbuntuMono-Regular"/>
              </a:rPr>
              <a:t>(Foo </a:t>
            </a:r>
            <a:r>
              <a:rPr lang="en-US" sz="1800" b="0" i="0" u="none" strike="noStrike" baseline="0" dirty="0">
                <a:solidFill>
                  <a:srgbClr val="82A3BF"/>
                </a:solidFill>
                <a:latin typeface="UbuntuMono-Regular"/>
              </a:rPr>
              <a:t>PRIVATE </a:t>
            </a:r>
            <a:r>
              <a:rPr lang="en-US" sz="1800" b="0" i="0" u="none" strike="noStrike" baseline="0" dirty="0">
                <a:solidFill>
                  <a:srgbClr val="C6C9C7"/>
                </a:solidFill>
                <a:latin typeface="UbuntuMono-Regular"/>
              </a:rPr>
              <a:t>foo_win32.cpp)</a:t>
            </a:r>
          </a:p>
          <a:p>
            <a:pPr algn="l"/>
            <a:r>
              <a:rPr lang="en-US" sz="1800" b="0" i="0" u="none" strike="noStrike" baseline="0" dirty="0">
                <a:solidFill>
                  <a:srgbClr val="F1C774"/>
                </a:solidFill>
                <a:latin typeface="UbuntuMono-Regular"/>
              </a:rPr>
              <a:t>endif</a:t>
            </a:r>
            <a:r>
              <a:rPr lang="en-US" sz="1800" b="0" i="0" u="none" strike="noStrike" baseline="0" dirty="0">
                <a:solidFill>
                  <a:srgbClr val="C6C9C7"/>
                </a:solidFill>
                <a:latin typeface="UbuntuMono-Regular"/>
              </a:rPr>
              <a:t>()</a:t>
            </a:r>
            <a:endParaRPr kumimoji="0" lang="en-US" sz="18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24901097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Exercise – Define libraries</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commands</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73</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p:txBody>
          <a:bodyPr/>
          <a:lstStyle/>
          <a:p>
            <a:pPr marL="342900" indent="-342900">
              <a:buFont typeface="+mj-lt"/>
              <a:buAutoNum type="arabicPeriod"/>
            </a:pPr>
            <a:r>
              <a:rPr lang="en-AU" dirty="0"/>
              <a:t>Add exercise folder “</a:t>
            </a:r>
            <a:r>
              <a:rPr lang="en-AU" dirty="0" err="1"/>
              <a:t>DefineLibraries</a:t>
            </a:r>
            <a:r>
              <a:rPr lang="en-AU" dirty="0"/>
              <a:t>” to your workspace</a:t>
            </a:r>
            <a:endParaRPr lang="en-AU" noProof="0" dirty="0"/>
          </a:p>
          <a:p>
            <a:pPr marL="342900" indent="-342900">
              <a:buFont typeface="+mj-lt"/>
              <a:buAutoNum type="arabicPeriod"/>
            </a:pPr>
            <a:r>
              <a:rPr lang="en-AU" noProof="0" dirty="0"/>
              <a:t>For bob and eve</a:t>
            </a:r>
          </a:p>
          <a:p>
            <a:pPr marL="598481" lvl="1" indent="-342900">
              <a:buFont typeface="+mj-lt"/>
              <a:buAutoNum type="arabicPeriod"/>
            </a:pPr>
            <a:r>
              <a:rPr lang="en-AU" noProof="0" dirty="0"/>
              <a:t>Create a CMakeLists.txt</a:t>
            </a:r>
          </a:p>
          <a:p>
            <a:pPr marL="598481" lvl="1" indent="-342900">
              <a:buFont typeface="+mj-lt"/>
              <a:buAutoNum type="arabicPeriod"/>
            </a:pPr>
            <a:r>
              <a:rPr lang="en-AU" noProof="0" dirty="0"/>
              <a:t>Specify a minimum CMake version required as 3.20</a:t>
            </a:r>
          </a:p>
          <a:p>
            <a:pPr marL="598481" lvl="1" indent="-342900">
              <a:buFont typeface="+mj-lt"/>
              <a:buAutoNum type="arabicPeriod"/>
            </a:pPr>
            <a:r>
              <a:rPr lang="en-AU" noProof="0" dirty="0"/>
              <a:t>Name the project as bob/eve, set the version to 0.1.0 and specify C as its programming language</a:t>
            </a:r>
          </a:p>
          <a:p>
            <a:pPr marL="598481" lvl="1" indent="-342900">
              <a:buFont typeface="+mj-lt"/>
              <a:buAutoNum type="arabicPeriod"/>
            </a:pPr>
            <a:r>
              <a:rPr lang="en-AU" noProof="0" dirty="0"/>
              <a:t>Add a library named bob/eve</a:t>
            </a:r>
          </a:p>
          <a:p>
            <a:pPr marL="598481" lvl="1" indent="-342900">
              <a:buFont typeface="+mj-lt"/>
              <a:buAutoNum type="arabicPeriod"/>
            </a:pPr>
            <a:r>
              <a:rPr lang="en-AU" noProof="0" dirty="0"/>
              <a:t>Specify their include directories</a:t>
            </a:r>
          </a:p>
          <a:p>
            <a:pPr marL="342900" indent="-342900">
              <a:buFont typeface="+mj-lt"/>
              <a:buAutoNum type="arabicPeriod"/>
            </a:pPr>
            <a:r>
              <a:rPr lang="en-AU" noProof="0" dirty="0"/>
              <a:t>Add components bob and eve to your </a:t>
            </a:r>
            <a:r>
              <a:rPr lang="en-AU" dirty="0"/>
              <a:t>A</a:t>
            </a:r>
            <a:r>
              <a:rPr lang="en-AU" noProof="0" dirty="0"/>
              <a:t>lice project by using add_subdirectory</a:t>
            </a:r>
          </a:p>
          <a:p>
            <a:pPr marL="342900" indent="-342900">
              <a:buFont typeface="+mj-lt"/>
              <a:buAutoNum type="arabicPeriod"/>
            </a:pPr>
            <a:r>
              <a:rPr lang="en-AU" noProof="0" dirty="0"/>
              <a:t>Add a private compile options for </a:t>
            </a:r>
            <a:r>
              <a:rPr lang="en-AU" dirty="0"/>
              <a:t>A</a:t>
            </a:r>
            <a:r>
              <a:rPr lang="en-AU" noProof="0" dirty="0"/>
              <a:t>lice “-g” and “-O3”</a:t>
            </a:r>
          </a:p>
          <a:p>
            <a:pPr marL="342900" indent="-342900">
              <a:buFont typeface="+mj-lt"/>
              <a:buAutoNum type="arabicPeriod"/>
            </a:pPr>
            <a:r>
              <a:rPr lang="en-AU" dirty="0"/>
              <a:t>Set Preprocessor variable Eve with help of target_compile_definitions for Alice</a:t>
            </a:r>
            <a:endParaRPr lang="en-AU" noProof="0" dirty="0"/>
          </a:p>
          <a:p>
            <a:pPr marL="342900" indent="-342900">
              <a:buFont typeface="+mj-lt"/>
              <a:buAutoNum type="arabicPeriod"/>
            </a:pPr>
            <a:r>
              <a:rPr lang="en-AU" noProof="0" dirty="0"/>
              <a:t>Add dependencies of bob and eve to </a:t>
            </a:r>
            <a:r>
              <a:rPr lang="en-AU" dirty="0"/>
              <a:t>A</a:t>
            </a:r>
            <a:r>
              <a:rPr lang="en-AU" noProof="0" dirty="0"/>
              <a:t>lice</a:t>
            </a:r>
          </a:p>
        </p:txBody>
      </p:sp>
    </p:spTree>
    <p:extLst>
      <p:ext uri="{BB962C8B-B14F-4D97-AF65-F5344CB8AC3E}">
        <p14:creationId xmlns:p14="http://schemas.microsoft.com/office/powerpoint/2010/main" val="18742249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143D39-1E4F-4270-8F73-03D4DFBB6437}"/>
              </a:ext>
            </a:extLst>
          </p:cNvPr>
          <p:cNvSpPr>
            <a:spLocks noGrp="1"/>
          </p:cNvSpPr>
          <p:nvPr>
            <p:ph type="ctrTitle"/>
          </p:nvPr>
        </p:nvSpPr>
        <p:spPr/>
        <p:txBody>
          <a:bodyPr/>
          <a:lstStyle/>
          <a:p>
            <a:r>
              <a:rPr lang="en-US" dirty="0"/>
              <a:t>CMake Variables</a:t>
            </a:r>
          </a:p>
        </p:txBody>
      </p:sp>
    </p:spTree>
    <p:extLst>
      <p:ext uri="{BB962C8B-B14F-4D97-AF65-F5344CB8AC3E}">
        <p14:creationId xmlns:p14="http://schemas.microsoft.com/office/powerpoint/2010/main" val="12845798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Variables</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variables</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75</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p:txBody>
          <a:bodyPr/>
          <a:lstStyle/>
          <a:p>
            <a:r>
              <a:rPr lang="en-AU" noProof="0" dirty="0"/>
              <a:t>Introducing custom, even the simplest, variables is known to be a common source of bugs and maintenance problems in CMake</a:t>
            </a:r>
          </a:p>
          <a:p>
            <a:r>
              <a:rPr lang="en-AU" noProof="0" dirty="0"/>
              <a:t>Stay out of custom variables. Use targets, properties, and built-in constants instead to deliver a nice and easy to maintain CMake code</a:t>
            </a:r>
          </a:p>
          <a:p>
            <a:r>
              <a:rPr lang="en-AU" noProof="0" dirty="0"/>
              <a:t>Don't introduce custom CMake variables unless you really need to</a:t>
            </a:r>
          </a:p>
          <a:p>
            <a:r>
              <a:rPr lang="en-AU" noProof="0" dirty="0"/>
              <a:t>Custom variables</a:t>
            </a:r>
          </a:p>
          <a:p>
            <a:pPr lvl="1"/>
            <a:r>
              <a:rPr lang="en-AU" noProof="0" dirty="0"/>
              <a:t>are error prone</a:t>
            </a:r>
          </a:p>
          <a:p>
            <a:pPr lvl="1"/>
            <a:r>
              <a:rPr lang="en-AU" noProof="0" dirty="0"/>
              <a:t>Often introduce a lot of noise to the code</a:t>
            </a:r>
          </a:p>
          <a:p>
            <a:pPr lvl="1"/>
            <a:r>
              <a:rPr lang="en-AU" noProof="0" dirty="0"/>
              <a:t>Complicate maintenance </a:t>
            </a:r>
          </a:p>
          <a:p>
            <a:r>
              <a:rPr lang="en-AU" noProof="0" dirty="0"/>
              <a:t>CMake variables seem to be easy but they are not. This is the biggest problem!</a:t>
            </a:r>
          </a:p>
        </p:txBody>
      </p:sp>
    </p:spTree>
    <p:extLst>
      <p:ext uri="{BB962C8B-B14F-4D97-AF65-F5344CB8AC3E}">
        <p14:creationId xmlns:p14="http://schemas.microsoft.com/office/powerpoint/2010/main" val="40955882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Variables</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variables</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76</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p:txBody>
          <a:bodyPr/>
          <a:lstStyle/>
          <a:p>
            <a:r>
              <a:rPr lang="en-AU" noProof="0" dirty="0"/>
              <a:t>Set with set() command</a:t>
            </a:r>
          </a:p>
          <a:p>
            <a:r>
              <a:rPr lang="en-AU" noProof="0" dirty="0"/>
              <a:t>Expand with </a:t>
            </a:r>
            <a:r>
              <a:rPr lang="en-AU" b="1" noProof="0" dirty="0"/>
              <a:t>${}</a:t>
            </a:r>
          </a:p>
          <a:p>
            <a:r>
              <a:rPr lang="en-AU" noProof="0" dirty="0"/>
              <a:t>Variables and values are strings</a:t>
            </a:r>
          </a:p>
          <a:p>
            <a:r>
              <a:rPr lang="en-AU" noProof="0" dirty="0"/>
              <a:t>Lists are ; separated strings</a:t>
            </a:r>
          </a:p>
          <a:p>
            <a:r>
              <a:rPr lang="en-AU" noProof="0" dirty="0"/>
              <a:t>CMake variables are not environment variables</a:t>
            </a:r>
          </a:p>
          <a:p>
            <a:pPr lvl="1"/>
            <a:r>
              <a:rPr lang="en-AU" noProof="0" dirty="0"/>
              <a:t>unlike Makefile</a:t>
            </a:r>
          </a:p>
          <a:p>
            <a:r>
              <a:rPr lang="en-AU" noProof="0" dirty="0"/>
              <a:t>Unset variable expands to an empty string</a:t>
            </a:r>
          </a:p>
        </p:txBody>
      </p:sp>
    </p:spTree>
    <p:extLst>
      <p:ext uri="{BB962C8B-B14F-4D97-AF65-F5344CB8AC3E}">
        <p14:creationId xmlns:p14="http://schemas.microsoft.com/office/powerpoint/2010/main" val="37613605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Variables</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variables</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77</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a:xfrm>
            <a:off x="259200" y="2158445"/>
            <a:ext cx="10450800" cy="2912100"/>
          </a:xfrm>
        </p:spPr>
        <p:txBody>
          <a:bodyPr/>
          <a:lstStyle/>
          <a:p>
            <a:r>
              <a:rPr lang="en-AU" b="1" noProof="0" dirty="0"/>
              <a:t>varName</a:t>
            </a:r>
            <a:r>
              <a:rPr lang="en-AU" noProof="0" dirty="0"/>
              <a:t> can contain</a:t>
            </a:r>
          </a:p>
          <a:p>
            <a:pPr lvl="1"/>
            <a:r>
              <a:rPr lang="en-AU" noProof="0" dirty="0"/>
              <a:t>letters (case-sensitive)</a:t>
            </a:r>
          </a:p>
          <a:p>
            <a:pPr lvl="1"/>
            <a:r>
              <a:rPr lang="en-AU" noProof="0" dirty="0"/>
              <a:t>numbers</a:t>
            </a:r>
          </a:p>
          <a:p>
            <a:pPr lvl="1"/>
            <a:r>
              <a:rPr lang="en-AU" noProof="0" dirty="0"/>
              <a:t>underscores</a:t>
            </a:r>
          </a:p>
          <a:p>
            <a:pPr lvl="1"/>
            <a:r>
              <a:rPr lang="en-AU" noProof="0" dirty="0"/>
              <a:t>., /, -, + (rarely seen in practice)</a:t>
            </a:r>
          </a:p>
          <a:p>
            <a:r>
              <a:rPr lang="en-AU" noProof="0" dirty="0"/>
              <a:t>A variable has a </a:t>
            </a:r>
            <a:r>
              <a:rPr lang="en-AU" b="1" noProof="0" dirty="0"/>
              <a:t>particular scope</a:t>
            </a:r>
          </a:p>
          <a:p>
            <a:r>
              <a:rPr lang="en-AU" noProof="0" dirty="0"/>
              <a:t>All variables are </a:t>
            </a:r>
            <a:r>
              <a:rPr lang="en-AU" b="1" noProof="0" dirty="0"/>
              <a:t>treated as strings</a:t>
            </a:r>
          </a:p>
          <a:p>
            <a:pPr lvl="1"/>
            <a:r>
              <a:rPr lang="en-AU" noProof="0" dirty="0"/>
              <a:t>CMake doesn’t require values to be quoted unless they contain spaces</a:t>
            </a:r>
          </a:p>
          <a:p>
            <a:r>
              <a:rPr lang="en-AU" b="1" noProof="0" dirty="0"/>
              <a:t>The value </a:t>
            </a:r>
            <a:r>
              <a:rPr lang="en-AU" noProof="0" dirty="0"/>
              <a:t>of a variable is </a:t>
            </a:r>
            <a:r>
              <a:rPr lang="en-AU" b="1" noProof="0" dirty="0"/>
              <a:t>obtained with ${varName}</a:t>
            </a:r>
          </a:p>
        </p:txBody>
      </p:sp>
      <p:sp>
        <p:nvSpPr>
          <p:cNvPr id="6" name="Textfeld 5">
            <a:extLst>
              <a:ext uri="{FF2B5EF4-FFF2-40B4-BE49-F238E27FC236}">
                <a16:creationId xmlns:a16="http://schemas.microsoft.com/office/drawing/2014/main" id="{2AE49843-EA51-4190-9747-98E3ADF3ACF1}"/>
              </a:ext>
            </a:extLst>
          </p:cNvPr>
          <p:cNvSpPr txBox="1"/>
          <p:nvPr/>
        </p:nvSpPr>
        <p:spPr>
          <a:xfrm>
            <a:off x="266700" y="1238400"/>
            <a:ext cx="3981450" cy="361950"/>
          </a:xfrm>
          <a:prstGeom prst="rect">
            <a:avLst/>
          </a:prstGeom>
          <a:solidFill>
            <a:schemeClr val="tx1"/>
          </a:solid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800" b="0" i="0" u="none" strike="noStrike" baseline="0" dirty="0">
                <a:solidFill>
                  <a:srgbClr val="F1C774"/>
                </a:solidFill>
                <a:latin typeface="UbuntuMono-Regular"/>
              </a:rPr>
              <a:t>set</a:t>
            </a:r>
            <a:r>
              <a:rPr lang="en-US" sz="1800" b="0" i="0" u="none" strike="noStrike" baseline="0" dirty="0">
                <a:solidFill>
                  <a:srgbClr val="C6C9C7"/>
                </a:solidFill>
                <a:latin typeface="UbuntuMono-Regular"/>
              </a:rPr>
              <a:t>(varName value... [</a:t>
            </a:r>
            <a:r>
              <a:rPr lang="en-US" sz="1800" b="0" i="0" u="none" strike="noStrike" baseline="0" dirty="0">
                <a:solidFill>
                  <a:srgbClr val="82A3BF"/>
                </a:solidFill>
                <a:latin typeface="UbuntuMono-Regular"/>
              </a:rPr>
              <a:t>PARENT_SCOPE</a:t>
            </a:r>
            <a:r>
              <a:rPr lang="en-US" sz="1800" b="0" i="0" u="none" strike="noStrike" baseline="0" dirty="0">
                <a:solidFill>
                  <a:srgbClr val="C6C9C7"/>
                </a:solidFill>
                <a:latin typeface="UbuntuMono-Regular"/>
              </a:rPr>
              <a:t>])</a:t>
            </a:r>
            <a:endParaRPr kumimoji="0" lang="en-US" sz="18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962292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Variables</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variables</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78</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a:xfrm>
            <a:off x="259200" y="3384769"/>
            <a:ext cx="10450800" cy="1685775"/>
          </a:xfrm>
        </p:spPr>
        <p:txBody>
          <a:bodyPr/>
          <a:lstStyle/>
          <a:p>
            <a:r>
              <a:rPr lang="en-AU" noProof="0" dirty="0"/>
              <a:t>If multiple values are given, the values will be joined together with a semicolon separating each value.</a:t>
            </a:r>
          </a:p>
        </p:txBody>
      </p:sp>
      <p:sp>
        <p:nvSpPr>
          <p:cNvPr id="6" name="Textfeld 5">
            <a:extLst>
              <a:ext uri="{FF2B5EF4-FFF2-40B4-BE49-F238E27FC236}">
                <a16:creationId xmlns:a16="http://schemas.microsoft.com/office/drawing/2014/main" id="{2AE49843-EA51-4190-9747-98E3ADF3ACF1}"/>
              </a:ext>
            </a:extLst>
          </p:cNvPr>
          <p:cNvSpPr txBox="1"/>
          <p:nvPr/>
        </p:nvSpPr>
        <p:spPr>
          <a:xfrm>
            <a:off x="266699" y="1238399"/>
            <a:ext cx="4410075" cy="1685775"/>
          </a:xfrm>
          <a:prstGeom prst="rect">
            <a:avLst/>
          </a:prstGeom>
          <a:solidFill>
            <a:schemeClr val="tx1"/>
          </a:solidFill>
        </p:spPr>
        <p:txBody>
          <a:bodyPr wrap="square" lIns="0" tIns="0" rIns="0" bIns="0" rtlCol="0">
            <a:noAutofit/>
          </a:bodyPr>
          <a:lstStyle/>
          <a:p>
            <a:pPr algn="l"/>
            <a:r>
              <a:rPr lang="en-US" sz="1800" b="0" i="0" u="none" strike="noStrike" baseline="0">
                <a:solidFill>
                  <a:srgbClr val="F1C774"/>
                </a:solidFill>
                <a:latin typeface="UbuntuMono-Regular"/>
              </a:rPr>
              <a:t>set</a:t>
            </a:r>
            <a:r>
              <a:rPr lang="en-US" sz="1800" b="0" i="0" u="none" strike="noStrike" baseline="0">
                <a:solidFill>
                  <a:srgbClr val="C6C9C7"/>
                </a:solidFill>
                <a:latin typeface="UbuntuMono-Regular"/>
              </a:rPr>
              <a:t>(myVar a b c) </a:t>
            </a:r>
            <a:r>
              <a:rPr lang="en-US" sz="1800" b="0" i="0" u="none" strike="noStrike" baseline="0">
                <a:solidFill>
                  <a:srgbClr val="707981"/>
                </a:solidFill>
                <a:latin typeface="UbuntuMono-Regular"/>
              </a:rPr>
              <a:t># myVar = "a;b;c"</a:t>
            </a:r>
          </a:p>
          <a:p>
            <a:pPr algn="l"/>
            <a:r>
              <a:rPr lang="en-US" sz="1800" b="0" i="0" u="none" strike="noStrike" baseline="0">
                <a:solidFill>
                  <a:srgbClr val="F1C774"/>
                </a:solidFill>
                <a:latin typeface="UbuntuMono-Regular"/>
              </a:rPr>
              <a:t>set</a:t>
            </a:r>
            <a:r>
              <a:rPr lang="en-US" sz="1800" b="0" i="0" u="none" strike="noStrike" baseline="0">
                <a:solidFill>
                  <a:srgbClr val="C6C9C7"/>
                </a:solidFill>
                <a:latin typeface="UbuntuMono-Regular"/>
              </a:rPr>
              <a:t>(myVar a;b;c) </a:t>
            </a:r>
            <a:r>
              <a:rPr lang="en-US" sz="1800" b="0" i="0" u="none" strike="noStrike" baseline="0">
                <a:solidFill>
                  <a:srgbClr val="707981"/>
                </a:solidFill>
                <a:latin typeface="UbuntuMono-Regular"/>
              </a:rPr>
              <a:t># myVar = "a;b;c"</a:t>
            </a:r>
          </a:p>
          <a:p>
            <a:pPr algn="l"/>
            <a:r>
              <a:rPr lang="en-US" sz="1800" b="0" i="0" u="none" strike="noStrike" baseline="0">
                <a:solidFill>
                  <a:srgbClr val="F1C774"/>
                </a:solidFill>
                <a:latin typeface="UbuntuMono-Regular"/>
              </a:rPr>
              <a:t>set</a:t>
            </a:r>
            <a:r>
              <a:rPr lang="en-US" sz="1800" b="0" i="0" u="none" strike="noStrike" baseline="0">
                <a:solidFill>
                  <a:srgbClr val="C6C9C7"/>
                </a:solidFill>
                <a:latin typeface="UbuntuMono-Regular"/>
              </a:rPr>
              <a:t>(myVar </a:t>
            </a:r>
            <a:r>
              <a:rPr lang="en-US" sz="1800" b="0" i="0" u="none" strike="noStrike" baseline="0">
                <a:solidFill>
                  <a:srgbClr val="B6BE68"/>
                </a:solidFill>
                <a:latin typeface="UbuntuMono-Regular"/>
              </a:rPr>
              <a:t>"a b c"</a:t>
            </a:r>
            <a:r>
              <a:rPr lang="en-US" sz="1800" b="0" i="0" u="none" strike="noStrike" baseline="0">
                <a:solidFill>
                  <a:srgbClr val="C6C9C7"/>
                </a:solidFill>
                <a:latin typeface="UbuntuMono-Regular"/>
              </a:rPr>
              <a:t>) </a:t>
            </a:r>
            <a:r>
              <a:rPr lang="en-US" sz="1800" b="0" i="0" u="none" strike="noStrike" baseline="0">
                <a:solidFill>
                  <a:srgbClr val="707981"/>
                </a:solidFill>
                <a:latin typeface="UbuntuMono-Regular"/>
              </a:rPr>
              <a:t># myVar = "a b c"</a:t>
            </a:r>
          </a:p>
          <a:p>
            <a:pPr algn="l"/>
            <a:r>
              <a:rPr lang="en-US" sz="1800" b="0" i="0" u="none" strike="noStrike" baseline="0">
                <a:solidFill>
                  <a:srgbClr val="F1C774"/>
                </a:solidFill>
                <a:latin typeface="UbuntuMono-Regular"/>
              </a:rPr>
              <a:t>set</a:t>
            </a:r>
            <a:r>
              <a:rPr lang="en-US" sz="1800" b="0" i="0" u="none" strike="noStrike" baseline="0">
                <a:solidFill>
                  <a:srgbClr val="C6C9C7"/>
                </a:solidFill>
                <a:latin typeface="UbuntuMono-Regular"/>
              </a:rPr>
              <a:t>(myVar a b;c) </a:t>
            </a:r>
            <a:r>
              <a:rPr lang="en-US" sz="1800" b="0" i="0" u="none" strike="noStrike" baseline="0">
                <a:solidFill>
                  <a:srgbClr val="707981"/>
                </a:solidFill>
                <a:latin typeface="UbuntuMono-Regular"/>
              </a:rPr>
              <a:t># myVar = "a;b;c"</a:t>
            </a:r>
          </a:p>
          <a:p>
            <a:pPr algn="l"/>
            <a:r>
              <a:rPr lang="en-US" sz="1800" b="0" i="0" u="none" strike="noStrike" baseline="0">
                <a:solidFill>
                  <a:srgbClr val="F1C774"/>
                </a:solidFill>
                <a:latin typeface="UbuntuMono-Regular"/>
              </a:rPr>
              <a:t>set</a:t>
            </a:r>
            <a:r>
              <a:rPr lang="en-US" sz="1800" b="0" i="0" u="none" strike="noStrike" baseline="0">
                <a:solidFill>
                  <a:srgbClr val="C6C9C7"/>
                </a:solidFill>
                <a:latin typeface="UbuntuMono-Regular"/>
              </a:rPr>
              <a:t>(myVar a </a:t>
            </a:r>
            <a:r>
              <a:rPr lang="en-US" sz="1800" b="0" i="0" u="none" strike="noStrike" baseline="0">
                <a:solidFill>
                  <a:srgbClr val="B6BE68"/>
                </a:solidFill>
                <a:latin typeface="UbuntuMono-Regular"/>
              </a:rPr>
              <a:t>"b c"</a:t>
            </a:r>
            <a:r>
              <a:rPr lang="en-US" sz="1800" b="0" i="0" u="none" strike="noStrike" baseline="0">
                <a:solidFill>
                  <a:srgbClr val="C6C9C7"/>
                </a:solidFill>
                <a:latin typeface="UbuntuMono-Regular"/>
              </a:rPr>
              <a:t>) </a:t>
            </a:r>
            <a:r>
              <a:rPr lang="en-US" sz="1800" b="0" i="0" u="none" strike="noStrike" baseline="0">
                <a:solidFill>
                  <a:srgbClr val="707981"/>
                </a:solidFill>
                <a:latin typeface="UbuntuMono-Regular"/>
              </a:rPr>
              <a:t># myVar = "a;b c"</a:t>
            </a:r>
            <a:endParaRPr kumimoji="0" lang="en-US" sz="18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7628503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Usage of undefined variables</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variables</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79</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p:txBody>
          <a:bodyPr/>
          <a:lstStyle/>
          <a:p>
            <a:r>
              <a:rPr lang="en-AU" noProof="0" dirty="0"/>
              <a:t>CMake doesn’t require variables to be defined before using them</a:t>
            </a:r>
          </a:p>
          <a:p>
            <a:r>
              <a:rPr lang="en-AU" noProof="0" dirty="0"/>
              <a:t>Use of an undefined variable simply results in an empty string being substituted</a:t>
            </a:r>
          </a:p>
          <a:p>
            <a:r>
              <a:rPr lang="en-AU" noProof="0" dirty="0"/>
              <a:t>By default, no warning is issued for use of an undefined variable</a:t>
            </a:r>
          </a:p>
          <a:p>
            <a:pPr lvl="1"/>
            <a:r>
              <a:rPr lang="en-AU" noProof="0" dirty="0"/>
              <a:t>--warn-uninitialized option can be given to the cmake command to enable such warnings</a:t>
            </a:r>
          </a:p>
          <a:p>
            <a:pPr lvl="1"/>
            <a:r>
              <a:rPr lang="en-AU" noProof="0" dirty="0"/>
              <a:t>use of undefined variables is very common and is not necessarily a symptom of a problem</a:t>
            </a:r>
          </a:p>
        </p:txBody>
      </p:sp>
    </p:spTree>
    <p:extLst>
      <p:ext uri="{BB962C8B-B14F-4D97-AF65-F5344CB8AC3E}">
        <p14:creationId xmlns:p14="http://schemas.microsoft.com/office/powerpoint/2010/main" val="433484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ABBD0720-947C-47AC-8F33-BB895E3B3E38}"/>
              </a:ext>
            </a:extLst>
          </p:cNvPr>
          <p:cNvSpPr>
            <a:spLocks noGrp="1"/>
          </p:cNvSpPr>
          <p:nvPr>
            <p:ph type="body" sz="quarter" idx="15"/>
          </p:nvPr>
        </p:nvSpPr>
        <p:spPr/>
        <p:txBody>
          <a:bodyPr/>
          <a:lstStyle/>
          <a:p>
            <a:r>
              <a:rPr lang="en-AU" noProof="0" dirty="0"/>
              <a:t>Compilation and Linker process</a:t>
            </a:r>
          </a:p>
        </p:txBody>
      </p:sp>
      <p:sp>
        <p:nvSpPr>
          <p:cNvPr id="2" name="Titel 1">
            <a:extLst>
              <a:ext uri="{FF2B5EF4-FFF2-40B4-BE49-F238E27FC236}">
                <a16:creationId xmlns:a16="http://schemas.microsoft.com/office/drawing/2014/main" id="{657C5ECF-4C61-46F2-B314-574400770872}"/>
              </a:ext>
            </a:extLst>
          </p:cNvPr>
          <p:cNvSpPr>
            <a:spLocks noGrp="1"/>
          </p:cNvSpPr>
          <p:nvPr>
            <p:ph type="title"/>
          </p:nvPr>
        </p:nvSpPr>
        <p:spPr/>
        <p:txBody>
          <a:bodyPr/>
          <a:lstStyle/>
          <a:p>
            <a:r>
              <a:rPr lang="en-AU" noProof="0" dirty="0"/>
              <a:t>A basic Makefile</a:t>
            </a:r>
          </a:p>
        </p:txBody>
      </p:sp>
      <p:sp>
        <p:nvSpPr>
          <p:cNvPr id="12" name="Inhaltsplatzhalter 11">
            <a:extLst>
              <a:ext uri="{FF2B5EF4-FFF2-40B4-BE49-F238E27FC236}">
                <a16:creationId xmlns:a16="http://schemas.microsoft.com/office/drawing/2014/main" id="{B55002C5-1CE5-4C88-A8DB-41E092E6D1D9}"/>
              </a:ext>
            </a:extLst>
          </p:cNvPr>
          <p:cNvSpPr>
            <a:spLocks noGrp="1"/>
          </p:cNvSpPr>
          <p:nvPr>
            <p:ph sz="half" idx="2"/>
          </p:nvPr>
        </p:nvSpPr>
        <p:spPr>
          <a:xfrm>
            <a:off x="5647806" y="1772249"/>
            <a:ext cx="5210694" cy="3826564"/>
          </a:xfrm>
        </p:spPr>
        <p:txBody>
          <a:bodyPr/>
          <a:lstStyle/>
          <a:p>
            <a:r>
              <a:rPr lang="en-AU" noProof="0" dirty="0"/>
              <a:t>Syntax for Makefile</a:t>
            </a:r>
          </a:p>
          <a:p>
            <a:pPr marL="233983" lvl="1" indent="0">
              <a:buNone/>
            </a:pPr>
            <a:r>
              <a:rPr lang="en-AU" noProof="0" dirty="0"/>
              <a:t>targets: prerequisites</a:t>
            </a:r>
          </a:p>
          <a:p>
            <a:pPr marL="233983" lvl="1" indent="0">
              <a:buNone/>
            </a:pPr>
            <a:r>
              <a:rPr lang="en-AU" noProof="0" dirty="0"/>
              <a:t>        &lt;commands&gt;</a:t>
            </a:r>
          </a:p>
          <a:p>
            <a:pPr marL="233983" lvl="1" indent="0">
              <a:buNone/>
            </a:pPr>
            <a:endParaRPr lang="en-AU" noProof="0" dirty="0"/>
          </a:p>
          <a:p>
            <a:pPr>
              <a:lnSpc>
                <a:spcPct val="100000"/>
              </a:lnSpc>
              <a:spcBef>
                <a:spcPts val="0"/>
              </a:spcBef>
            </a:pPr>
            <a:r>
              <a:rPr lang="en-AU" b="0" noProof="0" dirty="0">
                <a:effectLst/>
                <a:latin typeface="Consolas" panose="020B0609020204030204" pitchFamily="49" charset="0"/>
              </a:rPr>
              <a:t>-c: </a:t>
            </a:r>
            <a:r>
              <a:rPr lang="en-AU" b="0" noProof="0" dirty="0">
                <a:effectLst/>
              </a:rPr>
              <a:t>Compile the source code into an object file</a:t>
            </a:r>
          </a:p>
          <a:p>
            <a:pPr>
              <a:lnSpc>
                <a:spcPct val="100000"/>
              </a:lnSpc>
              <a:spcBef>
                <a:spcPts val="0"/>
              </a:spcBef>
            </a:pPr>
            <a:r>
              <a:rPr lang="en-AU" b="0" noProof="0" dirty="0">
                <a:effectLst/>
                <a:latin typeface="Consolas" panose="020B0609020204030204" pitchFamily="49" charset="0"/>
              </a:rPr>
              <a:t>-o: </a:t>
            </a:r>
            <a:r>
              <a:rPr lang="en-AU" b="0" noProof="0" dirty="0">
                <a:effectLst/>
              </a:rPr>
              <a:t>Create an executable</a:t>
            </a:r>
          </a:p>
          <a:p>
            <a:pPr>
              <a:lnSpc>
                <a:spcPct val="100000"/>
              </a:lnSpc>
              <a:spcBef>
                <a:spcPts val="0"/>
              </a:spcBef>
            </a:pPr>
            <a:r>
              <a:rPr lang="en-AU" b="0" noProof="0" dirty="0">
                <a:effectLst/>
                <a:latin typeface="Consolas" panose="020B0609020204030204" pitchFamily="49" charset="0"/>
              </a:rPr>
              <a:t>-L: </a:t>
            </a:r>
            <a:r>
              <a:rPr lang="en-AU" b="0" noProof="0" dirty="0">
                <a:effectLst/>
              </a:rPr>
              <a:t>Path where a library can be found</a:t>
            </a:r>
          </a:p>
          <a:p>
            <a:pPr>
              <a:lnSpc>
                <a:spcPct val="100000"/>
              </a:lnSpc>
              <a:spcBef>
                <a:spcPts val="0"/>
              </a:spcBef>
            </a:pPr>
            <a:r>
              <a:rPr lang="en-AU" b="0" noProof="0" dirty="0">
                <a:effectLst/>
                <a:latin typeface="Consolas" panose="020B0609020204030204" pitchFamily="49" charset="0"/>
              </a:rPr>
              <a:t>-l: </a:t>
            </a:r>
            <a:r>
              <a:rPr lang="en-AU" b="0" noProof="0" dirty="0">
                <a:effectLst/>
              </a:rPr>
              <a:t>Name of the library to be linked</a:t>
            </a:r>
          </a:p>
          <a:p>
            <a:pPr>
              <a:lnSpc>
                <a:spcPct val="100000"/>
              </a:lnSpc>
              <a:spcBef>
                <a:spcPts val="0"/>
              </a:spcBef>
            </a:pPr>
            <a:r>
              <a:rPr lang="en-AU" b="0" noProof="0" dirty="0">
                <a:effectLst/>
                <a:latin typeface="Consolas" panose="020B0609020204030204" pitchFamily="49" charset="0"/>
              </a:rPr>
              <a:t>-I: </a:t>
            </a:r>
            <a:r>
              <a:rPr lang="en-AU" b="0" noProof="0" dirty="0">
                <a:effectLst/>
              </a:rPr>
              <a:t>Path to include files to be used</a:t>
            </a:r>
          </a:p>
          <a:p>
            <a:pPr>
              <a:lnSpc>
                <a:spcPct val="100000"/>
              </a:lnSpc>
              <a:spcBef>
                <a:spcPts val="0"/>
              </a:spcBef>
            </a:pPr>
            <a:r>
              <a:rPr lang="en-AU" b="0" noProof="0" dirty="0">
                <a:effectLst/>
                <a:latin typeface="Consolas" panose="020B0609020204030204" pitchFamily="49" charset="0"/>
              </a:rPr>
              <a:t>-D: </a:t>
            </a:r>
            <a:r>
              <a:rPr lang="en-AU" b="0" noProof="0" dirty="0">
                <a:effectLst/>
              </a:rPr>
              <a:t>Set a Preprocessor defines</a:t>
            </a:r>
          </a:p>
        </p:txBody>
      </p:sp>
      <p:sp>
        <p:nvSpPr>
          <p:cNvPr id="4" name="Foliennummernplatzhalter 3">
            <a:extLst>
              <a:ext uri="{FF2B5EF4-FFF2-40B4-BE49-F238E27FC236}">
                <a16:creationId xmlns:a16="http://schemas.microsoft.com/office/drawing/2014/main" id="{A3A48003-89FE-4197-9878-D0AAC028787E}"/>
              </a:ext>
            </a:extLst>
          </p:cNvPr>
          <p:cNvSpPr>
            <a:spLocks noGrp="1"/>
          </p:cNvSpPr>
          <p:nvPr>
            <p:ph type="sldNum" sz="quarter" idx="12"/>
          </p:nvPr>
        </p:nvSpPr>
        <p:spPr/>
        <p:txBody>
          <a:bodyPr/>
          <a:lstStyle/>
          <a:p>
            <a:fld id="{4898AEC0-503E-4FA4-859C-D0F72D6E3F79}" type="slidenum">
              <a:rPr lang="en-US" noProof="1" smtClean="0"/>
              <a:pPr/>
              <a:t>8</a:t>
            </a:fld>
            <a:endParaRPr lang="en-US" noProof="1"/>
          </a:p>
        </p:txBody>
      </p:sp>
      <p:pic>
        <p:nvPicPr>
          <p:cNvPr id="11" name="Grafik 10">
            <a:extLst>
              <a:ext uri="{FF2B5EF4-FFF2-40B4-BE49-F238E27FC236}">
                <a16:creationId xmlns:a16="http://schemas.microsoft.com/office/drawing/2014/main" id="{CE39FA73-072E-46BF-80B4-E5A9259E4151}"/>
              </a:ext>
            </a:extLst>
          </p:cNvPr>
          <p:cNvPicPr>
            <a:picLocks noChangeAspect="1"/>
          </p:cNvPicPr>
          <p:nvPr/>
        </p:nvPicPr>
        <p:blipFill>
          <a:blip r:embed="rId2"/>
          <a:stretch>
            <a:fillRect/>
          </a:stretch>
        </p:blipFill>
        <p:spPr>
          <a:xfrm>
            <a:off x="1811020" y="4089349"/>
            <a:ext cx="2195680" cy="1395172"/>
          </a:xfrm>
          <a:prstGeom prst="rect">
            <a:avLst/>
          </a:prstGeom>
        </p:spPr>
      </p:pic>
      <p:sp>
        <p:nvSpPr>
          <p:cNvPr id="13" name="Inhaltsplatzhalter 11">
            <a:extLst>
              <a:ext uri="{FF2B5EF4-FFF2-40B4-BE49-F238E27FC236}">
                <a16:creationId xmlns:a16="http://schemas.microsoft.com/office/drawing/2014/main" id="{05B76043-21B3-49BF-98F1-3A558A8FD9C6}"/>
              </a:ext>
            </a:extLst>
          </p:cNvPr>
          <p:cNvSpPr txBox="1">
            <a:spLocks/>
          </p:cNvSpPr>
          <p:nvPr/>
        </p:nvSpPr>
        <p:spPr>
          <a:xfrm>
            <a:off x="633900" y="4593636"/>
            <a:ext cx="1004551" cy="386598"/>
          </a:xfrm>
          <a:prstGeom prst="rect">
            <a:avLst/>
          </a:prstGeom>
        </p:spPr>
        <p:txBody>
          <a:bodyPr vert="horz" lIns="0" tIns="0" rIns="0" bIns="0" rtlCol="0">
            <a:noAutofit/>
          </a:bodyPr>
          <a:lst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0" indent="0" fontAlgn="auto">
              <a:spcAft>
                <a:spcPts val="0"/>
              </a:spcAft>
              <a:buNone/>
            </a:pPr>
            <a:r>
              <a:rPr lang="en-US" dirty="0"/>
              <a:t>Hello.c</a:t>
            </a:r>
          </a:p>
        </p:txBody>
      </p:sp>
      <p:sp>
        <p:nvSpPr>
          <p:cNvPr id="14" name="Inhaltsplatzhalter 11">
            <a:extLst>
              <a:ext uri="{FF2B5EF4-FFF2-40B4-BE49-F238E27FC236}">
                <a16:creationId xmlns:a16="http://schemas.microsoft.com/office/drawing/2014/main" id="{1CE8C955-6880-4987-AC09-86D75A3390A4}"/>
              </a:ext>
            </a:extLst>
          </p:cNvPr>
          <p:cNvSpPr txBox="1">
            <a:spLocks/>
          </p:cNvSpPr>
          <p:nvPr/>
        </p:nvSpPr>
        <p:spPr>
          <a:xfrm>
            <a:off x="2406583" y="1206077"/>
            <a:ext cx="1004551" cy="386598"/>
          </a:xfrm>
          <a:prstGeom prst="rect">
            <a:avLst/>
          </a:prstGeom>
        </p:spPr>
        <p:txBody>
          <a:bodyPr vert="horz" lIns="0" tIns="0" rIns="0" bIns="0" rtlCol="0">
            <a:noAutofit/>
          </a:bodyPr>
          <a:lst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0" indent="0" fontAlgn="auto">
              <a:spcAft>
                <a:spcPts val="0"/>
              </a:spcAft>
              <a:buNone/>
            </a:pPr>
            <a:r>
              <a:rPr lang="en-US" dirty="0"/>
              <a:t>Makefile</a:t>
            </a:r>
          </a:p>
        </p:txBody>
      </p:sp>
      <p:pic>
        <p:nvPicPr>
          <p:cNvPr id="8" name="Inhaltsplatzhalter 7">
            <a:extLst>
              <a:ext uri="{FF2B5EF4-FFF2-40B4-BE49-F238E27FC236}">
                <a16:creationId xmlns:a16="http://schemas.microsoft.com/office/drawing/2014/main" id="{7EA87606-80B3-4E9F-9AF0-8076F6D9EAFE}"/>
              </a:ext>
            </a:extLst>
          </p:cNvPr>
          <p:cNvPicPr>
            <a:picLocks noGrp="1" noChangeAspect="1"/>
          </p:cNvPicPr>
          <p:nvPr>
            <p:ph sz="half" idx="1"/>
          </p:nvPr>
        </p:nvPicPr>
        <p:blipFill>
          <a:blip r:embed="rId3"/>
          <a:stretch>
            <a:fillRect/>
          </a:stretch>
        </p:blipFill>
        <p:spPr>
          <a:xfrm>
            <a:off x="907587" y="1772249"/>
            <a:ext cx="4002541" cy="1822109"/>
          </a:xfrm>
        </p:spPr>
      </p:pic>
    </p:spTree>
    <p:extLst>
      <p:ext uri="{BB962C8B-B14F-4D97-AF65-F5344CB8AC3E}">
        <p14:creationId xmlns:p14="http://schemas.microsoft.com/office/powerpoint/2010/main" val="19499679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Source and Binary Directory Variables</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variables</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80</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a:xfrm>
            <a:off x="258762" y="1296000"/>
            <a:ext cx="4313238" cy="1675800"/>
          </a:xfrm>
        </p:spPr>
        <p:txBody>
          <a:bodyPr/>
          <a:lstStyle/>
          <a:p>
            <a:pPr marL="0" indent="0">
              <a:buNone/>
            </a:pPr>
            <a:r>
              <a:rPr lang="en-AU" b="1" noProof="0" dirty="0"/>
              <a:t>CMAKE_SOURCE_DIR</a:t>
            </a:r>
          </a:p>
          <a:p>
            <a:r>
              <a:rPr lang="en-AU" noProof="0" dirty="0"/>
              <a:t>the top-most directory of the source tree</a:t>
            </a:r>
          </a:p>
          <a:p>
            <a:r>
              <a:rPr lang="en-AU" noProof="0" dirty="0"/>
              <a:t>never changes its value</a:t>
            </a:r>
          </a:p>
        </p:txBody>
      </p:sp>
      <p:sp>
        <p:nvSpPr>
          <p:cNvPr id="6" name="Inhaltsplatzhalter 4">
            <a:extLst>
              <a:ext uri="{FF2B5EF4-FFF2-40B4-BE49-F238E27FC236}">
                <a16:creationId xmlns:a16="http://schemas.microsoft.com/office/drawing/2014/main" id="{5BD7551F-4005-4D5A-9746-EB205E8DBD99}"/>
              </a:ext>
            </a:extLst>
          </p:cNvPr>
          <p:cNvSpPr txBox="1">
            <a:spLocks/>
          </p:cNvSpPr>
          <p:nvPr/>
        </p:nvSpPr>
        <p:spPr>
          <a:xfrm>
            <a:off x="5402262" y="1219800"/>
            <a:ext cx="4313238" cy="1675800"/>
          </a:xfrm>
          <a:prstGeom prst="rect">
            <a:avLst/>
          </a:prstGeom>
        </p:spPr>
        <p:txBody>
          <a:bodyPr vert="horz" lIns="0" tIns="0" rIns="0" bIns="0" rtlCol="0">
            <a:noAutofit/>
          </a:bodyPr>
          <a:lst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0" indent="0" fontAlgn="auto">
              <a:spcAft>
                <a:spcPts val="0"/>
              </a:spcAft>
              <a:buFont typeface="Wingdings 3" panose="05040102010807070707" pitchFamily="18" charset="2"/>
              <a:buNone/>
            </a:pPr>
            <a:r>
              <a:rPr lang="en-US" b="1" dirty="0"/>
              <a:t>CMAKE_BINARY_DIR</a:t>
            </a:r>
          </a:p>
          <a:p>
            <a:pPr fontAlgn="auto">
              <a:spcAft>
                <a:spcPts val="0"/>
              </a:spcAft>
            </a:pPr>
            <a:r>
              <a:rPr lang="en-US" dirty="0"/>
              <a:t>the top-most directory of the build tree</a:t>
            </a:r>
          </a:p>
          <a:p>
            <a:pPr fontAlgn="auto">
              <a:spcAft>
                <a:spcPts val="0"/>
              </a:spcAft>
            </a:pPr>
            <a:r>
              <a:rPr lang="en-US" dirty="0"/>
              <a:t>never changes its value</a:t>
            </a:r>
          </a:p>
        </p:txBody>
      </p:sp>
      <p:sp>
        <p:nvSpPr>
          <p:cNvPr id="7" name="Inhaltsplatzhalter 4">
            <a:extLst>
              <a:ext uri="{FF2B5EF4-FFF2-40B4-BE49-F238E27FC236}">
                <a16:creationId xmlns:a16="http://schemas.microsoft.com/office/drawing/2014/main" id="{F8F8F05F-09FB-4D0E-AD12-AEE54E67F414}"/>
              </a:ext>
            </a:extLst>
          </p:cNvPr>
          <p:cNvSpPr txBox="1">
            <a:spLocks/>
          </p:cNvSpPr>
          <p:nvPr/>
        </p:nvSpPr>
        <p:spPr>
          <a:xfrm>
            <a:off x="258761" y="3085306"/>
            <a:ext cx="4551363" cy="2191544"/>
          </a:xfrm>
          <a:prstGeom prst="rect">
            <a:avLst/>
          </a:prstGeom>
        </p:spPr>
        <p:txBody>
          <a:bodyPr vert="horz" lIns="0" tIns="0" rIns="0" bIns="0" rtlCol="0">
            <a:noAutofit/>
          </a:bodyPr>
          <a:lst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0" indent="0" fontAlgn="auto">
              <a:spcAft>
                <a:spcPts val="0"/>
              </a:spcAft>
              <a:buFont typeface="Wingdings 3" panose="05040102010807070707" pitchFamily="18" charset="2"/>
              <a:buNone/>
            </a:pPr>
            <a:r>
              <a:rPr lang="en-US" b="1" dirty="0"/>
              <a:t>CMAKE_CURRENT_SOURCE_DIR</a:t>
            </a:r>
          </a:p>
          <a:p>
            <a:pPr fontAlgn="auto">
              <a:spcAft>
                <a:spcPts val="0"/>
              </a:spcAft>
            </a:pPr>
            <a:r>
              <a:rPr lang="en-US" dirty="0"/>
              <a:t>the directory of the CMakeLists.txt file currently being processed by CMake</a:t>
            </a:r>
          </a:p>
          <a:p>
            <a:pPr fontAlgn="auto">
              <a:spcAft>
                <a:spcPts val="0"/>
              </a:spcAft>
            </a:pPr>
            <a:r>
              <a:rPr lang="en-US" dirty="0"/>
              <a:t>changes with every call to add_subdirectory()</a:t>
            </a:r>
          </a:p>
          <a:p>
            <a:pPr fontAlgn="auto">
              <a:spcAft>
                <a:spcPts val="0"/>
              </a:spcAft>
            </a:pPr>
            <a:r>
              <a:rPr lang="en-US" dirty="0"/>
              <a:t>restored after add_subdirectory() returns</a:t>
            </a:r>
          </a:p>
        </p:txBody>
      </p:sp>
      <p:sp>
        <p:nvSpPr>
          <p:cNvPr id="8" name="Inhaltsplatzhalter 4">
            <a:extLst>
              <a:ext uri="{FF2B5EF4-FFF2-40B4-BE49-F238E27FC236}">
                <a16:creationId xmlns:a16="http://schemas.microsoft.com/office/drawing/2014/main" id="{4DEB6F95-C445-453E-B946-6B865EE0C03A}"/>
              </a:ext>
            </a:extLst>
          </p:cNvPr>
          <p:cNvSpPr txBox="1">
            <a:spLocks/>
          </p:cNvSpPr>
          <p:nvPr/>
        </p:nvSpPr>
        <p:spPr>
          <a:xfrm>
            <a:off x="5484600" y="3099083"/>
            <a:ext cx="5031000" cy="2675925"/>
          </a:xfrm>
          <a:prstGeom prst="rect">
            <a:avLst/>
          </a:prstGeom>
        </p:spPr>
        <p:txBody>
          <a:bodyPr vert="horz" lIns="0" tIns="0" rIns="0" bIns="0" rtlCol="0">
            <a:noAutofit/>
          </a:bodyPr>
          <a:lst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0" indent="0" fontAlgn="auto">
              <a:spcAft>
                <a:spcPts val="0"/>
              </a:spcAft>
              <a:buFont typeface="Wingdings 3" panose="05040102010807070707" pitchFamily="18" charset="2"/>
              <a:buNone/>
            </a:pPr>
            <a:r>
              <a:rPr lang="en-US" b="1" dirty="0"/>
              <a:t>CMAKE_CURRENT_BINARY_DIR</a:t>
            </a:r>
          </a:p>
          <a:p>
            <a:pPr fontAlgn="auto">
              <a:spcAft>
                <a:spcPts val="0"/>
              </a:spcAft>
            </a:pPr>
            <a:r>
              <a:rPr lang="en-US" dirty="0"/>
              <a:t>the build directory corresponding to the CMakeLists.txt file currently being processed</a:t>
            </a:r>
          </a:p>
          <a:p>
            <a:pPr fontAlgn="auto">
              <a:spcAft>
                <a:spcPts val="0"/>
              </a:spcAft>
            </a:pPr>
            <a:r>
              <a:rPr lang="en-US" dirty="0"/>
              <a:t>changes with every call to add_subdirectory()</a:t>
            </a:r>
          </a:p>
          <a:p>
            <a:pPr fontAlgn="auto">
              <a:spcAft>
                <a:spcPts val="0"/>
              </a:spcAft>
            </a:pPr>
            <a:r>
              <a:rPr lang="en-US" dirty="0"/>
              <a:t>restored after add_subdirectory() returns</a:t>
            </a:r>
          </a:p>
        </p:txBody>
      </p:sp>
      <p:sp>
        <p:nvSpPr>
          <p:cNvPr id="9" name="Inhaltsplatzhalter 4">
            <a:extLst>
              <a:ext uri="{FF2B5EF4-FFF2-40B4-BE49-F238E27FC236}">
                <a16:creationId xmlns:a16="http://schemas.microsoft.com/office/drawing/2014/main" id="{998B8AB2-13A9-4647-ABD7-1752351CE871}"/>
              </a:ext>
            </a:extLst>
          </p:cNvPr>
          <p:cNvSpPr txBox="1">
            <a:spLocks/>
          </p:cNvSpPr>
          <p:nvPr/>
        </p:nvSpPr>
        <p:spPr>
          <a:xfrm>
            <a:off x="2990743" y="5216779"/>
            <a:ext cx="4313238" cy="384653"/>
          </a:xfrm>
          <a:prstGeom prst="rect">
            <a:avLst/>
          </a:prstGeom>
          <a:solidFill>
            <a:schemeClr val="accent1"/>
          </a:solidFill>
        </p:spPr>
        <p:txBody>
          <a:bodyPr vert="horz" lIns="0" tIns="0" rIns="0" bIns="0" rtlCol="0">
            <a:noAutofit/>
          </a:bodyPr>
          <a:lst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0" indent="0" algn="ctr" fontAlgn="auto">
              <a:spcAft>
                <a:spcPts val="0"/>
              </a:spcAft>
              <a:buFont typeface="Wingdings 3" panose="05040102010807070707" pitchFamily="18" charset="2"/>
              <a:buNone/>
            </a:pPr>
            <a:r>
              <a:rPr lang="en-US" sz="1800" b="0" i="0" u="none" strike="noStrike" baseline="0" dirty="0">
                <a:solidFill>
                  <a:schemeClr val="bg1"/>
                </a:solidFill>
                <a:latin typeface="T3Font_1144"/>
              </a:rPr>
              <a:t>Those variables always contain absolute paths</a:t>
            </a:r>
            <a:endParaRPr lang="en-US" dirty="0">
              <a:solidFill>
                <a:schemeClr val="bg1"/>
              </a:solidFill>
            </a:endParaRPr>
          </a:p>
        </p:txBody>
      </p:sp>
    </p:spTree>
    <p:extLst>
      <p:ext uri="{BB962C8B-B14F-4D97-AF65-F5344CB8AC3E}">
        <p14:creationId xmlns:p14="http://schemas.microsoft.com/office/powerpoint/2010/main" val="31683043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Source and Binary Directory Variables</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variables</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81</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a:xfrm>
            <a:off x="188913" y="3000449"/>
            <a:ext cx="5838825" cy="3038401"/>
          </a:xfrm>
        </p:spPr>
        <p:txBody>
          <a:bodyPr/>
          <a:lstStyle/>
          <a:p>
            <a:pPr marL="0" indent="0">
              <a:buNone/>
            </a:pPr>
            <a:r>
              <a:rPr lang="en-AU" sz="1200" noProof="0" dirty="0"/>
              <a:t>top: CMAKE_SOURCE_DIR = /somewhere/src</a:t>
            </a:r>
          </a:p>
          <a:p>
            <a:pPr marL="0" indent="0">
              <a:buNone/>
            </a:pPr>
            <a:r>
              <a:rPr lang="en-AU" sz="1200" noProof="0" dirty="0"/>
              <a:t>top: CMAKE_BINARY_DIR = /somewhere/build</a:t>
            </a:r>
          </a:p>
          <a:p>
            <a:pPr marL="0" indent="0">
              <a:buNone/>
            </a:pPr>
            <a:r>
              <a:rPr lang="en-AU" sz="1200" noProof="0" dirty="0"/>
              <a:t>top: CMAKE_CURRENT_SOURCE_DIR = /somewhere/src</a:t>
            </a:r>
          </a:p>
          <a:p>
            <a:pPr marL="0" indent="0">
              <a:buNone/>
            </a:pPr>
            <a:r>
              <a:rPr lang="en-AU" sz="1200" noProof="0" dirty="0"/>
              <a:t>top: CMAKE_CURRENT_BINARY_DIR = /somewhere/build</a:t>
            </a:r>
          </a:p>
          <a:p>
            <a:pPr marL="0" indent="0">
              <a:buNone/>
            </a:pPr>
            <a:r>
              <a:rPr lang="en-AU" sz="1200" noProof="0" dirty="0"/>
              <a:t>mysub: CMAKE_SOURCE_DIR = /somewhere/src</a:t>
            </a:r>
          </a:p>
          <a:p>
            <a:pPr marL="0" indent="0">
              <a:buNone/>
            </a:pPr>
            <a:r>
              <a:rPr lang="en-AU" sz="1200" noProof="0" dirty="0"/>
              <a:t>mysub: CMAKE_BINARY_DIR = /somewhere/build</a:t>
            </a:r>
          </a:p>
          <a:p>
            <a:pPr marL="0" indent="0">
              <a:buNone/>
            </a:pPr>
            <a:r>
              <a:rPr lang="en-AU" sz="1200" noProof="0" dirty="0"/>
              <a:t>mysub: CMAKE_CURRENT_SOURCE_DIR = /somewhere/src/mysub</a:t>
            </a:r>
          </a:p>
          <a:p>
            <a:pPr marL="0" indent="0">
              <a:buNone/>
            </a:pPr>
            <a:r>
              <a:rPr lang="en-AU" sz="1200" noProof="0" dirty="0"/>
              <a:t>mysub: CMAKE_CURRENT_BINARY_DIR = /somewhere/build/mysub</a:t>
            </a:r>
          </a:p>
          <a:p>
            <a:pPr marL="0" indent="0">
              <a:buNone/>
            </a:pPr>
            <a:r>
              <a:rPr lang="en-AU" sz="1200" noProof="0" dirty="0"/>
              <a:t>top: CMAKE_CURRENT_SOURCE_DIR = /somewhere/src</a:t>
            </a:r>
          </a:p>
          <a:p>
            <a:pPr marL="0" indent="0">
              <a:buNone/>
            </a:pPr>
            <a:r>
              <a:rPr lang="en-AU" sz="1200" noProof="0" dirty="0"/>
              <a:t>top: CMAKE_CURRENT_BINARY_DIR = /somewhere/build</a:t>
            </a:r>
          </a:p>
        </p:txBody>
      </p:sp>
      <p:sp>
        <p:nvSpPr>
          <p:cNvPr id="10" name="Textfeld 9">
            <a:extLst>
              <a:ext uri="{FF2B5EF4-FFF2-40B4-BE49-F238E27FC236}">
                <a16:creationId xmlns:a16="http://schemas.microsoft.com/office/drawing/2014/main" id="{0180A702-3218-4931-9FCB-A220E02A5049}"/>
              </a:ext>
            </a:extLst>
          </p:cNvPr>
          <p:cNvSpPr txBox="1"/>
          <p:nvPr/>
        </p:nvSpPr>
        <p:spPr>
          <a:xfrm>
            <a:off x="188913" y="1069123"/>
            <a:ext cx="8782050" cy="1821299"/>
          </a:xfrm>
          <a:prstGeom prst="rect">
            <a:avLst/>
          </a:prstGeom>
          <a:solidFill>
            <a:schemeClr val="tx1"/>
          </a:solidFill>
        </p:spPr>
        <p:txBody>
          <a:bodyPr wrap="square" lIns="0" tIns="0" rIns="0" bIns="0" rtlCol="0">
            <a:noAutofit/>
          </a:bodyPr>
          <a:lstStyle/>
          <a:p>
            <a:pPr algn="l"/>
            <a:r>
              <a:rPr lang="en-US" sz="1200" b="0" i="0" u="none" strike="noStrike" baseline="0" dirty="0">
                <a:solidFill>
                  <a:srgbClr val="F1C774"/>
                </a:solidFill>
                <a:latin typeface="UbuntuMono-Regular"/>
              </a:rPr>
              <a:t>cmake_minimum_required</a:t>
            </a:r>
            <a:r>
              <a:rPr lang="en-US" sz="1200" b="0" i="0" u="none" strike="noStrike" baseline="0" dirty="0">
                <a:solidFill>
                  <a:srgbClr val="C6C9C7"/>
                </a:solidFill>
                <a:latin typeface="UbuntuMono-Regular"/>
              </a:rPr>
              <a:t>(</a:t>
            </a:r>
            <a:r>
              <a:rPr lang="en-US" sz="1200" b="0" i="0" u="none" strike="noStrike" baseline="0" dirty="0">
                <a:solidFill>
                  <a:srgbClr val="82A3BF"/>
                </a:solidFill>
                <a:latin typeface="UbuntuMono-Regular"/>
              </a:rPr>
              <a:t>VERSION </a:t>
            </a:r>
            <a:r>
              <a:rPr lang="en-US" sz="1200" b="0" i="0" u="none" strike="noStrike" baseline="0" dirty="0">
                <a:solidFill>
                  <a:srgbClr val="CD6666"/>
                </a:solidFill>
                <a:latin typeface="UbuntuMono-Regular"/>
              </a:rPr>
              <a:t>3.0</a:t>
            </a:r>
            <a:r>
              <a:rPr lang="en-US" sz="1200" b="0" i="0" u="none" strike="noStrike" baseline="0" dirty="0">
                <a:solidFill>
                  <a:srgbClr val="C6C9C7"/>
                </a:solidFill>
                <a:latin typeface="UbuntuMono-Regular"/>
              </a:rPr>
              <a:t>)</a:t>
            </a:r>
          </a:p>
          <a:p>
            <a:pPr algn="l"/>
            <a:r>
              <a:rPr lang="en-US" sz="1200" b="0" i="0" u="none" strike="noStrike" baseline="0" dirty="0">
                <a:solidFill>
                  <a:srgbClr val="F1C774"/>
                </a:solidFill>
                <a:latin typeface="UbuntuMono-Regular"/>
              </a:rPr>
              <a:t>project</a:t>
            </a:r>
            <a:r>
              <a:rPr lang="en-US" sz="1200" b="0" i="0" u="none" strike="noStrike" baseline="0" dirty="0">
                <a:solidFill>
                  <a:srgbClr val="C6C9C7"/>
                </a:solidFill>
                <a:latin typeface="UbuntuMono-Regular"/>
              </a:rPr>
              <a:t>(MyApp)</a:t>
            </a:r>
          </a:p>
          <a:p>
            <a:pPr algn="l"/>
            <a:r>
              <a:rPr lang="en-US" sz="1200" b="0" i="0" u="none" strike="noStrike" baseline="0" dirty="0">
                <a:solidFill>
                  <a:srgbClr val="F1C774"/>
                </a:solidFill>
                <a:latin typeface="UbuntuMono-Regular"/>
              </a:rPr>
              <a:t>message</a:t>
            </a:r>
            <a:r>
              <a:rPr lang="en-US" sz="1200" b="0" i="0" u="none" strike="noStrike" baseline="0" dirty="0">
                <a:solidFill>
                  <a:srgbClr val="C6C9C7"/>
                </a:solidFill>
                <a:latin typeface="UbuntuMono-Regular"/>
              </a:rPr>
              <a:t>(</a:t>
            </a:r>
            <a:r>
              <a:rPr lang="en-US" sz="1200" b="0" i="0" u="none" strike="noStrike" baseline="0" dirty="0">
                <a:solidFill>
                  <a:srgbClr val="B6BE68"/>
                </a:solidFill>
                <a:latin typeface="UbuntuMono-Regular"/>
              </a:rPr>
              <a:t>"top: CMAKE_SOURCE_DIR = ${CMAKE_SOURCE_DIR}"</a:t>
            </a:r>
            <a:r>
              <a:rPr lang="en-US" sz="1200" b="0" i="0" u="none" strike="noStrike" baseline="0" dirty="0">
                <a:solidFill>
                  <a:srgbClr val="C6C9C7"/>
                </a:solidFill>
                <a:latin typeface="UbuntuMono-Regular"/>
              </a:rPr>
              <a:t>)</a:t>
            </a:r>
          </a:p>
          <a:p>
            <a:pPr algn="l"/>
            <a:r>
              <a:rPr lang="en-US" sz="1200" b="0" i="0" u="none" strike="noStrike" baseline="0" dirty="0">
                <a:solidFill>
                  <a:srgbClr val="F1C774"/>
                </a:solidFill>
                <a:latin typeface="UbuntuMono-Regular"/>
              </a:rPr>
              <a:t>message</a:t>
            </a:r>
            <a:r>
              <a:rPr lang="en-US" sz="1200" b="0" i="0" u="none" strike="noStrike" baseline="0" dirty="0">
                <a:solidFill>
                  <a:srgbClr val="C6C9C7"/>
                </a:solidFill>
                <a:latin typeface="UbuntuMono-Regular"/>
              </a:rPr>
              <a:t>(</a:t>
            </a:r>
            <a:r>
              <a:rPr lang="en-US" sz="1200" b="0" i="0" u="none" strike="noStrike" baseline="0" dirty="0">
                <a:solidFill>
                  <a:srgbClr val="B6BE68"/>
                </a:solidFill>
                <a:latin typeface="UbuntuMono-Regular"/>
              </a:rPr>
              <a:t>"top: CMAKE_BINARY_DIR = ${CMAKE_BINARY_DIR}"</a:t>
            </a:r>
            <a:r>
              <a:rPr lang="en-US" sz="1200" b="0" i="0" u="none" strike="noStrike" baseline="0" dirty="0">
                <a:solidFill>
                  <a:srgbClr val="C6C9C7"/>
                </a:solidFill>
                <a:latin typeface="UbuntuMono-Regular"/>
              </a:rPr>
              <a:t>)</a:t>
            </a:r>
          </a:p>
          <a:p>
            <a:pPr algn="l"/>
            <a:r>
              <a:rPr lang="en-US" sz="1200" b="0" i="0" u="none" strike="noStrike" baseline="0" dirty="0">
                <a:solidFill>
                  <a:srgbClr val="F1C774"/>
                </a:solidFill>
                <a:latin typeface="UbuntuMono-Regular"/>
              </a:rPr>
              <a:t>message</a:t>
            </a:r>
            <a:r>
              <a:rPr lang="en-US" sz="1200" b="0" i="0" u="none" strike="noStrike" baseline="0" dirty="0">
                <a:solidFill>
                  <a:srgbClr val="C6C9C7"/>
                </a:solidFill>
                <a:latin typeface="UbuntuMono-Regular"/>
              </a:rPr>
              <a:t>(</a:t>
            </a:r>
            <a:r>
              <a:rPr lang="en-US" sz="1200" b="0" i="0" u="none" strike="noStrike" baseline="0" dirty="0">
                <a:solidFill>
                  <a:srgbClr val="B6BE68"/>
                </a:solidFill>
                <a:latin typeface="UbuntuMono-Regular"/>
              </a:rPr>
              <a:t>"top: CMAKE_CURRENT_SOURCE_DIR = ${CMAKE_CURRENT_SOURCE_DIR}"</a:t>
            </a:r>
            <a:r>
              <a:rPr lang="en-US" sz="1200" b="0" i="0" u="none" strike="noStrike" baseline="0" dirty="0">
                <a:solidFill>
                  <a:srgbClr val="C6C9C7"/>
                </a:solidFill>
                <a:latin typeface="UbuntuMono-Regular"/>
              </a:rPr>
              <a:t>)</a:t>
            </a:r>
          </a:p>
          <a:p>
            <a:pPr algn="l"/>
            <a:r>
              <a:rPr lang="en-US" sz="1200" b="0" i="0" u="none" strike="noStrike" baseline="0" dirty="0">
                <a:solidFill>
                  <a:srgbClr val="F1C774"/>
                </a:solidFill>
                <a:latin typeface="UbuntuMono-Regular"/>
              </a:rPr>
              <a:t>message</a:t>
            </a:r>
            <a:r>
              <a:rPr lang="en-US" sz="1200" b="0" i="0" u="none" strike="noStrike" baseline="0" dirty="0">
                <a:solidFill>
                  <a:srgbClr val="C6C9C7"/>
                </a:solidFill>
                <a:latin typeface="UbuntuMono-Regular"/>
              </a:rPr>
              <a:t>(</a:t>
            </a:r>
            <a:r>
              <a:rPr lang="en-US" sz="1200" b="0" i="0" u="none" strike="noStrike" baseline="0" dirty="0">
                <a:solidFill>
                  <a:srgbClr val="B6BE68"/>
                </a:solidFill>
                <a:latin typeface="UbuntuMono-Regular"/>
              </a:rPr>
              <a:t>"top: CMAKE_CURRENT_BINARY_DIR = ${CMAKE_CURRENT_BINARY_DIR}"</a:t>
            </a:r>
            <a:r>
              <a:rPr lang="en-US" sz="1200" b="0" i="0" u="none" strike="noStrike" baseline="0" dirty="0">
                <a:solidFill>
                  <a:srgbClr val="C6C9C7"/>
                </a:solidFill>
                <a:latin typeface="UbuntuMono-Regular"/>
              </a:rPr>
              <a:t>)</a:t>
            </a:r>
          </a:p>
          <a:p>
            <a:pPr algn="l"/>
            <a:r>
              <a:rPr lang="en-US" sz="1200" b="0" i="0" u="none" strike="noStrike" baseline="0" dirty="0">
                <a:solidFill>
                  <a:srgbClr val="F1C774"/>
                </a:solidFill>
                <a:latin typeface="UbuntuMono-Regular"/>
              </a:rPr>
              <a:t>add_subdirectory</a:t>
            </a:r>
            <a:r>
              <a:rPr lang="en-US" sz="1200" b="0" i="0" u="none" strike="noStrike" baseline="0" dirty="0">
                <a:solidFill>
                  <a:srgbClr val="C6C9C7"/>
                </a:solidFill>
                <a:latin typeface="UbuntuMono-Regular"/>
              </a:rPr>
              <a:t>(mysub)</a:t>
            </a:r>
          </a:p>
          <a:p>
            <a:pPr algn="l"/>
            <a:r>
              <a:rPr lang="en-US" sz="1200" b="0" i="0" u="none" strike="noStrike" baseline="0" dirty="0">
                <a:solidFill>
                  <a:srgbClr val="F1C774"/>
                </a:solidFill>
                <a:latin typeface="UbuntuMono-Regular"/>
              </a:rPr>
              <a:t>message</a:t>
            </a:r>
            <a:r>
              <a:rPr lang="en-US" sz="1200" b="0" i="0" u="none" strike="noStrike" baseline="0" dirty="0">
                <a:solidFill>
                  <a:srgbClr val="C6C9C7"/>
                </a:solidFill>
                <a:latin typeface="UbuntuMono-Regular"/>
              </a:rPr>
              <a:t>(</a:t>
            </a:r>
            <a:r>
              <a:rPr lang="en-US" sz="1200" b="0" i="0" u="none" strike="noStrike" baseline="0" dirty="0">
                <a:solidFill>
                  <a:srgbClr val="B6BE68"/>
                </a:solidFill>
                <a:latin typeface="UbuntuMono-Regular"/>
              </a:rPr>
              <a:t>"top: CMAKE_CURRENT_SOURCE_DIR = ${CMAKE_CURRENT_SOURCE_DIR}"</a:t>
            </a:r>
            <a:r>
              <a:rPr lang="en-US" sz="1200" b="0" i="0" u="none" strike="noStrike" baseline="0" dirty="0">
                <a:solidFill>
                  <a:srgbClr val="C6C9C7"/>
                </a:solidFill>
                <a:latin typeface="UbuntuMono-Regular"/>
              </a:rPr>
              <a:t>)</a:t>
            </a:r>
          </a:p>
          <a:p>
            <a:pPr algn="l"/>
            <a:r>
              <a:rPr lang="en-US" sz="1200" b="0" i="0" u="none" strike="noStrike" baseline="0" dirty="0">
                <a:solidFill>
                  <a:srgbClr val="F1C774"/>
                </a:solidFill>
                <a:latin typeface="UbuntuMono-Regular"/>
              </a:rPr>
              <a:t>message</a:t>
            </a:r>
            <a:r>
              <a:rPr lang="en-US" sz="1200" b="0" i="0" u="none" strike="noStrike" baseline="0" dirty="0">
                <a:solidFill>
                  <a:srgbClr val="C6C9C7"/>
                </a:solidFill>
                <a:latin typeface="UbuntuMono-Regular"/>
              </a:rPr>
              <a:t>(</a:t>
            </a:r>
            <a:r>
              <a:rPr lang="en-US" sz="1200" b="0" i="0" u="none" strike="noStrike" baseline="0" dirty="0">
                <a:solidFill>
                  <a:srgbClr val="B6BE68"/>
                </a:solidFill>
                <a:latin typeface="UbuntuMono-Regular"/>
              </a:rPr>
              <a:t>"top: CMAKE_CURRENT_BINARY_DIR = ${CMAKE_CURRENT_BINARY_DIR}"</a:t>
            </a:r>
            <a:r>
              <a:rPr lang="en-US" sz="1200" b="0" i="0" u="none" strike="noStrike" baseline="0" dirty="0">
                <a:solidFill>
                  <a:srgbClr val="C6C9C7"/>
                </a:solidFill>
                <a:latin typeface="UbuntuMono-Regular"/>
              </a:rPr>
              <a:t>)</a:t>
            </a:r>
            <a:endParaRPr kumimoji="0" lang="en-US" sz="1200" b="0" i="0" u="none" strike="noStrike" kern="0" cap="none" spc="0" normalizeH="0" baseline="0" noProof="0" dirty="0">
              <a:ln>
                <a:noFill/>
              </a:ln>
              <a:effectLst/>
              <a:uLnTx/>
              <a:uFillTx/>
            </a:endParaRPr>
          </a:p>
        </p:txBody>
      </p:sp>
      <p:sp>
        <p:nvSpPr>
          <p:cNvPr id="11" name="Textfeld 10">
            <a:extLst>
              <a:ext uri="{FF2B5EF4-FFF2-40B4-BE49-F238E27FC236}">
                <a16:creationId xmlns:a16="http://schemas.microsoft.com/office/drawing/2014/main" id="{BEA92209-2543-4137-AB60-1302F1763E8D}"/>
              </a:ext>
            </a:extLst>
          </p:cNvPr>
          <p:cNvSpPr txBox="1"/>
          <p:nvPr/>
        </p:nvSpPr>
        <p:spPr>
          <a:xfrm>
            <a:off x="4871175" y="3085306"/>
            <a:ext cx="5838825" cy="1252953"/>
          </a:xfrm>
          <a:prstGeom prst="rect">
            <a:avLst/>
          </a:prstGeom>
          <a:solidFill>
            <a:schemeClr val="tx1"/>
          </a:solidFill>
        </p:spPr>
        <p:txBody>
          <a:bodyPr wrap="square" lIns="0" tIns="0" rIns="0" bIns="0" rtlCol="0">
            <a:noAutofit/>
          </a:bodyPr>
          <a:lstStyle/>
          <a:p>
            <a:pPr algn="l"/>
            <a:r>
              <a:rPr lang="en-US" sz="1200" b="0" i="0" u="none" strike="noStrike" baseline="0" dirty="0">
                <a:solidFill>
                  <a:srgbClr val="F1C774"/>
                </a:solidFill>
                <a:latin typeface="UbuntuMono-Regular"/>
              </a:rPr>
              <a:t>message</a:t>
            </a:r>
            <a:r>
              <a:rPr lang="en-US" sz="1200" b="0" i="0" u="none" strike="noStrike" baseline="0" dirty="0">
                <a:solidFill>
                  <a:srgbClr val="C6C9C7"/>
                </a:solidFill>
                <a:latin typeface="UbuntuMono-Regular"/>
              </a:rPr>
              <a:t>(</a:t>
            </a:r>
            <a:r>
              <a:rPr lang="en-US" sz="1200" b="0" i="0" u="none" strike="noStrike" baseline="0" dirty="0">
                <a:solidFill>
                  <a:srgbClr val="B6BE68"/>
                </a:solidFill>
                <a:latin typeface="UbuntuMono-Regular"/>
              </a:rPr>
              <a:t>"mysub: CMAKE_SOURCE_DIR = ${CMAKE_SOURCE_DIR}"</a:t>
            </a:r>
            <a:r>
              <a:rPr lang="en-US" sz="1200" b="0" i="0" u="none" strike="noStrike" baseline="0" dirty="0">
                <a:solidFill>
                  <a:srgbClr val="C6C9C7"/>
                </a:solidFill>
                <a:latin typeface="UbuntuMono-Regular"/>
              </a:rPr>
              <a:t>)</a:t>
            </a:r>
          </a:p>
          <a:p>
            <a:pPr algn="l"/>
            <a:r>
              <a:rPr lang="en-US" sz="1200" b="0" i="0" u="none" strike="noStrike" baseline="0" dirty="0">
                <a:solidFill>
                  <a:srgbClr val="F1C774"/>
                </a:solidFill>
                <a:latin typeface="UbuntuMono-Regular"/>
              </a:rPr>
              <a:t>message</a:t>
            </a:r>
            <a:r>
              <a:rPr lang="en-US" sz="1200" b="0" i="0" u="none" strike="noStrike" baseline="0" dirty="0">
                <a:solidFill>
                  <a:srgbClr val="C6C9C7"/>
                </a:solidFill>
                <a:latin typeface="UbuntuMono-Regular"/>
              </a:rPr>
              <a:t>(</a:t>
            </a:r>
            <a:r>
              <a:rPr lang="en-US" sz="1200" b="0" i="0" u="none" strike="noStrike" baseline="0" dirty="0">
                <a:solidFill>
                  <a:srgbClr val="B6BE68"/>
                </a:solidFill>
                <a:latin typeface="UbuntuMono-Regular"/>
              </a:rPr>
              <a:t>"mysub: CMAKE_BINARY_DIR = ${CMAKE_BINARY_DIR}"</a:t>
            </a:r>
            <a:r>
              <a:rPr lang="en-US" sz="1200" b="0" i="0" u="none" strike="noStrike" baseline="0" dirty="0">
                <a:solidFill>
                  <a:srgbClr val="C6C9C7"/>
                </a:solidFill>
                <a:latin typeface="UbuntuMono-Regular"/>
              </a:rPr>
              <a:t>)</a:t>
            </a:r>
          </a:p>
          <a:p>
            <a:pPr algn="l"/>
            <a:r>
              <a:rPr lang="en-US" sz="1200" b="0" i="0" u="none" strike="noStrike" baseline="0" dirty="0">
                <a:solidFill>
                  <a:srgbClr val="F1C774"/>
                </a:solidFill>
                <a:latin typeface="UbuntuMono-Regular"/>
              </a:rPr>
              <a:t>message</a:t>
            </a:r>
            <a:r>
              <a:rPr lang="en-US" sz="1200" b="0" i="0" u="none" strike="noStrike" baseline="0" dirty="0">
                <a:solidFill>
                  <a:srgbClr val="C6C9C7"/>
                </a:solidFill>
                <a:latin typeface="UbuntuMono-Regular"/>
              </a:rPr>
              <a:t>(</a:t>
            </a:r>
            <a:r>
              <a:rPr lang="en-US" sz="1200" b="0" i="0" u="none" strike="noStrike" baseline="0" dirty="0">
                <a:solidFill>
                  <a:srgbClr val="B6BE68"/>
                </a:solidFill>
                <a:latin typeface="UbuntuMono-Regular"/>
              </a:rPr>
              <a:t>"mysub: CMAKE_CURRENT_SOURCE_DIR = ${CMAKE_CURRENT_SOURCE_DIR}"</a:t>
            </a:r>
            <a:r>
              <a:rPr lang="en-US" sz="1200" b="0" i="0" u="none" strike="noStrike" baseline="0" dirty="0">
                <a:solidFill>
                  <a:srgbClr val="C6C9C7"/>
                </a:solidFill>
                <a:latin typeface="UbuntuMono-Regular"/>
              </a:rPr>
              <a:t>)</a:t>
            </a:r>
          </a:p>
          <a:p>
            <a:pPr algn="l"/>
            <a:r>
              <a:rPr lang="en-US" sz="1200" b="0" i="0" u="none" strike="noStrike" baseline="0" dirty="0">
                <a:solidFill>
                  <a:srgbClr val="F1C774"/>
                </a:solidFill>
                <a:latin typeface="UbuntuMono-Regular"/>
              </a:rPr>
              <a:t>message</a:t>
            </a:r>
            <a:r>
              <a:rPr lang="en-US" sz="1200" b="0" i="0" u="none" strike="noStrike" baseline="0" dirty="0">
                <a:solidFill>
                  <a:srgbClr val="C6C9C7"/>
                </a:solidFill>
                <a:latin typeface="UbuntuMono-Regular"/>
              </a:rPr>
              <a:t>(</a:t>
            </a:r>
            <a:r>
              <a:rPr lang="en-US" sz="1200" b="0" i="0" u="none" strike="noStrike" baseline="0" dirty="0">
                <a:solidFill>
                  <a:srgbClr val="B6BE68"/>
                </a:solidFill>
                <a:latin typeface="UbuntuMono-Regular"/>
              </a:rPr>
              <a:t>"mysub: CMAKE_CURRENT_BINARY_DIR = ${CMAKE_CURRENT_BINARY_DIR}"</a:t>
            </a:r>
            <a:r>
              <a:rPr lang="en-US" sz="1200" b="0" i="0" u="none" strike="noStrike" baseline="0" dirty="0">
                <a:solidFill>
                  <a:srgbClr val="C6C9C7"/>
                </a:solidFill>
                <a:latin typeface="UbuntuMono-Regular"/>
              </a:rPr>
              <a:t>)</a:t>
            </a:r>
            <a:endParaRPr kumimoji="0" lang="en-US" sz="12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31311867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Project-relative Path Variables</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variables</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82</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a:xfrm>
            <a:off x="258762" y="1296000"/>
            <a:ext cx="4313238" cy="1675800"/>
          </a:xfrm>
        </p:spPr>
        <p:txBody>
          <a:bodyPr/>
          <a:lstStyle/>
          <a:p>
            <a:pPr marL="0" indent="0">
              <a:buNone/>
            </a:pPr>
            <a:r>
              <a:rPr lang="en-AU" b="1" noProof="0" dirty="0"/>
              <a:t>PROJECT_SOURCE_DIR</a:t>
            </a:r>
          </a:p>
          <a:p>
            <a:r>
              <a:rPr lang="en-AU" noProof="0" dirty="0"/>
              <a:t>Source directory of the most recent call to project() in the current or any parent scope</a:t>
            </a:r>
          </a:p>
          <a:p>
            <a:r>
              <a:rPr lang="en-AU" noProof="0" dirty="0"/>
              <a:t>The name of the project is not relevant</a:t>
            </a:r>
          </a:p>
        </p:txBody>
      </p:sp>
      <p:sp>
        <p:nvSpPr>
          <p:cNvPr id="6" name="Inhaltsplatzhalter 4">
            <a:extLst>
              <a:ext uri="{FF2B5EF4-FFF2-40B4-BE49-F238E27FC236}">
                <a16:creationId xmlns:a16="http://schemas.microsoft.com/office/drawing/2014/main" id="{5BD7551F-4005-4D5A-9746-EB205E8DBD99}"/>
              </a:ext>
            </a:extLst>
          </p:cNvPr>
          <p:cNvSpPr txBox="1">
            <a:spLocks/>
          </p:cNvSpPr>
          <p:nvPr/>
        </p:nvSpPr>
        <p:spPr>
          <a:xfrm>
            <a:off x="5402262" y="1219800"/>
            <a:ext cx="4313238" cy="1675800"/>
          </a:xfrm>
          <a:prstGeom prst="rect">
            <a:avLst/>
          </a:prstGeom>
        </p:spPr>
        <p:txBody>
          <a:bodyPr vert="horz" lIns="0" tIns="0" rIns="0" bIns="0" rtlCol="0">
            <a:noAutofit/>
          </a:bodyPr>
          <a:lst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0" indent="0" fontAlgn="auto">
              <a:spcAft>
                <a:spcPts val="0"/>
              </a:spcAft>
              <a:buFont typeface="Wingdings 3" panose="05040102010807070707" pitchFamily="18" charset="2"/>
              <a:buNone/>
            </a:pPr>
            <a:r>
              <a:rPr lang="en-US" b="1" dirty="0"/>
              <a:t>projectName_SOURCE_DIR</a:t>
            </a:r>
          </a:p>
          <a:p>
            <a:pPr fontAlgn="auto">
              <a:spcAft>
                <a:spcPts val="0"/>
              </a:spcAft>
            </a:pPr>
            <a:r>
              <a:rPr lang="en-US" dirty="0"/>
              <a:t>Source directory of the most recent call to project(projectName) in the current or any parent scope</a:t>
            </a:r>
          </a:p>
          <a:p>
            <a:pPr fontAlgn="auto">
              <a:spcAft>
                <a:spcPts val="0"/>
              </a:spcAft>
            </a:pPr>
            <a:r>
              <a:rPr lang="en-US" dirty="0"/>
              <a:t>Tied to a specific project name</a:t>
            </a:r>
          </a:p>
        </p:txBody>
      </p:sp>
      <p:sp>
        <p:nvSpPr>
          <p:cNvPr id="7" name="Inhaltsplatzhalter 4">
            <a:extLst>
              <a:ext uri="{FF2B5EF4-FFF2-40B4-BE49-F238E27FC236}">
                <a16:creationId xmlns:a16="http://schemas.microsoft.com/office/drawing/2014/main" id="{F8F8F05F-09FB-4D0E-AD12-AEE54E67F414}"/>
              </a:ext>
            </a:extLst>
          </p:cNvPr>
          <p:cNvSpPr txBox="1">
            <a:spLocks/>
          </p:cNvSpPr>
          <p:nvPr/>
        </p:nvSpPr>
        <p:spPr>
          <a:xfrm>
            <a:off x="258761" y="3484724"/>
            <a:ext cx="4551363" cy="1792125"/>
          </a:xfrm>
          <a:prstGeom prst="rect">
            <a:avLst/>
          </a:prstGeom>
        </p:spPr>
        <p:txBody>
          <a:bodyPr vert="horz" lIns="0" tIns="0" rIns="0" bIns="0" rtlCol="0">
            <a:noAutofit/>
          </a:bodyPr>
          <a:lst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0" indent="0" fontAlgn="auto">
              <a:spcAft>
                <a:spcPts val="0"/>
              </a:spcAft>
              <a:buFont typeface="Wingdings 3" panose="05040102010807070707" pitchFamily="18" charset="2"/>
              <a:buNone/>
            </a:pPr>
            <a:r>
              <a:rPr lang="en-US" b="1" dirty="0"/>
              <a:t>PROJECT_BINARY_DIR</a:t>
            </a:r>
          </a:p>
          <a:p>
            <a:pPr fontAlgn="auto">
              <a:spcAft>
                <a:spcPts val="0"/>
              </a:spcAft>
            </a:pPr>
            <a:r>
              <a:rPr lang="en-US" dirty="0"/>
              <a:t>Build directory corresponding to</a:t>
            </a:r>
          </a:p>
          <a:p>
            <a:pPr fontAlgn="auto">
              <a:spcAft>
                <a:spcPts val="0"/>
              </a:spcAft>
            </a:pPr>
            <a:r>
              <a:rPr lang="en-US" dirty="0"/>
              <a:t>PROJECT_SOURCE_DIR</a:t>
            </a:r>
          </a:p>
        </p:txBody>
      </p:sp>
      <p:sp>
        <p:nvSpPr>
          <p:cNvPr id="8" name="Inhaltsplatzhalter 4">
            <a:extLst>
              <a:ext uri="{FF2B5EF4-FFF2-40B4-BE49-F238E27FC236}">
                <a16:creationId xmlns:a16="http://schemas.microsoft.com/office/drawing/2014/main" id="{4DEB6F95-C445-453E-B946-6B865EE0C03A}"/>
              </a:ext>
            </a:extLst>
          </p:cNvPr>
          <p:cNvSpPr txBox="1">
            <a:spLocks/>
          </p:cNvSpPr>
          <p:nvPr/>
        </p:nvSpPr>
        <p:spPr>
          <a:xfrm>
            <a:off x="5484600" y="3619500"/>
            <a:ext cx="5031000" cy="1903113"/>
          </a:xfrm>
          <a:prstGeom prst="rect">
            <a:avLst/>
          </a:prstGeom>
        </p:spPr>
        <p:txBody>
          <a:bodyPr vert="horz" lIns="0" tIns="0" rIns="0" bIns="0" rtlCol="0">
            <a:noAutofit/>
          </a:bodyPr>
          <a:lst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0" indent="0" fontAlgn="auto">
              <a:spcAft>
                <a:spcPts val="0"/>
              </a:spcAft>
              <a:buFont typeface="Wingdings 3" panose="05040102010807070707" pitchFamily="18" charset="2"/>
              <a:buNone/>
            </a:pPr>
            <a:r>
              <a:rPr lang="en-US" b="1" dirty="0"/>
              <a:t>projectName_BINARY_DIR</a:t>
            </a:r>
          </a:p>
          <a:p>
            <a:pPr fontAlgn="auto">
              <a:spcAft>
                <a:spcPts val="0"/>
              </a:spcAft>
            </a:pPr>
            <a:r>
              <a:rPr lang="en-US" dirty="0"/>
              <a:t>Build directory corresponding to</a:t>
            </a:r>
          </a:p>
          <a:p>
            <a:pPr fontAlgn="auto">
              <a:spcAft>
                <a:spcPts val="0"/>
              </a:spcAft>
            </a:pPr>
            <a:r>
              <a:rPr lang="en-US" dirty="0"/>
              <a:t>projectName_SOURCE_DIR</a:t>
            </a:r>
          </a:p>
        </p:txBody>
      </p:sp>
    </p:spTree>
    <p:extLst>
      <p:ext uri="{BB962C8B-B14F-4D97-AF65-F5344CB8AC3E}">
        <p14:creationId xmlns:p14="http://schemas.microsoft.com/office/powerpoint/2010/main" val="12765446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B45BD1-F4BA-49CB-971A-258C3085D469}"/>
              </a:ext>
            </a:extLst>
          </p:cNvPr>
          <p:cNvSpPr>
            <a:spLocks noGrp="1"/>
          </p:cNvSpPr>
          <p:nvPr>
            <p:ph type="ctrTitle"/>
          </p:nvPr>
        </p:nvSpPr>
        <p:spPr/>
        <p:txBody>
          <a:bodyPr/>
          <a:lstStyle/>
          <a:p>
            <a:r>
              <a:rPr lang="en-US" dirty="0"/>
              <a:t>ALIAS and NAMESPACE</a:t>
            </a:r>
          </a:p>
        </p:txBody>
      </p:sp>
    </p:spTree>
    <p:extLst>
      <p:ext uri="{BB962C8B-B14F-4D97-AF65-F5344CB8AC3E}">
        <p14:creationId xmlns:p14="http://schemas.microsoft.com/office/powerpoint/2010/main" val="41470225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Aliases</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Alias and Namespace</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84</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a:xfrm>
            <a:off x="258762" y="1801950"/>
            <a:ext cx="10450800" cy="3662850"/>
          </a:xfrm>
        </p:spPr>
        <p:txBody>
          <a:bodyPr/>
          <a:lstStyle/>
          <a:p>
            <a:r>
              <a:rPr lang="en-AU" b="1" noProof="0" dirty="0"/>
              <a:t>Read-only way to refer to another target </a:t>
            </a:r>
            <a:r>
              <a:rPr lang="en-AU" noProof="0" dirty="0"/>
              <a:t>within CMake</a:t>
            </a:r>
          </a:p>
          <a:p>
            <a:r>
              <a:rPr lang="en-AU" noProof="0" dirty="0"/>
              <a:t>Can be used</a:t>
            </a:r>
          </a:p>
          <a:p>
            <a:pPr lvl="1"/>
            <a:r>
              <a:rPr lang="en-AU" noProof="0" dirty="0"/>
              <a:t>to read properties of the target it aliases</a:t>
            </a:r>
          </a:p>
          <a:p>
            <a:pPr lvl="1"/>
            <a:r>
              <a:rPr lang="en-AU" noProof="0" dirty="0"/>
              <a:t>in custom and test commands</a:t>
            </a:r>
          </a:p>
          <a:p>
            <a:r>
              <a:rPr lang="en-AU" b="1" noProof="0" dirty="0"/>
              <a:t>Does not create a new build target </a:t>
            </a:r>
            <a:r>
              <a:rPr lang="en-AU" noProof="0" dirty="0"/>
              <a:t>with the alias name</a:t>
            </a:r>
          </a:p>
        </p:txBody>
      </p:sp>
      <p:sp>
        <p:nvSpPr>
          <p:cNvPr id="6" name="Textfeld 5">
            <a:extLst>
              <a:ext uri="{FF2B5EF4-FFF2-40B4-BE49-F238E27FC236}">
                <a16:creationId xmlns:a16="http://schemas.microsoft.com/office/drawing/2014/main" id="{B98575B6-FF73-4D13-9D3D-61AD135C2A84}"/>
              </a:ext>
            </a:extLst>
          </p:cNvPr>
          <p:cNvSpPr txBox="1"/>
          <p:nvPr/>
        </p:nvSpPr>
        <p:spPr>
          <a:xfrm>
            <a:off x="266700" y="1238400"/>
            <a:ext cx="4648200" cy="361950"/>
          </a:xfrm>
          <a:prstGeom prst="rect">
            <a:avLst/>
          </a:prstGeom>
          <a:solidFill>
            <a:schemeClr val="tx1"/>
          </a:solid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800" b="0" i="0" u="none" strike="noStrike" baseline="0" dirty="0">
                <a:solidFill>
                  <a:srgbClr val="F1C774"/>
                </a:solidFill>
                <a:latin typeface="UbuntuMono-Regular"/>
              </a:rPr>
              <a:t>add_executable</a:t>
            </a:r>
            <a:r>
              <a:rPr lang="en-US" sz="1800" b="0" i="0" u="none" strike="noStrike" baseline="0" dirty="0">
                <a:solidFill>
                  <a:srgbClr val="C6C9C7"/>
                </a:solidFill>
                <a:latin typeface="UbuntuMono-Regular"/>
              </a:rPr>
              <a:t>(aliasName </a:t>
            </a:r>
            <a:r>
              <a:rPr lang="en-US" sz="1800" b="0" i="0" u="none" strike="noStrike" baseline="0" dirty="0">
                <a:solidFill>
                  <a:srgbClr val="82A3BF"/>
                </a:solidFill>
                <a:latin typeface="UbuntuMono-Regular"/>
              </a:rPr>
              <a:t>ALIAS </a:t>
            </a:r>
            <a:r>
              <a:rPr lang="en-US" sz="1800" b="0" i="0" u="none" strike="noStrike" baseline="0" dirty="0">
                <a:solidFill>
                  <a:srgbClr val="C6C9C7"/>
                </a:solidFill>
                <a:latin typeface="UbuntuMono-Regular"/>
              </a:rPr>
              <a:t>targetName)</a:t>
            </a:r>
            <a:endParaRPr kumimoji="0" lang="en-US" sz="18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5776298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Aliases</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Alias and Namespace</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85</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a:xfrm>
            <a:off x="258762" y="2000250"/>
            <a:ext cx="10450800" cy="3464550"/>
          </a:xfrm>
        </p:spPr>
        <p:txBody>
          <a:bodyPr/>
          <a:lstStyle/>
          <a:p>
            <a:r>
              <a:rPr lang="en-AU" noProof="0" dirty="0"/>
              <a:t>Analogous to an executable alias</a:t>
            </a:r>
          </a:p>
          <a:p>
            <a:r>
              <a:rPr lang="en-AU" noProof="0" dirty="0"/>
              <a:t>Acts as a </a:t>
            </a:r>
            <a:r>
              <a:rPr lang="en-AU" b="1" noProof="0" dirty="0"/>
              <a:t>read-only</a:t>
            </a:r>
            <a:r>
              <a:rPr lang="en-AU" noProof="0" dirty="0"/>
              <a:t> way to refer to another library </a:t>
            </a:r>
            <a:r>
              <a:rPr lang="en-AU" i="1" noProof="0" dirty="0"/>
              <a:t>but does not create a new build target</a:t>
            </a:r>
          </a:p>
          <a:p>
            <a:r>
              <a:rPr lang="en-AU" noProof="0" dirty="0"/>
              <a:t>Library aliases </a:t>
            </a:r>
            <a:r>
              <a:rPr lang="en-AU" b="1" noProof="0" dirty="0"/>
              <a:t>cannot be installed or exported </a:t>
            </a:r>
            <a:r>
              <a:rPr lang="en-AU" noProof="0" dirty="0"/>
              <a:t>and they </a:t>
            </a:r>
            <a:r>
              <a:rPr lang="en-AU" i="1" noProof="0" dirty="0"/>
              <a:t>cannot be defined as an alias of another alias</a:t>
            </a:r>
          </a:p>
        </p:txBody>
      </p:sp>
      <p:sp>
        <p:nvSpPr>
          <p:cNvPr id="6" name="Textfeld 5">
            <a:extLst>
              <a:ext uri="{FF2B5EF4-FFF2-40B4-BE49-F238E27FC236}">
                <a16:creationId xmlns:a16="http://schemas.microsoft.com/office/drawing/2014/main" id="{B98575B6-FF73-4D13-9D3D-61AD135C2A84}"/>
              </a:ext>
            </a:extLst>
          </p:cNvPr>
          <p:cNvSpPr txBox="1"/>
          <p:nvPr/>
        </p:nvSpPr>
        <p:spPr>
          <a:xfrm>
            <a:off x="266700" y="1238400"/>
            <a:ext cx="4648200" cy="361950"/>
          </a:xfrm>
          <a:prstGeom prst="rect">
            <a:avLst/>
          </a:prstGeom>
          <a:solidFill>
            <a:schemeClr val="tx1"/>
          </a:solid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800" b="0" i="0" u="none" strike="noStrike" baseline="0" dirty="0">
                <a:solidFill>
                  <a:srgbClr val="F1C774"/>
                </a:solidFill>
                <a:latin typeface="UbuntuMono-Regular"/>
              </a:rPr>
              <a:t>add_library</a:t>
            </a:r>
            <a:r>
              <a:rPr lang="en-US" sz="1800" b="0" i="0" u="none" strike="noStrike" baseline="0" dirty="0">
                <a:solidFill>
                  <a:srgbClr val="C6C9C7"/>
                </a:solidFill>
                <a:latin typeface="UbuntuMono-Regular"/>
              </a:rPr>
              <a:t>(aliasName </a:t>
            </a:r>
            <a:r>
              <a:rPr lang="en-US" sz="1800" b="0" i="0" u="none" strike="noStrike" baseline="0" dirty="0">
                <a:solidFill>
                  <a:srgbClr val="82A3BF"/>
                </a:solidFill>
                <a:latin typeface="UbuntuMono-Regular"/>
              </a:rPr>
              <a:t>ALIAS </a:t>
            </a:r>
            <a:r>
              <a:rPr lang="en-US" sz="1800" b="0" i="0" u="none" strike="noStrike" baseline="0" dirty="0">
                <a:solidFill>
                  <a:srgbClr val="C6C9C7"/>
                </a:solidFill>
                <a:latin typeface="UbuntuMono-Regular"/>
              </a:rPr>
              <a:t>otherTarget)</a:t>
            </a:r>
            <a:endParaRPr kumimoji="0" lang="en-US" sz="18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423474873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Benefits of namespaces for libraries</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Alias and Namespace</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86</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a:xfrm>
            <a:off x="258762" y="4142154"/>
            <a:ext cx="10450800" cy="1322645"/>
          </a:xfrm>
        </p:spPr>
        <p:txBody>
          <a:bodyPr/>
          <a:lstStyle/>
          <a:p>
            <a:r>
              <a:rPr lang="en-AU" noProof="0" dirty="0"/>
              <a:t>CMake will always treat names having a double-colon (::) as the name of an alias or imported target</a:t>
            </a:r>
          </a:p>
          <a:p>
            <a:r>
              <a:rPr lang="en-AU" noProof="0" dirty="0"/>
              <a:t>CMake will result with an error at generation time on</a:t>
            </a:r>
          </a:p>
          <a:p>
            <a:pPr lvl="1"/>
            <a:r>
              <a:rPr lang="en-AU" noProof="0" dirty="0"/>
              <a:t>any attempt to use such a name for a different target types</a:t>
            </a:r>
          </a:p>
          <a:p>
            <a:pPr lvl="1"/>
            <a:r>
              <a:rPr lang="en-AU" noProof="0" dirty="0"/>
              <a:t>an unknown target name in target_link_library()</a:t>
            </a:r>
            <a:endParaRPr lang="en-AU" i="1" noProof="0" dirty="0"/>
          </a:p>
        </p:txBody>
      </p:sp>
      <p:sp>
        <p:nvSpPr>
          <p:cNvPr id="6" name="Textfeld 5">
            <a:extLst>
              <a:ext uri="{FF2B5EF4-FFF2-40B4-BE49-F238E27FC236}">
                <a16:creationId xmlns:a16="http://schemas.microsoft.com/office/drawing/2014/main" id="{B98575B6-FF73-4D13-9D3D-61AD135C2A84}"/>
              </a:ext>
            </a:extLst>
          </p:cNvPr>
          <p:cNvSpPr txBox="1"/>
          <p:nvPr/>
        </p:nvSpPr>
        <p:spPr>
          <a:xfrm>
            <a:off x="266699" y="1238401"/>
            <a:ext cx="10354409" cy="2514954"/>
          </a:xfrm>
          <a:prstGeom prst="rect">
            <a:avLst/>
          </a:prstGeom>
          <a:solidFill>
            <a:schemeClr val="tx1"/>
          </a:solidFill>
        </p:spPr>
        <p:txBody>
          <a:bodyPr wrap="square" lIns="0" tIns="0" rIns="0" bIns="0" rtlCol="0">
            <a:noAutofit/>
          </a:bodyPr>
          <a:lstStyle/>
          <a:p>
            <a:pPr algn="l"/>
            <a:r>
              <a:rPr lang="en-US" sz="1800" b="0" i="0" u="none" strike="noStrike" baseline="0" dirty="0">
                <a:solidFill>
                  <a:srgbClr val="F1C774"/>
                </a:solidFill>
                <a:latin typeface="UbuntuMono-Regular"/>
              </a:rPr>
              <a:t>add_executable</a:t>
            </a:r>
            <a:r>
              <a:rPr lang="en-US" sz="1800" b="0" i="0" u="none" strike="noStrike" baseline="0" dirty="0">
                <a:solidFill>
                  <a:srgbClr val="C6C9C7"/>
                </a:solidFill>
                <a:latin typeface="UbuntuMono-Regular"/>
              </a:rPr>
              <a:t>(Main main.cpp)</a:t>
            </a:r>
          </a:p>
          <a:p>
            <a:pPr algn="l"/>
            <a:r>
              <a:rPr lang="en-US" sz="1800" b="0" i="0" u="none" strike="noStrike" baseline="0" dirty="0">
                <a:solidFill>
                  <a:srgbClr val="F1C774"/>
                </a:solidFill>
                <a:latin typeface="UbuntuMono-Regular"/>
              </a:rPr>
              <a:t>add_library</a:t>
            </a:r>
            <a:r>
              <a:rPr lang="en-US" sz="1800" b="0" i="0" u="none" strike="noStrike" baseline="0" dirty="0">
                <a:solidFill>
                  <a:srgbClr val="C6C9C7"/>
                </a:solidFill>
                <a:latin typeface="UbuntuMono-Regular"/>
              </a:rPr>
              <a:t>(Bar </a:t>
            </a:r>
            <a:r>
              <a:rPr lang="en-US" sz="1800" b="0" i="0" u="none" strike="noStrike" baseline="0" dirty="0">
                <a:solidFill>
                  <a:srgbClr val="82A3BF"/>
                </a:solidFill>
                <a:latin typeface="UbuntuMono-Regular"/>
              </a:rPr>
              <a:t>STATIC </a:t>
            </a:r>
            <a:r>
              <a:rPr lang="en-US" sz="1800" b="0" i="0" u="none" strike="noStrike" baseline="0" dirty="0">
                <a:solidFill>
                  <a:srgbClr val="C6C9C7"/>
                </a:solidFill>
                <a:latin typeface="UbuntuMono-Regular"/>
              </a:rPr>
              <a:t>...)</a:t>
            </a:r>
          </a:p>
          <a:p>
            <a:pPr algn="l"/>
            <a:r>
              <a:rPr lang="en-US" sz="1800" b="0" i="0" u="none" strike="noStrike" baseline="0" dirty="0">
                <a:solidFill>
                  <a:srgbClr val="F1C774"/>
                </a:solidFill>
                <a:latin typeface="UbuntuMono-Regular"/>
              </a:rPr>
              <a:t>add_library</a:t>
            </a:r>
            <a:r>
              <a:rPr lang="en-US" sz="1800" b="0" i="0" u="none" strike="noStrike" baseline="0" dirty="0">
                <a:solidFill>
                  <a:srgbClr val="C6C9C7"/>
                </a:solidFill>
                <a:latin typeface="UbuntuMono-Regular"/>
              </a:rPr>
              <a:t>(Foo::Bar </a:t>
            </a:r>
            <a:r>
              <a:rPr lang="en-US" sz="1800" b="0" i="0" u="none" strike="noStrike" baseline="0" dirty="0">
                <a:solidFill>
                  <a:srgbClr val="82A3BF"/>
                </a:solidFill>
                <a:latin typeface="UbuntuMono-Regular"/>
              </a:rPr>
              <a:t>ALIAS </a:t>
            </a:r>
            <a:r>
              <a:rPr lang="en-US" sz="1800" b="0" i="0" u="none" strike="noStrike" baseline="0" dirty="0">
                <a:solidFill>
                  <a:srgbClr val="C6C9C7"/>
                </a:solidFill>
                <a:latin typeface="UbuntuMono-Regular"/>
              </a:rPr>
              <a:t>Bar)</a:t>
            </a:r>
          </a:p>
          <a:p>
            <a:pPr algn="l"/>
            <a:r>
              <a:rPr lang="en-US" sz="1800" b="0" i="0" u="none" strike="noStrike" baseline="0" dirty="0">
                <a:solidFill>
                  <a:srgbClr val="707981"/>
                </a:solidFill>
                <a:latin typeface="UbuntuMono-Regular"/>
              </a:rPr>
              <a:t># Typo in name being linked to, CMake will assume a library called "Bart" will</a:t>
            </a:r>
          </a:p>
          <a:p>
            <a:pPr algn="l"/>
            <a:r>
              <a:rPr lang="en-US" sz="1800" b="0" i="0" u="none" strike="noStrike" baseline="0" dirty="0">
                <a:solidFill>
                  <a:srgbClr val="707981"/>
                </a:solidFill>
                <a:latin typeface="UbuntuMono-Regular"/>
              </a:rPr>
              <a:t># be provided by the system at link time and won't issue an error</a:t>
            </a:r>
          </a:p>
          <a:p>
            <a:pPr algn="l"/>
            <a:r>
              <a:rPr lang="en-US" sz="1800" b="0" i="0" u="none" strike="noStrike" baseline="0" dirty="0">
                <a:solidFill>
                  <a:srgbClr val="F1C774"/>
                </a:solidFill>
                <a:latin typeface="UbuntuMono-Regular"/>
              </a:rPr>
              <a:t>target_link_libraries</a:t>
            </a:r>
            <a:r>
              <a:rPr lang="en-US" sz="1800" b="0" i="0" u="none" strike="noStrike" baseline="0" dirty="0">
                <a:solidFill>
                  <a:srgbClr val="C6C9C7"/>
                </a:solidFill>
                <a:latin typeface="UbuntuMono-Regular"/>
              </a:rPr>
              <a:t>(Main </a:t>
            </a:r>
            <a:r>
              <a:rPr lang="en-US" sz="1800" b="0" i="0" u="none" strike="noStrike" baseline="0" dirty="0">
                <a:solidFill>
                  <a:srgbClr val="82A3BF"/>
                </a:solidFill>
                <a:latin typeface="UbuntuMono-Regular"/>
              </a:rPr>
              <a:t>PRIVATE </a:t>
            </a:r>
            <a:r>
              <a:rPr lang="en-US" sz="1800" b="0" i="0" u="none" strike="noStrike" baseline="0" dirty="0">
                <a:solidFill>
                  <a:srgbClr val="C6C9C7"/>
                </a:solidFill>
                <a:latin typeface="UbuntuMono-Regular"/>
              </a:rPr>
              <a:t>Bart)</a:t>
            </a:r>
          </a:p>
          <a:p>
            <a:pPr algn="l"/>
            <a:r>
              <a:rPr lang="en-US" sz="1800" b="0" i="0" u="none" strike="noStrike" baseline="0" dirty="0">
                <a:solidFill>
                  <a:srgbClr val="707981"/>
                </a:solidFill>
                <a:latin typeface="UbuntuMono-Regular"/>
              </a:rPr>
              <a:t># Typo in name being linked to, CMake flags an error at generation time because</a:t>
            </a:r>
          </a:p>
          <a:p>
            <a:pPr algn="l"/>
            <a:r>
              <a:rPr lang="en-US" sz="1800" b="0" i="0" u="none" strike="noStrike" baseline="0" dirty="0">
                <a:solidFill>
                  <a:srgbClr val="707981"/>
                </a:solidFill>
                <a:latin typeface="UbuntuMono-Regular"/>
              </a:rPr>
              <a:t># a namespaced name must be a CMake target</a:t>
            </a:r>
          </a:p>
          <a:p>
            <a:pPr algn="l"/>
            <a:r>
              <a:rPr lang="en-US" sz="1800" b="0" i="0" u="none" strike="noStrike" baseline="0" dirty="0">
                <a:solidFill>
                  <a:srgbClr val="F1C774"/>
                </a:solidFill>
                <a:latin typeface="UbuntuMono-Regular"/>
              </a:rPr>
              <a:t>target_link_libraries</a:t>
            </a:r>
            <a:r>
              <a:rPr lang="en-US" sz="1800" b="0" i="0" u="none" strike="noStrike" baseline="0" dirty="0">
                <a:solidFill>
                  <a:srgbClr val="C6C9C7"/>
                </a:solidFill>
                <a:latin typeface="UbuntuMono-Regular"/>
              </a:rPr>
              <a:t>(Main </a:t>
            </a:r>
            <a:r>
              <a:rPr lang="en-US" sz="1800" b="0" i="0" u="none" strike="noStrike" baseline="0" dirty="0">
                <a:solidFill>
                  <a:srgbClr val="82A3BF"/>
                </a:solidFill>
                <a:latin typeface="UbuntuMono-Regular"/>
              </a:rPr>
              <a:t>PRIVATE </a:t>
            </a:r>
            <a:r>
              <a:rPr lang="en-US" sz="1800" b="0" i="0" u="none" strike="noStrike" baseline="0" dirty="0">
                <a:solidFill>
                  <a:srgbClr val="C6C9C7"/>
                </a:solidFill>
                <a:latin typeface="UbuntuMono-Regular"/>
              </a:rPr>
              <a:t>Foo::Bart)</a:t>
            </a:r>
            <a:endParaRPr kumimoji="0" lang="en-US" sz="18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220338743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Namespaces for libraries</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Alias and Namespace</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87</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a:xfrm>
            <a:off x="258762" y="1258277"/>
            <a:ext cx="10450800" cy="4206523"/>
          </a:xfrm>
        </p:spPr>
        <p:txBody>
          <a:bodyPr/>
          <a:lstStyle/>
          <a:p>
            <a:r>
              <a:rPr lang="en-AU" b="1" noProof="0" dirty="0"/>
              <a:t>Add an alias namespace::... for each non-private target that will be installed or packaged</a:t>
            </a:r>
          </a:p>
          <a:p>
            <a:r>
              <a:rPr lang="en-AU" noProof="0" dirty="0"/>
              <a:t>Enables consuming projects to switch between building the child project themselves or using a pre-built installed project relatively easily</a:t>
            </a:r>
          </a:p>
        </p:txBody>
      </p:sp>
    </p:spTree>
    <p:extLst>
      <p:ext uri="{BB962C8B-B14F-4D97-AF65-F5344CB8AC3E}">
        <p14:creationId xmlns:p14="http://schemas.microsoft.com/office/powerpoint/2010/main" val="39534375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Exercise – Variables and Aliases</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Alias and Namespace</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88</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p:txBody>
          <a:bodyPr/>
          <a:lstStyle/>
          <a:p>
            <a:pPr marL="342900" indent="-342900">
              <a:buFont typeface="+mj-lt"/>
              <a:buAutoNum type="arabicPeriod"/>
            </a:pPr>
            <a:r>
              <a:rPr lang="en-AU" noProof="0" dirty="0"/>
              <a:t>In top CMakeLists.txt define a variable TARGET_NAME as alice</a:t>
            </a:r>
          </a:p>
          <a:p>
            <a:pPr marL="342900" indent="-342900">
              <a:buFont typeface="+mj-lt"/>
              <a:buAutoNum type="arabicPeriod"/>
            </a:pPr>
            <a:r>
              <a:rPr lang="en-AU" noProof="0" dirty="0"/>
              <a:t>Replace occurrences of name alice by the variable TARGET_NAME</a:t>
            </a:r>
          </a:p>
          <a:p>
            <a:pPr marL="342900" indent="-342900">
              <a:buFont typeface="+mj-lt"/>
              <a:buAutoNum type="arabicPeriod"/>
            </a:pPr>
            <a:r>
              <a:rPr lang="en-AU" noProof="0" dirty="0"/>
              <a:t>In bob’s CMakeLists.txt define a variable TARGET_NAME as bob</a:t>
            </a:r>
          </a:p>
          <a:p>
            <a:pPr marL="342900" indent="-342900">
              <a:buFont typeface="+mj-lt"/>
              <a:buAutoNum type="arabicPeriod"/>
            </a:pPr>
            <a:r>
              <a:rPr lang="en-AU" noProof="0" dirty="0"/>
              <a:t>Replace occurrences of name bob by the variable TARGET_NAME</a:t>
            </a:r>
          </a:p>
          <a:p>
            <a:pPr marL="342900" indent="-342900">
              <a:buFont typeface="+mj-lt"/>
              <a:buAutoNum type="arabicPeriod"/>
            </a:pPr>
            <a:r>
              <a:rPr lang="en-AU" noProof="0" dirty="0"/>
              <a:t>Instead of listing the source files while calling add_library use target_sources instead</a:t>
            </a:r>
          </a:p>
          <a:p>
            <a:pPr marL="342900" indent="-342900">
              <a:buFont typeface="+mj-lt"/>
              <a:buAutoNum type="arabicPeriod"/>
            </a:pPr>
            <a:r>
              <a:rPr lang="en-AU" noProof="0" dirty="0"/>
              <a:t>Use variable ${CMAKE_CURRENT_SOURCE_DIR} everywhere you refer to a file path</a:t>
            </a:r>
          </a:p>
          <a:p>
            <a:pPr marL="342900" indent="-342900">
              <a:buFont typeface="+mj-lt"/>
              <a:buAutoNum type="arabicPeriod"/>
            </a:pPr>
            <a:r>
              <a:rPr lang="en-AU" noProof="0" dirty="0"/>
              <a:t>For bob add an alias library alice:: </a:t>
            </a:r>
          </a:p>
          <a:p>
            <a:pPr marL="342900" indent="-342900">
              <a:buFont typeface="+mj-lt"/>
              <a:buAutoNum type="arabicPeriod"/>
            </a:pPr>
            <a:r>
              <a:rPr lang="en-AU" noProof="0" dirty="0"/>
              <a:t>In the root’s Cmake target_link_library refer to that alias instead of bob only</a:t>
            </a:r>
          </a:p>
          <a:p>
            <a:pPr marL="342900" indent="-342900">
              <a:buFont typeface="+mj-lt"/>
              <a:buAutoNum type="arabicPeriod"/>
            </a:pPr>
            <a:r>
              <a:rPr lang="en-AU" noProof="0" dirty="0"/>
              <a:t>Check what happens if you have a typo when you are using the alias</a:t>
            </a:r>
          </a:p>
          <a:p>
            <a:pPr marL="342900" indent="-342900">
              <a:buFont typeface="+mj-lt"/>
              <a:buAutoNum type="arabicPeriod"/>
            </a:pPr>
            <a:endParaRPr lang="en-AU" noProof="0" dirty="0"/>
          </a:p>
        </p:txBody>
      </p:sp>
    </p:spTree>
    <p:extLst>
      <p:ext uri="{BB962C8B-B14F-4D97-AF65-F5344CB8AC3E}">
        <p14:creationId xmlns:p14="http://schemas.microsoft.com/office/powerpoint/2010/main" val="49035759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419E34-D454-40EB-A551-8A995790F115}"/>
              </a:ext>
            </a:extLst>
          </p:cNvPr>
          <p:cNvSpPr>
            <a:spLocks noGrp="1"/>
          </p:cNvSpPr>
          <p:nvPr>
            <p:ph type="ctrTitle"/>
          </p:nvPr>
        </p:nvSpPr>
        <p:spPr/>
        <p:txBody>
          <a:bodyPr/>
          <a:lstStyle/>
          <a:p>
            <a:r>
              <a:rPr lang="en-US" dirty="0"/>
              <a:t>CMake INSTALLATION</a:t>
            </a:r>
          </a:p>
        </p:txBody>
      </p:sp>
    </p:spTree>
    <p:extLst>
      <p:ext uri="{BB962C8B-B14F-4D97-AF65-F5344CB8AC3E}">
        <p14:creationId xmlns:p14="http://schemas.microsoft.com/office/powerpoint/2010/main" val="3890605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nhaltsplatzhalter 7">
            <a:extLst>
              <a:ext uri="{FF2B5EF4-FFF2-40B4-BE49-F238E27FC236}">
                <a16:creationId xmlns:a16="http://schemas.microsoft.com/office/drawing/2014/main" id="{5ACD3C0A-FAF3-4029-AD03-099A5202A4C9}"/>
              </a:ext>
            </a:extLst>
          </p:cNvPr>
          <p:cNvPicPr>
            <a:picLocks noChangeAspect="1"/>
          </p:cNvPicPr>
          <p:nvPr/>
        </p:nvPicPr>
        <p:blipFill>
          <a:blip r:embed="rId2"/>
          <a:stretch>
            <a:fillRect/>
          </a:stretch>
        </p:blipFill>
        <p:spPr>
          <a:xfrm>
            <a:off x="495899" y="2010255"/>
            <a:ext cx="4825921" cy="2196943"/>
          </a:xfrm>
          <a:prstGeom prst="rect">
            <a:avLst/>
          </a:prstGeom>
        </p:spPr>
      </p:pic>
      <p:sp>
        <p:nvSpPr>
          <p:cNvPr id="3" name="Textplatzhalter 2">
            <a:extLst>
              <a:ext uri="{FF2B5EF4-FFF2-40B4-BE49-F238E27FC236}">
                <a16:creationId xmlns:a16="http://schemas.microsoft.com/office/drawing/2014/main" id="{ABBD0720-947C-47AC-8F33-BB895E3B3E38}"/>
              </a:ext>
            </a:extLst>
          </p:cNvPr>
          <p:cNvSpPr>
            <a:spLocks noGrp="1"/>
          </p:cNvSpPr>
          <p:nvPr>
            <p:ph type="body" sz="quarter" idx="15"/>
          </p:nvPr>
        </p:nvSpPr>
        <p:spPr/>
        <p:txBody>
          <a:bodyPr/>
          <a:lstStyle/>
          <a:p>
            <a:r>
              <a:rPr lang="en-AU" noProof="0" dirty="0"/>
              <a:t>Compilation and Linker process</a:t>
            </a:r>
          </a:p>
        </p:txBody>
      </p:sp>
      <p:sp>
        <p:nvSpPr>
          <p:cNvPr id="2" name="Titel 1">
            <a:extLst>
              <a:ext uri="{FF2B5EF4-FFF2-40B4-BE49-F238E27FC236}">
                <a16:creationId xmlns:a16="http://schemas.microsoft.com/office/drawing/2014/main" id="{657C5ECF-4C61-46F2-B314-574400770872}"/>
              </a:ext>
            </a:extLst>
          </p:cNvPr>
          <p:cNvSpPr>
            <a:spLocks noGrp="1"/>
          </p:cNvSpPr>
          <p:nvPr>
            <p:ph type="title"/>
          </p:nvPr>
        </p:nvSpPr>
        <p:spPr/>
        <p:txBody>
          <a:bodyPr/>
          <a:lstStyle/>
          <a:p>
            <a:r>
              <a:rPr lang="en-AU" noProof="0" dirty="0"/>
              <a:t>A basic Makefile</a:t>
            </a:r>
          </a:p>
        </p:txBody>
      </p:sp>
      <p:sp>
        <p:nvSpPr>
          <p:cNvPr id="4" name="Foliennummernplatzhalter 3">
            <a:extLst>
              <a:ext uri="{FF2B5EF4-FFF2-40B4-BE49-F238E27FC236}">
                <a16:creationId xmlns:a16="http://schemas.microsoft.com/office/drawing/2014/main" id="{A3A48003-89FE-4197-9878-D0AAC028787E}"/>
              </a:ext>
            </a:extLst>
          </p:cNvPr>
          <p:cNvSpPr>
            <a:spLocks noGrp="1"/>
          </p:cNvSpPr>
          <p:nvPr>
            <p:ph type="sldNum" sz="quarter" idx="12"/>
          </p:nvPr>
        </p:nvSpPr>
        <p:spPr/>
        <p:txBody>
          <a:bodyPr/>
          <a:lstStyle/>
          <a:p>
            <a:fld id="{4898AEC0-503E-4FA4-859C-D0F72D6E3F79}" type="slidenum">
              <a:rPr lang="en-US" noProof="1" smtClean="0"/>
              <a:pPr/>
              <a:t>9</a:t>
            </a:fld>
            <a:endParaRPr lang="en-US" noProof="1"/>
          </a:p>
        </p:txBody>
      </p:sp>
      <p:sp>
        <p:nvSpPr>
          <p:cNvPr id="14" name="Inhaltsplatzhalter 11">
            <a:extLst>
              <a:ext uri="{FF2B5EF4-FFF2-40B4-BE49-F238E27FC236}">
                <a16:creationId xmlns:a16="http://schemas.microsoft.com/office/drawing/2014/main" id="{1CE8C955-6880-4987-AC09-86D75A3390A4}"/>
              </a:ext>
            </a:extLst>
          </p:cNvPr>
          <p:cNvSpPr txBox="1">
            <a:spLocks/>
          </p:cNvSpPr>
          <p:nvPr/>
        </p:nvSpPr>
        <p:spPr>
          <a:xfrm>
            <a:off x="2406583" y="1536939"/>
            <a:ext cx="1004551" cy="386598"/>
          </a:xfrm>
          <a:prstGeom prst="rect">
            <a:avLst/>
          </a:prstGeom>
        </p:spPr>
        <p:txBody>
          <a:bodyPr vert="horz" lIns="0" tIns="0" rIns="0" bIns="0" rtlCol="0">
            <a:noAutofit/>
          </a:bodyPr>
          <a:lst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0" indent="0" fontAlgn="auto">
              <a:spcAft>
                <a:spcPts val="0"/>
              </a:spcAft>
              <a:buNone/>
            </a:pPr>
            <a:r>
              <a:rPr lang="en-US" dirty="0"/>
              <a:t>Makefile</a:t>
            </a:r>
          </a:p>
        </p:txBody>
      </p:sp>
      <p:sp>
        <p:nvSpPr>
          <p:cNvPr id="6" name="Inhaltsplatzhalter 5">
            <a:extLst>
              <a:ext uri="{FF2B5EF4-FFF2-40B4-BE49-F238E27FC236}">
                <a16:creationId xmlns:a16="http://schemas.microsoft.com/office/drawing/2014/main" id="{F9ABFDFF-6722-4D47-B8FC-E1FEF01CB816}"/>
              </a:ext>
            </a:extLst>
          </p:cNvPr>
          <p:cNvSpPr>
            <a:spLocks noGrp="1"/>
          </p:cNvSpPr>
          <p:nvPr>
            <p:ph sz="half" idx="2"/>
          </p:nvPr>
        </p:nvSpPr>
        <p:spPr>
          <a:xfrm>
            <a:off x="5767875" y="484175"/>
            <a:ext cx="4860000" cy="1960150"/>
          </a:xfrm>
          <a:ln w="9525">
            <a:solidFill>
              <a:schemeClr val="tx1"/>
            </a:solidFill>
          </a:ln>
        </p:spPr>
        <p:txBody>
          <a:bodyPr/>
          <a:lstStyle/>
          <a:p>
            <a:r>
              <a:rPr lang="en-AU" sz="1200" noProof="0" dirty="0"/>
              <a:t>.o files are objects. They are the output of the compiler and input to the linker</a:t>
            </a:r>
          </a:p>
          <a:p>
            <a:r>
              <a:rPr lang="en-AU" sz="1200" noProof="0" dirty="0"/>
              <a:t>.a files are archives. They are groups of objects or static libraries and are input into the linker.</a:t>
            </a:r>
          </a:p>
          <a:p>
            <a:r>
              <a:rPr lang="en-AU" sz="1200" noProof="0" dirty="0"/>
              <a:t>-o: specifies the output executable filename</a:t>
            </a:r>
          </a:p>
          <a:p>
            <a:r>
              <a:rPr lang="en-AU" sz="1200" noProof="0" dirty="0"/>
              <a:t>hello.exe: name of the executable</a:t>
            </a:r>
          </a:p>
          <a:p>
            <a:r>
              <a:rPr lang="en-AU" sz="1200" noProof="0" dirty="0"/>
              <a:t>-L is the path to the directories containing the libraries</a:t>
            </a:r>
          </a:p>
          <a:p>
            <a:r>
              <a:rPr lang="en-AU" sz="1200" noProof="0" dirty="0"/>
              <a:t>-lhello: -l name of the library you want to link to</a:t>
            </a:r>
          </a:p>
          <a:p>
            <a:endParaRPr lang="en-AU" sz="1200" noProof="0" dirty="0"/>
          </a:p>
        </p:txBody>
      </p:sp>
      <p:sp>
        <p:nvSpPr>
          <p:cNvPr id="15" name="Inhaltsplatzhalter 5">
            <a:extLst>
              <a:ext uri="{FF2B5EF4-FFF2-40B4-BE49-F238E27FC236}">
                <a16:creationId xmlns:a16="http://schemas.microsoft.com/office/drawing/2014/main" id="{41D97932-2ED9-4FD5-9AF9-F1C8EF68DA4E}"/>
              </a:ext>
            </a:extLst>
          </p:cNvPr>
          <p:cNvSpPr txBox="1">
            <a:spLocks/>
          </p:cNvSpPr>
          <p:nvPr/>
        </p:nvSpPr>
        <p:spPr>
          <a:xfrm>
            <a:off x="5767875" y="2724476"/>
            <a:ext cx="4860000" cy="1960150"/>
          </a:xfrm>
          <a:prstGeom prst="rect">
            <a:avLst/>
          </a:prstGeom>
          <a:ln w="9525">
            <a:solidFill>
              <a:schemeClr val="tx1"/>
            </a:solidFill>
          </a:ln>
        </p:spPr>
        <p:txBody>
          <a:bodyPr vert="horz" lIns="0" tIns="0" rIns="0" bIns="0" rtlCol="0">
            <a:noAutofit/>
          </a:bodyPr>
          <a:lst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fontAlgn="auto">
              <a:spcAft>
                <a:spcPts val="0"/>
              </a:spcAft>
            </a:pPr>
            <a:r>
              <a:rPr lang="en-US" sz="1200" dirty="0"/>
              <a:t>AR: Archive-maintaining program</a:t>
            </a:r>
          </a:p>
          <a:p>
            <a:pPr fontAlgn="auto">
              <a:spcAft>
                <a:spcPts val="0"/>
              </a:spcAft>
            </a:pPr>
            <a:r>
              <a:rPr lang="en-US" sz="1200" dirty="0"/>
              <a:t>-r: replaces or adds file to archive. If archive does not exist, ar creates it and prints a message</a:t>
            </a:r>
          </a:p>
          <a:p>
            <a:pPr fontAlgn="auto">
              <a:spcAft>
                <a:spcPts val="0"/>
              </a:spcAft>
            </a:pPr>
            <a:r>
              <a:rPr lang="en-US" sz="1200" dirty="0"/>
              <a:t>-c: suppresses the message ar normally prints when it creates a new archive file. </a:t>
            </a:r>
          </a:p>
          <a:p>
            <a:pPr fontAlgn="auto">
              <a:spcAft>
                <a:spcPts val="0"/>
              </a:spcAft>
            </a:pPr>
            <a:r>
              <a:rPr lang="en-US" sz="1200" dirty="0"/>
              <a:t>-s: regenerates the symbol table regardless of whether the command modifies the archive</a:t>
            </a:r>
          </a:p>
          <a:p>
            <a:pPr fontAlgn="auto">
              <a:spcAft>
                <a:spcPts val="0"/>
              </a:spcAft>
            </a:pPr>
            <a:r>
              <a:rPr lang="en-US" sz="1200" dirty="0"/>
              <a:t>libhello.a: target file name</a:t>
            </a:r>
          </a:p>
        </p:txBody>
      </p:sp>
      <p:sp>
        <p:nvSpPr>
          <p:cNvPr id="17" name="Inhaltsplatzhalter 5">
            <a:extLst>
              <a:ext uri="{FF2B5EF4-FFF2-40B4-BE49-F238E27FC236}">
                <a16:creationId xmlns:a16="http://schemas.microsoft.com/office/drawing/2014/main" id="{C682D9BB-F993-414B-9915-FDC2002D9C50}"/>
              </a:ext>
            </a:extLst>
          </p:cNvPr>
          <p:cNvSpPr txBox="1">
            <a:spLocks/>
          </p:cNvSpPr>
          <p:nvPr/>
        </p:nvSpPr>
        <p:spPr>
          <a:xfrm>
            <a:off x="5767875" y="4957504"/>
            <a:ext cx="4860000" cy="273214"/>
          </a:xfrm>
          <a:prstGeom prst="rect">
            <a:avLst/>
          </a:prstGeom>
          <a:ln w="9525">
            <a:solidFill>
              <a:schemeClr val="tx1"/>
            </a:solidFill>
          </a:ln>
        </p:spPr>
        <p:txBody>
          <a:bodyPr vert="horz" lIns="0" tIns="0" rIns="0" bIns="0" rtlCol="0">
            <a:noAutofit/>
          </a:bodyPr>
          <a:lst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fontAlgn="auto">
              <a:spcAft>
                <a:spcPts val="0"/>
              </a:spcAft>
            </a:pPr>
            <a:r>
              <a:rPr lang="en-US" sz="1200" dirty="0"/>
              <a:t>-c: Compile the source code into an object file</a:t>
            </a:r>
          </a:p>
        </p:txBody>
      </p:sp>
      <p:cxnSp>
        <p:nvCxnSpPr>
          <p:cNvPr id="19" name="Gerade Verbindung mit Pfeil 18">
            <a:extLst>
              <a:ext uri="{FF2B5EF4-FFF2-40B4-BE49-F238E27FC236}">
                <a16:creationId xmlns:a16="http://schemas.microsoft.com/office/drawing/2014/main" id="{CD43B8AA-D13B-45AA-8A79-AE0B66AC2349}"/>
              </a:ext>
            </a:extLst>
          </p:cNvPr>
          <p:cNvCxnSpPr>
            <a:stCxn id="6" idx="1"/>
          </p:cNvCxnSpPr>
          <p:nvPr/>
        </p:nvCxnSpPr>
        <p:spPr>
          <a:xfrm flipH="1">
            <a:off x="3086100" y="1464250"/>
            <a:ext cx="2681775" cy="8122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3DB53983-F468-4791-B39B-EA2778943C44}"/>
              </a:ext>
            </a:extLst>
          </p:cNvPr>
          <p:cNvCxnSpPr>
            <a:cxnSpLocks/>
            <a:stCxn id="15" idx="1"/>
          </p:cNvCxnSpPr>
          <p:nvPr/>
        </p:nvCxnSpPr>
        <p:spPr>
          <a:xfrm flipH="1" flipV="1">
            <a:off x="3920899" y="2861665"/>
            <a:ext cx="1846976" cy="8428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58E2725C-FCB6-40BB-AD86-88028B9FE6CA}"/>
              </a:ext>
            </a:extLst>
          </p:cNvPr>
          <p:cNvCxnSpPr>
            <a:cxnSpLocks/>
            <a:stCxn id="17" idx="1"/>
          </p:cNvCxnSpPr>
          <p:nvPr/>
        </p:nvCxnSpPr>
        <p:spPr>
          <a:xfrm flipH="1" flipV="1">
            <a:off x="2406583" y="3407957"/>
            <a:ext cx="3361292" cy="16861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7707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Installation</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Installation</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90</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a:xfrm>
            <a:off x="249237" y="1258277"/>
            <a:ext cx="10450800" cy="4206523"/>
          </a:xfrm>
        </p:spPr>
        <p:txBody>
          <a:bodyPr/>
          <a:lstStyle/>
          <a:p>
            <a:r>
              <a:rPr lang="en-AU" noProof="0" dirty="0"/>
              <a:t>Nice posts about CMake installation</a:t>
            </a:r>
          </a:p>
          <a:p>
            <a:r>
              <a:rPr lang="en-AU" i="1" noProof="0" dirty="0">
                <a:hlinkClick r:id="rId2"/>
              </a:rPr>
              <a:t>https://jeremimucha.com/2021/03/cmake-fundamentals-part7/</a:t>
            </a:r>
            <a:r>
              <a:rPr lang="en-AU" i="1" noProof="0" dirty="0"/>
              <a:t> </a:t>
            </a:r>
          </a:p>
          <a:p>
            <a:r>
              <a:rPr lang="en-AU" noProof="0" dirty="0">
                <a:hlinkClick r:id="rId3"/>
              </a:rPr>
              <a:t>https://www.foonathan.net/2016/03/cmake-install/</a:t>
            </a:r>
            <a:endParaRPr lang="en-AU" noProof="0" dirty="0"/>
          </a:p>
          <a:p>
            <a:r>
              <a:rPr lang="en-AU" noProof="0" dirty="0">
                <a:hlinkClick r:id="rId4"/>
              </a:rPr>
              <a:t>https://decovar.dev/blog/2021/03/08/cmake-cpp-library/</a:t>
            </a:r>
            <a:r>
              <a:rPr lang="en-AU" noProof="0" dirty="0"/>
              <a:t> </a:t>
            </a:r>
          </a:p>
          <a:p>
            <a:endParaRPr lang="en-AU" i="1" noProof="0" dirty="0"/>
          </a:p>
        </p:txBody>
      </p:sp>
    </p:spTree>
    <p:extLst>
      <p:ext uri="{BB962C8B-B14F-4D97-AF65-F5344CB8AC3E}">
        <p14:creationId xmlns:p14="http://schemas.microsoft.com/office/powerpoint/2010/main" val="574900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Installation</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Installation</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91</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a:xfrm>
            <a:off x="258762" y="1258277"/>
            <a:ext cx="10450800" cy="4206523"/>
          </a:xfrm>
        </p:spPr>
        <p:txBody>
          <a:bodyPr/>
          <a:lstStyle/>
          <a:p>
            <a:r>
              <a:rPr lang="en-AU" noProof="0" dirty="0"/>
              <a:t>What does it mean to “install” a library? </a:t>
            </a:r>
          </a:p>
          <a:p>
            <a:r>
              <a:rPr lang="en-AU" noProof="0" dirty="0"/>
              <a:t>A library will generally be a dependency of another project – either a larger library or an application</a:t>
            </a:r>
            <a:endParaRPr lang="en-AU" dirty="0"/>
          </a:p>
          <a:p>
            <a:r>
              <a:rPr lang="en-AU" noProof="0" dirty="0"/>
              <a:t>It could be a development (build) dependency, or it could be runtime dependency</a:t>
            </a:r>
          </a:p>
          <a:p>
            <a:r>
              <a:rPr lang="en-AU" noProof="0" dirty="0"/>
              <a:t>A practical definition for “installing a library” could then be something along the lines of:   </a:t>
            </a:r>
          </a:p>
          <a:p>
            <a:pPr marL="0" indent="0">
              <a:buNone/>
            </a:pPr>
            <a:endParaRPr lang="en-AU" noProof="0" dirty="0"/>
          </a:p>
          <a:p>
            <a:r>
              <a:rPr lang="en-AU" i="1" noProof="0" dirty="0"/>
              <a:t>“Deployment of the binaries, be it static or shared, and possibly header files – for development purposes, to a directory of user’s choosing, in a way that exposes the binaries, headers and potential information about transitive dependencies, for convenient consumption by depending projects.”</a:t>
            </a:r>
          </a:p>
          <a:p>
            <a:endParaRPr lang="en-AU" noProof="0" dirty="0"/>
          </a:p>
          <a:p>
            <a:endParaRPr lang="en-AU" noProof="0" dirty="0"/>
          </a:p>
        </p:txBody>
      </p:sp>
    </p:spTree>
    <p:extLst>
      <p:ext uri="{BB962C8B-B14F-4D97-AF65-F5344CB8AC3E}">
        <p14:creationId xmlns:p14="http://schemas.microsoft.com/office/powerpoint/2010/main" val="40435054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Installation</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Installation</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92</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a:xfrm>
            <a:off x="258762" y="1258277"/>
            <a:ext cx="10450800" cy="4206523"/>
          </a:xfrm>
        </p:spPr>
        <p:txBody>
          <a:bodyPr/>
          <a:lstStyle/>
          <a:p>
            <a:r>
              <a:rPr lang="en-US" noProof="0" dirty="0"/>
              <a:t>One of the first things to consider when preparing for project installation is the install directory layout</a:t>
            </a:r>
            <a:r>
              <a:rPr lang="en-US" dirty="0"/>
              <a:t>, w</a:t>
            </a:r>
            <a:r>
              <a:rPr lang="en-US" noProof="0" dirty="0"/>
              <a:t>here the static and shared libraries, executables, and headers go</a:t>
            </a:r>
            <a:endParaRPr lang="en-AU" noProof="0" dirty="0"/>
          </a:p>
          <a:p>
            <a:r>
              <a:rPr lang="en-AU" noProof="0" dirty="0"/>
              <a:t>Install commands cause a file or target to be "installed" into the install tree</a:t>
            </a:r>
          </a:p>
          <a:p>
            <a:r>
              <a:rPr lang="en-AU" noProof="0" dirty="0"/>
              <a:t>├── bin/           # executable binaries</a:t>
            </a:r>
          </a:p>
          <a:p>
            <a:r>
              <a:rPr lang="en-AU" noProof="0" dirty="0"/>
              <a:t>├── include/    # header files</a:t>
            </a:r>
          </a:p>
          <a:p>
            <a:r>
              <a:rPr lang="en-AU" noProof="0" dirty="0"/>
              <a:t>└── lib/            # static or shared libraries</a:t>
            </a:r>
          </a:p>
          <a:p>
            <a:r>
              <a:rPr lang="en-AU" noProof="0" dirty="0"/>
              <a:t>The specified paths are </a:t>
            </a:r>
            <a:r>
              <a:rPr lang="en-AU" b="1" noProof="0" dirty="0"/>
              <a:t>relative to a root install directory</a:t>
            </a:r>
            <a:r>
              <a:rPr lang="en-AU" noProof="0" dirty="0"/>
              <a:t>, which makes the installation relocatable – the user isn’t forced to install the package to /</a:t>
            </a:r>
            <a:r>
              <a:rPr lang="en-AU" noProof="0" dirty="0" err="1"/>
              <a:t>usr</a:t>
            </a:r>
            <a:r>
              <a:rPr lang="en-AU" noProof="0" dirty="0"/>
              <a:t>/, /</a:t>
            </a:r>
            <a:r>
              <a:rPr lang="en-AU" noProof="0" dirty="0" err="1"/>
              <a:t>usr</a:t>
            </a:r>
            <a:r>
              <a:rPr lang="en-AU" noProof="0" dirty="0"/>
              <a:t>/local, /opt/, or any other path one might think to hardcode</a:t>
            </a:r>
          </a:p>
          <a:p>
            <a:r>
              <a:rPr lang="en-AU" noProof="0" dirty="0"/>
              <a:t>Instead, only the relative layout below the root install directory is preserved – this is sufficient to reliably use the package</a:t>
            </a:r>
          </a:p>
        </p:txBody>
      </p:sp>
    </p:spTree>
    <p:extLst>
      <p:ext uri="{BB962C8B-B14F-4D97-AF65-F5344CB8AC3E}">
        <p14:creationId xmlns:p14="http://schemas.microsoft.com/office/powerpoint/2010/main" val="119460089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Installation in CMake</a:t>
            </a:r>
          </a:p>
        </p:txBody>
      </p:sp>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Installation</a:t>
            </a:r>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93</a:t>
            </a:fld>
            <a:endParaRPr lang="en-US" noProof="1"/>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quarter" idx="1"/>
          </p:nvPr>
        </p:nvSpPr>
        <p:spPr>
          <a:xfrm>
            <a:off x="258762" y="1258277"/>
            <a:ext cx="10450800" cy="4780573"/>
          </a:xfrm>
        </p:spPr>
        <p:txBody>
          <a:bodyPr/>
          <a:lstStyle/>
          <a:p>
            <a:r>
              <a:rPr lang="en-AU" noProof="0" dirty="0"/>
              <a:t>Software is typically installed into a directory separate from the source and build trees</a:t>
            </a:r>
            <a:endParaRPr lang="en-AU" dirty="0"/>
          </a:p>
          <a:p>
            <a:r>
              <a:rPr lang="en-AU" noProof="0" dirty="0"/>
              <a:t>This allows it to be distributed in a clean form and isolates users from the details of the build process</a:t>
            </a:r>
          </a:p>
          <a:p>
            <a:r>
              <a:rPr lang="en-AU" noProof="0" dirty="0"/>
              <a:t>CMake provides the install command to specify how a project is to be installed</a:t>
            </a:r>
            <a:endParaRPr lang="en-AU" dirty="0"/>
          </a:p>
          <a:p>
            <a:r>
              <a:rPr lang="en-AU" noProof="0" dirty="0"/>
              <a:t>This command is invoked by a project in the </a:t>
            </a:r>
            <a:r>
              <a:rPr lang="en-AU" noProof="0" dirty="0" err="1"/>
              <a:t>CMakeLists</a:t>
            </a:r>
            <a:r>
              <a:rPr lang="en-AU" noProof="0" dirty="0"/>
              <a:t> file and tells CMake how to generate installation scripts</a:t>
            </a:r>
          </a:p>
          <a:p>
            <a:r>
              <a:rPr lang="en-US" noProof="0" dirty="0"/>
              <a:t>The scripts are executed at install time to perform the actual installation of files</a:t>
            </a:r>
            <a:endParaRPr lang="en-AU" noProof="0" dirty="0"/>
          </a:p>
          <a:p>
            <a:endParaRPr lang="en-AU" noProof="0" dirty="0"/>
          </a:p>
        </p:txBody>
      </p:sp>
    </p:spTree>
    <p:extLst>
      <p:ext uri="{BB962C8B-B14F-4D97-AF65-F5344CB8AC3E}">
        <p14:creationId xmlns:p14="http://schemas.microsoft.com/office/powerpoint/2010/main" val="266209450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Installation</a:t>
            </a:r>
          </a:p>
        </p:txBody>
      </p:sp>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Installation in CMake</a:t>
            </a:r>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half" idx="1"/>
          </p:nvPr>
        </p:nvSpPr>
        <p:spPr/>
        <p:txBody>
          <a:bodyPr/>
          <a:lstStyle/>
          <a:p>
            <a:r>
              <a:rPr lang="en-AU" noProof="0" dirty="0"/>
              <a:t>install(TARGETS …)</a:t>
            </a:r>
          </a:p>
          <a:p>
            <a:pPr lvl="1"/>
            <a:r>
              <a:rPr lang="en-AU" noProof="0" dirty="0"/>
              <a:t>Installs the binary files corresponding to targets built inside the project </a:t>
            </a:r>
          </a:p>
          <a:p>
            <a:pPr lvl="1"/>
            <a:r>
              <a:rPr lang="en-US" noProof="0" dirty="0"/>
              <a:t>The TARGETS keyword is immediately followed by a list of the targets created using add_executable or add_library, which are to be installed</a:t>
            </a:r>
            <a:endParaRPr lang="en-US" dirty="0"/>
          </a:p>
          <a:p>
            <a:pPr lvl="1"/>
            <a:r>
              <a:rPr lang="en-US" noProof="0" dirty="0"/>
              <a:t>One or more files corresponding to each target will be installed</a:t>
            </a:r>
          </a:p>
          <a:p>
            <a:r>
              <a:rPr lang="en-US" noProof="0" dirty="0"/>
              <a:t>EXPORT</a:t>
            </a:r>
          </a:p>
          <a:p>
            <a:pPr lvl="1"/>
            <a:r>
              <a:rPr lang="en-US" noProof="0" dirty="0"/>
              <a:t>This option associates the installed target files with an export called &lt;exportName&gt;. It must appear before any target options</a:t>
            </a:r>
          </a:p>
          <a:p>
            <a:endParaRPr lang="en-AU" noProof="0" dirty="0"/>
          </a:p>
        </p:txBody>
      </p:sp>
      <p:sp>
        <p:nvSpPr>
          <p:cNvPr id="6" name="Inhaltsplatzhalter 5">
            <a:extLst>
              <a:ext uri="{FF2B5EF4-FFF2-40B4-BE49-F238E27FC236}">
                <a16:creationId xmlns:a16="http://schemas.microsoft.com/office/drawing/2014/main" id="{F972FDCE-6436-4B66-BE94-D0CE47888CF0}"/>
              </a:ext>
            </a:extLst>
          </p:cNvPr>
          <p:cNvSpPr>
            <a:spLocks noGrp="1"/>
          </p:cNvSpPr>
          <p:nvPr>
            <p:ph sz="half" idx="2"/>
          </p:nvPr>
        </p:nvSpPr>
        <p:spPr>
          <a:xfrm>
            <a:off x="5572129" y="140310"/>
            <a:ext cx="5397496" cy="5771103"/>
          </a:xfrm>
          <a:solidFill>
            <a:schemeClr val="tx1"/>
          </a:solidFill>
        </p:spPr>
        <p:txBody>
          <a:bodyPr/>
          <a:lstStyle/>
          <a:p>
            <a:pPr marL="0" indent="0" algn="l">
              <a:buNone/>
            </a:pPr>
            <a:r>
              <a:rPr lang="en-US" sz="1800" b="0" i="0" u="none" strike="noStrike" baseline="0" dirty="0">
                <a:solidFill>
                  <a:srgbClr val="F1C774"/>
                </a:solidFill>
                <a:latin typeface="UbuntuMono-Regular"/>
              </a:rPr>
              <a:t>install</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TARGETS </a:t>
            </a:r>
            <a:r>
              <a:rPr lang="en-US" sz="1800" b="0" i="0" u="none" strike="noStrike" baseline="0" dirty="0">
                <a:solidFill>
                  <a:srgbClr val="C6C9C7"/>
                </a:solidFill>
                <a:latin typeface="UbuntuMono-Regular"/>
              </a:rPr>
              <a:t>targets...</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EXPORT </a:t>
            </a:r>
            <a:r>
              <a:rPr lang="en-US" sz="1800" b="0" i="0" u="none" strike="noStrike" baseline="0" dirty="0">
                <a:solidFill>
                  <a:srgbClr val="C6C9C7"/>
                </a:solidFill>
                <a:latin typeface="UbuntuMono-Regular"/>
              </a:rPr>
              <a:t>exportName]</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CONFIGURATIONS </a:t>
            </a:r>
            <a:r>
              <a:rPr lang="en-US" sz="1800" b="0" i="0" u="none" strike="noStrike" baseline="0" dirty="0">
                <a:solidFill>
                  <a:srgbClr val="C6C9C7"/>
                </a:solidFill>
                <a:latin typeface="UbuntuMono-Regular"/>
              </a:rPr>
              <a:t>configs...]</a:t>
            </a:r>
          </a:p>
          <a:p>
            <a:pPr marL="0" indent="0" algn="l">
              <a:buNone/>
            </a:pPr>
            <a:r>
              <a:rPr lang="en-US" sz="1800" b="0" i="0" u="none" strike="noStrike" baseline="0" dirty="0">
                <a:solidFill>
                  <a:srgbClr val="707981"/>
                </a:solidFill>
                <a:latin typeface="UbuntuMono-Regular"/>
              </a:rPr>
              <a:t># One or more blocks of the following</a:t>
            </a:r>
          </a:p>
          <a:p>
            <a:pPr marL="0" indent="0" algn="l">
              <a:buNone/>
            </a:pPr>
            <a:r>
              <a:rPr lang="en-US" sz="1800" b="0" i="0" u="none" strike="noStrike" baseline="0" dirty="0">
                <a:solidFill>
                  <a:srgbClr val="C6C9C7"/>
                </a:solidFill>
                <a:latin typeface="UbuntuMono-Regular"/>
              </a:rPr>
              <a:t>[[entityType]</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DESTINATION </a:t>
            </a:r>
            <a:r>
              <a:rPr lang="en-US" sz="1800" b="0" i="0" u="none" strike="noStrike" baseline="0" dirty="0">
                <a:solidFill>
                  <a:srgbClr val="C6C9C7"/>
                </a:solidFill>
                <a:latin typeface="UbuntuMono-Regular"/>
              </a:rPr>
              <a:t>dir]</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PERMISSIONS </a:t>
            </a:r>
            <a:r>
              <a:rPr lang="en-US" sz="1800" b="0" i="0" u="none" strike="noStrike" baseline="0" dirty="0">
                <a:solidFill>
                  <a:srgbClr val="C6C9C7"/>
                </a:solidFill>
                <a:latin typeface="UbuntuMono-Regular"/>
              </a:rPr>
              <a:t>permissions...]</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NAMELINK_ONLY </a:t>
            </a:r>
            <a:r>
              <a:rPr lang="en-US" sz="1800" b="0" i="0" u="none" strike="noStrike" baseline="0" dirty="0">
                <a:solidFill>
                  <a:srgbClr val="C6C9C7"/>
                </a:solidFill>
                <a:latin typeface="UbuntuMono-Regular"/>
              </a:rPr>
              <a:t>| </a:t>
            </a:r>
            <a:r>
              <a:rPr lang="en-US" sz="1800" b="0" i="0" u="none" strike="noStrike" baseline="0" dirty="0">
                <a:solidFill>
                  <a:srgbClr val="82A3BF"/>
                </a:solidFill>
                <a:latin typeface="UbuntuMono-Regular"/>
              </a:rPr>
              <a:t>NAMELINK_SKIP</a:t>
            </a:r>
            <a:r>
              <a:rPr lang="en-US" sz="1800" b="0" i="0" u="none" strike="noStrike" baseline="0" dirty="0">
                <a:solidFill>
                  <a:srgbClr val="C6C9C7"/>
                </a:solidFill>
                <a:latin typeface="UbuntuMono-Regular"/>
              </a:rPr>
              <a:t>]</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COMPONENT </a:t>
            </a:r>
            <a:r>
              <a:rPr lang="en-US" sz="1800" b="0" i="0" u="none" strike="noStrike" baseline="0" dirty="0">
                <a:solidFill>
                  <a:srgbClr val="C6C9C7"/>
                </a:solidFill>
                <a:latin typeface="UbuntuMono-Regular"/>
              </a:rPr>
              <a:t>component]</a:t>
            </a:r>
          </a:p>
          <a:p>
            <a:pPr marL="0" indent="0" algn="l">
              <a:buNone/>
            </a:pPr>
            <a:r>
              <a:rPr lang="nl-NL" sz="1800" b="0" i="0" u="none" strike="noStrike" baseline="0" dirty="0">
                <a:solidFill>
                  <a:srgbClr val="C6C9C7"/>
                </a:solidFill>
                <a:latin typeface="UbuntuMono-Regular"/>
              </a:rPr>
              <a:t>[</a:t>
            </a:r>
            <a:r>
              <a:rPr lang="nl-NL" sz="1800" b="0" i="0" u="none" strike="noStrike" baseline="0" dirty="0">
                <a:solidFill>
                  <a:srgbClr val="82A3BF"/>
                </a:solidFill>
                <a:latin typeface="UbuntuMono-Regular"/>
              </a:rPr>
              <a:t>NAMELINK_COMPONENT </a:t>
            </a:r>
            <a:r>
              <a:rPr lang="nl-NL" sz="1800" b="0" i="0" u="none" strike="noStrike" baseline="0" dirty="0">
                <a:solidFill>
                  <a:srgbClr val="C6C9C7"/>
                </a:solidFill>
                <a:latin typeface="UbuntuMono-Regular"/>
              </a:rPr>
              <a:t>component] </a:t>
            </a:r>
            <a:r>
              <a:rPr lang="nl-NL" sz="1800" b="0" i="0" u="none" strike="noStrike" baseline="0" dirty="0">
                <a:solidFill>
                  <a:srgbClr val="707981"/>
                </a:solidFill>
                <a:latin typeface="UbuntuMono-Regular"/>
              </a:rPr>
              <a:t># CMake 3.12</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EXCLUDE_FROM_ALL</a:t>
            </a:r>
            <a:r>
              <a:rPr lang="en-US" sz="1800" b="0" i="0" u="none" strike="noStrike" baseline="0" dirty="0">
                <a:solidFill>
                  <a:srgbClr val="C6C9C7"/>
                </a:solidFill>
                <a:latin typeface="UbuntuMono-Regular"/>
              </a:rPr>
              <a:t>]</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OPTIONAL</a:t>
            </a:r>
            <a:r>
              <a:rPr lang="en-US" sz="1800" b="0" i="0" u="none" strike="noStrike" baseline="0" dirty="0">
                <a:solidFill>
                  <a:srgbClr val="C6C9C7"/>
                </a:solidFill>
                <a:latin typeface="UbuntuMono-Regular"/>
              </a:rPr>
              <a:t>]</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CONFIGURATIONS </a:t>
            </a:r>
            <a:r>
              <a:rPr lang="en-US" sz="1800" b="0" i="0" u="none" strike="noStrike" baseline="0" dirty="0">
                <a:solidFill>
                  <a:srgbClr val="C6C9C7"/>
                </a:solidFill>
                <a:latin typeface="UbuntuMono-Regular"/>
              </a:rPr>
              <a:t>configs...]</a:t>
            </a:r>
          </a:p>
          <a:p>
            <a:pPr marL="0" indent="0" algn="l">
              <a:buNone/>
            </a:pPr>
            <a:r>
              <a:rPr lang="en-US" sz="1800" b="0" i="0" u="none" strike="noStrike" baseline="0" dirty="0">
                <a:solidFill>
                  <a:srgbClr val="C6C9C7"/>
                </a:solidFill>
                <a:latin typeface="UbuntuMono-Regular"/>
              </a:rPr>
              <a:t>]...</a:t>
            </a:r>
          </a:p>
          <a:p>
            <a:pPr marL="0" indent="0" algn="l">
              <a:buNone/>
            </a:pPr>
            <a:r>
              <a:rPr lang="en-US" sz="1800" b="0" i="0" u="none" strike="noStrike" baseline="0" dirty="0">
                <a:solidFill>
                  <a:srgbClr val="707981"/>
                </a:solidFill>
                <a:latin typeface="UbuntuMono-Regular"/>
              </a:rPr>
              <a:t># Special case</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INCLUDES DESTINATION </a:t>
            </a:r>
            <a:r>
              <a:rPr lang="en-US" sz="1800" b="0" i="0" u="none" strike="noStrike" baseline="0" dirty="0">
                <a:solidFill>
                  <a:srgbClr val="C6C9C7"/>
                </a:solidFill>
                <a:latin typeface="UbuntuMono-Regular"/>
              </a:rPr>
              <a:t>incDirs...])</a:t>
            </a:r>
            <a:endParaRPr lang="en-US" dirty="0"/>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94</a:t>
            </a:fld>
            <a:endParaRPr lang="en-US" noProof="1"/>
          </a:p>
        </p:txBody>
      </p:sp>
    </p:spTree>
    <p:extLst>
      <p:ext uri="{BB962C8B-B14F-4D97-AF65-F5344CB8AC3E}">
        <p14:creationId xmlns:p14="http://schemas.microsoft.com/office/powerpoint/2010/main" val="5631805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Installation</a:t>
            </a:r>
          </a:p>
        </p:txBody>
      </p:sp>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Installation in CMake</a:t>
            </a:r>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half" idx="1"/>
          </p:nvPr>
        </p:nvSpPr>
        <p:spPr>
          <a:xfrm>
            <a:off x="259200" y="1296000"/>
            <a:ext cx="4860000" cy="3943840"/>
          </a:xfrm>
        </p:spPr>
        <p:txBody>
          <a:bodyPr/>
          <a:lstStyle/>
          <a:p>
            <a:r>
              <a:rPr lang="en-US" noProof="0" dirty="0"/>
              <a:t>DESTINATION</a:t>
            </a:r>
          </a:p>
          <a:p>
            <a:pPr lvl="1"/>
            <a:r>
              <a:rPr lang="en-US" noProof="0" dirty="0"/>
              <a:t>Specify the directory on disk to which a file will be installed. Arguments can be relative or absolute paths</a:t>
            </a:r>
          </a:p>
          <a:p>
            <a:pPr lvl="1"/>
            <a:r>
              <a:rPr lang="en-US" dirty="0"/>
              <a:t>If the directory is specified as a full path, it will be evaluated at install time as an absolute path. If the directory is specified as a relative path, it will be evaluated at install time relative to the installation prefix. The prefix may be set by the user through the cache variable CMAKE_INSTALL_PREFIX. </a:t>
            </a:r>
            <a:endParaRPr lang="en-US" noProof="0" dirty="0"/>
          </a:p>
          <a:p>
            <a:pPr lvl="1"/>
            <a:r>
              <a:rPr lang="en-US" dirty="0"/>
              <a:t>Starting from Cmake 3.14 doesn’t need to be provided but default destinations are used </a:t>
            </a:r>
          </a:p>
          <a:p>
            <a:r>
              <a:rPr lang="en-US" dirty="0"/>
              <a:t>Example</a:t>
            </a:r>
            <a:endParaRPr lang="en-AU" noProof="0" dirty="0"/>
          </a:p>
          <a:p>
            <a:endParaRPr lang="en-AU" noProof="0" dirty="0"/>
          </a:p>
        </p:txBody>
      </p:sp>
      <p:sp>
        <p:nvSpPr>
          <p:cNvPr id="6" name="Inhaltsplatzhalter 5">
            <a:extLst>
              <a:ext uri="{FF2B5EF4-FFF2-40B4-BE49-F238E27FC236}">
                <a16:creationId xmlns:a16="http://schemas.microsoft.com/office/drawing/2014/main" id="{F972FDCE-6436-4B66-BE94-D0CE47888CF0}"/>
              </a:ext>
            </a:extLst>
          </p:cNvPr>
          <p:cNvSpPr>
            <a:spLocks noGrp="1"/>
          </p:cNvSpPr>
          <p:nvPr>
            <p:ph sz="half" idx="2"/>
          </p:nvPr>
        </p:nvSpPr>
        <p:spPr>
          <a:xfrm>
            <a:off x="5572129" y="140310"/>
            <a:ext cx="5397496" cy="5771103"/>
          </a:xfrm>
          <a:solidFill>
            <a:schemeClr val="tx1"/>
          </a:solidFill>
        </p:spPr>
        <p:txBody>
          <a:bodyPr/>
          <a:lstStyle/>
          <a:p>
            <a:pPr marL="0" indent="0" algn="l">
              <a:buNone/>
            </a:pPr>
            <a:r>
              <a:rPr lang="en-US" sz="1800" b="0" i="0" u="none" strike="noStrike" baseline="0" dirty="0">
                <a:solidFill>
                  <a:srgbClr val="F1C774"/>
                </a:solidFill>
                <a:latin typeface="UbuntuMono-Regular"/>
              </a:rPr>
              <a:t>install</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TARGETS </a:t>
            </a:r>
            <a:r>
              <a:rPr lang="en-US" sz="1800" b="0" i="0" u="none" strike="noStrike" baseline="0" dirty="0" err="1">
                <a:solidFill>
                  <a:srgbClr val="C6C9C7"/>
                </a:solidFill>
                <a:latin typeface="UbuntuMono-Regular"/>
              </a:rPr>
              <a:t>targets</a:t>
            </a:r>
            <a:r>
              <a:rPr lang="en-US" sz="1800" b="0" i="0" u="none" strike="noStrike" baseline="0" dirty="0">
                <a:solidFill>
                  <a:srgbClr val="C6C9C7"/>
                </a:solidFill>
                <a:latin typeface="UbuntuMono-Regular"/>
              </a:rPr>
              <a:t>...</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EXPORT </a:t>
            </a:r>
            <a:r>
              <a:rPr lang="en-US" sz="1800" b="0" i="0" u="none" strike="noStrike" baseline="0" dirty="0" err="1">
                <a:solidFill>
                  <a:srgbClr val="C6C9C7"/>
                </a:solidFill>
                <a:latin typeface="UbuntuMono-Regular"/>
              </a:rPr>
              <a:t>exportName</a:t>
            </a:r>
            <a:r>
              <a:rPr lang="en-US" sz="1800" b="0" i="0" u="none" strike="noStrike" baseline="0" dirty="0">
                <a:solidFill>
                  <a:srgbClr val="C6C9C7"/>
                </a:solidFill>
                <a:latin typeface="UbuntuMono-Regular"/>
              </a:rPr>
              <a:t>]</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CONFIGURATIONS </a:t>
            </a:r>
            <a:r>
              <a:rPr lang="en-US" sz="1800" b="0" i="0" u="none" strike="noStrike" baseline="0" dirty="0">
                <a:solidFill>
                  <a:srgbClr val="C6C9C7"/>
                </a:solidFill>
                <a:latin typeface="UbuntuMono-Regular"/>
              </a:rPr>
              <a:t>configs...]</a:t>
            </a:r>
          </a:p>
          <a:p>
            <a:pPr marL="0" indent="0" algn="l">
              <a:buNone/>
            </a:pPr>
            <a:r>
              <a:rPr lang="en-US" sz="1800" b="0" i="0" u="none" strike="noStrike" baseline="0" dirty="0">
                <a:solidFill>
                  <a:srgbClr val="707981"/>
                </a:solidFill>
                <a:latin typeface="UbuntuMono-Regular"/>
              </a:rPr>
              <a:t># One or more blocks of the following</a:t>
            </a:r>
          </a:p>
          <a:p>
            <a:pPr marL="0" indent="0" algn="l">
              <a:buNone/>
            </a:pPr>
            <a:r>
              <a:rPr lang="en-US" sz="1800" b="0" i="0" u="none" strike="noStrike" baseline="0" dirty="0">
                <a:solidFill>
                  <a:srgbClr val="C6C9C7"/>
                </a:solidFill>
                <a:latin typeface="UbuntuMono-Regular"/>
              </a:rPr>
              <a:t>[[</a:t>
            </a:r>
            <a:r>
              <a:rPr lang="en-US" sz="1800" b="0" i="0" u="none" strike="noStrike" baseline="0" dirty="0" err="1">
                <a:solidFill>
                  <a:srgbClr val="C6C9C7"/>
                </a:solidFill>
                <a:latin typeface="UbuntuMono-Regular"/>
              </a:rPr>
              <a:t>entityType</a:t>
            </a:r>
            <a:r>
              <a:rPr lang="en-US" sz="1800" b="0" i="0" u="none" strike="noStrike" baseline="0" dirty="0">
                <a:solidFill>
                  <a:srgbClr val="C6C9C7"/>
                </a:solidFill>
                <a:latin typeface="UbuntuMono-Regular"/>
              </a:rPr>
              <a:t>]</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DESTINATION </a:t>
            </a:r>
            <a:r>
              <a:rPr lang="en-US" sz="1800" b="0" i="0" u="none" strike="noStrike" baseline="0" dirty="0">
                <a:solidFill>
                  <a:srgbClr val="C6C9C7"/>
                </a:solidFill>
                <a:latin typeface="UbuntuMono-Regular"/>
              </a:rPr>
              <a:t>dir]</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PERMISSIONS </a:t>
            </a:r>
            <a:r>
              <a:rPr lang="en-US" sz="1800" b="0" i="0" u="none" strike="noStrike" baseline="0" dirty="0">
                <a:solidFill>
                  <a:srgbClr val="C6C9C7"/>
                </a:solidFill>
                <a:latin typeface="UbuntuMono-Regular"/>
              </a:rPr>
              <a:t>permissions...]</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NAMELINK_ONLY </a:t>
            </a:r>
            <a:r>
              <a:rPr lang="en-US" sz="1800" b="0" i="0" u="none" strike="noStrike" baseline="0" dirty="0">
                <a:solidFill>
                  <a:srgbClr val="C6C9C7"/>
                </a:solidFill>
                <a:latin typeface="UbuntuMono-Regular"/>
              </a:rPr>
              <a:t>| </a:t>
            </a:r>
            <a:r>
              <a:rPr lang="en-US" sz="1800" b="0" i="0" u="none" strike="noStrike" baseline="0" dirty="0">
                <a:solidFill>
                  <a:srgbClr val="82A3BF"/>
                </a:solidFill>
                <a:latin typeface="UbuntuMono-Regular"/>
              </a:rPr>
              <a:t>NAMELINK_SKIP</a:t>
            </a:r>
            <a:r>
              <a:rPr lang="en-US" sz="1800" b="0" i="0" u="none" strike="noStrike" baseline="0" dirty="0">
                <a:solidFill>
                  <a:srgbClr val="C6C9C7"/>
                </a:solidFill>
                <a:latin typeface="UbuntuMono-Regular"/>
              </a:rPr>
              <a:t>]</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COMPONENT </a:t>
            </a:r>
            <a:r>
              <a:rPr lang="en-US" sz="1800" b="0" i="0" u="none" strike="noStrike" baseline="0" dirty="0">
                <a:solidFill>
                  <a:srgbClr val="C6C9C7"/>
                </a:solidFill>
                <a:latin typeface="UbuntuMono-Regular"/>
              </a:rPr>
              <a:t>component]</a:t>
            </a:r>
          </a:p>
          <a:p>
            <a:pPr marL="0" indent="0" algn="l">
              <a:buNone/>
            </a:pPr>
            <a:r>
              <a:rPr lang="nl-NL" sz="1800" b="0" i="0" u="none" strike="noStrike" baseline="0" dirty="0">
                <a:solidFill>
                  <a:srgbClr val="C6C9C7"/>
                </a:solidFill>
                <a:latin typeface="UbuntuMono-Regular"/>
              </a:rPr>
              <a:t>[</a:t>
            </a:r>
            <a:r>
              <a:rPr lang="nl-NL" sz="1800" b="0" i="0" u="none" strike="noStrike" baseline="0" dirty="0">
                <a:solidFill>
                  <a:srgbClr val="82A3BF"/>
                </a:solidFill>
                <a:latin typeface="UbuntuMono-Regular"/>
              </a:rPr>
              <a:t>NAMELINK_COMPONENT </a:t>
            </a:r>
            <a:r>
              <a:rPr lang="nl-NL" sz="1800" b="0" i="0" u="none" strike="noStrike" baseline="0" dirty="0">
                <a:solidFill>
                  <a:srgbClr val="C6C9C7"/>
                </a:solidFill>
                <a:latin typeface="UbuntuMono-Regular"/>
              </a:rPr>
              <a:t>component] </a:t>
            </a:r>
            <a:r>
              <a:rPr lang="nl-NL" sz="1800" b="0" i="0" u="none" strike="noStrike" baseline="0" dirty="0">
                <a:solidFill>
                  <a:srgbClr val="707981"/>
                </a:solidFill>
                <a:latin typeface="UbuntuMono-Regular"/>
              </a:rPr>
              <a:t># CMake 3.12</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EXCLUDE_FROM_ALL</a:t>
            </a:r>
            <a:r>
              <a:rPr lang="en-US" sz="1800" b="0" i="0" u="none" strike="noStrike" baseline="0" dirty="0">
                <a:solidFill>
                  <a:srgbClr val="C6C9C7"/>
                </a:solidFill>
                <a:latin typeface="UbuntuMono-Regular"/>
              </a:rPr>
              <a:t>]</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OPTIONAL</a:t>
            </a:r>
            <a:r>
              <a:rPr lang="en-US" sz="1800" b="0" i="0" u="none" strike="noStrike" baseline="0" dirty="0">
                <a:solidFill>
                  <a:srgbClr val="C6C9C7"/>
                </a:solidFill>
                <a:latin typeface="UbuntuMono-Regular"/>
              </a:rPr>
              <a:t>]</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CONFIGURATIONS </a:t>
            </a:r>
            <a:r>
              <a:rPr lang="en-US" sz="1800" b="0" i="0" u="none" strike="noStrike" baseline="0" dirty="0">
                <a:solidFill>
                  <a:srgbClr val="C6C9C7"/>
                </a:solidFill>
                <a:latin typeface="UbuntuMono-Regular"/>
              </a:rPr>
              <a:t>configs...]</a:t>
            </a:r>
          </a:p>
          <a:p>
            <a:pPr marL="0" indent="0" algn="l">
              <a:buNone/>
            </a:pPr>
            <a:r>
              <a:rPr lang="en-US" sz="1800" b="0" i="0" u="none" strike="noStrike" baseline="0" dirty="0">
                <a:solidFill>
                  <a:srgbClr val="C6C9C7"/>
                </a:solidFill>
                <a:latin typeface="UbuntuMono-Regular"/>
              </a:rPr>
              <a:t>]...</a:t>
            </a:r>
          </a:p>
          <a:p>
            <a:pPr marL="0" indent="0" algn="l">
              <a:buNone/>
            </a:pPr>
            <a:r>
              <a:rPr lang="en-US" sz="1800" b="0" i="0" u="none" strike="noStrike" baseline="0" dirty="0">
                <a:solidFill>
                  <a:srgbClr val="707981"/>
                </a:solidFill>
                <a:latin typeface="UbuntuMono-Regular"/>
              </a:rPr>
              <a:t># Special case</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INCLUDES DESTINATION </a:t>
            </a:r>
            <a:r>
              <a:rPr lang="en-US" sz="1800" b="0" i="0" u="none" strike="noStrike" baseline="0" dirty="0" err="1">
                <a:solidFill>
                  <a:srgbClr val="C6C9C7"/>
                </a:solidFill>
                <a:latin typeface="UbuntuMono-Regular"/>
              </a:rPr>
              <a:t>incDirs</a:t>
            </a:r>
            <a:r>
              <a:rPr lang="en-US" sz="1800" b="0" i="0" u="none" strike="noStrike" baseline="0" dirty="0">
                <a:solidFill>
                  <a:srgbClr val="C6C9C7"/>
                </a:solidFill>
                <a:latin typeface="UbuntuMono-Regular"/>
              </a:rPr>
              <a:t>...])</a:t>
            </a:r>
            <a:endParaRPr lang="en-US" dirty="0"/>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95</a:t>
            </a:fld>
            <a:endParaRPr lang="en-US" noProof="1"/>
          </a:p>
        </p:txBody>
      </p:sp>
      <p:sp>
        <p:nvSpPr>
          <p:cNvPr id="8" name="Textfeld 7">
            <a:extLst>
              <a:ext uri="{FF2B5EF4-FFF2-40B4-BE49-F238E27FC236}">
                <a16:creationId xmlns:a16="http://schemas.microsoft.com/office/drawing/2014/main" id="{9AC1D01C-2537-4CBE-9690-10405AEA4BF2}"/>
              </a:ext>
            </a:extLst>
          </p:cNvPr>
          <p:cNvSpPr txBox="1"/>
          <p:nvPr/>
        </p:nvSpPr>
        <p:spPr>
          <a:xfrm>
            <a:off x="485665" y="5169019"/>
            <a:ext cx="4860000" cy="664726"/>
          </a:xfrm>
          <a:prstGeom prst="rect">
            <a:avLst/>
          </a:prstGeom>
          <a:solidFill>
            <a:schemeClr val="tx1"/>
          </a:solidFill>
        </p:spPr>
        <p:txBody>
          <a:bodyPr wrap="square" lIns="0" tIns="0" rIns="0" bIns="0" rtlCol="0">
            <a:noAutofit/>
          </a:bodyPr>
          <a:lstStyle/>
          <a:p>
            <a:r>
              <a:rPr lang="en-US" sz="1800" b="0" i="0" u="none" strike="noStrike" baseline="0" dirty="0">
                <a:solidFill>
                  <a:srgbClr val="F1C774"/>
                </a:solidFill>
                <a:latin typeface="UbuntuMono-Regular"/>
              </a:rPr>
              <a:t>install</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TARGETS </a:t>
            </a:r>
            <a:r>
              <a:rPr lang="de-DE" b="0" dirty="0">
                <a:solidFill>
                  <a:srgbClr val="569CD6"/>
                </a:solidFill>
                <a:effectLst/>
                <a:latin typeface="Consolas" panose="020B0609020204030204" pitchFamily="49" charset="0"/>
              </a:rPr>
              <a:t>$</a:t>
            </a:r>
            <a:endParaRPr lang="de-DE" b="0" dirty="0">
              <a:solidFill>
                <a:srgbClr val="D4D4D4"/>
              </a:solidFill>
              <a:effectLst/>
              <a:latin typeface="Consolas" panose="020B0609020204030204" pitchFamily="49" charset="0"/>
            </a:endParaRPr>
          </a:p>
          <a:p>
            <a:r>
              <a:rPr lang="en-US" sz="1800" b="0" i="0" u="none" strike="noStrike" baseline="0" dirty="0">
                <a:solidFill>
                  <a:srgbClr val="82A3BF"/>
                </a:solidFill>
                <a:latin typeface="UbuntuMono-Regular"/>
              </a:rPr>
              <a:t>{TARGET_NAME} EXPORT </a:t>
            </a:r>
            <a:r>
              <a:rPr lang="de-DE" b="0" dirty="0">
                <a:solidFill>
                  <a:srgbClr val="569CD6"/>
                </a:solidFill>
                <a:effectLst/>
                <a:latin typeface="Consolas" panose="020B0609020204030204" pitchFamily="49" charset="0"/>
              </a:rPr>
              <a:t>$</a:t>
            </a:r>
            <a:r>
              <a:rPr lang="en-US" sz="1800" b="0" i="0" u="none" strike="noStrike" baseline="0" dirty="0">
                <a:solidFill>
                  <a:srgbClr val="82A3BF"/>
                </a:solidFill>
                <a:latin typeface="UbuntuMono-Regular"/>
              </a:rPr>
              <a:t>{TARGET_NAME}Targets) </a:t>
            </a:r>
            <a:endParaRPr lang="en-US" sz="1800" b="0" i="0" u="none" strike="noStrike" baseline="0" dirty="0">
              <a:solidFill>
                <a:srgbClr val="C6C9C7"/>
              </a:solidFill>
              <a:latin typeface="UbuntuMono-Regular"/>
            </a:endParaRPr>
          </a:p>
        </p:txBody>
      </p:sp>
    </p:spTree>
    <p:extLst>
      <p:ext uri="{BB962C8B-B14F-4D97-AF65-F5344CB8AC3E}">
        <p14:creationId xmlns:p14="http://schemas.microsoft.com/office/powerpoint/2010/main" val="6103333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Installation</a:t>
            </a:r>
          </a:p>
        </p:txBody>
      </p:sp>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Installation in CMake</a:t>
            </a:r>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half" idx="1"/>
          </p:nvPr>
        </p:nvSpPr>
        <p:spPr/>
        <p:txBody>
          <a:bodyPr/>
          <a:lstStyle/>
          <a:p>
            <a:r>
              <a:rPr lang="en-AU" noProof="0" dirty="0"/>
              <a:t>install(EXPORT …)</a:t>
            </a:r>
          </a:p>
          <a:p>
            <a:pPr lvl="1"/>
            <a:r>
              <a:rPr lang="en-AU" noProof="0" dirty="0"/>
              <a:t>Generates and installs a CMake file containing code to import targets from the installation tree into another project</a:t>
            </a:r>
          </a:p>
          <a:p>
            <a:pPr lvl="1"/>
            <a:r>
              <a:rPr lang="en-US" noProof="0" dirty="0"/>
              <a:t>The EXPORT form is useful to help outside projects use targets built and installed by the current project</a:t>
            </a:r>
            <a:endParaRPr lang="en-AU" noProof="0" dirty="0"/>
          </a:p>
          <a:p>
            <a:pPr lvl="1"/>
            <a:r>
              <a:rPr lang="en-US" noProof="0" dirty="0"/>
              <a:t>Target installations are associated with the export &lt;export-name&gt; using the EXPORT option of the install(TARGETS) signature</a:t>
            </a:r>
          </a:p>
          <a:p>
            <a:endParaRPr lang="en-AU" noProof="0" dirty="0"/>
          </a:p>
          <a:p>
            <a:endParaRPr lang="en-AU" noProof="0" dirty="0"/>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96</a:t>
            </a:fld>
            <a:endParaRPr lang="en-US" noProof="1"/>
          </a:p>
        </p:txBody>
      </p:sp>
      <p:sp>
        <p:nvSpPr>
          <p:cNvPr id="9" name="Inhaltsplatzhalter 4">
            <a:extLst>
              <a:ext uri="{FF2B5EF4-FFF2-40B4-BE49-F238E27FC236}">
                <a16:creationId xmlns:a16="http://schemas.microsoft.com/office/drawing/2014/main" id="{338D0286-E884-4755-AF29-14B54274ACA0}"/>
              </a:ext>
            </a:extLst>
          </p:cNvPr>
          <p:cNvSpPr>
            <a:spLocks noGrp="1"/>
          </p:cNvSpPr>
          <p:nvPr>
            <p:ph sz="half" idx="2"/>
          </p:nvPr>
        </p:nvSpPr>
        <p:spPr>
          <a:xfrm>
            <a:off x="5853113" y="1295400"/>
            <a:ext cx="4860925" cy="4168775"/>
          </a:xfrm>
          <a:solidFill>
            <a:schemeClr val="tx1"/>
          </a:solidFill>
        </p:spPr>
        <p:txBody>
          <a:bodyPr/>
          <a:lstStyle/>
          <a:p>
            <a:pPr marL="0" indent="0" algn="l">
              <a:buNone/>
            </a:pPr>
            <a:r>
              <a:rPr lang="en-US" sz="1800" b="0" i="0" u="none" strike="noStrike" baseline="0" dirty="0">
                <a:solidFill>
                  <a:srgbClr val="F1C774"/>
                </a:solidFill>
                <a:latin typeface="UbuntuMono-Regular"/>
              </a:rPr>
              <a:t>install</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EXPORT </a:t>
            </a:r>
            <a:r>
              <a:rPr lang="en-US" sz="1800" b="0" i="0" u="none" strike="noStrike" baseline="0" dirty="0">
                <a:solidFill>
                  <a:srgbClr val="C6C9C7"/>
                </a:solidFill>
                <a:latin typeface="UbuntuMono-Regular"/>
              </a:rPr>
              <a:t>exportName</a:t>
            </a:r>
          </a:p>
          <a:p>
            <a:pPr marL="0" indent="0" algn="l">
              <a:buNone/>
            </a:pPr>
            <a:r>
              <a:rPr lang="en-US" sz="1800" b="0" i="0" u="none" strike="noStrike" baseline="0" dirty="0">
                <a:solidFill>
                  <a:srgbClr val="82A3BF"/>
                </a:solidFill>
                <a:latin typeface="UbuntuMono-Regular"/>
              </a:rPr>
              <a:t>DESTINATION </a:t>
            </a:r>
            <a:r>
              <a:rPr lang="en-US" sz="1800" b="0" i="0" u="none" strike="noStrike" baseline="0" dirty="0">
                <a:solidFill>
                  <a:srgbClr val="C6C9C7"/>
                </a:solidFill>
                <a:latin typeface="UbuntuMono-Regular"/>
              </a:rPr>
              <a:t>dir</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FILE </a:t>
            </a:r>
            <a:r>
              <a:rPr lang="en-US" sz="1800" b="0" i="0" u="none" strike="noStrike" baseline="0" dirty="0">
                <a:solidFill>
                  <a:srgbClr val="C6C9C7"/>
                </a:solidFill>
                <a:latin typeface="UbuntuMono-Regular"/>
              </a:rPr>
              <a:t>name.cmake]</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NAMESPACE </a:t>
            </a:r>
            <a:r>
              <a:rPr lang="en-US" sz="1800" b="0" i="0" u="none" strike="noStrike" baseline="0" dirty="0">
                <a:solidFill>
                  <a:srgbClr val="C6C9C7"/>
                </a:solidFill>
                <a:latin typeface="UbuntuMono-Regular"/>
              </a:rPr>
              <a:t>namespace]</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PERMISSIONS </a:t>
            </a:r>
            <a:r>
              <a:rPr lang="en-US" sz="1800" b="0" i="0" u="none" strike="noStrike" baseline="0" dirty="0">
                <a:solidFill>
                  <a:srgbClr val="C6C9C7"/>
                </a:solidFill>
                <a:latin typeface="UbuntuMono-Regular"/>
              </a:rPr>
              <a:t>permissions...]</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COMPONENT </a:t>
            </a:r>
            <a:r>
              <a:rPr lang="en-US" sz="1800" b="0" i="0" u="none" strike="noStrike" baseline="0" dirty="0">
                <a:solidFill>
                  <a:srgbClr val="C6C9C7"/>
                </a:solidFill>
                <a:latin typeface="UbuntuMono-Regular"/>
              </a:rPr>
              <a:t>component]</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EXCLUDE_FROM_ALL</a:t>
            </a:r>
            <a:r>
              <a:rPr lang="en-US" sz="1800" b="0" i="0" u="none" strike="noStrike" baseline="0" dirty="0">
                <a:solidFill>
                  <a:srgbClr val="C6C9C7"/>
                </a:solidFill>
                <a:latin typeface="UbuntuMono-Regular"/>
              </a:rPr>
              <a:t>]</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CONFIGURATIONS </a:t>
            </a:r>
            <a:r>
              <a:rPr lang="en-US" sz="1800" b="0" i="0" u="none" strike="noStrike" baseline="0" dirty="0">
                <a:solidFill>
                  <a:srgbClr val="C6C9C7"/>
                </a:solidFill>
                <a:latin typeface="UbuntuMono-Regular"/>
              </a:rPr>
              <a:t>configs...]</a:t>
            </a:r>
          </a:p>
          <a:p>
            <a:pPr marL="0" indent="0">
              <a:buNone/>
            </a:pPr>
            <a:r>
              <a:rPr lang="en-US" sz="1800" b="0" i="0" u="none" strike="noStrike" baseline="0" dirty="0">
                <a:solidFill>
                  <a:srgbClr val="C6C9C7"/>
                </a:solidFill>
                <a:latin typeface="UbuntuMono-Regular"/>
              </a:rPr>
              <a:t>)</a:t>
            </a:r>
            <a:endParaRPr lang="en-US" dirty="0"/>
          </a:p>
        </p:txBody>
      </p:sp>
    </p:spTree>
    <p:extLst>
      <p:ext uri="{BB962C8B-B14F-4D97-AF65-F5344CB8AC3E}">
        <p14:creationId xmlns:p14="http://schemas.microsoft.com/office/powerpoint/2010/main" val="196741215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6009459-FF9D-43A0-96FF-EEEE57F64AF5}"/>
              </a:ext>
            </a:extLst>
          </p:cNvPr>
          <p:cNvSpPr>
            <a:spLocks noGrp="1"/>
          </p:cNvSpPr>
          <p:nvPr>
            <p:ph type="body" sz="quarter" idx="15"/>
          </p:nvPr>
        </p:nvSpPr>
        <p:spPr/>
        <p:txBody>
          <a:bodyPr/>
          <a:lstStyle/>
          <a:p>
            <a:r>
              <a:rPr lang="en-AU" noProof="0" dirty="0"/>
              <a:t>CMake Installation</a:t>
            </a:r>
          </a:p>
        </p:txBody>
      </p:sp>
      <p:sp>
        <p:nvSpPr>
          <p:cNvPr id="3" name="Titel 2">
            <a:extLst>
              <a:ext uri="{FF2B5EF4-FFF2-40B4-BE49-F238E27FC236}">
                <a16:creationId xmlns:a16="http://schemas.microsoft.com/office/drawing/2014/main" id="{8B2EC8F3-D756-4E2E-A63B-9E00C94D8E4E}"/>
              </a:ext>
            </a:extLst>
          </p:cNvPr>
          <p:cNvSpPr>
            <a:spLocks noGrp="1"/>
          </p:cNvSpPr>
          <p:nvPr>
            <p:ph type="title"/>
          </p:nvPr>
        </p:nvSpPr>
        <p:spPr/>
        <p:txBody>
          <a:bodyPr/>
          <a:lstStyle/>
          <a:p>
            <a:r>
              <a:rPr lang="en-US" dirty="0"/>
              <a:t>Installation</a:t>
            </a:r>
          </a:p>
        </p:txBody>
      </p:sp>
      <p:sp>
        <p:nvSpPr>
          <p:cNvPr id="4" name="Inhaltsplatzhalter 3">
            <a:extLst>
              <a:ext uri="{FF2B5EF4-FFF2-40B4-BE49-F238E27FC236}">
                <a16:creationId xmlns:a16="http://schemas.microsoft.com/office/drawing/2014/main" id="{524985E3-E61D-4028-8451-6A9FD27F02A4}"/>
              </a:ext>
            </a:extLst>
          </p:cNvPr>
          <p:cNvSpPr>
            <a:spLocks noGrp="1"/>
          </p:cNvSpPr>
          <p:nvPr>
            <p:ph sz="half" idx="1"/>
          </p:nvPr>
        </p:nvSpPr>
        <p:spPr/>
        <p:txBody>
          <a:bodyPr/>
          <a:lstStyle/>
          <a:p>
            <a:r>
              <a:rPr lang="en-US" noProof="0" dirty="0"/>
              <a:t>The NAMESPACE option will prepend &lt;namespace&gt; to the target names as they are written to the import file </a:t>
            </a:r>
            <a:endParaRPr lang="en-US" dirty="0"/>
          </a:p>
          <a:p>
            <a:r>
              <a:rPr lang="en-US" dirty="0"/>
              <a:t>The generated file</a:t>
            </a:r>
          </a:p>
          <a:p>
            <a:pPr lvl="1"/>
            <a:r>
              <a:rPr lang="en-US" dirty="0"/>
              <a:t>contains CMake commands that define an imported target for each target in the export set</a:t>
            </a:r>
          </a:p>
          <a:p>
            <a:pPr lvl="1"/>
            <a:r>
              <a:rPr lang="en-US" dirty="0"/>
              <a:t>is not usually included directly by projects</a:t>
            </a:r>
          </a:p>
          <a:p>
            <a:pPr lvl="1"/>
            <a:r>
              <a:rPr lang="en-US" dirty="0"/>
              <a:t>intended to be used by a config package and imported with find_package()</a:t>
            </a:r>
          </a:p>
          <a:p>
            <a:r>
              <a:rPr lang="en-US" dirty="0"/>
              <a:t>Example</a:t>
            </a:r>
          </a:p>
        </p:txBody>
      </p:sp>
      <p:sp>
        <p:nvSpPr>
          <p:cNvPr id="5" name="Inhaltsplatzhalter 4">
            <a:extLst>
              <a:ext uri="{FF2B5EF4-FFF2-40B4-BE49-F238E27FC236}">
                <a16:creationId xmlns:a16="http://schemas.microsoft.com/office/drawing/2014/main" id="{3B483627-7DBB-4BC5-9F5E-136025A1C0DF}"/>
              </a:ext>
            </a:extLst>
          </p:cNvPr>
          <p:cNvSpPr>
            <a:spLocks noGrp="1"/>
          </p:cNvSpPr>
          <p:nvPr>
            <p:ph sz="half" idx="2"/>
          </p:nvPr>
        </p:nvSpPr>
        <p:spPr>
          <a:xfrm>
            <a:off x="5853600" y="1295999"/>
            <a:ext cx="3509061" cy="2866994"/>
          </a:xfrm>
          <a:solidFill>
            <a:schemeClr val="tx1"/>
          </a:solidFill>
        </p:spPr>
        <p:txBody>
          <a:bodyPr/>
          <a:lstStyle/>
          <a:p>
            <a:pPr marL="0" indent="0" algn="l">
              <a:buNone/>
            </a:pPr>
            <a:r>
              <a:rPr lang="en-US" sz="1800" b="0" i="0" u="none" strike="noStrike" baseline="0" dirty="0">
                <a:solidFill>
                  <a:srgbClr val="F1C774"/>
                </a:solidFill>
                <a:latin typeface="UbuntuMono-Regular"/>
              </a:rPr>
              <a:t>install</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EXPORT </a:t>
            </a:r>
            <a:r>
              <a:rPr lang="en-US" sz="1800" b="0" i="0" u="none" strike="noStrike" baseline="0" dirty="0">
                <a:solidFill>
                  <a:srgbClr val="C6C9C7"/>
                </a:solidFill>
                <a:latin typeface="UbuntuMono-Regular"/>
              </a:rPr>
              <a:t>exportName</a:t>
            </a:r>
          </a:p>
          <a:p>
            <a:pPr marL="0" indent="0" algn="l">
              <a:buNone/>
            </a:pPr>
            <a:r>
              <a:rPr lang="en-US" sz="1800" b="0" i="0" u="none" strike="noStrike" baseline="0" dirty="0">
                <a:solidFill>
                  <a:srgbClr val="82A3BF"/>
                </a:solidFill>
                <a:latin typeface="UbuntuMono-Regular"/>
              </a:rPr>
              <a:t>DESTINATION </a:t>
            </a:r>
            <a:r>
              <a:rPr lang="en-US" sz="1800" b="0" i="0" u="none" strike="noStrike" baseline="0" dirty="0">
                <a:solidFill>
                  <a:srgbClr val="C6C9C7"/>
                </a:solidFill>
                <a:latin typeface="UbuntuMono-Regular"/>
              </a:rPr>
              <a:t>dir</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FILE </a:t>
            </a:r>
            <a:r>
              <a:rPr lang="en-US" sz="1800" b="0" i="0" u="none" strike="noStrike" baseline="0" dirty="0">
                <a:solidFill>
                  <a:srgbClr val="C6C9C7"/>
                </a:solidFill>
                <a:latin typeface="UbuntuMono-Regular"/>
              </a:rPr>
              <a:t>name.cmake]</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NAMESPACE </a:t>
            </a:r>
            <a:r>
              <a:rPr lang="en-US" sz="1800" b="0" i="0" u="none" strike="noStrike" baseline="0" dirty="0">
                <a:solidFill>
                  <a:srgbClr val="C6C9C7"/>
                </a:solidFill>
                <a:latin typeface="UbuntuMono-Regular"/>
              </a:rPr>
              <a:t>namespace]</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PERMISSIONS </a:t>
            </a:r>
            <a:r>
              <a:rPr lang="en-US" sz="1800" b="0" i="0" u="none" strike="noStrike" baseline="0" dirty="0">
                <a:solidFill>
                  <a:srgbClr val="C6C9C7"/>
                </a:solidFill>
                <a:latin typeface="UbuntuMono-Regular"/>
              </a:rPr>
              <a:t>permissions...]</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COMPONENT </a:t>
            </a:r>
            <a:r>
              <a:rPr lang="en-US" sz="1800" b="0" i="0" u="none" strike="noStrike" baseline="0" dirty="0">
                <a:solidFill>
                  <a:srgbClr val="C6C9C7"/>
                </a:solidFill>
                <a:latin typeface="UbuntuMono-Regular"/>
              </a:rPr>
              <a:t>component]</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EXCLUDE_FROM_ALL</a:t>
            </a:r>
            <a:r>
              <a:rPr lang="en-US" sz="1800" b="0" i="0" u="none" strike="noStrike" baseline="0" dirty="0">
                <a:solidFill>
                  <a:srgbClr val="C6C9C7"/>
                </a:solidFill>
                <a:latin typeface="UbuntuMono-Regular"/>
              </a:rPr>
              <a:t>]</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CONFIGURATIONS </a:t>
            </a:r>
            <a:r>
              <a:rPr lang="en-US" sz="1800" b="0" i="0" u="none" strike="noStrike" baseline="0" dirty="0">
                <a:solidFill>
                  <a:srgbClr val="C6C9C7"/>
                </a:solidFill>
                <a:latin typeface="UbuntuMono-Regular"/>
              </a:rPr>
              <a:t>configs...])</a:t>
            </a:r>
            <a:endParaRPr lang="en-US" dirty="0"/>
          </a:p>
        </p:txBody>
      </p:sp>
      <p:sp>
        <p:nvSpPr>
          <p:cNvPr id="6" name="Foliennummernplatzhalter 5">
            <a:extLst>
              <a:ext uri="{FF2B5EF4-FFF2-40B4-BE49-F238E27FC236}">
                <a16:creationId xmlns:a16="http://schemas.microsoft.com/office/drawing/2014/main" id="{4794F2FD-F2B8-4D85-A76B-8E2D44640DA9}"/>
              </a:ext>
            </a:extLst>
          </p:cNvPr>
          <p:cNvSpPr>
            <a:spLocks noGrp="1"/>
          </p:cNvSpPr>
          <p:nvPr>
            <p:ph type="sldNum" sz="quarter" idx="12"/>
          </p:nvPr>
        </p:nvSpPr>
        <p:spPr/>
        <p:txBody>
          <a:bodyPr/>
          <a:lstStyle/>
          <a:p>
            <a:fld id="{4898AEC0-503E-4FA4-859C-D0F72D6E3F79}" type="slidenum">
              <a:rPr lang="en-US" noProof="1" smtClean="0"/>
              <a:pPr/>
              <a:t>97</a:t>
            </a:fld>
            <a:endParaRPr lang="en-US" noProof="1"/>
          </a:p>
        </p:txBody>
      </p:sp>
      <p:sp>
        <p:nvSpPr>
          <p:cNvPr id="7" name="Textfeld 6">
            <a:extLst>
              <a:ext uri="{FF2B5EF4-FFF2-40B4-BE49-F238E27FC236}">
                <a16:creationId xmlns:a16="http://schemas.microsoft.com/office/drawing/2014/main" id="{F2BB0E0A-0CF0-4C82-9B7C-201C142F1E69}"/>
              </a:ext>
            </a:extLst>
          </p:cNvPr>
          <p:cNvSpPr txBox="1"/>
          <p:nvPr/>
        </p:nvSpPr>
        <p:spPr>
          <a:xfrm>
            <a:off x="554990" y="4422193"/>
            <a:ext cx="6472343" cy="1100420"/>
          </a:xfrm>
          <a:prstGeom prst="rect">
            <a:avLst/>
          </a:prstGeom>
          <a:solidFill>
            <a:schemeClr val="tx1"/>
          </a:solidFill>
        </p:spPr>
        <p:txBody>
          <a:bodyPr wrap="square" lIns="0" tIns="0" rIns="0" bIns="0" rtlCol="0">
            <a:noAutofit/>
          </a:bodyPr>
          <a:lstStyle/>
          <a:p>
            <a:r>
              <a:rPr lang="en-US" sz="1800" b="0" i="0" u="none" strike="noStrike" baseline="0" dirty="0">
                <a:solidFill>
                  <a:srgbClr val="F1C774"/>
                </a:solidFill>
                <a:latin typeface="UbuntuMono-Regular"/>
              </a:rPr>
              <a:t>install</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EXPORT trainingCommonTargets </a:t>
            </a:r>
          </a:p>
          <a:p>
            <a:r>
              <a:rPr lang="en-US" dirty="0">
                <a:solidFill>
                  <a:srgbClr val="82A3BF"/>
                </a:solidFill>
                <a:latin typeface="UbuntuMono-Regular"/>
              </a:rPr>
              <a:t>FILE </a:t>
            </a:r>
            <a:r>
              <a:rPr lang="en-US" sz="1800" b="0" i="0" u="none" strike="noStrike" baseline="0" dirty="0">
                <a:solidFill>
                  <a:srgbClr val="82A3BF"/>
                </a:solidFill>
                <a:latin typeface="UbuntuMono-Regular"/>
              </a:rPr>
              <a:t>trainingCommonTargets.cmake</a:t>
            </a:r>
          </a:p>
          <a:p>
            <a:r>
              <a:rPr lang="en-US" dirty="0">
                <a:solidFill>
                  <a:srgbClr val="82A3BF"/>
                </a:solidFill>
                <a:latin typeface="UbuntuMono-Regular"/>
              </a:rPr>
              <a:t>DESTINATION</a:t>
            </a:r>
            <a:r>
              <a:rPr lang="en-US" sz="1800" b="0" i="0" u="none" strike="noStrike" baseline="0" dirty="0">
                <a:solidFill>
                  <a:srgbClr val="82A3BF"/>
                </a:solidFill>
                <a:latin typeface="UbuntuMono-Regular"/>
              </a:rPr>
              <a:t> </a:t>
            </a:r>
            <a:r>
              <a:rPr lang="de-DE" b="0" dirty="0">
                <a:solidFill>
                  <a:srgbClr val="569CD6"/>
                </a:solidFill>
                <a:effectLst/>
                <a:latin typeface="Consolas" panose="020B0609020204030204" pitchFamily="49" charset="0"/>
              </a:rPr>
              <a:t>$</a:t>
            </a:r>
            <a:r>
              <a:rPr lang="en-US" sz="1800" b="0" i="0" u="none" strike="noStrike" baseline="0" dirty="0">
                <a:solidFill>
                  <a:srgbClr val="82A3BF"/>
                </a:solidFill>
                <a:latin typeface="UbuntuMono-Regular"/>
              </a:rPr>
              <a:t>{CMAKE_INSTALL_LIBDIR}/cmake/</a:t>
            </a:r>
            <a:r>
              <a:rPr lang="de-DE" b="0" dirty="0">
                <a:solidFill>
                  <a:srgbClr val="569CD6"/>
                </a:solidFill>
                <a:effectLst/>
                <a:latin typeface="Consolas" panose="020B0609020204030204" pitchFamily="49" charset="0"/>
              </a:rPr>
              <a:t>$</a:t>
            </a:r>
            <a:r>
              <a:rPr lang="en-US" sz="1800" b="0" i="0" u="none" strike="noStrike" baseline="0" dirty="0">
                <a:solidFill>
                  <a:srgbClr val="82A3BF"/>
                </a:solidFill>
                <a:latin typeface="UbuntuMono-Regular"/>
              </a:rPr>
              <a:t>{INSTALL_NAME}</a:t>
            </a:r>
          </a:p>
          <a:p>
            <a:r>
              <a:rPr lang="en-US" dirty="0">
                <a:solidFill>
                  <a:srgbClr val="82A3BF"/>
                </a:solidFill>
                <a:latin typeface="UbuntuMono-Regular"/>
              </a:rPr>
              <a:t>NAMESPACE training::common::</a:t>
            </a:r>
            <a:r>
              <a:rPr lang="en-US" sz="1800" b="0" i="0" u="none" strike="noStrike" baseline="0" dirty="0">
                <a:solidFill>
                  <a:srgbClr val="82A3BF"/>
                </a:solidFill>
                <a:latin typeface="UbuntuMono-Regular"/>
              </a:rPr>
              <a:t>) </a:t>
            </a:r>
            <a:endParaRPr lang="en-US" sz="1800" b="0" i="0" u="none" strike="noStrike" baseline="0" dirty="0">
              <a:solidFill>
                <a:srgbClr val="C6C9C7"/>
              </a:solidFill>
              <a:latin typeface="UbuntuMono-Regular"/>
            </a:endParaRPr>
          </a:p>
        </p:txBody>
      </p:sp>
    </p:spTree>
    <p:extLst>
      <p:ext uri="{BB962C8B-B14F-4D97-AF65-F5344CB8AC3E}">
        <p14:creationId xmlns:p14="http://schemas.microsoft.com/office/powerpoint/2010/main" val="32964249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Installation</a:t>
            </a:r>
          </a:p>
        </p:txBody>
      </p:sp>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Installation in CMake</a:t>
            </a:r>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half" idx="1"/>
          </p:nvPr>
        </p:nvSpPr>
        <p:spPr>
          <a:xfrm>
            <a:off x="259200" y="1296000"/>
            <a:ext cx="4860000" cy="2734133"/>
          </a:xfrm>
        </p:spPr>
        <p:txBody>
          <a:bodyPr/>
          <a:lstStyle/>
          <a:p>
            <a:r>
              <a:rPr lang="en-AU" noProof="0" dirty="0"/>
              <a:t>install(FILES …)</a:t>
            </a:r>
          </a:p>
          <a:p>
            <a:pPr lvl="1"/>
            <a:r>
              <a:rPr lang="en-AU" noProof="0" dirty="0"/>
              <a:t>General-purpose file installation, which is typically used for header files, documentation, and data files required by your software</a:t>
            </a:r>
          </a:p>
          <a:p>
            <a:pPr lvl="1"/>
            <a:r>
              <a:rPr lang="en-US" noProof="0" dirty="0"/>
              <a:t>The FILES form specifies rules for installing files for a project. File names given as relative paths are interpreted with respect to the current source directory.</a:t>
            </a:r>
          </a:p>
          <a:p>
            <a:pPr lvl="1"/>
            <a:endParaRPr lang="en-US" noProof="0" dirty="0"/>
          </a:p>
          <a:p>
            <a:r>
              <a:rPr lang="en-US" dirty="0"/>
              <a:t>Example</a:t>
            </a:r>
            <a:endParaRPr lang="en-AU" noProof="0" dirty="0"/>
          </a:p>
          <a:p>
            <a:endParaRPr lang="en-AU" noProof="0" dirty="0"/>
          </a:p>
          <a:p>
            <a:endParaRPr lang="en-AU" noProof="0" dirty="0"/>
          </a:p>
        </p:txBody>
      </p:sp>
      <p:sp>
        <p:nvSpPr>
          <p:cNvPr id="6" name="Inhaltsplatzhalter 5">
            <a:extLst>
              <a:ext uri="{FF2B5EF4-FFF2-40B4-BE49-F238E27FC236}">
                <a16:creationId xmlns:a16="http://schemas.microsoft.com/office/drawing/2014/main" id="{412CA16A-7DB3-4448-B169-2253FE8FEE5B}"/>
              </a:ext>
            </a:extLst>
          </p:cNvPr>
          <p:cNvSpPr>
            <a:spLocks noGrp="1"/>
          </p:cNvSpPr>
          <p:nvPr>
            <p:ph sz="half" idx="2"/>
          </p:nvPr>
        </p:nvSpPr>
        <p:spPr>
          <a:xfrm>
            <a:off x="5853600" y="1295999"/>
            <a:ext cx="4860000" cy="2564801"/>
          </a:xfrm>
          <a:solidFill>
            <a:schemeClr val="tx1"/>
          </a:solidFill>
        </p:spPr>
        <p:txBody>
          <a:bodyPr/>
          <a:lstStyle/>
          <a:p>
            <a:pPr marL="0" indent="0" algn="l">
              <a:buNone/>
            </a:pPr>
            <a:r>
              <a:rPr lang="en-US" sz="1800" b="0" i="0" u="none" strike="noStrike" baseline="0" dirty="0">
                <a:solidFill>
                  <a:srgbClr val="F1C774"/>
                </a:solidFill>
                <a:latin typeface="UbuntuMono-Regular"/>
              </a:rPr>
              <a:t>install</a:t>
            </a:r>
            <a:r>
              <a:rPr lang="en-US" sz="1800" b="0" i="0" u="none" strike="noStrike" baseline="0" dirty="0">
                <a:solidFill>
                  <a:srgbClr val="C6C9C7"/>
                </a:solidFill>
                <a:latin typeface="UbuntuMono-Regular"/>
              </a:rPr>
              <a:t>(&lt;</a:t>
            </a:r>
            <a:r>
              <a:rPr lang="en-US" sz="1800" b="0" i="0" u="none" strike="noStrike" baseline="0" dirty="0">
                <a:solidFill>
                  <a:srgbClr val="82A3BF"/>
                </a:solidFill>
                <a:latin typeface="UbuntuMono-Regular"/>
              </a:rPr>
              <a:t>FILES </a:t>
            </a:r>
            <a:r>
              <a:rPr lang="en-US" sz="1800" b="0" i="0" u="none" strike="noStrike" baseline="0" dirty="0">
                <a:solidFill>
                  <a:srgbClr val="C6C9C7"/>
                </a:solidFill>
                <a:latin typeface="UbuntuMono-Regular"/>
              </a:rPr>
              <a:t>| </a:t>
            </a:r>
            <a:r>
              <a:rPr lang="en-US" sz="1800" b="0" i="0" u="none" strike="noStrike" baseline="0" dirty="0">
                <a:solidFill>
                  <a:srgbClr val="82A3BF"/>
                </a:solidFill>
                <a:latin typeface="UbuntuMono-Regular"/>
              </a:rPr>
              <a:t>PROGRAMS</a:t>
            </a:r>
            <a:r>
              <a:rPr lang="en-US" sz="1800" b="0" i="0" u="none" strike="noStrike" baseline="0" dirty="0">
                <a:solidFill>
                  <a:srgbClr val="C6C9C7"/>
                </a:solidFill>
                <a:latin typeface="UbuntuMono-Regular"/>
              </a:rPr>
              <a:t>&gt; files...</a:t>
            </a:r>
          </a:p>
          <a:p>
            <a:pPr marL="0" indent="0" algn="l">
              <a:buNone/>
            </a:pPr>
            <a:r>
              <a:rPr lang="en-US" sz="1800" b="0" i="0" u="none" strike="noStrike" baseline="0" dirty="0">
                <a:solidFill>
                  <a:srgbClr val="82A3BF"/>
                </a:solidFill>
                <a:latin typeface="UbuntuMono-Regular"/>
              </a:rPr>
              <a:t>DESTINATION </a:t>
            </a:r>
            <a:r>
              <a:rPr lang="en-US" sz="1800" b="0" i="0" u="none" strike="noStrike" baseline="0" dirty="0">
                <a:solidFill>
                  <a:srgbClr val="C6C9C7"/>
                </a:solidFill>
                <a:latin typeface="UbuntuMono-Regular"/>
              </a:rPr>
              <a:t>dir | </a:t>
            </a:r>
            <a:r>
              <a:rPr lang="en-US" sz="1800" b="0" i="0" u="none" strike="noStrike" baseline="0" dirty="0">
                <a:solidFill>
                  <a:srgbClr val="82A3BF"/>
                </a:solidFill>
                <a:latin typeface="UbuntuMono-Regular"/>
              </a:rPr>
              <a:t>TYPE </a:t>
            </a:r>
            <a:r>
              <a:rPr lang="en-US" sz="1800" b="0" i="0" u="none" strike="noStrike" baseline="0" dirty="0">
                <a:solidFill>
                  <a:srgbClr val="C6C9C7"/>
                </a:solidFill>
                <a:latin typeface="UbuntuMono-Regular"/>
              </a:rPr>
              <a:t>type</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RENAME </a:t>
            </a:r>
            <a:r>
              <a:rPr lang="en-US" sz="1800" b="0" i="0" u="none" strike="noStrike" baseline="0" dirty="0">
                <a:solidFill>
                  <a:srgbClr val="C6C9C7"/>
                </a:solidFill>
                <a:latin typeface="UbuntuMono-Regular"/>
              </a:rPr>
              <a:t>newName]</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PERMISSIONS </a:t>
            </a:r>
            <a:r>
              <a:rPr lang="en-US" sz="1800" b="0" i="0" u="none" strike="noStrike" baseline="0" dirty="0">
                <a:solidFill>
                  <a:srgbClr val="C6C9C7"/>
                </a:solidFill>
                <a:latin typeface="UbuntuMono-Regular"/>
              </a:rPr>
              <a:t>permissions...]</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COMPONENT </a:t>
            </a:r>
            <a:r>
              <a:rPr lang="en-US" sz="1800" b="0" i="0" u="none" strike="noStrike" baseline="0" dirty="0">
                <a:solidFill>
                  <a:srgbClr val="C6C9C7"/>
                </a:solidFill>
                <a:latin typeface="UbuntuMono-Regular"/>
              </a:rPr>
              <a:t>component]</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EXCLUDE_FROM_ALL</a:t>
            </a:r>
            <a:r>
              <a:rPr lang="en-US" sz="1800" b="0" i="0" u="none" strike="noStrike" baseline="0" dirty="0">
                <a:solidFill>
                  <a:srgbClr val="C6C9C7"/>
                </a:solidFill>
                <a:latin typeface="UbuntuMono-Regular"/>
              </a:rPr>
              <a:t>]</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OPTIONAL</a:t>
            </a:r>
            <a:r>
              <a:rPr lang="en-US" sz="1800" b="0" i="0" u="none" strike="noStrike" baseline="0" dirty="0">
                <a:solidFill>
                  <a:srgbClr val="C6C9C7"/>
                </a:solidFill>
                <a:latin typeface="UbuntuMono-Regular"/>
              </a:rPr>
              <a:t>]</a:t>
            </a:r>
            <a:endParaRPr lang="en-US" dirty="0"/>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98</a:t>
            </a:fld>
            <a:endParaRPr lang="en-US" noProof="1"/>
          </a:p>
        </p:txBody>
      </p:sp>
      <p:sp>
        <p:nvSpPr>
          <p:cNvPr id="7" name="Textfeld 6">
            <a:extLst>
              <a:ext uri="{FF2B5EF4-FFF2-40B4-BE49-F238E27FC236}">
                <a16:creationId xmlns:a16="http://schemas.microsoft.com/office/drawing/2014/main" id="{DD7604B1-3051-4E90-9379-DD568AA30493}"/>
              </a:ext>
            </a:extLst>
          </p:cNvPr>
          <p:cNvSpPr txBox="1"/>
          <p:nvPr/>
        </p:nvSpPr>
        <p:spPr>
          <a:xfrm>
            <a:off x="554990" y="4323348"/>
            <a:ext cx="8284422" cy="1012077"/>
          </a:xfrm>
          <a:prstGeom prst="rect">
            <a:avLst/>
          </a:prstGeom>
          <a:solidFill>
            <a:schemeClr val="tx1"/>
          </a:solidFill>
        </p:spPr>
        <p:txBody>
          <a:bodyPr wrap="square" lIns="0" tIns="0" rIns="0" bIns="0" rtlCol="0">
            <a:noAutofit/>
          </a:bodyPr>
          <a:lstStyle/>
          <a:p>
            <a:pPr algn="l"/>
            <a:r>
              <a:rPr lang="en-US" sz="1800" b="0" i="0" u="none" strike="noStrike" baseline="0" dirty="0">
                <a:solidFill>
                  <a:srgbClr val="F1C774"/>
                </a:solidFill>
                <a:latin typeface="UbuntuMono-Regular"/>
              </a:rPr>
              <a:t>install</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FILES </a:t>
            </a:r>
          </a:p>
          <a:p>
            <a:pPr algn="l"/>
            <a:r>
              <a:rPr lang="de-DE" b="0" dirty="0">
                <a:solidFill>
                  <a:srgbClr val="569CD6"/>
                </a:solidFill>
                <a:effectLst/>
                <a:latin typeface="Consolas" panose="020B0609020204030204" pitchFamily="49" charset="0"/>
              </a:rPr>
              <a:t>$</a:t>
            </a:r>
            <a:r>
              <a:rPr lang="en-US" sz="1800" b="0" i="0" u="none" strike="noStrike" baseline="0" dirty="0">
                <a:solidFill>
                  <a:srgbClr val="82A3BF"/>
                </a:solidFill>
                <a:latin typeface="UbuntuMono-Regular"/>
              </a:rPr>
              <a:t>{CMAKE_CURRENT_SOURCE_DIR}/</a:t>
            </a:r>
            <a:r>
              <a:rPr lang="en-US" sz="1800" b="0" i="0" u="none" strike="noStrike" baseline="0" dirty="0" err="1">
                <a:solidFill>
                  <a:srgbClr val="82A3BF"/>
                </a:solidFill>
                <a:latin typeface="UbuntuMono-Regular"/>
              </a:rPr>
              <a:t>inc</a:t>
            </a:r>
            <a:r>
              <a:rPr lang="en-US" sz="1800" b="0" i="0" u="none" strike="noStrike" baseline="0" dirty="0">
                <a:solidFill>
                  <a:srgbClr val="82A3BF"/>
                </a:solidFill>
                <a:latin typeface="UbuntuMono-Regular"/>
              </a:rPr>
              <a:t>/</a:t>
            </a:r>
            <a:r>
              <a:rPr lang="en-US" sz="1800" b="0" i="0" u="none" strike="noStrike" baseline="0" dirty="0" err="1">
                <a:solidFill>
                  <a:srgbClr val="82A3BF"/>
                </a:solidFill>
                <a:latin typeface="UbuntuMono-Regular"/>
              </a:rPr>
              <a:t>example.h</a:t>
            </a:r>
            <a:endParaRPr lang="en-US" sz="1800" b="0" i="0" u="none" strike="noStrike" baseline="0" dirty="0">
              <a:solidFill>
                <a:srgbClr val="C6C9C7"/>
              </a:solidFill>
              <a:latin typeface="UbuntuMono-Regular"/>
            </a:endParaRPr>
          </a:p>
          <a:p>
            <a:r>
              <a:rPr lang="en-US" sz="1800" b="0" i="0" u="none" strike="noStrike" baseline="0" dirty="0">
                <a:solidFill>
                  <a:srgbClr val="C6C9C7"/>
                </a:solidFill>
                <a:latin typeface="UbuntuMono-Regular"/>
              </a:rPr>
              <a:t>DESTINATION </a:t>
            </a:r>
            <a:r>
              <a:rPr lang="de-DE" b="0" dirty="0">
                <a:solidFill>
                  <a:srgbClr val="569CD6"/>
                </a:solidFill>
                <a:effectLst/>
                <a:latin typeface="Consolas" panose="020B0609020204030204" pitchFamily="49" charset="0"/>
              </a:rPr>
              <a:t>$</a:t>
            </a:r>
            <a:r>
              <a:rPr lang="en-US" sz="1800" b="0" i="0" u="none" strike="noStrike" baseline="0" dirty="0">
                <a:solidFill>
                  <a:srgbClr val="82A3BF"/>
                </a:solidFill>
                <a:latin typeface="UbuntuMono-Regular"/>
              </a:rPr>
              <a:t>{CMAKE_INSTALL_INCLUDEDIR/</a:t>
            </a:r>
            <a:r>
              <a:rPr lang="de-DE" b="0" dirty="0">
                <a:solidFill>
                  <a:srgbClr val="569CD6"/>
                </a:solidFill>
                <a:effectLst/>
                <a:latin typeface="Consolas" panose="020B0609020204030204" pitchFamily="49" charset="0"/>
              </a:rPr>
              <a:t>$</a:t>
            </a:r>
            <a:r>
              <a:rPr lang="en-US" sz="1800" b="0" i="0" u="none" strike="noStrike" baseline="0" dirty="0">
                <a:solidFill>
                  <a:srgbClr val="82A3BF"/>
                </a:solidFill>
                <a:latin typeface="UbuntuMono-Regular"/>
              </a:rPr>
              <a:t>{TARGET_NAME}</a:t>
            </a:r>
          </a:p>
        </p:txBody>
      </p:sp>
    </p:spTree>
    <p:extLst>
      <p:ext uri="{BB962C8B-B14F-4D97-AF65-F5344CB8AC3E}">
        <p14:creationId xmlns:p14="http://schemas.microsoft.com/office/powerpoint/2010/main" val="3913225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82524D71-89B6-4AE3-B338-CD05F6DEE733}"/>
              </a:ext>
            </a:extLst>
          </p:cNvPr>
          <p:cNvSpPr>
            <a:spLocks noGrp="1"/>
          </p:cNvSpPr>
          <p:nvPr>
            <p:ph type="body" sz="quarter" idx="15"/>
          </p:nvPr>
        </p:nvSpPr>
        <p:spPr/>
        <p:txBody>
          <a:bodyPr/>
          <a:lstStyle/>
          <a:p>
            <a:r>
              <a:rPr lang="en-AU" noProof="0" dirty="0"/>
              <a:t>CMake Installation</a:t>
            </a:r>
          </a:p>
        </p:txBody>
      </p:sp>
      <p:sp>
        <p:nvSpPr>
          <p:cNvPr id="2" name="Titel 1">
            <a:extLst>
              <a:ext uri="{FF2B5EF4-FFF2-40B4-BE49-F238E27FC236}">
                <a16:creationId xmlns:a16="http://schemas.microsoft.com/office/drawing/2014/main" id="{C3928BA2-E832-4588-A765-5C3D56C9115C}"/>
              </a:ext>
            </a:extLst>
          </p:cNvPr>
          <p:cNvSpPr>
            <a:spLocks noGrp="1"/>
          </p:cNvSpPr>
          <p:nvPr>
            <p:ph type="title"/>
          </p:nvPr>
        </p:nvSpPr>
        <p:spPr/>
        <p:txBody>
          <a:bodyPr/>
          <a:lstStyle/>
          <a:p>
            <a:r>
              <a:rPr lang="en-AU" noProof="0" dirty="0"/>
              <a:t>Installation in CMake</a:t>
            </a:r>
          </a:p>
        </p:txBody>
      </p:sp>
      <p:sp>
        <p:nvSpPr>
          <p:cNvPr id="5" name="Inhaltsplatzhalter 4">
            <a:extLst>
              <a:ext uri="{FF2B5EF4-FFF2-40B4-BE49-F238E27FC236}">
                <a16:creationId xmlns:a16="http://schemas.microsoft.com/office/drawing/2014/main" id="{F38215A1-08E8-46B9-A0B3-5315C875B005}"/>
              </a:ext>
            </a:extLst>
          </p:cNvPr>
          <p:cNvSpPr>
            <a:spLocks noGrp="1"/>
          </p:cNvSpPr>
          <p:nvPr>
            <p:ph sz="half" idx="1"/>
          </p:nvPr>
        </p:nvSpPr>
        <p:spPr>
          <a:xfrm>
            <a:off x="259200" y="1296000"/>
            <a:ext cx="4860000" cy="2202574"/>
          </a:xfrm>
        </p:spPr>
        <p:txBody>
          <a:bodyPr/>
          <a:lstStyle/>
          <a:p>
            <a:r>
              <a:rPr lang="en-AU" noProof="0" dirty="0"/>
              <a:t>install(DIRECTORY …)</a:t>
            </a:r>
          </a:p>
          <a:p>
            <a:pPr lvl="1"/>
            <a:r>
              <a:rPr lang="en-AU" noProof="0" dirty="0"/>
              <a:t>This argument installs an entire directory tree. It may be used for installing directories with resources, such as icons and images</a:t>
            </a:r>
          </a:p>
          <a:p>
            <a:r>
              <a:rPr lang="en-US" noProof="0" dirty="0"/>
              <a:t>Either a TYPE or a DESTINATION must be provided, but not both</a:t>
            </a:r>
          </a:p>
          <a:p>
            <a:r>
              <a:rPr lang="en-US" dirty="0"/>
              <a:t>Example</a:t>
            </a:r>
            <a:endParaRPr lang="en-US" noProof="0" dirty="0"/>
          </a:p>
          <a:p>
            <a:endParaRPr lang="en-AU" noProof="0" dirty="0"/>
          </a:p>
          <a:p>
            <a:endParaRPr lang="en-AU" noProof="0" dirty="0"/>
          </a:p>
        </p:txBody>
      </p:sp>
      <p:sp>
        <p:nvSpPr>
          <p:cNvPr id="6" name="Inhaltsplatzhalter 5">
            <a:extLst>
              <a:ext uri="{FF2B5EF4-FFF2-40B4-BE49-F238E27FC236}">
                <a16:creationId xmlns:a16="http://schemas.microsoft.com/office/drawing/2014/main" id="{412CA16A-7DB3-4448-B169-2253FE8FEE5B}"/>
              </a:ext>
            </a:extLst>
          </p:cNvPr>
          <p:cNvSpPr>
            <a:spLocks noGrp="1"/>
          </p:cNvSpPr>
          <p:nvPr>
            <p:ph sz="half" idx="2"/>
          </p:nvPr>
        </p:nvSpPr>
        <p:spPr>
          <a:xfrm>
            <a:off x="5853599" y="109330"/>
            <a:ext cx="4970113" cy="5665305"/>
          </a:xfrm>
          <a:solidFill>
            <a:schemeClr val="tx1"/>
          </a:solidFill>
        </p:spPr>
        <p:txBody>
          <a:bodyPr/>
          <a:lstStyle/>
          <a:p>
            <a:pPr marL="0" indent="0" algn="l">
              <a:buNone/>
            </a:pPr>
            <a:r>
              <a:rPr lang="en-US" sz="1800" b="0" i="0" u="none" strike="noStrike" baseline="0" dirty="0">
                <a:solidFill>
                  <a:srgbClr val="F1C774"/>
                </a:solidFill>
                <a:latin typeface="UbuntuMono-Regular"/>
              </a:rPr>
              <a:t>install</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DIRECTORY </a:t>
            </a:r>
            <a:r>
              <a:rPr lang="en-US" sz="1800" b="0" i="0" u="none" strike="noStrike" baseline="0" dirty="0">
                <a:solidFill>
                  <a:srgbClr val="C6C9C7"/>
                </a:solidFill>
                <a:latin typeface="UbuntuMono-Regular"/>
              </a:rPr>
              <a:t>dirs...</a:t>
            </a:r>
          </a:p>
          <a:p>
            <a:pPr marL="0" indent="0" algn="l">
              <a:buNone/>
            </a:pPr>
            <a:r>
              <a:rPr lang="en-US" sz="1800" b="0" i="0" u="none" strike="noStrike" baseline="0" dirty="0">
                <a:solidFill>
                  <a:srgbClr val="82A3BF"/>
                </a:solidFill>
                <a:latin typeface="UbuntuMono-Regular"/>
              </a:rPr>
              <a:t>DESTINATION </a:t>
            </a:r>
            <a:r>
              <a:rPr lang="en-US" sz="1800" b="0" i="0" u="none" strike="noStrike" baseline="0" dirty="0">
                <a:solidFill>
                  <a:srgbClr val="C6C9C7"/>
                </a:solidFill>
                <a:latin typeface="UbuntuMono-Regular"/>
              </a:rPr>
              <a:t>dir | </a:t>
            </a:r>
            <a:r>
              <a:rPr lang="en-US" sz="1800" b="0" i="0" u="none" strike="noStrike" baseline="0" dirty="0">
                <a:solidFill>
                  <a:srgbClr val="82A3BF"/>
                </a:solidFill>
                <a:latin typeface="UbuntuMono-Regular"/>
              </a:rPr>
              <a:t>TYPE </a:t>
            </a:r>
            <a:r>
              <a:rPr lang="en-US" sz="1800" b="0" i="0" u="none" strike="noStrike" baseline="0" dirty="0">
                <a:solidFill>
                  <a:srgbClr val="C6C9C7"/>
                </a:solidFill>
                <a:latin typeface="UbuntuMono-Regular"/>
              </a:rPr>
              <a:t>type</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FILE_PERMISSIONS </a:t>
            </a:r>
            <a:r>
              <a:rPr lang="en-US" sz="1800" b="0" i="0" u="none" strike="noStrike" baseline="0" dirty="0">
                <a:solidFill>
                  <a:srgbClr val="C6C9C7"/>
                </a:solidFill>
                <a:latin typeface="UbuntuMono-Regular"/>
              </a:rPr>
              <a:t>permissions... |</a:t>
            </a:r>
          </a:p>
          <a:p>
            <a:pPr marL="0" indent="0" algn="l">
              <a:buNone/>
            </a:pPr>
            <a:r>
              <a:rPr lang="en-US" sz="1800" b="0" i="0" u="none" strike="noStrike" baseline="0" dirty="0">
                <a:solidFill>
                  <a:srgbClr val="82A3BF"/>
                </a:solidFill>
                <a:latin typeface="UbuntuMono-Regular"/>
              </a:rPr>
              <a:t>USE_SOURCE_PERMISSIONS</a:t>
            </a:r>
            <a:r>
              <a:rPr lang="en-US" sz="1800" b="0" i="0" u="none" strike="noStrike" baseline="0" dirty="0">
                <a:solidFill>
                  <a:srgbClr val="C6C9C7"/>
                </a:solidFill>
                <a:latin typeface="UbuntuMono-Regular"/>
              </a:rPr>
              <a:t>]</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DIRECTORY_PERMISSIONS </a:t>
            </a:r>
            <a:r>
              <a:rPr lang="en-US" sz="1800" b="0" i="0" u="none" strike="noStrike" baseline="0" dirty="0">
                <a:solidFill>
                  <a:srgbClr val="C6C9C7"/>
                </a:solidFill>
                <a:latin typeface="UbuntuMono-Regular"/>
              </a:rPr>
              <a:t>permissions...]</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COMPONENT </a:t>
            </a:r>
            <a:r>
              <a:rPr lang="en-US" sz="1800" b="0" i="0" u="none" strike="noStrike" baseline="0" dirty="0">
                <a:solidFill>
                  <a:srgbClr val="C6C9C7"/>
                </a:solidFill>
                <a:latin typeface="UbuntuMono-Regular"/>
              </a:rPr>
              <a:t>component]</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EXCLUDE_FROM_ALL</a:t>
            </a:r>
            <a:r>
              <a:rPr lang="en-US" sz="1800" b="0" i="0" u="none" strike="noStrike" baseline="0" dirty="0">
                <a:solidFill>
                  <a:srgbClr val="C6C9C7"/>
                </a:solidFill>
                <a:latin typeface="UbuntuMono-Regular"/>
              </a:rPr>
              <a:t>]</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OPTIONAL</a:t>
            </a:r>
            <a:r>
              <a:rPr lang="en-US" sz="1800" b="0" i="0" u="none" strike="noStrike" baseline="0" dirty="0">
                <a:solidFill>
                  <a:srgbClr val="C6C9C7"/>
                </a:solidFill>
                <a:latin typeface="UbuntuMono-Regular"/>
              </a:rPr>
              <a:t>]</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CONFIGURATIONS </a:t>
            </a:r>
            <a:r>
              <a:rPr lang="en-US" sz="1800" b="0" i="0" u="none" strike="noStrike" baseline="0" dirty="0">
                <a:solidFill>
                  <a:srgbClr val="C6C9C7"/>
                </a:solidFill>
                <a:latin typeface="UbuntuMono-Regular"/>
              </a:rPr>
              <a:t>configs...]</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MESSAGE_NEVER</a:t>
            </a:r>
            <a:r>
              <a:rPr lang="en-US" sz="1800" b="0" i="0" u="none" strike="noStrike" baseline="0" dirty="0">
                <a:solidFill>
                  <a:srgbClr val="C6C9C7"/>
                </a:solidFill>
                <a:latin typeface="UbuntuMono-Regular"/>
              </a:rPr>
              <a:t>]</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FILES_MATCHING</a:t>
            </a:r>
            <a:r>
              <a:rPr lang="en-US" sz="1800" b="0" i="0" u="none" strike="noStrike" baseline="0" dirty="0">
                <a:solidFill>
                  <a:srgbClr val="C6C9C7"/>
                </a:solidFill>
                <a:latin typeface="UbuntuMono-Regular"/>
              </a:rPr>
              <a:t>]</a:t>
            </a:r>
          </a:p>
          <a:p>
            <a:pPr marL="0" indent="0" algn="l">
              <a:buNone/>
            </a:pPr>
            <a:r>
              <a:rPr lang="en-US" sz="1800" b="0" i="0" u="none" strike="noStrike" baseline="0" dirty="0">
                <a:solidFill>
                  <a:srgbClr val="707981"/>
                </a:solidFill>
                <a:latin typeface="UbuntuMono-Regular"/>
              </a:rPr>
              <a:t># The following block can be repeated</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PATTERN </a:t>
            </a:r>
            <a:r>
              <a:rPr lang="en-US" sz="1800" b="0" i="0" u="none" strike="noStrike" baseline="0" dirty="0">
                <a:solidFill>
                  <a:srgbClr val="C6C9C7"/>
                </a:solidFill>
                <a:latin typeface="UbuntuMono-Regular"/>
              </a:rPr>
              <a:t>pattern | </a:t>
            </a:r>
            <a:r>
              <a:rPr lang="en-US" sz="1800" b="0" i="0" u="none" strike="noStrike" baseline="0" dirty="0">
                <a:solidFill>
                  <a:srgbClr val="82A3BF"/>
                </a:solidFill>
                <a:latin typeface="UbuntuMono-Regular"/>
              </a:rPr>
              <a:t>REGEX </a:t>
            </a:r>
            <a:r>
              <a:rPr lang="en-US" sz="1800" b="0" i="0" u="none" strike="noStrike" baseline="0" dirty="0">
                <a:solidFill>
                  <a:srgbClr val="C6C9C7"/>
                </a:solidFill>
                <a:latin typeface="UbuntuMono-Regular"/>
              </a:rPr>
              <a:t>regex]</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EXCLUDE</a:t>
            </a:r>
            <a:r>
              <a:rPr lang="en-US" sz="1800" b="0" i="0" u="none" strike="noStrike" baseline="0" dirty="0">
                <a:solidFill>
                  <a:srgbClr val="C6C9C7"/>
                </a:solidFill>
                <a:latin typeface="UbuntuMono-Regular"/>
              </a:rPr>
              <a:t>]</a:t>
            </a:r>
          </a:p>
          <a:p>
            <a:pPr marL="0" indent="0" algn="l">
              <a:buNone/>
            </a:pP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PERMISSIONS </a:t>
            </a:r>
            <a:r>
              <a:rPr lang="en-US" sz="1800" b="0" i="0" u="none" strike="noStrike" baseline="0" dirty="0">
                <a:solidFill>
                  <a:srgbClr val="C6C9C7"/>
                </a:solidFill>
                <a:latin typeface="UbuntuMono-Regular"/>
              </a:rPr>
              <a:t>permissions...] ]</a:t>
            </a:r>
          </a:p>
          <a:p>
            <a:pPr marL="0" indent="0" algn="l">
              <a:buNone/>
            </a:pPr>
            <a:r>
              <a:rPr lang="en-US" sz="1800" b="0" i="0" u="none" strike="noStrike" baseline="0" dirty="0">
                <a:solidFill>
                  <a:srgbClr val="C6C9C7"/>
                </a:solidFill>
                <a:latin typeface="UbuntuMono-Regular"/>
              </a:rPr>
              <a:t>)</a:t>
            </a:r>
            <a:endParaRPr lang="en-US" dirty="0"/>
          </a:p>
        </p:txBody>
      </p:sp>
      <p:sp>
        <p:nvSpPr>
          <p:cNvPr id="4" name="Foliennummernplatzhalter 3">
            <a:extLst>
              <a:ext uri="{FF2B5EF4-FFF2-40B4-BE49-F238E27FC236}">
                <a16:creationId xmlns:a16="http://schemas.microsoft.com/office/drawing/2014/main" id="{36904E0F-961F-419A-82B9-DDE49C7707EE}"/>
              </a:ext>
            </a:extLst>
          </p:cNvPr>
          <p:cNvSpPr>
            <a:spLocks noGrp="1"/>
          </p:cNvSpPr>
          <p:nvPr>
            <p:ph type="sldNum" sz="quarter" idx="12"/>
          </p:nvPr>
        </p:nvSpPr>
        <p:spPr/>
        <p:txBody>
          <a:bodyPr/>
          <a:lstStyle/>
          <a:p>
            <a:fld id="{4898AEC0-503E-4FA4-859C-D0F72D6E3F79}" type="slidenum">
              <a:rPr lang="en-US" noProof="1" smtClean="0"/>
              <a:pPr/>
              <a:t>99</a:t>
            </a:fld>
            <a:endParaRPr lang="en-US" noProof="1"/>
          </a:p>
        </p:txBody>
      </p:sp>
      <p:sp>
        <p:nvSpPr>
          <p:cNvPr id="7" name="Textfeld 6">
            <a:extLst>
              <a:ext uri="{FF2B5EF4-FFF2-40B4-BE49-F238E27FC236}">
                <a16:creationId xmlns:a16="http://schemas.microsoft.com/office/drawing/2014/main" id="{8F7D71FF-F975-421A-99EF-5CF8921C0DD4}"/>
              </a:ext>
            </a:extLst>
          </p:cNvPr>
          <p:cNvSpPr txBox="1"/>
          <p:nvPr/>
        </p:nvSpPr>
        <p:spPr>
          <a:xfrm>
            <a:off x="410845" y="3619190"/>
            <a:ext cx="2365513" cy="1479584"/>
          </a:xfrm>
          <a:prstGeom prst="rect">
            <a:avLst/>
          </a:prstGeom>
          <a:solidFill>
            <a:schemeClr val="tx1"/>
          </a:solidFill>
        </p:spPr>
        <p:txBody>
          <a:bodyPr wrap="square" lIns="0" tIns="0" rIns="0" bIns="0" rtlCol="0">
            <a:noAutofit/>
          </a:bodyPr>
          <a:lstStyle/>
          <a:p>
            <a:pPr algn="l"/>
            <a:r>
              <a:rPr lang="en-US" sz="1800" b="0" i="0" u="none" strike="noStrike" baseline="0" dirty="0">
                <a:solidFill>
                  <a:srgbClr val="F1C774"/>
                </a:solidFill>
                <a:latin typeface="UbuntuMono-Regular"/>
              </a:rPr>
              <a:t>install</a:t>
            </a:r>
            <a:r>
              <a:rPr lang="en-US" sz="1800" b="0" i="0" u="none" strike="noStrike" baseline="0" dirty="0">
                <a:solidFill>
                  <a:srgbClr val="C6C9C7"/>
                </a:solidFill>
                <a:latin typeface="UbuntuMono-Regular"/>
              </a:rPr>
              <a:t>(</a:t>
            </a:r>
            <a:r>
              <a:rPr lang="en-US" sz="1800" b="0" i="0" u="none" strike="noStrike" baseline="0" dirty="0">
                <a:solidFill>
                  <a:srgbClr val="82A3BF"/>
                </a:solidFill>
                <a:latin typeface="UbuntuMono-Regular"/>
              </a:rPr>
              <a:t>DIRECTORY </a:t>
            </a:r>
            <a:r>
              <a:rPr lang="en-US" sz="1800" b="0" i="0" u="none" strike="noStrike" baseline="0" dirty="0">
                <a:solidFill>
                  <a:srgbClr val="C6C9C7"/>
                </a:solidFill>
                <a:latin typeface="UbuntuMono-Regular"/>
              </a:rPr>
              <a:t>src/</a:t>
            </a:r>
          </a:p>
          <a:p>
            <a:pPr algn="l"/>
            <a:r>
              <a:rPr lang="en-US" sz="1800" b="0" i="0" u="none" strike="noStrike" baseline="0" dirty="0">
                <a:solidFill>
                  <a:srgbClr val="82A3BF"/>
                </a:solidFill>
                <a:latin typeface="UbuntuMono-Regular"/>
              </a:rPr>
              <a:t>TYPE </a:t>
            </a:r>
            <a:r>
              <a:rPr lang="en-US" sz="1800" b="0" i="0" u="none" strike="noStrike" baseline="0" dirty="0">
                <a:solidFill>
                  <a:srgbClr val="C6C9C7"/>
                </a:solidFill>
                <a:latin typeface="UbuntuMono-Regular"/>
              </a:rPr>
              <a:t>INCLUDE</a:t>
            </a:r>
          </a:p>
          <a:p>
            <a:pPr algn="l"/>
            <a:r>
              <a:rPr lang="en-US" sz="1800" b="0" i="0" u="none" strike="noStrike" baseline="0" dirty="0">
                <a:solidFill>
                  <a:srgbClr val="82A3BF"/>
                </a:solidFill>
                <a:latin typeface="UbuntuMono-Regular"/>
              </a:rPr>
              <a:t>FILES_MATCHING</a:t>
            </a:r>
          </a:p>
          <a:p>
            <a:pPr algn="l"/>
            <a:r>
              <a:rPr lang="en-US" sz="1800" b="0" i="0" u="none" strike="noStrike" baseline="0" dirty="0">
                <a:solidFill>
                  <a:srgbClr val="82A3BF"/>
                </a:solidFill>
                <a:latin typeface="UbuntuMono-Regular"/>
              </a:rPr>
              <a:t>PATTERN </a:t>
            </a:r>
            <a:r>
              <a:rPr lang="en-US" sz="1800" b="0" i="0" u="none" strike="noStrike" baseline="0" dirty="0">
                <a:solidFill>
                  <a:srgbClr val="C6C9C7"/>
                </a:solidFill>
                <a:latin typeface="UbuntuMono-Regular"/>
              </a:rPr>
              <a:t>*.h</a:t>
            </a:r>
          </a:p>
          <a:p>
            <a:pPr algn="l"/>
            <a:r>
              <a:rPr lang="en-US" sz="1800" b="0" i="0" u="none" strike="noStrike" baseline="0" dirty="0">
                <a:solidFill>
                  <a:srgbClr val="C6C9C7"/>
                </a:solidFill>
                <a:latin typeface="UbuntuMono-Regular"/>
              </a:rPr>
              <a:t>)</a:t>
            </a:r>
            <a:endParaRPr kumimoji="0" lang="en-US" sz="18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17406787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Lst>
</file>

<file path=ppt/theme/theme1.xml><?xml version="1.0" encoding="utf-8"?>
<a:theme xmlns:a="http://schemas.openxmlformats.org/drawingml/2006/main" name="Bosch NG">
  <a:themeElements>
    <a:clrScheme name="Bosch Light Blue">
      <a:dk1>
        <a:sysClr val="windowText" lastClr="000000"/>
      </a:dk1>
      <a:lt1>
        <a:sysClr val="window" lastClr="FFFFFF"/>
      </a:lt1>
      <a:dk2>
        <a:srgbClr val="424C58"/>
      </a:dk2>
      <a:lt2>
        <a:srgbClr val="B2B3B5"/>
      </a:lt2>
      <a:accent1>
        <a:srgbClr val="0E78C5"/>
      </a:accent1>
      <a:accent2>
        <a:srgbClr val="6FB9E2"/>
      </a:accent2>
      <a:accent3>
        <a:srgbClr val="B2B3B5"/>
      </a:accent3>
      <a:accent4>
        <a:srgbClr val="424C58"/>
      </a:accent4>
      <a:accent5>
        <a:srgbClr val="08427E"/>
      </a:accent5>
      <a:accent6>
        <a:srgbClr val="6D9ABC"/>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otx" id="{F7EF9966-F53A-44CC-A756-EF9E132AF5E6}" vid="{BE1FDABE-663E-4397-8AF3-7005A7B11CB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osch Light Blue">
    <a:dk1>
      <a:sysClr val="windowText" lastClr="000000"/>
    </a:dk1>
    <a:lt1>
      <a:sysClr val="window" lastClr="FFFFFF"/>
    </a:lt1>
    <a:dk2>
      <a:srgbClr val="424C58"/>
    </a:dk2>
    <a:lt2>
      <a:srgbClr val="B2B3B5"/>
    </a:lt2>
    <a:accent1>
      <a:srgbClr val="0E78C5"/>
    </a:accent1>
    <a:accent2>
      <a:srgbClr val="6FB9E2"/>
    </a:accent2>
    <a:accent3>
      <a:srgbClr val="B2B3B5"/>
    </a:accent3>
    <a:accent4>
      <a:srgbClr val="424C58"/>
    </a:accent4>
    <a:accent5>
      <a:srgbClr val="08427E"/>
    </a:accent5>
    <a:accent6>
      <a:srgbClr val="6D9ABC"/>
    </a:accent6>
    <a:hlink>
      <a:srgbClr val="738CB4"/>
    </a:hlink>
    <a:folHlink>
      <a:srgbClr val="B0BB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saxML>
  <saxMLTemplate>presentation_169</saxMLTemplate>
  <Variablen>
    <Variable>
      <Name>attachmentremark</Name>
      <OrgInhalt/>
      <Wert/>
      <Platzhalter>False</Platzhalter>
      <DocDatenDialog>True</DocDatenDialog>
      <Label>Anlagenvermerk</Label>
      <FrageVar>False</FrageVar>
      <Prefix/>
      <Suffix/>
      <WegfallVar/>
      <MussFeld>False</MussFeld>
      <InDokument>True</InDokument>
      <Sektion>Rectangle7</Sektion>
      <Reihenfolge>0</Reihenfolge>
    </Variable>
    <Variable>
      <Name>departmentshort</Name>
      <OrgInhalt>XC-DA/PJ-RA6</OrgInhalt>
      <Wert>XC-DA/PJ-RA6</Wert>
      <Platzhalter>False</Platzhalter>
      <DocDatenDialog>True</DocDatenDialog>
      <Label>Urhebervermerk</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Intern</OrgInhalt>
      <Wert>Intern</Wert>
      <Platzhalter>False</Platzhalter>
      <DocDatenDialog>True</DocDatenDialog>
      <Label>Vertraulichkeitsvermerk</Label>
      <FrageVar>False</FrageVar>
      <Prefix/>
      <Suffix/>
      <WegfallVar/>
      <ComboBox>
        <Option>Intern</Option>
        <Option>Vertraulich</Option>
        <Option>Streng vertraulich</Option>
        <Option/>
      </ComboBox>
      <MussFeld>False</MussFeld>
      <InDokument>True</InDokument>
      <Sektion>Bosch_footer_1</Sektion>
      <Reihenfolge>0</Reihenfolge>
    </Variable>
    <Variable>
      <Name>copyright</Name>
      <OrgInhalt>© Robert Bosch GmbH 2021. Alle Rechte vorbehalten, auch bzgl. jeder Verfügung, Verwertung, Reproduktion, Bearbeitung, Weitergabe sowie für den Fall von Schutzrechtsanmeldungen.</OrgInhalt>
      <Wert>© Robert Bosch GmbH 2021. Alle Rechte vorbehalten, auch bzgl. jeder Verfügung, Verwertung, Reproduktion, Bearbeitung, Weitergabe sowie für den Fall von Schutzrechtsanmeldungen.</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24.03.2021</OrgInhalt>
      <Wert>24.03.2021</Wert>
      <Platzhalter>False</Platzhalter>
      <DocDatenDialog>True</DocDatenDialog>
      <Label>Datum</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Ablagevermerk</Label>
      <FrageVar>False</FrageVar>
      <Prefix/>
      <Suffix/>
      <WegfallVar/>
      <MussFeld>False</MussFeld>
      <InDokument>True</InDokument>
      <Sektion>Bosch_footer_2</Sektion>
      <Reihenfolge>0</Reihenfolge>
    </Variable>
  </Variablen>
</saxML>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rchivingPeriod xmlns="aef541e7-f418-4129-ac16-b06cc4b6b475">35</ArchivingPeriod>
    <Safeguarding xmlns="aef541e7-f418-4129-ac16-b06cc4b6b475">No</Safeguarding>
    <Conversation-Topic xmlns="bca0bc44-19d1-4824-98a4-321de56310bf" xsi:nil="true"/>
    <Received xmlns="bca0bc44-19d1-4824-98a4-321de56310bf" xsi:nil="true"/>
    <Importance xmlns="bca0bc44-19d1-4824-98a4-321de56310bf" xsi:nil="true"/>
    <CSC xmlns="aef541e7-f418-4129-ac16-b06cc4b6b475">1</CSC>
    <Conversation-Index xmlns="bca0bc44-19d1-4824-98a4-321de56310bf" xsi:nil="true"/>
    <Bcc xmlns="bca0bc44-19d1-4824-98a4-321de56310bf" xsi:nil="true"/>
    <Sensitivity xmlns="bca0bc44-19d1-4824-98a4-321de56310bf" xsi:nil="true"/>
    <IconOverlay xmlns="http://schemas.microsoft.com/sharepoint/v4" xsi:nil="true"/>
    <ASC xmlns="aef541e7-f418-4129-ac16-b06cc4b6b475">1</ASC>
    <To xmlns="bca0bc44-19d1-4824-98a4-321de56310bf" xsi:nil="true"/>
    <Reply-To xmlns="bca0bc44-19d1-4824-98a4-321de56310bf" xsi:nil="true"/>
    <In-Reply-To xmlns="bca0bc44-19d1-4824-98a4-321de56310bf" xsi:nil="true"/>
    <MailPreviewData xmlns="bca0bc44-19d1-4824-98a4-321de56310bf" xsi:nil="true"/>
    <MessageClass xmlns="aef541e7-f418-4129-ac16-b06cc4b6b475" xsi:nil="true"/>
    <Historicalrelevance xmlns="aef541e7-f418-4129-ac16-b06cc4b6b475">No</Historicalrelevance>
    <LockedBy xmlns="aef541e7-f418-4129-ac16-b06cc4b6b475">
      <UserInfo>
        <DisplayName/>
        <AccountId xsi:nil="true"/>
        <AccountType/>
      </UserInfo>
    </LockedBy>
    <Date1 xmlns="bca0bc44-19d1-4824-98a4-321de56310bf" xsi:nil="true"/>
    <Attachment xmlns="bca0bc44-19d1-4824-98a4-321de56310bf">true</Attachment>
    <References xmlns="bca0bc44-19d1-4824-98a4-321de56310bf" xsi:nil="true"/>
    <Cc xmlns="bca0bc44-19d1-4824-98a4-321de56310bf" xsi:nil="true"/>
    <Message-ID xmlns="bca0bc44-19d1-4824-98a4-321de56310bf" xsi:nil="true"/>
    <LockedStatus xmlns="aef541e7-f418-4129-ac16-b06cc4b6b475">Unlocked</LockedStatus>
    <OriginalSubject xmlns="bca0bc44-19d1-4824-98a4-321de56310bf" xsi:nil="true"/>
    <ISC xmlns="aef541e7-f418-4129-ac16-b06cc4b6b475">1</ISC>
    <From1 xmlns="bca0bc44-19d1-4824-98a4-321de56310bf" xsi:nil="true"/>
    <Revisions xmlns="aef541e7-f418-4129-ac16-b06cc4b6b475">
      <Url xsi:nil="true"/>
      <Description xsi:nil="true"/>
    </Revisions>
    <_vti_ItemHoldRecordStatus xmlns="http://schemas.microsoft.com/sharepoint/v3" xsi:nil="true"/>
    <_vti_ItemDeclaredRecord xmlns="http://schemas.microsoft.com/sharepoint/v3" xsi:nil="true"/>
    <_dlc_DocId xmlns="aef541e7-f418-4129-ac16-b06cc4b6b475">P12S145502-1497192106-519</_dlc_DocId>
    <_dlc_DocIdUrl xmlns="aef541e7-f418-4129-ac16-b06cc4b6b475">
      <Url>https://sites.inside-share2.bosch.com/sites/145502/_layouts/15/DocIdRedir.aspx?ID=P12S145502-1497192106-519</Url>
      <Description>P12S145502-1497192106-519</Description>
    </_dlc_DocIdUrl>
    <ILMItemType xmlns="aef541e7-f418-4129-ac16-b06cc4b6b475">ConceptualItem</ILMItemType>
    <ILMCreationRevision xmlns="aef541e7-f418-4129-ac16-b06cc4b6b475">false</ILMCreationRevision>
    <IlmBasedOn xmlns="aef541e7-f418-4129-ac16-b06cc4b6b475" xsi:nil="true"/>
  </documentManagement>
</p:properties>
</file>

<file path=customXml/item4.xml><?xml version="1.0" encoding="utf-8"?>
<ct:contentTypeSchema xmlns:ct="http://schemas.microsoft.com/office/2006/metadata/contentType" xmlns:ma="http://schemas.microsoft.com/office/2006/metadata/properties/metaAttributes" ct:_="" ma:_="" ma:contentTypeName="ILMBoschDocument" ma:contentTypeID="0x01010075698A81F1C15E4DABCC1DE91D909CE70100ED9AE842F3865F4892BEC8038611C7A1" ma:contentTypeVersion="30" ma:contentTypeDescription="Bosch Document Content Type for ILM" ma:contentTypeScope="" ma:versionID="a418fcf34f109835bdc162e1bbb58ee5">
  <xsd:schema xmlns:xsd="http://www.w3.org/2001/XMLSchema" xmlns:xs="http://www.w3.org/2001/XMLSchema" xmlns:p="http://schemas.microsoft.com/office/2006/metadata/properties" xmlns:ns1="http://schemas.microsoft.com/sharepoint/v3" xmlns:ns2="aef541e7-f418-4129-ac16-b06cc4b6b475" xmlns:ns3="bca0bc44-19d1-4824-98a4-321de56310bf" xmlns:ns4="http://schemas.microsoft.com/sharepoint/v4" targetNamespace="http://schemas.microsoft.com/office/2006/metadata/properties" ma:root="true" ma:fieldsID="f2b021963c9ed1c17bd918817755a72f" ns1:_="" ns2:_="" ns3:_="" ns4:_="">
    <xsd:import namespace="http://schemas.microsoft.com/sharepoint/v3"/>
    <xsd:import namespace="aef541e7-f418-4129-ac16-b06cc4b6b475"/>
    <xsd:import namespace="bca0bc44-19d1-4824-98a4-321de56310bf"/>
    <xsd:import namespace="http://schemas.microsoft.com/sharepoint/v4"/>
    <xsd:element name="properties">
      <xsd:complexType>
        <xsd:sequence>
          <xsd:element name="documentManagement">
            <xsd:complexType>
              <xsd:all>
                <xsd:element ref="ns2:_dlc_DocId" minOccurs="0"/>
                <xsd:element ref="ns2:_dlc_DocIdUrl" minOccurs="0"/>
                <xsd:element ref="ns2:_dlc_DocIdPersistId" minOccurs="0"/>
                <xsd:element ref="ns2:CSC"/>
                <xsd:element ref="ns2:ASC"/>
                <xsd:element ref="ns2:ISC"/>
                <xsd:element ref="ns2:ArchivingPeriod"/>
                <xsd:element ref="ns2:Safeguarding"/>
                <xsd:element ref="ns2:Historicalrelevance"/>
                <xsd:element ref="ns3:OriginalSubject" minOccurs="0"/>
                <xsd:element ref="ns3:From1" minOccurs="0"/>
                <xsd:element ref="ns3:Cc" minOccurs="0"/>
                <xsd:element ref="ns3:Bcc" minOccurs="0"/>
                <xsd:element ref="ns3:Conversation-Topic" minOccurs="0"/>
                <xsd:element ref="ns3:Date1" minOccurs="0"/>
                <xsd:element ref="ns3:Reply-To" minOccurs="0"/>
                <xsd:element ref="ns3:To" minOccurs="0"/>
                <xsd:element ref="ns3:Received" minOccurs="0"/>
                <xsd:element ref="ns3:Attachment" minOccurs="0"/>
                <xsd:element ref="ns3:Sensitivity" minOccurs="0"/>
                <xsd:element ref="ns3:Importance" minOccurs="0"/>
                <xsd:element ref="ns3:In-Reply-To" minOccurs="0"/>
                <xsd:element ref="ns3:References" minOccurs="0"/>
                <xsd:element ref="ns3:Conversation-Index" minOccurs="0"/>
                <xsd:element ref="ns3:MailPreviewData" minOccurs="0"/>
                <xsd:element ref="ns2:MessageClass" minOccurs="0"/>
                <xsd:element ref="ns3:Message-ID" minOccurs="0"/>
                <xsd:element ref="ns2:IlmBasedOn" minOccurs="0"/>
                <xsd:element ref="ns2:LockedStatus" minOccurs="0"/>
                <xsd:element ref="ns2:LockedBy" minOccurs="0"/>
                <xsd:element ref="ns2:ILMItemType" minOccurs="0"/>
                <xsd:element ref="ns2:ILMCreationRevision" minOccurs="0"/>
                <xsd:element ref="ns2:Revisions" minOccurs="0"/>
                <xsd:element ref="ns4:IconOverlay" minOccurs="0"/>
                <xsd:element ref="ns1:_vti_ItemDeclaredRecord" minOccurs="0"/>
                <xsd:element ref="ns1:_vti_ItemHoldRecord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vti_ItemDeclaredRecord" ma:index="42" nillable="true" ma:displayName="Declared Record" ma:hidden="true" ma:internalName="_vti_ItemDeclaredRecord" ma:readOnly="true">
      <xsd:simpleType>
        <xsd:restriction base="dms:DateTime"/>
      </xsd:simpleType>
    </xsd:element>
    <xsd:element name="_vti_ItemHoldRecordStatus" ma:index="43" nillable="true" ma:displayName="Hold and Record Status" ma:decimals="0" ma:description="" ma:hidden="true" ma:indexed="true" ma:internalName="_vti_ItemHoldRecordStatu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ef541e7-f418-4129-ac16-b06cc4b6b475"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dexed="true"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CSC" ma:index="11" ma:displayName="C-SC" ma:default="1" ma:description="Security Class for Confidentiality." ma:format="Dropdown" ma:indexed="true" ma:internalName="CSC" ma:readOnly="false">
      <xsd:simpleType>
        <xsd:restriction base="dms:Choice">
          <xsd:enumeration value="0"/>
          <xsd:enumeration value="1"/>
          <xsd:enumeration value="2"/>
          <xsd:enumeration value="3"/>
        </xsd:restriction>
      </xsd:simpleType>
    </xsd:element>
    <xsd:element name="ASC" ma:index="12" ma:displayName="A-SC" ma:default="1" ma:description="Security Class for Availability" ma:format="Dropdown" ma:indexed="true" ma:internalName="ASC" ma:readOnly="false">
      <xsd:simpleType>
        <xsd:restriction base="dms:Choice">
          <xsd:enumeration value="0"/>
          <xsd:enumeration value="1"/>
          <xsd:enumeration value="2"/>
          <xsd:enumeration value="3"/>
        </xsd:restriction>
      </xsd:simpleType>
    </xsd:element>
    <xsd:element name="ISC" ma:index="13" ma:displayName="I-SC" ma:default="1" ma:description="Security Class for Integrity" ma:format="Dropdown" ma:internalName="ISC" ma:readOnly="false">
      <xsd:simpleType>
        <xsd:restriction base="dms:Choice">
          <xsd:enumeration value="0"/>
          <xsd:enumeration value="1"/>
          <xsd:enumeration value="2"/>
          <xsd:enumeration value="3"/>
        </xsd:restriction>
      </xsd:simpleType>
    </xsd:element>
    <xsd:element name="ArchivingPeriod" ma:index="14" ma:displayName="Archiving Period (in years)" ma:default="35" ma:description="File will be deleted from the archive after end of the archiving" ma:format="Dropdown" ma:indexed="true" ma:internalName="ArchivingPeriod" ma:readOnly="false">
      <xsd:simpleType>
        <xsd:union memberTypes="dms:Text">
          <xsd:simpleType>
            <xsd:restriction base="dms:Choice">
              <xsd:enumeration value="1"/>
              <xsd:enumeration value="3"/>
              <xsd:enumeration value="6"/>
              <xsd:enumeration value="10"/>
              <xsd:enumeration value="15"/>
              <xsd:enumeration value="35"/>
              <xsd:enumeration value="Delete when archiving"/>
              <xsd:enumeration value="infinite"/>
            </xsd:restriction>
          </xsd:simpleType>
        </xsd:union>
      </xsd:simpleType>
    </xsd:element>
    <xsd:element name="Safeguarding" ma:index="15" ma:displayName="Safeguarding" ma:default="No" ma:description="Special safeguarding requirements" ma:format="Dropdown" ma:internalName="Safeguarding" ma:readOnly="false">
      <xsd:simpleType>
        <xsd:restriction base="dms:Choice">
          <xsd:enumeration value="Yes"/>
          <xsd:enumeration value="No"/>
        </xsd:restriction>
      </xsd:simpleType>
    </xsd:element>
    <xsd:element name="Historicalrelevance" ma:index="16" ma:displayName="Historical relevance" ma:default="No" ma:description="Handover to C/CCH" ma:format="Dropdown" ma:internalName="Historicalrelevance" ma:readOnly="false">
      <xsd:simpleType>
        <xsd:restriction base="dms:Choice">
          <xsd:enumeration value="Yes"/>
          <xsd:enumeration value="No"/>
        </xsd:restriction>
      </xsd:simpleType>
    </xsd:element>
    <xsd:element name="MessageClass" ma:index="33" nillable="true" ma:displayName="MessageClass" ma:hidden="true" ma:internalName="MessageClass">
      <xsd:simpleType>
        <xsd:restriction base="dms:Text">
          <xsd:maxLength value="255"/>
        </xsd:restriction>
      </xsd:simpleType>
    </xsd:element>
    <xsd:element name="IlmBasedOn" ma:index="35" nillable="true" ma:displayName="Based on" ma:internalName="IlmBasedOn" ma:readOnly="true">
      <xsd:simpleType>
        <xsd:restriction base="dms:Text"/>
      </xsd:simpleType>
    </xsd:element>
    <xsd:element name="LockedStatus" ma:index="36" nillable="true" ma:displayName="Locked Status" ma:default="Unlocked" ma:internalName="LockedStatus">
      <xsd:simpleType>
        <xsd:restriction base="dms:Text"/>
      </xsd:simpleType>
    </xsd:element>
    <xsd:element name="LockedBy" ma:index="37" nillable="true" ma:displayName="Locked By" ma:internalName="Lock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LMItemType" ma:index="38" nillable="true" ma:displayName="ILMItemType" ma:default="ConceptualItem" ma:indexed="true" ma:internalName="ILMItemType" ma:readOnly="true">
      <xsd:simpleType>
        <xsd:restriction base="dms:Text"/>
      </xsd:simpleType>
    </xsd:element>
    <xsd:element name="ILMCreationRevision" ma:index="39" nillable="true" ma:displayName="Creating Revision" ma:internalName="ILMCreationRevision" ma:readOnly="true">
      <xsd:simpleType>
        <xsd:restriction base="dms:Boolean"/>
      </xsd:simpleType>
    </xsd:element>
    <xsd:element name="Revisions" ma:index="40" nillable="true" ma:displayName="Revision set" ma:internalName="Revisions" ma:readOnly="true">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ca0bc44-19d1-4824-98a4-321de56310bf" elementFormDefault="qualified">
    <xsd:import namespace="http://schemas.microsoft.com/office/2006/documentManagement/types"/>
    <xsd:import namespace="http://schemas.microsoft.com/office/infopath/2007/PartnerControls"/>
    <xsd:element name="OriginalSubject" ma:index="17" nillable="true" ma:displayName="OriginalSubject" ma:internalName="OriginalSubject">
      <xsd:simpleType>
        <xsd:restriction base="dms:Text">
          <xsd:maxLength value="255"/>
        </xsd:restriction>
      </xsd:simpleType>
    </xsd:element>
    <xsd:element name="From1" ma:index="18" nillable="true" ma:displayName="From" ma:internalName="From1">
      <xsd:simpleType>
        <xsd:restriction base="dms:Text">
          <xsd:maxLength value="255"/>
        </xsd:restriction>
      </xsd:simpleType>
    </xsd:element>
    <xsd:element name="Cc" ma:index="19" nillable="true" ma:displayName="Cc" ma:internalName="Cc">
      <xsd:simpleType>
        <xsd:restriction base="dms:Note">
          <xsd:maxLength value="255"/>
        </xsd:restriction>
      </xsd:simpleType>
    </xsd:element>
    <xsd:element name="Bcc" ma:index="20" nillable="true" ma:displayName="Bcc" ma:internalName="Bcc">
      <xsd:simpleType>
        <xsd:restriction base="dms:Note">
          <xsd:maxLength value="255"/>
        </xsd:restriction>
      </xsd:simpleType>
    </xsd:element>
    <xsd:element name="Conversation-Topic" ma:index="21" nillable="true" ma:displayName="Conversation-Topic" ma:internalName="Conversation_x002d_Topic">
      <xsd:simpleType>
        <xsd:restriction base="dms:Text">
          <xsd:maxLength value="255"/>
        </xsd:restriction>
      </xsd:simpleType>
    </xsd:element>
    <xsd:element name="Date1" ma:index="22" nillable="true" ma:displayName="Date" ma:format="DateOnly" ma:internalName="Date1">
      <xsd:simpleType>
        <xsd:restriction base="dms:DateTime"/>
      </xsd:simpleType>
    </xsd:element>
    <xsd:element name="Reply-To" ma:index="23" nillable="true" ma:displayName="Reply-To" ma:internalName="Reply_x002d_To">
      <xsd:simpleType>
        <xsd:restriction base="dms:Text">
          <xsd:maxLength value="255"/>
        </xsd:restriction>
      </xsd:simpleType>
    </xsd:element>
    <xsd:element name="To" ma:index="24" nillable="true" ma:displayName="To" ma:internalName="To">
      <xsd:simpleType>
        <xsd:restriction base="dms:Note">
          <xsd:maxLength value="255"/>
        </xsd:restriction>
      </xsd:simpleType>
    </xsd:element>
    <xsd:element name="Received" ma:index="25" nillable="true" ma:displayName="Received" ma:internalName="Received">
      <xsd:simpleType>
        <xsd:restriction base="dms:Text">
          <xsd:maxLength value="255"/>
        </xsd:restriction>
      </xsd:simpleType>
    </xsd:element>
    <xsd:element name="Attachment" ma:index="26" nillable="true" ma:displayName="Attachment" ma:default="1" ma:internalName="Attachment">
      <xsd:simpleType>
        <xsd:restriction base="dms:Boolean"/>
      </xsd:simpleType>
    </xsd:element>
    <xsd:element name="Sensitivity" ma:index="27" nillable="true" ma:displayName="Sensitivity" ma:internalName="Sensitivity">
      <xsd:simpleType>
        <xsd:restriction base="dms:Text">
          <xsd:maxLength value="255"/>
        </xsd:restriction>
      </xsd:simpleType>
    </xsd:element>
    <xsd:element name="Importance" ma:index="28" nillable="true" ma:displayName="Importance" ma:internalName="Importance">
      <xsd:simpleType>
        <xsd:restriction base="dms:Text">
          <xsd:maxLength value="255"/>
        </xsd:restriction>
      </xsd:simpleType>
    </xsd:element>
    <xsd:element name="In-Reply-To" ma:index="29" nillable="true" ma:displayName="In-Reply-To" ma:internalName="In_x002d_Reply_x002d_To">
      <xsd:simpleType>
        <xsd:restriction base="dms:Text">
          <xsd:maxLength value="255"/>
        </xsd:restriction>
      </xsd:simpleType>
    </xsd:element>
    <xsd:element name="References" ma:index="30" nillable="true" ma:displayName="References" ma:internalName="References">
      <xsd:simpleType>
        <xsd:restriction base="dms:Text">
          <xsd:maxLength value="255"/>
        </xsd:restriction>
      </xsd:simpleType>
    </xsd:element>
    <xsd:element name="Conversation-Index" ma:index="31" nillable="true" ma:displayName="Conversation-Index" ma:hidden="true" ma:internalName="Conversation_x002d_Index">
      <xsd:simpleType>
        <xsd:restriction base="dms:Text">
          <xsd:maxLength value="255"/>
        </xsd:restriction>
      </xsd:simpleType>
    </xsd:element>
    <xsd:element name="MailPreviewData" ma:index="32" nillable="true" ma:displayName="MailPreviewData" ma:hidden="true" ma:internalName="MailPreviewData">
      <xsd:simpleType>
        <xsd:restriction base="dms:Note"/>
      </xsd:simpleType>
    </xsd:element>
    <xsd:element name="Message-ID" ma:index="34" nillable="true" ma:displayName="Message-ID" ma:hidden="true" ma:internalName="Message_x002d_I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41"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6.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D0252559-44F8-474C-B66D-E357B88E32C2}">
  <ds:schemaRefs/>
</ds:datastoreItem>
</file>

<file path=customXml/itemProps2.xml><?xml version="1.0" encoding="utf-8"?>
<ds:datastoreItem xmlns:ds="http://schemas.openxmlformats.org/officeDocument/2006/customXml" ds:itemID="{954C9BCA-B06A-4E9E-BA47-9267BC58EC7E}">
  <ds:schemaRefs>
    <ds:schemaRef ds:uri="http://schemas.microsoft.com/sharepoint/v3/contenttype/forms"/>
  </ds:schemaRefs>
</ds:datastoreItem>
</file>

<file path=customXml/itemProps3.xml><?xml version="1.0" encoding="utf-8"?>
<ds:datastoreItem xmlns:ds="http://schemas.openxmlformats.org/officeDocument/2006/customXml" ds:itemID="{FE92BC94-414A-41E0-9606-39C5BD2D49D6}">
  <ds:schemaRefs>
    <ds:schemaRef ds:uri="http://purl.org/dc/elements/1.1/"/>
    <ds:schemaRef ds:uri="http://www.w3.org/XML/1998/namespace"/>
    <ds:schemaRef ds:uri="http://schemas.microsoft.com/sharepoint/v3"/>
    <ds:schemaRef ds:uri="http://schemas.microsoft.com/office/2006/documentManagement/types"/>
    <ds:schemaRef ds:uri="http://purl.org/dc/dcmitype/"/>
    <ds:schemaRef ds:uri="http://purl.org/dc/terms/"/>
    <ds:schemaRef ds:uri="aef541e7-f418-4129-ac16-b06cc4b6b475"/>
    <ds:schemaRef ds:uri="http://schemas.microsoft.com/office/infopath/2007/PartnerControls"/>
    <ds:schemaRef ds:uri="http://schemas.openxmlformats.org/package/2006/metadata/core-properties"/>
    <ds:schemaRef ds:uri="http://schemas.microsoft.com/sharepoint/v4"/>
    <ds:schemaRef ds:uri="bca0bc44-19d1-4824-98a4-321de56310bf"/>
    <ds:schemaRef ds:uri="http://schemas.microsoft.com/office/2006/metadata/properties"/>
  </ds:schemaRefs>
</ds:datastoreItem>
</file>

<file path=customXml/itemProps4.xml><?xml version="1.0" encoding="utf-8"?>
<ds:datastoreItem xmlns:ds="http://schemas.openxmlformats.org/officeDocument/2006/customXml" ds:itemID="{E089F6E3-14B5-4A25-BA34-B969F45B0D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ef541e7-f418-4129-ac16-b06cc4b6b475"/>
    <ds:schemaRef ds:uri="bca0bc44-19d1-4824-98a4-321de56310bf"/>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304CF217-3C90-4AA0-B541-CE45F9BD305E}">
  <ds:schemaRefs/>
</ds:datastoreItem>
</file>

<file path=customXml/itemProps6.xml><?xml version="1.0" encoding="utf-8"?>
<ds:datastoreItem xmlns:ds="http://schemas.openxmlformats.org/officeDocument/2006/customXml" ds:itemID="{26FC87C8-DC94-4CAC-9CBE-E07D50C9BE50}">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presentation_169_4</Template>
  <TotalTime>0</TotalTime>
  <Words>17598</Words>
  <Application>Microsoft Office PowerPoint</Application>
  <PresentationFormat>Benutzerdefiniert</PresentationFormat>
  <Paragraphs>2005</Paragraphs>
  <Slides>175</Slides>
  <Notes>17</Notes>
  <HiddenSlides>10</HiddenSlides>
  <MMClips>0</MMClips>
  <ScaleCrop>false</ScaleCrop>
  <HeadingPairs>
    <vt:vector size="6" baseType="variant">
      <vt:variant>
        <vt:lpstr>Verwendete Schriftarten</vt:lpstr>
      </vt:variant>
      <vt:variant>
        <vt:i4>26</vt:i4>
      </vt:variant>
      <vt:variant>
        <vt:lpstr>Design</vt:lpstr>
      </vt:variant>
      <vt:variant>
        <vt:i4>1</vt:i4>
      </vt:variant>
      <vt:variant>
        <vt:lpstr>Folientitel</vt:lpstr>
      </vt:variant>
      <vt:variant>
        <vt:i4>175</vt:i4>
      </vt:variant>
    </vt:vector>
  </HeadingPairs>
  <TitlesOfParts>
    <vt:vector size="202" baseType="lpstr">
      <vt:lpstr>Arial</vt:lpstr>
      <vt:lpstr>Bosch Office Sans</vt:lpstr>
      <vt:lpstr>Calibri</vt:lpstr>
      <vt:lpstr>Consolas</vt:lpstr>
      <vt:lpstr>T3Font_1144</vt:lpstr>
      <vt:lpstr>T3Font_1196</vt:lpstr>
      <vt:lpstr>T3Font_1197</vt:lpstr>
      <vt:lpstr>T3Font_1198</vt:lpstr>
      <vt:lpstr>T3Font_1208</vt:lpstr>
      <vt:lpstr>T3Font_1209</vt:lpstr>
      <vt:lpstr>T3Font_1259</vt:lpstr>
      <vt:lpstr>T3Font_1263</vt:lpstr>
      <vt:lpstr>T3Font_1271</vt:lpstr>
      <vt:lpstr>T3Font_1272</vt:lpstr>
      <vt:lpstr>T3Font_1273</vt:lpstr>
      <vt:lpstr>T3Font_414</vt:lpstr>
      <vt:lpstr>T3Font_426</vt:lpstr>
      <vt:lpstr>T3Font_427</vt:lpstr>
      <vt:lpstr>T3Font_428</vt:lpstr>
      <vt:lpstr>T3Font_488</vt:lpstr>
      <vt:lpstr>T3Font_489</vt:lpstr>
      <vt:lpstr>T3Font_660</vt:lpstr>
      <vt:lpstr>T3Font_661</vt:lpstr>
      <vt:lpstr>UbuntuMono-Regular</vt:lpstr>
      <vt:lpstr>Wingdings</vt:lpstr>
      <vt:lpstr>Wingdings 3</vt:lpstr>
      <vt:lpstr>Bosch NG</vt:lpstr>
      <vt:lpstr>BUILD TOOLCHAIN  CMAKE CONAN  TRAINING</vt:lpstr>
      <vt:lpstr>PowerPoint-Präsentation</vt:lpstr>
      <vt:lpstr>PREREQUISITES for TRAINING REPO</vt:lpstr>
      <vt:lpstr>ITC2, Repository and VSCode</vt:lpstr>
      <vt:lpstr>VSCode – How to set workspace to exercise directory</vt:lpstr>
      <vt:lpstr>Compilation and Linking Process</vt:lpstr>
      <vt:lpstr>Compilation and Linker process</vt:lpstr>
      <vt:lpstr>A basic Makefile</vt:lpstr>
      <vt:lpstr>A basic Makefile</vt:lpstr>
      <vt:lpstr>Exercise – Hello World</vt:lpstr>
      <vt:lpstr>Writing Makefiles</vt:lpstr>
      <vt:lpstr>WHAT is CMAKE ?</vt:lpstr>
      <vt:lpstr>What is CMake ?</vt:lpstr>
      <vt:lpstr>Modern Project Structure</vt:lpstr>
      <vt:lpstr>Executable</vt:lpstr>
      <vt:lpstr>Executable</vt:lpstr>
      <vt:lpstr>Library</vt:lpstr>
      <vt:lpstr>Library</vt:lpstr>
      <vt:lpstr>CMAKE BASICS</vt:lpstr>
      <vt:lpstr>Buildsystem</vt:lpstr>
      <vt:lpstr>CMake stages</vt:lpstr>
      <vt:lpstr>CMake stages</vt:lpstr>
      <vt:lpstr>CMake stages</vt:lpstr>
      <vt:lpstr>CMake stages</vt:lpstr>
      <vt:lpstr>CMake stages</vt:lpstr>
      <vt:lpstr>CMake commands</vt:lpstr>
      <vt:lpstr>Overview basic CMake commands</vt:lpstr>
      <vt:lpstr>Generate a project buildsystem</vt:lpstr>
      <vt:lpstr>Generate a project buildsystem</vt:lpstr>
      <vt:lpstr>Generate a project buildsystem</vt:lpstr>
      <vt:lpstr>Generate a project buildsystem</vt:lpstr>
      <vt:lpstr>Generate a project buildsystem - Options</vt:lpstr>
      <vt:lpstr>Exercise – Generate a project buildsystem</vt:lpstr>
      <vt:lpstr>Build a project</vt:lpstr>
      <vt:lpstr>Exercise – Build a project</vt:lpstr>
      <vt:lpstr>Install a project</vt:lpstr>
      <vt:lpstr>CMAKE’s BASE CoNCEPT</vt:lpstr>
      <vt:lpstr>CMake – Base concepts</vt:lpstr>
      <vt:lpstr>CMake – Base concepts</vt:lpstr>
      <vt:lpstr>CMake – Base concepts</vt:lpstr>
      <vt:lpstr>CMake – Base concepts</vt:lpstr>
      <vt:lpstr>A minimal project</vt:lpstr>
      <vt:lpstr>CMAke Commands</vt:lpstr>
      <vt:lpstr>CMake commands</vt:lpstr>
      <vt:lpstr>cmake_minimum_required() command</vt:lpstr>
      <vt:lpstr>project() command</vt:lpstr>
      <vt:lpstr>project() command</vt:lpstr>
      <vt:lpstr>Bad habits</vt:lpstr>
      <vt:lpstr>add_executable() command</vt:lpstr>
      <vt:lpstr>Commenting</vt:lpstr>
      <vt:lpstr>Exercise – Example application</vt:lpstr>
      <vt:lpstr>Using VS Code IDE</vt:lpstr>
      <vt:lpstr>Exercise – Example application with IDE</vt:lpstr>
      <vt:lpstr>add_library() command</vt:lpstr>
      <vt:lpstr>add_library() command</vt:lpstr>
      <vt:lpstr>add_library() command</vt:lpstr>
      <vt:lpstr>add_library() command</vt:lpstr>
      <vt:lpstr>add_library() command</vt:lpstr>
      <vt:lpstr>Imagine CMake Targets as objects</vt:lpstr>
      <vt:lpstr>Add_subdirectory()</vt:lpstr>
      <vt:lpstr>Add_subdirectory()</vt:lpstr>
      <vt:lpstr>Add_subdirectory()</vt:lpstr>
      <vt:lpstr>Where To Call project() ?</vt:lpstr>
      <vt:lpstr>Target_include_directories</vt:lpstr>
      <vt:lpstr>Target_include_directories</vt:lpstr>
      <vt:lpstr>Target_include_directories</vt:lpstr>
      <vt:lpstr>Target_include_directories</vt:lpstr>
      <vt:lpstr>Target_compile_options</vt:lpstr>
      <vt:lpstr>Target_compile_definitions</vt:lpstr>
      <vt:lpstr>Target_link_libraries</vt:lpstr>
      <vt:lpstr>Target_link_libraries</vt:lpstr>
      <vt:lpstr>target_sources</vt:lpstr>
      <vt:lpstr>Exercise – Define libraries</vt:lpstr>
      <vt:lpstr>CMake Variables</vt:lpstr>
      <vt:lpstr>Variables</vt:lpstr>
      <vt:lpstr>Variables</vt:lpstr>
      <vt:lpstr>Variables</vt:lpstr>
      <vt:lpstr>Variables</vt:lpstr>
      <vt:lpstr>Usage of undefined variables</vt:lpstr>
      <vt:lpstr>Source and Binary Directory Variables</vt:lpstr>
      <vt:lpstr>Source and Binary Directory Variables</vt:lpstr>
      <vt:lpstr>Project-relative Path Variables</vt:lpstr>
      <vt:lpstr>ALIAS and NAMESPACE</vt:lpstr>
      <vt:lpstr>Aliases</vt:lpstr>
      <vt:lpstr>Aliases</vt:lpstr>
      <vt:lpstr>Benefits of namespaces for libraries</vt:lpstr>
      <vt:lpstr>Namespaces for libraries</vt:lpstr>
      <vt:lpstr>Exercise – Variables and Aliases</vt:lpstr>
      <vt:lpstr>CMake INSTALLATION</vt:lpstr>
      <vt:lpstr>Installation</vt:lpstr>
      <vt:lpstr>Installation</vt:lpstr>
      <vt:lpstr>Installation</vt:lpstr>
      <vt:lpstr>Installation in CMake</vt:lpstr>
      <vt:lpstr>Installation in CMake</vt:lpstr>
      <vt:lpstr>Installation in CMake</vt:lpstr>
      <vt:lpstr>Installation in CMake</vt:lpstr>
      <vt:lpstr>Installation</vt:lpstr>
      <vt:lpstr>Installation in CMake</vt:lpstr>
      <vt:lpstr>Installation in CMake</vt:lpstr>
      <vt:lpstr>Exercise – Installation – without CMakePackageConfigHelpers</vt:lpstr>
      <vt:lpstr>GNUInstallDirs module</vt:lpstr>
      <vt:lpstr>Installation</vt:lpstr>
      <vt:lpstr>Installation</vt:lpstr>
      <vt:lpstr>Installation</vt:lpstr>
      <vt:lpstr>CMakePackageConfigHelpers</vt:lpstr>
      <vt:lpstr>CMakePackageConfigHelpers</vt:lpstr>
      <vt:lpstr>CMakePackageConfigHelpers</vt:lpstr>
      <vt:lpstr>Config file</vt:lpstr>
      <vt:lpstr>Build and install interface</vt:lpstr>
      <vt:lpstr>Install a project</vt:lpstr>
      <vt:lpstr>Exercise – Installation</vt:lpstr>
      <vt:lpstr>CMake FINDING THINGS</vt:lpstr>
      <vt:lpstr>Finding things</vt:lpstr>
      <vt:lpstr>Finding things</vt:lpstr>
      <vt:lpstr>Find_package()</vt:lpstr>
      <vt:lpstr>Find_package()</vt:lpstr>
      <vt:lpstr>Find_package()</vt:lpstr>
      <vt:lpstr>Search order for find_package</vt:lpstr>
      <vt:lpstr>Finding things</vt:lpstr>
      <vt:lpstr>Exercise – Finding packages</vt:lpstr>
      <vt:lpstr>CMAke GENERATOR EXPRESSIONS</vt:lpstr>
      <vt:lpstr>Generator expressions</vt:lpstr>
      <vt:lpstr>Generator expressions</vt:lpstr>
      <vt:lpstr>Generator expressions</vt:lpstr>
      <vt:lpstr>Generator expressions</vt:lpstr>
      <vt:lpstr>Generator expressions</vt:lpstr>
      <vt:lpstr>Generator expressions</vt:lpstr>
      <vt:lpstr>Generator expressions</vt:lpstr>
      <vt:lpstr>Generator expressions</vt:lpstr>
      <vt:lpstr>Target Details</vt:lpstr>
      <vt:lpstr>CONAN</vt:lpstr>
      <vt:lpstr>Pure CMake: Dependencies the Wrong Way</vt:lpstr>
      <vt:lpstr>What we want ?</vt:lpstr>
      <vt:lpstr>Conan</vt:lpstr>
      <vt:lpstr>Conan - Architecture</vt:lpstr>
      <vt:lpstr>Conan – Binary Management</vt:lpstr>
      <vt:lpstr>Recipe reference</vt:lpstr>
      <vt:lpstr>Conan Packaging</vt:lpstr>
      <vt:lpstr>Conan user</vt:lpstr>
      <vt:lpstr>Conan search</vt:lpstr>
      <vt:lpstr>Conan inspect</vt:lpstr>
      <vt:lpstr>Exercise - conan search/inspect</vt:lpstr>
      <vt:lpstr>CONAN PACKAGE BASICS</vt:lpstr>
      <vt:lpstr>Package Creation</vt:lpstr>
      <vt:lpstr>Conanfile.py</vt:lpstr>
      <vt:lpstr>Conanfile.py</vt:lpstr>
      <vt:lpstr>Conan settings</vt:lpstr>
      <vt:lpstr>Conan settings</vt:lpstr>
      <vt:lpstr>Exercise – Conan settings</vt:lpstr>
      <vt:lpstr>Conan options</vt:lpstr>
      <vt:lpstr>Conan profiles</vt:lpstr>
      <vt:lpstr>Exercise – Conan profile</vt:lpstr>
      <vt:lpstr>CONAN PACKAGE CREATION</vt:lpstr>
      <vt:lpstr>Exercise – conan new</vt:lpstr>
      <vt:lpstr>Recipe options</vt:lpstr>
      <vt:lpstr>Conan create</vt:lpstr>
      <vt:lpstr>Package Creation</vt:lpstr>
      <vt:lpstr>Package creation</vt:lpstr>
      <vt:lpstr>Creating packages  layout ()</vt:lpstr>
      <vt:lpstr>Creating packages  generate ()</vt:lpstr>
      <vt:lpstr>Generators CMakeToolchain</vt:lpstr>
      <vt:lpstr>Generators CMakeDeps</vt:lpstr>
      <vt:lpstr>Creating packages  build ()</vt:lpstr>
      <vt:lpstr>Creating packages  package()</vt:lpstr>
      <vt:lpstr>Creating packages  package()</vt:lpstr>
      <vt:lpstr>Exercise – conan create</vt:lpstr>
      <vt:lpstr>CONAN INSTALL</vt:lpstr>
      <vt:lpstr>Conan - Installation</vt:lpstr>
      <vt:lpstr>Conan - Installation</vt:lpstr>
      <vt:lpstr>Conan install</vt:lpstr>
      <vt:lpstr>Conan install – Build options</vt:lpstr>
      <vt:lpstr>Exercise – Finding packages with Conan</vt:lpstr>
      <vt:lpstr>Exercise - Conan info</vt:lpstr>
      <vt:lpstr>Conan remove</vt:lpstr>
      <vt:lpstr>Exercise – Conan remove</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Collaboration  COC &amp; platforms</dc:title>
  <dc:creator>Penske Kai (XC-DA/PJ-RA6)</dc:creator>
  <cp:lastModifiedBy>Koenig Anna (XC-DX/EAS2)</cp:lastModifiedBy>
  <cp:revision>454</cp:revision>
  <dcterms:created xsi:type="dcterms:W3CDTF">2021-03-24T09:53:23Z</dcterms:created>
  <dcterms:modified xsi:type="dcterms:W3CDTF">2022-05-05T06:07:20Z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$confidentiality_internal$</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y fmtid="{D5CDD505-2E9C-101B-9397-08002B2CF9AE}" pid="8" name="ContentTypeId">
    <vt:lpwstr>0x01010075698A81F1C15E4DABCC1DE91D909CE70100ED9AE842F3865F4892BEC8038611C7A1</vt:lpwstr>
  </property>
  <property fmtid="{D5CDD505-2E9C-101B-9397-08002B2CF9AE}" pid="9" name="ecm_ItemDeleteBlockHolders">
    <vt:lpwstr/>
  </property>
  <property fmtid="{D5CDD505-2E9C-101B-9397-08002B2CF9AE}" pid="10" name="ecm_RecordRestrictions">
    <vt:lpwstr/>
  </property>
  <property fmtid="{D5CDD505-2E9C-101B-9397-08002B2CF9AE}" pid="11" name="ecm_ItemLockHolders">
    <vt:lpwstr/>
  </property>
  <property fmtid="{D5CDD505-2E9C-101B-9397-08002B2CF9AE}" pid="12" name="_dlc_DocIdItemGuid">
    <vt:lpwstr>48a36faf-b83d-4bdc-a2cf-4a49806b03fd</vt:lpwstr>
  </property>
  <property fmtid="{D5CDD505-2E9C-101B-9397-08002B2CF9AE}" pid="13" name="ILMRevision">
    <vt:lpwstr/>
  </property>
  <property fmtid="{D5CDD505-2E9C-101B-9397-08002B2CF9AE}" pid="14" name="ConceptualVersion">
    <vt:lpwstr/>
  </property>
  <property fmtid="{D5CDD505-2E9C-101B-9397-08002B2CF9AE}" pid="15" name="ConceptualVersionTreeview">
    <vt:lpwstr/>
  </property>
  <property fmtid="{D5CDD505-2E9C-101B-9397-08002B2CF9AE}" pid="16" name="ILMComments">
    <vt:lpwstr/>
  </property>
  <property fmtid="{D5CDD505-2E9C-101B-9397-08002B2CF9AE}" pid="17" name="ILMExternalReference">
    <vt:lpwstr/>
  </property>
  <property fmtid="{D5CDD505-2E9C-101B-9397-08002B2CF9AE}" pid="18" name="DocIdOfLinkItem">
    <vt:lpwstr/>
  </property>
</Properties>
</file>