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7"/>
  </p:sldMasterIdLst>
  <p:notesMasterIdLst>
    <p:notesMasterId r:id="rId21"/>
  </p:notesMasterIdLst>
  <p:sldIdLst>
    <p:sldId id="271" r:id="rId8"/>
    <p:sldId id="261" r:id="rId9"/>
    <p:sldId id="263" r:id="rId10"/>
    <p:sldId id="1027" r:id="rId11"/>
    <p:sldId id="1026" r:id="rId12"/>
    <p:sldId id="266" r:id="rId13"/>
    <p:sldId id="1025" r:id="rId14"/>
    <p:sldId id="1020" r:id="rId15"/>
    <p:sldId id="265" r:id="rId16"/>
    <p:sldId id="267" r:id="rId17"/>
    <p:sldId id="268" r:id="rId18"/>
    <p:sldId id="269" r:id="rId19"/>
    <p:sldId id="270" r:id="rId20"/>
  </p:sldIdLst>
  <p:sldSz cx="10969625" cy="6170613"/>
  <p:notesSz cx="6858000" cy="9144000"/>
  <p:custDataLst>
    <p:tags r:id="rId2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Page Graph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Add Closing Phrase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ustom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pter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Chapter Title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“Add Quotation”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Add 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Cross-Domain Computing Solutions | XC-AD/EYF1 | 2021-07-19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2021.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b-jmaas.de.bosch.com/ccad_pjdc/job/PJ-DC_INT_DOXYGEN/PJDC_20Documentation/classPer_1_1PerDepRunnable.html" TargetMode="External"/><Relationship Id="rId2" Type="http://schemas.openxmlformats.org/officeDocument/2006/relationships/hyperlink" Target="https://rb-jmaas.de.bosch.com/ccad_pjdc/job/PJ-DC_INT_DOXYGEN/PJDC_20Documentation/classPer_1_1PerSepRunnable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rb-jmaas.de.bosch.com/ccad_pjdc/job/PJ-DC_INT_DOXYGEN/PJDC_20Documentation/classPer_1_1PerRepRunnable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b-jmaas.de.bosch.com/ccad_pjdc/job/PJ-DC_INT_DOXYGEN/PJDC_20Documentation/classPer_1_1PerDepRunnable.html" TargetMode="External"/><Relationship Id="rId2" Type="http://schemas.openxmlformats.org/officeDocument/2006/relationships/hyperlink" Target="https://rb-jmaas.de.bosch.com/ccad_pjdc/job/PJ-DC_INT_DOXYGEN/PJDC_20Documentation/classPer_1_1PerSepRunnable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rb-jmaas.de.bosch.com/ccad_pjdc/job/PJ-DC_INT_DOXYGEN/PJDC_20Documentation/classPer_1_1PerRepRunnabl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rb-tracker.bosch.com/tracker08/browse/PJDC-4527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subsystem? What is a service?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Subsystem and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88133" y="1296000"/>
            <a:ext cx="5664989" cy="4168800"/>
          </a:xfrm>
        </p:spPr>
        <p:txBody>
          <a:bodyPr/>
          <a:lstStyle/>
          <a:p>
            <a:r>
              <a:rPr lang="en-US" sz="1600" dirty="0" err="1"/>
              <a:t>PERception</a:t>
            </a:r>
            <a:r>
              <a:rPr lang="en-US" sz="1600" dirty="0"/>
              <a:t> is a </a:t>
            </a:r>
            <a:r>
              <a:rPr lang="en-US" sz="1600" b="1" dirty="0"/>
              <a:t>subsystem</a:t>
            </a:r>
          </a:p>
          <a:p>
            <a:pPr lvl="1"/>
            <a:r>
              <a:rPr lang="en-US" sz="1400" dirty="0"/>
              <a:t>Subsystems are used to structure the problem space.</a:t>
            </a:r>
          </a:p>
          <a:p>
            <a:pPr lvl="1"/>
            <a:r>
              <a:rPr lang="en-US" sz="1400" dirty="0"/>
              <a:t>Subsystem cluster system requirements of a certain scope.</a:t>
            </a:r>
          </a:p>
          <a:p>
            <a:pPr lvl="1"/>
            <a:r>
              <a:rPr lang="en-US" sz="1400" dirty="0"/>
              <a:t>A subsystem provides features which are (hard) linked to the system requirements of the scope.</a:t>
            </a:r>
            <a:br>
              <a:rPr lang="en-US" sz="1400" dirty="0"/>
            </a:br>
            <a:endParaRPr lang="en-US" sz="1400" dirty="0"/>
          </a:p>
          <a:p>
            <a:r>
              <a:rPr lang="en-US" sz="1600" dirty="0"/>
              <a:t>The </a:t>
            </a:r>
            <a:r>
              <a:rPr lang="en-US" sz="1600" dirty="0" err="1"/>
              <a:t>EnvModel</a:t>
            </a:r>
            <a:r>
              <a:rPr lang="en-US" sz="1600" dirty="0"/>
              <a:t> is a </a:t>
            </a:r>
            <a:r>
              <a:rPr lang="en-US" sz="1600" b="1" dirty="0"/>
              <a:t>service</a:t>
            </a:r>
            <a:r>
              <a:rPr lang="en-US" sz="1600" dirty="0"/>
              <a:t> of the subsystem PER</a:t>
            </a:r>
          </a:p>
          <a:p>
            <a:pPr lvl="1" fontAlgn="auto">
              <a:spcAft>
                <a:spcPts val="0"/>
              </a:spcAft>
            </a:pPr>
            <a:r>
              <a:rPr lang="en-US" sz="1400" dirty="0"/>
              <a:t>A system service is the smallest sub-unit of a subsystem’s solution that provides a systemic service (“</a:t>
            </a:r>
            <a:r>
              <a:rPr lang="en-US" sz="1400" dirty="0" err="1"/>
              <a:t>Leistung</a:t>
            </a:r>
            <a:r>
              <a:rPr lang="en-US" sz="1400" dirty="0"/>
              <a:t>”) acc. to system requirements.</a:t>
            </a:r>
          </a:p>
          <a:p>
            <a:pPr lvl="1" fontAlgn="auto">
              <a:spcAft>
                <a:spcPts val="0"/>
              </a:spcAft>
            </a:pPr>
            <a:r>
              <a:rPr lang="en-US" sz="1400" dirty="0"/>
              <a:t>A service realizes one or more system feature (defined in the SRSD) of one subsystem.</a:t>
            </a:r>
          </a:p>
          <a:p>
            <a:pPr lvl="1"/>
            <a:r>
              <a:rPr lang="en-US" sz="1400" dirty="0"/>
              <a:t>The service may depend on system features from other subsystems. They are also provided as outputs from their services.</a:t>
            </a:r>
          </a:p>
          <a:p>
            <a:pPr lvl="1"/>
            <a:r>
              <a:rPr lang="en-US" sz="1400" dirty="0"/>
              <a:t>A service has to fulfill the DC service requirements.</a:t>
            </a:r>
            <a:br>
              <a:rPr lang="en-US" sz="1400" dirty="0"/>
            </a:br>
            <a:r>
              <a:rPr lang="en-US" sz="1400" dirty="0"/>
              <a:t>(Known gaps, work in progress!)</a:t>
            </a:r>
            <a:br>
              <a:rPr lang="en-US" sz="1400" dirty="0"/>
            </a:br>
            <a:endParaRPr lang="en-US" sz="1400" dirty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 rot="10800000">
            <a:off x="197181" y="1296000"/>
            <a:ext cx="357809" cy="151869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vert="vert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Problem space</a:t>
            </a:r>
          </a:p>
        </p:txBody>
      </p:sp>
      <p:sp>
        <p:nvSpPr>
          <p:cNvPr id="7" name="Rounded Rectangle 6"/>
          <p:cNvSpPr/>
          <p:nvPr/>
        </p:nvSpPr>
        <p:spPr>
          <a:xfrm rot="10800000">
            <a:off x="197180" y="2954752"/>
            <a:ext cx="357809" cy="2510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/>
        </p:spPr>
        <p:txBody>
          <a:bodyPr vert="vert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Solution space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199" y="1634824"/>
            <a:ext cx="4447789" cy="15291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451" y="3823992"/>
            <a:ext cx="3404450" cy="1515167"/>
          </a:xfrm>
          <a:prstGeom prst="rect">
            <a:avLst/>
          </a:prstGeom>
        </p:spPr>
      </p:pic>
      <p:sp>
        <p:nvSpPr>
          <p:cNvPr id="11" name="Right Brace 10"/>
          <p:cNvSpPr/>
          <p:nvPr/>
        </p:nvSpPr>
        <p:spPr>
          <a:xfrm>
            <a:off x="9795851" y="3897816"/>
            <a:ext cx="241405" cy="13251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155937" y="4281399"/>
            <a:ext cx="906651" cy="4494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Exactly the same as 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Flux ports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10764" y="1410372"/>
            <a:ext cx="1100380" cy="286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Subsystem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49101" y="1412264"/>
            <a:ext cx="812994" cy="286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Service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8749" y="3565858"/>
            <a:ext cx="812994" cy="286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Service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3985" y="127326"/>
            <a:ext cx="1455270" cy="1168674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8965769" y="1036159"/>
            <a:ext cx="457200" cy="8682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99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EnvModel</a:t>
            </a:r>
            <a:r>
              <a:rPr lang="en-US" dirty="0"/>
              <a:t> Service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Service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8761" y="1296000"/>
            <a:ext cx="5639694" cy="4168800"/>
          </a:xfr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en-US" sz="1600" dirty="0"/>
              <a:t>In Flux we have the same output ports as in the functional</a:t>
            </a:r>
            <a:br>
              <a:rPr lang="en-US" sz="1600" dirty="0"/>
            </a:br>
            <a:r>
              <a:rPr lang="en-US" sz="1600" dirty="0"/>
              <a:t>architecture:</a:t>
            </a:r>
            <a:r>
              <a:rPr lang="en-US" dirty="0"/>
              <a:t/>
            </a:r>
            <a:br>
              <a:rPr lang="en-US" dirty="0"/>
            </a:br>
            <a:endParaRPr lang="en-US" sz="500" dirty="0"/>
          </a:p>
          <a:p>
            <a:pPr lvl="1" fontAlgn="auto">
              <a:spcAft>
                <a:spcPts val="0"/>
              </a:spcAft>
            </a:pPr>
            <a:r>
              <a:rPr lang="en-US" sz="1400" dirty="0" err="1"/>
              <a:t>MapTrafficRules_priv</a:t>
            </a:r>
            <a:r>
              <a:rPr lang="en-US" sz="1400" dirty="0"/>
              <a:t> → </a:t>
            </a:r>
            <a:r>
              <a:rPr lang="en-US" sz="1400" dirty="0" err="1"/>
              <a:t>mapTrafficRulesPort_out</a:t>
            </a:r>
            <a:endParaRPr lang="en-US" sz="1400" dirty="0"/>
          </a:p>
          <a:p>
            <a:pPr lvl="1" fontAlgn="auto">
              <a:spcAft>
                <a:spcPts val="0"/>
              </a:spcAft>
            </a:pPr>
            <a:r>
              <a:rPr lang="en-US" sz="1400" dirty="0" err="1"/>
              <a:t>MapRoadTopology_pub</a:t>
            </a:r>
            <a:r>
              <a:rPr lang="en-US" sz="1400" dirty="0"/>
              <a:t> → </a:t>
            </a:r>
            <a:r>
              <a:rPr lang="en-US" sz="1400" dirty="0" err="1"/>
              <a:t>mapRoadTopologyPort</a:t>
            </a:r>
            <a:endParaRPr lang="en-US" sz="800" dirty="0"/>
          </a:p>
          <a:p>
            <a:pPr lvl="1" fontAlgn="auto">
              <a:spcAft>
                <a:spcPts val="0"/>
              </a:spcAft>
            </a:pPr>
            <a:r>
              <a:rPr lang="en-US" sz="1400" dirty="0" err="1"/>
              <a:t>TrafficParticipantRepresentation_priv</a:t>
            </a:r>
            <a:r>
              <a:rPr lang="en-US" sz="1400" dirty="0"/>
              <a:t> → </a:t>
            </a:r>
            <a:r>
              <a:rPr lang="en-US" sz="1400" dirty="0" err="1"/>
              <a:t>fusTrajPort_out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hvmTrajectoryPort_out</a:t>
            </a:r>
            <a:endParaRPr lang="en-US" sz="1400" dirty="0">
              <a:solidFill>
                <a:schemeClr val="accent1"/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en-US" sz="1400" dirty="0" err="1">
                <a:solidFill>
                  <a:schemeClr val="accent1"/>
                </a:solidFill>
              </a:rPr>
              <a:t>TrafficParticipantRepresentation_pub</a:t>
            </a:r>
            <a:r>
              <a:rPr lang="en-US" sz="1400" dirty="0">
                <a:solidFill>
                  <a:schemeClr val="accent1"/>
                </a:solidFill>
              </a:rPr>
              <a:t> → </a:t>
            </a:r>
            <a:r>
              <a:rPr lang="en-US" sz="1400" dirty="0" err="1">
                <a:solidFill>
                  <a:schemeClr val="accent1"/>
                </a:solidFill>
              </a:rPr>
              <a:t>fusObjPort_out</a:t>
            </a:r>
            <a:endParaRPr lang="en-US" sz="800" dirty="0">
              <a:solidFill>
                <a:schemeClr val="accent1"/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en-US" sz="1400" dirty="0" err="1">
                <a:solidFill>
                  <a:schemeClr val="accent1"/>
                </a:solidFill>
              </a:rPr>
              <a:t>StationaryEnvironmentRepresentation_priv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br>
              <a:rPr lang="en-US" sz="1400" dirty="0">
                <a:solidFill>
                  <a:schemeClr val="accent1"/>
                </a:solidFill>
              </a:rPr>
            </a:br>
            <a:r>
              <a:rPr lang="en-US" sz="1400" dirty="0">
                <a:solidFill>
                  <a:schemeClr val="accent1"/>
                </a:solidFill>
              </a:rPr>
              <a:t>→ </a:t>
            </a:r>
            <a:r>
              <a:rPr lang="en-US" sz="1400" dirty="0" err="1">
                <a:solidFill>
                  <a:schemeClr val="accent1"/>
                </a:solidFill>
              </a:rPr>
              <a:t>RoadSignsPort_out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RoadTopology_out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StatFusObjPort_out</a:t>
            </a:r>
            <a:endParaRPr lang="en-US" sz="1400" dirty="0">
              <a:solidFill>
                <a:schemeClr val="accent1"/>
              </a:solidFill>
            </a:endParaRPr>
          </a:p>
          <a:p>
            <a:pPr marL="233983" lvl="1" indent="0" fontAlgn="auto"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1"/>
                </a:solidFill>
              </a:rPr>
              <a:t>     → </a:t>
            </a:r>
            <a:r>
              <a:rPr lang="en-US" sz="1400" dirty="0" err="1">
                <a:solidFill>
                  <a:schemeClr val="accent1"/>
                </a:solidFill>
              </a:rPr>
              <a:t>RoadSideBoundarySegmentPort_out</a:t>
            </a:r>
            <a:endParaRPr lang="en-US" sz="800" dirty="0">
              <a:solidFill>
                <a:schemeClr val="accent1"/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en-US" sz="1400" dirty="0" err="1">
                <a:solidFill>
                  <a:schemeClr val="accent1"/>
                </a:solidFill>
              </a:rPr>
              <a:t>StationaryHostVehicleStateEstimation_priv</a:t>
            </a:r>
            <a:r>
              <a:rPr lang="en-US" sz="1400" dirty="0">
                <a:solidFill>
                  <a:schemeClr val="accent1"/>
                </a:solidFill>
              </a:rPr>
              <a:t> → </a:t>
            </a:r>
            <a:r>
              <a:rPr lang="en-US" sz="1400" dirty="0" err="1">
                <a:solidFill>
                  <a:schemeClr val="accent1"/>
                </a:solidFill>
              </a:rPr>
              <a:t>hvmSepPort_out</a:t>
            </a:r>
            <a:endParaRPr lang="en-US" sz="800" dirty="0">
              <a:solidFill>
                <a:schemeClr val="accent1"/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en-US" sz="1400" dirty="0" err="1"/>
              <a:t>EnvModelIntrospection_pub</a:t>
            </a:r>
            <a:r>
              <a:rPr lang="en-US" sz="1400" dirty="0"/>
              <a:t> → </a:t>
            </a:r>
            <a:r>
              <a:rPr lang="en-US" sz="1400" dirty="0" err="1"/>
              <a:t>RipIntrospectionPort_out</a:t>
            </a:r>
            <a:endParaRPr lang="en-US" sz="800" dirty="0"/>
          </a:p>
          <a:p>
            <a:pPr lvl="1" fontAlgn="auto">
              <a:spcAft>
                <a:spcPts val="0"/>
              </a:spcAft>
            </a:pPr>
            <a:r>
              <a:rPr lang="en-US" sz="1400" dirty="0" err="1"/>
              <a:t>DrivingSceneContext_priv</a:t>
            </a:r>
            <a:r>
              <a:rPr lang="en-US" sz="1400" dirty="0"/>
              <a:t> → </a:t>
            </a:r>
            <a:r>
              <a:rPr lang="en-US" sz="1400" dirty="0" err="1"/>
              <a:t>TrafficContextsPort_out</a:t>
            </a:r>
            <a:endParaRPr lang="en-US" sz="800" dirty="0"/>
          </a:p>
          <a:p>
            <a:pPr lvl="1" fontAlgn="auto">
              <a:spcAft>
                <a:spcPts val="0"/>
              </a:spcAft>
            </a:pPr>
            <a:r>
              <a:rPr lang="en-US" sz="1400" dirty="0" err="1"/>
              <a:t>LcmServiceStatus_priv</a:t>
            </a:r>
            <a:r>
              <a:rPr lang="en-US" sz="1400" dirty="0"/>
              <a:t>: Service state management, OOS, </a:t>
            </a:r>
            <a:r>
              <a:rPr lang="en-US" sz="1400" dirty="0" err="1"/>
              <a:t>etc</a:t>
            </a:r>
            <a:endParaRPr lang="en-US" sz="1400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692" y="1503092"/>
            <a:ext cx="4811545" cy="2314988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7214461" y="4138047"/>
            <a:ext cx="2100020" cy="960895"/>
          </a:xfrm>
          <a:prstGeom prst="wedgeRoundRectCallout">
            <a:avLst>
              <a:gd name="adj1" fmla="val -91996"/>
              <a:gd name="adj2" fmla="val -39720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We are working/will soon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be working on the blue marked ones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67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Perception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8761" y="1296000"/>
            <a:ext cx="10523073" cy="4168800"/>
          </a:xfrm>
        </p:spPr>
        <p:txBody>
          <a:bodyPr/>
          <a:lstStyle/>
          <a:p>
            <a:r>
              <a:rPr lang="en-US" dirty="0"/>
              <a:t>Look into the service variant </a:t>
            </a:r>
            <a:r>
              <a:rPr lang="en-US" b="1" dirty="0" err="1"/>
              <a:t>EnvModel_Base</a:t>
            </a:r>
            <a:endParaRPr lang="en-US" b="1" dirty="0"/>
          </a:p>
          <a:p>
            <a:pPr lvl="1"/>
            <a:r>
              <a:rPr lang="en-US" sz="1400" b="1" dirty="0">
                <a:solidFill>
                  <a:schemeClr val="accent1"/>
                </a:solidFill>
              </a:rPr>
              <a:t>SPD</a:t>
            </a:r>
          </a:p>
          <a:p>
            <a:pPr lvl="2"/>
            <a:r>
              <a:rPr lang="en-US" sz="1200" dirty="0"/>
              <a:t>Schedule the order of processing of measurements provided at the input of PER including the corresponding time stamps. </a:t>
            </a:r>
          </a:p>
          <a:p>
            <a:pPr lvl="2"/>
            <a:r>
              <a:rPr lang="en-US" sz="1200" dirty="0"/>
              <a:t>Provide information about the state of the host vehicle at the time of the measurements.</a:t>
            </a:r>
          </a:p>
          <a:p>
            <a:pPr lvl="1"/>
            <a:r>
              <a:rPr lang="en-US" sz="1400" b="1" dirty="0">
                <a:solidFill>
                  <a:srgbClr val="C00000"/>
                </a:solidFill>
              </a:rPr>
              <a:t>DEP</a:t>
            </a:r>
          </a:p>
          <a:p>
            <a:pPr lvl="2"/>
            <a:r>
              <a:rPr lang="en-US" sz="1200" dirty="0"/>
              <a:t>Create dynamic objects, track dynamic objects - i.e. marked with a unique identifier - and estimate their attributes </a:t>
            </a:r>
          </a:p>
          <a:p>
            <a:pPr lvl="2"/>
            <a:r>
              <a:rPr lang="en-US" sz="1200" dirty="0"/>
              <a:t>Fuse the most important information provided by one or more sensors.</a:t>
            </a:r>
          </a:p>
          <a:p>
            <a:pPr lvl="1"/>
            <a:r>
              <a:rPr lang="en-US" sz="1400" b="1" dirty="0">
                <a:solidFill>
                  <a:srgbClr val="C00000"/>
                </a:solidFill>
              </a:rPr>
              <a:t>SEP</a:t>
            </a:r>
          </a:p>
          <a:p>
            <a:pPr lvl="2"/>
            <a:r>
              <a:rPr lang="en-US" sz="1200" dirty="0"/>
              <a:t>Create static objects and those of unclear moving state, track those objects and estimate their attributes </a:t>
            </a:r>
          </a:p>
          <a:p>
            <a:pPr lvl="1"/>
            <a:r>
              <a:rPr lang="en-US" sz="1400" b="1" dirty="0">
                <a:solidFill>
                  <a:schemeClr val="accent1"/>
                </a:solidFill>
              </a:rPr>
              <a:t>REP</a:t>
            </a:r>
          </a:p>
          <a:p>
            <a:pPr lvl="2"/>
            <a:r>
              <a:rPr lang="en-US" sz="1200" dirty="0"/>
              <a:t>Incorporate information from regulatory sensors (e.g. video lanes, maps, car2X) </a:t>
            </a:r>
          </a:p>
          <a:p>
            <a:pPr lvl="2"/>
            <a:r>
              <a:rPr lang="en-US" sz="1200" dirty="0"/>
              <a:t>Estimate the roadside boundaries based on the stationary objects, </a:t>
            </a:r>
          </a:p>
          <a:p>
            <a:pPr lvl="2"/>
            <a:r>
              <a:rPr lang="en-US" sz="1200" dirty="0"/>
              <a:t>Provide road course, lane model and road edges and estimate their attributes. </a:t>
            </a:r>
            <a:r>
              <a:rPr lang="en-US" sz="1200" dirty="0" err="1"/>
              <a:t>Roadsigns</a:t>
            </a:r>
            <a:r>
              <a:rPr lang="en-US" sz="1200" dirty="0"/>
              <a:t> shall be considered.</a:t>
            </a:r>
          </a:p>
          <a:p>
            <a:pPr lvl="1"/>
            <a:r>
              <a:rPr lang="en-US" sz="1400" b="1" dirty="0">
                <a:solidFill>
                  <a:schemeClr val="accent1"/>
                </a:solidFill>
              </a:rPr>
              <a:t>RIP</a:t>
            </a:r>
          </a:p>
          <a:p>
            <a:pPr lvl="2"/>
            <a:r>
              <a:rPr lang="en-US" sz="1200" dirty="0"/>
              <a:t>Resolve multi-hypothesis approaches as well as inconsistencies between the representations of the stationary (processed in </a:t>
            </a:r>
            <a:r>
              <a:rPr lang="en-US" sz="1200" dirty="0">
                <a:hlinkClick r:id="rId2" tooltip="Stationary Environment Processing provides estimates of the stationary environment and traffic partic..."/>
              </a:rPr>
              <a:t>Per::</a:t>
            </a:r>
            <a:r>
              <a:rPr lang="en-US" sz="1200" dirty="0" err="1">
                <a:hlinkClick r:id="rId2" tooltip="Stationary Environment Processing provides estimates of the stationary environment and traffic partic..."/>
              </a:rPr>
              <a:t>PerSepRunnable</a:t>
            </a:r>
            <a:r>
              <a:rPr lang="en-US" sz="1200" dirty="0"/>
              <a:t>), dynamic (processed in </a:t>
            </a:r>
            <a:r>
              <a:rPr lang="en-US" sz="1200" dirty="0">
                <a:hlinkClick r:id="rId3" tooltip="Dynamic Environment Processing provides estimates of mobile traffic participants. ..."/>
              </a:rPr>
              <a:t>Per::</a:t>
            </a:r>
            <a:r>
              <a:rPr lang="en-US" sz="1200" dirty="0" err="1">
                <a:hlinkClick r:id="rId3" tooltip="Dynamic Environment Processing provides estimates of mobile traffic participants. ..."/>
              </a:rPr>
              <a:t>PerDepRunnable</a:t>
            </a:r>
            <a:r>
              <a:rPr lang="en-US" sz="1200" dirty="0"/>
              <a:t>) and regulatory (processed in </a:t>
            </a:r>
            <a:r>
              <a:rPr lang="en-US" sz="1200" dirty="0">
                <a:hlinkClick r:id="rId4" tooltip="Regulatory Element Processing (REP) provides semantic information. "/>
              </a:rPr>
              <a:t>Per::</a:t>
            </a:r>
            <a:r>
              <a:rPr lang="en-US" sz="1200" dirty="0" err="1">
                <a:hlinkClick r:id="rId4" tooltip="Regulatory Element Processing (REP) provides semantic information. "/>
              </a:rPr>
              <a:t>PerRepRunnable</a:t>
            </a:r>
            <a:r>
              <a:rPr lang="en-US" sz="1200" dirty="0"/>
              <a:t>) environment.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7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Perception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8761" y="1296000"/>
            <a:ext cx="10523073" cy="4168800"/>
          </a:xfrm>
        </p:spPr>
        <p:txBody>
          <a:bodyPr/>
          <a:lstStyle/>
          <a:p>
            <a:r>
              <a:rPr lang="en-US" dirty="0"/>
              <a:t>Look into the service variant </a:t>
            </a:r>
            <a:r>
              <a:rPr lang="en-US" b="1" dirty="0" err="1"/>
              <a:t>EnvModel_Base</a:t>
            </a:r>
            <a:endParaRPr lang="en-US" b="1" dirty="0"/>
          </a:p>
          <a:p>
            <a:pPr lvl="1"/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SPD</a:t>
            </a:r>
          </a:p>
          <a:p>
            <a:pPr lvl="2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Schedule the order of processing of measurements provided at the input of PER including the corresponding time stamps. </a:t>
            </a:r>
          </a:p>
          <a:p>
            <a:pPr lvl="2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Provide information about the state of the host vehicle at the time of the measurements.</a:t>
            </a:r>
          </a:p>
          <a:p>
            <a:pPr lvl="1"/>
            <a:r>
              <a:rPr lang="en-US" sz="1400" b="1" dirty="0">
                <a:solidFill>
                  <a:srgbClr val="C00000"/>
                </a:solidFill>
              </a:rPr>
              <a:t>DEP</a:t>
            </a:r>
          </a:p>
          <a:p>
            <a:pPr lvl="2"/>
            <a:r>
              <a:rPr lang="en-US" sz="1200" dirty="0"/>
              <a:t>Create dynamic objects, track dynamic objects - i.e. marked with a unique identifier - and estimate their attributes </a:t>
            </a:r>
          </a:p>
          <a:p>
            <a:pPr lvl="2"/>
            <a:r>
              <a:rPr lang="en-US" sz="1200" dirty="0"/>
              <a:t>Fuse the most important information provided by one or more sensors.</a:t>
            </a:r>
          </a:p>
          <a:p>
            <a:pPr lvl="1"/>
            <a:r>
              <a:rPr lang="en-US" sz="1400" b="1" dirty="0">
                <a:solidFill>
                  <a:srgbClr val="C00000"/>
                </a:solidFill>
              </a:rPr>
              <a:t>SEP</a:t>
            </a:r>
          </a:p>
          <a:p>
            <a:pPr lvl="2"/>
            <a:r>
              <a:rPr lang="en-US" sz="1200" dirty="0"/>
              <a:t>Create static objects and those of unclear moving state, track those objects and estimate their attributes </a:t>
            </a:r>
          </a:p>
          <a:p>
            <a:pPr lvl="1"/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REP</a:t>
            </a:r>
          </a:p>
          <a:p>
            <a:pPr lvl="2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Incorporate information from regulatory sensors (e.g. video lanes, maps, car2X) </a:t>
            </a:r>
          </a:p>
          <a:p>
            <a:pPr lvl="2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Estimate the roadside boundaries based on the stationary objects, </a:t>
            </a:r>
          </a:p>
          <a:p>
            <a:pPr lvl="2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Provide road course, lane model and road edges and estimate their attributes.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Roadsigns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shall be considered.</a:t>
            </a:r>
          </a:p>
          <a:p>
            <a:pPr lvl="1"/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RIP</a:t>
            </a:r>
          </a:p>
          <a:p>
            <a:pPr lvl="2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Resolve multi-hypothesis approaches as well as inconsistencies between the representations of the stationary (processed in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2" tooltip="Stationary Environment Processing provides estimates of the stationary environment and traffic partic..."/>
              </a:rPr>
              <a:t>Per::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linkClick r:id="rId2" tooltip="Stationary Environment Processing provides estimates of the stationary environment and traffic partic..."/>
              </a:rPr>
              <a:t>PerSepRunnable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), dynamic (processed in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3" tooltip="Dynamic Environment Processing provides estimates of mobile traffic participants. ..."/>
              </a:rPr>
              <a:t>Per::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linkClick r:id="rId3" tooltip="Dynamic Environment Processing provides estimates of mobile traffic participants. ..."/>
              </a:rPr>
              <a:t>PerDepRunnable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) and regulatory (processed in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linkClick r:id="rId4" tooltip="Regulatory Element Processing (REP) provides semantic information. "/>
              </a:rPr>
              <a:t>Per::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linkClick r:id="rId4" tooltip="Regulatory Element Processing (REP) provides semantic information. "/>
              </a:rPr>
              <a:t>PerRepRunnable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) environment.</a:t>
            </a:r>
          </a:p>
          <a:p>
            <a:pPr lvl="2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68734" y="2953303"/>
            <a:ext cx="1713100" cy="3533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Here</a:t>
            </a:r>
            <a:r>
              <a:rPr kumimoji="0" lang="en-US" sz="1400" b="0" i="1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 are the so called sensor drivers.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44281" y="3675568"/>
            <a:ext cx="2020031" cy="5581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14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If we are talking about required flexibility we are talking about</a:t>
            </a:r>
            <a:r>
              <a:rPr kumimoji="0" lang="en-US" sz="1200" b="0" i="1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 these elements and not about the </a:t>
            </a:r>
            <a:r>
              <a:rPr kumimoji="0" lang="en-US" sz="1200" b="0" i="1" u="none" strike="noStrike" kern="0" cap="none" spc="0" normalizeH="0" noProof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blue</a:t>
            </a:r>
            <a:r>
              <a:rPr kumimoji="0" lang="en-US" sz="1200" b="0" i="1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 ones.</a:t>
            </a:r>
            <a:br>
              <a:rPr kumimoji="0" lang="en-US" sz="1200" b="0" i="1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</a:br>
            <a:r>
              <a:rPr kumimoji="0" lang="en-US" sz="1200" b="0" i="1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Still also the blue ones belong to the service variant!</a:t>
            </a: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11" name="Left Brace 10"/>
          <p:cNvSpPr/>
          <p:nvPr/>
        </p:nvSpPr>
        <p:spPr>
          <a:xfrm flipH="1">
            <a:off x="8622047" y="2702496"/>
            <a:ext cx="185979" cy="1032596"/>
          </a:xfrm>
          <a:prstGeom prst="leftBrace">
            <a:avLst>
              <a:gd name="adj1" fmla="val 91463"/>
              <a:gd name="adj2" fmla="val 50751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46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3499689" y="2565752"/>
            <a:ext cx="4169188" cy="620721"/>
          </a:xfrm>
          <a:prstGeom prst="roundRect">
            <a:avLst/>
          </a:prstGeom>
          <a:solidFill>
            <a:srgbClr val="92D050">
              <a:alpha val="20000"/>
            </a:srgbClr>
          </a:solidFill>
          <a:ln w="9525" cap="flat" cmpd="sng" algn="ctr">
            <a:solidFill>
              <a:srgbClr val="3F136C"/>
            </a:solidFill>
            <a:prstDash val="solid"/>
          </a:ln>
          <a:effectLst>
            <a:softEdge rad="127000"/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09574" y="71030"/>
            <a:ext cx="6091545" cy="2730081"/>
          </a:xfrm>
          <a:prstGeom prst="roundRect">
            <a:avLst/>
          </a:prstGeom>
          <a:solidFill>
            <a:srgbClr val="92D050">
              <a:alpha val="20000"/>
            </a:srgbClr>
          </a:solidFill>
          <a:ln w="9525" cap="flat" cmpd="sng" algn="ctr">
            <a:solidFill>
              <a:srgbClr val="3F136C"/>
            </a:solidFill>
            <a:prstDash val="solid"/>
          </a:ln>
          <a:effectLst>
            <a:softEdge rad="127000"/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007269" y="1108294"/>
            <a:ext cx="1332854" cy="728420"/>
          </a:xfrm>
          <a:prstGeom prst="roundRect">
            <a:avLst/>
          </a:prstGeom>
          <a:solidFill>
            <a:srgbClr val="0070C0"/>
          </a:solidFill>
          <a:ln w="2857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b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Update ASIL levels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Dynamic environment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Perception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sp>
        <p:nvSpPr>
          <p:cNvPr id="7" name="Rounded Rectangle 6"/>
          <p:cNvSpPr/>
          <p:nvPr/>
        </p:nvSpPr>
        <p:spPr>
          <a:xfrm>
            <a:off x="266700" y="2224005"/>
            <a:ext cx="1332854" cy="7284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Radar sensor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input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650497" y="468039"/>
            <a:ext cx="1665574" cy="72842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18000" rIns="180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Predict position of existing objects to timestamp of new data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799921" y="930859"/>
            <a:ext cx="1332854" cy="728420"/>
          </a:xfrm>
          <a:prstGeom prst="roundRect">
            <a:avLst/>
          </a:prstGeom>
          <a:solidFill>
            <a:srgbClr val="0070C0"/>
          </a:solidFill>
          <a:ln w="2857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Update 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objects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959385" y="268251"/>
            <a:ext cx="1332854" cy="728420"/>
          </a:xfrm>
          <a:prstGeom prst="roundRect">
            <a:avLst/>
          </a:prstGeom>
          <a:solidFill>
            <a:srgbClr val="0070C0"/>
          </a:solidFill>
          <a:ln w="2857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Create new objects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366504" y="3487355"/>
            <a:ext cx="1332854" cy="72842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18000" rIns="18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chemeClr val="bg1"/>
                </a:solidFill>
                <a:latin typeface="Bosch Office Sans"/>
              </a:rPr>
              <a:t>Remove invalid objects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074" y="3211833"/>
            <a:ext cx="1332854" cy="72842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18000" rIns="18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chemeClr val="bg1"/>
                </a:solidFill>
                <a:latin typeface="Bosch Office Sans"/>
              </a:rPr>
              <a:t>Validate all objects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245745" y="2847623"/>
            <a:ext cx="1332854" cy="72842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18000" rIns="18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chemeClr val="bg1"/>
                </a:solidFill>
                <a:latin typeface="Bosch Office Sans"/>
              </a:rPr>
              <a:t>Merge objects or split objects if beneficial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701440" y="4187505"/>
            <a:ext cx="1332854" cy="72842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18000" rIns="18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chemeClr val="bg1"/>
                </a:solidFill>
                <a:latin typeface="Bosch Office Sans"/>
              </a:rPr>
              <a:t>Fuse type classification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839347" y="2223080"/>
            <a:ext cx="1332854" cy="728420"/>
          </a:xfrm>
          <a:prstGeom prst="roundRect">
            <a:avLst/>
          </a:prstGeom>
          <a:solidFill>
            <a:srgbClr val="0070C0"/>
          </a:solidFill>
          <a:ln w="2857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Associate new data to existing objects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262393" y="4565419"/>
            <a:ext cx="1720958" cy="889984"/>
          </a:xfrm>
          <a:prstGeom prst="roundRect">
            <a:avLst/>
          </a:prstGeom>
          <a:solidFill>
            <a:srgbClr val="61BB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18000" rIns="18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chemeClr val="bg1"/>
                </a:solidFill>
                <a:latin typeface="Bosch Office Sans"/>
              </a:rPr>
              <a:t>Cross plausibilization between stationary and dynamic world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245841" y="4728151"/>
            <a:ext cx="1332854" cy="72842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lIns="18000" rIns="18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solidFill>
                  <a:schemeClr val="bg1"/>
                </a:solidFill>
                <a:latin typeface="Bosch Office Sans"/>
              </a:rPr>
              <a:t>Provide traffic participant representation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55557" y="2835258"/>
            <a:ext cx="1275994" cy="514622"/>
          </a:xfrm>
          <a:prstGeom prst="roundRect">
            <a:avLst/>
          </a:prstGeom>
          <a:solidFill>
            <a:srgbClr val="61BB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Synchronize input data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829873" y="620439"/>
            <a:ext cx="1332854" cy="728420"/>
          </a:xfrm>
          <a:prstGeom prst="roundRect">
            <a:avLst/>
          </a:prstGeom>
          <a:solidFill>
            <a:srgbClr val="0070C0"/>
          </a:solidFill>
          <a:ln w="2857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Classification of object types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805553" y="2402237"/>
            <a:ext cx="2960176" cy="21697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2" name="Right Arrow 21"/>
          <p:cNvSpPr/>
          <p:nvPr/>
        </p:nvSpPr>
        <p:spPr>
          <a:xfrm rot="3080240">
            <a:off x="4481741" y="1553618"/>
            <a:ext cx="1003220" cy="21697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3" name="Right Arrow 22"/>
          <p:cNvSpPr/>
          <p:nvPr/>
        </p:nvSpPr>
        <p:spPr>
          <a:xfrm rot="18914359">
            <a:off x="5760181" y="1588581"/>
            <a:ext cx="1003220" cy="21697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4" name="Right Arrow 23"/>
          <p:cNvSpPr/>
          <p:nvPr/>
        </p:nvSpPr>
        <p:spPr>
          <a:xfrm rot="10800000">
            <a:off x="5475535" y="734856"/>
            <a:ext cx="1164922" cy="21697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5" name="Right Arrow 24"/>
          <p:cNvSpPr/>
          <p:nvPr/>
        </p:nvSpPr>
        <p:spPr>
          <a:xfrm rot="3080240">
            <a:off x="7493356" y="2183550"/>
            <a:ext cx="1130316" cy="21697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6" name="Right Arrow 25"/>
          <p:cNvSpPr/>
          <p:nvPr/>
        </p:nvSpPr>
        <p:spPr>
          <a:xfrm rot="9079434">
            <a:off x="7083520" y="4195974"/>
            <a:ext cx="1003220" cy="21697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7" name="Right Arrow 26"/>
          <p:cNvSpPr/>
          <p:nvPr/>
        </p:nvSpPr>
        <p:spPr>
          <a:xfrm rot="9079434">
            <a:off x="4993611" y="4678231"/>
            <a:ext cx="681555" cy="21697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8" name="Right Arrow 27"/>
          <p:cNvSpPr/>
          <p:nvPr/>
        </p:nvSpPr>
        <p:spPr>
          <a:xfrm rot="2008704">
            <a:off x="1649283" y="2794237"/>
            <a:ext cx="486813" cy="21697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9" name="Right Arrow 28"/>
          <p:cNvSpPr/>
          <p:nvPr/>
        </p:nvSpPr>
        <p:spPr>
          <a:xfrm rot="18550772">
            <a:off x="2683227" y="1901096"/>
            <a:ext cx="1871321" cy="21697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0" name="Right Arrow 29"/>
          <p:cNvSpPr/>
          <p:nvPr/>
        </p:nvSpPr>
        <p:spPr>
          <a:xfrm rot="18914359">
            <a:off x="1554291" y="3636534"/>
            <a:ext cx="839148" cy="21697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5047093" y="5027123"/>
            <a:ext cx="4115634" cy="21697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/>
        </p:nvSpPr>
        <p:spPr>
          <a:xfrm rot="19261391" flipV="1">
            <a:off x="5347576" y="1046194"/>
            <a:ext cx="720000" cy="72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32501"/>
              <a:gd name="adj5" fmla="val 12500"/>
            </a:avLst>
          </a:prstGeom>
          <a:solidFill>
            <a:srgbClr val="0070C0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37859" y="4421475"/>
            <a:ext cx="921047" cy="2878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Output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230222" y="121988"/>
            <a:ext cx="270897" cy="191831"/>
          </a:xfrm>
          <a:prstGeom prst="roundRect">
            <a:avLst/>
          </a:prstGeom>
          <a:solidFill>
            <a:srgbClr val="0070C0"/>
          </a:solidFill>
          <a:ln w="2857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46255" y="71030"/>
            <a:ext cx="1301857" cy="4255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Sensor dependent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3159" y="3026782"/>
            <a:ext cx="1346662" cy="2641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Locations, Objects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3159" y="4576736"/>
            <a:ext cx="1346662" cy="2641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Objects</a:t>
            </a:r>
          </a:p>
        </p:txBody>
      </p:sp>
      <p:sp>
        <p:nvSpPr>
          <p:cNvPr id="41" name="Right Arrow 40"/>
          <p:cNvSpPr/>
          <p:nvPr/>
        </p:nvSpPr>
        <p:spPr>
          <a:xfrm rot="20092396">
            <a:off x="1291058" y="3482429"/>
            <a:ext cx="3694325" cy="21697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6700" y="3836999"/>
            <a:ext cx="1332854" cy="7284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Video sensor input</a:t>
            </a:r>
          </a:p>
        </p:txBody>
      </p:sp>
      <p:sp>
        <p:nvSpPr>
          <p:cNvPr id="40" name="Up-Down Arrow 39"/>
          <p:cNvSpPr/>
          <p:nvPr/>
        </p:nvSpPr>
        <p:spPr>
          <a:xfrm>
            <a:off x="4294090" y="1266829"/>
            <a:ext cx="211408" cy="3261183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000000"/>
              </a:solidFill>
              <a:latin typeface="Bosch Office Sans"/>
            </a:endParaRPr>
          </a:p>
        </p:txBody>
      </p:sp>
    </p:spTree>
    <p:extLst>
      <p:ext uri="{BB962C8B-B14F-4D97-AF65-F5344CB8AC3E}">
        <p14:creationId xmlns:p14="http://schemas.microsoft.com/office/powerpoint/2010/main" val="217118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service variant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Service Variant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sp>
        <p:nvSpPr>
          <p:cNvPr id="20" name="TextBox 19"/>
          <p:cNvSpPr txBox="1"/>
          <p:nvPr/>
        </p:nvSpPr>
        <p:spPr>
          <a:xfrm>
            <a:off x="7291255" y="5069229"/>
            <a:ext cx="3029919" cy="3022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ts val="14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Same inputs and outputs as the service</a:t>
            </a:r>
            <a:r>
              <a:rPr kumimoji="0" lang="en-US" sz="1200" b="0" i="1" u="none" strike="noStrike" kern="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both on semantical and on syntactical level!</a:t>
            </a: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985" y="127326"/>
            <a:ext cx="1455270" cy="11686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069" y="1650488"/>
            <a:ext cx="4192290" cy="332572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9105385" y="668213"/>
            <a:ext cx="457200" cy="8682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8763" y="1296000"/>
            <a:ext cx="6568240" cy="4168800"/>
          </a:xfrm>
        </p:spPr>
        <p:txBody>
          <a:bodyPr/>
          <a:lstStyle/>
          <a:p>
            <a:r>
              <a:rPr lang="en-US" sz="1600" b="1" dirty="0"/>
              <a:t>Why do we need service variants?</a:t>
            </a:r>
            <a:br>
              <a:rPr lang="en-US" sz="1600" b="1" dirty="0"/>
            </a:br>
            <a:r>
              <a:rPr lang="en-US" sz="1400" dirty="0"/>
              <a:t>To fulfill different constraints (like resource usage &amp; safety aspects) and/or </a:t>
            </a:r>
            <a:r>
              <a:rPr lang="en-US" sz="1400" dirty="0" smtClean="0"/>
              <a:t>TPIs.</a:t>
            </a:r>
            <a:r>
              <a:rPr lang="en-US" sz="1400" dirty="0"/>
              <a:t/>
            </a:r>
            <a:br>
              <a:rPr lang="en-US" sz="1400" dirty="0"/>
            </a:br>
            <a:endParaRPr lang="en-US" sz="800" b="1" dirty="0"/>
          </a:p>
          <a:p>
            <a:r>
              <a:rPr lang="en-US" sz="1600" b="1" dirty="0"/>
              <a:t>Definition:</a:t>
            </a:r>
            <a:endParaRPr lang="en-US" sz="1000" b="1" dirty="0"/>
          </a:p>
          <a:p>
            <a:pPr lvl="1"/>
            <a:r>
              <a:rPr lang="en-US" sz="1400" dirty="0"/>
              <a:t>Service variants realize the same set of system feature(s) and depend on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the </a:t>
            </a:r>
            <a:r>
              <a:rPr lang="en-US" sz="1400" dirty="0"/>
              <a:t>same system features as the service, but differ in their implementation</a:t>
            </a:r>
            <a:r>
              <a:rPr lang="en-US" sz="1400" dirty="0" smtClean="0"/>
              <a:t>.</a:t>
            </a:r>
            <a:endParaRPr lang="en-US" sz="1000" dirty="0"/>
          </a:p>
          <a:p>
            <a:pPr lvl="1"/>
            <a:r>
              <a:rPr lang="en-US" sz="1400" dirty="0"/>
              <a:t>Due to differences in implementation, service variants of the same service have different requirements to computing and communication resources (constraints) and can achieve different TPI.</a:t>
            </a:r>
          </a:p>
          <a:p>
            <a:pPr lvl="1"/>
            <a:r>
              <a:rPr lang="en-US" sz="1400" dirty="0"/>
              <a:t>Different service variants of a service have the exact same interfaces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(</a:t>
            </a:r>
            <a:r>
              <a:rPr lang="en-US" sz="1400" dirty="0"/>
              <a:t>inputs and outputs) both on semantical and on syntactical level</a:t>
            </a:r>
            <a:r>
              <a:rPr lang="en-US" sz="1400" dirty="0" smtClean="0"/>
              <a:t>.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600" b="1" dirty="0"/>
              <a:t>What does service variant mean on a software level?</a:t>
            </a:r>
          </a:p>
          <a:p>
            <a:pPr lvl="1"/>
            <a:r>
              <a:rPr lang="en-US" sz="1400" dirty="0"/>
              <a:t>Unfortunately ODC did not yet implement software packages.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This </a:t>
            </a:r>
            <a:r>
              <a:rPr lang="en-US" sz="1400" dirty="0"/>
              <a:t>means that variation on software level is not straight forward and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easy </a:t>
            </a:r>
            <a:r>
              <a:rPr lang="en-US" sz="1400" dirty="0"/>
              <a:t>to handle especially if you want to re-use large parts of the code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of </a:t>
            </a:r>
            <a:r>
              <a:rPr lang="en-US" sz="1400" dirty="0"/>
              <a:t>another service variant</a:t>
            </a:r>
            <a:r>
              <a:rPr lang="en-US" sz="1400" dirty="0" smtClean="0"/>
              <a:t>. </a:t>
            </a:r>
            <a:r>
              <a:rPr lang="en-US" sz="1400" dirty="0" smtClean="0">
                <a:sym typeface="Wingdings" panose="05000000000000000000" pitchFamily="2" charset="2"/>
              </a:rPr>
              <a:t> </a:t>
            </a:r>
            <a:r>
              <a:rPr lang="en-US" sz="1400" dirty="0" smtClean="0">
                <a:sym typeface="Wingdings" panose="05000000000000000000" pitchFamily="2" charset="2"/>
                <a:hlinkClick r:id="rId4"/>
              </a:rPr>
              <a:t>Link to PF</a:t>
            </a:r>
            <a:r>
              <a:rPr lang="en-US" sz="1400" dirty="0"/>
              <a:t/>
            </a:r>
            <a:br>
              <a:rPr lang="en-US" sz="1400" dirty="0"/>
            </a:br>
            <a:endParaRPr lang="en-US" sz="1000" dirty="0"/>
          </a:p>
          <a:p>
            <a:pPr marL="233983" lvl="1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endParaRPr lang="en-US" sz="1600" b="1" dirty="0"/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2520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13406" y="1945036"/>
            <a:ext cx="3806994" cy="3518116"/>
          </a:xfrm>
          <a:prstGeom prst="roundRect">
            <a:avLst>
              <a:gd name="adj" fmla="val 7494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Plug &amp; Play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kern="0" dirty="0">
              <a:solidFill>
                <a:srgbClr val="000000"/>
              </a:solidFill>
              <a:latin typeface="Bosch Office Sans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By having the same input and output ports on semantical and syntactical level, we can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easily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assess different system configurations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119378" y="3670044"/>
            <a:ext cx="1630175" cy="847061"/>
          </a:xfrm>
          <a:prstGeom prst="roundRect">
            <a:avLst>
              <a:gd name="adj" fmla="val 8200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 service variant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Service Variant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grpSp>
        <p:nvGrpSpPr>
          <p:cNvPr id="56" name="Group 55"/>
          <p:cNvGrpSpPr/>
          <p:nvPr/>
        </p:nvGrpSpPr>
        <p:grpSpPr>
          <a:xfrm>
            <a:off x="201482" y="1945038"/>
            <a:ext cx="3193200" cy="3518115"/>
            <a:chOff x="201482" y="1821051"/>
            <a:chExt cx="3193200" cy="3518115"/>
          </a:xfrm>
        </p:grpSpPr>
        <p:sp>
          <p:nvSpPr>
            <p:cNvPr id="6" name="Rounded Rectangle 5"/>
            <p:cNvSpPr/>
            <p:nvPr/>
          </p:nvSpPr>
          <p:spPr>
            <a:xfrm>
              <a:off x="201482" y="1821051"/>
              <a:ext cx="3193200" cy="3518115"/>
            </a:xfrm>
            <a:prstGeom prst="roundRect">
              <a:avLst>
                <a:gd name="adj" fmla="val 10729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Test</a:t>
              </a: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kern="0" noProof="0" dirty="0">
                <a:solidFill>
                  <a:srgbClr val="000000"/>
                </a:solidFill>
                <a:latin typeface="Bosch Office Sans"/>
              </a:endParaRP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By</a:t>
              </a:r>
              <a:r>
                <a:rPr kumimoji="0" lang="en-US" sz="1600" b="0" i="0" u="none" strike="noStrike" kern="0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 having the same input and output ports on semantical and syntactical level, we can </a:t>
              </a:r>
              <a:br>
                <a:rPr kumimoji="0" lang="en-US" sz="1600" b="0" i="0" u="none" strike="noStrike" kern="0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</a:br>
              <a:r>
                <a:rPr kumimoji="0" lang="en-US" sz="1600" b="1" i="0" u="none" strike="noStrike" kern="0" cap="none" spc="0" normalizeH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re-use</a:t>
              </a:r>
              <a:r>
                <a:rPr kumimoji="0" lang="en-US" sz="1600" b="0" i="0" u="none" strike="noStrike" kern="0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 many of our system and service </a:t>
              </a:r>
              <a:r>
                <a:rPr kumimoji="0" lang="en-US" sz="1600" b="1" i="0" u="none" strike="noStrike" kern="0" cap="none" spc="0" normalizeH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tests</a:t>
              </a:r>
              <a:r>
                <a:rPr kumimoji="0" lang="en-US" sz="1600" b="0" i="0" u="none" strike="noStrike" kern="0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93238" y="4015217"/>
              <a:ext cx="1813304" cy="986816"/>
              <a:chOff x="1084882" y="4424767"/>
              <a:chExt cx="1456839" cy="674177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084882" y="4424767"/>
                <a:ext cx="1456839" cy="674177"/>
                <a:chOff x="1084882" y="4424767"/>
                <a:chExt cx="1456839" cy="674177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1084882" y="4424768"/>
                  <a:ext cx="108489" cy="674176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1755182" y="4420895"/>
                  <a:ext cx="116237" cy="1239860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2433232" y="4424767"/>
                  <a:ext cx="108489" cy="674176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" name="Rounded Rectangle 11"/>
              <p:cNvSpPr/>
              <p:nvPr/>
            </p:nvSpPr>
            <p:spPr>
              <a:xfrm>
                <a:off x="1402597" y="4424767"/>
                <a:ext cx="836908" cy="503694"/>
              </a:xfrm>
              <a:prstGeom prst="roundRect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1352196" y="4508625"/>
                <a:ext cx="100800" cy="359226"/>
                <a:chOff x="1352196" y="4510008"/>
                <a:chExt cx="100800" cy="359226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1352196" y="4510008"/>
                  <a:ext cx="100800" cy="100739"/>
                </a:xfrm>
                <a:prstGeom prst="roundRect">
                  <a:avLst/>
                </a:prstGeom>
                <a:grpFill/>
                <a:ln w="9525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1352196" y="4639251"/>
                  <a:ext cx="100800" cy="100739"/>
                </a:xfrm>
                <a:prstGeom prst="roundRect">
                  <a:avLst/>
                </a:prstGeom>
                <a:grpFill/>
                <a:ln w="9525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1352196" y="4768495"/>
                  <a:ext cx="100800" cy="100739"/>
                </a:xfrm>
                <a:prstGeom prst="roundRect">
                  <a:avLst/>
                </a:prstGeom>
                <a:grpFill/>
                <a:ln w="9525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1146815" y="4508625"/>
                <a:ext cx="100800" cy="359226"/>
                <a:chOff x="1146815" y="4508625"/>
                <a:chExt cx="100800" cy="359226"/>
              </a:xfrm>
              <a:solidFill>
                <a:srgbClr val="00B050"/>
              </a:solidFill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1146815" y="4508625"/>
                  <a:ext cx="100800" cy="100739"/>
                </a:xfrm>
                <a:prstGeom prst="roundRect">
                  <a:avLst/>
                </a:prstGeom>
                <a:grpFill/>
                <a:ln w="9525" cap="flat" cmpd="sng" algn="ctr">
                  <a:solidFill>
                    <a:srgbClr val="0099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1146815" y="4637868"/>
                  <a:ext cx="100800" cy="100739"/>
                </a:xfrm>
                <a:prstGeom prst="roundRect">
                  <a:avLst/>
                </a:prstGeom>
                <a:grpFill/>
                <a:ln w="9525" cap="flat" cmpd="sng" algn="ctr">
                  <a:solidFill>
                    <a:srgbClr val="0099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1146815" y="4767112"/>
                  <a:ext cx="100800" cy="100739"/>
                </a:xfrm>
                <a:prstGeom prst="roundRect">
                  <a:avLst/>
                </a:prstGeom>
                <a:grpFill/>
                <a:ln w="9525" cap="flat" cmpd="sng" algn="ctr">
                  <a:solidFill>
                    <a:srgbClr val="0099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2185199" y="4508625"/>
                <a:ext cx="100800" cy="359226"/>
                <a:chOff x="2185199" y="4516375"/>
                <a:chExt cx="100800" cy="359226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2185199" y="4516375"/>
                  <a:ext cx="100800" cy="100739"/>
                </a:xfrm>
                <a:prstGeom prst="roundRect">
                  <a:avLst/>
                </a:prstGeom>
                <a:grpFill/>
                <a:ln w="9525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2185199" y="4645618"/>
                  <a:ext cx="100800" cy="100739"/>
                </a:xfrm>
                <a:prstGeom prst="roundRect">
                  <a:avLst/>
                </a:prstGeom>
                <a:grpFill/>
                <a:ln w="9525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2185199" y="4774862"/>
                  <a:ext cx="100800" cy="100739"/>
                </a:xfrm>
                <a:prstGeom prst="roundRect">
                  <a:avLst/>
                </a:prstGeom>
                <a:grpFill/>
                <a:ln w="9525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2378988" y="4508625"/>
                <a:ext cx="100800" cy="359226"/>
                <a:chOff x="2378988" y="4522578"/>
                <a:chExt cx="100800" cy="359226"/>
              </a:xfrm>
              <a:solidFill>
                <a:srgbClr val="00B050"/>
              </a:solidFill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2378988" y="4522578"/>
                  <a:ext cx="100800" cy="100739"/>
                </a:xfrm>
                <a:prstGeom prst="roundRect">
                  <a:avLst/>
                </a:prstGeom>
                <a:grpFill/>
                <a:ln w="9525" cap="flat" cmpd="sng" algn="ctr">
                  <a:solidFill>
                    <a:srgbClr val="0099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2378988" y="4651821"/>
                  <a:ext cx="100800" cy="100739"/>
                </a:xfrm>
                <a:prstGeom prst="roundRect">
                  <a:avLst/>
                </a:prstGeom>
                <a:grpFill/>
                <a:ln w="9525" cap="flat" cmpd="sng" algn="ctr">
                  <a:solidFill>
                    <a:srgbClr val="0099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2378988" y="4781065"/>
                  <a:ext cx="100800" cy="100739"/>
                </a:xfrm>
                <a:prstGeom prst="roundRect">
                  <a:avLst/>
                </a:prstGeom>
                <a:grpFill/>
                <a:ln w="9525" cap="flat" cmpd="sng" algn="ctr">
                  <a:solidFill>
                    <a:srgbClr val="0099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9" name="Straight Connector 28"/>
              <p:cNvCxnSpPr>
                <a:stCxn id="16" idx="3"/>
                <a:endCxn id="13" idx="1"/>
              </p:cNvCxnSpPr>
              <p:nvPr/>
            </p:nvCxnSpPr>
            <p:spPr>
              <a:xfrm>
                <a:off x="1247615" y="4558995"/>
                <a:ext cx="10458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7" idx="3"/>
                <a:endCxn id="14" idx="1"/>
              </p:cNvCxnSpPr>
              <p:nvPr/>
            </p:nvCxnSpPr>
            <p:spPr>
              <a:xfrm>
                <a:off x="1247615" y="4688238"/>
                <a:ext cx="10458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8" idx="3"/>
                <a:endCxn id="15" idx="1"/>
              </p:cNvCxnSpPr>
              <p:nvPr/>
            </p:nvCxnSpPr>
            <p:spPr>
              <a:xfrm>
                <a:off x="1247615" y="4817482"/>
                <a:ext cx="10458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22" idx="3"/>
                <a:endCxn id="25" idx="1"/>
              </p:cNvCxnSpPr>
              <p:nvPr/>
            </p:nvCxnSpPr>
            <p:spPr>
              <a:xfrm>
                <a:off x="2285999" y="4558995"/>
                <a:ext cx="9298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23" idx="3"/>
                <a:endCxn id="26" idx="1"/>
              </p:cNvCxnSpPr>
              <p:nvPr/>
            </p:nvCxnSpPr>
            <p:spPr>
              <a:xfrm>
                <a:off x="2285999" y="4688238"/>
                <a:ext cx="9298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24" idx="3"/>
                <a:endCxn id="27" idx="1"/>
              </p:cNvCxnSpPr>
              <p:nvPr/>
            </p:nvCxnSpPr>
            <p:spPr>
              <a:xfrm>
                <a:off x="2285999" y="4817482"/>
                <a:ext cx="9298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/>
          <p:cNvGrpSpPr/>
          <p:nvPr/>
        </p:nvGrpSpPr>
        <p:grpSpPr>
          <a:xfrm>
            <a:off x="3580103" y="1945038"/>
            <a:ext cx="3192655" cy="3518115"/>
            <a:chOff x="3580103" y="1821051"/>
            <a:chExt cx="3192655" cy="3518115"/>
          </a:xfrm>
        </p:grpSpPr>
        <p:sp>
          <p:nvSpPr>
            <p:cNvPr id="7" name="Rounded Rectangle 6"/>
            <p:cNvSpPr/>
            <p:nvPr/>
          </p:nvSpPr>
          <p:spPr>
            <a:xfrm>
              <a:off x="3580103" y="1821051"/>
              <a:ext cx="3192655" cy="3518115"/>
            </a:xfrm>
            <a:prstGeom prst="roundRect">
              <a:avLst>
                <a:gd name="adj" fmla="val 9628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Benchmarking</a:t>
              </a: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b="1" kern="0" dirty="0">
                <a:solidFill>
                  <a:srgbClr val="000000"/>
                </a:solidFill>
                <a:latin typeface="Bosch Office Sans"/>
              </a:endParaRP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By having the same input</a:t>
              </a:r>
              <a:r>
                <a:rPr kumimoji="0" lang="en-US" sz="160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 and output ports on semantical and syntactical level, we can easily </a:t>
              </a:r>
              <a:r>
                <a:rPr kumimoji="0" lang="en-US" sz="1600" b="1" i="0" u="none" strike="noStrike" kern="0" cap="none" spc="0" normalizeH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benchmark different service variants against each other</a:t>
              </a:r>
              <a:r>
                <a:rPr kumimoji="0" lang="en-US" sz="160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.</a:t>
              </a:r>
              <a:endPara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1013" y="3980371"/>
              <a:ext cx="1482477" cy="854667"/>
            </a:xfrm>
            <a:prstGeom prst="roundRect">
              <a:avLst>
                <a:gd name="adj" fmla="val 12150"/>
              </a:avLst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5952" y="3980371"/>
              <a:ext cx="1478550" cy="851521"/>
            </a:xfrm>
            <a:prstGeom prst="roundRect">
              <a:avLst>
                <a:gd name="adj" fmla="val 9769"/>
              </a:avLst>
            </a:prstGeom>
          </p:spPr>
        </p:pic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011" y="4588177"/>
            <a:ext cx="1750120" cy="805386"/>
          </a:xfrm>
          <a:prstGeom prst="roundRect">
            <a:avLst>
              <a:gd name="adj" fmla="val 11702"/>
            </a:avLst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0896" y="3670044"/>
            <a:ext cx="1563170" cy="853899"/>
          </a:xfrm>
          <a:prstGeom prst="roundRect">
            <a:avLst>
              <a:gd name="adj" fmla="val 7502"/>
            </a:avLst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9119" y="3850921"/>
            <a:ext cx="1425157" cy="592458"/>
          </a:xfrm>
          <a:prstGeom prst="roundRect">
            <a:avLst>
              <a:gd name="adj" fmla="val 11496"/>
            </a:avLst>
          </a:prstGeom>
        </p:spPr>
      </p:pic>
      <p:sp>
        <p:nvSpPr>
          <p:cNvPr id="48" name="Content Placeholder 4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10561637" cy="649036"/>
          </a:xfrm>
        </p:spPr>
        <p:txBody>
          <a:bodyPr/>
          <a:lstStyle/>
          <a:p>
            <a:r>
              <a:rPr lang="en-US" sz="1400" dirty="0"/>
              <a:t>Service variants have the same interfaces as the service to ease test, benchmarking and plug &amp; play. </a:t>
            </a:r>
          </a:p>
          <a:p>
            <a:r>
              <a:rPr lang="en-US" sz="1400" dirty="0"/>
              <a:t>If none of these aspects is important, one may as well create a separate new service serving e.g. a reduced feature scope.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55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Variants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Service Variants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5367123" cy="4168800"/>
          </a:xfrm>
        </p:spPr>
        <p:txBody>
          <a:bodyPr/>
          <a:lstStyle/>
          <a:p>
            <a:r>
              <a:rPr lang="en-US" sz="1600" dirty="0"/>
              <a:t>In the PER subsystem we currently have six service variants for the </a:t>
            </a:r>
            <a:r>
              <a:rPr lang="en-US" sz="1600" dirty="0" err="1"/>
              <a:t>EnvModel</a:t>
            </a:r>
            <a:r>
              <a:rPr lang="en-US" sz="1600" dirty="0"/>
              <a:t> Service:</a:t>
            </a:r>
            <a:br>
              <a:rPr lang="en-US" sz="1600" dirty="0"/>
            </a:br>
            <a:endParaRPr lang="en-US" sz="1000" dirty="0"/>
          </a:p>
          <a:p>
            <a:pPr lvl="2"/>
            <a:r>
              <a:rPr lang="en-US" dirty="0" err="1"/>
              <a:t>EnvModel_Base</a:t>
            </a:r>
            <a:endParaRPr lang="en-US" dirty="0"/>
          </a:p>
          <a:p>
            <a:pPr lvl="2"/>
            <a:r>
              <a:rPr lang="en-US" dirty="0" err="1"/>
              <a:t>EnvModel_ReCr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EnvModel_Reduced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EnvModel_RsbLoc</a:t>
            </a:r>
            <a:endParaRPr lang="en-US" dirty="0"/>
          </a:p>
          <a:p>
            <a:pPr lvl="2"/>
            <a:r>
              <a:rPr lang="en-US" dirty="0" err="1"/>
              <a:t>EnvModel_Grid</a:t>
            </a:r>
            <a:endParaRPr lang="en-US" dirty="0"/>
          </a:p>
          <a:p>
            <a:pPr lvl="2"/>
            <a:r>
              <a:rPr lang="en-US" dirty="0" err="1"/>
              <a:t>EnvModel_NNSensorModels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In the SIT subsystem we currently have two service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variants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for the SIT-BC Service: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SIT-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BC_Develop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SIT-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BC_Stable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517441" y="462275"/>
            <a:ext cx="5841735" cy="2228547"/>
            <a:chOff x="5544885" y="462275"/>
            <a:chExt cx="5841735" cy="2228547"/>
          </a:xfrm>
        </p:grpSpPr>
        <p:grpSp>
          <p:nvGrpSpPr>
            <p:cNvPr id="50" name="Group 49"/>
            <p:cNvGrpSpPr/>
            <p:nvPr/>
          </p:nvGrpSpPr>
          <p:grpSpPr>
            <a:xfrm>
              <a:off x="5544885" y="462275"/>
              <a:ext cx="5841735" cy="2228547"/>
              <a:chOff x="4942117" y="370174"/>
              <a:chExt cx="5841735" cy="2228547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5030865" y="370174"/>
                <a:ext cx="3607511" cy="2228547"/>
              </a:xfrm>
              <a:prstGeom prst="roundRect">
                <a:avLst>
                  <a:gd name="adj" fmla="val 6733"/>
                </a:avLst>
              </a:prstGeom>
              <a:solidFill>
                <a:srgbClr val="0070C0"/>
              </a:solidFill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rPr>
                  <a:t>EnvModel</a:t>
                </a: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rPr>
                  <a:t> base</a:t>
                </a:r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8541095" y="1032315"/>
                <a:ext cx="1402917" cy="257326"/>
                <a:chOff x="8322269" y="1321729"/>
                <a:chExt cx="1402917" cy="257326"/>
              </a:xfrm>
            </p:grpSpPr>
            <p:sp>
              <p:nvSpPr>
                <p:cNvPr id="87" name="Rounded Rectangle 86"/>
                <p:cNvSpPr/>
                <p:nvPr/>
              </p:nvSpPr>
              <p:spPr>
                <a:xfrm>
                  <a:off x="8322269" y="1401557"/>
                  <a:ext cx="162000" cy="162000"/>
                </a:xfrm>
                <a:prstGeom prst="round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8533416" y="1321729"/>
                  <a:ext cx="1191770" cy="2573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R="0" defTabSz="914400" eaLnBrk="1" fontAlgn="auto" latinLnBrk="0" hangingPunct="1">
                    <a:lnSpc>
                      <a:spcPts val="2300"/>
                    </a:lnSpc>
                    <a:spcBef>
                      <a:spcPts val="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SER </a:t>
                  </a:r>
                  <a:r>
                    <a:rPr kumimoji="0" lang="en-US" sz="12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priv</a:t>
                  </a: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8541095" y="1301035"/>
                <a:ext cx="1033611" cy="254175"/>
                <a:chOff x="8322269" y="1572589"/>
                <a:chExt cx="1033611" cy="254175"/>
              </a:xfrm>
            </p:grpSpPr>
            <p:sp>
              <p:nvSpPr>
                <p:cNvPr id="85" name="TextBox 84"/>
                <p:cNvSpPr txBox="1"/>
                <p:nvPr/>
              </p:nvSpPr>
              <p:spPr>
                <a:xfrm>
                  <a:off x="8533416" y="1572589"/>
                  <a:ext cx="822464" cy="2541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R="0" defTabSz="914400" eaLnBrk="1" fontAlgn="auto" latinLnBrk="0" hangingPunct="1">
                    <a:lnSpc>
                      <a:spcPts val="2300"/>
                    </a:lnSpc>
                    <a:spcBef>
                      <a:spcPts val="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TPR </a:t>
                  </a:r>
                  <a:r>
                    <a:rPr kumimoji="0" lang="en-US" sz="12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priv</a:t>
                  </a: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8322269" y="1649895"/>
                  <a:ext cx="162000" cy="162000"/>
                </a:xfrm>
                <a:prstGeom prst="round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8541095" y="1566604"/>
                <a:ext cx="1033611" cy="233456"/>
                <a:chOff x="8322269" y="1829261"/>
                <a:chExt cx="1033611" cy="233456"/>
              </a:xfrm>
            </p:grpSpPr>
            <p:sp>
              <p:nvSpPr>
                <p:cNvPr id="83" name="TextBox 82"/>
                <p:cNvSpPr txBox="1"/>
                <p:nvPr/>
              </p:nvSpPr>
              <p:spPr>
                <a:xfrm>
                  <a:off x="8533416" y="1829261"/>
                  <a:ext cx="822464" cy="2334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R="0" defTabSz="914400" eaLnBrk="1" fontAlgn="auto" latinLnBrk="0" hangingPunct="1">
                    <a:lnSpc>
                      <a:spcPts val="2300"/>
                    </a:lnSpc>
                    <a:spcBef>
                      <a:spcPts val="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TPR pub</a:t>
                  </a:r>
                </a:p>
              </p:txBody>
            </p:sp>
            <p:sp>
              <p:nvSpPr>
                <p:cNvPr id="84" name="Rounded Rectangle 83"/>
                <p:cNvSpPr/>
                <p:nvPr/>
              </p:nvSpPr>
              <p:spPr>
                <a:xfrm>
                  <a:off x="8322269" y="1898233"/>
                  <a:ext cx="162000" cy="162000"/>
                </a:xfrm>
                <a:prstGeom prst="round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8541095" y="1811454"/>
                <a:ext cx="820836" cy="248337"/>
                <a:chOff x="8322269" y="2068351"/>
                <a:chExt cx="820836" cy="248337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8533416" y="2068351"/>
                  <a:ext cx="609689" cy="2483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R="0" defTabSz="914400" eaLnBrk="1" fontAlgn="auto" latinLnBrk="0" hangingPunct="1">
                    <a:lnSpc>
                      <a:spcPts val="2300"/>
                    </a:lnSpc>
                    <a:spcBef>
                      <a:spcPts val="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DSC </a:t>
                  </a:r>
                  <a:r>
                    <a:rPr kumimoji="0" lang="en-US" sz="12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priv</a:t>
                  </a: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" name="Rounded Rectangle 81"/>
                <p:cNvSpPr/>
                <p:nvPr/>
              </p:nvSpPr>
              <p:spPr>
                <a:xfrm>
                  <a:off x="8322269" y="2146571"/>
                  <a:ext cx="162000" cy="162000"/>
                </a:xfrm>
                <a:prstGeom prst="round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6" name="Rounded Rectangle 55"/>
              <p:cNvSpPr/>
              <p:nvPr/>
            </p:nvSpPr>
            <p:spPr>
              <a:xfrm>
                <a:off x="4942117" y="602210"/>
                <a:ext cx="162000" cy="16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4942117" y="835435"/>
                <a:ext cx="162000" cy="16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4942117" y="1068660"/>
                <a:ext cx="162000" cy="16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4942117" y="1301885"/>
                <a:ext cx="162000" cy="16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4942117" y="1535110"/>
                <a:ext cx="162000" cy="16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4942117" y="1768335"/>
                <a:ext cx="162000" cy="16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4942117" y="2001560"/>
                <a:ext cx="162000" cy="16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4942117" y="2234785"/>
                <a:ext cx="162000" cy="16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8541095" y="2071182"/>
                <a:ext cx="820836" cy="248337"/>
                <a:chOff x="8322269" y="2312271"/>
                <a:chExt cx="820836" cy="248337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8533416" y="2312271"/>
                  <a:ext cx="609689" cy="2483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R="0" defTabSz="914400" eaLnBrk="1" fontAlgn="auto" latinLnBrk="0" hangingPunct="1">
                    <a:lnSpc>
                      <a:spcPts val="2300"/>
                    </a:lnSpc>
                    <a:spcBef>
                      <a:spcPts val="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LCM </a:t>
                  </a:r>
                  <a:r>
                    <a:rPr kumimoji="0" lang="en-US" sz="12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priv</a:t>
                  </a: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0" name="Rounded Rectangle 79"/>
                <p:cNvSpPr/>
                <p:nvPr/>
              </p:nvSpPr>
              <p:spPr>
                <a:xfrm>
                  <a:off x="8322269" y="2390491"/>
                  <a:ext cx="162000" cy="162000"/>
                </a:xfrm>
                <a:prstGeom prst="round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8541095" y="763595"/>
                <a:ext cx="2242757" cy="257326"/>
                <a:chOff x="8322269" y="1094503"/>
                <a:chExt cx="2242757" cy="257326"/>
              </a:xfrm>
            </p:grpSpPr>
            <p:sp>
              <p:nvSpPr>
                <p:cNvPr id="77" name="Rounded Rectangle 76"/>
                <p:cNvSpPr/>
                <p:nvPr/>
              </p:nvSpPr>
              <p:spPr>
                <a:xfrm>
                  <a:off x="8322269" y="1174331"/>
                  <a:ext cx="162000" cy="162000"/>
                </a:xfrm>
                <a:prstGeom prst="round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8533416" y="1094503"/>
                  <a:ext cx="2031610" cy="2573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R="0" defTabSz="914400" eaLnBrk="1" fontAlgn="auto" latinLnBrk="0" hangingPunct="1">
                    <a:lnSpc>
                      <a:spcPts val="2300"/>
                    </a:lnSpc>
                    <a:spcBef>
                      <a:spcPts val="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MapRoadTopology</a:t>
                  </a:r>
                  <a:r>
                    <a: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pub</a:t>
                  </a: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8541095" y="494875"/>
                <a:ext cx="1743879" cy="257326"/>
                <a:chOff x="8322269" y="883195"/>
                <a:chExt cx="1743879" cy="257326"/>
              </a:xfrm>
            </p:grpSpPr>
            <p:sp>
              <p:nvSpPr>
                <p:cNvPr id="75" name="Rounded Rectangle 74"/>
                <p:cNvSpPr/>
                <p:nvPr/>
              </p:nvSpPr>
              <p:spPr>
                <a:xfrm>
                  <a:off x="8322269" y="963023"/>
                  <a:ext cx="162000" cy="162000"/>
                </a:xfrm>
                <a:prstGeom prst="round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8533415" y="883195"/>
                  <a:ext cx="1532733" cy="2573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R="0" defTabSz="914400" eaLnBrk="1" fontAlgn="auto" latinLnBrk="0" hangingPunct="1">
                    <a:lnSpc>
                      <a:spcPts val="2300"/>
                    </a:lnSpc>
                    <a:spcBef>
                      <a:spcPts val="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MapTrafficRules</a:t>
                  </a:r>
                  <a:r>
                    <a: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en-US" sz="12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priv</a:t>
                  </a: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89" name="Rounded Rectangle 88"/>
            <p:cNvSpPr>
              <a:spLocks noChangeAspect="1"/>
            </p:cNvSpPr>
            <p:nvPr/>
          </p:nvSpPr>
          <p:spPr>
            <a:xfrm>
              <a:off x="5834378" y="1456618"/>
              <a:ext cx="767167" cy="4649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lIns="18000" rIns="18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SPD</a:t>
              </a:r>
            </a:p>
          </p:txBody>
        </p:sp>
        <p:sp>
          <p:nvSpPr>
            <p:cNvPr id="90" name="Rounded Rectangle 89"/>
            <p:cNvSpPr>
              <a:spLocks noChangeAspect="1"/>
            </p:cNvSpPr>
            <p:nvPr/>
          </p:nvSpPr>
          <p:spPr>
            <a:xfrm>
              <a:off x="6362607" y="941368"/>
              <a:ext cx="767167" cy="4649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lIns="18000" rIns="18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DEP</a:t>
              </a:r>
            </a:p>
          </p:txBody>
        </p:sp>
        <p:sp>
          <p:nvSpPr>
            <p:cNvPr id="91" name="Rounded Rectangle 90"/>
            <p:cNvSpPr>
              <a:spLocks noChangeAspect="1"/>
            </p:cNvSpPr>
            <p:nvPr/>
          </p:nvSpPr>
          <p:spPr>
            <a:xfrm>
              <a:off x="6422835" y="2067277"/>
              <a:ext cx="767167" cy="4649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lIns="18000" rIns="18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rgbClr val="000000"/>
                  </a:solidFill>
                  <a:latin typeface="Bosch Office Sans"/>
                </a:rPr>
                <a:t>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EP</a:t>
              </a:r>
            </a:p>
          </p:txBody>
        </p:sp>
        <p:sp>
          <p:nvSpPr>
            <p:cNvPr id="92" name="Rounded Rectangle 91"/>
            <p:cNvSpPr>
              <a:spLocks noChangeAspect="1"/>
            </p:cNvSpPr>
            <p:nvPr/>
          </p:nvSpPr>
          <p:spPr>
            <a:xfrm>
              <a:off x="7208535" y="941367"/>
              <a:ext cx="767167" cy="4649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lIns="18000" rIns="18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rgbClr val="000000"/>
                  </a:solidFill>
                  <a:latin typeface="Bosch Office Sans"/>
                </a:rPr>
                <a:t>R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EP</a:t>
              </a:r>
            </a:p>
          </p:txBody>
        </p:sp>
        <p:sp>
          <p:nvSpPr>
            <p:cNvPr id="93" name="Rounded Rectangle 92"/>
            <p:cNvSpPr>
              <a:spLocks noChangeAspect="1"/>
            </p:cNvSpPr>
            <p:nvPr/>
          </p:nvSpPr>
          <p:spPr>
            <a:xfrm>
              <a:off x="7344781" y="1500587"/>
              <a:ext cx="767167" cy="4649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lIns="18000" rIns="18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>
                  <a:solidFill>
                    <a:srgbClr val="000000"/>
                  </a:solidFill>
                  <a:latin typeface="Bosch Office Sans"/>
                </a:rPr>
                <a:t>Ri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94" name="Rounded Rectangle 93"/>
            <p:cNvSpPr>
              <a:spLocks noChangeAspect="1"/>
            </p:cNvSpPr>
            <p:nvPr/>
          </p:nvSpPr>
          <p:spPr>
            <a:xfrm>
              <a:off x="8234535" y="879895"/>
              <a:ext cx="767167" cy="4649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lIns="18000" rIns="18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>
                  <a:solidFill>
                    <a:srgbClr val="000000"/>
                  </a:solidFill>
                  <a:latin typeface="Bosch Office Sans"/>
                </a:rPr>
                <a:t>EimTPR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95" name="Rounded Rectangle 94"/>
            <p:cNvSpPr>
              <a:spLocks noChangeAspect="1"/>
            </p:cNvSpPr>
            <p:nvPr/>
          </p:nvSpPr>
          <p:spPr>
            <a:xfrm>
              <a:off x="8240857" y="1514157"/>
              <a:ext cx="767167" cy="4649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lIns="18000" rIns="18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noProof="0" dirty="0" err="1">
                  <a:solidFill>
                    <a:srgbClr val="000000"/>
                  </a:solidFill>
                  <a:latin typeface="Bosch Office Sans"/>
                </a:rPr>
                <a:t>EimRER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96" name="Rounded Rectangle 95"/>
            <p:cNvSpPr>
              <a:spLocks noChangeAspect="1"/>
            </p:cNvSpPr>
            <p:nvPr/>
          </p:nvSpPr>
          <p:spPr>
            <a:xfrm>
              <a:off x="8230617" y="2098278"/>
              <a:ext cx="767167" cy="4649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lIns="18000" rIns="18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>
                  <a:solidFill>
                    <a:srgbClr val="000000"/>
                  </a:solidFill>
                  <a:latin typeface="Bosch Office Sans"/>
                </a:rPr>
                <a:t>EimSER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517441" y="3110640"/>
            <a:ext cx="5841735" cy="2228547"/>
            <a:chOff x="5544885" y="462275"/>
            <a:chExt cx="5841735" cy="2228547"/>
          </a:xfrm>
        </p:grpSpPr>
        <p:grpSp>
          <p:nvGrpSpPr>
            <p:cNvPr id="99" name="Group 98"/>
            <p:cNvGrpSpPr/>
            <p:nvPr/>
          </p:nvGrpSpPr>
          <p:grpSpPr>
            <a:xfrm>
              <a:off x="5544885" y="462275"/>
              <a:ext cx="5841735" cy="2228547"/>
              <a:chOff x="4942117" y="370174"/>
              <a:chExt cx="5841735" cy="2228547"/>
            </a:xfrm>
          </p:grpSpPr>
          <p:sp>
            <p:nvSpPr>
              <p:cNvPr id="139" name="Rounded Rectangle 138"/>
              <p:cNvSpPr/>
              <p:nvPr/>
            </p:nvSpPr>
            <p:spPr>
              <a:xfrm>
                <a:off x="5030865" y="370174"/>
                <a:ext cx="3607511" cy="2228547"/>
              </a:xfrm>
              <a:prstGeom prst="roundRect">
                <a:avLst>
                  <a:gd name="adj" fmla="val 6733"/>
                </a:avLst>
              </a:prstGeom>
              <a:solidFill>
                <a:srgbClr val="0070C0"/>
              </a:solidFill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rPr>
                  <a:t>EnvModel</a:t>
                </a: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rPr>
                  <a:t> </a:t>
                </a:r>
                <a:r>
                  <a:rPr kumimoji="0" lang="en-US" sz="18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rPr>
                  <a:t>ReCr</a:t>
                </a:r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grpSp>
            <p:nvGrpSpPr>
              <p:cNvPr id="140" name="Group 139"/>
              <p:cNvGrpSpPr/>
              <p:nvPr/>
            </p:nvGrpSpPr>
            <p:grpSpPr>
              <a:xfrm>
                <a:off x="8541095" y="1032315"/>
                <a:ext cx="1402917" cy="257326"/>
                <a:chOff x="8322269" y="1321729"/>
                <a:chExt cx="1402917" cy="257326"/>
              </a:xfrm>
            </p:grpSpPr>
            <p:sp>
              <p:nvSpPr>
                <p:cNvPr id="167" name="Rounded Rectangle 166"/>
                <p:cNvSpPr/>
                <p:nvPr/>
              </p:nvSpPr>
              <p:spPr>
                <a:xfrm>
                  <a:off x="8322269" y="1401557"/>
                  <a:ext cx="162000" cy="162000"/>
                </a:xfrm>
                <a:prstGeom prst="round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8533416" y="1321729"/>
                  <a:ext cx="1191770" cy="2573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R="0" defTabSz="914400" eaLnBrk="1" fontAlgn="auto" latinLnBrk="0" hangingPunct="1">
                    <a:lnSpc>
                      <a:spcPts val="2300"/>
                    </a:lnSpc>
                    <a:spcBef>
                      <a:spcPts val="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SER </a:t>
                  </a:r>
                  <a:r>
                    <a:rPr kumimoji="0" lang="en-US" sz="12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priv</a:t>
                  </a: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8541095" y="1301035"/>
                <a:ext cx="1033611" cy="254175"/>
                <a:chOff x="8322269" y="1572589"/>
                <a:chExt cx="1033611" cy="254175"/>
              </a:xfrm>
            </p:grpSpPr>
            <p:sp>
              <p:nvSpPr>
                <p:cNvPr id="165" name="TextBox 164"/>
                <p:cNvSpPr txBox="1"/>
                <p:nvPr/>
              </p:nvSpPr>
              <p:spPr>
                <a:xfrm>
                  <a:off x="8533416" y="1572589"/>
                  <a:ext cx="822464" cy="2541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R="0" defTabSz="914400" eaLnBrk="1" fontAlgn="auto" latinLnBrk="0" hangingPunct="1">
                    <a:lnSpc>
                      <a:spcPts val="2300"/>
                    </a:lnSpc>
                    <a:spcBef>
                      <a:spcPts val="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TPR </a:t>
                  </a:r>
                  <a:r>
                    <a:rPr kumimoji="0" lang="en-US" sz="12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priv</a:t>
                  </a: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6" name="Rounded Rectangle 165"/>
                <p:cNvSpPr/>
                <p:nvPr/>
              </p:nvSpPr>
              <p:spPr>
                <a:xfrm>
                  <a:off x="8322269" y="1649895"/>
                  <a:ext cx="162000" cy="162000"/>
                </a:xfrm>
                <a:prstGeom prst="round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8541095" y="1566604"/>
                <a:ext cx="1033611" cy="233456"/>
                <a:chOff x="8322269" y="1829261"/>
                <a:chExt cx="1033611" cy="233456"/>
              </a:xfrm>
            </p:grpSpPr>
            <p:sp>
              <p:nvSpPr>
                <p:cNvPr id="163" name="TextBox 162"/>
                <p:cNvSpPr txBox="1"/>
                <p:nvPr/>
              </p:nvSpPr>
              <p:spPr>
                <a:xfrm>
                  <a:off x="8533416" y="1829261"/>
                  <a:ext cx="822464" cy="2334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R="0" defTabSz="914400" eaLnBrk="1" fontAlgn="auto" latinLnBrk="0" hangingPunct="1">
                    <a:lnSpc>
                      <a:spcPts val="2300"/>
                    </a:lnSpc>
                    <a:spcBef>
                      <a:spcPts val="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TPR pub</a:t>
                  </a:r>
                </a:p>
              </p:txBody>
            </p:sp>
            <p:sp>
              <p:nvSpPr>
                <p:cNvPr id="164" name="Rounded Rectangle 163"/>
                <p:cNvSpPr/>
                <p:nvPr/>
              </p:nvSpPr>
              <p:spPr>
                <a:xfrm>
                  <a:off x="8322269" y="1898233"/>
                  <a:ext cx="162000" cy="162000"/>
                </a:xfrm>
                <a:prstGeom prst="round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>
                <a:off x="8541095" y="1811454"/>
                <a:ext cx="820836" cy="248337"/>
                <a:chOff x="8322269" y="2068351"/>
                <a:chExt cx="820836" cy="248337"/>
              </a:xfrm>
            </p:grpSpPr>
            <p:sp>
              <p:nvSpPr>
                <p:cNvPr id="161" name="TextBox 160"/>
                <p:cNvSpPr txBox="1"/>
                <p:nvPr/>
              </p:nvSpPr>
              <p:spPr>
                <a:xfrm>
                  <a:off x="8533416" y="2068351"/>
                  <a:ext cx="609689" cy="2483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R="0" defTabSz="914400" eaLnBrk="1" fontAlgn="auto" latinLnBrk="0" hangingPunct="1">
                    <a:lnSpc>
                      <a:spcPts val="2300"/>
                    </a:lnSpc>
                    <a:spcBef>
                      <a:spcPts val="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DSC </a:t>
                  </a:r>
                  <a:r>
                    <a:rPr kumimoji="0" lang="en-US" sz="12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priv</a:t>
                  </a: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2" name="Rounded Rectangle 161"/>
                <p:cNvSpPr/>
                <p:nvPr/>
              </p:nvSpPr>
              <p:spPr>
                <a:xfrm>
                  <a:off x="8322269" y="2146571"/>
                  <a:ext cx="162000" cy="162000"/>
                </a:xfrm>
                <a:prstGeom prst="round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4" name="Rounded Rectangle 143"/>
              <p:cNvSpPr/>
              <p:nvPr/>
            </p:nvSpPr>
            <p:spPr>
              <a:xfrm>
                <a:off x="4942117" y="602210"/>
                <a:ext cx="162000" cy="16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4942117" y="835435"/>
                <a:ext cx="162000" cy="16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4942117" y="1068660"/>
                <a:ext cx="162000" cy="16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4942117" y="1301885"/>
                <a:ext cx="162000" cy="16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148" name="Rounded Rectangle 147"/>
              <p:cNvSpPr/>
              <p:nvPr/>
            </p:nvSpPr>
            <p:spPr>
              <a:xfrm>
                <a:off x="4942117" y="1535110"/>
                <a:ext cx="162000" cy="16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149" name="Rounded Rectangle 148"/>
              <p:cNvSpPr/>
              <p:nvPr/>
            </p:nvSpPr>
            <p:spPr>
              <a:xfrm>
                <a:off x="4942117" y="1768335"/>
                <a:ext cx="162000" cy="16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150" name="Rounded Rectangle 149"/>
              <p:cNvSpPr/>
              <p:nvPr/>
            </p:nvSpPr>
            <p:spPr>
              <a:xfrm>
                <a:off x="4942117" y="2001560"/>
                <a:ext cx="162000" cy="16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151" name="Rounded Rectangle 150"/>
              <p:cNvSpPr/>
              <p:nvPr/>
            </p:nvSpPr>
            <p:spPr>
              <a:xfrm>
                <a:off x="4942117" y="2234785"/>
                <a:ext cx="162000" cy="16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8541095" y="2071182"/>
                <a:ext cx="820836" cy="248337"/>
                <a:chOff x="8322269" y="2312271"/>
                <a:chExt cx="820836" cy="248337"/>
              </a:xfrm>
            </p:grpSpPr>
            <p:sp>
              <p:nvSpPr>
                <p:cNvPr id="159" name="TextBox 158"/>
                <p:cNvSpPr txBox="1"/>
                <p:nvPr/>
              </p:nvSpPr>
              <p:spPr>
                <a:xfrm>
                  <a:off x="8533416" y="2312271"/>
                  <a:ext cx="609689" cy="2483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R="0" defTabSz="914400" eaLnBrk="1" fontAlgn="auto" latinLnBrk="0" hangingPunct="1">
                    <a:lnSpc>
                      <a:spcPts val="2300"/>
                    </a:lnSpc>
                    <a:spcBef>
                      <a:spcPts val="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LCM </a:t>
                  </a:r>
                  <a:r>
                    <a:rPr kumimoji="0" lang="en-US" sz="12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priv</a:t>
                  </a: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0" name="Rounded Rectangle 159"/>
                <p:cNvSpPr/>
                <p:nvPr/>
              </p:nvSpPr>
              <p:spPr>
                <a:xfrm>
                  <a:off x="8322269" y="2390491"/>
                  <a:ext cx="162000" cy="162000"/>
                </a:xfrm>
                <a:prstGeom prst="round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>
                <a:off x="8541095" y="763595"/>
                <a:ext cx="2242757" cy="257326"/>
                <a:chOff x="8322269" y="1094503"/>
                <a:chExt cx="2242757" cy="257326"/>
              </a:xfrm>
            </p:grpSpPr>
            <p:sp>
              <p:nvSpPr>
                <p:cNvPr id="157" name="Rounded Rectangle 156"/>
                <p:cNvSpPr/>
                <p:nvPr/>
              </p:nvSpPr>
              <p:spPr>
                <a:xfrm>
                  <a:off x="8322269" y="1174331"/>
                  <a:ext cx="162000" cy="162000"/>
                </a:xfrm>
                <a:prstGeom prst="round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8533416" y="1094503"/>
                  <a:ext cx="2031610" cy="2573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R="0" defTabSz="914400" eaLnBrk="1" fontAlgn="auto" latinLnBrk="0" hangingPunct="1">
                    <a:lnSpc>
                      <a:spcPts val="2300"/>
                    </a:lnSpc>
                    <a:spcBef>
                      <a:spcPts val="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MapRoadTopology</a:t>
                  </a:r>
                  <a:r>
                    <a: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pub</a:t>
                  </a:r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8541095" y="494875"/>
                <a:ext cx="1743879" cy="257326"/>
                <a:chOff x="8322269" y="883195"/>
                <a:chExt cx="1743879" cy="257326"/>
              </a:xfrm>
            </p:grpSpPr>
            <p:sp>
              <p:nvSpPr>
                <p:cNvPr id="155" name="Rounded Rectangle 154"/>
                <p:cNvSpPr/>
                <p:nvPr/>
              </p:nvSpPr>
              <p:spPr>
                <a:xfrm>
                  <a:off x="8322269" y="963023"/>
                  <a:ext cx="162000" cy="162000"/>
                </a:xfrm>
                <a:prstGeom prst="round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8533415" y="883195"/>
                  <a:ext cx="1532733" cy="2573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R="0" defTabSz="914400" eaLnBrk="1" fontAlgn="auto" latinLnBrk="0" hangingPunct="1">
                    <a:lnSpc>
                      <a:spcPts val="2300"/>
                    </a:lnSpc>
                    <a:spcBef>
                      <a:spcPts val="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MapTrafficRules</a:t>
                  </a:r>
                  <a:r>
                    <a: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en-US" sz="12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priv</a:t>
                  </a: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00" name="Rounded Rectangle 99"/>
            <p:cNvSpPr>
              <a:spLocks noChangeAspect="1"/>
            </p:cNvSpPr>
            <p:nvPr/>
          </p:nvSpPr>
          <p:spPr>
            <a:xfrm>
              <a:off x="5834378" y="1456618"/>
              <a:ext cx="767167" cy="4649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lIns="18000" rIns="18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SPD</a:t>
              </a:r>
            </a:p>
          </p:txBody>
        </p:sp>
        <p:sp>
          <p:nvSpPr>
            <p:cNvPr id="101" name="Rounded Rectangle 100"/>
            <p:cNvSpPr>
              <a:spLocks noChangeAspect="1"/>
            </p:cNvSpPr>
            <p:nvPr/>
          </p:nvSpPr>
          <p:spPr>
            <a:xfrm>
              <a:off x="6362607" y="941368"/>
              <a:ext cx="767167" cy="464949"/>
            </a:xfrm>
            <a:prstGeom prst="roundRect">
              <a:avLst/>
            </a:prstGeom>
            <a:solidFill>
              <a:srgbClr val="92D050"/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lIns="18000" rIns="18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DEP</a:t>
              </a:r>
            </a:p>
          </p:txBody>
        </p:sp>
        <p:sp>
          <p:nvSpPr>
            <p:cNvPr id="102" name="Rounded Rectangle 101"/>
            <p:cNvSpPr>
              <a:spLocks noChangeAspect="1"/>
            </p:cNvSpPr>
            <p:nvPr/>
          </p:nvSpPr>
          <p:spPr>
            <a:xfrm>
              <a:off x="6422835" y="2067277"/>
              <a:ext cx="767167" cy="464949"/>
            </a:xfrm>
            <a:prstGeom prst="roundRect">
              <a:avLst/>
            </a:prstGeom>
            <a:solidFill>
              <a:srgbClr val="92D050"/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lIns="18000" rIns="18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rgbClr val="000000"/>
                  </a:solidFill>
                  <a:latin typeface="Bosch Office Sans"/>
                </a:rPr>
                <a:t>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EP</a:t>
              </a:r>
            </a:p>
          </p:txBody>
        </p:sp>
        <p:sp>
          <p:nvSpPr>
            <p:cNvPr id="103" name="Rounded Rectangle 102"/>
            <p:cNvSpPr>
              <a:spLocks noChangeAspect="1"/>
            </p:cNvSpPr>
            <p:nvPr/>
          </p:nvSpPr>
          <p:spPr>
            <a:xfrm>
              <a:off x="7208535" y="941367"/>
              <a:ext cx="767167" cy="4649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lIns="18000" rIns="18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rgbClr val="000000"/>
                  </a:solidFill>
                  <a:latin typeface="Bosch Office Sans"/>
                </a:rPr>
                <a:t>R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EP</a:t>
              </a:r>
            </a:p>
          </p:txBody>
        </p:sp>
        <p:sp>
          <p:nvSpPr>
            <p:cNvPr id="104" name="Rounded Rectangle 103"/>
            <p:cNvSpPr>
              <a:spLocks noChangeAspect="1"/>
            </p:cNvSpPr>
            <p:nvPr/>
          </p:nvSpPr>
          <p:spPr>
            <a:xfrm>
              <a:off x="7344781" y="1500587"/>
              <a:ext cx="767167" cy="464949"/>
            </a:xfrm>
            <a:prstGeom prst="roundRect">
              <a:avLst/>
            </a:prstGeom>
            <a:solidFill>
              <a:srgbClr val="92D050"/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lIns="18000" rIns="18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>
                  <a:solidFill>
                    <a:srgbClr val="000000"/>
                  </a:solidFill>
                  <a:latin typeface="Bosch Office Sans"/>
                </a:rPr>
                <a:t>Ri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105" name="Rounded Rectangle 104"/>
            <p:cNvSpPr>
              <a:spLocks noChangeAspect="1"/>
            </p:cNvSpPr>
            <p:nvPr/>
          </p:nvSpPr>
          <p:spPr>
            <a:xfrm>
              <a:off x="8234535" y="879895"/>
              <a:ext cx="767167" cy="4649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lIns="18000" rIns="18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>
                  <a:solidFill>
                    <a:srgbClr val="000000"/>
                  </a:solidFill>
                  <a:latin typeface="Bosch Office Sans"/>
                </a:rPr>
                <a:t>EimTPR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06" name="Rounded Rectangle 105"/>
            <p:cNvSpPr>
              <a:spLocks noChangeAspect="1"/>
            </p:cNvSpPr>
            <p:nvPr/>
          </p:nvSpPr>
          <p:spPr>
            <a:xfrm>
              <a:off x="8240857" y="1514157"/>
              <a:ext cx="767167" cy="4649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lIns="18000" rIns="18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noProof="0" dirty="0" err="1">
                  <a:solidFill>
                    <a:srgbClr val="000000"/>
                  </a:solidFill>
                  <a:latin typeface="Bosch Office Sans"/>
                </a:rPr>
                <a:t>EimRER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38" name="Rounded Rectangle 137"/>
            <p:cNvSpPr>
              <a:spLocks noChangeAspect="1"/>
            </p:cNvSpPr>
            <p:nvPr/>
          </p:nvSpPr>
          <p:spPr>
            <a:xfrm>
              <a:off x="8230617" y="2098278"/>
              <a:ext cx="767167" cy="4649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lIns="18000" rIns="18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>
                  <a:solidFill>
                    <a:srgbClr val="000000"/>
                  </a:solidFill>
                  <a:latin typeface="Bosch Office Sans"/>
                </a:rPr>
                <a:t>EimSER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160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Variants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Service Variants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5367123" cy="4168800"/>
          </a:xfrm>
        </p:spPr>
        <p:txBody>
          <a:bodyPr/>
          <a:lstStyle/>
          <a:p>
            <a:r>
              <a:rPr lang="en-US" sz="1600" dirty="0"/>
              <a:t>In the PER subsystem we currently have six service variants for the </a:t>
            </a:r>
            <a:r>
              <a:rPr lang="en-US" sz="1600" dirty="0" err="1"/>
              <a:t>EnvModel</a:t>
            </a:r>
            <a:r>
              <a:rPr lang="en-US" sz="1600" dirty="0"/>
              <a:t> Service:</a:t>
            </a:r>
            <a:br>
              <a:rPr lang="en-US" sz="1600" dirty="0"/>
            </a:br>
            <a:endParaRPr lang="en-US" sz="1000" dirty="0"/>
          </a:p>
          <a:p>
            <a:pPr lvl="2"/>
            <a:r>
              <a:rPr lang="en-US" dirty="0" err="1"/>
              <a:t>EnvModel_Base</a:t>
            </a:r>
            <a:endParaRPr lang="en-US" dirty="0"/>
          </a:p>
          <a:p>
            <a:pPr lvl="2"/>
            <a:r>
              <a:rPr lang="en-US" dirty="0" err="1"/>
              <a:t>EnvModel_ReCr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EnvModel_Reduced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EnvModel_RsbLoc</a:t>
            </a:r>
            <a:endParaRPr lang="en-US" dirty="0"/>
          </a:p>
          <a:p>
            <a:pPr lvl="2"/>
            <a:r>
              <a:rPr lang="en-US" dirty="0" err="1"/>
              <a:t>EnvModel_Grid</a:t>
            </a:r>
            <a:endParaRPr lang="en-US" dirty="0"/>
          </a:p>
          <a:p>
            <a:pPr lvl="2"/>
            <a:r>
              <a:rPr lang="en-US" dirty="0" err="1"/>
              <a:t>EnvModel_NNSensorModels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In the SIT subsystem we currently have two service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variants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for the SIT-BC Service: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SIT-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BC_Develop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SIT-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BC_Stable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517441" y="462275"/>
            <a:ext cx="5841735" cy="2228547"/>
            <a:chOff x="5544885" y="462275"/>
            <a:chExt cx="5841735" cy="2228547"/>
          </a:xfrm>
        </p:grpSpPr>
        <p:grpSp>
          <p:nvGrpSpPr>
            <p:cNvPr id="50" name="Group 49"/>
            <p:cNvGrpSpPr/>
            <p:nvPr/>
          </p:nvGrpSpPr>
          <p:grpSpPr>
            <a:xfrm>
              <a:off x="5544885" y="462275"/>
              <a:ext cx="5841735" cy="2228547"/>
              <a:chOff x="4942117" y="370174"/>
              <a:chExt cx="5841735" cy="2228547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5030865" y="370174"/>
                <a:ext cx="3607511" cy="2228547"/>
              </a:xfrm>
              <a:prstGeom prst="roundRect">
                <a:avLst>
                  <a:gd name="adj" fmla="val 6733"/>
                </a:avLst>
              </a:prstGeom>
              <a:solidFill>
                <a:srgbClr val="0070C0"/>
              </a:solidFill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rPr>
                  <a:t>EnvModel</a:t>
                </a: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rPr>
                  <a:t> base</a:t>
                </a:r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8541095" y="1032315"/>
                <a:ext cx="1402917" cy="257326"/>
                <a:chOff x="8322269" y="1321729"/>
                <a:chExt cx="1402917" cy="257326"/>
              </a:xfrm>
            </p:grpSpPr>
            <p:sp>
              <p:nvSpPr>
                <p:cNvPr id="87" name="Rounded Rectangle 86"/>
                <p:cNvSpPr/>
                <p:nvPr/>
              </p:nvSpPr>
              <p:spPr>
                <a:xfrm>
                  <a:off x="8322269" y="1401557"/>
                  <a:ext cx="162000" cy="162000"/>
                </a:xfrm>
                <a:prstGeom prst="round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8533416" y="1321729"/>
                  <a:ext cx="1191770" cy="2573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R="0" defTabSz="914400" eaLnBrk="1" fontAlgn="auto" latinLnBrk="0" hangingPunct="1">
                    <a:lnSpc>
                      <a:spcPts val="2300"/>
                    </a:lnSpc>
                    <a:spcBef>
                      <a:spcPts val="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SER </a:t>
                  </a:r>
                  <a:r>
                    <a:rPr kumimoji="0" lang="en-US" sz="12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priv</a:t>
                  </a: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8541095" y="1301035"/>
                <a:ext cx="1033611" cy="254175"/>
                <a:chOff x="8322269" y="1572589"/>
                <a:chExt cx="1033611" cy="254175"/>
              </a:xfrm>
            </p:grpSpPr>
            <p:sp>
              <p:nvSpPr>
                <p:cNvPr id="85" name="TextBox 84"/>
                <p:cNvSpPr txBox="1"/>
                <p:nvPr/>
              </p:nvSpPr>
              <p:spPr>
                <a:xfrm>
                  <a:off x="8533416" y="1572589"/>
                  <a:ext cx="822464" cy="2541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R="0" defTabSz="914400" eaLnBrk="1" fontAlgn="auto" latinLnBrk="0" hangingPunct="1">
                    <a:lnSpc>
                      <a:spcPts val="2300"/>
                    </a:lnSpc>
                    <a:spcBef>
                      <a:spcPts val="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TPR </a:t>
                  </a:r>
                  <a:r>
                    <a:rPr kumimoji="0" lang="en-US" sz="12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priv</a:t>
                  </a: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8322269" y="1649895"/>
                  <a:ext cx="162000" cy="162000"/>
                </a:xfrm>
                <a:prstGeom prst="round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8541095" y="1566604"/>
                <a:ext cx="1033611" cy="233456"/>
                <a:chOff x="8322269" y="1829261"/>
                <a:chExt cx="1033611" cy="233456"/>
              </a:xfrm>
            </p:grpSpPr>
            <p:sp>
              <p:nvSpPr>
                <p:cNvPr id="83" name="TextBox 82"/>
                <p:cNvSpPr txBox="1"/>
                <p:nvPr/>
              </p:nvSpPr>
              <p:spPr>
                <a:xfrm>
                  <a:off x="8533416" y="1829261"/>
                  <a:ext cx="822464" cy="2334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R="0" defTabSz="914400" eaLnBrk="1" fontAlgn="auto" latinLnBrk="0" hangingPunct="1">
                    <a:lnSpc>
                      <a:spcPts val="2300"/>
                    </a:lnSpc>
                    <a:spcBef>
                      <a:spcPts val="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TPR pub</a:t>
                  </a:r>
                </a:p>
              </p:txBody>
            </p:sp>
            <p:sp>
              <p:nvSpPr>
                <p:cNvPr id="84" name="Rounded Rectangle 83"/>
                <p:cNvSpPr/>
                <p:nvPr/>
              </p:nvSpPr>
              <p:spPr>
                <a:xfrm>
                  <a:off x="8322269" y="1898233"/>
                  <a:ext cx="162000" cy="162000"/>
                </a:xfrm>
                <a:prstGeom prst="round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8541095" y="1811454"/>
                <a:ext cx="820836" cy="248337"/>
                <a:chOff x="8322269" y="2068351"/>
                <a:chExt cx="820836" cy="248337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8533416" y="2068351"/>
                  <a:ext cx="609689" cy="2483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R="0" defTabSz="914400" eaLnBrk="1" fontAlgn="auto" latinLnBrk="0" hangingPunct="1">
                    <a:lnSpc>
                      <a:spcPts val="2300"/>
                    </a:lnSpc>
                    <a:spcBef>
                      <a:spcPts val="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DSC </a:t>
                  </a:r>
                  <a:r>
                    <a:rPr kumimoji="0" lang="en-US" sz="12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priv</a:t>
                  </a: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" name="Rounded Rectangle 81"/>
                <p:cNvSpPr/>
                <p:nvPr/>
              </p:nvSpPr>
              <p:spPr>
                <a:xfrm>
                  <a:off x="8322269" y="2146571"/>
                  <a:ext cx="162000" cy="162000"/>
                </a:xfrm>
                <a:prstGeom prst="round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6" name="Rounded Rectangle 55"/>
              <p:cNvSpPr/>
              <p:nvPr/>
            </p:nvSpPr>
            <p:spPr>
              <a:xfrm>
                <a:off x="4942117" y="602210"/>
                <a:ext cx="162000" cy="16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4942117" y="835435"/>
                <a:ext cx="162000" cy="16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4942117" y="1068660"/>
                <a:ext cx="162000" cy="16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4942117" y="1301885"/>
                <a:ext cx="162000" cy="16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4942117" y="1535110"/>
                <a:ext cx="162000" cy="16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4942117" y="1768335"/>
                <a:ext cx="162000" cy="16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4942117" y="2001560"/>
                <a:ext cx="162000" cy="16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4942117" y="2234785"/>
                <a:ext cx="162000" cy="16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8541095" y="2071182"/>
                <a:ext cx="820836" cy="248337"/>
                <a:chOff x="8322269" y="2312271"/>
                <a:chExt cx="820836" cy="248337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8533416" y="2312271"/>
                  <a:ext cx="609689" cy="2483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R="0" defTabSz="914400" eaLnBrk="1" fontAlgn="auto" latinLnBrk="0" hangingPunct="1">
                    <a:lnSpc>
                      <a:spcPts val="2300"/>
                    </a:lnSpc>
                    <a:spcBef>
                      <a:spcPts val="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LCM </a:t>
                  </a:r>
                  <a:r>
                    <a:rPr kumimoji="0" lang="en-US" sz="12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priv</a:t>
                  </a: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0" name="Rounded Rectangle 79"/>
                <p:cNvSpPr/>
                <p:nvPr/>
              </p:nvSpPr>
              <p:spPr>
                <a:xfrm>
                  <a:off x="8322269" y="2390491"/>
                  <a:ext cx="162000" cy="162000"/>
                </a:xfrm>
                <a:prstGeom prst="round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8541095" y="763595"/>
                <a:ext cx="2242757" cy="257326"/>
                <a:chOff x="8322269" y="1094503"/>
                <a:chExt cx="2242757" cy="257326"/>
              </a:xfrm>
            </p:grpSpPr>
            <p:sp>
              <p:nvSpPr>
                <p:cNvPr id="77" name="Rounded Rectangle 76"/>
                <p:cNvSpPr/>
                <p:nvPr/>
              </p:nvSpPr>
              <p:spPr>
                <a:xfrm>
                  <a:off x="8322269" y="1174331"/>
                  <a:ext cx="162000" cy="162000"/>
                </a:xfrm>
                <a:prstGeom prst="round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8533416" y="1094503"/>
                  <a:ext cx="2031610" cy="2573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R="0" defTabSz="914400" eaLnBrk="1" fontAlgn="auto" latinLnBrk="0" hangingPunct="1">
                    <a:lnSpc>
                      <a:spcPts val="2300"/>
                    </a:lnSpc>
                    <a:spcBef>
                      <a:spcPts val="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MapRoadTopology</a:t>
                  </a:r>
                  <a:r>
                    <a: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pub</a:t>
                  </a: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8541095" y="494875"/>
                <a:ext cx="1743879" cy="257326"/>
                <a:chOff x="8322269" y="883195"/>
                <a:chExt cx="1743879" cy="257326"/>
              </a:xfrm>
            </p:grpSpPr>
            <p:sp>
              <p:nvSpPr>
                <p:cNvPr id="75" name="Rounded Rectangle 74"/>
                <p:cNvSpPr/>
                <p:nvPr/>
              </p:nvSpPr>
              <p:spPr>
                <a:xfrm>
                  <a:off x="8322269" y="963023"/>
                  <a:ext cx="162000" cy="162000"/>
                </a:xfrm>
                <a:prstGeom prst="round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8533415" y="883195"/>
                  <a:ext cx="1532733" cy="2573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R="0" defTabSz="914400" eaLnBrk="1" fontAlgn="auto" latinLnBrk="0" hangingPunct="1">
                    <a:lnSpc>
                      <a:spcPts val="2300"/>
                    </a:lnSpc>
                    <a:spcBef>
                      <a:spcPts val="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MapTrafficRules</a:t>
                  </a:r>
                  <a:r>
                    <a: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en-US" sz="12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priv</a:t>
                  </a: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89" name="Rounded Rectangle 88"/>
            <p:cNvSpPr>
              <a:spLocks noChangeAspect="1"/>
            </p:cNvSpPr>
            <p:nvPr/>
          </p:nvSpPr>
          <p:spPr>
            <a:xfrm>
              <a:off x="5834378" y="1456618"/>
              <a:ext cx="767167" cy="4649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lIns="18000" rIns="18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SPD</a:t>
              </a:r>
            </a:p>
          </p:txBody>
        </p:sp>
        <p:sp>
          <p:nvSpPr>
            <p:cNvPr id="90" name="Rounded Rectangle 89"/>
            <p:cNvSpPr>
              <a:spLocks noChangeAspect="1"/>
            </p:cNvSpPr>
            <p:nvPr/>
          </p:nvSpPr>
          <p:spPr>
            <a:xfrm>
              <a:off x="6362607" y="941368"/>
              <a:ext cx="767167" cy="4649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lIns="18000" rIns="18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DEP</a:t>
              </a:r>
            </a:p>
          </p:txBody>
        </p:sp>
        <p:sp>
          <p:nvSpPr>
            <p:cNvPr id="91" name="Rounded Rectangle 90"/>
            <p:cNvSpPr>
              <a:spLocks noChangeAspect="1"/>
            </p:cNvSpPr>
            <p:nvPr/>
          </p:nvSpPr>
          <p:spPr>
            <a:xfrm>
              <a:off x="6422835" y="2067277"/>
              <a:ext cx="767167" cy="4649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lIns="18000" rIns="18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rgbClr val="000000"/>
                  </a:solidFill>
                  <a:latin typeface="Bosch Office Sans"/>
                </a:rPr>
                <a:t>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EP</a:t>
              </a:r>
            </a:p>
          </p:txBody>
        </p:sp>
        <p:sp>
          <p:nvSpPr>
            <p:cNvPr id="92" name="Rounded Rectangle 91"/>
            <p:cNvSpPr>
              <a:spLocks noChangeAspect="1"/>
            </p:cNvSpPr>
            <p:nvPr/>
          </p:nvSpPr>
          <p:spPr>
            <a:xfrm>
              <a:off x="7208535" y="941367"/>
              <a:ext cx="767167" cy="4649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lIns="18000" rIns="18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rgbClr val="000000"/>
                  </a:solidFill>
                  <a:latin typeface="Bosch Office Sans"/>
                </a:rPr>
                <a:t>R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EP</a:t>
              </a:r>
            </a:p>
          </p:txBody>
        </p:sp>
        <p:sp>
          <p:nvSpPr>
            <p:cNvPr id="93" name="Rounded Rectangle 92"/>
            <p:cNvSpPr>
              <a:spLocks noChangeAspect="1"/>
            </p:cNvSpPr>
            <p:nvPr/>
          </p:nvSpPr>
          <p:spPr>
            <a:xfrm>
              <a:off x="7344781" y="1500587"/>
              <a:ext cx="767167" cy="4649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lIns="18000" rIns="18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>
                  <a:solidFill>
                    <a:srgbClr val="000000"/>
                  </a:solidFill>
                  <a:latin typeface="Bosch Office Sans"/>
                </a:rPr>
                <a:t>Ri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94" name="Rounded Rectangle 93"/>
            <p:cNvSpPr>
              <a:spLocks noChangeAspect="1"/>
            </p:cNvSpPr>
            <p:nvPr/>
          </p:nvSpPr>
          <p:spPr>
            <a:xfrm>
              <a:off x="8234535" y="879895"/>
              <a:ext cx="767167" cy="4649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lIns="18000" rIns="18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>
                  <a:solidFill>
                    <a:srgbClr val="000000"/>
                  </a:solidFill>
                  <a:latin typeface="Bosch Office Sans"/>
                </a:rPr>
                <a:t>EimTPR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95" name="Rounded Rectangle 94"/>
            <p:cNvSpPr>
              <a:spLocks noChangeAspect="1"/>
            </p:cNvSpPr>
            <p:nvPr/>
          </p:nvSpPr>
          <p:spPr>
            <a:xfrm>
              <a:off x="8240857" y="1514157"/>
              <a:ext cx="767167" cy="4649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lIns="18000" rIns="18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noProof="0" dirty="0" err="1">
                  <a:solidFill>
                    <a:srgbClr val="000000"/>
                  </a:solidFill>
                  <a:latin typeface="Bosch Office Sans"/>
                </a:rPr>
                <a:t>EimRER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96" name="Rounded Rectangle 95"/>
            <p:cNvSpPr>
              <a:spLocks noChangeAspect="1"/>
            </p:cNvSpPr>
            <p:nvPr/>
          </p:nvSpPr>
          <p:spPr>
            <a:xfrm>
              <a:off x="8230617" y="2098278"/>
              <a:ext cx="767167" cy="4649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lIns="18000" rIns="18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>
                  <a:solidFill>
                    <a:srgbClr val="000000"/>
                  </a:solidFill>
                  <a:latin typeface="Bosch Office Sans"/>
                </a:rPr>
                <a:t>EimSER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517441" y="3110640"/>
            <a:ext cx="5841735" cy="2228547"/>
            <a:chOff x="4942117" y="370174"/>
            <a:chExt cx="5841735" cy="2228547"/>
          </a:xfrm>
        </p:grpSpPr>
        <p:sp>
          <p:nvSpPr>
            <p:cNvPr id="107" name="Rounded Rectangle 106"/>
            <p:cNvSpPr/>
            <p:nvPr/>
          </p:nvSpPr>
          <p:spPr>
            <a:xfrm>
              <a:off x="5030865" y="370174"/>
              <a:ext cx="3607511" cy="2228547"/>
            </a:xfrm>
            <a:prstGeom prst="roundRect">
              <a:avLst>
                <a:gd name="adj" fmla="val 6733"/>
              </a:avLst>
            </a:prstGeom>
            <a:solidFill>
              <a:srgbClr val="0070C0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EnvModel</a:t>
              </a: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 Grid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8541095" y="1032315"/>
              <a:ext cx="1402917" cy="257326"/>
              <a:chOff x="8322269" y="1321729"/>
              <a:chExt cx="1402917" cy="257326"/>
            </a:xfrm>
          </p:grpSpPr>
          <p:sp>
            <p:nvSpPr>
              <p:cNvPr id="135" name="Rounded Rectangle 134"/>
              <p:cNvSpPr/>
              <p:nvPr/>
            </p:nvSpPr>
            <p:spPr>
              <a:xfrm>
                <a:off x="8322269" y="1401557"/>
                <a:ext cx="162000" cy="162000"/>
              </a:xfrm>
              <a:prstGeom prst="roundRect">
                <a:avLst/>
              </a:prstGeom>
              <a:solidFill>
                <a:srgbClr val="92D050"/>
              </a:solidFill>
              <a:ln w="9525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8533416" y="1321729"/>
                <a:ext cx="1191770" cy="2573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R="0" defTabSz="914400" eaLnBrk="1" fontAlgn="auto" latinLnBrk="0" hangingPunct="1">
                  <a:lnSpc>
                    <a:spcPts val="23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SER </a:t>
                </a: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priv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8541095" y="1301035"/>
              <a:ext cx="1033611" cy="254175"/>
              <a:chOff x="8322269" y="1572589"/>
              <a:chExt cx="1033611" cy="254175"/>
            </a:xfrm>
          </p:grpSpPr>
          <p:sp>
            <p:nvSpPr>
              <p:cNvPr id="133" name="TextBox 132"/>
              <p:cNvSpPr txBox="1"/>
              <p:nvPr/>
            </p:nvSpPr>
            <p:spPr>
              <a:xfrm>
                <a:off x="8533416" y="1572589"/>
                <a:ext cx="822464" cy="2541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R="0" defTabSz="914400" eaLnBrk="1" fontAlgn="auto" latinLnBrk="0" hangingPunct="1">
                  <a:lnSpc>
                    <a:spcPts val="23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TPR </a:t>
                </a: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priv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8322269" y="1649895"/>
                <a:ext cx="162000" cy="162000"/>
              </a:xfrm>
              <a:prstGeom prst="roundRect">
                <a:avLst/>
              </a:prstGeom>
              <a:solidFill>
                <a:srgbClr val="92D050"/>
              </a:solidFill>
              <a:ln w="9525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8541095" y="1566604"/>
              <a:ext cx="1033611" cy="233456"/>
              <a:chOff x="8322269" y="1829261"/>
              <a:chExt cx="1033611" cy="233456"/>
            </a:xfrm>
          </p:grpSpPr>
          <p:sp>
            <p:nvSpPr>
              <p:cNvPr id="131" name="TextBox 130"/>
              <p:cNvSpPr txBox="1"/>
              <p:nvPr/>
            </p:nvSpPr>
            <p:spPr>
              <a:xfrm>
                <a:off x="8533416" y="1829261"/>
                <a:ext cx="822464" cy="233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R="0" defTabSz="914400" eaLnBrk="1" fontAlgn="auto" latinLnBrk="0" hangingPunct="1">
                  <a:lnSpc>
                    <a:spcPts val="23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TPR pub</a:t>
                </a:r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8322269" y="1898233"/>
                <a:ext cx="162000" cy="162000"/>
              </a:xfrm>
              <a:prstGeom prst="roundRect">
                <a:avLst/>
              </a:prstGeom>
              <a:solidFill>
                <a:srgbClr val="92D050"/>
              </a:solidFill>
              <a:ln w="9525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8541095" y="1811454"/>
              <a:ext cx="820836" cy="248337"/>
              <a:chOff x="8322269" y="2068351"/>
              <a:chExt cx="820836" cy="24833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8533416" y="2068351"/>
                <a:ext cx="609689" cy="2483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R="0" defTabSz="914400" eaLnBrk="1" fontAlgn="auto" latinLnBrk="0" hangingPunct="1">
                  <a:lnSpc>
                    <a:spcPts val="23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DSC </a:t>
                </a: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priv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8322269" y="2146571"/>
                <a:ext cx="162000" cy="162000"/>
              </a:xfrm>
              <a:prstGeom prst="roundRect">
                <a:avLst/>
              </a:prstGeom>
              <a:solidFill>
                <a:srgbClr val="92D050"/>
              </a:solidFill>
              <a:ln w="9525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</p:grpSp>
        <p:sp>
          <p:nvSpPr>
            <p:cNvPr id="112" name="Rounded Rectangle 111"/>
            <p:cNvSpPr/>
            <p:nvPr/>
          </p:nvSpPr>
          <p:spPr>
            <a:xfrm>
              <a:off x="4942117" y="602210"/>
              <a:ext cx="162000" cy="162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4942117" y="835435"/>
              <a:ext cx="162000" cy="162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4942117" y="1068660"/>
              <a:ext cx="162000" cy="162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42117" y="1301885"/>
              <a:ext cx="162000" cy="162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4942117" y="1535110"/>
              <a:ext cx="162000" cy="162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4942117" y="1768335"/>
              <a:ext cx="162000" cy="162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4942117" y="2001560"/>
              <a:ext cx="162000" cy="162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4942117" y="2234785"/>
              <a:ext cx="162000" cy="162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8541095" y="2071182"/>
              <a:ext cx="820836" cy="248337"/>
              <a:chOff x="8322269" y="2312271"/>
              <a:chExt cx="820836" cy="248337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8533416" y="2312271"/>
                <a:ext cx="609689" cy="2483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R="0" defTabSz="914400" eaLnBrk="1" fontAlgn="auto" latinLnBrk="0" hangingPunct="1">
                  <a:lnSpc>
                    <a:spcPts val="23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LCM </a:t>
                </a: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priv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8" name="Rounded Rectangle 127"/>
              <p:cNvSpPr/>
              <p:nvPr/>
            </p:nvSpPr>
            <p:spPr>
              <a:xfrm>
                <a:off x="8322269" y="2390491"/>
                <a:ext cx="162000" cy="162000"/>
              </a:xfrm>
              <a:prstGeom prst="roundRect">
                <a:avLst/>
              </a:prstGeom>
              <a:solidFill>
                <a:srgbClr val="92D050"/>
              </a:solidFill>
              <a:ln w="9525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8541095" y="763595"/>
              <a:ext cx="2242757" cy="257326"/>
              <a:chOff x="8322269" y="1094503"/>
              <a:chExt cx="2242757" cy="257326"/>
            </a:xfrm>
          </p:grpSpPr>
          <p:sp>
            <p:nvSpPr>
              <p:cNvPr id="125" name="Rounded Rectangle 124"/>
              <p:cNvSpPr/>
              <p:nvPr/>
            </p:nvSpPr>
            <p:spPr>
              <a:xfrm>
                <a:off x="8322269" y="1174331"/>
                <a:ext cx="162000" cy="162000"/>
              </a:xfrm>
              <a:prstGeom prst="roundRect">
                <a:avLst/>
              </a:prstGeom>
              <a:solidFill>
                <a:srgbClr val="92D050"/>
              </a:solidFill>
              <a:ln w="9525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8533416" y="1094503"/>
                <a:ext cx="2031610" cy="2573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R="0" defTabSz="914400" eaLnBrk="1" fontAlgn="auto" latinLnBrk="0" hangingPunct="1">
                  <a:lnSpc>
                    <a:spcPts val="23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MapRoadTopology</a:t>
                </a: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pub</a:t>
                </a: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8541095" y="494875"/>
              <a:ext cx="1743879" cy="257326"/>
              <a:chOff x="8322269" y="883195"/>
              <a:chExt cx="1743879" cy="257326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8322269" y="963023"/>
                <a:ext cx="162000" cy="162000"/>
              </a:xfrm>
              <a:prstGeom prst="roundRect">
                <a:avLst/>
              </a:prstGeom>
              <a:solidFill>
                <a:srgbClr val="92D050"/>
              </a:solidFill>
              <a:ln w="9525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8533415" y="883195"/>
                <a:ext cx="1532733" cy="2573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R="0" defTabSz="914400" eaLnBrk="1" fontAlgn="auto" latinLnBrk="0" hangingPunct="1">
                  <a:lnSpc>
                    <a:spcPts val="23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MapTrafficRules</a:t>
                </a: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priv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37" name="10-Point Star 136"/>
          <p:cNvSpPr/>
          <p:nvPr/>
        </p:nvSpPr>
        <p:spPr>
          <a:xfrm>
            <a:off x="6395391" y="3807642"/>
            <a:ext cx="1883044" cy="848367"/>
          </a:xfrm>
          <a:prstGeom prst="star10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Grid based implementation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49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EnvModel</a:t>
            </a:r>
            <a:r>
              <a:rPr lang="en-US" dirty="0"/>
              <a:t> </a:t>
            </a:r>
            <a:r>
              <a:rPr lang="en-US" dirty="0" err="1"/>
              <a:t>RsbLoc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Service Variants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8762" y="1295999"/>
            <a:ext cx="4518978" cy="4226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Location based roadside boundary and course estimation</a:t>
            </a:r>
          </a:p>
          <a:p>
            <a:r>
              <a:rPr lang="en-US" dirty="0"/>
              <a:t>Increase range of both features</a:t>
            </a:r>
          </a:p>
          <a:p>
            <a:pPr lvl="1"/>
            <a:r>
              <a:rPr lang="en-US" dirty="0"/>
              <a:t>Currently, stationary objects are used to generate the roadside boundary. As the number of objects are limited, the range is limited as well.</a:t>
            </a:r>
          </a:p>
          <a:p>
            <a:r>
              <a:rPr lang="en-US" dirty="0"/>
              <a:t>Handling of more complex situations</a:t>
            </a:r>
          </a:p>
          <a:p>
            <a:pPr lvl="1"/>
            <a:r>
              <a:rPr lang="en-US" dirty="0"/>
              <a:t>Detection of round abouts possible</a:t>
            </a:r>
          </a:p>
          <a:p>
            <a:pPr lvl="1"/>
            <a:r>
              <a:rPr lang="en-US" dirty="0"/>
              <a:t>Detection of smaller roadside structures possible</a:t>
            </a:r>
          </a:p>
          <a:p>
            <a:pPr lvl="1"/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41559FF-EA33-4530-B7CF-074D814D882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61" y="259201"/>
            <a:ext cx="5238840" cy="25221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27B5570-64E5-443B-94C7-AAAB59A12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60" y="2811753"/>
            <a:ext cx="5231765" cy="2816887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690D1801-41EC-41B3-9CFF-816286E473ED}"/>
              </a:ext>
            </a:extLst>
          </p:cNvPr>
          <p:cNvSpPr/>
          <p:nvPr/>
        </p:nvSpPr>
        <p:spPr>
          <a:xfrm>
            <a:off x="9585960" y="4602508"/>
            <a:ext cx="312420" cy="259080"/>
          </a:xfrm>
          <a:prstGeom prst="ellipse">
            <a:avLst/>
          </a:prstGeom>
          <a:noFill/>
          <a:ln w="1905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79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feld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Service Variants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0" name="Inhaltsplatzhalter 2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258762" y="1425600"/>
            <a:ext cx="6263958" cy="4039200"/>
          </a:xfrm>
        </p:spPr>
        <p:txBody>
          <a:bodyPr/>
          <a:lstStyle/>
          <a:p>
            <a:r>
              <a:rPr lang="en-US" dirty="0"/>
              <a:t>Different grid layers enable distinguishing between </a:t>
            </a:r>
            <a:r>
              <a:rPr lang="en-US" dirty="0" err="1"/>
              <a:t>freespace</a:t>
            </a:r>
            <a:r>
              <a:rPr lang="en-US" dirty="0"/>
              <a:t>, obstacles and </a:t>
            </a:r>
            <a:r>
              <a:rPr lang="en-US" dirty="0" err="1"/>
              <a:t>underdrivable</a:t>
            </a:r>
            <a:r>
              <a:rPr lang="en-US" dirty="0"/>
              <a:t> objects.</a:t>
            </a:r>
          </a:p>
          <a:p>
            <a:pPr lvl="1"/>
            <a:r>
              <a:rPr lang="en-US" dirty="0" err="1"/>
              <a:t>Underdrivable</a:t>
            </a:r>
            <a:r>
              <a:rPr lang="en-US" dirty="0"/>
              <a:t> objects like traffic signs, bridges only on “upper level”</a:t>
            </a:r>
          </a:p>
          <a:p>
            <a:pPr lvl="1"/>
            <a:r>
              <a:rPr lang="en-US" dirty="0"/>
              <a:t>Nearby obstacles have high probability due to many measurement “hits”</a:t>
            </a:r>
          </a:p>
          <a:p>
            <a:pPr lvl="1"/>
            <a:r>
              <a:rPr lang="en-US" dirty="0"/>
              <a:t>High belief that free cells nearby are in fact free, not so sure in distance</a:t>
            </a:r>
          </a:p>
          <a:p>
            <a:endParaRPr lang="en-US" dirty="0"/>
          </a:p>
          <a:p>
            <a:r>
              <a:rPr lang="en-US" dirty="0"/>
              <a:t>Green = free area</a:t>
            </a:r>
          </a:p>
          <a:p>
            <a:r>
              <a:rPr lang="en-US" dirty="0"/>
              <a:t>Red = obstacle</a:t>
            </a:r>
          </a:p>
          <a:p>
            <a:r>
              <a:rPr lang="en-US" dirty="0"/>
              <a:t>Blue = obstacle in upper level grid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2" name="Titel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200" y="648000"/>
            <a:ext cx="10450800" cy="38880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EnvModel</a:t>
            </a:r>
            <a:r>
              <a:rPr lang="en-US" dirty="0"/>
              <a:t> Grid</a:t>
            </a:r>
            <a:endParaRPr lang="en-GB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1" name="Grafik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333" y="578956"/>
            <a:ext cx="3744861" cy="2455990"/>
          </a:xfrm>
          <a:prstGeom prst="rect">
            <a:avLst/>
          </a:prstGeom>
        </p:spPr>
      </p:pic>
      <p:pic>
        <p:nvPicPr>
          <p:cNvPr id="42" name="Grafik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534" y="3333270"/>
            <a:ext cx="3749660" cy="2015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45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1" name="Textfeld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xfrm>
            <a:off x="259200" y="259200"/>
            <a:ext cx="10450800" cy="38880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Service Variants</a:t>
            </a:r>
          </a:p>
        </p:txBody>
      </p:sp>
      <p:sp>
        <p:nvSpPr>
          <p:cNvPr id="82" name="Titel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59200" y="648000"/>
            <a:ext cx="10450800" cy="38880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EnvModel</a:t>
            </a:r>
            <a:r>
              <a:rPr lang="de-DE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dirty="0" err="1"/>
              <a:t>NNSensorModels</a:t>
            </a:r>
            <a:endParaRPr lang="en-GB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3" name="Inhaltsplatzhalter 11"/>
          <p:cNvSpPr txBox="1">
            <a:spLocks/>
          </p:cNvSpPr>
          <p:nvPr/>
        </p:nvSpPr>
        <p:spPr>
          <a:xfrm>
            <a:off x="8152610" y="3482812"/>
            <a:ext cx="2697721" cy="956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defTabSz="3027487">
              <a:spcBef>
                <a:spcPct val="20000"/>
              </a:spcBef>
              <a:buFont typeface="Arial" pitchFamily="34" charset="0"/>
              <a:buNone/>
              <a:defRPr sz="1400" i="1">
                <a:latin typeface="Bosch Office Sans" pitchFamily="2" charset="0"/>
              </a:defRPr>
            </a:lvl1pPr>
            <a:lvl2pPr marL="2459833" indent="-946090" defTabSz="3027487">
              <a:spcBef>
                <a:spcPct val="20000"/>
              </a:spcBef>
              <a:buFont typeface="Arial" pitchFamily="34" charset="0"/>
              <a:buChar char="–"/>
              <a:defRPr sz="9271"/>
            </a:lvl2pPr>
            <a:lvl3pPr marL="3784359" indent="-756872" defTabSz="3027487">
              <a:spcBef>
                <a:spcPct val="20000"/>
              </a:spcBef>
              <a:buFont typeface="Arial" pitchFamily="34" charset="0"/>
              <a:buChar char="•"/>
              <a:defRPr sz="7946"/>
            </a:lvl3pPr>
            <a:lvl4pPr marL="5298102" indent="-756872" defTabSz="3027487">
              <a:spcBef>
                <a:spcPct val="20000"/>
              </a:spcBef>
              <a:buFont typeface="Arial" pitchFamily="34" charset="0"/>
              <a:buChar char="–"/>
              <a:defRPr sz="6622"/>
            </a:lvl4pPr>
            <a:lvl5pPr marL="6811846" indent="-756872" defTabSz="3027487">
              <a:spcBef>
                <a:spcPct val="20000"/>
              </a:spcBef>
              <a:buFont typeface="Arial" pitchFamily="34" charset="0"/>
              <a:buChar char="»"/>
              <a:defRPr sz="6622"/>
            </a:lvl5pPr>
            <a:lvl6pPr marL="8325589" indent="-756872" defTabSz="3027487">
              <a:spcBef>
                <a:spcPct val="20000"/>
              </a:spcBef>
              <a:buFont typeface="Arial" pitchFamily="34" charset="0"/>
              <a:buChar char="•"/>
              <a:defRPr sz="6622"/>
            </a:lvl6pPr>
            <a:lvl7pPr marL="9839333" indent="-756872" defTabSz="3027487">
              <a:spcBef>
                <a:spcPct val="20000"/>
              </a:spcBef>
              <a:buFont typeface="Arial" pitchFamily="34" charset="0"/>
              <a:buChar char="•"/>
              <a:defRPr sz="6622"/>
            </a:lvl7pPr>
            <a:lvl8pPr marL="11353076" indent="-756872" defTabSz="3027487">
              <a:spcBef>
                <a:spcPct val="20000"/>
              </a:spcBef>
              <a:buFont typeface="Arial" pitchFamily="34" charset="0"/>
              <a:buChar char="•"/>
              <a:defRPr sz="6622"/>
            </a:lvl8pPr>
            <a:lvl9pPr marL="12866820" indent="-756872" defTabSz="3027487">
              <a:spcBef>
                <a:spcPct val="20000"/>
              </a:spcBef>
              <a:buFont typeface="Arial" pitchFamily="34" charset="0"/>
              <a:buChar char="•"/>
              <a:defRPr sz="6622"/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Local Grid representation of </a:t>
            </a:r>
            <a:r>
              <a:rPr lang="en-US" sz="1200" b="1" dirty="0">
                <a:solidFill>
                  <a:srgbClr val="000000"/>
                </a:solidFill>
                <a:latin typeface="+mn-lt"/>
              </a:rPr>
              <a:t>radar locations centered around predicted vehicle position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84" name="Inhaltsplatzhalter 11__"/>
          <p:cNvSpPr txBox="1">
            <a:spLocks/>
          </p:cNvSpPr>
          <p:nvPr/>
        </p:nvSpPr>
        <p:spPr>
          <a:xfrm>
            <a:off x="8138647" y="4257903"/>
            <a:ext cx="2523926" cy="5513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135308" indent="-1135308" algn="l" defTabSz="30274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59833" indent="-946090" algn="l" defTabSz="30274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i="1" dirty="0">
                <a:solidFill>
                  <a:srgbClr val="000000"/>
                </a:solidFill>
              </a:rPr>
              <a:t>The DNN infers a </a:t>
            </a:r>
            <a:r>
              <a:rPr lang="en-US" sz="1400" b="1" i="1" dirty="0">
                <a:solidFill>
                  <a:srgbClr val="000000"/>
                </a:solidFill>
              </a:rPr>
              <a:t>corrected vehicle position and orientation</a:t>
            </a:r>
            <a:r>
              <a:rPr lang="en-US" sz="1400" i="1" dirty="0">
                <a:solidFill>
                  <a:srgbClr val="000000"/>
                </a:solidFill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sz="1400" i="1" dirty="0">
              <a:solidFill>
                <a:srgbClr val="00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1400" i="1" dirty="0">
              <a:solidFill>
                <a:srgbClr val="00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1400" i="1" dirty="0">
              <a:solidFill>
                <a:srgbClr val="00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1400" i="1" dirty="0">
              <a:solidFill>
                <a:srgbClr val="00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1400" i="1" dirty="0"/>
          </a:p>
        </p:txBody>
      </p:sp>
      <p:sp>
        <p:nvSpPr>
          <p:cNvPr id="85" name="Inhaltsplatzhalter 11_"/>
          <p:cNvSpPr txBox="1">
            <a:spLocks/>
          </p:cNvSpPr>
          <p:nvPr/>
        </p:nvSpPr>
        <p:spPr>
          <a:xfrm>
            <a:off x="8138647" y="4910251"/>
            <a:ext cx="2679239" cy="1248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135308" indent="-1135308" algn="l" defTabSz="30274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59833" indent="-946090" algn="l" defTabSz="30274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i="1" dirty="0">
                <a:solidFill>
                  <a:srgbClr val="000000"/>
                </a:solidFill>
              </a:rPr>
              <a:t>The inferred vehicle position and orientation is used as a </a:t>
            </a:r>
            <a:r>
              <a:rPr lang="en-US" sz="1200" b="1" i="1" dirty="0">
                <a:solidFill>
                  <a:srgbClr val="000000"/>
                </a:solidFill>
              </a:rPr>
              <a:t>measurement</a:t>
            </a:r>
            <a:r>
              <a:rPr lang="en-US" sz="1200" i="1" dirty="0">
                <a:solidFill>
                  <a:srgbClr val="000000"/>
                </a:solidFill>
              </a:rPr>
              <a:t> for the tracking.</a:t>
            </a:r>
          </a:p>
        </p:txBody>
      </p:sp>
      <p:pic>
        <p:nvPicPr>
          <p:cNvPr id="86" name="Grafik 7"/>
          <p:cNvPicPr>
            <a:picLocks noChangeAspect="1"/>
          </p:cNvPicPr>
          <p:nvPr/>
        </p:nvPicPr>
        <p:blipFill rotWithShape="1">
          <a:blip r:embed="rId5"/>
          <a:srcRect b="48538"/>
          <a:stretch/>
        </p:blipFill>
        <p:spPr>
          <a:xfrm>
            <a:off x="2504926" y="3429791"/>
            <a:ext cx="5515124" cy="2018617"/>
          </a:xfrm>
          <a:prstGeom prst="rect">
            <a:avLst/>
          </a:prstGeom>
        </p:spPr>
      </p:pic>
      <p:pic>
        <p:nvPicPr>
          <p:cNvPr id="87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193" y="3380640"/>
            <a:ext cx="2280854" cy="2026594"/>
          </a:xfrm>
          <a:prstGeom prst="rect">
            <a:avLst/>
          </a:prstGeom>
        </p:spPr>
      </p:pic>
      <p:grpSp>
        <p:nvGrpSpPr>
          <p:cNvPr id="88" name="Group 113"/>
          <p:cNvGrpSpPr>
            <a:grpSpLocks noChangeAspect="1"/>
          </p:cNvGrpSpPr>
          <p:nvPr/>
        </p:nvGrpSpPr>
        <p:grpSpPr>
          <a:xfrm>
            <a:off x="5262488" y="627367"/>
            <a:ext cx="5097234" cy="2770036"/>
            <a:chOff x="2853299" y="1549141"/>
            <a:chExt cx="6875881" cy="3736632"/>
          </a:xfrm>
        </p:grpSpPr>
        <p:sp>
          <p:nvSpPr>
            <p:cNvPr id="89" name="Abgerundetes Rechteck 15"/>
            <p:cNvSpPr/>
            <p:nvPr/>
          </p:nvSpPr>
          <p:spPr>
            <a:xfrm>
              <a:off x="4480090" y="1549141"/>
              <a:ext cx="4992815" cy="2673618"/>
            </a:xfrm>
            <a:prstGeom prst="roundRect">
              <a:avLst>
                <a:gd name="adj" fmla="val 4341"/>
              </a:avLst>
            </a:prstGeom>
            <a:solidFill>
              <a:srgbClr val="E0E1E1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 anchorCtr="0"/>
            <a:lstStyle/>
            <a:p>
              <a:pPr defTabSz="14517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i="1" kern="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PERCEPTION</a:t>
              </a:r>
            </a:p>
          </p:txBody>
        </p:sp>
        <p:sp>
          <p:nvSpPr>
            <p:cNvPr id="90" name="Rechteck 60"/>
            <p:cNvSpPr/>
            <p:nvPr/>
          </p:nvSpPr>
          <p:spPr>
            <a:xfrm>
              <a:off x="6216894" y="3631474"/>
              <a:ext cx="1121623" cy="533647"/>
            </a:xfrm>
            <a:prstGeom prst="rect">
              <a:avLst/>
            </a:prstGeom>
            <a:solidFill>
              <a:srgbClr val="FFB98B">
                <a:alpha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algn="r" defTabSz="653110" fontAlgn="auto">
                <a:spcBef>
                  <a:spcPts val="0"/>
                </a:spcBef>
                <a:spcAft>
                  <a:spcPts val="0"/>
                </a:spcAft>
              </a:pPr>
              <a:endParaRPr lang="en-US" sz="1906" b="1" kern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91" name="Rechteck 59"/>
            <p:cNvSpPr/>
            <p:nvPr/>
          </p:nvSpPr>
          <p:spPr>
            <a:xfrm>
              <a:off x="4892651" y="2135798"/>
              <a:ext cx="1322916" cy="2026359"/>
            </a:xfrm>
            <a:prstGeom prst="rect">
              <a:avLst/>
            </a:prstGeom>
            <a:solidFill>
              <a:srgbClr val="FFB98B">
                <a:alpha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algn="r" defTabSz="653110" fontAlgn="auto">
                <a:spcBef>
                  <a:spcPts val="0"/>
                </a:spcBef>
                <a:spcAft>
                  <a:spcPts val="0"/>
                </a:spcAft>
              </a:pPr>
              <a:endParaRPr lang="en-US" sz="1906" b="1" kern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92" name="Rechteck 1"/>
            <p:cNvSpPr/>
            <p:nvPr/>
          </p:nvSpPr>
          <p:spPr>
            <a:xfrm>
              <a:off x="4542707" y="4578673"/>
              <a:ext cx="844935" cy="55414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451733" fontAlgn="auto">
                <a:spcBef>
                  <a:spcPts val="0"/>
                </a:spcBef>
                <a:spcAft>
                  <a:spcPts val="0"/>
                </a:spcAft>
              </a:pPr>
              <a:endParaRPr lang="en-US" sz="2858" kern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93" name="Abgerundetes Rechteck 16"/>
            <p:cNvSpPr/>
            <p:nvPr/>
          </p:nvSpPr>
          <p:spPr>
            <a:xfrm>
              <a:off x="6220093" y="1695565"/>
              <a:ext cx="1032753" cy="364194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algn="ctr" defTabSz="65311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kern="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Prediction</a:t>
              </a:r>
            </a:p>
          </p:txBody>
        </p:sp>
        <p:sp>
          <p:nvSpPr>
            <p:cNvPr id="94" name="Abgerundetes Rechteck 17"/>
            <p:cNvSpPr/>
            <p:nvPr/>
          </p:nvSpPr>
          <p:spPr>
            <a:xfrm>
              <a:off x="6220093" y="3728131"/>
              <a:ext cx="1032753" cy="364194"/>
            </a:xfrm>
            <a:prstGeom prst="roundRect">
              <a:avLst/>
            </a:prstGeom>
            <a:solidFill>
              <a:srgbClr val="FFB98B">
                <a:alpha val="10000"/>
              </a:srgbClr>
            </a:solidFill>
            <a:ln w="381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algn="ctr" defTabSz="65311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kern="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Update</a:t>
              </a:r>
            </a:p>
          </p:txBody>
        </p:sp>
        <p:sp>
          <p:nvSpPr>
            <p:cNvPr id="95" name="Abgerundetes Rechteck 18"/>
            <p:cNvSpPr>
              <a:spLocks noChangeAspect="1"/>
            </p:cNvSpPr>
            <p:nvPr/>
          </p:nvSpPr>
          <p:spPr>
            <a:xfrm>
              <a:off x="4960314" y="2356643"/>
              <a:ext cx="1180763" cy="1113210"/>
            </a:xfrm>
            <a:prstGeom prst="roundRect">
              <a:avLst/>
            </a:prstGeom>
            <a:solidFill>
              <a:srgbClr val="FFB98B">
                <a:alpha val="10000"/>
              </a:srgbClr>
            </a:solidFill>
            <a:ln w="381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lIns="0" tIns="0" rIns="0" bIns="0" rtlCol="0" anchor="t" anchorCtr="0"/>
            <a:lstStyle/>
            <a:p>
              <a:pPr algn="ctr" defTabSz="65311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kern="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Association</a:t>
              </a:r>
            </a:p>
          </p:txBody>
        </p:sp>
        <p:sp>
          <p:nvSpPr>
            <p:cNvPr id="96" name="Abgerundetes Rechteck 19"/>
            <p:cNvSpPr/>
            <p:nvPr/>
          </p:nvSpPr>
          <p:spPr>
            <a:xfrm>
              <a:off x="7330466" y="2347614"/>
              <a:ext cx="1156371" cy="1122239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lIns="0" tIns="0" rIns="0" bIns="0" rtlCol="0" anchor="t" anchorCtr="0"/>
            <a:lstStyle/>
            <a:p>
              <a:pPr algn="ctr" defTabSz="65311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kern="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Tracked Objects</a:t>
              </a:r>
            </a:p>
          </p:txBody>
        </p:sp>
        <p:sp>
          <p:nvSpPr>
            <p:cNvPr id="97" name="Abgerundetes Rechteck 20"/>
            <p:cNvSpPr/>
            <p:nvPr/>
          </p:nvSpPr>
          <p:spPr>
            <a:xfrm>
              <a:off x="2853299" y="2347614"/>
              <a:ext cx="1343449" cy="1122240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lIns="0" tIns="0" rIns="0" bIns="0" rtlCol="0" anchor="t" anchorCtr="0"/>
            <a:lstStyle/>
            <a:p>
              <a:pPr algn="ctr" defTabSz="14517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Measurements</a:t>
              </a:r>
            </a:p>
          </p:txBody>
        </p:sp>
        <p:cxnSp>
          <p:nvCxnSpPr>
            <p:cNvPr id="98" name="Gekrümmte Verbindung 20"/>
            <p:cNvCxnSpPr>
              <a:stCxn id="96" idx="0"/>
              <a:endCxn id="93" idx="3"/>
            </p:cNvCxnSpPr>
            <p:nvPr/>
          </p:nvCxnSpPr>
          <p:spPr>
            <a:xfrm rot="16200000" flipV="1">
              <a:off x="7345773" y="1784735"/>
              <a:ext cx="469952" cy="655806"/>
            </a:xfrm>
            <a:prstGeom prst="bentConnector2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99" name="Gekrümmte Verbindung 21"/>
            <p:cNvCxnSpPr>
              <a:stCxn id="94" idx="3"/>
              <a:endCxn id="96" idx="2"/>
            </p:cNvCxnSpPr>
            <p:nvPr/>
          </p:nvCxnSpPr>
          <p:spPr>
            <a:xfrm flipV="1">
              <a:off x="7252846" y="3469853"/>
              <a:ext cx="655806" cy="440375"/>
            </a:xfrm>
            <a:prstGeom prst="bentConnector2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00" name="Gekrümmte Verbindung 22"/>
            <p:cNvCxnSpPr>
              <a:stCxn id="93" idx="1"/>
              <a:endCxn id="95" idx="0"/>
            </p:cNvCxnSpPr>
            <p:nvPr/>
          </p:nvCxnSpPr>
          <p:spPr>
            <a:xfrm rot="10800000" flipV="1">
              <a:off x="5550695" y="1877662"/>
              <a:ext cx="669397" cy="478981"/>
            </a:xfrm>
            <a:prstGeom prst="bentConnector2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01" name="Gekrümmte Verbindung 23"/>
            <p:cNvCxnSpPr>
              <a:stCxn id="95" idx="2"/>
              <a:endCxn id="94" idx="1"/>
            </p:cNvCxnSpPr>
            <p:nvPr/>
          </p:nvCxnSpPr>
          <p:spPr>
            <a:xfrm rot="16200000" flipH="1">
              <a:off x="5665206" y="3355342"/>
              <a:ext cx="440375" cy="669397"/>
            </a:xfrm>
            <a:prstGeom prst="bentConnector2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02" name="Gekrümmte Verbindung 24"/>
            <p:cNvCxnSpPr>
              <a:stCxn id="97" idx="3"/>
              <a:endCxn id="95" idx="1"/>
            </p:cNvCxnSpPr>
            <p:nvPr/>
          </p:nvCxnSpPr>
          <p:spPr>
            <a:xfrm>
              <a:off x="4196748" y="2908734"/>
              <a:ext cx="763566" cy="4514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03" name="Textfeld 26"/>
            <p:cNvSpPr txBox="1"/>
            <p:nvPr/>
          </p:nvSpPr>
          <p:spPr>
            <a:xfrm>
              <a:off x="6400392" y="2719077"/>
              <a:ext cx="691955" cy="3736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1451733" fontAlgn="auto">
                <a:spcBef>
                  <a:spcPts val="794"/>
                </a:spcBef>
                <a:spcAft>
                  <a:spcPts val="0"/>
                </a:spcAft>
                <a:defRPr/>
              </a:pPr>
              <a:r>
                <a:rPr lang="en-US" sz="900" b="1" kern="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Tracking </a:t>
              </a:r>
              <a:br>
                <a:rPr lang="en-US" sz="900" b="1" kern="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</a:br>
              <a:r>
                <a:rPr lang="en-US" sz="900" b="1" kern="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Filter</a:t>
              </a:r>
            </a:p>
          </p:txBody>
        </p:sp>
        <p:grpSp>
          <p:nvGrpSpPr>
            <p:cNvPr id="104" name="Gruppieren 27"/>
            <p:cNvGrpSpPr/>
            <p:nvPr/>
          </p:nvGrpSpPr>
          <p:grpSpPr>
            <a:xfrm>
              <a:off x="5330152" y="2864786"/>
              <a:ext cx="668249" cy="422971"/>
              <a:chOff x="3977356" y="4037869"/>
              <a:chExt cx="575959" cy="375920"/>
            </a:xfrm>
          </p:grpSpPr>
          <p:sp>
            <p:nvSpPr>
              <p:cNvPr id="139" name="Stern mit 5 Zacken 28"/>
              <p:cNvSpPr/>
              <p:nvPr/>
            </p:nvSpPr>
            <p:spPr>
              <a:xfrm>
                <a:off x="4176484" y="4051616"/>
                <a:ext cx="95125" cy="106836"/>
              </a:xfrm>
              <a:prstGeom prst="star5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45173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87" kern="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140" name="Stern mit 5 Zacken 29"/>
              <p:cNvSpPr/>
              <p:nvPr/>
            </p:nvSpPr>
            <p:spPr>
              <a:xfrm>
                <a:off x="4089109" y="4226033"/>
                <a:ext cx="95125" cy="106836"/>
              </a:xfrm>
              <a:prstGeom prst="star5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45173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87" kern="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141" name="Stern mit 5 Zacken 30"/>
              <p:cNvSpPr/>
              <p:nvPr/>
            </p:nvSpPr>
            <p:spPr>
              <a:xfrm>
                <a:off x="3977356" y="4306953"/>
                <a:ext cx="95125" cy="106836"/>
              </a:xfrm>
              <a:prstGeom prst="star5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45173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87" kern="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142" name="Stern mit 5 Zacken 31"/>
              <p:cNvSpPr/>
              <p:nvPr/>
            </p:nvSpPr>
            <p:spPr>
              <a:xfrm>
                <a:off x="4458190" y="4037869"/>
                <a:ext cx="95125" cy="106836"/>
              </a:xfrm>
              <a:prstGeom prst="star5">
                <a:avLst/>
              </a:prstGeom>
              <a:solidFill>
                <a:srgbClr val="FF0066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45173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87" kern="0" dirty="0">
                  <a:solidFill>
                    <a:srgbClr val="000000"/>
                  </a:solidFill>
                  <a:latin typeface="+mn-lt"/>
                </a:endParaRPr>
              </a:p>
            </p:txBody>
          </p:sp>
        </p:grpSp>
        <p:grpSp>
          <p:nvGrpSpPr>
            <p:cNvPr id="105" name="Gruppieren 32"/>
            <p:cNvGrpSpPr/>
            <p:nvPr/>
          </p:nvGrpSpPr>
          <p:grpSpPr>
            <a:xfrm>
              <a:off x="3191649" y="2835149"/>
              <a:ext cx="668249" cy="422971"/>
              <a:chOff x="1777041" y="4011529"/>
              <a:chExt cx="575959" cy="375920"/>
            </a:xfrm>
          </p:grpSpPr>
          <p:sp>
            <p:nvSpPr>
              <p:cNvPr id="135" name="Stern mit 5 Zacken 33"/>
              <p:cNvSpPr/>
              <p:nvPr/>
            </p:nvSpPr>
            <p:spPr>
              <a:xfrm>
                <a:off x="1976169" y="4025276"/>
                <a:ext cx="95125" cy="106836"/>
              </a:xfrm>
              <a:prstGeom prst="star5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45173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87" kern="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136" name="Stern mit 5 Zacken 34"/>
              <p:cNvSpPr/>
              <p:nvPr/>
            </p:nvSpPr>
            <p:spPr>
              <a:xfrm>
                <a:off x="1888794" y="4199693"/>
                <a:ext cx="95125" cy="106836"/>
              </a:xfrm>
              <a:prstGeom prst="star5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45173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87" kern="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137" name="Stern mit 5 Zacken 35"/>
              <p:cNvSpPr/>
              <p:nvPr/>
            </p:nvSpPr>
            <p:spPr>
              <a:xfrm>
                <a:off x="1777041" y="4280613"/>
                <a:ext cx="95125" cy="106836"/>
              </a:xfrm>
              <a:prstGeom prst="star5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45173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87" kern="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138" name="Stern mit 5 Zacken 36"/>
              <p:cNvSpPr/>
              <p:nvPr/>
            </p:nvSpPr>
            <p:spPr>
              <a:xfrm>
                <a:off x="2257875" y="4011529"/>
                <a:ext cx="95125" cy="106836"/>
              </a:xfrm>
              <a:prstGeom prst="star5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45173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87" kern="0" dirty="0">
                  <a:solidFill>
                    <a:srgbClr val="000000"/>
                  </a:solidFill>
                  <a:latin typeface="+mn-lt"/>
                </a:endParaRPr>
              </a:p>
            </p:txBody>
          </p:sp>
        </p:grpSp>
        <p:grpSp>
          <p:nvGrpSpPr>
            <p:cNvPr id="106" name="Gruppieren 37"/>
            <p:cNvGrpSpPr/>
            <p:nvPr/>
          </p:nvGrpSpPr>
          <p:grpSpPr>
            <a:xfrm>
              <a:off x="7810326" y="2921401"/>
              <a:ext cx="239642" cy="474199"/>
              <a:chOff x="8488642" y="2533202"/>
              <a:chExt cx="206546" cy="421450"/>
            </a:xfrm>
          </p:grpSpPr>
          <p:sp>
            <p:nvSpPr>
              <p:cNvPr id="131" name="Rechteck 38"/>
              <p:cNvSpPr/>
              <p:nvPr/>
            </p:nvSpPr>
            <p:spPr>
              <a:xfrm rot="2251490">
                <a:off x="8513786" y="2533202"/>
                <a:ext cx="180138" cy="421450"/>
              </a:xfrm>
              <a:prstGeom prst="rect">
                <a:avLst/>
              </a:prstGeom>
              <a:noFill/>
              <a:ln w="19050" cap="flat" cmpd="sng" algn="ctr">
                <a:solidFill>
                  <a:srgbClr val="54003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45173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87" kern="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132" name="Ellipse 39"/>
              <p:cNvSpPr/>
              <p:nvPr/>
            </p:nvSpPr>
            <p:spPr>
              <a:xfrm>
                <a:off x="8519037" y="2805387"/>
                <a:ext cx="45719" cy="45719"/>
              </a:xfrm>
              <a:prstGeom prst="ellipse">
                <a:avLst/>
              </a:prstGeom>
              <a:noFill/>
              <a:ln w="9525" cap="flat" cmpd="sng" algn="ctr">
                <a:solidFill>
                  <a:srgbClr val="54003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45173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87" kern="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cxnSp>
            <p:nvCxnSpPr>
              <p:cNvPr id="133" name="Gerade Verbindung mit Pfeil 40"/>
              <p:cNvCxnSpPr>
                <a:stCxn id="132" idx="7"/>
              </p:cNvCxnSpPr>
              <p:nvPr/>
            </p:nvCxnSpPr>
            <p:spPr>
              <a:xfrm flipV="1">
                <a:off x="8558061" y="2620160"/>
                <a:ext cx="137127" cy="19192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04213F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34" name="Freihandform 41"/>
              <p:cNvSpPr/>
              <p:nvPr/>
            </p:nvSpPr>
            <p:spPr>
              <a:xfrm>
                <a:off x="8488642" y="2780882"/>
                <a:ext cx="105212" cy="103553"/>
              </a:xfrm>
              <a:custGeom>
                <a:avLst/>
                <a:gdLst>
                  <a:gd name="connsiteX0" fmla="*/ 68079 w 105761"/>
                  <a:gd name="connsiteY0" fmla="*/ 0 h 96017"/>
                  <a:gd name="connsiteX1" fmla="*/ 5277 w 105761"/>
                  <a:gd name="connsiteY1" fmla="*/ 17584 h 96017"/>
                  <a:gd name="connsiteX2" fmla="*/ 7789 w 105761"/>
                  <a:gd name="connsiteY2" fmla="*/ 67826 h 96017"/>
                  <a:gd name="connsiteX3" fmla="*/ 42959 w 105761"/>
                  <a:gd name="connsiteY3" fmla="*/ 95459 h 96017"/>
                  <a:gd name="connsiteX4" fmla="*/ 88176 w 105761"/>
                  <a:gd name="connsiteY4" fmla="*/ 82898 h 96017"/>
                  <a:gd name="connsiteX5" fmla="*/ 105761 w 105761"/>
                  <a:gd name="connsiteY5" fmla="*/ 42705 h 96017"/>
                  <a:gd name="connsiteX0" fmla="*/ 59994 w 105212"/>
                  <a:gd name="connsiteY0" fmla="*/ 0 h 103553"/>
                  <a:gd name="connsiteX1" fmla="*/ 4728 w 105212"/>
                  <a:gd name="connsiteY1" fmla="*/ 25120 h 103553"/>
                  <a:gd name="connsiteX2" fmla="*/ 7240 w 105212"/>
                  <a:gd name="connsiteY2" fmla="*/ 75362 h 103553"/>
                  <a:gd name="connsiteX3" fmla="*/ 42410 w 105212"/>
                  <a:gd name="connsiteY3" fmla="*/ 102995 h 103553"/>
                  <a:gd name="connsiteX4" fmla="*/ 87627 w 105212"/>
                  <a:gd name="connsiteY4" fmla="*/ 90434 h 103553"/>
                  <a:gd name="connsiteX5" fmla="*/ 105212 w 105212"/>
                  <a:gd name="connsiteY5" fmla="*/ 50241 h 103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212" h="103553">
                    <a:moveTo>
                      <a:pt x="59994" y="0"/>
                    </a:moveTo>
                    <a:cubicBezTo>
                      <a:pt x="33617" y="3140"/>
                      <a:pt x="13520" y="12560"/>
                      <a:pt x="4728" y="25120"/>
                    </a:cubicBezTo>
                    <a:cubicBezTo>
                      <a:pt x="-4064" y="37680"/>
                      <a:pt x="960" y="62383"/>
                      <a:pt x="7240" y="75362"/>
                    </a:cubicBezTo>
                    <a:cubicBezTo>
                      <a:pt x="13520" y="88341"/>
                      <a:pt x="29012" y="100483"/>
                      <a:pt x="42410" y="102995"/>
                    </a:cubicBezTo>
                    <a:cubicBezTo>
                      <a:pt x="55808" y="105507"/>
                      <a:pt x="77160" y="99226"/>
                      <a:pt x="87627" y="90434"/>
                    </a:cubicBezTo>
                    <a:cubicBezTo>
                      <a:pt x="98094" y="81642"/>
                      <a:pt x="101653" y="65941"/>
                      <a:pt x="105212" y="50241"/>
                    </a:cubicBezTo>
                  </a:path>
                </a:pathLst>
              </a:custGeom>
              <a:noFill/>
              <a:ln w="6350" cap="flat" cmpd="sng" algn="ctr">
                <a:solidFill>
                  <a:srgbClr val="04213F"/>
                </a:solidFill>
                <a:prstDash val="solid"/>
                <a:miter lim="800000"/>
                <a:tailEnd type="triangle" w="sm" len="sm"/>
              </a:ln>
              <a:effectLst/>
            </p:spPr>
            <p:txBody>
              <a:bodyPr rtlCol="0" anchor="ctr"/>
              <a:lstStyle/>
              <a:p>
                <a:pPr algn="ctr" defTabSz="145173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87" kern="0">
                  <a:solidFill>
                    <a:prstClr val="black"/>
                  </a:solidFill>
                  <a:latin typeface="+mn-lt"/>
                </a:endParaRPr>
              </a:p>
            </p:txBody>
          </p:sp>
        </p:grpSp>
        <p:grpSp>
          <p:nvGrpSpPr>
            <p:cNvPr id="107" name="Gruppieren 42"/>
            <p:cNvGrpSpPr/>
            <p:nvPr/>
          </p:nvGrpSpPr>
          <p:grpSpPr>
            <a:xfrm rot="830146">
              <a:off x="5291264" y="2768043"/>
              <a:ext cx="239642" cy="474199"/>
              <a:chOff x="6309236" y="28239731"/>
              <a:chExt cx="386745" cy="765284"/>
            </a:xfrm>
          </p:grpSpPr>
          <p:sp>
            <p:nvSpPr>
              <p:cNvPr id="127" name="Rechteck 43"/>
              <p:cNvSpPr/>
              <p:nvPr/>
            </p:nvSpPr>
            <p:spPr>
              <a:xfrm rot="2251490">
                <a:off x="6356317" y="28239732"/>
                <a:ext cx="337298" cy="765284"/>
              </a:xfrm>
              <a:prstGeom prst="rect">
                <a:avLst/>
              </a:prstGeom>
              <a:noFill/>
              <a:ln w="19050" cap="flat" cmpd="sng" algn="ctr">
                <a:solidFill>
                  <a:srgbClr val="1F4E79"/>
                </a:solidFill>
                <a:prstDash val="dash"/>
              </a:ln>
              <a:effectLst/>
            </p:spPr>
            <p:txBody>
              <a:bodyPr rtlCol="0" anchor="ctr"/>
              <a:lstStyle/>
              <a:p>
                <a:pPr algn="ctr" defTabSz="145173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87" kern="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128" name="Ellipse 44"/>
              <p:cNvSpPr/>
              <p:nvPr/>
            </p:nvSpPr>
            <p:spPr>
              <a:xfrm>
                <a:off x="6366149" y="28733974"/>
                <a:ext cx="85606" cy="83018"/>
              </a:xfrm>
              <a:prstGeom prst="ellipse">
                <a:avLst/>
              </a:prstGeom>
              <a:noFill/>
              <a:ln w="9525" cap="flat" cmpd="sng" algn="ctr">
                <a:solidFill>
                  <a:srgbClr val="1F4E79"/>
                </a:solidFill>
                <a:prstDash val="dash"/>
              </a:ln>
              <a:effectLst/>
            </p:spPr>
            <p:txBody>
              <a:bodyPr rtlCol="0" anchor="ctr"/>
              <a:lstStyle/>
              <a:p>
                <a:pPr algn="ctr" defTabSz="145173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87" kern="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cxnSp>
            <p:nvCxnSpPr>
              <p:cNvPr id="129" name="Gerade Verbindung mit Pfeil 45"/>
              <p:cNvCxnSpPr>
                <a:stCxn id="128" idx="7"/>
              </p:cNvCxnSpPr>
              <p:nvPr/>
            </p:nvCxnSpPr>
            <p:spPr>
              <a:xfrm flipV="1">
                <a:off x="6439219" y="28397632"/>
                <a:ext cx="256762" cy="348499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1F4E79"/>
                </a:solidFill>
                <a:prstDash val="dash"/>
                <a:miter lim="800000"/>
                <a:tailEnd type="triangle"/>
              </a:ln>
              <a:effectLst/>
            </p:spPr>
          </p:cxnSp>
          <p:sp>
            <p:nvSpPr>
              <p:cNvPr id="130" name="Freihandform 46"/>
              <p:cNvSpPr/>
              <p:nvPr/>
            </p:nvSpPr>
            <p:spPr>
              <a:xfrm>
                <a:off x="6309236" y="28689476"/>
                <a:ext cx="197003" cy="188035"/>
              </a:xfrm>
              <a:custGeom>
                <a:avLst/>
                <a:gdLst>
                  <a:gd name="connsiteX0" fmla="*/ 68079 w 105761"/>
                  <a:gd name="connsiteY0" fmla="*/ 0 h 96017"/>
                  <a:gd name="connsiteX1" fmla="*/ 5277 w 105761"/>
                  <a:gd name="connsiteY1" fmla="*/ 17584 h 96017"/>
                  <a:gd name="connsiteX2" fmla="*/ 7789 w 105761"/>
                  <a:gd name="connsiteY2" fmla="*/ 67826 h 96017"/>
                  <a:gd name="connsiteX3" fmla="*/ 42959 w 105761"/>
                  <a:gd name="connsiteY3" fmla="*/ 95459 h 96017"/>
                  <a:gd name="connsiteX4" fmla="*/ 88176 w 105761"/>
                  <a:gd name="connsiteY4" fmla="*/ 82898 h 96017"/>
                  <a:gd name="connsiteX5" fmla="*/ 105761 w 105761"/>
                  <a:gd name="connsiteY5" fmla="*/ 42705 h 96017"/>
                  <a:gd name="connsiteX0" fmla="*/ 59994 w 105212"/>
                  <a:gd name="connsiteY0" fmla="*/ 0 h 103553"/>
                  <a:gd name="connsiteX1" fmla="*/ 4728 w 105212"/>
                  <a:gd name="connsiteY1" fmla="*/ 25120 h 103553"/>
                  <a:gd name="connsiteX2" fmla="*/ 7240 w 105212"/>
                  <a:gd name="connsiteY2" fmla="*/ 75362 h 103553"/>
                  <a:gd name="connsiteX3" fmla="*/ 42410 w 105212"/>
                  <a:gd name="connsiteY3" fmla="*/ 102995 h 103553"/>
                  <a:gd name="connsiteX4" fmla="*/ 87627 w 105212"/>
                  <a:gd name="connsiteY4" fmla="*/ 90434 h 103553"/>
                  <a:gd name="connsiteX5" fmla="*/ 105212 w 105212"/>
                  <a:gd name="connsiteY5" fmla="*/ 50241 h 103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212" h="103553">
                    <a:moveTo>
                      <a:pt x="59994" y="0"/>
                    </a:moveTo>
                    <a:cubicBezTo>
                      <a:pt x="33617" y="3140"/>
                      <a:pt x="13520" y="12560"/>
                      <a:pt x="4728" y="25120"/>
                    </a:cubicBezTo>
                    <a:cubicBezTo>
                      <a:pt x="-4064" y="37680"/>
                      <a:pt x="960" y="62383"/>
                      <a:pt x="7240" y="75362"/>
                    </a:cubicBezTo>
                    <a:cubicBezTo>
                      <a:pt x="13520" y="88341"/>
                      <a:pt x="29012" y="100483"/>
                      <a:pt x="42410" y="102995"/>
                    </a:cubicBezTo>
                    <a:cubicBezTo>
                      <a:pt x="55808" y="105507"/>
                      <a:pt x="77160" y="99226"/>
                      <a:pt x="87627" y="90434"/>
                    </a:cubicBezTo>
                    <a:cubicBezTo>
                      <a:pt x="98094" y="81642"/>
                      <a:pt x="101653" y="65941"/>
                      <a:pt x="105212" y="50241"/>
                    </a:cubicBezTo>
                  </a:path>
                </a:pathLst>
              </a:custGeom>
              <a:noFill/>
              <a:ln w="6350" cap="flat" cmpd="sng" algn="ctr">
                <a:solidFill>
                  <a:srgbClr val="1F4E79"/>
                </a:solidFill>
                <a:prstDash val="dash"/>
                <a:miter lim="800000"/>
                <a:tailEnd type="triangle" w="sm" len="sm"/>
              </a:ln>
              <a:effectLst/>
            </p:spPr>
            <p:txBody>
              <a:bodyPr rtlCol="0" anchor="ctr"/>
              <a:lstStyle/>
              <a:p>
                <a:pPr algn="ctr" defTabSz="145173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87" kern="0">
                  <a:solidFill>
                    <a:prstClr val="black"/>
                  </a:solidFill>
                  <a:latin typeface="+mn-lt"/>
                </a:endParaRPr>
              </a:p>
            </p:txBody>
          </p:sp>
        </p:grpSp>
        <p:sp>
          <p:nvSpPr>
            <p:cNvPr id="108" name="Abgerundetes Rechteck 54"/>
            <p:cNvSpPr/>
            <p:nvPr/>
          </p:nvSpPr>
          <p:spPr>
            <a:xfrm>
              <a:off x="8865890" y="2715962"/>
              <a:ext cx="404829" cy="399544"/>
            </a:xfrm>
            <a:prstGeom prst="roundRect">
              <a:avLst/>
            </a:prstGeom>
            <a:solidFill>
              <a:sysClr val="window" lastClr="FFFFFF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algn="ctr" defTabSz="14517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906" b="1" i="1" kern="0" dirty="0">
                  <a:solidFill>
                    <a:srgbClr val="000000"/>
                  </a:solidFill>
                  <a:latin typeface="+mn-lt"/>
                </a:rPr>
                <a:t>…</a:t>
              </a:r>
            </a:p>
          </p:txBody>
        </p:sp>
        <p:cxnSp>
          <p:nvCxnSpPr>
            <p:cNvPr id="109" name="Gekrümmte Verbindung 51"/>
            <p:cNvCxnSpPr>
              <a:stCxn id="96" idx="3"/>
              <a:endCxn id="108" idx="1"/>
            </p:cNvCxnSpPr>
            <p:nvPr/>
          </p:nvCxnSpPr>
          <p:spPr>
            <a:xfrm>
              <a:off x="8486837" y="2908734"/>
              <a:ext cx="379053" cy="0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10" name="Gekrümmte Verbindung 51_"/>
            <p:cNvCxnSpPr>
              <a:stCxn id="108" idx="3"/>
            </p:cNvCxnSpPr>
            <p:nvPr/>
          </p:nvCxnSpPr>
          <p:spPr>
            <a:xfrm>
              <a:off x="9270719" y="2915734"/>
              <a:ext cx="458461" cy="0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11" name="Rechteck 64"/>
            <p:cNvSpPr/>
            <p:nvPr/>
          </p:nvSpPr>
          <p:spPr>
            <a:xfrm>
              <a:off x="4661971" y="4337975"/>
              <a:ext cx="3066161" cy="947798"/>
            </a:xfrm>
            <a:prstGeom prst="rect">
              <a:avLst/>
            </a:prstGeom>
            <a:solidFill>
              <a:srgbClr val="FFB98B">
                <a:alpha val="1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algn="r" defTabSz="653110" fontAlgn="auto">
                <a:spcBef>
                  <a:spcPts val="0"/>
                </a:spcBef>
                <a:spcAft>
                  <a:spcPts val="0"/>
                </a:spcAft>
              </a:pPr>
              <a:endParaRPr lang="en-US" sz="1906" b="1" kern="0" dirty="0">
                <a:solidFill>
                  <a:srgbClr val="000000"/>
                </a:solidFill>
                <a:latin typeface="+mn-lt"/>
              </a:endParaRPr>
            </a:p>
          </p:txBody>
        </p:sp>
        <p:cxnSp>
          <p:nvCxnSpPr>
            <p:cNvPr id="112" name="Gerade Verbindung mit Pfeil 87"/>
            <p:cNvCxnSpPr/>
            <p:nvPr/>
          </p:nvCxnSpPr>
          <p:spPr>
            <a:xfrm flipH="1">
              <a:off x="4661972" y="4140853"/>
              <a:ext cx="226154" cy="211384"/>
            </a:xfrm>
            <a:prstGeom prst="straightConnector1">
              <a:avLst/>
            </a:prstGeom>
            <a:noFill/>
            <a:ln w="19050" cap="flat" cmpd="sng" algn="ctr">
              <a:solidFill>
                <a:srgbClr val="64428A"/>
              </a:solidFill>
              <a:prstDash val="solid"/>
              <a:miter lim="800000"/>
              <a:tailEnd type="none"/>
            </a:ln>
            <a:effectLst/>
          </p:spPr>
        </p:cxnSp>
        <p:grpSp>
          <p:nvGrpSpPr>
            <p:cNvPr id="113" name="Gruppieren 78"/>
            <p:cNvGrpSpPr/>
            <p:nvPr/>
          </p:nvGrpSpPr>
          <p:grpSpPr>
            <a:xfrm>
              <a:off x="4775474" y="4628982"/>
              <a:ext cx="668249" cy="422971"/>
              <a:chOff x="1777041" y="4011529"/>
              <a:chExt cx="575959" cy="375920"/>
            </a:xfrm>
          </p:grpSpPr>
          <p:sp>
            <p:nvSpPr>
              <p:cNvPr id="123" name="Stern mit 5 Zacken 86"/>
              <p:cNvSpPr/>
              <p:nvPr/>
            </p:nvSpPr>
            <p:spPr>
              <a:xfrm>
                <a:off x="1976169" y="4025276"/>
                <a:ext cx="95125" cy="106836"/>
              </a:xfrm>
              <a:prstGeom prst="star5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45173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87" kern="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124" name="Stern mit 5 Zacken 88"/>
              <p:cNvSpPr/>
              <p:nvPr/>
            </p:nvSpPr>
            <p:spPr>
              <a:xfrm>
                <a:off x="1888794" y="4199693"/>
                <a:ext cx="95125" cy="106836"/>
              </a:xfrm>
              <a:prstGeom prst="star5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45173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87" kern="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125" name="Stern mit 5 Zacken 89"/>
              <p:cNvSpPr/>
              <p:nvPr/>
            </p:nvSpPr>
            <p:spPr>
              <a:xfrm>
                <a:off x="1777041" y="4280613"/>
                <a:ext cx="95125" cy="106836"/>
              </a:xfrm>
              <a:prstGeom prst="star5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45173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87" kern="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126" name="Stern mit 5 Zacken 90"/>
              <p:cNvSpPr/>
              <p:nvPr/>
            </p:nvSpPr>
            <p:spPr>
              <a:xfrm>
                <a:off x="2257875" y="4011529"/>
                <a:ext cx="95125" cy="106836"/>
              </a:xfrm>
              <a:prstGeom prst="star5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45173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87" kern="0" dirty="0">
                  <a:solidFill>
                    <a:srgbClr val="000000"/>
                  </a:solidFill>
                  <a:latin typeface="+mn-lt"/>
                </a:endParaRPr>
              </a:p>
            </p:txBody>
          </p:sp>
        </p:grpSp>
        <p:cxnSp>
          <p:nvCxnSpPr>
            <p:cNvPr id="114" name="Gekrümmte Verbindung 24"/>
            <p:cNvCxnSpPr/>
            <p:nvPr/>
          </p:nvCxnSpPr>
          <p:spPr>
            <a:xfrm flipV="1">
              <a:off x="5479884" y="4837498"/>
              <a:ext cx="362762" cy="80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15" name="Trapezoid 114"/>
            <p:cNvSpPr/>
            <p:nvPr/>
          </p:nvSpPr>
          <p:spPr>
            <a:xfrm rot="16200000">
              <a:off x="5898508" y="4399866"/>
              <a:ext cx="835420" cy="836033"/>
            </a:xfrm>
            <a:prstGeom prst="trapezoid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53110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DNN</a:t>
              </a:r>
              <a:endParaRPr lang="en-US" sz="900" b="1" dirty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16" name="Gekrümmte Verbindung 24"/>
            <p:cNvCxnSpPr/>
            <p:nvPr/>
          </p:nvCxnSpPr>
          <p:spPr>
            <a:xfrm flipV="1">
              <a:off x="6806556" y="4829401"/>
              <a:ext cx="362762" cy="80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grpSp>
          <p:nvGrpSpPr>
            <p:cNvPr id="117" name="Gruppieren 93"/>
            <p:cNvGrpSpPr/>
            <p:nvPr/>
          </p:nvGrpSpPr>
          <p:grpSpPr>
            <a:xfrm>
              <a:off x="7290729" y="4650852"/>
              <a:ext cx="239642" cy="474199"/>
              <a:chOff x="8488642" y="2533202"/>
              <a:chExt cx="206546" cy="421450"/>
            </a:xfrm>
          </p:grpSpPr>
          <p:sp>
            <p:nvSpPr>
              <p:cNvPr id="119" name="Rechteck 94"/>
              <p:cNvSpPr/>
              <p:nvPr/>
            </p:nvSpPr>
            <p:spPr>
              <a:xfrm rot="2251490">
                <a:off x="8513786" y="2533202"/>
                <a:ext cx="180138" cy="421450"/>
              </a:xfrm>
              <a:prstGeom prst="rect">
                <a:avLst/>
              </a:prstGeom>
              <a:noFill/>
              <a:ln w="19050" cap="flat" cmpd="sng" algn="ctr">
                <a:solidFill>
                  <a:srgbClr val="54003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45173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87" kern="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120" name="Ellipse 95"/>
              <p:cNvSpPr/>
              <p:nvPr/>
            </p:nvSpPr>
            <p:spPr>
              <a:xfrm>
                <a:off x="8519037" y="2805387"/>
                <a:ext cx="45719" cy="45719"/>
              </a:xfrm>
              <a:prstGeom prst="ellipse">
                <a:avLst/>
              </a:prstGeom>
              <a:noFill/>
              <a:ln w="9525" cap="flat" cmpd="sng" algn="ctr">
                <a:solidFill>
                  <a:srgbClr val="54003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45173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87" kern="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cxnSp>
            <p:nvCxnSpPr>
              <p:cNvPr id="121" name="Gerade Verbindung mit Pfeil 96"/>
              <p:cNvCxnSpPr>
                <a:stCxn id="120" idx="7"/>
              </p:cNvCxnSpPr>
              <p:nvPr/>
            </p:nvCxnSpPr>
            <p:spPr>
              <a:xfrm flipV="1">
                <a:off x="8558061" y="2620160"/>
                <a:ext cx="137127" cy="19192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04213F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22" name="Freihandform 97"/>
              <p:cNvSpPr/>
              <p:nvPr/>
            </p:nvSpPr>
            <p:spPr>
              <a:xfrm>
                <a:off x="8488642" y="2780882"/>
                <a:ext cx="105212" cy="103553"/>
              </a:xfrm>
              <a:custGeom>
                <a:avLst/>
                <a:gdLst>
                  <a:gd name="connsiteX0" fmla="*/ 68079 w 105761"/>
                  <a:gd name="connsiteY0" fmla="*/ 0 h 96017"/>
                  <a:gd name="connsiteX1" fmla="*/ 5277 w 105761"/>
                  <a:gd name="connsiteY1" fmla="*/ 17584 h 96017"/>
                  <a:gd name="connsiteX2" fmla="*/ 7789 w 105761"/>
                  <a:gd name="connsiteY2" fmla="*/ 67826 h 96017"/>
                  <a:gd name="connsiteX3" fmla="*/ 42959 w 105761"/>
                  <a:gd name="connsiteY3" fmla="*/ 95459 h 96017"/>
                  <a:gd name="connsiteX4" fmla="*/ 88176 w 105761"/>
                  <a:gd name="connsiteY4" fmla="*/ 82898 h 96017"/>
                  <a:gd name="connsiteX5" fmla="*/ 105761 w 105761"/>
                  <a:gd name="connsiteY5" fmla="*/ 42705 h 96017"/>
                  <a:gd name="connsiteX0" fmla="*/ 59994 w 105212"/>
                  <a:gd name="connsiteY0" fmla="*/ 0 h 103553"/>
                  <a:gd name="connsiteX1" fmla="*/ 4728 w 105212"/>
                  <a:gd name="connsiteY1" fmla="*/ 25120 h 103553"/>
                  <a:gd name="connsiteX2" fmla="*/ 7240 w 105212"/>
                  <a:gd name="connsiteY2" fmla="*/ 75362 h 103553"/>
                  <a:gd name="connsiteX3" fmla="*/ 42410 w 105212"/>
                  <a:gd name="connsiteY3" fmla="*/ 102995 h 103553"/>
                  <a:gd name="connsiteX4" fmla="*/ 87627 w 105212"/>
                  <a:gd name="connsiteY4" fmla="*/ 90434 h 103553"/>
                  <a:gd name="connsiteX5" fmla="*/ 105212 w 105212"/>
                  <a:gd name="connsiteY5" fmla="*/ 50241 h 103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212" h="103553">
                    <a:moveTo>
                      <a:pt x="59994" y="0"/>
                    </a:moveTo>
                    <a:cubicBezTo>
                      <a:pt x="33617" y="3140"/>
                      <a:pt x="13520" y="12560"/>
                      <a:pt x="4728" y="25120"/>
                    </a:cubicBezTo>
                    <a:cubicBezTo>
                      <a:pt x="-4064" y="37680"/>
                      <a:pt x="960" y="62383"/>
                      <a:pt x="7240" y="75362"/>
                    </a:cubicBezTo>
                    <a:cubicBezTo>
                      <a:pt x="13520" y="88341"/>
                      <a:pt x="29012" y="100483"/>
                      <a:pt x="42410" y="102995"/>
                    </a:cubicBezTo>
                    <a:cubicBezTo>
                      <a:pt x="55808" y="105507"/>
                      <a:pt x="77160" y="99226"/>
                      <a:pt x="87627" y="90434"/>
                    </a:cubicBezTo>
                    <a:cubicBezTo>
                      <a:pt x="98094" y="81642"/>
                      <a:pt x="101653" y="65941"/>
                      <a:pt x="105212" y="50241"/>
                    </a:cubicBezTo>
                  </a:path>
                </a:pathLst>
              </a:custGeom>
              <a:noFill/>
              <a:ln w="6350" cap="flat" cmpd="sng" algn="ctr">
                <a:solidFill>
                  <a:srgbClr val="04213F"/>
                </a:solidFill>
                <a:prstDash val="solid"/>
                <a:miter lim="800000"/>
                <a:tailEnd type="triangle" w="sm" len="sm"/>
              </a:ln>
              <a:effectLst/>
            </p:spPr>
            <p:txBody>
              <a:bodyPr rtlCol="0" anchor="ctr"/>
              <a:lstStyle/>
              <a:p>
                <a:pPr algn="ctr" defTabSz="145173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87" kern="0">
                  <a:solidFill>
                    <a:prstClr val="black"/>
                  </a:solidFill>
                  <a:latin typeface="+mn-lt"/>
                </a:endParaRPr>
              </a:p>
            </p:txBody>
          </p:sp>
        </p:grpSp>
        <p:cxnSp>
          <p:nvCxnSpPr>
            <p:cNvPr id="118" name="Gerade Verbindung mit Pfeil 98"/>
            <p:cNvCxnSpPr/>
            <p:nvPr/>
          </p:nvCxnSpPr>
          <p:spPr>
            <a:xfrm>
              <a:off x="7338517" y="4140853"/>
              <a:ext cx="378185" cy="211384"/>
            </a:xfrm>
            <a:prstGeom prst="straightConnector1">
              <a:avLst/>
            </a:prstGeom>
            <a:noFill/>
            <a:ln w="19050" cap="flat" cmpd="sng" algn="ctr">
              <a:solidFill>
                <a:srgbClr val="64428A"/>
              </a:solidFill>
              <a:prstDash val="solid"/>
              <a:miter lim="800000"/>
              <a:tailEnd type="none"/>
            </a:ln>
            <a:effectLst/>
          </p:spPr>
        </p:cxnSp>
      </p:grpSp>
      <p:sp>
        <p:nvSpPr>
          <p:cNvPr id="143" name="Abgerundetes Rechteck 64"/>
          <p:cNvSpPr/>
          <p:nvPr/>
        </p:nvSpPr>
        <p:spPr>
          <a:xfrm>
            <a:off x="843388" y="1550535"/>
            <a:ext cx="2836123" cy="1189426"/>
          </a:xfrm>
          <a:prstGeom prst="roundRect">
            <a:avLst/>
          </a:prstGeom>
          <a:solidFill>
            <a:srgbClr val="FFFF00">
              <a:alpha val="26000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Data-driven</a:t>
            </a:r>
            <a:r>
              <a:rPr lang="en-US" sz="1600" kern="0" dirty="0">
                <a:solidFill>
                  <a:srgbClr val="000000"/>
                </a:solidFill>
              </a:rPr>
              <a:t> measurement models: Implicitly </a:t>
            </a:r>
            <a:r>
              <a:rPr lang="en-US" sz="1600" b="1" kern="0" dirty="0">
                <a:solidFill>
                  <a:srgbClr val="000000"/>
                </a:solidFill>
              </a:rPr>
              <a:t>learn</a:t>
            </a:r>
            <a:r>
              <a:rPr lang="en-US" sz="1600" kern="0" dirty="0">
                <a:solidFill>
                  <a:srgbClr val="000000"/>
                </a:solidFill>
              </a:rPr>
              <a:t> object and situation dependency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7553109" y="3429791"/>
            <a:ext cx="466941" cy="45064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GT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200" kern="0" dirty="0">
                <a:solidFill>
                  <a:srgbClr val="FFC000"/>
                </a:solidFill>
                <a:latin typeface="Bosch Office Sans"/>
              </a:rPr>
              <a:t>NN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osch Office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609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Service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6017204" cy="4168800"/>
          </a:xfrm>
        </p:spPr>
        <p:txBody>
          <a:bodyPr/>
          <a:lstStyle/>
          <a:p>
            <a:r>
              <a:rPr lang="en-US" dirty="0"/>
              <a:t>Service variants </a:t>
            </a:r>
            <a:r>
              <a:rPr lang="en-US" dirty="0">
                <a:sym typeface="Wingdings" panose="05000000000000000000" pitchFamily="2" charset="2"/>
              </a:rPr>
              <a:t> </a:t>
            </a:r>
            <a:r>
              <a:rPr lang="en-US" dirty="0" err="1" smtClean="0">
                <a:sym typeface="Wingdings" panose="05000000000000000000" pitchFamily="2" charset="2"/>
              </a:rPr>
              <a:t>FlexPER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With the </a:t>
            </a:r>
            <a:r>
              <a:rPr lang="en-US" dirty="0" err="1" smtClean="0">
                <a:sym typeface="Wingdings" panose="05000000000000000000" pitchFamily="2" charset="2"/>
              </a:rPr>
              <a:t>FlexPER</a:t>
            </a:r>
            <a:r>
              <a:rPr lang="en-US" dirty="0" smtClean="0">
                <a:sym typeface="Wingdings" panose="05000000000000000000" pitchFamily="2" charset="2"/>
              </a:rPr>
              <a:t> we would offer an easy mechanism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to create service variants via a plug-in.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433637" y="2500302"/>
            <a:ext cx="5841735" cy="2228547"/>
            <a:chOff x="5517441" y="462275"/>
            <a:chExt cx="5841735" cy="2228547"/>
          </a:xfrm>
        </p:grpSpPr>
        <p:grpSp>
          <p:nvGrpSpPr>
            <p:cNvPr id="43" name="Group 42"/>
            <p:cNvGrpSpPr/>
            <p:nvPr/>
          </p:nvGrpSpPr>
          <p:grpSpPr>
            <a:xfrm>
              <a:off x="5517441" y="462275"/>
              <a:ext cx="5841735" cy="2228547"/>
              <a:chOff x="5544885" y="462275"/>
              <a:chExt cx="5841735" cy="2228547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5544885" y="462275"/>
                <a:ext cx="5841735" cy="2228547"/>
                <a:chOff x="4942117" y="370174"/>
                <a:chExt cx="5841735" cy="2228547"/>
              </a:xfrm>
            </p:grpSpPr>
            <p:sp>
              <p:nvSpPr>
                <p:cNvPr id="53" name="Rounded Rectangle 52"/>
                <p:cNvSpPr/>
                <p:nvPr/>
              </p:nvSpPr>
              <p:spPr>
                <a:xfrm>
                  <a:off x="5030865" y="370174"/>
                  <a:ext cx="3607511" cy="2228547"/>
                </a:xfrm>
                <a:prstGeom prst="roundRect">
                  <a:avLst>
                    <a:gd name="adj" fmla="val 6733"/>
                  </a:avLst>
                </a:prstGeom>
                <a:solidFill>
                  <a:srgbClr val="0070C0"/>
                </a:solidFill>
                <a:ln w="9525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1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rPr>
                    <a:t>EnvModel</a:t>
                  </a:r>
                  <a:r>
                    <a:rPr kumimoji="0" lang="en-US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rPr>
                    <a:t> base hull + plug-in</a:t>
                  </a:r>
                  <a:endPara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grpSp>
              <p:nvGrpSpPr>
                <p:cNvPr id="54" name="Group 53"/>
                <p:cNvGrpSpPr/>
                <p:nvPr/>
              </p:nvGrpSpPr>
              <p:grpSpPr>
                <a:xfrm>
                  <a:off x="8541095" y="1032315"/>
                  <a:ext cx="1402917" cy="257326"/>
                  <a:chOff x="8322269" y="1321729"/>
                  <a:chExt cx="1402917" cy="257326"/>
                </a:xfrm>
              </p:grpSpPr>
              <p:sp>
                <p:nvSpPr>
                  <p:cNvPr id="81" name="Rounded Rectangle 80"/>
                  <p:cNvSpPr/>
                  <p:nvPr/>
                </p:nvSpPr>
                <p:spPr>
                  <a:xfrm>
                    <a:off x="8322269" y="1401557"/>
                    <a:ext cx="162000" cy="162000"/>
                  </a:xfrm>
                  <a:prstGeom prst="roundRect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rgbClr val="00B05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8533416" y="1321729"/>
                    <a:ext cx="1191770" cy="25732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marR="0" defTabSz="914400" eaLnBrk="1" fontAlgn="auto" latinLnBrk="0" hangingPunct="1">
                      <a:lnSpc>
                        <a:spcPts val="2300"/>
                      </a:lnSpc>
                      <a:spcBef>
                        <a:spcPts val="5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SER </a:t>
                    </a:r>
                    <a:r>
                      <a:rPr kumimoji="0" lang="en-US" sz="1200" b="0" i="0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priv</a:t>
                    </a: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8541095" y="1301035"/>
                  <a:ext cx="1033611" cy="254175"/>
                  <a:chOff x="8322269" y="1572589"/>
                  <a:chExt cx="1033611" cy="254175"/>
                </a:xfrm>
              </p:grpSpPr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8533416" y="1572589"/>
                    <a:ext cx="822464" cy="25417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marR="0" defTabSz="914400" eaLnBrk="1" fontAlgn="auto" latinLnBrk="0" hangingPunct="1">
                      <a:lnSpc>
                        <a:spcPts val="2300"/>
                      </a:lnSpc>
                      <a:spcBef>
                        <a:spcPts val="5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TPR </a:t>
                    </a:r>
                    <a:r>
                      <a:rPr kumimoji="0" lang="en-US" sz="1200" b="0" i="0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priv</a:t>
                    </a: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0" name="Rounded Rectangle 79"/>
                  <p:cNvSpPr/>
                  <p:nvPr/>
                </p:nvSpPr>
                <p:spPr>
                  <a:xfrm>
                    <a:off x="8322269" y="1649895"/>
                    <a:ext cx="162000" cy="162000"/>
                  </a:xfrm>
                  <a:prstGeom prst="roundRect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rgbClr val="00B05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8541095" y="1566604"/>
                  <a:ext cx="1033611" cy="233456"/>
                  <a:chOff x="8322269" y="1829261"/>
                  <a:chExt cx="1033611" cy="233456"/>
                </a:xfrm>
              </p:grpSpPr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8533416" y="1829261"/>
                    <a:ext cx="822464" cy="23345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marR="0" defTabSz="914400" eaLnBrk="1" fontAlgn="auto" latinLnBrk="0" hangingPunct="1">
                      <a:lnSpc>
                        <a:spcPts val="2300"/>
                      </a:lnSpc>
                      <a:spcBef>
                        <a:spcPts val="5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TPR pub</a:t>
                    </a:r>
                  </a:p>
                </p:txBody>
              </p:sp>
              <p:sp>
                <p:nvSpPr>
                  <p:cNvPr id="78" name="Rounded Rectangle 77"/>
                  <p:cNvSpPr/>
                  <p:nvPr/>
                </p:nvSpPr>
                <p:spPr>
                  <a:xfrm>
                    <a:off x="8322269" y="1898233"/>
                    <a:ext cx="162000" cy="162000"/>
                  </a:xfrm>
                  <a:prstGeom prst="roundRect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rgbClr val="00B05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8541095" y="1811454"/>
                  <a:ext cx="820836" cy="248337"/>
                  <a:chOff x="8322269" y="2068351"/>
                  <a:chExt cx="820836" cy="248337"/>
                </a:xfrm>
              </p:grpSpPr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8533416" y="2068351"/>
                    <a:ext cx="609689" cy="24833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marR="0" defTabSz="914400" eaLnBrk="1" fontAlgn="auto" latinLnBrk="0" hangingPunct="1">
                      <a:lnSpc>
                        <a:spcPts val="2300"/>
                      </a:lnSpc>
                      <a:spcBef>
                        <a:spcPts val="5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DSC </a:t>
                    </a:r>
                    <a:r>
                      <a:rPr kumimoji="0" lang="en-US" sz="1200" b="0" i="0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priv</a:t>
                    </a: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" name="Rounded Rectangle 75"/>
                  <p:cNvSpPr/>
                  <p:nvPr/>
                </p:nvSpPr>
                <p:spPr>
                  <a:xfrm>
                    <a:off x="8322269" y="2146571"/>
                    <a:ext cx="162000" cy="162000"/>
                  </a:xfrm>
                  <a:prstGeom prst="roundRect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rgbClr val="00B05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8" name="Rounded Rectangle 57"/>
                <p:cNvSpPr/>
                <p:nvPr/>
              </p:nvSpPr>
              <p:spPr>
                <a:xfrm>
                  <a:off x="4942117" y="602210"/>
                  <a:ext cx="162000" cy="1620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4942117" y="835435"/>
                  <a:ext cx="162000" cy="1620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4942117" y="1068660"/>
                  <a:ext cx="162000" cy="1620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4942117" y="1301885"/>
                  <a:ext cx="162000" cy="1620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4942117" y="1535110"/>
                  <a:ext cx="162000" cy="1620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4942117" y="1768335"/>
                  <a:ext cx="162000" cy="1620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4942117" y="2001560"/>
                  <a:ext cx="162000" cy="1620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4942117" y="2234785"/>
                  <a:ext cx="162000" cy="1620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8541095" y="2071182"/>
                  <a:ext cx="820836" cy="248337"/>
                  <a:chOff x="8322269" y="2312271"/>
                  <a:chExt cx="820836" cy="248337"/>
                </a:xfrm>
              </p:grpSpPr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8533416" y="2312271"/>
                    <a:ext cx="609689" cy="24833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marR="0" defTabSz="914400" eaLnBrk="1" fontAlgn="auto" latinLnBrk="0" hangingPunct="1">
                      <a:lnSpc>
                        <a:spcPts val="2300"/>
                      </a:lnSpc>
                      <a:spcBef>
                        <a:spcPts val="5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LCM </a:t>
                    </a:r>
                    <a:r>
                      <a:rPr kumimoji="0" lang="en-US" sz="1200" b="0" i="0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priv</a:t>
                    </a: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4" name="Rounded Rectangle 73"/>
                  <p:cNvSpPr/>
                  <p:nvPr/>
                </p:nvSpPr>
                <p:spPr>
                  <a:xfrm>
                    <a:off x="8322269" y="2390491"/>
                    <a:ext cx="162000" cy="162000"/>
                  </a:xfrm>
                  <a:prstGeom prst="roundRect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rgbClr val="00B05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8541095" y="763595"/>
                  <a:ext cx="2242757" cy="257326"/>
                  <a:chOff x="8322269" y="1094503"/>
                  <a:chExt cx="2242757" cy="257326"/>
                </a:xfrm>
              </p:grpSpPr>
              <p:sp>
                <p:nvSpPr>
                  <p:cNvPr id="71" name="Rounded Rectangle 70"/>
                  <p:cNvSpPr/>
                  <p:nvPr/>
                </p:nvSpPr>
                <p:spPr>
                  <a:xfrm>
                    <a:off x="8322269" y="1174331"/>
                    <a:ext cx="162000" cy="162000"/>
                  </a:xfrm>
                  <a:prstGeom prst="roundRect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rgbClr val="00B05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8533416" y="1094503"/>
                    <a:ext cx="2031610" cy="25732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marR="0" defTabSz="914400" eaLnBrk="1" fontAlgn="auto" latinLnBrk="0" hangingPunct="1">
                      <a:lnSpc>
                        <a:spcPts val="2300"/>
                      </a:lnSpc>
                      <a:spcBef>
                        <a:spcPts val="5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MapRoadTopology</a:t>
                    </a:r>
                    <a:r>
                      <a:rPr kumimoji="0" lang="en-US" sz="1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 pub</a:t>
                    </a:r>
                  </a:p>
                </p:txBody>
              </p: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8541095" y="494875"/>
                  <a:ext cx="1743879" cy="257326"/>
                  <a:chOff x="8322269" y="883195"/>
                  <a:chExt cx="1743879" cy="257326"/>
                </a:xfrm>
              </p:grpSpPr>
              <p:sp>
                <p:nvSpPr>
                  <p:cNvPr id="69" name="Rounded Rectangle 68"/>
                  <p:cNvSpPr/>
                  <p:nvPr/>
                </p:nvSpPr>
                <p:spPr>
                  <a:xfrm>
                    <a:off x="8322269" y="963023"/>
                    <a:ext cx="162000" cy="162000"/>
                  </a:xfrm>
                  <a:prstGeom prst="roundRect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rgbClr val="00B05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8533415" y="883195"/>
                    <a:ext cx="1532733" cy="25732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marR="0" defTabSz="914400" eaLnBrk="1" fontAlgn="auto" latinLnBrk="0" hangingPunct="1">
                      <a:lnSpc>
                        <a:spcPts val="2300"/>
                      </a:lnSpc>
                      <a:spcBef>
                        <a:spcPts val="5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0" i="0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MapTrafficRules</a:t>
                    </a:r>
                    <a:r>
                      <a:rPr kumimoji="0" lang="en-US" sz="1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 </a:t>
                    </a:r>
                    <a:r>
                      <a:rPr kumimoji="0" lang="en-US" sz="1200" b="0" i="0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priv</a:t>
                    </a: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45" name="Rounded Rectangle 44"/>
              <p:cNvSpPr>
                <a:spLocks noChangeAspect="1"/>
              </p:cNvSpPr>
              <p:nvPr/>
            </p:nvSpPr>
            <p:spPr>
              <a:xfrm>
                <a:off x="5862048" y="1556640"/>
                <a:ext cx="767167" cy="46494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lIns="18000" rIns="1800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rPr>
                  <a:t>SPD</a:t>
                </a:r>
              </a:p>
            </p:txBody>
          </p:sp>
          <p:sp>
            <p:nvSpPr>
              <p:cNvPr id="47" name="Rounded Rectangle 46"/>
              <p:cNvSpPr>
                <a:spLocks noChangeAspect="1"/>
              </p:cNvSpPr>
              <p:nvPr/>
            </p:nvSpPr>
            <p:spPr>
              <a:xfrm>
                <a:off x="6422835" y="2067277"/>
                <a:ext cx="767167" cy="46494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lIns="18000" rIns="1800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kern="0" dirty="0">
                    <a:solidFill>
                      <a:srgbClr val="000000"/>
                    </a:solidFill>
                    <a:latin typeface="Bosch Office Sans"/>
                  </a:rPr>
                  <a:t>S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rPr>
                  <a:t>EP</a:t>
                </a:r>
              </a:p>
            </p:txBody>
          </p:sp>
          <p:sp>
            <p:nvSpPr>
              <p:cNvPr id="48" name="Rounded Rectangle 47"/>
              <p:cNvSpPr>
                <a:spLocks noChangeAspect="1"/>
              </p:cNvSpPr>
              <p:nvPr/>
            </p:nvSpPr>
            <p:spPr>
              <a:xfrm>
                <a:off x="7208535" y="941367"/>
                <a:ext cx="767167" cy="46494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lIns="18000" rIns="1800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kern="0" dirty="0">
                    <a:solidFill>
                      <a:srgbClr val="000000"/>
                    </a:solidFill>
                    <a:latin typeface="Bosch Office Sans"/>
                  </a:rPr>
                  <a:t>R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rPr>
                  <a:t>EP</a:t>
                </a:r>
              </a:p>
            </p:txBody>
          </p:sp>
          <p:sp>
            <p:nvSpPr>
              <p:cNvPr id="49" name="Rounded Rectangle 48"/>
              <p:cNvSpPr>
                <a:spLocks noChangeAspect="1"/>
              </p:cNvSpPr>
              <p:nvPr/>
            </p:nvSpPr>
            <p:spPr>
              <a:xfrm>
                <a:off x="7344781" y="1500587"/>
                <a:ext cx="767167" cy="46494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lIns="18000" rIns="1800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kern="0" dirty="0" err="1">
                    <a:solidFill>
                      <a:srgbClr val="000000"/>
                    </a:solidFill>
                    <a:latin typeface="Bosch Office Sans"/>
                  </a:rPr>
                  <a:t>Ri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rPr>
                  <a:t>P</a:t>
                </a:r>
              </a:p>
            </p:txBody>
          </p:sp>
          <p:sp>
            <p:nvSpPr>
              <p:cNvPr id="50" name="Rounded Rectangle 49"/>
              <p:cNvSpPr>
                <a:spLocks noChangeAspect="1"/>
              </p:cNvSpPr>
              <p:nvPr/>
            </p:nvSpPr>
            <p:spPr>
              <a:xfrm>
                <a:off x="8234535" y="879895"/>
                <a:ext cx="767167" cy="46494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lIns="18000" rIns="1800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kern="0" dirty="0" err="1">
                    <a:solidFill>
                      <a:srgbClr val="000000"/>
                    </a:solidFill>
                    <a:latin typeface="Bosch Office Sans"/>
                  </a:rPr>
                  <a:t>EimTPR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51" name="Rounded Rectangle 50"/>
              <p:cNvSpPr>
                <a:spLocks noChangeAspect="1"/>
              </p:cNvSpPr>
              <p:nvPr/>
            </p:nvSpPr>
            <p:spPr>
              <a:xfrm>
                <a:off x="8240857" y="1514157"/>
                <a:ext cx="767167" cy="46494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lIns="18000" rIns="1800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kern="0" noProof="0" dirty="0" err="1">
                    <a:solidFill>
                      <a:srgbClr val="000000"/>
                    </a:solidFill>
                    <a:latin typeface="Bosch Office Sans"/>
                  </a:rPr>
                  <a:t>EimRER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52" name="Rounded Rectangle 51"/>
              <p:cNvSpPr>
                <a:spLocks noChangeAspect="1"/>
              </p:cNvSpPr>
              <p:nvPr/>
            </p:nvSpPr>
            <p:spPr>
              <a:xfrm>
                <a:off x="8230617" y="2098278"/>
                <a:ext cx="767167" cy="46494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lIns="18000" rIns="18000"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kern="0" dirty="0" err="1">
                    <a:solidFill>
                      <a:srgbClr val="000000"/>
                    </a:solidFill>
                    <a:latin typeface="Bosch Office Sans"/>
                  </a:rPr>
                  <a:t>EimSER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989589" y="872512"/>
              <a:ext cx="968550" cy="586999"/>
              <a:chOff x="2508143" y="3181191"/>
              <a:chExt cx="968550" cy="586999"/>
            </a:xfrm>
          </p:grpSpPr>
          <p:sp>
            <p:nvSpPr>
              <p:cNvPr id="83" name="Rounded Rectangle 82"/>
              <p:cNvSpPr>
                <a:spLocks noChangeAspect="1"/>
              </p:cNvSpPr>
              <p:nvPr/>
            </p:nvSpPr>
            <p:spPr>
              <a:xfrm>
                <a:off x="2508143" y="3181191"/>
                <a:ext cx="968550" cy="58699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lIns="18000" rIns="18000" rtlCol="0" anchor="t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rPr>
                  <a:t>DEP</a:t>
                </a: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2769753" y="3474355"/>
                <a:ext cx="350572" cy="252000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3F136C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2849105" y="3515915"/>
                <a:ext cx="185980" cy="178119"/>
              </a:xfrm>
              <a:prstGeom prst="roundRect">
                <a:avLst/>
              </a:prstGeom>
              <a:solidFill>
                <a:srgbClr val="C00000"/>
              </a:solidFill>
              <a:ln w="9525" cap="flat" cmpd="sng" algn="ctr">
                <a:solidFill>
                  <a:srgbClr val="3F136C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2748973" y="3543048"/>
                <a:ext cx="45719" cy="54243"/>
              </a:xfrm>
              <a:prstGeom prst="roundRect">
                <a:avLst/>
              </a:prstGeom>
              <a:solidFill>
                <a:srgbClr val="92D050"/>
              </a:solidFill>
              <a:ln w="9525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2751746" y="3624793"/>
                <a:ext cx="45719" cy="54243"/>
              </a:xfrm>
              <a:prstGeom prst="roundRect">
                <a:avLst/>
              </a:prstGeom>
              <a:solidFill>
                <a:srgbClr val="92D050"/>
              </a:solidFill>
              <a:ln w="9525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2825176" y="3548599"/>
                <a:ext cx="45719" cy="5424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2823793" y="3609562"/>
                <a:ext cx="45719" cy="5424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3017753" y="3579086"/>
                <a:ext cx="45719" cy="54243"/>
              </a:xfrm>
              <a:prstGeom prst="roundRect">
                <a:avLst/>
              </a:prstGeom>
              <a:solidFill>
                <a:srgbClr val="92D050"/>
              </a:solidFill>
              <a:ln w="9525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3099496" y="3581858"/>
                <a:ext cx="45719" cy="5424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cxnSp>
            <p:nvCxnSpPr>
              <p:cNvPr id="92" name="Straight Connector 91"/>
              <p:cNvCxnSpPr>
                <a:stCxn id="86" idx="3"/>
                <a:endCxn id="88" idx="1"/>
              </p:cNvCxnSpPr>
              <p:nvPr/>
            </p:nvCxnSpPr>
            <p:spPr>
              <a:xfrm>
                <a:off x="2794692" y="3570170"/>
                <a:ext cx="30484" cy="55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87" idx="3"/>
                <a:endCxn id="89" idx="1"/>
              </p:cNvCxnSpPr>
              <p:nvPr/>
            </p:nvCxnSpPr>
            <p:spPr>
              <a:xfrm flipV="1">
                <a:off x="2797465" y="3636684"/>
                <a:ext cx="26328" cy="152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90" idx="3"/>
                <a:endCxn id="91" idx="1"/>
              </p:cNvCxnSpPr>
              <p:nvPr/>
            </p:nvCxnSpPr>
            <p:spPr>
              <a:xfrm>
                <a:off x="3063472" y="3606208"/>
                <a:ext cx="36024" cy="27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861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  <p:tag name="SAXCONVERS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ETGROUPCLASSNAME" val="ColorSetGroup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4"/>
  <p:tag name="COLORSETCLASSNAME" val="ColorSet2"/>
  <p:tag name="SAXCONVERT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7"/>
  <p:tag name="FONTSETGROUPCLASSNAME" val="FontSetGroup1"/>
  <p:tag name="SHAPECLASSNAME" val="ObjectFull"/>
  <p:tag name="SHAPECLASSPROTECTIONTYPE" val="0"/>
  <p:tag name="COLORS" val="-2;-2;-2;-2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ETGROUPCLASSNAME" val="ColorSetGroup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4"/>
  <p:tag name="COLORSETCLASSNAME" val="ColorSet2"/>
  <p:tag name="SAXCONVERT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heme/theme1.xml><?xml version="1.0" encoding="utf-8"?>
<a:theme xmlns:a="http://schemas.openxmlformats.org/drawingml/2006/main" name="Bosch NG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779E17-DA50-4443-9CCA-C57129DBFB53}" vid="{CBD1DA7C-47F9-4AE4-B1E4-E762B597D2F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XC-AD/EYF1</OrgInhalt>
      <Wert>XC-AD/EYF1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2021. All rights reserved, also regarding any disposal, exploitation, reproduction, editing, distribution, as well as in the event of applications for industrial property rights.</OrgInhalt>
      <Wert>© Robert Bosch GmbH 2021.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2021-07-19</OrgInhalt>
      <Wert>2021-07-19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>Cross-Domain Computing Solutions</OrgInhalt>
      <Wert>Cross-Domain Computing Solutions</Wert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versation-Topic xmlns="bca0bc44-19d1-4824-98a4-321de56310bf" xsi:nil="true"/>
    <ISC xmlns="0dfabd7b-b440-4184-a482-84eae9be39b6">1</ISC>
    <Received xmlns="bca0bc44-19d1-4824-98a4-321de56310bf" xsi:nil="true"/>
    <Importance xmlns="bca0bc44-19d1-4824-98a4-321de56310bf" xsi:nil="true"/>
    <Conversation-Index xmlns="bca0bc44-19d1-4824-98a4-321de56310bf" xsi:nil="true"/>
    <Bcc xmlns="bca0bc44-19d1-4824-98a4-321de56310bf" xsi:nil="true"/>
    <Sensitivity xmlns="bca0bc44-19d1-4824-98a4-321de56310bf" xsi:nil="true"/>
    <To xmlns="bca0bc44-19d1-4824-98a4-321de56310bf" xsi:nil="true"/>
    <Reply-To xmlns="bca0bc44-19d1-4824-98a4-321de56310bf" xsi:nil="true"/>
    <In-Reply-To xmlns="bca0bc44-19d1-4824-98a4-321de56310bf" xsi:nil="true"/>
    <MailPreviewData xmlns="bca0bc44-19d1-4824-98a4-321de56310bf" xsi:nil="true"/>
    <ASC xmlns="0dfabd7b-b440-4184-a482-84eae9be39b6">1</ASC>
    <MessageClass xmlns="0dfabd7b-b440-4184-a482-84eae9be39b6" xsi:nil="true"/>
    <CSC xmlns="0dfabd7b-b440-4184-a482-84eae9be39b6">1</CSC>
    <Historicalrelevance xmlns="0dfabd7b-b440-4184-a482-84eae9be39b6">No</Historicalrelevance>
    <ArchivingPeriod xmlns="0dfabd7b-b440-4184-a482-84eae9be39b6">35</ArchivingPeriod>
    <Date1 xmlns="bca0bc44-19d1-4824-98a4-321de56310bf" xsi:nil="true"/>
    <Attachment xmlns="bca0bc44-19d1-4824-98a4-321de56310bf">true</Attachment>
    <References xmlns="bca0bc44-19d1-4824-98a4-321de56310bf" xsi:nil="true"/>
    <Cc xmlns="bca0bc44-19d1-4824-98a4-321de56310bf" xsi:nil="true"/>
    <Message-ID xmlns="bca0bc44-19d1-4824-98a4-321de56310bf" xsi:nil="true"/>
    <OriginalSubject xmlns="bca0bc44-19d1-4824-98a4-321de56310bf" xsi:nil="true"/>
    <Safeguarding xmlns="0dfabd7b-b440-4184-a482-84eae9be39b6">No</Safeguarding>
    <From1 xmlns="bca0bc44-19d1-4824-98a4-321de56310bf" xsi:nil="true"/>
    <Revisions xmlns="0dfabd7b-b440-4184-a482-84eae9be39b6">
      <Url xsi:nil="true"/>
      <Description xsi:nil="true"/>
    </Revisions>
    <LockedStatus xmlns="0dfabd7b-b440-4184-a482-84eae9be39b6">Unlocked</LockedStatus>
    <_dlc_DocId xmlns="0dfabd7b-b440-4184-a482-84eae9be39b6">P01S157119-2028638226-52</_dlc_DocId>
    <_dlc_DocIdUrl xmlns="0dfabd7b-b440-4184-a482-84eae9be39b6">
      <Url>https://sites.inside-share.bosch.com/sites/157119/_layouts/15/DocIdRedir.aspx?ID=P01S157119-2028638226-52</Url>
      <Description>P01S157119-2028638226-52</Description>
    </_dlc_DocIdUrl>
    <ILMItemType xmlns="0dfabd7b-b440-4184-a482-84eae9be39b6">ConceptualItem</ILMItemType>
    <LockedBy xmlns="0dfabd7b-b440-4184-a482-84eae9be39b6">
      <UserInfo>
        <DisplayName/>
        <AccountId xsi:nil="true"/>
        <AccountType/>
      </UserInfo>
    </LockedBy>
    <ILMCreationRevision xmlns="0dfabd7b-b440-4184-a482-84eae9be39b6">false</ILMCreationRevision>
    <IlmBasedOn xmlns="0dfabd7b-b440-4184-a482-84eae9be39b6" xsi:nil="true"/>
    <IconOverlay xmlns="http://schemas.microsoft.com/sharepoint/v4" xsi:nil="true"/>
    <_vti_ItemHoldRecordStatus xmlns="http://schemas.microsoft.com/sharepoint/v3" xsi:nil="true"/>
    <_vti_ItemDeclaredRecord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ILMBoschDocument" ma:contentTypeID="0x010100F445BC4B3443AB4BB863866FEE2B6A00010001D8899D688FCD429F50F511BCEE1A50" ma:contentTypeVersion="31" ma:contentTypeDescription="Bosch Document Content Type for ILM" ma:contentTypeScope="" ma:versionID="e7989c9eb4972d568e908b09736e4914">
  <xsd:schema xmlns:xsd="http://www.w3.org/2001/XMLSchema" xmlns:xs="http://www.w3.org/2001/XMLSchema" xmlns:p="http://schemas.microsoft.com/office/2006/metadata/properties" xmlns:ns1="http://schemas.microsoft.com/sharepoint/v3" xmlns:ns2="0dfabd7b-b440-4184-a482-84eae9be39b6" xmlns:ns3="bca0bc44-19d1-4824-98a4-321de56310bf" xmlns:ns4="http://schemas.microsoft.com/sharepoint/v4" targetNamespace="http://schemas.microsoft.com/office/2006/metadata/properties" ma:root="true" ma:fieldsID="b058e0a18937eadc9a9b4feb69fa5a35" ns1:_="" ns2:_="" ns3:_="" ns4:_="">
    <xsd:import namespace="http://schemas.microsoft.com/sharepoint/v3"/>
    <xsd:import namespace="0dfabd7b-b440-4184-a482-84eae9be39b6"/>
    <xsd:import namespace="bca0bc44-19d1-4824-98a4-321de56310bf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CSC"/>
                <xsd:element ref="ns2:ASC"/>
                <xsd:element ref="ns2:ISC"/>
                <xsd:element ref="ns2:ArchivingPeriod"/>
                <xsd:element ref="ns2:Safeguarding"/>
                <xsd:element ref="ns2:Historicalrelevance"/>
                <xsd:element ref="ns3:OriginalSubject" minOccurs="0"/>
                <xsd:element ref="ns3:From1" minOccurs="0"/>
                <xsd:element ref="ns3:Cc" minOccurs="0"/>
                <xsd:element ref="ns3:Bcc" minOccurs="0"/>
                <xsd:element ref="ns3:Conversation-Topic" minOccurs="0"/>
                <xsd:element ref="ns3:Date1" minOccurs="0"/>
                <xsd:element ref="ns3:Reply-To" minOccurs="0"/>
                <xsd:element ref="ns3:To" minOccurs="0"/>
                <xsd:element ref="ns3:Received" minOccurs="0"/>
                <xsd:element ref="ns3:Attachment" minOccurs="0"/>
                <xsd:element ref="ns3:Sensitivity" minOccurs="0"/>
                <xsd:element ref="ns3:Importance" minOccurs="0"/>
                <xsd:element ref="ns3:In-Reply-To" minOccurs="0"/>
                <xsd:element ref="ns3:References" minOccurs="0"/>
                <xsd:element ref="ns3:Conversation-Index" minOccurs="0"/>
                <xsd:element ref="ns3:MailPreviewData" minOccurs="0"/>
                <xsd:element ref="ns2:MessageClass" minOccurs="0"/>
                <xsd:element ref="ns3:Message-ID" minOccurs="0"/>
                <xsd:element ref="ns2:IlmBasedOn" minOccurs="0"/>
                <xsd:element ref="ns2:LockedStatus" minOccurs="0"/>
                <xsd:element ref="ns2:LockedBy" minOccurs="0"/>
                <xsd:element ref="ns2:ILMItemType" minOccurs="0"/>
                <xsd:element ref="ns2:ILMCreationRevision" minOccurs="0"/>
                <xsd:element ref="ns2:Revisions" minOccurs="0"/>
                <xsd:element ref="ns4:IconOverlay" minOccurs="0"/>
                <xsd:element ref="ns1:_vti_ItemDeclaredRecord" minOccurs="0"/>
                <xsd:element ref="ns1:_vti_ItemHoldRecord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vti_ItemDeclaredRecord" ma:index="42" nillable="true" ma:displayName="Declared Record" ma:hidden="true" ma:internalName="_vti_ItemDeclaredRecord" ma:readOnly="true">
      <xsd:simpleType>
        <xsd:restriction base="dms:DateTime"/>
      </xsd:simpleType>
    </xsd:element>
    <xsd:element name="_vti_ItemHoldRecordStatus" ma:index="43" nillable="true" ma:displayName="Hold and Record Status" ma:decimals="0" ma:description="" ma:hidden="true" ma:indexed="true" ma:internalName="_vti_ItemHoldRecordStatu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fabd7b-b440-4184-a482-84eae9be39b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CSC" ma:index="11" ma:displayName="C-SC" ma:default="1" ma:description="Security Class for Confidentiality." ma:format="Dropdown" ma:indexed="true" ma:internalName="CSC" ma:readOnly="false">
      <xsd:simpleType>
        <xsd:restriction base="dms:Choice">
          <xsd:enumeration value="0"/>
          <xsd:enumeration value="1"/>
          <xsd:enumeration value="2"/>
          <xsd:enumeration value="3"/>
        </xsd:restriction>
      </xsd:simpleType>
    </xsd:element>
    <xsd:element name="ASC" ma:index="12" ma:displayName="A-SC" ma:default="1" ma:description="Security Class for Availability" ma:format="Dropdown" ma:indexed="true" ma:internalName="ASC" ma:readOnly="false">
      <xsd:simpleType>
        <xsd:restriction base="dms:Choice">
          <xsd:enumeration value="0"/>
          <xsd:enumeration value="1"/>
          <xsd:enumeration value="2"/>
          <xsd:enumeration value="3"/>
        </xsd:restriction>
      </xsd:simpleType>
    </xsd:element>
    <xsd:element name="ISC" ma:index="13" ma:displayName="I-SC" ma:default="1" ma:description="Security Class for Integrity" ma:format="Dropdown" ma:internalName="ISC" ma:readOnly="false">
      <xsd:simpleType>
        <xsd:restriction base="dms:Choice">
          <xsd:enumeration value="0"/>
          <xsd:enumeration value="1"/>
          <xsd:enumeration value="2"/>
          <xsd:enumeration value="3"/>
        </xsd:restriction>
      </xsd:simpleType>
    </xsd:element>
    <xsd:element name="ArchivingPeriod" ma:index="14" ma:displayName="Archiving Period (in years)" ma:default="35" ma:description="File will be deleted from the archive after end of the archiving" ma:format="Dropdown" ma:indexed="true" ma:internalName="ArchivingPeriod" ma:readOnly="false">
      <xsd:simpleType>
        <xsd:union memberTypes="dms:Text">
          <xsd:simpleType>
            <xsd:restriction base="dms:Choice">
              <xsd:enumeration value="1"/>
              <xsd:enumeration value="3"/>
              <xsd:enumeration value="6"/>
              <xsd:enumeration value="10"/>
              <xsd:enumeration value="15"/>
              <xsd:enumeration value="35"/>
              <xsd:enumeration value="Delete when archiving"/>
              <xsd:enumeration value="infinite"/>
            </xsd:restriction>
          </xsd:simpleType>
        </xsd:union>
      </xsd:simpleType>
    </xsd:element>
    <xsd:element name="Safeguarding" ma:index="15" ma:displayName="Safeguarding" ma:default="No" ma:description="Special safeguarding requirements" ma:format="Dropdown" ma:internalName="Safeguarding" ma:readOnly="false">
      <xsd:simpleType>
        <xsd:restriction base="dms:Choice">
          <xsd:enumeration value="Yes"/>
          <xsd:enumeration value="No"/>
        </xsd:restriction>
      </xsd:simpleType>
    </xsd:element>
    <xsd:element name="Historicalrelevance" ma:index="16" ma:displayName="Historical relevance" ma:default="No" ma:description="Handover to C/CCH" ma:format="Dropdown" ma:internalName="Historicalrelevance" ma:readOnly="false">
      <xsd:simpleType>
        <xsd:restriction base="dms:Choice">
          <xsd:enumeration value="Yes"/>
          <xsd:enumeration value="No"/>
        </xsd:restriction>
      </xsd:simpleType>
    </xsd:element>
    <xsd:element name="MessageClass" ma:index="33" nillable="true" ma:displayName="MessageClass" ma:hidden="true" ma:internalName="MessageClass">
      <xsd:simpleType>
        <xsd:restriction base="dms:Text">
          <xsd:maxLength value="255"/>
        </xsd:restriction>
      </xsd:simpleType>
    </xsd:element>
    <xsd:element name="IlmBasedOn" ma:index="35" nillable="true" ma:displayName="Based on" ma:internalName="IlmBasedOn" ma:readOnly="true">
      <xsd:simpleType>
        <xsd:restriction base="dms:Text"/>
      </xsd:simpleType>
    </xsd:element>
    <xsd:element name="LockedStatus" ma:index="36" nillable="true" ma:displayName="Locked Status" ma:default="Unlocked" ma:internalName="LockedStatus" ma:readOnly="true">
      <xsd:simpleType>
        <xsd:restriction base="dms:Text"/>
      </xsd:simpleType>
    </xsd:element>
    <xsd:element name="LockedBy" ma:index="37" nillable="true" ma:displayName="Locked By" ma:indexed="true" ma:internalName="LockedBy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LMItemType" ma:index="38" nillable="true" ma:displayName="ILMItemType" ma:default="ConceptualItem" ma:indexed="true" ma:internalName="ILMItemType" ma:readOnly="true">
      <xsd:simpleType>
        <xsd:restriction base="dms:Text"/>
      </xsd:simpleType>
    </xsd:element>
    <xsd:element name="ILMCreationRevision" ma:index="39" nillable="true" ma:displayName="Creating Revision" ma:internalName="ILMCreationRevision" ma:readOnly="true">
      <xsd:simpleType>
        <xsd:restriction base="dms:Boolean"/>
      </xsd:simpleType>
    </xsd:element>
    <xsd:element name="Revisions" ma:index="40" nillable="true" ma:displayName="Revision set" ma:internalName="Revisions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0bc44-19d1-4824-98a4-321de56310bf" elementFormDefault="qualified">
    <xsd:import namespace="http://schemas.microsoft.com/office/2006/documentManagement/types"/>
    <xsd:import namespace="http://schemas.microsoft.com/office/infopath/2007/PartnerControls"/>
    <xsd:element name="OriginalSubject" ma:index="17" nillable="true" ma:displayName="OriginalSubject" ma:internalName="OriginalSubject">
      <xsd:simpleType>
        <xsd:restriction base="dms:Text">
          <xsd:maxLength value="255"/>
        </xsd:restriction>
      </xsd:simpleType>
    </xsd:element>
    <xsd:element name="From1" ma:index="18" nillable="true" ma:displayName="From" ma:internalName="From1">
      <xsd:simpleType>
        <xsd:restriction base="dms:Text">
          <xsd:maxLength value="255"/>
        </xsd:restriction>
      </xsd:simpleType>
    </xsd:element>
    <xsd:element name="Cc" ma:index="19" nillable="true" ma:displayName="Cc" ma:internalName="Cc">
      <xsd:simpleType>
        <xsd:restriction base="dms:Note">
          <xsd:maxLength value="255"/>
        </xsd:restriction>
      </xsd:simpleType>
    </xsd:element>
    <xsd:element name="Bcc" ma:index="20" nillable="true" ma:displayName="Bcc" ma:internalName="Bcc">
      <xsd:simpleType>
        <xsd:restriction base="dms:Note">
          <xsd:maxLength value="255"/>
        </xsd:restriction>
      </xsd:simpleType>
    </xsd:element>
    <xsd:element name="Conversation-Topic" ma:index="21" nillable="true" ma:displayName="Conversation-Topic" ma:internalName="Conversation_x002d_Topic">
      <xsd:simpleType>
        <xsd:restriction base="dms:Text">
          <xsd:maxLength value="255"/>
        </xsd:restriction>
      </xsd:simpleType>
    </xsd:element>
    <xsd:element name="Date1" ma:index="22" nillable="true" ma:displayName="Date" ma:format="DateOnly" ma:internalName="Date1">
      <xsd:simpleType>
        <xsd:restriction base="dms:DateTime"/>
      </xsd:simpleType>
    </xsd:element>
    <xsd:element name="Reply-To" ma:index="23" nillable="true" ma:displayName="Reply-To" ma:internalName="Reply_x002d_To">
      <xsd:simpleType>
        <xsd:restriction base="dms:Text">
          <xsd:maxLength value="255"/>
        </xsd:restriction>
      </xsd:simpleType>
    </xsd:element>
    <xsd:element name="To" ma:index="24" nillable="true" ma:displayName="To" ma:internalName="To">
      <xsd:simpleType>
        <xsd:restriction base="dms:Note">
          <xsd:maxLength value="255"/>
        </xsd:restriction>
      </xsd:simpleType>
    </xsd:element>
    <xsd:element name="Received" ma:index="25" nillable="true" ma:displayName="Received" ma:internalName="Received">
      <xsd:simpleType>
        <xsd:restriction base="dms:Text">
          <xsd:maxLength value="255"/>
        </xsd:restriction>
      </xsd:simpleType>
    </xsd:element>
    <xsd:element name="Attachment" ma:index="26" nillable="true" ma:displayName="Attachment" ma:default="1" ma:internalName="Attachment">
      <xsd:simpleType>
        <xsd:restriction base="dms:Boolean"/>
      </xsd:simpleType>
    </xsd:element>
    <xsd:element name="Sensitivity" ma:index="27" nillable="true" ma:displayName="Sensitivity" ma:internalName="Sensitivity">
      <xsd:simpleType>
        <xsd:restriction base="dms:Text">
          <xsd:maxLength value="255"/>
        </xsd:restriction>
      </xsd:simpleType>
    </xsd:element>
    <xsd:element name="Importance" ma:index="28" nillable="true" ma:displayName="Importance" ma:internalName="Importance">
      <xsd:simpleType>
        <xsd:restriction base="dms:Text">
          <xsd:maxLength value="255"/>
        </xsd:restriction>
      </xsd:simpleType>
    </xsd:element>
    <xsd:element name="In-Reply-To" ma:index="29" nillable="true" ma:displayName="In-Reply-To" ma:internalName="In_x002d_Reply_x002d_To">
      <xsd:simpleType>
        <xsd:restriction base="dms:Text">
          <xsd:maxLength value="255"/>
        </xsd:restriction>
      </xsd:simpleType>
    </xsd:element>
    <xsd:element name="References" ma:index="30" nillable="true" ma:displayName="References" ma:internalName="References">
      <xsd:simpleType>
        <xsd:restriction base="dms:Text">
          <xsd:maxLength value="255"/>
        </xsd:restriction>
      </xsd:simpleType>
    </xsd:element>
    <xsd:element name="Conversation-Index" ma:index="31" nillable="true" ma:displayName="Conversation-Index" ma:hidden="true" ma:internalName="Conversation_x002d_Index">
      <xsd:simpleType>
        <xsd:restriction base="dms:Text">
          <xsd:maxLength value="255"/>
        </xsd:restriction>
      </xsd:simpleType>
    </xsd:element>
    <xsd:element name="MailPreviewData" ma:index="32" nillable="true" ma:displayName="MailPreviewData" ma:hidden="true" ma:internalName="MailPreviewData">
      <xsd:simpleType>
        <xsd:restriction base="dms:Note"/>
      </xsd:simpleType>
    </xsd:element>
    <xsd:element name="Message-ID" ma:index="34" nillable="true" ma:displayName="Message-ID" ma:hidden="true" ma:internalName="Message_x002d_I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4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13461EFE-DC7A-493D-92F4-C9A24255C89E}">
  <ds:schemaRefs>
    <ds:schemaRef ds:uri="http://purl.org/dc/dcmitype/"/>
    <ds:schemaRef ds:uri="http://schemas.microsoft.com/office/infopath/2007/PartnerControls"/>
    <ds:schemaRef ds:uri="bca0bc44-19d1-4824-98a4-321de56310bf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0dfabd7b-b440-4184-a482-84eae9be39b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7AD0F5-6820-4375-80C4-D49794369A1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60254C0-8CBB-4B12-9A30-A445B223CD3D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E3F71CD3-8AE8-4681-B619-242465D69980}"/>
</file>

<file path=customXml/itemProps6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1469</Words>
  <Application>Microsoft Office PowerPoint</Application>
  <PresentationFormat>Custom</PresentationFormat>
  <Paragraphs>262</Paragraphs>
  <Slides>13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Bosch Office Sans</vt:lpstr>
      <vt:lpstr>Calibri</vt:lpstr>
      <vt:lpstr>Times New Roman</vt:lpstr>
      <vt:lpstr>Wingdings</vt:lpstr>
      <vt:lpstr>Wingdings 3</vt:lpstr>
      <vt:lpstr>Bosch NG</vt:lpstr>
      <vt:lpstr>What is a subsystem? What is a service?</vt:lpstr>
      <vt:lpstr>Definition of a service variant</vt:lpstr>
      <vt:lpstr>Benefits of a service variant</vt:lpstr>
      <vt:lpstr>Service Variants</vt:lpstr>
      <vt:lpstr>Service Variants</vt:lpstr>
      <vt:lpstr>EnvModel RsbLoc</vt:lpstr>
      <vt:lpstr>PowerPoint Presentation</vt:lpstr>
      <vt:lpstr>PowerPoint Presentation</vt:lpstr>
      <vt:lpstr>FlexPER</vt:lpstr>
      <vt:lpstr>EnvModel Service</vt:lpstr>
      <vt:lpstr>PowerPoint Presentation</vt:lpstr>
      <vt:lpstr>PowerPoint Presentation</vt:lpstr>
      <vt:lpstr>Dynamic environment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Doessel Kerrin (XC-AD/EYF1)</dc:creator>
  <cp:lastModifiedBy>Doessel Kerrin (XC-AD/EYF1)</cp:lastModifiedBy>
  <cp:revision>52</cp:revision>
  <dcterms:created xsi:type="dcterms:W3CDTF">2021-07-19T13:31:34Z</dcterms:created>
  <dcterms:modified xsi:type="dcterms:W3CDTF">2021-07-27T12:35:30Z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0x010100F445BC4B3443AB4BB863866FEE2B6A00010001D8899D688FCD429F50F511BCEE1A50</vt:lpwstr>
  </property>
  <property fmtid="{D5CDD505-2E9C-101B-9397-08002B2CF9AE}" pid="9" name="ecm_ItemDeleteBlockHolders">
    <vt:lpwstr/>
  </property>
  <property fmtid="{D5CDD505-2E9C-101B-9397-08002B2CF9AE}" pid="10" name="IconOverlay">
    <vt:lpwstr/>
  </property>
  <property fmtid="{D5CDD505-2E9C-101B-9397-08002B2CF9AE}" pid="11" name="ecm_RecordRestrictions">
    <vt:lpwstr/>
  </property>
  <property fmtid="{D5CDD505-2E9C-101B-9397-08002B2CF9AE}" pid="12" name="ecm_ItemLockHolders">
    <vt:lpwstr/>
  </property>
  <property fmtid="{D5CDD505-2E9C-101B-9397-08002B2CF9AE}" pid="13" name="_vti_ItemHoldRecordStatus">
    <vt:lpwstr/>
  </property>
  <property fmtid="{D5CDD505-2E9C-101B-9397-08002B2CF9AE}" pid="14" name="_vti_ItemDeclaredRecord">
    <vt:lpwstr/>
  </property>
  <property fmtid="{D5CDD505-2E9C-101B-9397-08002B2CF9AE}" pid="15" name="_dlc_DocIdItemGuid">
    <vt:lpwstr>92b74e67-4776-456c-b6a7-dc4b83acd633</vt:lpwstr>
  </property>
  <property fmtid="{D5CDD505-2E9C-101B-9397-08002B2CF9AE}" pid="16" name="ILMRevision">
    <vt:lpwstr/>
  </property>
  <property fmtid="{D5CDD505-2E9C-101B-9397-08002B2CF9AE}" pid="17" name="ConceptualVersion">
    <vt:lpwstr/>
  </property>
  <property fmtid="{D5CDD505-2E9C-101B-9397-08002B2CF9AE}" pid="18" name="ConceptualVersionTreeview">
    <vt:lpwstr/>
  </property>
  <property fmtid="{D5CDD505-2E9C-101B-9397-08002B2CF9AE}" pid="19" name="ILMComments">
    <vt:lpwstr/>
  </property>
  <property fmtid="{D5CDD505-2E9C-101B-9397-08002B2CF9AE}" pid="20" name="ILMExternalReference">
    <vt:lpwstr/>
  </property>
  <property fmtid="{D5CDD505-2E9C-101B-9397-08002B2CF9AE}" pid="21" name="DocIdOfLinkItem">
    <vt:lpwstr/>
  </property>
</Properties>
</file>