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80"/>
    <a:srgbClr val="FFFF00"/>
    <a:srgbClr val="E100FF"/>
    <a:srgbClr val="00FFFF"/>
    <a:srgbClr val="FF0080"/>
    <a:srgbClr val="FF00FF"/>
    <a:srgbClr val="80FF00"/>
    <a:srgbClr val="0080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957" autoAdjust="0"/>
  </p:normalViewPr>
  <p:slideViewPr>
    <p:cSldViewPr>
      <p:cViewPr>
        <p:scale>
          <a:sx n="100" d="100"/>
          <a:sy n="100" d="100"/>
        </p:scale>
        <p:origin x="-54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C18447-9A2B-4E9B-8BBA-D683D88F2978}" type="datetimeFigureOut">
              <a:rPr lang="zh-CN" altLang="en-US" smtClean="0"/>
              <a:t>2013/11/17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E241A4-61B3-4028-A45E-96D8AC5F97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81167" y="1487201"/>
            <a:ext cx="8527715" cy="3322337"/>
            <a:chOff x="3387263" y="577930"/>
            <a:chExt cx="5145452" cy="5400000"/>
          </a:xfrm>
          <a:effectLst>
            <a:outerShdw dir="5400000" algn="ctr" rotWithShape="0">
              <a:srgbClr val="000000"/>
            </a:outerShdw>
            <a:reflection blurRad="190500" endPos="65000" dir="5400000" sy="-100000" algn="bl" rotWithShape="0"/>
          </a:effectLst>
        </p:grpSpPr>
        <p:sp>
          <p:nvSpPr>
            <p:cNvPr id="4" name="矩形 3"/>
            <p:cNvSpPr/>
            <p:nvPr/>
          </p:nvSpPr>
          <p:spPr>
            <a:xfrm>
              <a:off x="3387263" y="577930"/>
              <a:ext cx="5145452" cy="540000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50000">
                  <a:srgbClr val="FFC000">
                    <a:alpha val="95000"/>
                  </a:srgbClr>
                </a:gs>
                <a:gs pos="100000">
                  <a:srgbClr val="00FF00"/>
                </a:gs>
              </a:gsLst>
              <a:lin ang="5400000" scaled="0"/>
            </a:gradFill>
            <a:ln>
              <a:noFill/>
              <a:prstDash val="sysDash"/>
            </a:ln>
            <a:effectLst>
              <a:outerShdw blurRad="254000" dist="101600" dir="5400000" algn="ctr" rotWithShape="0">
                <a:srgbClr val="000000">
                  <a:alpha val="50000"/>
                </a:srgbClr>
              </a:outerShdw>
              <a:reflection blurRad="63500" stA="25000" endPos="1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sz="54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3442258" y="2463083"/>
              <a:ext cx="1008112" cy="965915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dirty="0">
                  <a:solidFill>
                    <a:srgbClr val="FF0000"/>
                  </a:solidFill>
                  <a:latin typeface="华文彩云" pitchFamily="2" charset="-122"/>
                  <a:ea typeface="华文彩云" pitchFamily="2" charset="-122"/>
                </a:rPr>
                <a:t>保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4683294" y="2463083"/>
              <a:ext cx="957759" cy="965915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dirty="0" smtClean="0">
                  <a:solidFill>
                    <a:srgbClr val="FF0000"/>
                  </a:solidFill>
                  <a:latin typeface="华文彩云" pitchFamily="2" charset="-122"/>
                  <a:ea typeface="华文彩云" pitchFamily="2" charset="-122"/>
                </a:rPr>
                <a:t>护</a:t>
              </a:r>
              <a:endParaRPr lang="zh-CN" altLang="en-US" sz="5400" b="1" dirty="0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20966" y="2463083"/>
              <a:ext cx="965916" cy="965915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dirty="0">
                  <a:solidFill>
                    <a:srgbClr val="FF0000"/>
                  </a:solidFill>
                  <a:latin typeface="华文彩云" pitchFamily="2" charset="-122"/>
                  <a:ea typeface="华文彩云" pitchFamily="2" charset="-122"/>
                </a:rPr>
                <a:t>环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7396698" y="2463083"/>
              <a:ext cx="965916" cy="965915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b="1" dirty="0">
                  <a:solidFill>
                    <a:srgbClr val="FF0000"/>
                  </a:solidFill>
                  <a:latin typeface="华文彩云" pitchFamily="2" charset="-122"/>
                  <a:ea typeface="华文彩云" pitchFamily="2" charset="-122"/>
                </a:rPr>
                <a:t>境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35896" y="3573016"/>
              <a:ext cx="2334068" cy="504056"/>
            </a:xfrm>
            <a:prstGeom prst="roundRect">
              <a:avLst>
                <a:gd name="adj" fmla="val 46546"/>
              </a:avLst>
            </a:prstGeom>
            <a:solidFill>
              <a:schemeClr val="bg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/>
                <a:t>保护环境的习惯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355959" y="4436290"/>
              <a:ext cx="1142376" cy="615011"/>
            </a:xfrm>
            <a:prstGeom prst="roundRect">
              <a:avLst/>
            </a:prstGeom>
            <a:solidFill>
              <a:schemeClr val="accent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00FF"/>
                  </a:solidFill>
                </a:rPr>
                <a:t>作者：蒋以清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83968" y="898099"/>
            <a:ext cx="370639" cy="4403109"/>
            <a:chOff x="6222805" y="799109"/>
            <a:chExt cx="370639" cy="4403109"/>
          </a:xfrm>
        </p:grpSpPr>
        <p:sp>
          <p:nvSpPr>
            <p:cNvPr id="19" name="矩形 18"/>
            <p:cNvSpPr/>
            <p:nvPr/>
          </p:nvSpPr>
          <p:spPr>
            <a:xfrm rot="10800000">
              <a:off x="6312815" y="1079342"/>
              <a:ext cx="180020" cy="360040"/>
            </a:xfrm>
            <a:prstGeom prst="rect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0800000">
              <a:off x="6319243" y="4650006"/>
              <a:ext cx="180020" cy="360040"/>
            </a:xfrm>
            <a:prstGeom prst="rect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228184" y="1380406"/>
              <a:ext cx="360040" cy="3308521"/>
            </a:xfrm>
            <a:prstGeom prst="rect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0800000">
              <a:off x="6233404" y="4842178"/>
              <a:ext cx="360040" cy="360040"/>
            </a:xfrm>
            <a:prstGeom prst="ellipse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lin ang="27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222805" y="799109"/>
              <a:ext cx="360040" cy="360040"/>
            </a:xfrm>
            <a:prstGeom prst="ellipse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lin ang="27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44008" y="893862"/>
            <a:ext cx="370639" cy="4403109"/>
            <a:chOff x="6222805" y="799109"/>
            <a:chExt cx="370639" cy="4403109"/>
          </a:xfrm>
        </p:grpSpPr>
        <p:sp>
          <p:nvSpPr>
            <p:cNvPr id="22" name="矩形 21"/>
            <p:cNvSpPr/>
            <p:nvPr/>
          </p:nvSpPr>
          <p:spPr>
            <a:xfrm rot="10800000">
              <a:off x="6312815" y="1079342"/>
              <a:ext cx="180020" cy="360040"/>
            </a:xfrm>
            <a:prstGeom prst="rect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10800000">
              <a:off x="6319243" y="4650006"/>
              <a:ext cx="180020" cy="360040"/>
            </a:xfrm>
            <a:prstGeom prst="rect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28184" y="1380406"/>
              <a:ext cx="360040" cy="3308521"/>
            </a:xfrm>
            <a:prstGeom prst="rect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0800000">
              <a:off x="6233404" y="4842178"/>
              <a:ext cx="360040" cy="360040"/>
            </a:xfrm>
            <a:prstGeom prst="ellipse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lin ang="27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222805" y="799109"/>
              <a:ext cx="360040" cy="360040"/>
            </a:xfrm>
            <a:prstGeom prst="ellipse">
              <a:avLst/>
            </a:prstGeom>
            <a:gradFill flip="none" rotWithShape="1">
              <a:gsLst>
                <a:gs pos="38000">
                  <a:srgbClr val="00FF80"/>
                </a:gs>
                <a:gs pos="87500">
                  <a:srgbClr val="FF0080"/>
                </a:gs>
                <a:gs pos="75000">
                  <a:srgbClr val="FFFF00"/>
                </a:gs>
                <a:gs pos="25000">
                  <a:srgbClr val="00FFFF"/>
                </a:gs>
                <a:gs pos="0">
                  <a:srgbClr val="0000FF"/>
                </a:gs>
                <a:gs pos="12000">
                  <a:srgbClr val="0080FF"/>
                </a:gs>
                <a:gs pos="62500">
                  <a:srgbClr val="80FF00"/>
                </a:gs>
                <a:gs pos="50000">
                  <a:srgbClr val="00FF00"/>
                </a:gs>
                <a:gs pos="100000">
                  <a:srgbClr val="E100FF"/>
                </a:gs>
              </a:gsLst>
              <a:lin ang="27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-0.00347 L 0.46475 -0.00787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-2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-1.85185E-6 L -0.52101 -0.0044 " pathEditMode="relative" rAng="0" ptsTypes="AA">
                                      <p:cBhvr>
                                        <p:cTn id="11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8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6 -0.00671 L 0.0066 -0.00232 " pathEditMode="relative" rAng="0" ptsTypes="AA">
                                      <p:cBhvr>
                                        <p:cTn id="17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98" y="20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21 -0.0044 L 0.00798 -0.0044 " pathEditMode="relative" rAng="0" ptsTypes="AA">
                                      <p:cBhvr>
                                        <p:cTn id="19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2" y="864000"/>
            <a:ext cx="2880320" cy="2520280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004048" y="864000"/>
            <a:ext cx="2880320" cy="2520280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7206" y="3861048"/>
            <a:ext cx="2880320" cy="2520280"/>
          </a:xfrm>
          <a:prstGeom prst="roundRect">
            <a:avLst/>
          </a:prstGeom>
          <a:solidFill>
            <a:srgbClr val="F3F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4048" y="3861048"/>
            <a:ext cx="2880320" cy="2520280"/>
          </a:xfrm>
          <a:prstGeom prst="roundRect">
            <a:avLst/>
          </a:prstGeom>
          <a:solidFill>
            <a:srgbClr val="00F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7206" y="1268760"/>
            <a:ext cx="2862666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12875" y="4277283"/>
            <a:ext cx="2862666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4860" y="4277283"/>
            <a:ext cx="2862666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21702" y="1260044"/>
            <a:ext cx="2862666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15616" y="1637516"/>
            <a:ext cx="1584176" cy="1143412"/>
            <a:chOff x="1115616" y="1637516"/>
            <a:chExt cx="1584176" cy="1143412"/>
          </a:xfrm>
          <a:solidFill>
            <a:srgbClr val="80FFFF"/>
          </a:solidFill>
        </p:grpSpPr>
        <p:sp>
          <p:nvSpPr>
            <p:cNvPr id="14" name="圆角矩形 13"/>
            <p:cNvSpPr/>
            <p:nvPr/>
          </p:nvSpPr>
          <p:spPr>
            <a:xfrm>
              <a:off x="1260696" y="1637516"/>
              <a:ext cx="1152128" cy="495340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同侧圆角矩形 16"/>
            <p:cNvSpPr/>
            <p:nvPr/>
          </p:nvSpPr>
          <p:spPr>
            <a:xfrm>
              <a:off x="1115616" y="2015239"/>
              <a:ext cx="1584176" cy="576064"/>
            </a:xfrm>
            <a:prstGeom prst="round2SameRect">
              <a:avLst>
                <a:gd name="adj1" fmla="val 16807"/>
                <a:gd name="adj2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03648" y="2420888"/>
              <a:ext cx="360040" cy="36004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06193" y="2420888"/>
              <a:ext cx="360000" cy="36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双括号 25"/>
          <p:cNvSpPr/>
          <p:nvPr/>
        </p:nvSpPr>
        <p:spPr>
          <a:xfrm>
            <a:off x="3779912" y="2132856"/>
            <a:ext cx="648072" cy="3408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27" name="双括号 26"/>
          <p:cNvSpPr/>
          <p:nvPr/>
        </p:nvSpPr>
        <p:spPr>
          <a:xfrm>
            <a:off x="4003449" y="5121188"/>
            <a:ext cx="648072" cy="3408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28" name="双括号 27"/>
          <p:cNvSpPr/>
          <p:nvPr/>
        </p:nvSpPr>
        <p:spPr>
          <a:xfrm>
            <a:off x="8028384" y="1885186"/>
            <a:ext cx="648072" cy="34083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Symbol"/>
              </a:rPr>
              <a:t>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056490" y="4778329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ym typeface="Symbol"/>
              </a:rPr>
              <a:t>（</a:t>
            </a:r>
            <a:r>
              <a:rPr lang="en-US" altLang="zh-CN" dirty="0" smtClean="0">
                <a:sym typeface="Symbol"/>
              </a:rPr>
              <a:t></a:t>
            </a:r>
            <a:r>
              <a:rPr lang="zh-CN" altLang="en-US" dirty="0" smtClean="0">
                <a:sym typeface="Symbol"/>
              </a:rPr>
              <a:t>）</a:t>
            </a:r>
            <a:endParaRPr lang="zh-CN" altLang="en-US" dirty="0"/>
          </a:p>
        </p:txBody>
      </p:sp>
      <p:sp>
        <p:nvSpPr>
          <p:cNvPr id="31" name="流程图: 磁盘 30"/>
          <p:cNvSpPr/>
          <p:nvPr/>
        </p:nvSpPr>
        <p:spPr>
          <a:xfrm>
            <a:off x="5724128" y="1700808"/>
            <a:ext cx="720080" cy="1080080"/>
          </a:xfrm>
          <a:prstGeom prst="flowChartMagneticDisk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垃圾桶</a:t>
            </a:r>
            <a:endParaRPr lang="zh-CN" altLang="en-US" dirty="0"/>
          </a:p>
        </p:txBody>
      </p:sp>
      <p:sp>
        <p:nvSpPr>
          <p:cNvPr id="32" name="十二角星 31"/>
          <p:cNvSpPr/>
          <p:nvPr/>
        </p:nvSpPr>
        <p:spPr>
          <a:xfrm>
            <a:off x="5922150" y="1283860"/>
            <a:ext cx="324036" cy="360040"/>
          </a:xfrm>
          <a:prstGeom prst="star1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二角星 39"/>
          <p:cNvSpPr/>
          <p:nvPr/>
        </p:nvSpPr>
        <p:spPr>
          <a:xfrm>
            <a:off x="2422552" y="4818567"/>
            <a:ext cx="324036" cy="342859"/>
          </a:xfrm>
          <a:prstGeom prst="star1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2070303" y="4951090"/>
            <a:ext cx="216946" cy="701700"/>
            <a:chOff x="2504195" y="4918776"/>
            <a:chExt cx="216946" cy="701700"/>
          </a:xfrm>
          <a:solidFill>
            <a:srgbClr val="00FF00"/>
          </a:solidFill>
        </p:grpSpPr>
        <p:sp>
          <p:nvSpPr>
            <p:cNvPr id="62" name="任意多边形 61"/>
            <p:cNvSpPr/>
            <p:nvPr/>
          </p:nvSpPr>
          <p:spPr>
            <a:xfrm>
              <a:off x="2504195" y="4931962"/>
              <a:ext cx="115997" cy="688514"/>
            </a:xfrm>
            <a:custGeom>
              <a:avLst/>
              <a:gdLst>
                <a:gd name="connsiteX0" fmla="*/ 107576 w 115997"/>
                <a:gd name="connsiteY0" fmla="*/ 687751 h 688514"/>
                <a:gd name="connsiteX1" fmla="*/ 96818 w 115997"/>
                <a:gd name="connsiteY1" fmla="*/ 160626 h 688514"/>
                <a:gd name="connsiteX2" fmla="*/ 0 w 115997"/>
                <a:gd name="connsiteY2" fmla="*/ 31535 h 688514"/>
                <a:gd name="connsiteX3" fmla="*/ 107576 w 115997"/>
                <a:gd name="connsiteY3" fmla="*/ 687751 h 6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97" h="688514">
                  <a:moveTo>
                    <a:pt x="107576" y="687751"/>
                  </a:moveTo>
                  <a:cubicBezTo>
                    <a:pt x="123712" y="709266"/>
                    <a:pt x="114747" y="269995"/>
                    <a:pt x="96818" y="160626"/>
                  </a:cubicBezTo>
                  <a:cubicBezTo>
                    <a:pt x="78889" y="51257"/>
                    <a:pt x="0" y="-54526"/>
                    <a:pt x="0" y="31535"/>
                  </a:cubicBezTo>
                  <a:cubicBezTo>
                    <a:pt x="0" y="117596"/>
                    <a:pt x="91440" y="666236"/>
                    <a:pt x="107576" y="687751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2605144" y="4918776"/>
              <a:ext cx="115997" cy="688514"/>
            </a:xfrm>
            <a:custGeom>
              <a:avLst/>
              <a:gdLst>
                <a:gd name="connsiteX0" fmla="*/ 107576 w 115997"/>
                <a:gd name="connsiteY0" fmla="*/ 687751 h 688514"/>
                <a:gd name="connsiteX1" fmla="*/ 96818 w 115997"/>
                <a:gd name="connsiteY1" fmla="*/ 160626 h 688514"/>
                <a:gd name="connsiteX2" fmla="*/ 0 w 115997"/>
                <a:gd name="connsiteY2" fmla="*/ 31535 h 688514"/>
                <a:gd name="connsiteX3" fmla="*/ 107576 w 115997"/>
                <a:gd name="connsiteY3" fmla="*/ 687751 h 68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97" h="688514">
                  <a:moveTo>
                    <a:pt x="107576" y="687751"/>
                  </a:moveTo>
                  <a:cubicBezTo>
                    <a:pt x="123712" y="709266"/>
                    <a:pt x="114747" y="269995"/>
                    <a:pt x="96818" y="160626"/>
                  </a:cubicBezTo>
                  <a:cubicBezTo>
                    <a:pt x="78889" y="51257"/>
                    <a:pt x="0" y="-54526"/>
                    <a:pt x="0" y="31535"/>
                  </a:cubicBezTo>
                  <a:cubicBezTo>
                    <a:pt x="0" y="117596"/>
                    <a:pt x="91440" y="666236"/>
                    <a:pt x="107576" y="687751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78240" y="4951090"/>
            <a:ext cx="1802124" cy="753793"/>
            <a:chOff x="919017" y="4918776"/>
            <a:chExt cx="1802124" cy="753793"/>
          </a:xfrm>
        </p:grpSpPr>
        <p:grpSp>
          <p:nvGrpSpPr>
            <p:cNvPr id="45" name="组合 44"/>
            <p:cNvGrpSpPr/>
            <p:nvPr/>
          </p:nvGrpSpPr>
          <p:grpSpPr>
            <a:xfrm>
              <a:off x="2182083" y="4918776"/>
              <a:ext cx="539058" cy="712220"/>
              <a:chOff x="2182083" y="4918776"/>
              <a:chExt cx="539058" cy="712220"/>
            </a:xfrm>
            <a:solidFill>
              <a:srgbClr val="00FF00"/>
            </a:solidFill>
          </p:grpSpPr>
          <p:sp>
            <p:nvSpPr>
              <p:cNvPr id="43" name="任意多边形 42"/>
              <p:cNvSpPr/>
              <p:nvPr/>
            </p:nvSpPr>
            <p:spPr>
              <a:xfrm>
                <a:off x="2182083" y="494248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919017" y="4953757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47" name="任意多边形 46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135963" y="4970869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50" name="任意多边形 49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366722" y="4957683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53" name="任意多边形 52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1583668" y="4953939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56" name="任意多边形 55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1864848" y="4940571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59" name="任意多边形 58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2287249" y="4940753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65" name="任意多边形 64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1358366" y="4964712"/>
            <a:ext cx="1802124" cy="753793"/>
            <a:chOff x="919017" y="4918776"/>
            <a:chExt cx="1802124" cy="753793"/>
          </a:xfrm>
        </p:grpSpPr>
        <p:grpSp>
          <p:nvGrpSpPr>
            <p:cNvPr id="69" name="组合 68"/>
            <p:cNvGrpSpPr/>
            <p:nvPr/>
          </p:nvGrpSpPr>
          <p:grpSpPr>
            <a:xfrm>
              <a:off x="2504195" y="4918776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88" name="任意多边形 87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919017" y="4953757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86" name="任意多边形 85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35963" y="4970869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84" name="任意多边形 83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366722" y="4957683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82" name="任意多边形 81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583668" y="4953939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80" name="任意多边形 79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864848" y="4940571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78" name="任意多边形 77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87249" y="4940753"/>
              <a:ext cx="216946" cy="701700"/>
              <a:chOff x="2504195" y="4918776"/>
              <a:chExt cx="216946" cy="701700"/>
            </a:xfrm>
            <a:solidFill>
              <a:srgbClr val="00FF00"/>
            </a:solidFill>
          </p:grpSpPr>
          <p:sp>
            <p:nvSpPr>
              <p:cNvPr id="76" name="任意多边形 75"/>
              <p:cNvSpPr/>
              <p:nvPr/>
            </p:nvSpPr>
            <p:spPr>
              <a:xfrm>
                <a:off x="2504195" y="4931962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2605144" y="4918776"/>
                <a:ext cx="115997" cy="688514"/>
              </a:xfrm>
              <a:custGeom>
                <a:avLst/>
                <a:gdLst>
                  <a:gd name="connsiteX0" fmla="*/ 107576 w 115997"/>
                  <a:gd name="connsiteY0" fmla="*/ 687751 h 688514"/>
                  <a:gd name="connsiteX1" fmla="*/ 96818 w 115997"/>
                  <a:gd name="connsiteY1" fmla="*/ 160626 h 688514"/>
                  <a:gd name="connsiteX2" fmla="*/ 0 w 115997"/>
                  <a:gd name="connsiteY2" fmla="*/ 31535 h 688514"/>
                  <a:gd name="connsiteX3" fmla="*/ 107576 w 115997"/>
                  <a:gd name="connsiteY3" fmla="*/ 687751 h 68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997" h="688514">
                    <a:moveTo>
                      <a:pt x="107576" y="687751"/>
                    </a:moveTo>
                    <a:cubicBezTo>
                      <a:pt x="123712" y="709266"/>
                      <a:pt x="114747" y="269995"/>
                      <a:pt x="96818" y="160626"/>
                    </a:cubicBezTo>
                    <a:cubicBezTo>
                      <a:pt x="78889" y="51257"/>
                      <a:pt x="0" y="-54526"/>
                      <a:pt x="0" y="31535"/>
                    </a:cubicBezTo>
                    <a:cubicBezTo>
                      <a:pt x="0" y="117596"/>
                      <a:pt x="91440" y="666236"/>
                      <a:pt x="107576" y="687751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1" name="流程图: 磁盘 90"/>
          <p:cNvSpPr/>
          <p:nvPr/>
        </p:nvSpPr>
        <p:spPr>
          <a:xfrm>
            <a:off x="5292080" y="4818567"/>
            <a:ext cx="432048" cy="821037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可回收</a:t>
            </a:r>
            <a:endParaRPr lang="zh-CN" altLang="en-US" sz="900" dirty="0"/>
          </a:p>
        </p:txBody>
      </p:sp>
      <p:sp>
        <p:nvSpPr>
          <p:cNvPr id="92" name="流程图: 磁盘 91"/>
          <p:cNvSpPr/>
          <p:nvPr/>
        </p:nvSpPr>
        <p:spPr>
          <a:xfrm>
            <a:off x="6032804" y="4831594"/>
            <a:ext cx="432048" cy="821037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不可回收</a:t>
            </a:r>
          </a:p>
        </p:txBody>
      </p:sp>
      <p:sp>
        <p:nvSpPr>
          <p:cNvPr id="93" name="流程图: 磁盘 92"/>
          <p:cNvSpPr/>
          <p:nvPr/>
        </p:nvSpPr>
        <p:spPr>
          <a:xfrm>
            <a:off x="6660232" y="4796978"/>
            <a:ext cx="432048" cy="821037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厨余垃圾</a:t>
            </a:r>
            <a:endParaRPr lang="zh-CN" altLang="en-US" sz="900" dirty="0"/>
          </a:p>
        </p:txBody>
      </p:sp>
      <p:sp>
        <p:nvSpPr>
          <p:cNvPr id="94" name="流程图: 磁盘 93"/>
          <p:cNvSpPr/>
          <p:nvPr/>
        </p:nvSpPr>
        <p:spPr>
          <a:xfrm>
            <a:off x="7236296" y="4768203"/>
            <a:ext cx="432048" cy="821037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有害垃圾</a:t>
            </a:r>
          </a:p>
        </p:txBody>
      </p:sp>
      <p:sp>
        <p:nvSpPr>
          <p:cNvPr id="95" name="流程图: 磁盘 94"/>
          <p:cNvSpPr/>
          <p:nvPr/>
        </p:nvSpPr>
        <p:spPr>
          <a:xfrm>
            <a:off x="7236296" y="4437112"/>
            <a:ext cx="144016" cy="216024"/>
          </a:xfrm>
          <a:prstGeom prst="flowChartMagneticDisk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/>
          <p:cNvCxnSpPr/>
          <p:nvPr/>
        </p:nvCxnSpPr>
        <p:spPr>
          <a:xfrm flipH="1">
            <a:off x="7524328" y="4277283"/>
            <a:ext cx="648072" cy="267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双括号 97"/>
          <p:cNvSpPr/>
          <p:nvPr/>
        </p:nvSpPr>
        <p:spPr>
          <a:xfrm>
            <a:off x="8244408" y="4077072"/>
            <a:ext cx="648072" cy="46805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电池</a:t>
            </a:r>
            <a:endParaRPr lang="zh-CN" altLang="en-US" sz="1200" dirty="0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7308304" y="4653136"/>
            <a:ext cx="0" cy="115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660232" y="4545124"/>
            <a:ext cx="144016" cy="108012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4651521" y="4277283"/>
            <a:ext cx="1864695" cy="321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779912" y="4077072"/>
            <a:ext cx="648072" cy="36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果皮</a:t>
            </a:r>
            <a:endParaRPr lang="zh-CN" altLang="en-US" sz="1000" dirty="0"/>
          </a:p>
        </p:txBody>
      </p:sp>
      <p:cxnSp>
        <p:nvCxnSpPr>
          <p:cNvPr id="107" name="直接箭头连接符 106"/>
          <p:cNvCxnSpPr>
            <a:stCxn id="102" idx="4"/>
          </p:cNvCxnSpPr>
          <p:nvPr/>
        </p:nvCxnSpPr>
        <p:spPr>
          <a:xfrm>
            <a:off x="6732240" y="4653136"/>
            <a:ext cx="0" cy="17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044493" y="116632"/>
            <a:ext cx="3204335" cy="648072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哪几个是保护环境的行为？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12" name="直接箭头连接符 111"/>
          <p:cNvCxnSpPr>
            <a:stCxn id="32" idx="4"/>
          </p:cNvCxnSpPr>
          <p:nvPr/>
        </p:nvCxnSpPr>
        <p:spPr>
          <a:xfrm>
            <a:off x="6084168" y="1643900"/>
            <a:ext cx="0" cy="241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闪电形 12"/>
          <p:cNvSpPr/>
          <p:nvPr/>
        </p:nvSpPr>
        <p:spPr>
          <a:xfrm>
            <a:off x="1776791" y="908720"/>
            <a:ext cx="351324" cy="351324"/>
          </a:xfrm>
          <a:prstGeom prst="lightningBol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闪电形 89"/>
          <p:cNvSpPr/>
          <p:nvPr/>
        </p:nvSpPr>
        <p:spPr>
          <a:xfrm>
            <a:off x="6236900" y="3897680"/>
            <a:ext cx="351324" cy="351324"/>
          </a:xfrm>
          <a:prstGeom prst="lightningBolt">
            <a:avLst/>
          </a:prstGeom>
          <a:solidFill>
            <a:srgbClr val="E1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闪电形 95"/>
          <p:cNvSpPr/>
          <p:nvPr/>
        </p:nvSpPr>
        <p:spPr>
          <a:xfrm>
            <a:off x="1840252" y="3861048"/>
            <a:ext cx="351324" cy="351324"/>
          </a:xfrm>
          <a:prstGeom prst="lightningBolt">
            <a:avLst/>
          </a:prstGeom>
          <a:solidFill>
            <a:srgbClr val="00FF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闪电形 98"/>
          <p:cNvSpPr/>
          <p:nvPr/>
        </p:nvSpPr>
        <p:spPr>
          <a:xfrm>
            <a:off x="6159407" y="885458"/>
            <a:ext cx="351324" cy="3513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V="1">
            <a:off x="2679563" y="6453335"/>
            <a:ext cx="360041" cy="3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sndAc>
          <p:stSnd>
            <p:snd r:embed="rId4" name="baohuhuanjing1.wav"/>
          </p:stSnd>
        </p:sndAc>
      </p:transition>
    </mc:Choice>
    <mc:Fallback>
      <p:transition spd="slow" advClick="0" advTm="0">
        <p:sndAc>
          <p:stSnd>
            <p:snd r:embed="rId4" name="baohuhuanjing1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26" grpId="0" animBg="1"/>
      <p:bldP spid="27" grpId="0" animBg="1"/>
      <p:bldP spid="28" grpId="0" animBg="1"/>
      <p:bldP spid="30" grpId="0"/>
      <p:bldP spid="31" grpId="0" animBg="1"/>
      <p:bldP spid="32" grpId="0" animBg="1"/>
      <p:bldP spid="4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102" grpId="0" animBg="1"/>
      <p:bldP spid="105" grpId="0" animBg="1"/>
      <p:bldP spid="110" grpId="0" animBg="1"/>
      <p:bldP spid="13" grpId="0" animBg="1"/>
      <p:bldP spid="90" grpId="0" animBg="1"/>
      <p:bldP spid="96" grpId="0" animBg="1"/>
      <p:bldP spid="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2" descr="http://www.xincheping.com/UploadFile/Upload/News/2012/12/17/20121217080633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4960" y="527677"/>
            <a:ext cx="8231496" cy="5493611"/>
            <a:chOff x="444960" y="527677"/>
            <a:chExt cx="8231496" cy="549361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419872" y="692696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508104" y="692696"/>
              <a:ext cx="0" cy="1944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2699792" y="692696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4139952" y="2348880"/>
              <a:ext cx="2880000" cy="2880320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2060"/>
                  </a:solidFill>
                  <a:latin typeface="华文琥珀" pitchFamily="2" charset="-122"/>
                  <a:ea typeface="华文琥珀" pitchFamily="2" charset="-122"/>
                </a:rPr>
                <a:t>开车会对空气产生影响，周末出行时尽量多乘坐公交车，少开车。</a:t>
              </a:r>
              <a:endParaRPr lang="zh-CN" altLang="en-US" dirty="0">
                <a:solidFill>
                  <a:srgbClr val="002060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365176" y="527677"/>
              <a:ext cx="2304256" cy="1944216"/>
              <a:chOff x="3851920" y="602686"/>
              <a:chExt cx="2304256" cy="194421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851920" y="602686"/>
                <a:ext cx="2304256" cy="1944216"/>
              </a:xfrm>
              <a:prstGeom prst="rect">
                <a:avLst/>
              </a:prstGeom>
              <a:solidFill>
                <a:schemeClr val="bg1">
                  <a:alpha val="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磁盘 18"/>
              <p:cNvSpPr/>
              <p:nvPr/>
            </p:nvSpPr>
            <p:spPr>
              <a:xfrm>
                <a:off x="4119836" y="1559793"/>
                <a:ext cx="144016" cy="288032"/>
              </a:xfrm>
              <a:prstGeom prst="flowChartMagneticDisk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磁盘 20"/>
              <p:cNvSpPr/>
              <p:nvPr/>
            </p:nvSpPr>
            <p:spPr>
              <a:xfrm>
                <a:off x="4744095" y="1551484"/>
                <a:ext cx="144016" cy="288032"/>
              </a:xfrm>
              <a:prstGeom prst="flowChartMagneticDisk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6" name="直接箭头连接符 25"/>
            <p:cNvCxnSpPr/>
            <p:nvPr/>
          </p:nvCxnSpPr>
          <p:spPr>
            <a:xfrm>
              <a:off x="1619672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4960" y="2934839"/>
              <a:ext cx="2520280" cy="2726407"/>
            </a:xfrm>
            <a:prstGeom prst="rect">
              <a:avLst/>
            </a:prstGeom>
            <a:solidFill>
              <a:srgbClr val="00FFFF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2060"/>
                  </a:solidFill>
                  <a:latin typeface="华文琥珀" pitchFamily="2" charset="-122"/>
                  <a:ea typeface="华文琥珀" pitchFamily="2" charset="-122"/>
                </a:rPr>
                <a:t>垃圾分类很重要，如果有害垃圾（如电池等）扔进可回收垃圾，后果将不堪设想。</a:t>
              </a:r>
              <a:endParaRPr lang="zh-CN" altLang="en-US" dirty="0">
                <a:solidFill>
                  <a:srgbClr val="002060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28" name="十二角星 27"/>
            <p:cNvSpPr/>
            <p:nvPr/>
          </p:nvSpPr>
          <p:spPr>
            <a:xfrm>
              <a:off x="2627784" y="1484784"/>
              <a:ext cx="144016" cy="180020"/>
            </a:xfrm>
            <a:prstGeom prst="star12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十角星 28"/>
            <p:cNvSpPr/>
            <p:nvPr/>
          </p:nvSpPr>
          <p:spPr>
            <a:xfrm>
              <a:off x="2915816" y="1772816"/>
              <a:ext cx="144016" cy="216024"/>
            </a:xfrm>
            <a:prstGeom prst="star10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915816" y="1988840"/>
              <a:ext cx="72008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635896" y="3645024"/>
              <a:ext cx="0" cy="1872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3635896" y="5445224"/>
              <a:ext cx="3384056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7164288" y="3356992"/>
              <a:ext cx="1512168" cy="266429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华文琥珀" pitchFamily="2" charset="-122"/>
                  <a:ea typeface="华文琥珀" pitchFamily="2" charset="-122"/>
                </a:rPr>
                <a:t>乱</a:t>
              </a:r>
              <a:r>
                <a:rPr lang="zh-CN" altLang="en-US" dirty="0">
                  <a:latin typeface="华文琥珀" pitchFamily="2" charset="-122"/>
                  <a:ea typeface="华文琥珀" pitchFamily="2" charset="-122"/>
                </a:rPr>
                <a:t>扔</a:t>
              </a:r>
              <a:r>
                <a:rPr lang="zh-CN" altLang="en-US" dirty="0" smtClean="0">
                  <a:latin typeface="华文琥珀" pitchFamily="2" charset="-122"/>
                  <a:ea typeface="华文琥珀" pitchFamily="2" charset="-122"/>
                </a:rPr>
                <a:t>垃圾会污染环境，如果乱扔塑料袋的话，</a:t>
              </a:r>
              <a:r>
                <a:rPr lang="en-US" altLang="zh-CN" dirty="0" smtClean="0">
                  <a:latin typeface="华文琥珀" pitchFamily="2" charset="-122"/>
                  <a:ea typeface="华文琥珀" pitchFamily="2" charset="-122"/>
                </a:rPr>
                <a:t>500</a:t>
              </a:r>
              <a:r>
                <a:rPr lang="zh-CN" altLang="en-US" dirty="0" smtClean="0">
                  <a:latin typeface="华文琥珀" pitchFamily="2" charset="-122"/>
                  <a:ea typeface="华文琥珀" pitchFamily="2" charset="-122"/>
                </a:rPr>
                <a:t>年塑料袋都不会溶解！！所以尽量不要乱丢垃圾。</a:t>
              </a:r>
              <a:endParaRPr lang="zh-CN" altLang="en-US" dirty="0">
                <a:latin typeface="华文琥珀" pitchFamily="2" charset="-122"/>
                <a:ea typeface="华文琥珀" pitchFamily="2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041" y="602686"/>
              <a:ext cx="987326" cy="653430"/>
            </a:xfrm>
            <a:prstGeom prst="rect">
              <a:avLst/>
            </a:prstGeom>
          </p:spPr>
        </p:pic>
        <p:sp>
          <p:nvSpPr>
            <p:cNvPr id="23" name="流程图: 磁盘 22"/>
            <p:cNvSpPr/>
            <p:nvPr/>
          </p:nvSpPr>
          <p:spPr>
            <a:xfrm>
              <a:off x="1943708" y="1484784"/>
              <a:ext cx="144016" cy="288032"/>
            </a:xfrm>
            <a:prstGeom prst="flowChartMagneticDisk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8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97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10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20969192">
            <a:off x="1547664" y="1844824"/>
            <a:ext cx="6858297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600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 r="-100000" b="-100000"/>
                </a:gradFill>
                <a:effectLst>
                  <a:reflection blurRad="6350" stA="60000" endA="900" endPos="58000" dir="5400000" sy="-100000" algn="bl" rotWithShape="0"/>
                </a:effectLst>
                <a:latin typeface="Cooper Black" pitchFamily="18" charset="0"/>
              </a:rPr>
              <a:t>Good bye!</a:t>
            </a:r>
            <a:endParaRPr lang="zh-CN" altLang="en-US" sz="9600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 r="-100000" b="-100000"/>
              </a:gradFill>
              <a:effectLst>
                <a:reflection blurRad="6350" stA="60000" endA="900" endPos="58000" dir="5400000" sy="-100000" algn="bl" rotWithShape="0"/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7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8113</TotalTime>
  <Words>110</Words>
  <Application>Microsoft Office PowerPoint</Application>
  <PresentationFormat>全屏显示(4:3)</PresentationFormat>
  <Paragraphs>22</Paragraphs>
  <Slides>6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气流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Daniel</dc:creator>
  <cp:lastModifiedBy>Daniel</cp:lastModifiedBy>
  <cp:revision>60</cp:revision>
  <dcterms:created xsi:type="dcterms:W3CDTF">2013-09-28T12:17:29Z</dcterms:created>
  <dcterms:modified xsi:type="dcterms:W3CDTF">2013-11-17T13:54:31Z</dcterms:modified>
</cp:coreProperties>
</file>