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1" r:id="rId4"/>
    <p:sldId id="310" r:id="rId5"/>
    <p:sldId id="312" r:id="rId6"/>
    <p:sldId id="313" r:id="rId7"/>
    <p:sldId id="314" r:id="rId8"/>
    <p:sldId id="265" r:id="rId9"/>
    <p:sldId id="266" r:id="rId10"/>
    <p:sldId id="267" r:id="rId11"/>
    <p:sldId id="26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07" r:id="rId20"/>
    <p:sldId id="308" r:id="rId21"/>
    <p:sldId id="292" r:id="rId22"/>
    <p:sldId id="293" r:id="rId23"/>
    <p:sldId id="294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D20F-21DB-4649-8F38-C7BFAB980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3CA46-5F6B-4414-8B0D-EBBD9240F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60C4B-B3E5-41CD-9D42-19980E8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661BA-5640-44B3-BE2C-A66502EC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FB86D-B56E-4D6D-B8B8-230FF7CE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8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5B64-9B61-48B1-936C-648E26A5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7AECD-5A8B-47C4-B081-B674CBB0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1E033-E546-48D3-A2CD-E56018BE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E4F46-2E08-4E37-B595-125BE50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38DE-F538-4F69-85EC-FB4AF11D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0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B3172-D3BF-477F-A1D6-14DAAC1E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06B84-F073-4980-A2ED-2F2B44B1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E4222-0863-4132-8C06-EC9F7E57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87A88-481C-4DDD-87D4-2946C632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4DE4D-9C9D-4472-BC3A-DF700FB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728C-8184-4175-A82A-6FBF4FBC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30AA-F7BB-426E-972D-E09271B0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6D74C-5308-424A-9808-238F366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5698A-3761-404D-AC61-680F056F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3625-DDB5-478A-A7EF-61921D02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1251-F28E-404E-B0A1-4B3B4E26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AA943-DED0-406D-9090-45FDCDBB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AE3C3-87D0-47A7-BBBF-9DC7D600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BCB5-E43B-4008-B723-28FE0992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FF118-8C0E-4E7D-A34B-00B052E0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76ED-0D09-458D-9F64-222D7D7A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85F15-0362-4E53-963B-1E583EB9D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9A206-EE7B-455A-9C2A-7CF2D04D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56B3D-0F16-47BA-8670-E5374239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955D3-A9FC-4820-9A4C-088797D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923E8-57F7-4FB9-87EA-BF9070D4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20722-2639-4B01-8A7F-C7948441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489E9-4FFA-45CB-B2A4-91D2E91E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12FE1-D07B-429F-ABC2-1A079D9F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063440-74E1-41FB-B32B-B9D80D477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FC30CD-769F-44C1-8B51-3CFC6962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A029F-E46C-4740-8C8D-5C8AD199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D334F-3542-47BE-92EE-16AD00FB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7546B-5624-4970-9743-E870D72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2CA6-01B7-4101-B8FE-E023E289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4CBDA-46ED-4430-9B95-673961F3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783199-FB76-46B0-B7F3-A585001E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5B370-4BC5-4509-B0DC-9B81BCD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039CB-8D31-49DB-9FF5-00F00AB3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57D6B-6D73-4DC6-B56B-562429B8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E9E69-EF12-4FAC-90AE-2D0212CB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203B-0741-4E9C-A21E-C9608E8F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ADE2D-3B98-4C61-B1FC-19EB2E1F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F3BC0-A680-4AD3-8BB0-68E1DBCA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B96EC-240E-477D-AB86-AF66DBB3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2B785-986E-4CF3-A840-04C7DAB5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48F24-3481-4079-B062-F565CE6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CB17-AEBE-48EF-B274-F650CD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FBC190-A519-4573-9606-C8B67225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2E22F-CA8E-4650-99CB-383B13DF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F348C-8240-48E6-9673-C16845A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8CFF4-030D-4448-9FDE-A508F6AC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AEA6B-BD55-4939-9499-591C6C2C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58C40-DBEA-41B9-82BD-B169B34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4726C-C22B-4C87-BEA1-D045284F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E042-16FC-45A5-B8AD-DE28CB5B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F92-4118-43E6-9C40-C83B085E7E1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DE2C3-B3D6-4EE1-B512-061C1643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6C42F-392F-45A9-B25D-221391A67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6CEA-0722-4E91-B16B-D546E4F3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771F0-E729-4C64-95B0-362695514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B2A341-3A63-437A-96EC-128283DC7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48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阶行列式是由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=1,2…,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sz="2400" dirty="0"/>
                  <a:t>下式确定的一个数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也称为行列式的完全展开式。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是偶排列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奇排列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引理：行列互换，值不变。</a:t>
            </a:r>
            <a:endParaRPr lang="en-US" altLang="zh-CN" sz="2400" dirty="0"/>
          </a:p>
          <a:p>
            <a:r>
              <a:rPr lang="zh-CN" altLang="en-US" sz="2400" dirty="0"/>
              <a:t>引理：用一个数乘行列式的某行等于用这个数乘此行列式。</a:t>
            </a:r>
            <a:endParaRPr lang="en-US" altLang="zh-CN" sz="2400" dirty="0"/>
          </a:p>
          <a:p>
            <a:r>
              <a:rPr lang="zh-CN" altLang="en-US" sz="2400" dirty="0"/>
              <a:t>引理：如果行列式中某一行是两组数之和，则这个行列式等于两个行列式之和，这两个行列式分别以这两组数为该行，而其余各行与原行列式对应各行相同。</a:t>
            </a:r>
            <a:endParaRPr lang="en-US" altLang="zh-CN" sz="2400" dirty="0"/>
          </a:p>
          <a:p>
            <a:r>
              <a:rPr lang="zh-CN" altLang="en-US" sz="2400" dirty="0"/>
              <a:t>引理：对换行列式中两行的位置，行列式反号。</a:t>
            </a:r>
            <a:endParaRPr lang="en-US" altLang="zh-CN" sz="2400" dirty="0"/>
          </a:p>
          <a:p>
            <a:r>
              <a:rPr lang="zh-CN" altLang="en-US" sz="2400" dirty="0"/>
              <a:t>引理：如果行列式中有两行成比例，则行列式等于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引理：把一行的某个倍数加到另一行，行列式的值不变。</a:t>
            </a:r>
            <a:r>
              <a:rPr lang="en-US" altLang="zh-C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37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个数</m:t>
                    </m:r>
                  </m:oMath>
                </a14:m>
                <a:r>
                  <a:rPr lang="zh-CN" altLang="en-US" sz="2400" dirty="0"/>
                  <a:t>排成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sz="2400" dirty="0"/>
                  <a:t>矩形的数表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称为一个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矩阵，记做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400" dirty="0"/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/>
                  <a:t>行第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2400" dirty="0"/>
                  <a:t>列的元素。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特殊的矩阵种类：</a:t>
                </a:r>
                <a:endParaRPr lang="en-US" altLang="zh-CN" sz="2000" dirty="0"/>
              </a:p>
              <a:p>
                <a:r>
                  <a:rPr lang="zh-CN" altLang="en-US" sz="2000" dirty="0"/>
                  <a:t>零矩阵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单位矩阵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纯量矩阵：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上三角矩阵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下三角矩阵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对称矩阵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反对称矩阵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628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8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定义：矩阵的相等</a:t>
            </a:r>
            <a:endParaRPr lang="en-US" altLang="zh-CN" sz="2800" dirty="0"/>
          </a:p>
          <a:p>
            <a:r>
              <a:rPr lang="zh-CN" altLang="en-US" sz="2800" dirty="0"/>
              <a:t>定义：矩阵的加法</a:t>
            </a:r>
            <a:endParaRPr lang="en-US" altLang="zh-CN" sz="2800" dirty="0"/>
          </a:p>
          <a:p>
            <a:r>
              <a:rPr lang="zh-CN" altLang="en-US" sz="2800" dirty="0"/>
              <a:t>定义：矩阵的数量乘法</a:t>
            </a:r>
          </a:p>
        </p:txBody>
      </p:sp>
    </p:spTree>
    <p:extLst>
      <p:ext uri="{BB962C8B-B14F-4D97-AF65-F5344CB8AC3E}">
        <p14:creationId xmlns:p14="http://schemas.microsoft.com/office/powerpoint/2010/main" val="21567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定义：矩阵的乘法</a:t>
                </a:r>
                <a:endParaRPr lang="en-US" altLang="zh-CN" sz="2800" dirty="0"/>
              </a:p>
              <a:p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𝑟𝑗</m:t>
                        </m:r>
                      </m:sub>
                    </m:sSub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乘积</m:t>
                    </m:r>
                  </m:oMath>
                </a14:m>
                <a:r>
                  <a:rPr lang="zh-CN" altLang="en-US" sz="2800" dirty="0"/>
                  <a:t>，记做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9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矩阵乘法的一个重要例子：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6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则方程组可以写为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7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矩阵乘法的性质：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5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AFD4-B1F2-47BE-BA98-69B0BFAC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481AA3-C6DF-4069-8929-7AF6D8C5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481AA3-C6DF-4069-8929-7AF6D8C5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0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DF0E1-6C21-42A6-B9B8-EB37FAAC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模意义下运算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E0230-71C0-4538-8EF3-ACF0B5372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E0230-71C0-4538-8EF3-ACF0B5372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C58AA-E33D-46FE-B7B5-3A8C7343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E8E6-F15B-40DE-9C0E-42504EF0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主元消元法</a:t>
            </a:r>
            <a:endParaRPr lang="en-US" altLang="zh-CN" dirty="0"/>
          </a:p>
          <a:p>
            <a:r>
              <a:rPr lang="zh-CN" altLang="en-US" dirty="0"/>
              <a:t>辗转相消法</a:t>
            </a:r>
          </a:p>
        </p:txBody>
      </p:sp>
    </p:spTree>
    <p:extLst>
      <p:ext uri="{BB962C8B-B14F-4D97-AF65-F5344CB8AC3E}">
        <p14:creationId xmlns:p14="http://schemas.microsoft.com/office/powerpoint/2010/main" val="34630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如果存在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方阵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可逆</m:t>
                    </m:r>
                  </m:oMath>
                </a14:m>
                <a:r>
                  <a:rPr lang="zh-CN" altLang="en-US" sz="2400" dirty="0"/>
                  <a:t>的（或者非奇异的），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一个逆矩阵。</a:t>
                </a:r>
                <a:endParaRPr lang="en-US" altLang="zh-CN" sz="2400" dirty="0"/>
              </a:p>
              <a:p>
                <a:r>
                  <a:rPr lang="zh-CN" altLang="en-US" sz="2400" dirty="0"/>
                  <a:t>否则称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不可逆的（或奇异的）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定理：逆矩阵如果存在，则逆矩阵唯一</a:t>
            </a:r>
          </a:p>
        </p:txBody>
      </p:sp>
    </p:spTree>
    <p:extLst>
      <p:ext uri="{BB962C8B-B14F-4D97-AF65-F5344CB8AC3E}">
        <p14:creationId xmlns:p14="http://schemas.microsoft.com/office/powerpoint/2010/main" val="400849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运算符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方阵，则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证明的提示：构造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引理：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0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引理：设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方阵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/>
                  <a:t>非零解的充分必要条件是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奇异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引理：设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且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引理：若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1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逆矩阵的性质：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1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可逆</m:t>
                    </m:r>
                  </m:oMath>
                </a14:m>
                <a:r>
                  <a:rPr lang="zh-CN" altLang="en-US" sz="2400" dirty="0"/>
                  <a:t>，则线性方程组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/>
                  <a:t>唯一解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9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定义：矩阵的初等行（列）变换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用一个非零的数乘以某行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将某一行的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倍加到另一行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互换两行</a:t>
                </a:r>
                <a:endParaRPr lang="en-US" altLang="zh-CN" sz="2000" dirty="0"/>
              </a:p>
              <a:p>
                <a:r>
                  <a:rPr lang="zh-CN" altLang="en-US" sz="2400" dirty="0"/>
                  <a:t>定义：单位阵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经过</m:t>
                    </m:r>
                  </m:oMath>
                </a14:m>
                <a:r>
                  <a:rPr lang="zh-CN" altLang="en-US" sz="2400" dirty="0"/>
                  <a:t>一次初等变换得到的矩阵称为初等矩阵，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初等矩阵：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54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初等矩阵：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51AA0-E1E6-447C-BF7F-3CDC8D44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7312A1-0506-42E9-8ADA-728BC8DF7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7312A1-0506-42E9-8ADA-728BC8DF7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568"/>
                <a:ext cx="10857931" cy="49814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568"/>
                <a:ext cx="10857931" cy="4981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54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定理：用初等矩阵左（右）乘矩阵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，相当于对矩阵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实行</m:t>
                    </m:r>
                  </m:oMath>
                </a14:m>
                <a:r>
                  <a:rPr lang="zh-CN" altLang="en-US" sz="2800" dirty="0"/>
                  <a:t>相应的初等行（列）变换</a:t>
                </a:r>
                <a:endParaRPr lang="en-US" altLang="zh-CN" sz="2800" dirty="0"/>
              </a:p>
              <a:p>
                <a:r>
                  <a:rPr lang="zh-CN" altLang="en-US" sz="2800" dirty="0"/>
                  <a:t>定理：初等矩阵都可逆。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8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定义：若矩阵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400" dirty="0"/>
                  <a:t>由矩阵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经过</m:t>
                    </m:r>
                  </m:oMath>
                </a14:m>
                <a:r>
                  <a:rPr lang="zh-CN" altLang="en-US" sz="2400" dirty="0"/>
                  <a:t>一系列初等变换得到，则称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相抵</m:t>
                    </m:r>
                  </m:oMath>
                </a14:m>
                <a:r>
                  <a:rPr lang="zh-CN" altLang="en-US" sz="2400" dirty="0"/>
                  <a:t>（等价），记做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定理：相抵是一种等价关系。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1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初等变换求逆矩阵：</a:t>
                </a:r>
                <a:endParaRPr lang="en-US" altLang="zh-CN" sz="2800" dirty="0"/>
              </a:p>
              <a:p>
                <a:r>
                  <a:rPr lang="zh-CN" altLang="en-US" sz="2800" dirty="0"/>
                  <a:t>构造一个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一系列</m:t>
                    </m:r>
                  </m:oMath>
                </a14:m>
                <a:r>
                  <a:rPr lang="zh-CN" altLang="en-US" sz="2800" dirty="0"/>
                  <a:t>的初等变换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6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24DB7-8C1F-4EAB-98DD-F73C9E36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D6152-CC84-4B13-92BF-BAE0C3D03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D6152-CC84-4B13-92BF-BAE0C3D03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3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E460-7814-4F10-A8E6-5B75FABE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最大公因数、最小公倍数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B022F6-7758-4C9D-BC50-88FFD221D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找到一个最大的数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找到一个最小的数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辗转相除法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B022F6-7758-4C9D-BC50-88FFD221D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9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AA24-24AB-4FAA-9947-BB2354DB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360AF-846F-431D-B847-4102B28D6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进制数定义：满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进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十进制转换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进制：短除法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进制转换十进制：按定义转换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360AF-846F-431D-B847-4102B28D6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7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B1966-3783-410A-9D14-2D59286F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DC77E-121B-42B4-A86E-E7BFD35B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大整数存储方法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重载运算符</a:t>
            </a:r>
            <a:endParaRPr lang="en-US" altLang="zh-CN" dirty="0"/>
          </a:p>
          <a:p>
            <a:r>
              <a:rPr lang="zh-CN" altLang="en-US" dirty="0"/>
              <a:t>压位</a:t>
            </a:r>
          </a:p>
        </p:txBody>
      </p:sp>
    </p:spTree>
    <p:extLst>
      <p:ext uri="{BB962C8B-B14F-4D97-AF65-F5344CB8AC3E}">
        <p14:creationId xmlns:p14="http://schemas.microsoft.com/office/powerpoint/2010/main" val="41512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排列和逆序对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排列的定义</a:t>
                </a:r>
                <a:endParaRPr lang="en-US" altLang="zh-CN" sz="2800" dirty="0"/>
              </a:p>
              <a:p>
                <a:r>
                  <a:rPr lang="zh-CN" altLang="en-US" sz="2800" dirty="0"/>
                  <a:t>逆序对的定义：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定义：在一个排列中，对换其中某两个数，其余的数不动，得到另一个排列，这种操作称为一个对换。</a:t>
                </a:r>
                <a:endParaRPr lang="en-US" altLang="zh-CN" sz="2800" dirty="0"/>
              </a:p>
              <a:p>
                <a:r>
                  <a:rPr lang="zh-CN" altLang="en-US" sz="2800" dirty="0"/>
                  <a:t>定义：如果一个排列的逆序数是偶数，则称此排列为偶排列，否则称为奇排列。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排列和逆序对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定理：对换改变排列的奇偶性。</a:t>
                </a:r>
                <a:endParaRPr lang="en-US" altLang="zh-CN" sz="3200" dirty="0"/>
              </a:p>
              <a:p>
                <a:r>
                  <a:rPr lang="zh-CN" altLang="en-US" sz="3200" dirty="0"/>
                  <a:t>定理：在全部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≥2)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排列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奇偶</m:t>
                    </m:r>
                  </m:oMath>
                </a14:m>
                <a:r>
                  <a:rPr lang="zh-CN" altLang="en-US" sz="3200" dirty="0"/>
                  <a:t>排列各占一半。</a:t>
                </a:r>
                <a:endParaRPr lang="en-US" altLang="zh-CN" sz="3200" dirty="0"/>
              </a:p>
              <a:p>
                <a:r>
                  <a:rPr lang="zh-CN" altLang="en-US" sz="3200" dirty="0"/>
                  <a:t>定理：任意一个排列可经过一系列对换变成自然排列，并且所作对换次数的奇偶性与这个排列的奇偶性相同。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 r="-1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9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1038</Words>
  <Application>Microsoft Office PowerPoint</Application>
  <PresentationFormat>宽屏</PresentationFormat>
  <Paragraphs>139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数学1</vt:lpstr>
      <vt:lpstr>模意义下运算</vt:lpstr>
      <vt:lpstr>模运算的性质</vt:lpstr>
      <vt:lpstr>快速幂</vt:lpstr>
      <vt:lpstr>最大公因数、最小公倍数</vt:lpstr>
      <vt:lpstr>进制</vt:lpstr>
      <vt:lpstr>高精度</vt:lpstr>
      <vt:lpstr>排列和逆序对</vt:lpstr>
      <vt:lpstr>排列和逆序对</vt:lpstr>
      <vt:lpstr>行列式</vt:lpstr>
      <vt:lpstr>行列式</vt:lpstr>
      <vt:lpstr>矩阵</vt:lpstr>
      <vt:lpstr>矩阵</vt:lpstr>
      <vt:lpstr>矩阵</vt:lpstr>
      <vt:lpstr>矩阵乘法</vt:lpstr>
      <vt:lpstr>矩阵乘法</vt:lpstr>
      <vt:lpstr>矩阵乘法</vt:lpstr>
      <vt:lpstr>矩阵乘法</vt:lpstr>
      <vt:lpstr>高斯消元法</vt:lpstr>
      <vt:lpstr>高斯消元法</vt:lpstr>
      <vt:lpstr>逆矩阵</vt:lpstr>
      <vt:lpstr>逆矩阵</vt:lpstr>
      <vt:lpstr>逆矩阵</vt:lpstr>
      <vt:lpstr>逆矩阵</vt:lpstr>
      <vt:lpstr>逆矩阵</vt:lpstr>
      <vt:lpstr>逆矩阵</vt:lpstr>
      <vt:lpstr>初等变换</vt:lpstr>
      <vt:lpstr>初等变换</vt:lpstr>
      <vt:lpstr>初等变换</vt:lpstr>
      <vt:lpstr>初等变换</vt:lpstr>
      <vt:lpstr>初等变换</vt:lpstr>
      <vt:lpstr>初等变换</vt:lpstr>
      <vt:lpstr>初等变换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数学1</dc:title>
  <dc:creator>Zhong Haoxi</dc:creator>
  <cp:lastModifiedBy>Zhong Haoxi</cp:lastModifiedBy>
  <cp:revision>8</cp:revision>
  <dcterms:created xsi:type="dcterms:W3CDTF">2020-03-06T06:00:37Z</dcterms:created>
  <dcterms:modified xsi:type="dcterms:W3CDTF">2020-03-06T06:41:02Z</dcterms:modified>
</cp:coreProperties>
</file>