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9" r:id="rId5"/>
    <p:sldId id="270" r:id="rId6"/>
    <p:sldId id="271" r:id="rId7"/>
    <p:sldId id="272" r:id="rId8"/>
    <p:sldId id="333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274" r:id="rId17"/>
    <p:sldId id="275" r:id="rId18"/>
    <p:sldId id="276" r:id="rId19"/>
    <p:sldId id="277" r:id="rId20"/>
    <p:sldId id="278" r:id="rId21"/>
    <p:sldId id="279" r:id="rId22"/>
    <p:sldId id="329" r:id="rId23"/>
    <p:sldId id="330" r:id="rId24"/>
    <p:sldId id="420" r:id="rId25"/>
    <p:sldId id="421" r:id="rId26"/>
    <p:sldId id="422" r:id="rId27"/>
    <p:sldId id="430" r:id="rId28"/>
    <p:sldId id="433" r:id="rId29"/>
    <p:sldId id="434" r:id="rId30"/>
    <p:sldId id="431" r:id="rId31"/>
    <p:sldId id="432" r:id="rId32"/>
    <p:sldId id="435" r:id="rId33"/>
    <p:sldId id="436" r:id="rId34"/>
    <p:sldId id="350" r:id="rId35"/>
    <p:sldId id="351" r:id="rId36"/>
    <p:sldId id="352" r:id="rId37"/>
    <p:sldId id="353" r:id="rId38"/>
    <p:sldId id="437" r:id="rId39"/>
    <p:sldId id="439" r:id="rId40"/>
    <p:sldId id="438" r:id="rId41"/>
    <p:sldId id="482" r:id="rId42"/>
    <p:sldId id="483" r:id="rId43"/>
    <p:sldId id="484" r:id="rId44"/>
    <p:sldId id="485" r:id="rId45"/>
    <p:sldId id="486" r:id="rId46"/>
    <p:sldId id="487" r:id="rId47"/>
    <p:sldId id="488" r:id="rId48"/>
    <p:sldId id="489" r:id="rId49"/>
    <p:sldId id="387" r:id="rId50"/>
    <p:sldId id="490" r:id="rId51"/>
    <p:sldId id="491" r:id="rId52"/>
    <p:sldId id="492" r:id="rId53"/>
    <p:sldId id="493" r:id="rId54"/>
    <p:sldId id="494" r:id="rId55"/>
    <p:sldId id="495" r:id="rId56"/>
    <p:sldId id="496" r:id="rId57"/>
    <p:sldId id="497" r:id="rId58"/>
    <p:sldId id="498" r:id="rId59"/>
    <p:sldId id="499" r:id="rId60"/>
    <p:sldId id="500" r:id="rId61"/>
    <p:sldId id="501" r:id="rId62"/>
    <p:sldId id="502" r:id="rId63"/>
    <p:sldId id="503" r:id="rId64"/>
    <p:sldId id="504" r:id="rId65"/>
    <p:sldId id="505" r:id="rId66"/>
    <p:sldId id="506" r:id="rId67"/>
    <p:sldId id="509" r:id="rId68"/>
    <p:sldId id="510" r:id="rId69"/>
    <p:sldId id="511" r:id="rId70"/>
    <p:sldId id="512" r:id="rId71"/>
    <p:sldId id="513" r:id="rId72"/>
    <p:sldId id="516" r:id="rId73"/>
    <p:sldId id="517" r:id="rId74"/>
    <p:sldId id="518" r:id="rId75"/>
    <p:sldId id="519" r:id="rId76"/>
    <p:sldId id="520" r:id="rId77"/>
    <p:sldId id="521" r:id="rId78"/>
    <p:sldId id="522" r:id="rId79"/>
    <p:sldId id="523" r:id="rId80"/>
    <p:sldId id="524" r:id="rId81"/>
    <p:sldId id="525" r:id="rId82"/>
    <p:sldId id="526" r:id="rId83"/>
    <p:sldId id="527" r:id="rId84"/>
    <p:sldId id="528" r:id="rId85"/>
    <p:sldId id="529" r:id="rId86"/>
    <p:sldId id="530" r:id="rId87"/>
    <p:sldId id="531" r:id="rId8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F3EB6-037A-4A38-BEA3-5F63DF227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233117-5D63-433E-87D5-72E17762A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18DC2-74B7-455C-8FA0-645C8AC8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648C-3A19-4932-93E3-5B96A2D256C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F0BA5-7330-46AF-9651-27470B4C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3D78C-AA5B-46C9-9B41-25891D26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5F0-A6C7-46D8-B4AC-5593E533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3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17E4D-F361-4179-B05B-6AEEE128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3CF5F-201E-4533-8B51-6DE9B51D7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4D4D4-EE51-409E-B376-1A560D8B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648C-3A19-4932-93E3-5B96A2D256C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88B93-2913-4743-9204-50BF97CD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F9A02-BB64-4CE2-B526-92E75E02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5F0-A6C7-46D8-B4AC-5593E533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5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C556A1-FA79-4D62-8027-EE3FC09B1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8618E5-4D72-4C67-ABE8-42AD53516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AB2B9-7D66-4EF6-BD93-F0A53AC7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648C-3A19-4932-93E3-5B96A2D256C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C49E8-8EB0-4791-AD29-C776295B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FB787-0EA5-4BF8-988D-FB9037B2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5F0-A6C7-46D8-B4AC-5593E533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6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7B6E2-A3BF-4417-95E4-B86A82A8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B06B3-F9FF-4F6F-B69E-A93B03B7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2E35B-470F-4E18-8F7D-C91FEE21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648C-3A19-4932-93E3-5B96A2D256C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5A321-CBCB-4B89-8D97-8A7C809B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62BD6-2713-433A-B800-07F42ECE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5F0-A6C7-46D8-B4AC-5593E533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EA04-1C50-482D-859D-C07DC426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BA506-9782-4E8E-A6B4-B2A20EE1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54E2B-B0BE-4257-93B7-083048B7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648C-3A19-4932-93E3-5B96A2D256C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5A994-DFC8-40C0-8ECB-6247005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10356-06BE-44FE-9D8A-6D9BE8F4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5F0-A6C7-46D8-B4AC-5593E533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7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92716-D10E-4729-8A82-55E5ACEA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04EE5-C570-4FEE-8F3C-96B9FEB28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503F9-02DD-4AB3-B4C3-CFF70A847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C813B-BBE7-4A70-8E06-36C36A35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648C-3A19-4932-93E3-5B96A2D256C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BFB84-C0B1-480A-A9D5-6CBF95A6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8C1D0-405A-461A-BD79-A673B309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5F0-A6C7-46D8-B4AC-5593E533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4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FF407-C0B4-482D-9178-DF57BBCB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D5EA6-E248-4A79-998C-319524996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C0349C-D959-4B0D-B867-A1AE6D861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6FFFD2-B7F0-46BE-83AF-C8E1D473E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C6A309-CDF3-40D7-86E6-3BBC0BB2C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9ABFAA-8976-4027-9087-FE04A677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648C-3A19-4932-93E3-5B96A2D256C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199550-07D0-4453-819A-51471298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B75A8E-0A77-4C9C-B6F2-73E85C50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5F0-A6C7-46D8-B4AC-5593E533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7943B-D158-4ED2-894C-9A44F5C8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0CA969-0A95-4D4B-BD4B-BC506F7C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648C-3A19-4932-93E3-5B96A2D256C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0C2BCB-74C5-476F-B673-7479DF6E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C929F-67B3-4FB7-A61C-964F4F8D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5F0-A6C7-46D8-B4AC-5593E533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4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5848AC-48F4-4837-A843-F2A584AE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648C-3A19-4932-93E3-5B96A2D256C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7CD1D6-054B-4A5E-B709-3D2A9FB3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8E2E17-DB65-4C43-8359-102228B6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5F0-A6C7-46D8-B4AC-5593E533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48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53445-0947-4F47-9D6D-A36461F9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6BF75-2A46-41E6-9D90-CB48C6C6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94896C-AE43-41A0-B474-D34F2907A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F275C-0C0F-470D-A835-3F3C2DB3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648C-3A19-4932-93E3-5B96A2D256C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DDE7D-8DFB-42AA-9CEC-1F00BE53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507A4-4C4E-4FB4-A965-E4F0C182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5F0-A6C7-46D8-B4AC-5593E533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A15A2-DC4A-4516-B62B-CF6AA7DE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EC7426-D6D8-4A67-925E-09C577BD3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13AAF0-1A2A-4CDD-A0CF-F4C33ED47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06330-487E-4549-B35A-EA6A013C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648C-3A19-4932-93E3-5B96A2D256C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6C08D-9A33-4992-B55B-DE7B818F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7C4C6-9DA3-4288-8E2A-2567A746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5F0-A6C7-46D8-B4AC-5593E533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7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034D97-D03A-4805-86E9-10B6256B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D4C29-41D7-41D4-9814-413EF4937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D7975-7E1E-4AFB-9C67-2101C145B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9648C-3A19-4932-93E3-5B96A2D256C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64B22-9BE5-4801-B6E5-1CFB3D262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33464-475D-4135-8F9A-A93867079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F15F0-A6C7-46D8-B4AC-5593E533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4B04D-25D7-454F-B1F0-4D1C12804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数学</a:t>
            </a:r>
            <a:r>
              <a:rPr lang="en-US" altLang="zh-CN"/>
              <a:t>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D302EC-E7A6-4848-AF15-F074E0072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20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8752B-3FB5-4048-83E1-34D1A8B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DAFDE-AF7F-4755-9339-8F5B5444E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目标：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情况三：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DAFDE-AF7F-4755-9339-8F5B5444E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6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8752B-3FB5-4048-83E1-34D1A8B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DAFDE-AF7F-4755-9339-8F5B5444E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目标：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情况三：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核心要点：上下相除至多只需要计算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项</a:t>
                </a:r>
                <a:endParaRPr lang="en-US" altLang="zh-CN" dirty="0"/>
              </a:p>
              <a:p>
                <a:r>
                  <a:rPr lang="zh-CN" altLang="en-US" dirty="0"/>
                  <a:t>方法一：对每一项分解质因数，快速幂合并</a:t>
                </a:r>
                <a:endParaRPr lang="en-US" altLang="zh-CN" dirty="0"/>
              </a:p>
              <a:p>
                <a:r>
                  <a:rPr lang="zh-CN" altLang="en-US" dirty="0"/>
                  <a:t>方法二：逆元做除法，中国剩余定理合并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DAFDE-AF7F-4755-9339-8F5B5444E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78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8752B-3FB5-4048-83E1-34D1A8B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DAFDE-AF7F-4755-9339-8F5B5444E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目标：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情况四：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为小质数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DAFDE-AF7F-4755-9339-8F5B5444E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83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8752B-3FB5-4048-83E1-34D1A8B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DAFDE-AF7F-4755-9339-8F5B5444E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目标：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情况四：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为小质数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卢卡斯定理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DAFDE-AF7F-4755-9339-8F5B5444E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00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8752B-3FB5-4048-83E1-34D1A8B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DAFDE-AF7F-4755-9339-8F5B5444E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目标：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情况五：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DAFDE-AF7F-4755-9339-8F5B5444E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09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8752B-3FB5-4048-83E1-34D1A8B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DAFDE-AF7F-4755-9339-8F5B5444E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质因数分解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中国剩余定理合并</a:t>
                </a:r>
                <a:endParaRPr lang="en-US" altLang="zh-CN" dirty="0"/>
              </a:p>
              <a:p>
                <a:r>
                  <a:rPr lang="zh-CN" altLang="en-US" dirty="0"/>
                  <a:t>对于单个质因子，设为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则我们可以把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/>
                  <a:t>拆分成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的循环节，顺便统计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的因子个数</a:t>
                </a:r>
                <a:endParaRPr lang="en-US" altLang="zh-CN" dirty="0"/>
              </a:p>
              <a:p>
                <a:r>
                  <a:rPr lang="zh-CN" altLang="en-US" dirty="0"/>
                  <a:t>再对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zh-CN" altLang="en-US" dirty="0"/>
                  <a:t>单独处理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DAFDE-AF7F-4755-9339-8F5B5444E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87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5D557-03A3-445E-AF26-9F9A411F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C5F27-97D1-4B88-9FF7-FBCFD23D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要求你把</a:t>
            </a:r>
            <a:r>
              <a:rPr lang="en-US" altLang="zh-CN" dirty="0"/>
              <a:t>x</a:t>
            </a:r>
            <a:r>
              <a:rPr lang="zh-CN" altLang="en-US" dirty="0"/>
              <a:t>拆成</a:t>
            </a:r>
            <a:r>
              <a:rPr lang="en-US" altLang="zh-CN" dirty="0"/>
              <a:t>k</a:t>
            </a:r>
            <a:r>
              <a:rPr lang="zh-CN" altLang="en-US" dirty="0"/>
              <a:t>个不同的组合数之和</a:t>
            </a:r>
            <a:endParaRPr lang="en-US" altLang="zh-CN" dirty="0"/>
          </a:p>
          <a:p>
            <a:r>
              <a:rPr lang="zh-CN" altLang="en-US" dirty="0"/>
              <a:t>只要</a:t>
            </a:r>
            <a:r>
              <a:rPr lang="en-US" altLang="zh-CN" dirty="0"/>
              <a:t>n1 n2</a:t>
            </a:r>
            <a:r>
              <a:rPr lang="zh-CN" altLang="en-US" dirty="0"/>
              <a:t>或者</a:t>
            </a:r>
            <a:r>
              <a:rPr lang="en-US" altLang="zh-CN" dirty="0"/>
              <a:t>m1 m2</a:t>
            </a:r>
            <a:r>
              <a:rPr lang="zh-CN" altLang="en-US" dirty="0"/>
              <a:t>不同 就叫做不同的组合数</a:t>
            </a:r>
            <a:endParaRPr lang="en-US" altLang="zh-CN" dirty="0"/>
          </a:p>
          <a:p>
            <a:r>
              <a:rPr lang="zh-CN" altLang="en-US" dirty="0"/>
              <a:t>输出任意一种方案</a:t>
            </a:r>
            <a:endParaRPr lang="en-US" altLang="zh-CN" dirty="0"/>
          </a:p>
          <a:p>
            <a:r>
              <a:rPr lang="en-US" altLang="zh-CN" dirty="0"/>
              <a:t>x&lt;=10^9 k&lt;=10^3</a:t>
            </a:r>
          </a:p>
        </p:txBody>
      </p:sp>
    </p:spTree>
    <p:extLst>
      <p:ext uri="{BB962C8B-B14F-4D97-AF65-F5344CB8AC3E}">
        <p14:creationId xmlns:p14="http://schemas.microsoft.com/office/powerpoint/2010/main" val="55182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E986A-2B6C-42D3-8BC5-3B882965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25562-C58C-4D41-8D68-41D97C9A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4369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02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98A83-E798-4FEF-AF22-6AA9ADF5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23708-2912-4B72-A97C-AFCDC53E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 </a:t>
            </a:r>
            <a:r>
              <a:rPr lang="en-US" altLang="zh-CN" dirty="0"/>
              <a:t>C(n1,m1) </a:t>
            </a:r>
            <a:r>
              <a:rPr lang="zh-CN" altLang="en-US" dirty="0"/>
              <a:t>和 </a:t>
            </a:r>
            <a:r>
              <a:rPr lang="en-US" altLang="zh-CN" dirty="0"/>
              <a:t>C(n2,m2) </a:t>
            </a:r>
            <a:r>
              <a:rPr lang="zh-CN" altLang="en-US" dirty="0"/>
              <a:t>的大小关系</a:t>
            </a:r>
          </a:p>
        </p:txBody>
      </p:sp>
    </p:spTree>
    <p:extLst>
      <p:ext uri="{BB962C8B-B14F-4D97-AF65-F5344CB8AC3E}">
        <p14:creationId xmlns:p14="http://schemas.microsoft.com/office/powerpoint/2010/main" val="340735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D7576-3ABD-48DC-825A-86890083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794DB-A7C6-405E-9888-C9DE4F0C0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)=n!/m!/(n-m)!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6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9B2E5-4DD2-43B7-8AFA-B7D5AC17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基本计数原理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E1A7E-E36F-48CA-BD80-B71892AB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加法原理</a:t>
            </a:r>
            <a:endParaRPr lang="en-US" altLang="zh-CN" dirty="0"/>
          </a:p>
          <a:p>
            <a:r>
              <a:rPr lang="zh-CN" altLang="en-US" dirty="0"/>
              <a:t>乘法原理</a:t>
            </a:r>
          </a:p>
        </p:txBody>
      </p:sp>
    </p:spTree>
    <p:extLst>
      <p:ext uri="{BB962C8B-B14F-4D97-AF65-F5344CB8AC3E}">
        <p14:creationId xmlns:p14="http://schemas.microsoft.com/office/powerpoint/2010/main" val="888508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3C7B4-29FE-45AC-BA30-BB5C9159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F4BA5-D873-4850-A93C-AB8C67B0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/>
              <a:t>k</a:t>
            </a:r>
            <a:r>
              <a:rPr lang="zh-CN" altLang="en-US" dirty="0"/>
              <a:t>个不同的组合数</a:t>
            </a:r>
            <a:endParaRPr lang="en-US" altLang="zh-CN" dirty="0"/>
          </a:p>
          <a:p>
            <a:r>
              <a:rPr lang="zh-CN" altLang="en-US" dirty="0"/>
              <a:t>使得这</a:t>
            </a:r>
            <a:r>
              <a:rPr lang="en-US" altLang="zh-CN" dirty="0"/>
              <a:t>k</a:t>
            </a:r>
            <a:r>
              <a:rPr lang="zh-CN" altLang="en-US" dirty="0"/>
              <a:t>个组合数的和最大</a:t>
            </a:r>
            <a:endParaRPr lang="en-US" altLang="zh-CN" dirty="0"/>
          </a:p>
          <a:p>
            <a:r>
              <a:rPr lang="zh-CN" altLang="en-US" dirty="0"/>
              <a:t>要求你找的组合数 </a:t>
            </a:r>
            <a:r>
              <a:rPr lang="en-US" altLang="zh-CN" dirty="0"/>
              <a:t>C(</a:t>
            </a:r>
            <a:r>
              <a:rPr lang="en-US" altLang="zh-CN" dirty="0" err="1"/>
              <a:t>a,b</a:t>
            </a:r>
            <a:r>
              <a:rPr lang="en-US" altLang="zh-CN" dirty="0"/>
              <a:t>) </a:t>
            </a:r>
            <a:r>
              <a:rPr lang="zh-CN" altLang="en-US" dirty="0"/>
              <a:t>满足 </a:t>
            </a:r>
            <a:r>
              <a:rPr lang="en-US" altLang="zh-CN" dirty="0"/>
              <a:t>0&lt;=b&lt;=a&lt;=n</a:t>
            </a:r>
          </a:p>
          <a:p>
            <a:r>
              <a:rPr lang="zh-CN" altLang="en-US" dirty="0"/>
              <a:t>求最大的和</a:t>
            </a:r>
            <a:endParaRPr lang="en-US" altLang="zh-CN" dirty="0"/>
          </a:p>
          <a:p>
            <a:r>
              <a:rPr lang="en-US" altLang="zh-CN" dirty="0"/>
              <a:t>n&lt;=10^6 k&lt;=10^5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27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4188D-8F18-4862-9E7F-FF79CADE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6ECE0-5343-48B5-B3AC-3DBFB53D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Problem2+</a:t>
            </a:r>
            <a:r>
              <a:rPr lang="zh-CN" altLang="en-US" dirty="0"/>
              <a:t>加上一个堆</a:t>
            </a:r>
            <a:endParaRPr lang="en-US" altLang="zh-CN" dirty="0"/>
          </a:p>
          <a:p>
            <a:r>
              <a:rPr lang="en-US" altLang="zh-CN" dirty="0" err="1"/>
              <a:t>Luogu</a:t>
            </a:r>
            <a:r>
              <a:rPr lang="en-US" altLang="zh-CN" dirty="0"/>
              <a:t> 4370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73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FC30-D8C5-47CA-A113-1E70C459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3D02B-12E4-4D58-8B1E-0F89F140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807A2B-D44D-41A2-AFF6-CB63D851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59" y="2160589"/>
            <a:ext cx="7703673" cy="29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39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13005-1AB7-4589-B20F-3684153F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EBF0C-E5F0-4B15-ACE9-063BAB85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zh-CN" altLang="en-US" dirty="0"/>
              <a:t> </a:t>
            </a:r>
            <a:r>
              <a:rPr lang="en-US" altLang="zh-CN" dirty="0"/>
              <a:t>3746</a:t>
            </a:r>
          </a:p>
        </p:txBody>
      </p:sp>
    </p:spTree>
    <p:extLst>
      <p:ext uri="{BB962C8B-B14F-4D97-AF65-F5344CB8AC3E}">
        <p14:creationId xmlns:p14="http://schemas.microsoft.com/office/powerpoint/2010/main" val="1610612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C2B54-3CAE-4E24-9DE0-EDA84578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抽屉原理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3C24A4-9475-4A1A-A0B1-88AFC775C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个物品放到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个抽屉里，则至少有一个抽屉含有两个或两个以上物品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3C24A4-9475-4A1A-A0B1-88AFC775C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850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3A44B-B861-44BE-B40A-4FAC50CD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49A1CB-9A9F-41FB-9D48-389D9419D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个数</a:t>
                </a:r>
                <a:endParaRPr lang="en-US" altLang="zh-CN" dirty="0"/>
              </a:p>
              <a:p>
                <a:r>
                  <a:rPr lang="zh-CN" altLang="en-US" dirty="0"/>
                  <a:t>要求从中选出任意多个数</a:t>
                </a:r>
                <a:endParaRPr lang="en-US" altLang="zh-CN" dirty="0"/>
              </a:p>
              <a:p>
                <a:r>
                  <a:rPr lang="zh-CN" altLang="en-US" dirty="0"/>
                  <a:t>使得他们和为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的倍数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49A1CB-9A9F-41FB-9D48-389D9419D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581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75BCA-D6A0-40C0-A179-55D45BAA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894D37-FAC2-4C67-9B24-C287BAC96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随便找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个数</a:t>
                </a:r>
                <a:endParaRPr lang="en-US" altLang="zh-CN" dirty="0"/>
              </a:p>
              <a:p>
                <a:r>
                  <a:rPr lang="zh-CN" altLang="en-US" dirty="0"/>
                  <a:t>前缀和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抽屉原理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POJ 3370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894D37-FAC2-4C67-9B24-C287BAC96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23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38EC0-38E7-445B-BC35-DB98A216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90E638-1660-4EC6-84DE-004C5BFC58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总共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个集合</a:t>
                </a:r>
                <a:endParaRPr lang="en-US" altLang="zh-CN" dirty="0"/>
              </a:p>
              <a:p>
                <a:r>
                  <a:rPr lang="zh-CN" altLang="en-US" dirty="0"/>
                  <a:t>现在已知任意多个子集交集的大小</a:t>
                </a:r>
                <a:endParaRPr lang="en-US" altLang="zh-CN" dirty="0"/>
              </a:p>
              <a:p>
                <a:r>
                  <a:rPr lang="zh-CN" altLang="en-US" dirty="0"/>
                  <a:t>则所有集合并集的大小为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nary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zh-CN" altLang="en-US" dirty="0"/>
              </a:p>
              <a:p>
                <a:endParaRPr lang="en-US" altLang="zh-CN" dirty="0"/>
              </a:p>
              <a:p>
                <a:r>
                  <a:rPr lang="zh-CN" altLang="en-US" dirty="0"/>
                  <a:t>此即为容斥原理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90E638-1660-4EC6-84DE-004C5BFC5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453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80847-7706-424A-9971-4CE367D3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BFF6FD-3FBD-421E-A09F-30DD2FB5BC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个元素构成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个不同的子集</a:t>
                </a:r>
                <a:endParaRPr lang="en-US" altLang="zh-CN" dirty="0"/>
              </a:p>
              <a:p>
                <a:r>
                  <a:rPr lang="zh-CN" altLang="en-US" dirty="0"/>
                  <a:t>求选出若干个集合使得他们的交集大小为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的方案数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BFF6FD-3FBD-421E-A09F-30DD2FB5BC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27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5E4-0926-4186-8C4A-9EEC66A2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EFE2C0-2166-4503-B2C1-39DFC01A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/>
                  <a:t>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个元素</a:t>
                </a:r>
                <a:endParaRPr lang="en-US" altLang="zh-CN" dirty="0"/>
              </a:p>
              <a:p>
                <a:r>
                  <a:rPr lang="zh-CN" altLang="en-US" dirty="0"/>
                  <a:t>再对剩下的集合进行容斥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BZOJ 2839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EFE2C0-2166-4503-B2C1-39DFC01A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45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7B675-19F8-473C-A6D2-F9065657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排列组合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E44C67-086B-4352-882D-099803552D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组合：</a:t>
                </a:r>
                <a:endParaRPr lang="en-US" altLang="zh-CN" dirty="0"/>
              </a:p>
              <a:p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个元素中选取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个元素，当不计顺序时，其方案数为：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排列：</a:t>
                </a:r>
                <a:endParaRPr lang="en-US" altLang="zh-CN" dirty="0"/>
              </a:p>
              <a:p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个元素中选取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个元素，当考虑顺序时，其方案数为：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E44C67-086B-4352-882D-099803552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221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网格中每步可以走</a:t>
            </a:r>
            <a:r>
              <a:rPr lang="en-US" altLang="zh-CN" dirty="0"/>
              <a:t>(0……Mx,0……My)</a:t>
            </a:r>
            <a:r>
              <a:rPr lang="zh-CN" altLang="en-US" dirty="0"/>
              <a:t>中任意非零向量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种向量不能走</a:t>
            </a:r>
            <a:endParaRPr lang="en-US" altLang="zh-CN" dirty="0"/>
          </a:p>
          <a:p>
            <a:r>
              <a:rPr lang="zh-CN" altLang="en-US" dirty="0"/>
              <a:t>分别是</a:t>
            </a:r>
            <a:r>
              <a:rPr lang="en-US" altLang="zh-CN" dirty="0"/>
              <a:t>(</a:t>
            </a:r>
            <a:r>
              <a:rPr lang="en-US" altLang="zh-CN" dirty="0" err="1"/>
              <a:t>ki,ki</a:t>
            </a:r>
            <a:r>
              <a:rPr lang="en-US" altLang="zh-CN" dirty="0"/>
              <a:t>) </a:t>
            </a:r>
            <a:r>
              <a:rPr lang="en-US" altLang="zh-CN" dirty="0" err="1"/>
              <a:t>ki</a:t>
            </a:r>
            <a:r>
              <a:rPr lang="zh-CN" altLang="en-US" dirty="0"/>
              <a:t>一定是</a:t>
            </a:r>
            <a:r>
              <a:rPr lang="en-US" altLang="zh-CN" dirty="0"/>
              <a:t>10</a:t>
            </a:r>
            <a:r>
              <a:rPr lang="zh-CN" altLang="en-US" dirty="0"/>
              <a:t>的倍数</a:t>
            </a:r>
            <a:endParaRPr lang="en-US" altLang="zh-CN" dirty="0"/>
          </a:p>
          <a:p>
            <a:r>
              <a:rPr lang="zh-CN" altLang="en-US" dirty="0"/>
              <a:t>求从</a:t>
            </a:r>
            <a:r>
              <a:rPr lang="en-US" altLang="zh-CN" dirty="0"/>
              <a:t>(0,0)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Tx,Ty</a:t>
            </a:r>
            <a:r>
              <a:rPr lang="en-US" altLang="zh-CN" dirty="0"/>
              <a:t>)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en-US" altLang="zh-CN" dirty="0" err="1"/>
              <a:t>Tx,Ty,Mx,My</a:t>
            </a:r>
            <a:r>
              <a:rPr lang="en-US" altLang="zh-CN" dirty="0"/>
              <a:t>&lt;=800,R&lt;=1600,K&lt;=50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84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][x][y]</a:t>
            </a:r>
            <a:r>
              <a:rPr lang="zh-CN" altLang="en-US" dirty="0"/>
              <a:t>表示走</a:t>
            </a:r>
            <a:r>
              <a:rPr lang="en-US" altLang="zh-CN" dirty="0" err="1"/>
              <a:t>i</a:t>
            </a:r>
            <a:r>
              <a:rPr lang="zh-CN" altLang="en-US" dirty="0"/>
              <a:t>步到</a:t>
            </a:r>
            <a:r>
              <a:rPr lang="en-US" altLang="zh-CN" dirty="0" err="1"/>
              <a:t>xy</a:t>
            </a:r>
            <a:r>
              <a:rPr lang="zh-CN" altLang="en-US" dirty="0"/>
              <a:t>方案数</a:t>
            </a:r>
            <a:endParaRPr lang="en-US" altLang="zh-CN" dirty="0"/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][z]</a:t>
            </a:r>
            <a:r>
              <a:rPr lang="zh-CN" altLang="en-US" dirty="0"/>
              <a:t>表示走</a:t>
            </a:r>
            <a:r>
              <a:rPr lang="en-US" altLang="zh-CN" dirty="0" err="1"/>
              <a:t>i</a:t>
            </a:r>
            <a:r>
              <a:rPr lang="zh-CN" altLang="en-US" dirty="0"/>
              <a:t>步到</a:t>
            </a:r>
            <a:r>
              <a:rPr lang="en-US" altLang="zh-CN" dirty="0"/>
              <a:t>10z </a:t>
            </a:r>
            <a:r>
              <a:rPr lang="en-US" altLang="zh-CN" dirty="0" err="1"/>
              <a:t>10z</a:t>
            </a:r>
            <a:r>
              <a:rPr lang="zh-CN" altLang="en-US" dirty="0"/>
              <a:t>方案数</a:t>
            </a:r>
            <a:endParaRPr lang="en-US" altLang="zh-CN" dirty="0"/>
          </a:p>
          <a:p>
            <a:r>
              <a:rPr lang="zh-CN" altLang="en-US" dirty="0"/>
              <a:t>答案可容斥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无关，可分割</a:t>
            </a:r>
            <a:endParaRPr lang="en-US" altLang="zh-CN" dirty="0"/>
          </a:p>
          <a:p>
            <a:r>
              <a:rPr lang="en-US" altLang="zh-CN" dirty="0"/>
              <a:t>TC SRM 498 Div1 1000PT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32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CD084-D75C-4222-8A58-9DD5969C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9461BE-0D89-45C3-8334-5573E8883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给定三视图的左视图和正视图的情况</a:t>
                </a:r>
                <a:endParaRPr lang="en-US" altLang="zh-CN" dirty="0"/>
              </a:p>
              <a:p>
                <a:r>
                  <a:rPr lang="zh-CN" altLang="en-US" dirty="0"/>
                  <a:t>求有多少种可能的情况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9461BE-0D89-45C3-8334-5573E8883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40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F5D26-D3DD-4F65-B8B7-DEEA1E98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49624-E992-47BA-9084-BA7A6EDC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排序后对同高度进行容斥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P99 T3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396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60E0A-18B0-45C5-A7FF-751BE329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E7C825-0578-4283-AE94-B6FAF1C5E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中有多少个数可以表示成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的形式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E7C825-0578-4283-AE94-B6FAF1C5E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53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FC870-4FAA-49CF-A808-189D5B08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30391D-F16D-4374-BEB5-A4C6D59BA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可能的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的量非常非常少</a:t>
                </a:r>
                <a:endParaRPr lang="en-US" altLang="zh-CN" dirty="0"/>
              </a:p>
              <a:p>
                <a:r>
                  <a:rPr lang="zh-CN" altLang="en-US" dirty="0"/>
                  <a:t>直接枚举容斥</a:t>
                </a:r>
                <a:endParaRPr lang="en-US" altLang="zh-CN" dirty="0"/>
              </a:p>
              <a:p>
                <a:r>
                  <a:rPr lang="en-US" altLang="zh-CN" dirty="0"/>
                  <a:t>HDU 2204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30391D-F16D-4374-BEB5-A4C6D59BA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715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EE692-3E3E-4EA0-ACA4-08944566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E52A2A-B29D-4A41-95B6-B1527B674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的棋盘</a:t>
                </a:r>
                <a:endParaRPr lang="en-US" altLang="zh-CN" dirty="0"/>
              </a:p>
              <a:p>
                <a:r>
                  <a:rPr lang="zh-CN" altLang="en-US" dirty="0"/>
                  <a:t>要求有至少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列染成了黑色</a:t>
                </a:r>
                <a:endParaRPr lang="en-US" altLang="zh-CN" dirty="0"/>
              </a:p>
              <a:p>
                <a:r>
                  <a:rPr lang="zh-CN" altLang="en-US" dirty="0"/>
                  <a:t>剩下格子随意黑白</a:t>
                </a:r>
                <a:endParaRPr lang="en-US" altLang="zh-CN" dirty="0"/>
              </a:p>
              <a:p>
                <a:r>
                  <a:rPr lang="zh-CN" altLang="en-US" dirty="0"/>
                  <a:t>问方案数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E52A2A-B29D-4A41-95B6-B1527B674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687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8F7E3-C91C-4B7D-B94A-0C43043E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015AA-DC11-414A-B0E4-328199DAB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只考虑行则答案为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𝑟𝑜𝑛𝑔𝑐h𝑖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容斥系数怎么算？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HDU 6314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015AA-DC11-414A-B0E4-328199DAB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542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F10BD-4FA7-4CBE-B7C9-0FABC6C4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第二类斯特灵数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411F28-FCD1-48C7-B374-1BA7E53C4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个不同的球放到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个盒子中，每个盒子不空的方法数为第二类斯特灵数，记为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411F28-FCD1-48C7-B374-1BA7E53C4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137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11E0-F41C-4D4E-B611-B3F48974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放球问题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533B0947-FBEB-4F13-9FEC-08429880223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77863" y="2160588"/>
              <a:ext cx="8596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9078">
                      <a:extLst>
                        <a:ext uri="{9D8B030D-6E8A-4147-A177-3AD203B41FA5}">
                          <a16:colId xmlns:a16="http://schemas.microsoft.com/office/drawing/2014/main" val="3750911197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660640671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2767893951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2291767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zh-CN" altLang="en-US" dirty="0"/>
                            <a:t>个球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zh-CN" altLang="en-US" dirty="0"/>
                            <a:t>个盒子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是否有空盒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方案数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5775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可以有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0492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不可以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0317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可以有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70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不可以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371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可以有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61611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不可以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0305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可以有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3480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不可以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682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533B0947-FBEB-4F13-9FEC-08429880223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77863" y="2160588"/>
              <a:ext cx="8596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9078">
                      <a:extLst>
                        <a:ext uri="{9D8B030D-6E8A-4147-A177-3AD203B41FA5}">
                          <a16:colId xmlns:a16="http://schemas.microsoft.com/office/drawing/2014/main" val="3750911197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660640671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2767893951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2291767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3" t="-6557" r="-300850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83" t="-6557" r="-200850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是否有空盒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方案数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5775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可以有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0492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不可以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0317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可以有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70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不可以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371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可以有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61611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不可以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0305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可以有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3480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不可以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6822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240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D10FE-B43C-4137-B2E5-6CC2350B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642B06-A457-4605-B3ED-778CC444B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个不同元素</a:t>
                </a:r>
                <a:endParaRPr lang="en-US" altLang="zh-CN" dirty="0"/>
              </a:p>
              <a:p>
                <a:r>
                  <a:rPr lang="zh-CN" altLang="en-US" dirty="0"/>
                  <a:t>从中选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个，但是每个可以选多次（可重）</a:t>
                </a:r>
                <a:endParaRPr lang="en-US" altLang="zh-CN" dirty="0"/>
              </a:p>
              <a:p>
                <a:r>
                  <a:rPr lang="zh-CN" altLang="en-US" dirty="0"/>
                  <a:t>求证：其方案数为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642B06-A457-4605-B3ED-778CC444B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582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C0EDB-35F5-4B56-A43D-2132C815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放球问题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9D5C0A85-2BBB-4CCE-89F0-CE157225336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8596312" cy="38486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9078">
                      <a:extLst>
                        <a:ext uri="{9D8B030D-6E8A-4147-A177-3AD203B41FA5}">
                          <a16:colId xmlns:a16="http://schemas.microsoft.com/office/drawing/2014/main" val="87539750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3279897403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691363527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4266455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zh-CN" altLang="en-US" dirty="0"/>
                            <a:t>个球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zh-CN" altLang="en-US" dirty="0"/>
                            <a:t>个盒子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是否有空盒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方案数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270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可以有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862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不可以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4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可以有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func>
                                      <m:func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sup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8169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不可以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94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可以有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3368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不可以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6663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可以有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×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755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不可以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×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3433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9D5C0A85-2BBB-4CCE-89F0-CE157225336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8596312" cy="38486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9078">
                      <a:extLst>
                        <a:ext uri="{9D8B030D-6E8A-4147-A177-3AD203B41FA5}">
                          <a16:colId xmlns:a16="http://schemas.microsoft.com/office/drawing/2014/main" val="87539750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3279897403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691363527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4266455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3" t="-8197" r="-300850" b="-9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83" t="-8197" r="-200850" b="-9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是否有空盒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方案数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270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可以有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8197" r="-1133" b="-8606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7862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不可以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8197" r="-1133" b="-7606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144614"/>
                      </a:ext>
                    </a:extLst>
                  </a:tr>
                  <a:tr h="881952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可以有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29655" r="-1133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69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不可以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55000" r="-1133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94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可以有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44262" r="-113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3368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不可以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44262" r="-113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663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可以有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×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755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无区别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不可以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×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34336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9198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C73D3-5377-4522-93CE-FF525859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随机试验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715E8-BA35-4791-8D97-0C44DDEC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随机试验：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）不能预先确知结果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）试验之前可以预测所有可能结果或范围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）可以在相同条件下重复实验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样本空间：随机试验所有可能结果组成的集合</a:t>
            </a:r>
            <a:endParaRPr lang="en-US" altLang="zh-CN" dirty="0"/>
          </a:p>
          <a:p>
            <a:r>
              <a:rPr lang="zh-CN" altLang="en-US" dirty="0"/>
              <a:t>离散样本空间、无穷样本空间</a:t>
            </a:r>
          </a:p>
        </p:txBody>
      </p:sp>
    </p:spTree>
    <p:extLst>
      <p:ext uri="{BB962C8B-B14F-4D97-AF65-F5344CB8AC3E}">
        <p14:creationId xmlns:p14="http://schemas.microsoft.com/office/powerpoint/2010/main" val="1643684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0138D-2F0E-4BA2-AF84-84DB6566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89E3F-6919-4DCB-A880-539114C5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样本空间的任意一个子集称之为事件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事件发生：在一次试验中，事件的一个样本点发生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必然事件：样本空间全集</a:t>
            </a:r>
            <a:endParaRPr lang="en-US" altLang="zh-CN" dirty="0"/>
          </a:p>
          <a:p>
            <a:r>
              <a:rPr lang="zh-CN" altLang="en-US" dirty="0"/>
              <a:t>不可能事件：空集</a:t>
            </a:r>
          </a:p>
        </p:txBody>
      </p:sp>
    </p:spTree>
    <p:extLst>
      <p:ext uri="{BB962C8B-B14F-4D97-AF65-F5344CB8AC3E}">
        <p14:creationId xmlns:p14="http://schemas.microsoft.com/office/powerpoint/2010/main" val="2298903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80B83-CAFC-434E-80D7-201ACF30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事件的关系与运算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6B795-4FF9-4D9E-99E4-CC517841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</a:t>
            </a:r>
            <a:endParaRPr lang="en-US" altLang="zh-CN" dirty="0"/>
          </a:p>
          <a:p>
            <a:r>
              <a:rPr lang="zh-CN" altLang="en-US" dirty="0"/>
              <a:t>相等</a:t>
            </a:r>
            <a:endParaRPr lang="en-US" altLang="zh-CN" dirty="0"/>
          </a:p>
          <a:p>
            <a:r>
              <a:rPr lang="zh-CN" altLang="en-US" dirty="0"/>
              <a:t>互斥</a:t>
            </a:r>
            <a:endParaRPr lang="en-US" altLang="zh-CN" dirty="0"/>
          </a:p>
          <a:p>
            <a:r>
              <a:rPr lang="zh-CN" altLang="en-US" dirty="0"/>
              <a:t>补</a:t>
            </a:r>
            <a:endParaRPr lang="en-US" altLang="zh-CN" dirty="0"/>
          </a:p>
          <a:p>
            <a:r>
              <a:rPr lang="zh-CN" altLang="en-US" dirty="0"/>
              <a:t>和</a:t>
            </a:r>
            <a:endParaRPr lang="en-US" altLang="zh-CN" dirty="0"/>
          </a:p>
          <a:p>
            <a:r>
              <a:rPr lang="zh-CN" altLang="en-US" dirty="0"/>
              <a:t>差</a:t>
            </a:r>
            <a:endParaRPr lang="en-US" altLang="zh-CN" dirty="0"/>
          </a:p>
          <a:p>
            <a:r>
              <a:rPr lang="zh-CN" altLang="en-US" dirty="0"/>
              <a:t>积</a:t>
            </a:r>
          </a:p>
        </p:txBody>
      </p:sp>
    </p:spTree>
    <p:extLst>
      <p:ext uri="{BB962C8B-B14F-4D97-AF65-F5344CB8AC3E}">
        <p14:creationId xmlns:p14="http://schemas.microsoft.com/office/powerpoint/2010/main" val="2466586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1226A-AA2C-4070-B2A0-40FA6063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事件的运算律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CD9557-FC58-4D66-8EA7-55B90D2DD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交换律：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结合律：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分配律：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对偶律：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CD9557-FC58-4D66-8EA7-55B90D2DD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419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6FF1C-C4CD-4A7A-A698-E19313E2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602A95-4210-4A2D-AAB6-2434E4B9B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定义：为样本空间的每一个事件定义一个实数，这个实数称为概率。事件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的概率称为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zh-CN" altLang="en-US" dirty="0"/>
                  <a:t>是两两互不相容的事件，则有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∪⋯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602A95-4210-4A2D-AAB6-2434E4B9B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262CAA0D-36A8-42B0-B918-06DAC4D1E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320601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indent="317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83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6FAA0-1F3A-4784-B131-7DD28EA9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概率若干性质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3ECE0E-36A4-45C4-8D23-F578278E4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互不相交，则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∪⋯∪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更一般的，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3ECE0E-36A4-45C4-8D23-F578278E4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795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9D50E-2BD0-4F3C-A2BC-494A70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82925A-3E6F-43CF-AAFC-D6E8498E01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则定义已知事件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发生时事件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发生的概率为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乘法法则：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82925A-3E6F-43CF-AAFC-D6E8498E0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95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0045B-0207-494E-9668-70FC221B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条件概率性质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BB2847-3DE3-48E0-B394-49CA63B34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互不相容，则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BB2847-3DE3-48E0-B394-49CA63B34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394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96249-AF98-4888-8750-A95365A9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408B9D-4E4E-4E1A-8450-82EC88DD0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定理：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独立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期望的和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和的期望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408B9D-4E4E-4E1A-8450-82EC88DD0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25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D83DF-71E5-4BF4-BBA3-F62DECA2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61F21C-D9C0-4088-918B-6D469ACD0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61F21C-D9C0-4088-918B-6D469ACD0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809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0F52F-9B42-4042-AA24-F3B0E492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80C5FC-57A2-4B24-AD36-EF1675CF5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箱子里有三个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一个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，每次取一个数不放回</a:t>
                </a:r>
                <a:endParaRPr lang="en-US" altLang="zh-CN" dirty="0"/>
              </a:p>
              <a:p>
                <a:r>
                  <a:rPr lang="zh-CN" altLang="en-US" dirty="0"/>
                  <a:t>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：第一次取到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：第二次取到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80C5FC-57A2-4B24-AD36-EF1675CF5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119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4B49C-B621-4F3D-B1F7-359C3FBD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DABB49-BDF1-4D1B-A85D-46277DB8B9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是样本空间的划分</a:t>
                </a:r>
                <a:endParaRPr lang="en-US" altLang="zh-CN" dirty="0"/>
              </a:p>
              <a:p>
                <a:r>
                  <a:rPr lang="zh-CN" altLang="en-US" dirty="0"/>
                  <a:t>则有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DABB49-BDF1-4D1B-A85D-46277DB8B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874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D1EAB-88C8-4407-AEE0-027B1795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80599-7EC3-4607-BA77-9C8BEEB7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某电子设备厂所用的</a:t>
            </a:r>
            <a:r>
              <a:rPr lang="en-US" altLang="zh-CN" dirty="0"/>
              <a:t>joy-con</a:t>
            </a:r>
            <a:r>
              <a:rPr lang="zh-CN" altLang="en-US" dirty="0"/>
              <a:t>手柄是由三家制造商制造的，且有如下数据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、任取一个手柄，是次品的概率为多少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、任取一只，若它是次品，则由每个厂制造的概率分别是多少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CDAF894-CC40-4079-9DD2-36E7B58B32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41587" y="2557991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027985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786643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755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手柄制造厂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次品率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提供的份额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3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7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704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D7AE2-22F5-438A-8404-D1ADBC7B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65EC59-C058-4DA6-8A99-F1743BA2F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对以往数据分析结果表明，当</a:t>
                </a:r>
                <a:r>
                  <a:rPr lang="en-US" altLang="zh-CN" dirty="0"/>
                  <a:t>switch</a:t>
                </a:r>
                <a:r>
                  <a:rPr lang="zh-CN" altLang="en-US" dirty="0"/>
                  <a:t>状态良好时，合格率为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98%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dirty="0"/>
                  <a:t>当</a:t>
                </a:r>
                <a:r>
                  <a:rPr lang="en-US" altLang="zh-CN" dirty="0"/>
                  <a:t>switch</a:t>
                </a:r>
                <a:r>
                  <a:rPr lang="zh-CN" altLang="en-US" dirty="0"/>
                  <a:t>发生故障时，合格率为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55%</m:t>
                    </m:r>
                  </m:oMath>
                </a14:m>
                <a:r>
                  <a:rPr lang="zh-CN" altLang="en-US" dirty="0"/>
                  <a:t>；当</a:t>
                </a:r>
                <a:r>
                  <a:rPr lang="en-US" altLang="zh-CN" dirty="0"/>
                  <a:t>switch</a:t>
                </a:r>
                <a:r>
                  <a:rPr lang="zh-CN" altLang="en-US" dirty="0"/>
                  <a:t>开机时，状态良好的概率是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95%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已知某台</a:t>
                </a:r>
                <a:r>
                  <a:rPr lang="en-US" altLang="zh-CN" dirty="0"/>
                  <a:t>switch</a:t>
                </a:r>
                <a:r>
                  <a:rPr lang="zh-CN" altLang="en-US" dirty="0"/>
                  <a:t>开机的时候合格了，问该</a:t>
                </a:r>
                <a:r>
                  <a:rPr lang="en-US" altLang="zh-CN" dirty="0"/>
                  <a:t>switch</a:t>
                </a:r>
                <a:r>
                  <a:rPr lang="zh-CN" altLang="en-US" dirty="0"/>
                  <a:t>状态良好的概率是多少。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65EC59-C058-4DA6-8A99-F1743BA2F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1114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44FF1-6EEF-4A4F-BF2B-CC02C4C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独立事件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D4B96D-4B05-4C2D-8F63-3CEBACFFE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dirty="0"/>
                  <a:t>独立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不可能事件、必然事件和任何事件都是独立的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D4B96D-4B05-4C2D-8F63-3CEBACFFE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2011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9A336-A159-45FB-8320-D89765F8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独立事件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83E32-AEBF-44E1-838B-C9CA03C96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独立的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83E32-AEBF-44E1-838B-C9CA03C96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0639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FFB18-8CD3-4B91-99D2-640DA7F4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4.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006445-39AC-42C3-8312-C2CE6531E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688433" cy="9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95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DCB06-FB99-4110-9FCE-C2461539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5.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F4D76-8604-4A92-BAB4-B19C97FE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77A99F-612C-4834-B2EE-B86377CAF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7665573" cy="57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22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96DCE-5372-4F6E-A917-58E3D2B9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6.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DDED3-A8C8-4852-86C8-3BBCA7D9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40AD27-2F7D-44AC-9C35-45B437C4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7612234" cy="2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549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7798F-7DD9-43CE-8D95-9B4112CA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7.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32FC9-5698-4180-B63B-1327DAD29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05F94A-A23E-49DF-89C1-1D808870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7920838" cy="182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3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63C7B-BDF4-4E9B-8E12-38A236EB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C11A4C-FCD0-4C33-AA35-D0111BB94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个不同元素</a:t>
                </a:r>
                <a:endParaRPr lang="en-US" altLang="zh-CN" dirty="0"/>
              </a:p>
              <a:p>
                <a:r>
                  <a:rPr lang="zh-CN" altLang="en-US" dirty="0"/>
                  <a:t>从中选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个，但是选择的元素不能相邻</a:t>
                </a:r>
                <a:endParaRPr lang="en-US" altLang="zh-CN" dirty="0"/>
              </a:p>
              <a:p>
                <a:r>
                  <a:rPr lang="zh-CN" altLang="en-US" dirty="0"/>
                  <a:t>求证：其方案数为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C11A4C-FCD0-4C33-AA35-D0111BB94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60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BD02C-F44F-49B6-8AE2-D46CF562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8.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0876E-E9BA-4D32-9E6C-51938142A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AED136-6553-49C5-A2F9-6E66EB52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7768441" cy="140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31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70329-6B55-4D00-9FBF-325F6CAC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9.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ACF31-98B8-4F19-BBB4-3329BA26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6CEA9F-CB23-4D98-9EA2-6E28D4D44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077045" cy="126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107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在小葱和小泽面前有三瓶药，其中有两瓶是毒药，每个人必须喝一瓶</a:t>
            </a:r>
            <a:endParaRPr lang="en-US" altLang="zh-CN" sz="2800" dirty="0"/>
          </a:p>
          <a:p>
            <a:r>
              <a:rPr lang="zh-CN" altLang="en-US" sz="2800" dirty="0"/>
              <a:t>小葱和小泽各自选了一瓶药，小泽手速比较快将药喝了下去，然后就挂掉了</a:t>
            </a:r>
            <a:endParaRPr lang="en-US" altLang="zh-CN" sz="2800" dirty="0"/>
          </a:p>
          <a:p>
            <a:r>
              <a:rPr lang="zh-CN" altLang="en-US" sz="2800" dirty="0"/>
              <a:t>小葱想活下去，他是应该喝掉手上的这瓶，还是另外剩下的一瓶呢？</a:t>
            </a:r>
          </a:p>
        </p:txBody>
      </p:sp>
    </p:spTree>
    <p:extLst>
      <p:ext uri="{BB962C8B-B14F-4D97-AF65-F5344CB8AC3E}">
        <p14:creationId xmlns:p14="http://schemas.microsoft.com/office/powerpoint/2010/main" val="410226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800" dirty="0"/>
                  <a:t>小胡站在原点，手里拿着两枚硬币。抛第一枚硬币正面向上的概率为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第二枚正面向上的概率为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r>
                  <a:rPr lang="zh-CN" altLang="en-US" sz="2800" dirty="0"/>
                  <a:t>小胡开始抛第一枚硬币，每次抛到反面小胡就向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/>
                  <a:t>轴正方向走一步，直到抛到正面。</a:t>
                </a:r>
                <a:endParaRPr lang="en-US" altLang="zh-CN" sz="2800" dirty="0"/>
              </a:p>
              <a:p>
                <a:r>
                  <a:rPr lang="zh-CN" altLang="en-US" sz="2800" dirty="0"/>
                  <a:t>接下来小胡继续抛第一枚硬币，每次抛到反面小胡就向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/>
                  <a:t>轴正方向走一步，直到抛到正面。</a:t>
                </a:r>
                <a:endParaRPr lang="en-US" altLang="zh-CN" sz="2800" dirty="0"/>
              </a:p>
              <a:p>
                <a:r>
                  <a:rPr lang="zh-CN" altLang="en-US" sz="2800" dirty="0"/>
                  <a:t>现在小胡想回来了，于是他开始抛第二枚硬币，如果小胡抛到正面小胡就向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/>
                  <a:t>轴的负方向走一步，否则小胡就向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/>
                  <a:t>轴的负方向走一步。</a:t>
                </a:r>
                <a:endParaRPr lang="en-US" altLang="zh-CN" sz="2800" dirty="0"/>
              </a:p>
              <a:p>
                <a:r>
                  <a:rPr lang="zh-CN" altLang="en-US" sz="2800" dirty="0"/>
                  <a:t>现在小胡想知道他在往回走的时候经过原点的概率是多少呢？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391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我们可以枚举小胡在第一轮中走到的点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小胡走到点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的概率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小胡从点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走回原点的概率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1945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所以最终的概率为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!×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不好求？</a:t>
                </a:r>
                <a:endParaRPr lang="en-US" altLang="zh-CN" sz="2800" dirty="0"/>
              </a:p>
              <a:p>
                <a:r>
                  <a:rPr lang="zh-CN" altLang="en-US" sz="2800" dirty="0"/>
                  <a:t>改变枚举量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3173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1" y="2160589"/>
            <a:ext cx="4876800" cy="3409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448" y="3791412"/>
            <a:ext cx="2466975" cy="61912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 flipV="1">
            <a:off x="2947916" y="4763069"/>
            <a:ext cx="2797791" cy="65509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91619" y="5156551"/>
            <a:ext cx="275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25107337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小泽在数轴上的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/>
                  <a:t>点处</a:t>
                </a:r>
                <a:endParaRPr lang="en-US" altLang="zh-CN" sz="2800" dirty="0"/>
              </a:p>
              <a:p>
                <a:r>
                  <a:rPr lang="zh-CN" altLang="en-US" sz="2800" dirty="0"/>
                  <a:t>小泽每次有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的概率向右走，有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的概率向左走</a:t>
                </a:r>
                <a:endParaRPr lang="en-US" altLang="zh-CN" sz="2800" dirty="0"/>
              </a:p>
              <a:p>
                <a:r>
                  <a:rPr lang="zh-CN" altLang="en-US" sz="2800" dirty="0"/>
                  <a:t>问小泽走到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sz="2800" dirty="0"/>
                  <a:t>的概率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903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如果直接列求和式计算</a:t>
                </a:r>
                <a:endParaRPr lang="en-US" altLang="zh-CN" sz="2800" dirty="0"/>
              </a:p>
              <a:p>
                <a:r>
                  <a:rPr lang="zh-CN" altLang="en-US" sz="2800" dirty="0"/>
                  <a:t>大量组合数求和，卡特兰数，级数</a:t>
                </a:r>
                <a:endParaRPr lang="en-US" altLang="zh-CN" sz="2800" dirty="0"/>
              </a:p>
              <a:p>
                <a:r>
                  <a:rPr lang="zh-CN" altLang="en-US" sz="2800" dirty="0"/>
                  <a:t>设答案为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则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舍去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结束了？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5644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/>
                  <a:t>是多少？</a:t>
                </a:r>
                <a:endParaRPr lang="en-US" altLang="zh-CN" sz="2800" dirty="0"/>
              </a:p>
              <a:p>
                <a:r>
                  <a:rPr lang="zh-CN" altLang="en-US" sz="2800" dirty="0"/>
                  <a:t>此时应有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42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9D12D-3456-406A-9139-230AA76A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组合数极其相关性质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9923EA-4701-4394-99EC-1EE937802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−⋯=0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9923EA-4701-4394-99EC-1EE937802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8772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小胡有一棵一个点的树，小胡会给这个点浇水，于是这个点会有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/>
                  <a:t>的概率长出两个儿子节点。</a:t>
                </a:r>
                <a:endParaRPr lang="en-US" altLang="zh-CN" sz="2800" dirty="0"/>
              </a:p>
              <a:p>
                <a:r>
                  <a:rPr lang="zh-CN" altLang="en-US" sz="2800" dirty="0"/>
                  <a:t>每次长出新的节点之后，小胡又会给新的节点浇水，它们也都有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/>
                  <a:t>的概率长出两个新的儿子节点。</a:t>
                </a:r>
                <a:endParaRPr lang="en-US" altLang="zh-CN" sz="2800" dirty="0"/>
              </a:p>
              <a:p>
                <a:r>
                  <a:rPr lang="zh-CN" altLang="en-US" sz="2800" dirty="0"/>
                  <a:t>小胡不希望自己被累死，所以小胡希望知道这棵树的大小是有限的的概率。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 r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3931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稍加观察分析便可知道</a:t>
            </a:r>
            <a:endParaRPr lang="en-US" altLang="zh-CN" sz="2800" dirty="0"/>
          </a:p>
          <a:p>
            <a:r>
              <a:rPr lang="zh-CN" altLang="en-US" sz="2800" dirty="0"/>
              <a:t>这个问题与</a:t>
            </a:r>
            <a:r>
              <a:rPr lang="en-US" altLang="zh-CN" sz="2800" dirty="0"/>
              <a:t>Problem 4</a:t>
            </a:r>
            <a:r>
              <a:rPr lang="zh-CN" altLang="en-US" sz="2800" dirty="0"/>
              <a:t>一模一样</a:t>
            </a:r>
            <a:endParaRPr lang="en-US" altLang="zh-CN" sz="2800" dirty="0"/>
          </a:p>
          <a:p>
            <a:r>
              <a:rPr lang="zh-CN" altLang="en-US" sz="2800" dirty="0"/>
              <a:t>如何证明等价？</a:t>
            </a:r>
          </a:p>
        </p:txBody>
      </p:sp>
    </p:spTree>
    <p:extLst>
      <p:ext uri="{BB962C8B-B14F-4D97-AF65-F5344CB8AC3E}">
        <p14:creationId xmlns:p14="http://schemas.microsoft.com/office/powerpoint/2010/main" val="6696494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8DD52-F683-4B27-BEA1-E8173488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91AB39-7C22-4B0E-9D91-B5381E490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给出一个无向图，两个人初始在两个点上。当一个人在一个点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上的时候，每一次，他有</a:t>
                </a:r>
                <a:r>
                  <a:rPr lang="en-US" altLang="zh-CN" dirty="0"/>
                  <a:t>p[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的概率留在原位，有</a:t>
                </a:r>
                <a:r>
                  <a:rPr lang="en-US" altLang="zh-CN" dirty="0"/>
                  <a:t>1−p[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的概率等概率地选择直接连边的一个点走出去。当两个人在同一时刻走到同一个点，那么他们相遇，过程结束。现在求他们在每一个点相遇的概率。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91AB39-7C22-4B0E-9D91-B5381E490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2008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18101-F8E7-4592-BA7B-8DBB2048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4E891-DAC0-47CD-9050-E156CCFD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将问题转换为期望次数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表示在移动过程中该状态发生的期望次数</a:t>
            </a:r>
            <a:endParaRPr lang="en-US" altLang="zh-CN" dirty="0"/>
          </a:p>
          <a:p>
            <a:r>
              <a:rPr lang="zh-CN" altLang="en-US" dirty="0"/>
              <a:t>最后每个点的期望次数即为概率</a:t>
            </a:r>
            <a:endParaRPr lang="en-US" altLang="zh-CN" dirty="0"/>
          </a:p>
          <a:p>
            <a:r>
              <a:rPr lang="zh-CN" altLang="en-US" dirty="0"/>
              <a:t>高斯消元即可</a:t>
            </a:r>
            <a:endParaRPr lang="en-US" altLang="zh-CN" dirty="0"/>
          </a:p>
          <a:p>
            <a:r>
              <a:rPr lang="en-US" altLang="zh-CN" dirty="0"/>
              <a:t>BZOJ 3270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9022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771-43ED-495F-AD24-A784BF57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78FF0E-D724-42EA-8818-D64DF721F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</a:t>
                </a:r>
                <a:r>
                  <a:rPr lang="zh-CN" altLang="en-US" dirty="0"/>
                  <a:t>次挑战 容量为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的包</a:t>
                </a:r>
                <a:endParaRPr lang="en-US" altLang="zh-CN" dirty="0"/>
              </a:p>
              <a:p>
                <a:r>
                  <a:rPr lang="zh-CN" altLang="en-US" dirty="0"/>
                  <a:t>依次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进行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次挑战 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个挑战成功率为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属性为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挑战成功则容量增加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，则挑战成功会得到一个体积为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的物品</a:t>
                </a:r>
                <a:endParaRPr lang="en-US" altLang="zh-CN" dirty="0"/>
              </a:p>
              <a:p>
                <a:r>
                  <a:rPr lang="zh-CN" altLang="en-US" dirty="0"/>
                  <a:t>至少要挑战成功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次并且把所有得到的物品带走才算成功</a:t>
                </a:r>
                <a:endParaRPr lang="en-US" altLang="zh-CN" dirty="0"/>
              </a:p>
              <a:p>
                <a:r>
                  <a:rPr lang="zh-CN" altLang="en-US" dirty="0"/>
                  <a:t>问成功的概率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≤200,−1≤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78FF0E-D724-42EA-8818-D64DF721F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6468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3F244-06E8-4CDD-8354-C306AA9A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82922-D569-4393-B425-F96C944E6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en-US" altLang="zh-CN" dirty="0"/>
              <a:t>+</a:t>
            </a:r>
            <a:r>
              <a:rPr lang="zh-CN" altLang="en-US" dirty="0"/>
              <a:t>空间优化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</a:p>
          <a:p>
            <a:r>
              <a:rPr lang="zh-CN" altLang="en-US" dirty="0"/>
              <a:t>前</a:t>
            </a:r>
            <a:r>
              <a:rPr lang="en-US" altLang="zh-CN" dirty="0" err="1"/>
              <a:t>i</a:t>
            </a:r>
            <a:r>
              <a:rPr lang="zh-CN" altLang="en-US" dirty="0"/>
              <a:t>次成功</a:t>
            </a:r>
            <a:r>
              <a:rPr lang="en-US" altLang="zh-CN" dirty="0"/>
              <a:t>j</a:t>
            </a:r>
            <a:r>
              <a:rPr lang="zh-CN" altLang="en-US" dirty="0"/>
              <a:t>次 体积还剩</a:t>
            </a:r>
            <a:r>
              <a:rPr lang="en-US" altLang="zh-CN" dirty="0"/>
              <a:t>k</a:t>
            </a:r>
          </a:p>
          <a:p>
            <a:endParaRPr lang="en-US" altLang="zh-CN" dirty="0"/>
          </a:p>
          <a:p>
            <a:r>
              <a:rPr lang="en-US" altLang="zh-CN" dirty="0"/>
              <a:t>BZOJ 3029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3584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CD22-E238-41D6-A545-FC64FB9B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38F320-394E-4388-9C8C-62F45A2CAE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给定一棵树</a:t>
                </a:r>
                <a:endParaRPr lang="en-US" altLang="zh-CN" dirty="0"/>
              </a:p>
              <a:p>
                <a:r>
                  <a:rPr lang="zh-CN" altLang="en-US" dirty="0"/>
                  <a:t>每条边有一定通电的概率</a:t>
                </a:r>
                <a:endParaRPr lang="en-US" altLang="zh-CN" dirty="0"/>
              </a:p>
              <a:p>
                <a:r>
                  <a:rPr lang="zh-CN" altLang="en-US" dirty="0"/>
                  <a:t>每个点有一定充电的概率</a:t>
                </a:r>
                <a:endParaRPr lang="en-US" altLang="zh-CN" dirty="0"/>
              </a:p>
              <a:p>
                <a:r>
                  <a:rPr lang="zh-CN" altLang="en-US" dirty="0"/>
                  <a:t>问期望有多少个点能有电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38F320-394E-4388-9C8C-62F45A2CA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5761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268E9-F72B-4D61-98B2-B54CE79A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F952B1-206D-4443-8138-8E1CABA73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转化为求每个点通电的概率</a:t>
                </a:r>
                <a:endParaRPr lang="en-US" altLang="zh-CN" dirty="0"/>
              </a:p>
              <a:p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表示子树内部能够使得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通电的概率</a:t>
                </a:r>
                <a:endParaRPr lang="en-US" altLang="zh-CN" dirty="0"/>
              </a:p>
              <a:p>
                <a:r>
                  <a:rPr lang="en-US" altLang="zh-CN" dirty="0"/>
                  <a:t>G[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能够通电的概率</a:t>
                </a:r>
                <a:endParaRPr lang="en-US" altLang="zh-CN" dirty="0"/>
              </a:p>
              <a:p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树形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搞定</a:t>
                </a:r>
                <a:endParaRPr lang="en-US" altLang="zh-CN" dirty="0"/>
              </a:p>
              <a:p>
                <a:r>
                  <a:rPr lang="en-US" altLang="zh-CN" dirty="0"/>
                  <a:t>G[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再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一次搞定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BZOJ 3566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F952B1-206D-4443-8138-8E1CABA73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6450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0AE8D-2470-40B7-96D3-FD85B30F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9A721-3A2C-42C2-93F5-298275A1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N*M</a:t>
            </a:r>
            <a:r>
              <a:rPr lang="zh-CN" altLang="en-US" dirty="0"/>
              <a:t>的格子</a:t>
            </a:r>
            <a:endParaRPr lang="en-US" altLang="zh-CN" dirty="0"/>
          </a:p>
          <a:p>
            <a:r>
              <a:rPr lang="zh-CN" altLang="en-US" dirty="0"/>
              <a:t>每次随机刷掉一个矩形</a:t>
            </a:r>
            <a:endParaRPr lang="en-US" altLang="zh-CN" dirty="0"/>
          </a:p>
          <a:p>
            <a:r>
              <a:rPr lang="zh-CN" altLang="en-US" dirty="0"/>
              <a:t>问</a:t>
            </a:r>
            <a:r>
              <a:rPr lang="en-US" altLang="zh-CN" dirty="0"/>
              <a:t>K</a:t>
            </a:r>
            <a:r>
              <a:rPr lang="zh-CN" altLang="en-US" dirty="0"/>
              <a:t>次之后期望刷掉了多少个格子</a:t>
            </a:r>
            <a:endParaRPr lang="en-US" altLang="zh-CN" dirty="0"/>
          </a:p>
          <a:p>
            <a:r>
              <a:rPr lang="en-US" altLang="zh-CN" dirty="0"/>
              <a:t>N,M&lt;=1000,K&lt;=100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3474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089CF-E4EB-4D98-8D83-C46B6951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36780-299B-4D23-A575-9F47972C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期望染的格子数</a:t>
            </a:r>
            <a:r>
              <a:rPr lang="en-US" altLang="zh-CN" dirty="0"/>
              <a:t>=</a:t>
            </a:r>
            <a:r>
              <a:rPr lang="zh-CN" altLang="en-US" dirty="0"/>
              <a:t>每个格子期望染的概率之和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次染一个格子的期望概率</a:t>
            </a:r>
            <a:endParaRPr lang="en-US" altLang="zh-CN" dirty="0"/>
          </a:p>
          <a:p>
            <a:r>
              <a:rPr lang="zh-CN" altLang="en-US" dirty="0"/>
              <a:t>补集转化</a:t>
            </a:r>
            <a:endParaRPr lang="en-US" altLang="zh-CN" dirty="0"/>
          </a:p>
          <a:p>
            <a:r>
              <a:rPr lang="en-US" altLang="zh-CN" dirty="0"/>
              <a:t>BZOJ 2969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84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8752B-3FB5-4048-83E1-34D1A8B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DAFDE-AF7F-4755-9339-8F5B5444E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目标：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情况一：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过于麻烦，跳过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DAFDE-AF7F-4755-9339-8F5B5444E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1586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81E7E-B7A9-49FE-87B9-6AA5FF67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E09AC-9E21-4009-AAB7-25ACFC01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检验矩阵</a:t>
            </a:r>
            <a:r>
              <a:rPr lang="en-US" altLang="zh-CN" dirty="0"/>
              <a:t>A*B=C</a:t>
            </a:r>
            <a:r>
              <a:rPr lang="zh-CN" altLang="en-US" dirty="0"/>
              <a:t>是否成立</a:t>
            </a:r>
            <a:endParaRPr lang="en-US" altLang="zh-CN" dirty="0"/>
          </a:p>
          <a:p>
            <a:r>
              <a:rPr lang="en-US" altLang="zh-CN" dirty="0"/>
              <a:t>N&lt;=1000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632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71807-A382-4D69-8651-3D3D7767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56BCB-4723-48AA-AC5D-FA9C61E3C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A:N*N B:N*N C:N*N</a:t>
            </a:r>
          </a:p>
          <a:p>
            <a:r>
              <a:rPr lang="en-US" altLang="zh-CN" dirty="0"/>
              <a:t>D:N*1 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组成的矩阵</a:t>
            </a:r>
            <a:endParaRPr lang="en-US" altLang="zh-CN" dirty="0"/>
          </a:p>
          <a:p>
            <a:r>
              <a:rPr lang="en-US" altLang="zh-CN" dirty="0"/>
              <a:t>A*B=C</a:t>
            </a:r>
          </a:p>
          <a:p>
            <a:r>
              <a:rPr lang="en-US" altLang="zh-CN" dirty="0"/>
              <a:t>(A*B)*D=C*D</a:t>
            </a:r>
          </a:p>
          <a:p>
            <a:r>
              <a:rPr lang="en-US" altLang="zh-CN" dirty="0"/>
              <a:t>A*(B*D)=C*D</a:t>
            </a:r>
          </a:p>
          <a:p>
            <a:r>
              <a:rPr lang="zh-CN" altLang="en-US" dirty="0"/>
              <a:t>复杂度</a:t>
            </a:r>
            <a:r>
              <a:rPr lang="en-US" altLang="zh-CN" dirty="0"/>
              <a:t>N^2</a:t>
            </a:r>
          </a:p>
          <a:p>
            <a:r>
              <a:rPr lang="en-US" altLang="zh-CN" dirty="0"/>
              <a:t>BZOJ 2396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5054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E2CA7-FBE0-4165-99EA-23079EE9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5F847C-A880-4E31-B63C-28EEA4CBE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给定平面上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个点</a:t>
                </a:r>
                <a:endParaRPr lang="en-US" altLang="zh-CN" dirty="0"/>
              </a:p>
              <a:p>
                <a:r>
                  <a:rPr lang="zh-CN" altLang="en-US" dirty="0"/>
                  <a:t>找到一个最小的圆覆盖住他们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5F847C-A880-4E31-B63C-28EEA4CBE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9386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7AA32-3879-47E1-936D-1B1271BF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6A3F1-910C-42A0-9F3A-78E41AB0C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随机化</a:t>
            </a:r>
          </a:p>
        </p:txBody>
      </p:sp>
    </p:spTree>
    <p:extLst>
      <p:ext uri="{BB962C8B-B14F-4D97-AF65-F5344CB8AC3E}">
        <p14:creationId xmlns:p14="http://schemas.microsoft.com/office/powerpoint/2010/main" val="7892665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19B33-A1A7-4EA3-955D-EDE5463C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DE4632-3C61-437E-9376-C3E8B45B1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次操作，第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次操作成功的概率为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成功记为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否则记为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连续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会贡献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的分数</a:t>
                </a:r>
                <a:endParaRPr lang="en-US" altLang="zh-CN" dirty="0"/>
              </a:p>
              <a:p>
                <a:r>
                  <a:rPr lang="zh-CN" altLang="en-US" dirty="0"/>
                  <a:t>求期望分数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DE4632-3C61-437E-9376-C3E8B45B1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2999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298C1-86F9-4D15-8457-19C1B88A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AFE93-A078-439E-8D07-442634BD7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表示结尾部分期望长度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表示结尾部分长度平方和的期望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表示结尾部分长度三次方和的期望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+3×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+3×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BZOJ 4318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AFE93-A078-439E-8D07-442634BD7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182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B48F-A5A9-4C2C-A3D8-20CE58FE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2EF93-599C-4321-A0D0-B72589987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给定一个排列</a:t>
                </a:r>
                <a:endParaRPr lang="en-US" altLang="zh-CN" dirty="0"/>
              </a:p>
              <a:p>
                <a:r>
                  <a:rPr lang="zh-CN" altLang="en-US" dirty="0"/>
                  <a:t>每次随机交换两个位置</a:t>
                </a:r>
                <a:endParaRPr lang="en-US" altLang="zh-CN" dirty="0"/>
              </a:p>
              <a:p>
                <a:r>
                  <a:rPr lang="zh-CN" altLang="en-US" dirty="0"/>
                  <a:t>问最后期望的逆序对数量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2EF93-599C-4321-A0D0-B72589987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8222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13E4D-0F4E-48F8-B932-64E3E3B9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1C4B08-67D5-4F10-ADCF-B4EB702B8D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考虑给定数对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不在</m:t>
                    </m:r>
                  </m:oMath>
                </a14:m>
                <a:r>
                  <a:rPr lang="zh-CN" altLang="en-US" dirty="0"/>
                  <a:t>给定位置上，剩下每个位置的概率都相等</a:t>
                </a:r>
                <a:endParaRPr lang="en-US" altLang="zh-CN" dirty="0"/>
              </a:p>
              <a:p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这七种关系之间的转移即可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BZOJ 5058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1C4B08-67D5-4F10-ADCF-B4EB702B8D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00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8752B-3FB5-4048-83E1-34D1A8B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DAFDE-AF7F-4755-9339-8F5B5444E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目标：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情况二：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DAFDE-AF7F-4755-9339-8F5B5444E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61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3095</Words>
  <Application>Microsoft Office PowerPoint</Application>
  <PresentationFormat>宽屏</PresentationFormat>
  <Paragraphs>487</Paragraphs>
  <Slides>87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2" baseType="lpstr">
      <vt:lpstr>等线</vt:lpstr>
      <vt:lpstr>等线 Light</vt:lpstr>
      <vt:lpstr>Arial</vt:lpstr>
      <vt:lpstr>Cambria Math</vt:lpstr>
      <vt:lpstr>Office 主题​​</vt:lpstr>
      <vt:lpstr>数学3</vt:lpstr>
      <vt:lpstr>基本计数原理</vt:lpstr>
      <vt:lpstr>排列组合</vt:lpstr>
      <vt:lpstr>Question 1</vt:lpstr>
      <vt:lpstr>Question 1</vt:lpstr>
      <vt:lpstr>Question 2</vt:lpstr>
      <vt:lpstr>组合数极其相关性质</vt:lpstr>
      <vt:lpstr>组合数取模</vt:lpstr>
      <vt:lpstr>组合数取模</vt:lpstr>
      <vt:lpstr>组合数取模</vt:lpstr>
      <vt:lpstr>组合数取模</vt:lpstr>
      <vt:lpstr>组合数取模</vt:lpstr>
      <vt:lpstr>组合数取模</vt:lpstr>
      <vt:lpstr>组合数取模</vt:lpstr>
      <vt:lpstr>组合数取模</vt:lpstr>
      <vt:lpstr>Problem 1</vt:lpstr>
      <vt:lpstr>Problem 1</vt:lpstr>
      <vt:lpstr>Problem 2</vt:lpstr>
      <vt:lpstr>Problem 2</vt:lpstr>
      <vt:lpstr>Problem 3</vt:lpstr>
      <vt:lpstr>Problem 3</vt:lpstr>
      <vt:lpstr>Problem 4</vt:lpstr>
      <vt:lpstr>Problem 4</vt:lpstr>
      <vt:lpstr>抽屉原理</vt:lpstr>
      <vt:lpstr>Problem 6</vt:lpstr>
      <vt:lpstr>Problem 6</vt:lpstr>
      <vt:lpstr>容斥原理</vt:lpstr>
      <vt:lpstr>Problem 9</vt:lpstr>
      <vt:lpstr>Problem 9</vt:lpstr>
      <vt:lpstr>Problem 10</vt:lpstr>
      <vt:lpstr>Problem 10</vt:lpstr>
      <vt:lpstr>Problem 12</vt:lpstr>
      <vt:lpstr>Problem 12</vt:lpstr>
      <vt:lpstr>Problem 13</vt:lpstr>
      <vt:lpstr>Problem 13</vt:lpstr>
      <vt:lpstr>Problem 14</vt:lpstr>
      <vt:lpstr>Problem 14</vt:lpstr>
      <vt:lpstr>第二类斯特灵数</vt:lpstr>
      <vt:lpstr>放球问题</vt:lpstr>
      <vt:lpstr>放球问题</vt:lpstr>
      <vt:lpstr>随机试验</vt:lpstr>
      <vt:lpstr>随机事件</vt:lpstr>
      <vt:lpstr>事件的关系与运算</vt:lpstr>
      <vt:lpstr>事件的运算律</vt:lpstr>
      <vt:lpstr>概率</vt:lpstr>
      <vt:lpstr>概率若干性质</vt:lpstr>
      <vt:lpstr>条件概率</vt:lpstr>
      <vt:lpstr>条件概率性质</vt:lpstr>
      <vt:lpstr>期望</vt:lpstr>
      <vt:lpstr>Question 1</vt:lpstr>
      <vt:lpstr>贝叶斯公式</vt:lpstr>
      <vt:lpstr>Question 2</vt:lpstr>
      <vt:lpstr>Question 3</vt:lpstr>
      <vt:lpstr>独立事件</vt:lpstr>
      <vt:lpstr>独立事件</vt:lpstr>
      <vt:lpstr>Question 4.</vt:lpstr>
      <vt:lpstr>Question 5.</vt:lpstr>
      <vt:lpstr>Question 6.</vt:lpstr>
      <vt:lpstr>Question 7.</vt:lpstr>
      <vt:lpstr>Question 8.</vt:lpstr>
      <vt:lpstr>Question 9.</vt:lpstr>
      <vt:lpstr>Question 10</vt:lpstr>
      <vt:lpstr>Question 11</vt:lpstr>
      <vt:lpstr>Question 12</vt:lpstr>
      <vt:lpstr>Question 12</vt:lpstr>
      <vt:lpstr>Question 12</vt:lpstr>
      <vt:lpstr>Question 14</vt:lpstr>
      <vt:lpstr>Question 14</vt:lpstr>
      <vt:lpstr>Problem 4</vt:lpstr>
      <vt:lpstr>Question 15</vt:lpstr>
      <vt:lpstr>Question 15</vt:lpstr>
      <vt:lpstr>Problem 1</vt:lpstr>
      <vt:lpstr>Problem 1</vt:lpstr>
      <vt:lpstr>Problem 2</vt:lpstr>
      <vt:lpstr>Problem 2</vt:lpstr>
      <vt:lpstr>Problem 3</vt:lpstr>
      <vt:lpstr>Problem 3</vt:lpstr>
      <vt:lpstr>Problem 4</vt:lpstr>
      <vt:lpstr>Problem 4</vt:lpstr>
      <vt:lpstr>Problem 5</vt:lpstr>
      <vt:lpstr>Problem 5</vt:lpstr>
      <vt:lpstr>Problem 6</vt:lpstr>
      <vt:lpstr>Problem 6</vt:lpstr>
      <vt:lpstr>Problem 7</vt:lpstr>
      <vt:lpstr>Problem 7</vt:lpstr>
      <vt:lpstr>Problem 8</vt:lpstr>
      <vt:lpstr>Problem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计数</dc:title>
  <dc:creator>Zhong Haoxi</dc:creator>
  <cp:lastModifiedBy>Zhong Haoxi</cp:lastModifiedBy>
  <cp:revision>47</cp:revision>
  <dcterms:created xsi:type="dcterms:W3CDTF">2020-02-26T15:02:07Z</dcterms:created>
  <dcterms:modified xsi:type="dcterms:W3CDTF">2020-03-15T00:08:02Z</dcterms:modified>
</cp:coreProperties>
</file>