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7" r:id="rId4"/>
    <p:sldId id="266" r:id="rId5"/>
    <p:sldId id="270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C7C7C"/>
    <a:srgbClr val="D7D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 showGuides="1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43A09-CD9E-463B-A7B2-B33697508DCE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FAFC-69E0-4BC0-8188-70C50C795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8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0FAFC-69E0-4BC0-8188-70C50C795E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5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043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548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6006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90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4987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090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215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26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5276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9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D772-DE33-4A78-A79B-E4EEE0E95B49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663A-24E0-4511-97FF-FD1EE13BA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6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menegildo Zegna Couture Fashion Show Spring Summer 20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r="-1"/>
          <a:stretch/>
        </p:blipFill>
        <p:spPr bwMode="auto">
          <a:xfrm>
            <a:off x="-98166" y="-22948"/>
            <a:ext cx="122901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04836" y="2472909"/>
            <a:ext cx="9540240" cy="16851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352175" flipV="1">
            <a:off x="-1754474" y="1214621"/>
            <a:ext cx="4215618" cy="3654451"/>
          </a:xfrm>
          <a:custGeom>
            <a:avLst/>
            <a:gdLst>
              <a:gd name="connsiteX0" fmla="*/ 0 w 6623722"/>
              <a:gd name="connsiteY0" fmla="*/ 5741997 h 5741997"/>
              <a:gd name="connsiteX1" fmla="*/ 6623722 w 6623722"/>
              <a:gd name="connsiteY1" fmla="*/ 5741997 h 5741997"/>
              <a:gd name="connsiteX2" fmla="*/ 6623722 w 6623722"/>
              <a:gd name="connsiteY2" fmla="*/ 2491138 h 5741997"/>
              <a:gd name="connsiteX3" fmla="*/ 4619552 w 6623722"/>
              <a:gd name="connsiteY3" fmla="*/ 0 h 574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3722" h="5741997">
                <a:moveTo>
                  <a:pt x="0" y="5741997"/>
                </a:moveTo>
                <a:lnTo>
                  <a:pt x="6623722" y="5741997"/>
                </a:lnTo>
                <a:lnTo>
                  <a:pt x="6623722" y="2491138"/>
                </a:lnTo>
                <a:lnTo>
                  <a:pt x="4619552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8422" y="2561240"/>
            <a:ext cx="8360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4000" dirty="0" err="1" smtClean="0">
                <a:solidFill>
                  <a:schemeClr val="bg1"/>
                </a:solidFill>
              </a:rPr>
              <a:t>Zegna</a:t>
            </a:r>
            <a:r>
              <a:rPr lang="en-US" altLang="zh-CN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VIP </a:t>
            </a:r>
            <a:r>
              <a:rPr lang="en-US" altLang="zh-CN" sz="4000" dirty="0" smtClean="0">
                <a:solidFill>
                  <a:schemeClr val="bg1"/>
                </a:solidFill>
              </a:rPr>
              <a:t>voucher </a:t>
            </a:r>
            <a:r>
              <a:rPr lang="en-US" altLang="zh-CN" sz="4000" dirty="0">
                <a:solidFill>
                  <a:schemeClr val="bg1"/>
                </a:solidFill>
              </a:rPr>
              <a:t>campaign </a:t>
            </a:r>
            <a:r>
              <a:rPr lang="en-US" altLang="zh-CN" sz="4000" dirty="0" smtClean="0">
                <a:solidFill>
                  <a:schemeClr val="bg1"/>
                </a:solidFill>
              </a:rPr>
              <a:t>Solution</a:t>
            </a:r>
          </a:p>
          <a:p>
            <a:pPr fontAlgn="base"/>
            <a:endParaRPr lang="en-US" altLang="zh-CN" sz="4000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>
            <a:off x="9452725" y="2943374"/>
            <a:ext cx="657177" cy="792779"/>
            <a:chOff x="3517982" y="3840480"/>
            <a:chExt cx="505378" cy="792779"/>
          </a:xfrm>
        </p:grpSpPr>
        <p:sp>
          <p:nvSpPr>
            <p:cNvPr id="17" name="梯形 16"/>
            <p:cNvSpPr/>
            <p:nvPr/>
          </p:nvSpPr>
          <p:spPr>
            <a:xfrm rot="7200000">
              <a:off x="3699803" y="3713871"/>
              <a:ext cx="196948" cy="45016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梯形 17"/>
            <p:cNvSpPr/>
            <p:nvPr/>
          </p:nvSpPr>
          <p:spPr>
            <a:xfrm rot="5400000">
              <a:off x="3681150" y="4003064"/>
              <a:ext cx="123829" cy="45016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梯形 18"/>
            <p:cNvSpPr/>
            <p:nvPr/>
          </p:nvSpPr>
          <p:spPr>
            <a:xfrm rot="14400000" flipV="1">
              <a:off x="3699803" y="4309702"/>
              <a:ext cx="196948" cy="45016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928422" y="3762358"/>
            <a:ext cx="1681428" cy="316573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8422" y="33930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齐数科技（上海）有限公司</a:t>
            </a:r>
          </a:p>
        </p:txBody>
      </p:sp>
    </p:spTree>
    <p:extLst>
      <p:ext uri="{BB962C8B-B14F-4D97-AF65-F5344CB8AC3E}">
        <p14:creationId xmlns:p14="http://schemas.microsoft.com/office/powerpoint/2010/main" val="2536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ic.chinasspp.com/quan/News/ZoneOtherPic/462863-2011102410394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0" t="2316" b="32068"/>
          <a:stretch/>
        </p:blipFill>
        <p:spPr bwMode="auto">
          <a:xfrm>
            <a:off x="-76200" y="-1"/>
            <a:ext cx="1230324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28896" y="-1"/>
            <a:ext cx="6663104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55522" y="1591312"/>
            <a:ext cx="5918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杰尼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voucher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礼券发放及核销管理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58607" y="3069103"/>
            <a:ext cx="6515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基本需求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4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Flow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及解决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4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40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项目执行时间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://img1.imgtn.bdimg.com/it/u=2223736519,101819116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06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Z Zegna Spring Summer 2016: key look menswear collection  - Imag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" t="4099" r="2121" b="6916"/>
          <a:stretch/>
        </p:blipFill>
        <p:spPr bwMode="auto">
          <a:xfrm>
            <a:off x="-38100" y="0"/>
            <a:ext cx="122301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-6722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7838" y="4423902"/>
            <a:ext cx="8618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基本需求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6375" y="1966887"/>
            <a:ext cx="7124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用户到门店享用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 Offer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礼券活动；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通过彩信、短信方式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oucher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礼券给到客户，尽量提高送达率；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提供门店工作人员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架构礼券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核销平台，核销时需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oucher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、实际购买金额、手机号码等信息，然后打印核销凭证请客户签字留存；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门店核销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</a:p>
        </p:txBody>
      </p:sp>
      <p:sp>
        <p:nvSpPr>
          <p:cNvPr id="11" name="矩形 10"/>
          <p:cNvSpPr/>
          <p:nvPr/>
        </p:nvSpPr>
        <p:spPr>
          <a:xfrm>
            <a:off x="4603545" y="1676825"/>
            <a:ext cx="79380" cy="3631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900213" y="5630439"/>
            <a:ext cx="588395" cy="1253333"/>
            <a:chOff x="9510790" y="5630439"/>
            <a:chExt cx="588395" cy="1253333"/>
          </a:xfrm>
        </p:grpSpPr>
        <p:grpSp>
          <p:nvGrpSpPr>
            <p:cNvPr id="14" name="组合 13"/>
            <p:cNvGrpSpPr/>
            <p:nvPr/>
          </p:nvGrpSpPr>
          <p:grpSpPr>
            <a:xfrm>
              <a:off x="9510790" y="5630439"/>
              <a:ext cx="530026" cy="1227560"/>
              <a:chOff x="9510790" y="5630439"/>
              <a:chExt cx="530026" cy="1227560"/>
            </a:xfrm>
          </p:grpSpPr>
          <p:sp>
            <p:nvSpPr>
              <p:cNvPr id="17" name="流程图: 延期 16"/>
              <p:cNvSpPr/>
              <p:nvPr/>
            </p:nvSpPr>
            <p:spPr>
              <a:xfrm rot="5400000" flipH="1">
                <a:off x="9510791" y="5630439"/>
                <a:ext cx="530024" cy="53002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16200000" flipH="1">
                <a:off x="9376722" y="6193906"/>
                <a:ext cx="798161" cy="5300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 rot="5400000">
              <a:off x="9607257" y="6391844"/>
              <a:ext cx="3990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latin typeface="+mn-ea"/>
                </a:rPr>
                <a:t>&gt;</a:t>
              </a:r>
              <a:endParaRPr lang="zh-CN" altLang="en-US" sz="3200">
                <a:latin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60045" y="5804397"/>
              <a:ext cx="431514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59915" y="1117073"/>
            <a:ext cx="41640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3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99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-23992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8738" y="211555"/>
            <a:ext cx="8618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USER FLOW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及解决方案（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FLOW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006309" y="1376036"/>
            <a:ext cx="880510" cy="5078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彩信下行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688404" y="1376036"/>
            <a:ext cx="1226832" cy="52318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短信补发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流程图: 决策 81"/>
          <p:cNvSpPr/>
          <p:nvPr/>
        </p:nvSpPr>
        <p:spPr>
          <a:xfrm>
            <a:off x="4343898" y="1381101"/>
            <a:ext cx="860696" cy="500450"/>
          </a:xfrm>
          <a:prstGeom prst="flowChartDecision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发送报告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>
            <a:stCxn id="80" idx="3"/>
            <a:endCxn id="82" idx="1"/>
          </p:cNvCxnSpPr>
          <p:nvPr/>
        </p:nvCxnSpPr>
        <p:spPr>
          <a:xfrm>
            <a:off x="3886819" y="1629946"/>
            <a:ext cx="457079" cy="1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2" idx="3"/>
            <a:endCxn id="81" idx="1"/>
          </p:cNvCxnSpPr>
          <p:nvPr/>
        </p:nvCxnSpPr>
        <p:spPr>
          <a:xfrm>
            <a:off x="5204594" y="1631326"/>
            <a:ext cx="483810" cy="6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187958" y="1288675"/>
            <a:ext cx="33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998304" y="2289229"/>
            <a:ext cx="1624756" cy="52928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肘形连接符 87"/>
          <p:cNvCxnSpPr>
            <a:stCxn id="82" idx="2"/>
            <a:endCxn id="86" idx="1"/>
          </p:cNvCxnSpPr>
          <p:nvPr/>
        </p:nvCxnSpPr>
        <p:spPr>
          <a:xfrm rot="16200000" flipH="1">
            <a:off x="5550116" y="1105681"/>
            <a:ext cx="672319" cy="22240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637912" y="1360671"/>
            <a:ext cx="1510445" cy="53854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补发失败名单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流程图: 决策 89"/>
          <p:cNvSpPr/>
          <p:nvPr/>
        </p:nvSpPr>
        <p:spPr>
          <a:xfrm>
            <a:off x="7375303" y="1414108"/>
            <a:ext cx="870757" cy="434546"/>
          </a:xfrm>
          <a:prstGeom prst="flowChartDecision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发送报告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>
            <a:stCxn id="90" idx="3"/>
            <a:endCxn id="89" idx="1"/>
          </p:cNvCxnSpPr>
          <p:nvPr/>
        </p:nvCxnSpPr>
        <p:spPr>
          <a:xfrm flipV="1">
            <a:off x="8246060" y="1629946"/>
            <a:ext cx="391852" cy="1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207442" y="1332602"/>
            <a:ext cx="33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>
            <a:stCxn id="90" idx="2"/>
            <a:endCxn id="86" idx="0"/>
          </p:cNvCxnSpPr>
          <p:nvPr/>
        </p:nvCxnSpPr>
        <p:spPr>
          <a:xfrm>
            <a:off x="7810682" y="1848654"/>
            <a:ext cx="0" cy="440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873182" y="1826874"/>
            <a:ext cx="33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044275" y="3186581"/>
            <a:ext cx="1160856" cy="87588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持手机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MMS/SMS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在规定时间内到门店消费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812120" y="3186581"/>
            <a:ext cx="1027487" cy="87587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结算时向门店工作人员出示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oucher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511986" y="3186581"/>
            <a:ext cx="1027487" cy="87588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工作人员通过核销系统验证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oucher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510188" y="3217471"/>
            <a:ext cx="1287050" cy="8140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给予核销，并记录消费金额、手机号码，打印核销凭证请客户签字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流程图: 决策 100"/>
          <p:cNvSpPr/>
          <p:nvPr/>
        </p:nvSpPr>
        <p:spPr>
          <a:xfrm>
            <a:off x="8089452" y="3413539"/>
            <a:ext cx="870757" cy="434546"/>
          </a:xfrm>
          <a:prstGeom prst="flowChartDecision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发送报告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981888" y="4543811"/>
            <a:ext cx="1078904" cy="64672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验证无效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告知客户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803878" y="4543812"/>
            <a:ext cx="1402686" cy="6411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系统实时发送使用券的短信提示客户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44275" y="5603721"/>
            <a:ext cx="2379197" cy="87587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阶段性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Campaign 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78584" y="1209883"/>
            <a:ext cx="1529836" cy="1529836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672429" y="3196773"/>
            <a:ext cx="1529836" cy="1998350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核销</a:t>
            </a:r>
          </a:p>
        </p:txBody>
      </p:sp>
      <p:cxnSp>
        <p:nvCxnSpPr>
          <p:cNvPr id="123" name="直接箭头连接符 122"/>
          <p:cNvCxnSpPr>
            <a:stCxn id="97" idx="3"/>
            <a:endCxn id="98" idx="1"/>
          </p:cNvCxnSpPr>
          <p:nvPr/>
        </p:nvCxnSpPr>
        <p:spPr>
          <a:xfrm>
            <a:off x="4205131" y="3624521"/>
            <a:ext cx="6069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98" idx="3"/>
            <a:endCxn id="99" idx="1"/>
          </p:cNvCxnSpPr>
          <p:nvPr/>
        </p:nvCxnSpPr>
        <p:spPr>
          <a:xfrm>
            <a:off x="5839607" y="3624521"/>
            <a:ext cx="672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99" idx="3"/>
            <a:endCxn id="101" idx="1"/>
          </p:cNvCxnSpPr>
          <p:nvPr/>
        </p:nvCxnSpPr>
        <p:spPr>
          <a:xfrm>
            <a:off x="7539473" y="3624521"/>
            <a:ext cx="549979" cy="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1" idx="3"/>
            <a:endCxn id="100" idx="1"/>
          </p:cNvCxnSpPr>
          <p:nvPr/>
        </p:nvCxnSpPr>
        <p:spPr>
          <a:xfrm flipV="1">
            <a:off x="8960209" y="3624520"/>
            <a:ext cx="549979" cy="6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1" idx="2"/>
            <a:endCxn id="102" idx="0"/>
          </p:cNvCxnSpPr>
          <p:nvPr/>
        </p:nvCxnSpPr>
        <p:spPr>
          <a:xfrm flipH="1">
            <a:off x="8521340" y="3848085"/>
            <a:ext cx="3491" cy="695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02" idx="3"/>
            <a:endCxn id="103" idx="1"/>
          </p:cNvCxnSpPr>
          <p:nvPr/>
        </p:nvCxnSpPr>
        <p:spPr>
          <a:xfrm flipV="1">
            <a:off x="9060792" y="4864372"/>
            <a:ext cx="743086" cy="2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678583" y="5603721"/>
            <a:ext cx="1529837" cy="875879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491319" y="955343"/>
            <a:ext cx="11081982" cy="2001829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圆角矩形 156"/>
          <p:cNvSpPr/>
          <p:nvPr/>
        </p:nvSpPr>
        <p:spPr>
          <a:xfrm>
            <a:off x="491319" y="3102532"/>
            <a:ext cx="11081982" cy="2225270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圆角矩形 157"/>
          <p:cNvSpPr/>
          <p:nvPr/>
        </p:nvSpPr>
        <p:spPr>
          <a:xfrm>
            <a:off x="491319" y="5485879"/>
            <a:ext cx="11081982" cy="1138547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23263" y="2112618"/>
            <a:ext cx="1446601" cy="5139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误删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oucher</a:t>
            </a:r>
          </a:p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可上行特殊字段补发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oucher code</a:t>
            </a:r>
          </a:p>
        </p:txBody>
      </p:sp>
      <p:cxnSp>
        <p:nvCxnSpPr>
          <p:cNvPr id="43" name="直接箭头连接符 42"/>
          <p:cNvCxnSpPr>
            <a:stCxn id="81" idx="3"/>
            <a:endCxn id="90" idx="1"/>
          </p:cNvCxnSpPr>
          <p:nvPr/>
        </p:nvCxnSpPr>
        <p:spPr>
          <a:xfrm flipV="1">
            <a:off x="6915236" y="1631381"/>
            <a:ext cx="460067" cy="6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1" idx="3"/>
            <a:endCxn id="81" idx="2"/>
          </p:cNvCxnSpPr>
          <p:nvPr/>
        </p:nvCxnSpPr>
        <p:spPr>
          <a:xfrm flipV="1">
            <a:off x="4169864" y="1899220"/>
            <a:ext cx="2131956" cy="470380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31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-23992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8738" y="211555"/>
            <a:ext cx="8618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USER FLOW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及解决方案（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65002" y="1090841"/>
            <a:ext cx="881959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个性化彩信和短信，即每个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ouchers code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是不一样的；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对于短信补发失败的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及时回收；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对于已经在门店使用的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实时下发提醒短信；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对于快到有效期尚未使用的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进行过期友好提醒。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有效期结束前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天进行一次友好提醒。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有效期结束前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天进行一次友好提醒。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（上述提醒周期根据活动总的有效期来定）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 voucher code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误删除，可以通过本机号码上行特定字段，即可重新获取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voucher code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65003" y="4223093"/>
            <a:ext cx="814722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提供在门店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可以通过浏览器进行访问的验证核销系统：需要通过用户名和密码验证后登陆。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按照门店个数来分配登陆权限的个数（建议用此方案）；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全国门店使用统一登陆权限；（如果采用该方案，需要每次登陆的时候通过短信验证门店使用者的手机号码）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可以实时查询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voucher code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的有效性，如果已经使用，可以提示使用时间和门店；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确认有效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voucher code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后，在核销确认前需要输入此次客户消费的总金额和手机号码；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支持打印核销凭证，并请客户签字留存。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738" y="2884141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MMS/SMS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下发解决方案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61528" y="1341886"/>
            <a:ext cx="2270235" cy="13919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706"/>
          <p:cNvSpPr>
            <a:spLocks noEditPoints="1"/>
          </p:cNvSpPr>
          <p:nvPr/>
        </p:nvSpPr>
        <p:spPr bwMode="auto">
          <a:xfrm>
            <a:off x="1202676" y="1744450"/>
            <a:ext cx="978390" cy="796968"/>
          </a:xfrm>
          <a:custGeom>
            <a:avLst/>
            <a:gdLst>
              <a:gd name="T0" fmla="*/ 48 w 64"/>
              <a:gd name="T1" fmla="*/ 0 h 52"/>
              <a:gd name="T2" fmla="*/ 51 w 64"/>
              <a:gd name="T3" fmla="*/ 16 h 52"/>
              <a:gd name="T4" fmla="*/ 46 w 64"/>
              <a:gd name="T5" fmla="*/ 8 h 52"/>
              <a:gd name="T6" fmla="*/ 24 w 64"/>
              <a:gd name="T7" fmla="*/ 27 h 52"/>
              <a:gd name="T8" fmla="*/ 16 w 64"/>
              <a:gd name="T9" fmla="*/ 26 h 52"/>
              <a:gd name="T10" fmla="*/ 25 w 64"/>
              <a:gd name="T11" fmla="*/ 32 h 52"/>
              <a:gd name="T12" fmla="*/ 29 w 64"/>
              <a:gd name="T13" fmla="*/ 37 h 52"/>
              <a:gd name="T14" fmla="*/ 0 w 64"/>
              <a:gd name="T15" fmla="*/ 34 h 52"/>
              <a:gd name="T16" fmla="*/ 3 w 64"/>
              <a:gd name="T17" fmla="*/ 0 h 52"/>
              <a:gd name="T18" fmla="*/ 32 w 64"/>
              <a:gd name="T19" fmla="*/ 32 h 52"/>
              <a:gd name="T20" fmla="*/ 45 w 64"/>
              <a:gd name="T21" fmla="*/ 45 h 52"/>
              <a:gd name="T22" fmla="*/ 53 w 64"/>
              <a:gd name="T23" fmla="*/ 43 h 52"/>
              <a:gd name="T24" fmla="*/ 59 w 64"/>
              <a:gd name="T25" fmla="*/ 52 h 52"/>
              <a:gd name="T26" fmla="*/ 57 w 64"/>
              <a:gd name="T27" fmla="*/ 39 h 52"/>
              <a:gd name="T28" fmla="*/ 55 w 64"/>
              <a:gd name="T29" fmla="*/ 40 h 52"/>
              <a:gd name="T30" fmla="*/ 54 w 64"/>
              <a:gd name="T31" fmla="*/ 23 h 52"/>
              <a:gd name="T32" fmla="*/ 54 w 64"/>
              <a:gd name="T33" fmla="*/ 23 h 52"/>
              <a:gd name="T34" fmla="*/ 45 w 64"/>
              <a:gd name="T35" fmla="*/ 19 h 52"/>
              <a:gd name="T36" fmla="*/ 40 w 64"/>
              <a:gd name="T37" fmla="*/ 29 h 52"/>
              <a:gd name="T38" fmla="*/ 50 w 64"/>
              <a:gd name="T39" fmla="*/ 30 h 52"/>
              <a:gd name="T40" fmla="*/ 40 w 64"/>
              <a:gd name="T41" fmla="*/ 29 h 52"/>
              <a:gd name="T42" fmla="*/ 39 w 64"/>
              <a:gd name="T43" fmla="*/ 33 h 52"/>
              <a:gd name="T44" fmla="*/ 51 w 64"/>
              <a:gd name="T45" fmla="*/ 32 h 52"/>
              <a:gd name="T46" fmla="*/ 40 w 64"/>
              <a:gd name="T47" fmla="*/ 34 h 52"/>
              <a:gd name="T48" fmla="*/ 44 w 64"/>
              <a:gd name="T49" fmla="*/ 35 h 52"/>
              <a:gd name="T50" fmla="*/ 40 w 64"/>
              <a:gd name="T51" fmla="*/ 34 h 52"/>
              <a:gd name="T52" fmla="*/ 44 w 64"/>
              <a:gd name="T53" fmla="*/ 28 h 52"/>
              <a:gd name="T54" fmla="*/ 47 w 64"/>
              <a:gd name="T55" fmla="*/ 26 h 52"/>
              <a:gd name="T56" fmla="*/ 45 w 64"/>
              <a:gd name="T57" fmla="*/ 24 h 52"/>
              <a:gd name="T58" fmla="*/ 37 w 64"/>
              <a:gd name="T59" fmla="*/ 32 h 52"/>
              <a:gd name="T60" fmla="*/ 45 w 64"/>
              <a:gd name="T61" fmla="*/ 40 h 52"/>
              <a:gd name="T62" fmla="*/ 51 w 64"/>
              <a:gd name="T63" fmla="*/ 38 h 52"/>
              <a:gd name="T64" fmla="*/ 51 w 64"/>
              <a:gd name="T65" fmla="*/ 38 h 52"/>
              <a:gd name="T66" fmla="*/ 51 w 64"/>
              <a:gd name="T67" fmla="*/ 26 h 52"/>
              <a:gd name="T68" fmla="*/ 51 w 64"/>
              <a:gd name="T69" fmla="*/ 26 h 52"/>
              <a:gd name="T70" fmla="*/ 45 w 64"/>
              <a:gd name="T71" fmla="*/ 24 h 52"/>
              <a:gd name="T72" fmla="*/ 12 w 64"/>
              <a:gd name="T73" fmla="*/ 15 h 52"/>
              <a:gd name="T74" fmla="*/ 5 w 64"/>
              <a:gd name="T75" fmla="*/ 29 h 52"/>
              <a:gd name="T76" fmla="*/ 16 w 64"/>
              <a:gd name="T77" fmla="*/ 19 h 52"/>
              <a:gd name="T78" fmla="*/ 25 w 64"/>
              <a:gd name="T79" fmla="*/ 21 h 52"/>
              <a:gd name="T80" fmla="*/ 42 w 64"/>
              <a:gd name="T81" fmla="*/ 5 h 52"/>
              <a:gd name="T82" fmla="*/ 16 w 64"/>
              <a:gd name="T8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" h="52">
                <a:moveTo>
                  <a:pt x="3" y="0"/>
                </a:moveTo>
                <a:cubicBezTo>
                  <a:pt x="48" y="0"/>
                  <a:pt x="48" y="0"/>
                  <a:pt x="48" y="0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7" y="15"/>
                  <a:pt x="46" y="15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14"/>
                  <a:pt x="33" y="20"/>
                  <a:pt x="27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6"/>
                  <a:pt x="16" y="26"/>
                  <a:pt x="16" y="26"/>
                </a:cubicBezTo>
                <a:cubicBezTo>
                  <a:pt x="9" y="32"/>
                  <a:pt x="9" y="32"/>
                  <a:pt x="9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3"/>
                  <a:pt x="29" y="35"/>
                  <a:pt x="29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3" y="0"/>
                  <a:pt x="3" y="0"/>
                  <a:pt x="3" y="0"/>
                </a:cubicBezTo>
                <a:close/>
                <a:moveTo>
                  <a:pt x="36" y="23"/>
                </a:moveTo>
                <a:cubicBezTo>
                  <a:pt x="34" y="25"/>
                  <a:pt x="33" y="28"/>
                  <a:pt x="32" y="32"/>
                </a:cubicBezTo>
                <a:cubicBezTo>
                  <a:pt x="32" y="35"/>
                  <a:pt x="34" y="38"/>
                  <a:pt x="36" y="41"/>
                </a:cubicBezTo>
                <a:cubicBezTo>
                  <a:pt x="38" y="43"/>
                  <a:pt x="42" y="44"/>
                  <a:pt x="45" y="45"/>
                </a:cubicBezTo>
                <a:cubicBezTo>
                  <a:pt x="48" y="45"/>
                  <a:pt x="50" y="44"/>
                  <a:pt x="53" y="42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4"/>
                  <a:pt x="52" y="44"/>
                  <a:pt x="52" y="44"/>
                </a:cubicBezTo>
                <a:cubicBezTo>
                  <a:pt x="59" y="52"/>
                  <a:pt x="59" y="52"/>
                  <a:pt x="59" y="52"/>
                </a:cubicBezTo>
                <a:cubicBezTo>
                  <a:pt x="64" y="47"/>
                  <a:pt x="64" y="47"/>
                  <a:pt x="64" y="47"/>
                </a:cubicBezTo>
                <a:cubicBezTo>
                  <a:pt x="57" y="39"/>
                  <a:pt x="57" y="39"/>
                  <a:pt x="57" y="39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38"/>
                  <a:pt x="58" y="35"/>
                  <a:pt x="58" y="32"/>
                </a:cubicBezTo>
                <a:cubicBezTo>
                  <a:pt x="58" y="29"/>
                  <a:pt x="57" y="26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2" y="20"/>
                  <a:pt x="49" y="19"/>
                  <a:pt x="45" y="19"/>
                </a:cubicBezTo>
                <a:cubicBezTo>
                  <a:pt x="42" y="19"/>
                  <a:pt x="39" y="20"/>
                  <a:pt x="36" y="23"/>
                </a:cubicBezTo>
                <a:close/>
                <a:moveTo>
                  <a:pt x="40" y="29"/>
                </a:moveTo>
                <a:cubicBezTo>
                  <a:pt x="40" y="30"/>
                  <a:pt x="40" y="30"/>
                  <a:pt x="4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29"/>
                  <a:pt x="50" y="29"/>
                  <a:pt x="50" y="29"/>
                </a:cubicBezTo>
                <a:cubicBezTo>
                  <a:pt x="40" y="29"/>
                  <a:pt x="40" y="29"/>
                  <a:pt x="40" y="29"/>
                </a:cubicBezTo>
                <a:close/>
                <a:moveTo>
                  <a:pt x="39" y="32"/>
                </a:moveTo>
                <a:cubicBezTo>
                  <a:pt x="39" y="33"/>
                  <a:pt x="39" y="33"/>
                  <a:pt x="39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1" y="32"/>
                  <a:pt x="51" y="32"/>
                  <a:pt x="51" y="32"/>
                </a:cubicBezTo>
                <a:cubicBezTo>
                  <a:pt x="39" y="32"/>
                  <a:pt x="39" y="32"/>
                  <a:pt x="39" y="32"/>
                </a:cubicBezTo>
                <a:close/>
                <a:moveTo>
                  <a:pt x="40" y="34"/>
                </a:moveTo>
                <a:cubicBezTo>
                  <a:pt x="40" y="35"/>
                  <a:pt x="40" y="35"/>
                  <a:pt x="40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4"/>
                  <a:pt x="44" y="34"/>
                  <a:pt x="44" y="34"/>
                </a:cubicBezTo>
                <a:cubicBezTo>
                  <a:pt x="40" y="34"/>
                  <a:pt x="40" y="34"/>
                  <a:pt x="40" y="34"/>
                </a:cubicBezTo>
                <a:close/>
                <a:moveTo>
                  <a:pt x="44" y="26"/>
                </a:moveTo>
                <a:cubicBezTo>
                  <a:pt x="44" y="28"/>
                  <a:pt x="44" y="28"/>
                  <a:pt x="44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6"/>
                  <a:pt x="47" y="26"/>
                  <a:pt x="47" y="26"/>
                </a:cubicBezTo>
                <a:cubicBezTo>
                  <a:pt x="44" y="26"/>
                  <a:pt x="44" y="26"/>
                  <a:pt x="44" y="26"/>
                </a:cubicBezTo>
                <a:close/>
                <a:moveTo>
                  <a:pt x="45" y="24"/>
                </a:moveTo>
                <a:cubicBezTo>
                  <a:pt x="43" y="24"/>
                  <a:pt x="41" y="25"/>
                  <a:pt x="40" y="26"/>
                </a:cubicBezTo>
                <a:cubicBezTo>
                  <a:pt x="38" y="28"/>
                  <a:pt x="37" y="30"/>
                  <a:pt x="37" y="32"/>
                </a:cubicBezTo>
                <a:cubicBezTo>
                  <a:pt x="37" y="34"/>
                  <a:pt x="38" y="36"/>
                  <a:pt x="39" y="37"/>
                </a:cubicBezTo>
                <a:cubicBezTo>
                  <a:pt x="41" y="39"/>
                  <a:pt x="43" y="40"/>
                  <a:pt x="45" y="40"/>
                </a:cubicBezTo>
                <a:cubicBezTo>
                  <a:pt x="47" y="40"/>
                  <a:pt x="49" y="39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2" y="36"/>
                  <a:pt x="53" y="34"/>
                  <a:pt x="53" y="32"/>
                </a:cubicBezTo>
                <a:cubicBezTo>
                  <a:pt x="53" y="30"/>
                  <a:pt x="52" y="28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49" y="25"/>
                  <a:pt x="47" y="24"/>
                  <a:pt x="45" y="24"/>
                </a:cubicBezTo>
                <a:close/>
                <a:moveTo>
                  <a:pt x="16" y="19"/>
                </a:moveTo>
                <a:cubicBezTo>
                  <a:pt x="12" y="15"/>
                  <a:pt x="12" y="15"/>
                  <a:pt x="12" y="15"/>
                </a:cubicBezTo>
                <a:cubicBezTo>
                  <a:pt x="5" y="8"/>
                  <a:pt x="5" y="8"/>
                  <a:pt x="5" y="8"/>
                </a:cubicBezTo>
                <a:cubicBezTo>
                  <a:pt x="5" y="29"/>
                  <a:pt x="5" y="29"/>
                  <a:pt x="5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6" y="19"/>
                  <a:pt x="16" y="19"/>
                  <a:pt x="16" y="19"/>
                </a:cubicBezTo>
                <a:close/>
                <a:moveTo>
                  <a:pt x="16" y="12"/>
                </a:moveTo>
                <a:cubicBezTo>
                  <a:pt x="25" y="21"/>
                  <a:pt x="25" y="21"/>
                  <a:pt x="25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42" y="5"/>
                  <a:pt x="42" y="5"/>
                  <a:pt x="42" y="5"/>
                </a:cubicBezTo>
                <a:cubicBezTo>
                  <a:pt x="9" y="5"/>
                  <a:pt x="9" y="5"/>
                  <a:pt x="9" y="5"/>
                </a:cubicBezTo>
                <a:lnTo>
                  <a:pt x="16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56752" y="4631261"/>
            <a:ext cx="2270235" cy="13919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8832" y="617014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验证核销系统解决方案</a:t>
            </a:r>
          </a:p>
        </p:txBody>
      </p:sp>
      <p:sp>
        <p:nvSpPr>
          <p:cNvPr id="49" name="Freeform 35"/>
          <p:cNvSpPr>
            <a:spLocks noEditPoints="1"/>
          </p:cNvSpPr>
          <p:nvPr/>
        </p:nvSpPr>
        <p:spPr bwMode="auto">
          <a:xfrm>
            <a:off x="1328453" y="4927691"/>
            <a:ext cx="758017" cy="805393"/>
          </a:xfrm>
          <a:custGeom>
            <a:avLst/>
            <a:gdLst>
              <a:gd name="T0" fmla="*/ 511 w 568"/>
              <a:gd name="T1" fmla="*/ 149 h 605"/>
              <a:gd name="T2" fmla="*/ 492 w 568"/>
              <a:gd name="T3" fmla="*/ 79 h 605"/>
              <a:gd name="T4" fmla="*/ 229 w 568"/>
              <a:gd name="T5" fmla="*/ 149 h 605"/>
              <a:gd name="T6" fmla="*/ 511 w 568"/>
              <a:gd name="T7" fmla="*/ 149 h 605"/>
              <a:gd name="T8" fmla="*/ 43 w 568"/>
              <a:gd name="T9" fmla="*/ 146 h 605"/>
              <a:gd name="T10" fmla="*/ 479 w 568"/>
              <a:gd name="T11" fmla="*/ 29 h 605"/>
              <a:gd name="T12" fmla="*/ 476 w 568"/>
              <a:gd name="T13" fmla="*/ 18 h 605"/>
              <a:gd name="T14" fmla="*/ 451 w 568"/>
              <a:gd name="T15" fmla="*/ 3 h 605"/>
              <a:gd name="T16" fmla="*/ 55 w 568"/>
              <a:gd name="T17" fmla="*/ 110 h 605"/>
              <a:gd name="T18" fmla="*/ 40 w 568"/>
              <a:gd name="T19" fmla="*/ 134 h 605"/>
              <a:gd name="T20" fmla="*/ 43 w 568"/>
              <a:gd name="T21" fmla="*/ 146 h 605"/>
              <a:gd name="T22" fmla="*/ 271 w 568"/>
              <a:gd name="T23" fmla="*/ 387 h 605"/>
              <a:gd name="T24" fmla="*/ 337 w 568"/>
              <a:gd name="T25" fmla="*/ 453 h 605"/>
              <a:gd name="T26" fmla="*/ 568 w 568"/>
              <a:gd name="T27" fmla="*/ 453 h 605"/>
              <a:gd name="T28" fmla="*/ 568 w 568"/>
              <a:gd name="T29" fmla="*/ 322 h 605"/>
              <a:gd name="T30" fmla="*/ 337 w 568"/>
              <a:gd name="T31" fmla="*/ 322 h 605"/>
              <a:gd name="T32" fmla="*/ 271 w 568"/>
              <a:gd name="T33" fmla="*/ 387 h 605"/>
              <a:gd name="T34" fmla="*/ 370 w 568"/>
              <a:gd name="T35" fmla="*/ 387 h 605"/>
              <a:gd name="T36" fmla="*/ 335 w 568"/>
              <a:gd name="T37" fmla="*/ 422 h 605"/>
              <a:gd name="T38" fmla="*/ 301 w 568"/>
              <a:gd name="T39" fmla="*/ 387 h 605"/>
              <a:gd name="T40" fmla="*/ 335 w 568"/>
              <a:gd name="T41" fmla="*/ 353 h 605"/>
              <a:gd name="T42" fmla="*/ 370 w 568"/>
              <a:gd name="T43" fmla="*/ 387 h 605"/>
              <a:gd name="T44" fmla="*/ 540 w 568"/>
              <a:gd name="T45" fmla="*/ 170 h 605"/>
              <a:gd name="T46" fmla="*/ 28 w 568"/>
              <a:gd name="T47" fmla="*/ 170 h 605"/>
              <a:gd name="T48" fmla="*/ 0 w 568"/>
              <a:gd name="T49" fmla="*/ 198 h 605"/>
              <a:gd name="T50" fmla="*/ 0 w 568"/>
              <a:gd name="T51" fmla="*/ 577 h 605"/>
              <a:gd name="T52" fmla="*/ 28 w 568"/>
              <a:gd name="T53" fmla="*/ 605 h 605"/>
              <a:gd name="T54" fmla="*/ 540 w 568"/>
              <a:gd name="T55" fmla="*/ 605 h 605"/>
              <a:gd name="T56" fmla="*/ 568 w 568"/>
              <a:gd name="T57" fmla="*/ 577 h 605"/>
              <a:gd name="T58" fmla="*/ 568 w 568"/>
              <a:gd name="T59" fmla="*/ 474 h 605"/>
              <a:gd name="T60" fmla="*/ 337 w 568"/>
              <a:gd name="T61" fmla="*/ 474 h 605"/>
              <a:gd name="T62" fmla="*/ 250 w 568"/>
              <a:gd name="T63" fmla="*/ 387 h 605"/>
              <a:gd name="T64" fmla="*/ 337 w 568"/>
              <a:gd name="T65" fmla="*/ 301 h 605"/>
              <a:gd name="T66" fmla="*/ 568 w 568"/>
              <a:gd name="T67" fmla="*/ 301 h 605"/>
              <a:gd name="T68" fmla="*/ 568 w 568"/>
              <a:gd name="T69" fmla="*/ 198 h 605"/>
              <a:gd name="T70" fmla="*/ 540 w 568"/>
              <a:gd name="T71" fmla="*/ 17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8" h="605">
                <a:moveTo>
                  <a:pt x="511" y="149"/>
                </a:moveTo>
                <a:cubicBezTo>
                  <a:pt x="492" y="79"/>
                  <a:pt x="492" y="79"/>
                  <a:pt x="492" y="79"/>
                </a:cubicBezTo>
                <a:cubicBezTo>
                  <a:pt x="229" y="149"/>
                  <a:pt x="229" y="149"/>
                  <a:pt x="229" y="149"/>
                </a:cubicBezTo>
                <a:lnTo>
                  <a:pt x="511" y="149"/>
                </a:lnTo>
                <a:close/>
                <a:moveTo>
                  <a:pt x="43" y="146"/>
                </a:moveTo>
                <a:cubicBezTo>
                  <a:pt x="479" y="29"/>
                  <a:pt x="479" y="29"/>
                  <a:pt x="479" y="29"/>
                </a:cubicBezTo>
                <a:cubicBezTo>
                  <a:pt x="476" y="18"/>
                  <a:pt x="476" y="18"/>
                  <a:pt x="476" y="18"/>
                </a:cubicBezTo>
                <a:cubicBezTo>
                  <a:pt x="473" y="7"/>
                  <a:pt x="462" y="0"/>
                  <a:pt x="451" y="3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44" y="112"/>
                  <a:pt x="37" y="124"/>
                  <a:pt x="40" y="134"/>
                </a:cubicBezTo>
                <a:lnTo>
                  <a:pt x="43" y="146"/>
                </a:lnTo>
                <a:close/>
                <a:moveTo>
                  <a:pt x="271" y="387"/>
                </a:moveTo>
                <a:cubicBezTo>
                  <a:pt x="271" y="423"/>
                  <a:pt x="301" y="453"/>
                  <a:pt x="337" y="453"/>
                </a:cubicBezTo>
                <a:cubicBezTo>
                  <a:pt x="568" y="453"/>
                  <a:pt x="568" y="453"/>
                  <a:pt x="568" y="453"/>
                </a:cubicBezTo>
                <a:cubicBezTo>
                  <a:pt x="568" y="322"/>
                  <a:pt x="568" y="322"/>
                  <a:pt x="568" y="322"/>
                </a:cubicBezTo>
                <a:cubicBezTo>
                  <a:pt x="337" y="322"/>
                  <a:pt x="337" y="322"/>
                  <a:pt x="337" y="322"/>
                </a:cubicBezTo>
                <a:cubicBezTo>
                  <a:pt x="301" y="322"/>
                  <a:pt x="271" y="351"/>
                  <a:pt x="271" y="387"/>
                </a:cubicBezTo>
                <a:close/>
                <a:moveTo>
                  <a:pt x="370" y="387"/>
                </a:moveTo>
                <a:cubicBezTo>
                  <a:pt x="370" y="406"/>
                  <a:pt x="355" y="422"/>
                  <a:pt x="335" y="422"/>
                </a:cubicBezTo>
                <a:cubicBezTo>
                  <a:pt x="316" y="422"/>
                  <a:pt x="301" y="406"/>
                  <a:pt x="301" y="387"/>
                </a:cubicBezTo>
                <a:cubicBezTo>
                  <a:pt x="301" y="368"/>
                  <a:pt x="316" y="353"/>
                  <a:pt x="335" y="353"/>
                </a:cubicBezTo>
                <a:cubicBezTo>
                  <a:pt x="355" y="353"/>
                  <a:pt x="370" y="368"/>
                  <a:pt x="370" y="387"/>
                </a:cubicBezTo>
                <a:close/>
                <a:moveTo>
                  <a:pt x="540" y="170"/>
                </a:moveTo>
                <a:cubicBezTo>
                  <a:pt x="28" y="170"/>
                  <a:pt x="28" y="170"/>
                  <a:pt x="28" y="170"/>
                </a:cubicBezTo>
                <a:cubicBezTo>
                  <a:pt x="13" y="170"/>
                  <a:pt x="0" y="183"/>
                  <a:pt x="0" y="198"/>
                </a:cubicBezTo>
                <a:cubicBezTo>
                  <a:pt x="0" y="577"/>
                  <a:pt x="0" y="577"/>
                  <a:pt x="0" y="577"/>
                </a:cubicBezTo>
                <a:cubicBezTo>
                  <a:pt x="0" y="592"/>
                  <a:pt x="13" y="605"/>
                  <a:pt x="28" y="605"/>
                </a:cubicBezTo>
                <a:cubicBezTo>
                  <a:pt x="540" y="605"/>
                  <a:pt x="540" y="605"/>
                  <a:pt x="540" y="605"/>
                </a:cubicBezTo>
                <a:cubicBezTo>
                  <a:pt x="555" y="605"/>
                  <a:pt x="568" y="592"/>
                  <a:pt x="568" y="577"/>
                </a:cubicBezTo>
                <a:cubicBezTo>
                  <a:pt x="568" y="474"/>
                  <a:pt x="568" y="474"/>
                  <a:pt x="568" y="474"/>
                </a:cubicBezTo>
                <a:cubicBezTo>
                  <a:pt x="337" y="474"/>
                  <a:pt x="337" y="474"/>
                  <a:pt x="337" y="474"/>
                </a:cubicBezTo>
                <a:cubicBezTo>
                  <a:pt x="289" y="474"/>
                  <a:pt x="250" y="435"/>
                  <a:pt x="250" y="387"/>
                </a:cubicBezTo>
                <a:cubicBezTo>
                  <a:pt x="250" y="340"/>
                  <a:pt x="289" y="301"/>
                  <a:pt x="337" y="301"/>
                </a:cubicBezTo>
                <a:cubicBezTo>
                  <a:pt x="568" y="301"/>
                  <a:pt x="568" y="301"/>
                  <a:pt x="568" y="301"/>
                </a:cubicBezTo>
                <a:cubicBezTo>
                  <a:pt x="568" y="198"/>
                  <a:pt x="568" y="198"/>
                  <a:pt x="568" y="198"/>
                </a:cubicBezTo>
                <a:cubicBezTo>
                  <a:pt x="568" y="183"/>
                  <a:pt x="555" y="170"/>
                  <a:pt x="540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ans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38832" y="3992681"/>
            <a:ext cx="11127028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3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25" y="900113"/>
            <a:ext cx="1030121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活动时间：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日（周五）</a:t>
            </a:r>
            <a:r>
              <a:rPr lang="en-US" altLang="zh-CN" dirty="0" smtClean="0"/>
              <a:t>——2015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日（周五）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信息发布（彩、短信）时间：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日（未使用提醒）、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日（未使用再次提醒）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彩、短信内容变量：</a:t>
            </a:r>
            <a:r>
              <a:rPr lang="en-US" altLang="zh-CN" dirty="0" smtClean="0"/>
              <a:t>voucher</a:t>
            </a:r>
            <a:r>
              <a:rPr lang="zh-CN" altLang="en-US" dirty="0" smtClean="0"/>
              <a:t>编号和金额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查询</a:t>
            </a:r>
            <a:r>
              <a:rPr lang="en-US" altLang="zh-CN" dirty="0" smtClean="0"/>
              <a:t>voucher</a:t>
            </a:r>
            <a:r>
              <a:rPr lang="zh-CN" altLang="en-US" dirty="0" smtClean="0"/>
              <a:t>编号和金额的方式：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用本人手机号码上行关键字索取；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店铺专员（店长）用手机号码上行</a:t>
            </a:r>
            <a:r>
              <a:rPr lang="en-US" altLang="zh-CN" dirty="0" smtClean="0"/>
              <a:t>VIP</a:t>
            </a:r>
            <a:r>
              <a:rPr lang="zh-CN" altLang="en-US" dirty="0" smtClean="0"/>
              <a:t>手机号加关键字索取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核销系统登入：使用各家门店编号做用户名登入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核销系统需增加筛选查询</a:t>
            </a:r>
            <a:r>
              <a:rPr lang="zh-CN" altLang="en-US" dirty="0" smtClean="0"/>
              <a:t>功能，客户需要根据字段进行筛选出</a:t>
            </a:r>
            <a:r>
              <a:rPr lang="en-US" altLang="zh-CN" dirty="0" smtClean="0"/>
              <a:t>voucher</a:t>
            </a:r>
            <a:r>
              <a:rPr lang="zh-CN" altLang="en-US" dirty="0" smtClean="0"/>
              <a:t>核销报表</a:t>
            </a:r>
            <a:endParaRPr lang="en-US" altLang="zh-CN" dirty="0" smtClean="0"/>
          </a:p>
          <a:p>
            <a:r>
              <a:rPr lang="en-US" altLang="zh-CN" dirty="0" smtClean="0"/>
              <a:t>VIP</a:t>
            </a:r>
            <a:r>
              <a:rPr lang="zh-CN" altLang="en-US" dirty="0" smtClean="0"/>
              <a:t>姓名、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手机号、</a:t>
            </a:r>
            <a:r>
              <a:rPr lang="en-US" altLang="zh-CN" dirty="0" smtClean="0"/>
              <a:t>voucher code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voucher</a:t>
            </a:r>
            <a:r>
              <a:rPr lang="zh-CN" altLang="en-US" dirty="0" smtClean="0"/>
              <a:t>金额（不同金额）、店铺、电话</a:t>
            </a:r>
            <a:r>
              <a:rPr lang="zh-CN" altLang="en-US" dirty="0" smtClean="0"/>
              <a:t>、使用情况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zh-CN" altLang="en-US" dirty="0" smtClean="0"/>
              <a:t>附：柜台列表 </a:t>
            </a:r>
            <a:r>
              <a:rPr lang="en-US" altLang="zh-CN" smtClean="0"/>
              <a:t>&amp;  voucher</a:t>
            </a:r>
            <a:r>
              <a:rPr lang="zh-CN" altLang="en-US" dirty="0" smtClean="0"/>
              <a:t>文案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5729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671</Words>
  <Application>Microsoft Office PowerPoint</Application>
  <PresentationFormat>自定义</PresentationFormat>
  <Paragraphs>80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etocrm</dc:creator>
  <cp:lastModifiedBy>Rongli</cp:lastModifiedBy>
  <cp:revision>69</cp:revision>
  <dcterms:created xsi:type="dcterms:W3CDTF">2014-11-10T06:11:17Z</dcterms:created>
  <dcterms:modified xsi:type="dcterms:W3CDTF">2015-07-13T15:04:19Z</dcterms:modified>
</cp:coreProperties>
</file>