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  <p:sldMasterId id="2147483757" r:id="rId9"/>
    <p:sldMasterId id="2147483769" r:id="rId10"/>
  </p:sldMasterIdLst>
  <p:notesMasterIdLst>
    <p:notesMasterId r:id="rId14"/>
  </p:notesMasterIdLst>
  <p:sldIdLst>
    <p:sldId id="377" r:id="rId11"/>
    <p:sldId id="378" r:id="rId12"/>
    <p:sldId id="3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9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107" autoAdjust="0"/>
  </p:normalViewPr>
  <p:slideViewPr>
    <p:cSldViewPr>
      <p:cViewPr>
        <p:scale>
          <a:sx n="70" d="100"/>
          <a:sy n="70" d="100"/>
        </p:scale>
        <p:origin x="-1386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1BFB0-0F86-4105-A7AB-D521C8A3C029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88259-E5CF-42B3-A68C-A309D62B10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88259-E5CF-42B3-A68C-A309D62B10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3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88259-E5CF-42B3-A68C-A309D62B10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799EA-11B0-4CD5-8AB2-4D3388EEFF8A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61F0A-CBCC-4242-BF65-032F276D7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799EA-11B0-4CD5-8AB2-4D3388EEFF8A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61F0A-CBCC-4242-BF65-032F276D7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AC0D8-3887-41EC-9059-9C121D81114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FA726-FDAB-4448-8CAC-583BF905042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>
    <p:wipe dir="r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4116F-5E15-400E-96EB-E1FA293A2E9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>
    <p:wipe dir="r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9D93-3F30-491E-BEBD-4B9BC58EA77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>
    <p:wipe dir="r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26E55-4661-43B1-A1B9-54ACA6CA57C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>
    <p:wipe dir="r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B7F6A-EAB3-4063-AD81-8F206F5F014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>
    <p:wipe dir="r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3D61A-55CF-40F5-A509-7271ED76514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>
    <p:wipe dir="r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0F6E-5CC9-45EA-96F4-121ECF96D6E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>
    <p:wipe dir="r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8FAF6-141C-48E6-8D4C-3F9474279A9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>
    <p:wipe dir="r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1FAE8-9797-4B94-80DA-BCAEA2653228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799EA-11B0-4CD5-8AB2-4D3388EEFF8A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61F0A-CBCC-4242-BF65-032F276D7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62A6D-2B03-4388-A2C7-9B111FF31D9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>
    <p:wipe dir="r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0975" y="136525"/>
            <a:ext cx="2155825" cy="59896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25" y="136525"/>
            <a:ext cx="6318250" cy="59896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0E233-02FF-4818-A961-E355095918B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>
    <p:wipe dir="r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325" y="136525"/>
            <a:ext cx="8626475" cy="5989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01478-BD1F-4BB9-B72A-FDB239F7480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>
    <p:wipe dir="r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" y="136525"/>
            <a:ext cx="6989763" cy="627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80F68-626D-45BF-B45D-D66C6F39E0B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>
    <p:wipe dir="r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5F5F5F"/>
              </a:solidFill>
              <a:ea typeface="+mn-ea"/>
            </a:endParaRPr>
          </a:p>
        </p:txBody>
      </p:sp>
      <p:pic>
        <p:nvPicPr>
          <p:cNvPr id="6" name="Picture 4" descr="Ermenegildo Zegna log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84988" y="328613"/>
            <a:ext cx="2006600" cy="2841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4694238" cy="5191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1529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1529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9EA-11B0-4CD5-8AB2-4D3388EEFF8A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F0A-CBCC-4242-BF65-032F276D7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zh-CN" sz="1800">
              <a:latin typeface="Arial" charset="0"/>
              <a:ea typeface="宋体" charset="-122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zh-CN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D170C5-FC0B-4FB3-8358-4ADE19046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9FB3-8592-4528-B3BD-2EBCA4858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B3C09-B9C6-4957-9509-56135B98AE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2F4AC-733A-48C9-B31F-15AF8BB63C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1AD39-6695-499C-9222-FDD3522FF4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73D56-E9E8-4921-88A9-E316CA72A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271B6-DE44-45F8-B4E4-6E80DBBD93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799EA-11B0-4CD5-8AB2-4D3388EEFF8A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61F0A-CBCC-4242-BF65-032F276D7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721DD-9680-4DD7-9DDB-3AA3703B48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A4ED4-CEBE-4011-A604-E8D72B0587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0BB2D-FBA4-4A74-A5D9-25D39C37E2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92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9AF17-2A2E-491E-9FC1-760E6DE89F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CE89A-FD7A-4D39-8193-8BAE29F01C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25141-8985-4E44-86CA-2843A0547A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26364-AE24-4C97-BEA8-F29F2D3C50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298C2-BEEB-428B-88C1-AAC46B6994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4EC13-D12D-4EFE-BA85-5A28E1396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A7466-5B97-4ED8-8B80-515E53DE5F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799EA-11B0-4CD5-8AB2-4D3388EEFF8A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61F0A-CBCC-4242-BF65-032F276D7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DF0C5-71CB-40FA-BFF9-6B35920FB1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DEB04-BFF2-48D9-B4AF-3EF310B07A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D1CBE-C8A6-4529-8DE4-00CB1B8D1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463EF-1951-41BD-BFC9-6E6333D55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26998-F62A-40B8-95D5-8FA40A72E9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209D1-B09C-4CFA-9B5E-D3DB0EE6A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282A3-938C-4913-8250-559FB15E87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FFC7F-FF49-4A8A-956D-F202C405C2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BF881-E0AA-4DC9-B3C7-7229DA0D9D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9001E-CF63-4DC1-BEB0-3C11575933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799EA-11B0-4CD5-8AB2-4D3388EEFF8A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61F0A-CBCC-4242-BF65-032F276D7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22D14-8DBE-4616-B176-0BF6CE9273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AE132-365E-42CB-8FBC-CB9B909882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63A60-CED4-456C-B44D-CA502B4A4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B4279-5020-4805-8CF7-386CED8CD5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864B0-7044-4649-AE44-7B882E66D7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5059A-444A-4C5A-8898-0A2E734A3E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5B8B2-7537-4FB4-B0AA-D27B4F41B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19F5E-EB04-42C7-93B8-9256A577C8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4FB8D-4AA9-4BA9-A5F6-9D8E3A1E4A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6763E-2E03-4607-9594-606B028D4E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799EA-11B0-4CD5-8AB2-4D3388EEFF8A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61F0A-CBCC-4242-BF65-032F276D7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972A8-782D-4CC1-8504-CA991D8623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297CF-563D-400C-A0FF-A3180BABC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5D36B-185D-4ED1-BDE7-3017F87EB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25656-D5C0-44CE-8968-1586AA0434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026A5-A53F-46A0-9E2F-BD1E355841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EECB1-3C59-4CA8-BAEE-667FDF3172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71CBA-07C5-4E33-869D-66D2DED6A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E7C58-BFD5-477F-A53D-036A8BCE8C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DD52A-8602-47CB-940A-A35336F144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79D83-9702-47DC-AAD7-40A25F0D0B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799EA-11B0-4CD5-8AB2-4D3388EEFF8A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61F0A-CBCC-4242-BF65-032F276D7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550D0-DBA7-4557-8FC4-213F72A838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3C193-A651-446B-BAA7-9C89F426CE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F66CA-13BE-4AA9-9140-849E706F3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BDF0A-29A3-4DB4-80A1-90D2B2AEB4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5FF4F-BDDD-414A-A0B1-AC738C7CF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15A18-EEFD-453C-9396-7A2DD865EB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62E4A-4467-4165-8792-56F104587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37D60-1EA4-4968-804C-6329BEDC4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4FC7C-43D0-4312-B3B0-5073B87B4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E8614-09F7-4721-B65C-9253757922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799EA-11B0-4CD5-8AB2-4D3388EEFF8A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61F0A-CBCC-4242-BF65-032F276D7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FB129-F5A1-4088-AE31-7EF5499CD1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ED9E1-AEC1-4BB2-B896-B6B43FB032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701B8-A672-43C9-824B-66E56B1D51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38C95-A74F-492C-BCD5-9099955AEF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35788-63A9-436D-9DAE-E7335001AD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39246-AA6C-45C7-9F5B-3D3BE728F2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3FF1E-3A78-444B-B507-0CA265F4CA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7DEBC-962E-4D8D-AE38-81F7C5E17B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326CA-9638-43B4-A88F-127E550FFA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D6DAB-A51B-41CD-B075-056BC0A85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799EA-11B0-4CD5-8AB2-4D3388EEFF8A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61F0A-CBCC-4242-BF65-032F276D7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23F99-282D-4D04-B1F4-A5BB1D6EA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A433C-930D-48C5-9F0C-6BF7489256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2DF-BE86-44B1-9915-EAB7008C29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EEE79-8186-4997-AD2A-64E3E18C2C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F3B61-467E-4775-AF18-86862428B8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5BA7C-F34D-409F-AD65-043493ECD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4D291-9804-4F60-8041-362CB8151C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B4B0D-0D49-4F35-9A18-5AEC726E90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916F6-6AFB-47AA-8395-FDCBCF2F52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B50C-B011-4732-B45F-7448BCDBC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799EA-11B0-4CD5-8AB2-4D3388EEFF8A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61F0A-CBCC-4242-BF65-032F276D7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830E3-6615-40CF-A496-669C160E31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>
            <a:lvl1pPr>
              <a:defRPr sz="1600">
                <a:latin typeface="Calibri" pitchFamily="34" charset="0"/>
              </a:defRPr>
            </a:lvl1pPr>
            <a:lvl2pPr>
              <a:defRPr sz="1400">
                <a:latin typeface="Calibri" pitchFamily="34" charset="0"/>
              </a:defRPr>
            </a:lvl2pPr>
            <a:lvl3pPr>
              <a:defRPr sz="1200">
                <a:latin typeface="Calibri" pitchFamily="34" charset="0"/>
              </a:defRPr>
            </a:lvl3pPr>
            <a:lvl4pPr>
              <a:defRPr sz="11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36CC2-2877-41AD-93E2-39FB067CAE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5CD10-C0FB-4A62-BC64-F10574E3896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74E39-D842-4D43-833C-909B27355A2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09DBF-B4EB-47AB-B493-FC2DA747015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01BB6-9F55-4EED-991C-71445076823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5E6A-9BE8-45D0-9440-848FBBB212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8515F-43DD-4299-8C63-EA9FC134B0B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4AB47-28A7-49C9-875F-5D3AD04057D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+mn-lt"/>
                <a:ea typeface="宋体" charset="-122"/>
              </a:defRPr>
            </a:lvl1pPr>
          </a:lstStyle>
          <a:p>
            <a:fld id="{DCF799EA-11B0-4CD5-8AB2-4D3388EEFF8A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+mn-lt"/>
                <a:ea typeface="宋体" charset="-122"/>
              </a:defRPr>
            </a:lvl1pPr>
          </a:lstStyle>
          <a:p>
            <a:endParaRPr lang="en-US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+mn-lt"/>
                <a:ea typeface="宋体" charset="-122"/>
              </a:defRPr>
            </a:lvl1pPr>
          </a:lstStyle>
          <a:p>
            <a:fld id="{B3361F0A-CBCC-4242-BF65-032F276D7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5538"/>
            <a:ext cx="856932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10" tIns="45609" rIns="91210" bIns="45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Fare clic per modificare gli stili del testo dello schema</a:t>
            </a:r>
          </a:p>
          <a:p>
            <a:pPr lvl="1"/>
            <a:r>
              <a:rPr lang="en-US" altLang="zh-CN" smtClean="0"/>
              <a:t>Secondo livello</a:t>
            </a:r>
          </a:p>
          <a:p>
            <a:pPr lvl="2"/>
            <a:r>
              <a:rPr lang="en-US" altLang="zh-CN" smtClean="0"/>
              <a:t>Terzo livello</a:t>
            </a:r>
          </a:p>
          <a:p>
            <a:pPr lvl="3"/>
            <a:r>
              <a:rPr lang="en-US" altLang="zh-CN" smtClean="0"/>
              <a:t>Quarto livello</a:t>
            </a:r>
          </a:p>
          <a:p>
            <a:pPr lvl="4"/>
            <a:r>
              <a:rPr lang="en-US" altLang="zh-CN" smtClean="0"/>
              <a:t>Quinto livello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5F5F5F"/>
              </a:solidFill>
              <a:ea typeface="+mn-ea"/>
            </a:endParaRPr>
          </a:p>
        </p:txBody>
      </p:sp>
      <p:pic>
        <p:nvPicPr>
          <p:cNvPr id="1028" name="Picture 4" descr="Ermenegildo Zegna logo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325" y="295275"/>
            <a:ext cx="2808288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44463" y="188913"/>
            <a:ext cx="5940425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10" tIns="45609" rIns="91210" bIns="456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Fare clic per modificare lo stile del titolo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453188"/>
            <a:ext cx="9001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993" tIns="41498" rIns="82993" bIns="41498" numCol="1" anchor="t" anchorCtr="0" compatLnSpc="1">
            <a:prstTxWarp prst="textNoShape">
              <a:avLst/>
            </a:prstTxWarp>
          </a:bodyPr>
          <a:lstStyle>
            <a:lvl1pPr algn="ctr" eaLnBrk="0" fontAlgn="base" hangingPunct="0">
              <a:lnSpc>
                <a:spcPct val="100000"/>
              </a:lnSpc>
              <a:defRPr sz="1300">
                <a:solidFill>
                  <a:srgbClr val="5F5F5F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AD3363BC-AFB4-4AC0-B166-6016949B7CC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ransition>
    <p:wipe dir="r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2057400" indent="-23336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2514600" indent="-23336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971800" indent="-23336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3429000" indent="-23336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3886200" indent="-23336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  <a:ea typeface="宋体" charset="-122"/>
              </a:defRPr>
            </a:lvl1pPr>
          </a:lstStyle>
          <a:p>
            <a:pPr>
              <a:defRPr/>
            </a:pPr>
            <a:fld id="{D635D98F-82CB-4B7E-AC1D-DCC834B70C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zh-CN" sz="1800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B7108897-60BA-4E0E-AC4B-C67E000A01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zh-CN" sz="1800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C8B15F14-C400-4E8B-B60B-3823C81779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16CA5B35-A0D5-4D4A-A3C6-A956BEB69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EEE008FC-0866-474E-AEF9-B45AD49B52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58BF0300-1158-4C51-A75C-74E2CF9E1A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8C5F9863-3E28-42C0-9CE5-6077EB8BA9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CC75BBE4-EEC0-45A6-99FC-56254F173A9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 flipH="1">
            <a:off x="3810000" y="990600"/>
            <a:ext cx="50292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Step1.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通知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1200" b="1" dirty="0" smtClean="0"/>
          </a:p>
          <a:p>
            <a:r>
              <a:rPr lang="zh-CN" altLang="en-US" sz="1500" dirty="0" smtClean="0"/>
              <a:t>发送会员</a:t>
            </a:r>
            <a:r>
              <a:rPr lang="en-US" altLang="zh-CN" sz="1500" dirty="0" smtClean="0"/>
              <a:t>MMS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MMSS</a:t>
            </a:r>
            <a:r>
              <a:rPr lang="zh-CN" altLang="en-US" sz="1500" dirty="0" smtClean="0"/>
              <a:t>失败补发</a:t>
            </a:r>
            <a:r>
              <a:rPr lang="en-US" altLang="zh-CN" sz="1500" dirty="0" smtClean="0"/>
              <a:t>SMS</a:t>
            </a:r>
          </a:p>
          <a:p>
            <a:endParaRPr lang="en-US" altLang="zh-CN" sz="1500" dirty="0"/>
          </a:p>
          <a:p>
            <a:r>
              <a:rPr lang="en-US" altLang="zh-CN" sz="1500" b="1" dirty="0" smtClean="0"/>
              <a:t>SMS</a:t>
            </a:r>
            <a:r>
              <a:rPr lang="en-US" altLang="zh-CN" sz="1500" dirty="0" smtClean="0"/>
              <a:t>:</a:t>
            </a:r>
          </a:p>
          <a:p>
            <a:r>
              <a:rPr lang="zh-CN" altLang="en-US" sz="1400" dirty="0">
                <a:solidFill>
                  <a:srgbClr val="00B0F0"/>
                </a:solidFill>
              </a:rPr>
              <a:t>尊敬的</a:t>
            </a:r>
            <a:r>
              <a:rPr lang="en-US" altLang="zh-CN" sz="1400" dirty="0">
                <a:solidFill>
                  <a:srgbClr val="00B0F0"/>
                </a:solidFill>
              </a:rPr>
              <a:t>[[name]]</a:t>
            </a:r>
            <a:r>
              <a:rPr lang="zh-CN" altLang="en-US" sz="1400" dirty="0">
                <a:solidFill>
                  <a:srgbClr val="00B0F0"/>
                </a:solidFill>
              </a:rPr>
              <a:t>阁下</a:t>
            </a:r>
            <a:r>
              <a:rPr lang="zh-CN" altLang="en-US" sz="1400" dirty="0" smtClean="0">
                <a:solidFill>
                  <a:srgbClr val="00B0F0"/>
                </a:solidFill>
              </a:rPr>
              <a:t>，衷心</a:t>
            </a:r>
            <a:r>
              <a:rPr lang="zh-CN" altLang="en-US" sz="1400" dirty="0">
                <a:solidFill>
                  <a:srgbClr val="00B0F0"/>
                </a:solidFill>
              </a:rPr>
              <a:t>感谢您一直以来对</a:t>
            </a:r>
            <a:r>
              <a:rPr lang="en-US" altLang="zh-CN" sz="1400" dirty="0">
                <a:solidFill>
                  <a:srgbClr val="00B0F0"/>
                </a:solidFill>
              </a:rPr>
              <a:t>Ermenegildo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Zegna</a:t>
            </a:r>
            <a:r>
              <a:rPr lang="zh-CN" altLang="en-US" sz="1400" dirty="0">
                <a:solidFill>
                  <a:srgbClr val="00B0F0"/>
                </a:solidFill>
              </a:rPr>
              <a:t>品牌的钟爱与支持！</a:t>
            </a: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即日起</a:t>
            </a:r>
            <a:r>
              <a:rPr lang="zh-CN" altLang="en-US" sz="1400" dirty="0">
                <a:solidFill>
                  <a:srgbClr val="00B0F0"/>
                </a:solidFill>
              </a:rPr>
              <a:t>至</a:t>
            </a:r>
            <a:r>
              <a:rPr lang="en-US" altLang="zh-CN" sz="1400" dirty="0">
                <a:solidFill>
                  <a:srgbClr val="00B0F0"/>
                </a:solidFill>
              </a:rPr>
              <a:t>2015</a:t>
            </a:r>
            <a:r>
              <a:rPr lang="zh-CN" altLang="en-US" sz="1400" dirty="0">
                <a:solidFill>
                  <a:srgbClr val="00B0F0"/>
                </a:solidFill>
              </a:rPr>
              <a:t>年</a:t>
            </a:r>
            <a:r>
              <a:rPr lang="en-US" altLang="zh-CN" sz="1400" dirty="0">
                <a:solidFill>
                  <a:srgbClr val="00B0F0"/>
                </a:solidFill>
              </a:rPr>
              <a:t>10</a:t>
            </a:r>
            <a:r>
              <a:rPr lang="zh-CN" altLang="en-US" sz="1400" dirty="0">
                <a:solidFill>
                  <a:srgbClr val="00B0F0"/>
                </a:solidFill>
              </a:rPr>
              <a:t>月</a:t>
            </a:r>
            <a:r>
              <a:rPr lang="en-US" altLang="zh-CN" sz="1400" dirty="0">
                <a:solidFill>
                  <a:srgbClr val="00B0F0"/>
                </a:solidFill>
              </a:rPr>
              <a:t>30</a:t>
            </a:r>
            <a:r>
              <a:rPr lang="zh-CN" altLang="en-US" sz="1400" dirty="0">
                <a:solidFill>
                  <a:srgbClr val="00B0F0"/>
                </a:solidFill>
              </a:rPr>
              <a:t>日止，凭</a:t>
            </a:r>
            <a:r>
              <a:rPr lang="zh-CN" altLang="en-US" sz="1400" dirty="0" smtClean="0">
                <a:solidFill>
                  <a:srgbClr val="00B0F0"/>
                </a:solidFill>
              </a:rPr>
              <a:t>此</a:t>
            </a:r>
            <a:r>
              <a:rPr lang="zh-CN" altLang="en-US" sz="1400" dirty="0">
                <a:solidFill>
                  <a:srgbClr val="00B0F0"/>
                </a:solidFill>
              </a:rPr>
              <a:t>尊</a:t>
            </a:r>
            <a:r>
              <a:rPr lang="zh-CN" altLang="en-US" sz="1400" dirty="0" smtClean="0">
                <a:solidFill>
                  <a:srgbClr val="00B0F0"/>
                </a:solidFill>
              </a:rPr>
              <a:t>享券</a:t>
            </a:r>
            <a:r>
              <a:rPr lang="en-US" altLang="zh-CN" sz="1400" dirty="0" smtClean="0">
                <a:solidFill>
                  <a:srgbClr val="00B0F0"/>
                </a:solidFill>
              </a:rPr>
              <a:t>[[code]]</a:t>
            </a:r>
            <a:r>
              <a:rPr lang="zh-CN" altLang="en-US" sz="1400" dirty="0" smtClean="0">
                <a:solidFill>
                  <a:srgbClr val="00B0F0"/>
                </a:solidFill>
              </a:rPr>
              <a:t>您</a:t>
            </a:r>
            <a:r>
              <a:rPr lang="zh-CN" altLang="en-US" sz="1400" dirty="0">
                <a:solidFill>
                  <a:srgbClr val="00B0F0"/>
                </a:solidFill>
              </a:rPr>
              <a:t>可前往</a:t>
            </a:r>
            <a:r>
              <a:rPr lang="en-US" altLang="zh-CN" sz="1400" dirty="0">
                <a:solidFill>
                  <a:srgbClr val="00B0F0"/>
                </a:solidFill>
              </a:rPr>
              <a:t>[[store]]</a:t>
            </a:r>
            <a:r>
              <a:rPr lang="zh-CN" altLang="en-US" sz="1400" dirty="0">
                <a:solidFill>
                  <a:srgbClr val="00B0F0"/>
                </a:solidFill>
              </a:rPr>
              <a:t>提取价值</a:t>
            </a:r>
            <a:r>
              <a:rPr lang="en-US" altLang="zh-CN" sz="1400" dirty="0">
                <a:solidFill>
                  <a:srgbClr val="00B0F0"/>
                </a:solidFill>
              </a:rPr>
              <a:t>RMB[[amount]]</a:t>
            </a:r>
            <a:r>
              <a:rPr lang="zh-CN" altLang="en-US" sz="1400" dirty="0">
                <a:solidFill>
                  <a:srgbClr val="00B0F0"/>
                </a:solidFill>
              </a:rPr>
              <a:t>的</a:t>
            </a:r>
            <a:r>
              <a:rPr lang="en-US" altLang="zh-CN" sz="1400" dirty="0">
                <a:solidFill>
                  <a:srgbClr val="00B0F0"/>
                </a:solidFill>
              </a:rPr>
              <a:t>Ermenegildo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Zegna</a:t>
            </a:r>
            <a:r>
              <a:rPr lang="zh-CN" altLang="en-US" sz="1400" dirty="0">
                <a:solidFill>
                  <a:srgbClr val="00B0F0"/>
                </a:solidFill>
              </a:rPr>
              <a:t>杰尼亚</a:t>
            </a:r>
            <a:r>
              <a:rPr lang="en-US" altLang="zh-CN" sz="1400" dirty="0">
                <a:solidFill>
                  <a:srgbClr val="00B0F0"/>
                </a:solidFill>
              </a:rPr>
              <a:t>2015</a:t>
            </a:r>
            <a:r>
              <a:rPr lang="zh-CN" altLang="en-US" sz="1400" dirty="0">
                <a:solidFill>
                  <a:srgbClr val="00B0F0"/>
                </a:solidFill>
              </a:rPr>
              <a:t>正价商品</a:t>
            </a:r>
            <a:r>
              <a:rPr lang="zh-CN" altLang="en-US" sz="1400" dirty="0" smtClean="0">
                <a:solidFill>
                  <a:srgbClr val="00B0F0"/>
                </a:solidFill>
              </a:rPr>
              <a:t>。恭候</a:t>
            </a:r>
            <a:r>
              <a:rPr lang="zh-CN" altLang="en-US" sz="1400" dirty="0">
                <a:solidFill>
                  <a:srgbClr val="00B0F0"/>
                </a:solidFill>
              </a:rPr>
              <a:t>您的光临！</a:t>
            </a: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店铺</a:t>
            </a:r>
            <a:r>
              <a:rPr lang="zh-CN" altLang="en-US" sz="1400" dirty="0">
                <a:solidFill>
                  <a:srgbClr val="00B0F0"/>
                </a:solidFill>
              </a:rPr>
              <a:t>地址：</a:t>
            </a:r>
            <a:r>
              <a:rPr lang="en-US" altLang="zh-CN" sz="1400" dirty="0">
                <a:solidFill>
                  <a:srgbClr val="00B0F0"/>
                </a:solidFill>
              </a:rPr>
              <a:t>[[address]]</a:t>
            </a:r>
          </a:p>
          <a:p>
            <a:r>
              <a:rPr lang="zh-CN" altLang="en-US" sz="1400" dirty="0">
                <a:solidFill>
                  <a:srgbClr val="00B0F0"/>
                </a:solidFill>
              </a:rPr>
              <a:t>店铺电话： </a:t>
            </a:r>
            <a:r>
              <a:rPr lang="en-US" altLang="zh-CN" sz="1400" dirty="0">
                <a:solidFill>
                  <a:srgbClr val="00B0F0"/>
                </a:solidFill>
              </a:rPr>
              <a:t>[[</a:t>
            </a:r>
            <a:r>
              <a:rPr lang="en-US" altLang="zh-CN" sz="1400" dirty="0">
                <a:solidFill>
                  <a:srgbClr val="00B0F0"/>
                </a:solidFill>
              </a:rPr>
              <a:t>tel</a:t>
            </a:r>
            <a:r>
              <a:rPr lang="en-US" altLang="zh-CN" sz="1400" dirty="0">
                <a:solidFill>
                  <a:srgbClr val="00B0F0"/>
                </a:solidFill>
              </a:rPr>
              <a:t>]]</a:t>
            </a:r>
          </a:p>
          <a:p>
            <a:endParaRPr lang="en-US" altLang="zh-CN" sz="1400" dirty="0">
              <a:solidFill>
                <a:srgbClr val="00B0F0"/>
              </a:solidFill>
            </a:endParaRPr>
          </a:p>
          <a:p>
            <a:r>
              <a:rPr lang="en-US" altLang="zh-CN" sz="1400" dirty="0">
                <a:solidFill>
                  <a:srgbClr val="00B0F0"/>
                </a:solidFill>
              </a:rPr>
              <a:t>·</a:t>
            </a:r>
            <a:r>
              <a:rPr lang="zh-CN" altLang="en-US" sz="1400" dirty="0">
                <a:solidFill>
                  <a:srgbClr val="00B0F0"/>
                </a:solidFill>
              </a:rPr>
              <a:t>真情提示：</a:t>
            </a:r>
          </a:p>
          <a:p>
            <a:r>
              <a:rPr lang="zh-CN" altLang="en-US" sz="1400" dirty="0">
                <a:solidFill>
                  <a:srgbClr val="00B0F0"/>
                </a:solidFill>
              </a:rPr>
              <a:t>须凭本人有效证件及相关凭证至杰尼亚专卖店提取。</a:t>
            </a:r>
          </a:p>
          <a:p>
            <a:r>
              <a:rPr lang="zh-CN" altLang="en-US" sz="1400" dirty="0">
                <a:solidFill>
                  <a:srgbClr val="00B0F0"/>
                </a:solidFill>
              </a:rPr>
              <a:t>提取货品仅限杰尼亚</a:t>
            </a:r>
            <a:r>
              <a:rPr lang="en-US" altLang="zh-CN" sz="1400" dirty="0">
                <a:solidFill>
                  <a:srgbClr val="00B0F0"/>
                </a:solidFill>
              </a:rPr>
              <a:t>2015</a:t>
            </a:r>
            <a:r>
              <a:rPr lang="zh-CN" altLang="en-US" sz="1400" dirty="0">
                <a:solidFill>
                  <a:srgbClr val="00B0F0"/>
                </a:solidFill>
              </a:rPr>
              <a:t>年正价商品，须一次提取完，不可分次使用，超额部分需自理。</a:t>
            </a:r>
          </a:p>
          <a:p>
            <a:r>
              <a:rPr lang="zh-CN" altLang="en-US" sz="1400" dirty="0">
                <a:solidFill>
                  <a:srgbClr val="00B0F0"/>
                </a:solidFill>
              </a:rPr>
              <a:t>此函不可兑现或找零。</a:t>
            </a: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本短信转发</a:t>
            </a:r>
            <a:r>
              <a:rPr lang="zh-CN" altLang="en-US" sz="1400" dirty="0">
                <a:solidFill>
                  <a:srgbClr val="00B0F0"/>
                </a:solidFill>
              </a:rPr>
              <a:t>无效。</a:t>
            </a:r>
          </a:p>
          <a:p>
            <a:r>
              <a:rPr lang="zh-CN" altLang="en-US" sz="1400" dirty="0">
                <a:solidFill>
                  <a:srgbClr val="00B0F0"/>
                </a:solidFill>
              </a:rPr>
              <a:t>本次活动解释权归杰尼亚（中国）企业管理有限公司所有</a:t>
            </a:r>
            <a:r>
              <a:rPr lang="zh-CN" altLang="en-US" sz="1400" dirty="0" smtClean="0">
                <a:solidFill>
                  <a:srgbClr val="00B0F0"/>
                </a:solidFill>
              </a:rPr>
              <a:t>。</a:t>
            </a:r>
            <a:endParaRPr lang="en-US" altLang="zh-CN" sz="1400" dirty="0">
              <a:solidFill>
                <a:srgbClr val="00B0F0"/>
              </a:solidFill>
            </a:endParaRPr>
          </a:p>
          <a:p>
            <a:endParaRPr lang="en-US" altLang="zh-CN" sz="1500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152400" y="165402"/>
            <a:ext cx="3240206" cy="6998768"/>
            <a:chOff x="2122697" y="228600"/>
            <a:chExt cx="3240206" cy="6998768"/>
          </a:xfrm>
        </p:grpSpPr>
        <p:grpSp>
          <p:nvGrpSpPr>
            <p:cNvPr id="5" name="组合 4"/>
            <p:cNvGrpSpPr/>
            <p:nvPr/>
          </p:nvGrpSpPr>
          <p:grpSpPr>
            <a:xfrm>
              <a:off x="2122697" y="228600"/>
              <a:ext cx="3240206" cy="6858000"/>
              <a:chOff x="5065594" y="901398"/>
              <a:chExt cx="3240206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065594" y="901398"/>
                <a:ext cx="3240206" cy="685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4097" y="990600"/>
                <a:ext cx="2743200" cy="1892808"/>
              </a:xfrm>
              <a:prstGeom prst="rect">
                <a:avLst/>
              </a:prstGeom>
            </p:spPr>
          </p:pic>
        </p:grpSp>
        <p:sp>
          <p:nvSpPr>
            <p:cNvPr id="2" name="矩形 1"/>
            <p:cNvSpPr/>
            <p:nvPr/>
          </p:nvSpPr>
          <p:spPr>
            <a:xfrm>
              <a:off x="2371200" y="2210610"/>
              <a:ext cx="2743200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/>
                <a:t>尊敬</a:t>
              </a:r>
              <a:r>
                <a:rPr lang="zh-CN" altLang="en-US" sz="1000" dirty="0" smtClean="0"/>
                <a:t>的</a:t>
              </a:r>
              <a:r>
                <a:rPr lang="en-US" altLang="zh-CN" sz="1000" dirty="0" smtClean="0"/>
                <a:t>[[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name</a:t>
              </a:r>
              <a:r>
                <a:rPr lang="en-US" altLang="zh-CN" sz="1000" dirty="0" smtClean="0"/>
                <a:t>]]</a:t>
              </a:r>
              <a:r>
                <a:rPr lang="zh-CN" altLang="en-US" sz="1000" dirty="0" smtClean="0"/>
                <a:t>阁下，</a:t>
              </a:r>
              <a:endParaRPr lang="zh-CN" altLang="en-US" sz="1000" dirty="0"/>
            </a:p>
            <a:p>
              <a:endParaRPr lang="zh-CN" altLang="en-US" sz="1000" dirty="0"/>
            </a:p>
            <a:p>
              <a:r>
                <a:rPr lang="zh-CN" altLang="en-US" sz="1000" dirty="0"/>
                <a:t>衷心感谢您一直以来对</a:t>
              </a:r>
              <a:r>
                <a:rPr lang="en-US" altLang="zh-CN" sz="1000" dirty="0"/>
                <a:t>Ermenegildo</a:t>
              </a:r>
              <a:r>
                <a:rPr lang="en-US" altLang="zh-CN" sz="1000" dirty="0"/>
                <a:t> </a:t>
              </a:r>
              <a:r>
                <a:rPr lang="en-US" altLang="zh-CN" sz="1000" dirty="0"/>
                <a:t>Zegna</a:t>
              </a:r>
              <a:r>
                <a:rPr lang="zh-CN" altLang="en-US" sz="1000" dirty="0"/>
                <a:t>品牌的钟爱与支持！</a:t>
              </a:r>
            </a:p>
            <a:p>
              <a:r>
                <a:rPr lang="zh-CN" altLang="en-US" sz="1000" dirty="0"/>
                <a:t>为了表达我们的谢意，即日起至</a:t>
              </a:r>
              <a:r>
                <a:rPr lang="en-US" altLang="zh-CN" sz="1000" dirty="0" smtClean="0"/>
                <a:t>2015</a:t>
              </a:r>
              <a:r>
                <a:rPr lang="zh-CN" altLang="en-US" sz="1000" dirty="0" smtClean="0"/>
                <a:t>年</a:t>
              </a:r>
              <a:r>
                <a:rPr lang="en-US" altLang="zh-CN" sz="1000" dirty="0"/>
                <a:t>10</a:t>
              </a:r>
              <a:r>
                <a:rPr lang="zh-CN" altLang="en-US" sz="1000" dirty="0" smtClean="0"/>
                <a:t>月</a:t>
              </a:r>
              <a:r>
                <a:rPr lang="en-US" altLang="zh-CN" sz="1000" dirty="0" smtClean="0"/>
                <a:t>30</a:t>
              </a:r>
              <a:r>
                <a:rPr lang="zh-CN" altLang="en-US" sz="1000" dirty="0" smtClean="0"/>
                <a:t>日</a:t>
              </a:r>
              <a:r>
                <a:rPr lang="zh-CN" altLang="en-US" sz="1000" dirty="0"/>
                <a:t>止，凭</a:t>
              </a:r>
              <a:r>
                <a:rPr lang="zh-CN" altLang="en-US" sz="1000" dirty="0" smtClean="0"/>
                <a:t>此尊享券</a:t>
              </a:r>
              <a:r>
                <a:rPr lang="en-US" altLang="zh-CN" sz="1000" dirty="0" smtClean="0"/>
                <a:t>[[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code</a:t>
              </a:r>
              <a:r>
                <a:rPr lang="en-US" altLang="zh-CN" sz="1000" dirty="0" smtClean="0"/>
                <a:t>]]</a:t>
              </a:r>
              <a:r>
                <a:rPr lang="zh-CN" altLang="en-US" sz="1000" dirty="0" smtClean="0"/>
                <a:t>您</a:t>
              </a:r>
              <a:r>
                <a:rPr lang="zh-CN" altLang="en-US" sz="1000" dirty="0"/>
                <a:t>可</a:t>
              </a:r>
              <a:r>
                <a:rPr lang="zh-CN" altLang="en-US" sz="1000" dirty="0" smtClean="0"/>
                <a:t>前往</a:t>
              </a:r>
              <a:r>
                <a:rPr lang="en-US" altLang="zh-CN" sz="1000" dirty="0" smtClean="0"/>
                <a:t>[[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store</a:t>
              </a:r>
              <a:r>
                <a:rPr lang="en-US" altLang="zh-CN" sz="1000" dirty="0" smtClean="0"/>
                <a:t>]]</a:t>
              </a:r>
              <a:r>
                <a:rPr lang="zh-CN" altLang="en-US" sz="1000" dirty="0" smtClean="0"/>
                <a:t>提取</a:t>
              </a:r>
              <a:r>
                <a:rPr lang="zh-CN" altLang="en-US" sz="1000" dirty="0"/>
                <a:t>价值</a:t>
              </a:r>
              <a:r>
                <a:rPr lang="en-US" altLang="zh-CN" sz="1000" dirty="0" smtClean="0"/>
                <a:t>RMB[[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amount</a:t>
              </a:r>
              <a:r>
                <a:rPr lang="en-US" altLang="zh-CN" sz="1000" dirty="0" smtClean="0"/>
                <a:t>]]</a:t>
              </a:r>
              <a:r>
                <a:rPr lang="zh-CN" altLang="en-US" sz="1000" dirty="0" smtClean="0"/>
                <a:t>的</a:t>
              </a:r>
              <a:r>
                <a:rPr lang="en-US" altLang="zh-CN" sz="1000" dirty="0"/>
                <a:t>Ermenegildo</a:t>
              </a:r>
              <a:r>
                <a:rPr lang="en-US" altLang="zh-CN" sz="1000" dirty="0"/>
                <a:t> </a:t>
              </a:r>
              <a:r>
                <a:rPr lang="en-US" altLang="zh-CN" sz="1000" dirty="0"/>
                <a:t>Zegna</a:t>
              </a:r>
              <a:r>
                <a:rPr lang="zh-CN" altLang="en-US" sz="1000" dirty="0"/>
                <a:t>杰尼亚</a:t>
              </a:r>
              <a:r>
                <a:rPr lang="en-US" altLang="zh-CN" sz="1000" dirty="0" smtClean="0"/>
                <a:t>2015</a:t>
              </a:r>
              <a:r>
                <a:rPr lang="zh-CN" altLang="en-US" sz="1000" dirty="0" smtClean="0"/>
                <a:t>正</a:t>
              </a:r>
              <a:r>
                <a:rPr lang="zh-CN" altLang="en-US" sz="1000" dirty="0"/>
                <a:t>价商品。</a:t>
              </a:r>
            </a:p>
            <a:p>
              <a:endParaRPr lang="zh-CN" altLang="en-US" sz="1000" dirty="0"/>
            </a:p>
            <a:p>
              <a:r>
                <a:rPr lang="zh-CN" altLang="en-US" sz="1000" dirty="0"/>
                <a:t>期待您一如既往地支持杰尼亚</a:t>
              </a:r>
              <a:r>
                <a:rPr lang="en-US" altLang="zh-CN" sz="1000" dirty="0" smtClean="0"/>
                <a:t>!</a:t>
              </a:r>
            </a:p>
            <a:p>
              <a:r>
                <a:rPr lang="zh-CN" altLang="zh-CN" sz="1000" dirty="0"/>
                <a:t>恭候您的光临！</a:t>
              </a:r>
              <a:endParaRPr lang="en-US" altLang="zh-CN" sz="1000" dirty="0"/>
            </a:p>
            <a:p>
              <a:endParaRPr lang="en-US" altLang="zh-CN" sz="1000" dirty="0"/>
            </a:p>
            <a:p>
              <a:r>
                <a:rPr lang="zh-CN" altLang="en-US" sz="1000" dirty="0"/>
                <a:t>店    铺： </a:t>
              </a:r>
              <a:r>
                <a:rPr lang="en-US" altLang="zh-CN" sz="1000" dirty="0" smtClean="0"/>
                <a:t>[[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store</a:t>
              </a:r>
              <a:r>
                <a:rPr lang="en-US" altLang="zh-CN" sz="1000" dirty="0" smtClean="0"/>
                <a:t>]]</a:t>
              </a:r>
              <a:endParaRPr lang="zh-CN" altLang="en-US" sz="1000" dirty="0"/>
            </a:p>
            <a:p>
              <a:r>
                <a:rPr lang="zh-CN" altLang="en-US" sz="1000" dirty="0"/>
                <a:t>店铺</a:t>
              </a:r>
              <a:r>
                <a:rPr lang="zh-CN" altLang="en-US" sz="1000" dirty="0" smtClean="0"/>
                <a:t>地址：</a:t>
              </a:r>
              <a:r>
                <a:rPr lang="en-US" altLang="zh-CN" sz="1000" dirty="0" smtClean="0"/>
                <a:t>[[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address</a:t>
              </a:r>
              <a:r>
                <a:rPr lang="en-US" altLang="zh-CN" sz="1000" dirty="0" smtClean="0"/>
                <a:t>]]</a:t>
              </a:r>
              <a:endParaRPr lang="zh-CN" altLang="en-US" sz="1000" dirty="0"/>
            </a:p>
            <a:p>
              <a:r>
                <a:rPr lang="zh-CN" altLang="en-US" sz="1000" dirty="0"/>
                <a:t>店铺电话： </a:t>
              </a:r>
              <a:r>
                <a:rPr lang="en-US" altLang="zh-CN" sz="1000" dirty="0" smtClean="0"/>
                <a:t>[[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te</a:t>
              </a:r>
              <a:r>
                <a:rPr lang="en-US" altLang="zh-CN" sz="1000" dirty="0" smtClean="0"/>
                <a:t>l</a:t>
              </a:r>
              <a:r>
                <a:rPr lang="en-US" altLang="zh-CN" sz="1000" dirty="0" smtClean="0"/>
                <a:t>]]</a:t>
              </a:r>
            </a:p>
            <a:p>
              <a:endParaRPr lang="en-US" altLang="zh-CN" sz="1000" dirty="0"/>
            </a:p>
            <a:p>
              <a:r>
                <a:rPr lang="zh-CN" altLang="zh-CN" sz="1000" b="1" dirty="0"/>
                <a:t>·真情提示：</a:t>
              </a:r>
              <a:endParaRPr lang="zh-CN" altLang="zh-CN" sz="1000" dirty="0"/>
            </a:p>
            <a:p>
              <a:pPr lvl="0"/>
              <a:r>
                <a:rPr lang="zh-CN" altLang="zh-CN" sz="1000" dirty="0"/>
                <a:t>须凭本人有效证件及相关凭证至杰尼亚专卖店提取。</a:t>
              </a:r>
            </a:p>
            <a:p>
              <a:pPr lvl="0"/>
              <a:r>
                <a:rPr lang="zh-CN" altLang="zh-CN" sz="1000" dirty="0"/>
                <a:t>提取货品仅限杰尼亚</a:t>
              </a:r>
              <a:r>
                <a:rPr lang="en-US" altLang="zh-CN" sz="1000" dirty="0" smtClean="0"/>
                <a:t>2015</a:t>
              </a:r>
              <a:r>
                <a:rPr lang="zh-CN" altLang="zh-CN" sz="1000" dirty="0" smtClean="0"/>
                <a:t>年</a:t>
              </a:r>
              <a:r>
                <a:rPr lang="zh-CN" altLang="zh-CN" sz="1000" dirty="0"/>
                <a:t>正价商品，须一次提取完，不可分次使用，超额部分需自理。</a:t>
              </a:r>
            </a:p>
            <a:p>
              <a:pPr lvl="0"/>
              <a:r>
                <a:rPr lang="zh-CN" altLang="zh-CN" sz="1000" dirty="0"/>
                <a:t>此函不可兑现或找零。</a:t>
              </a:r>
            </a:p>
            <a:p>
              <a:pPr lvl="0"/>
              <a:r>
                <a:rPr lang="zh-CN" altLang="zh-CN" sz="1000" dirty="0"/>
                <a:t>此活动有效日期：即日起至</a:t>
              </a:r>
              <a:r>
                <a:rPr lang="en-US" altLang="zh-CN" sz="1000" dirty="0" smtClean="0"/>
                <a:t>2015</a:t>
              </a:r>
              <a:r>
                <a:rPr lang="zh-CN" altLang="zh-CN" sz="1000" dirty="0" smtClean="0"/>
                <a:t>年</a:t>
              </a:r>
              <a:r>
                <a:rPr lang="en-US" altLang="zh-CN" sz="1000" dirty="0"/>
                <a:t>10</a:t>
              </a:r>
              <a:r>
                <a:rPr lang="zh-CN" altLang="zh-CN" sz="1000" dirty="0" smtClean="0"/>
                <a:t>月</a:t>
              </a:r>
              <a:r>
                <a:rPr lang="en-US" altLang="zh-CN" sz="1000" dirty="0" smtClean="0"/>
                <a:t>30</a:t>
              </a:r>
              <a:r>
                <a:rPr lang="zh-CN" altLang="zh-CN" sz="1000" dirty="0" smtClean="0"/>
                <a:t>日</a:t>
              </a:r>
              <a:r>
                <a:rPr lang="zh-CN" altLang="zh-CN" sz="1000" dirty="0"/>
                <a:t>截止。</a:t>
              </a:r>
            </a:p>
            <a:p>
              <a:pPr lvl="0"/>
              <a:r>
                <a:rPr lang="zh-CN" altLang="en-US" sz="1000" dirty="0" smtClean="0"/>
                <a:t>本彩信转发无效。</a:t>
              </a:r>
              <a:endParaRPr lang="en-US" altLang="zh-CN" sz="1000" dirty="0" smtClean="0"/>
            </a:p>
            <a:p>
              <a:pPr lvl="0"/>
              <a:r>
                <a:rPr lang="zh-CN" altLang="zh-CN" sz="1000" dirty="0" smtClean="0"/>
                <a:t>本</a:t>
              </a:r>
              <a:r>
                <a:rPr lang="zh-CN" altLang="zh-CN" sz="1000" dirty="0"/>
                <a:t>次活动解释权归杰尼亚（中国）企业管理有限公司所有。</a:t>
              </a:r>
            </a:p>
            <a:p>
              <a:r>
                <a:rPr lang="en-US" altLang="zh-CN" sz="1000" dirty="0"/>
                <a:t> </a:t>
              </a:r>
              <a:endParaRPr lang="zh-CN" altLang="zh-CN" sz="1000" dirty="0"/>
            </a:p>
            <a:p>
              <a:r>
                <a:rPr lang="zh-CN" altLang="zh-CN" sz="1000" dirty="0"/>
                <a:t>如您对本次活动有任何疑问，您可致电店铺咨询</a:t>
              </a:r>
            </a:p>
            <a:p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82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845" y="1066800"/>
            <a:ext cx="9067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顾客用自己手机上行</a:t>
            </a:r>
            <a:r>
              <a:rPr lang="zh-CN" altLang="en-US" sz="1400" dirty="0"/>
              <a:t>关键字“</a:t>
            </a:r>
            <a:r>
              <a:rPr lang="en-US" altLang="zh-CN" sz="1400" dirty="0" smtClean="0"/>
              <a:t>ZX</a:t>
            </a:r>
            <a:r>
              <a:rPr lang="zh-CN" altLang="en-US" sz="1400" dirty="0" smtClean="0"/>
              <a:t>”到</a:t>
            </a:r>
            <a:r>
              <a:rPr lang="en-US" altLang="zh-CN" sz="1400" dirty="0" smtClean="0"/>
              <a:t>106900293006</a:t>
            </a:r>
            <a:r>
              <a:rPr lang="zh-CN" altLang="en-US" sz="1400" dirty="0" smtClean="0"/>
              <a:t>端口，寻回尊享券。系统通过关键词核实用户手机号码后下行短</a:t>
            </a:r>
            <a:r>
              <a:rPr lang="zh-CN" altLang="en-US" sz="1400" dirty="0"/>
              <a:t>信。用户上行</a:t>
            </a:r>
            <a:r>
              <a:rPr lang="en-US" altLang="zh-CN" sz="1400" dirty="0" err="1"/>
              <a:t>zx</a:t>
            </a:r>
            <a:r>
              <a:rPr lang="zh-CN" altLang="en-US" sz="1400" dirty="0"/>
              <a:t>以外其他的任何内容或上行关键字错误的话术，不做任何下行</a:t>
            </a:r>
            <a:r>
              <a:rPr lang="zh-CN" altLang="en-US" sz="1400" dirty="0" smtClean="0"/>
              <a:t>回复。</a:t>
            </a:r>
            <a:endParaRPr lang="en-US" altLang="zh-CN" sz="1400" dirty="0" smtClean="0"/>
          </a:p>
          <a:p>
            <a:r>
              <a:rPr lang="en-US" altLang="zh-CN" sz="1400" dirty="0" smtClean="0"/>
              <a:t>3006</a:t>
            </a:r>
            <a:r>
              <a:rPr lang="zh-CN" altLang="en-US" sz="1400" dirty="0"/>
              <a:t>端口</a:t>
            </a:r>
            <a:r>
              <a:rPr lang="en-US" altLang="zh-CN" sz="1400" dirty="0"/>
              <a:t>token</a:t>
            </a:r>
            <a:r>
              <a:rPr lang="zh-CN" altLang="en-US" sz="1400" dirty="0"/>
              <a:t>值为</a:t>
            </a:r>
            <a:r>
              <a:rPr lang="en-US" altLang="zh-CN" sz="1400" dirty="0" smtClean="0"/>
              <a:t>7100300630108194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正确匹配关键字和上行手机号码短信：</a:t>
            </a:r>
            <a:endParaRPr lang="en-US" altLang="zh-CN" sz="1400" dirty="0"/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尊敬</a:t>
            </a:r>
            <a:r>
              <a:rPr lang="zh-CN" altLang="en-US" sz="1400" dirty="0">
                <a:solidFill>
                  <a:srgbClr val="00B0F0"/>
                </a:solidFill>
              </a:rPr>
              <a:t>的</a:t>
            </a:r>
            <a:r>
              <a:rPr lang="en-US" altLang="zh-CN" sz="1400" dirty="0">
                <a:solidFill>
                  <a:srgbClr val="00B0F0"/>
                </a:solidFill>
              </a:rPr>
              <a:t>[[</a:t>
            </a:r>
            <a:r>
              <a:rPr lang="zh-CN" altLang="en-US" sz="1400" dirty="0">
                <a:solidFill>
                  <a:srgbClr val="00B0F0"/>
                </a:solidFill>
              </a:rPr>
              <a:t>姓名</a:t>
            </a:r>
            <a:r>
              <a:rPr lang="en-US" altLang="zh-CN" sz="1400" dirty="0">
                <a:solidFill>
                  <a:srgbClr val="00B0F0"/>
                </a:solidFill>
              </a:rPr>
              <a:t>]]</a:t>
            </a:r>
            <a:r>
              <a:rPr lang="zh-CN" altLang="en-US" sz="1400" dirty="0">
                <a:solidFill>
                  <a:srgbClr val="00B0F0"/>
                </a:solidFill>
              </a:rPr>
              <a:t>贵宾：杰尼亚邀您莅临“</a:t>
            </a:r>
            <a:r>
              <a:rPr lang="en-US" altLang="zh-CN" sz="1400" dirty="0">
                <a:solidFill>
                  <a:srgbClr val="00B0F0"/>
                </a:solidFill>
              </a:rPr>
              <a:t>[[</a:t>
            </a:r>
            <a:r>
              <a:rPr lang="zh-CN" altLang="en-US" sz="1400" dirty="0">
                <a:solidFill>
                  <a:srgbClr val="00B0F0"/>
                </a:solidFill>
              </a:rPr>
              <a:t>店铺名称</a:t>
            </a:r>
            <a:r>
              <a:rPr lang="en-US" altLang="zh-CN" sz="1400" dirty="0">
                <a:solidFill>
                  <a:srgbClr val="00B0F0"/>
                </a:solidFill>
              </a:rPr>
              <a:t>]]”</a:t>
            </a:r>
            <a:r>
              <a:rPr lang="zh-CN" altLang="en-US" sz="1400" dirty="0">
                <a:solidFill>
                  <a:srgbClr val="00B0F0"/>
                </a:solidFill>
              </a:rPr>
              <a:t>尽享购物礼遇。凭此短信即获价值</a:t>
            </a:r>
            <a:r>
              <a:rPr lang="en-US" altLang="zh-CN" sz="1400" dirty="0">
                <a:solidFill>
                  <a:srgbClr val="00B0F0"/>
                </a:solidFill>
              </a:rPr>
              <a:t>RMB[[</a:t>
            </a:r>
            <a:r>
              <a:rPr lang="zh-CN" altLang="en-US" sz="1400" dirty="0">
                <a:solidFill>
                  <a:srgbClr val="00B0F0"/>
                </a:solidFill>
              </a:rPr>
              <a:t>金额</a:t>
            </a:r>
            <a:r>
              <a:rPr lang="en-US" altLang="zh-CN" sz="1400" dirty="0">
                <a:solidFill>
                  <a:srgbClr val="00B0F0"/>
                </a:solidFill>
              </a:rPr>
              <a:t>]]</a:t>
            </a:r>
            <a:r>
              <a:rPr lang="zh-CN" altLang="en-US" sz="1400" dirty="0">
                <a:solidFill>
                  <a:srgbClr val="00B0F0"/>
                </a:solidFill>
              </a:rPr>
              <a:t>杰尼亚正价产品。尊享号为“</a:t>
            </a:r>
            <a:r>
              <a:rPr lang="en-US" altLang="zh-CN" sz="1400" dirty="0">
                <a:solidFill>
                  <a:srgbClr val="00B0F0"/>
                </a:solidFill>
              </a:rPr>
              <a:t>[[</a:t>
            </a:r>
            <a:r>
              <a:rPr lang="zh-CN" altLang="en-US" sz="1400" dirty="0">
                <a:solidFill>
                  <a:srgbClr val="00B0F0"/>
                </a:solidFill>
              </a:rPr>
              <a:t>尊享号</a:t>
            </a:r>
            <a:r>
              <a:rPr lang="en-US" altLang="zh-CN" sz="1400" dirty="0" smtClean="0">
                <a:solidFill>
                  <a:srgbClr val="00B0F0"/>
                </a:solidFill>
              </a:rPr>
              <a:t>]]</a:t>
            </a:r>
            <a:r>
              <a:rPr lang="zh-CN" altLang="en-US" sz="1400" dirty="0" smtClean="0">
                <a:solidFill>
                  <a:srgbClr val="00B0F0"/>
                </a:solidFill>
              </a:rPr>
              <a:t>”，</a:t>
            </a:r>
            <a:r>
              <a:rPr lang="zh-CN" altLang="en-US" sz="1400" dirty="0">
                <a:solidFill>
                  <a:srgbClr val="00B0F0"/>
                </a:solidFill>
              </a:rPr>
              <a:t>仅限本人于</a:t>
            </a:r>
            <a:r>
              <a:rPr lang="en-US" altLang="zh-CN" sz="1400" dirty="0">
                <a:solidFill>
                  <a:srgbClr val="00B0F0"/>
                </a:solidFill>
              </a:rPr>
              <a:t>10</a:t>
            </a:r>
            <a:r>
              <a:rPr lang="zh-CN" altLang="en-US" sz="1400" dirty="0" smtClean="0">
                <a:solidFill>
                  <a:srgbClr val="00B0F0"/>
                </a:solidFill>
              </a:rPr>
              <a:t>月</a:t>
            </a:r>
            <a:r>
              <a:rPr lang="en-US" altLang="zh-CN" sz="1400" dirty="0" smtClean="0">
                <a:solidFill>
                  <a:srgbClr val="00B0F0"/>
                </a:solidFill>
              </a:rPr>
              <a:t>30</a:t>
            </a:r>
            <a:r>
              <a:rPr lang="zh-CN" altLang="en-US" sz="1400" dirty="0" smtClean="0">
                <a:solidFill>
                  <a:srgbClr val="00B0F0"/>
                </a:solidFill>
              </a:rPr>
              <a:t>日前</a:t>
            </a:r>
            <a:r>
              <a:rPr lang="zh-CN" altLang="en-US" sz="1400" dirty="0">
                <a:solidFill>
                  <a:srgbClr val="00B0F0"/>
                </a:solidFill>
              </a:rPr>
              <a:t>使用，转发无效。详情致电</a:t>
            </a:r>
            <a:r>
              <a:rPr lang="en-US" altLang="zh-CN" sz="1400" dirty="0">
                <a:solidFill>
                  <a:srgbClr val="00B0F0"/>
                </a:solidFill>
              </a:rPr>
              <a:t>[[</a:t>
            </a:r>
            <a:r>
              <a:rPr lang="zh-CN" altLang="en-US" sz="1400" dirty="0">
                <a:solidFill>
                  <a:srgbClr val="00B0F0"/>
                </a:solidFill>
              </a:rPr>
              <a:t>店铺电话</a:t>
            </a:r>
            <a:r>
              <a:rPr lang="en-US" altLang="zh-CN" sz="1400" dirty="0">
                <a:solidFill>
                  <a:srgbClr val="00B0F0"/>
                </a:solidFill>
              </a:rPr>
              <a:t>]]</a:t>
            </a:r>
            <a:r>
              <a:rPr lang="zh-CN" altLang="en-US" sz="1400" dirty="0">
                <a:solidFill>
                  <a:srgbClr val="00B0F0"/>
                </a:solidFill>
              </a:rPr>
              <a:t>。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endParaRPr lang="en-US" altLang="zh-CN" sz="1400" dirty="0">
              <a:solidFill>
                <a:srgbClr val="00B0F0"/>
              </a:solidFill>
            </a:endParaRPr>
          </a:p>
          <a:p>
            <a:r>
              <a:rPr lang="zh-CN" altLang="en-US" sz="1400" dirty="0" smtClean="0"/>
              <a:t>不在</a:t>
            </a:r>
            <a:r>
              <a:rPr lang="zh-CN" altLang="en-US" sz="1400" dirty="0"/>
              <a:t>活动名单内下行短信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非常</a:t>
            </a:r>
            <a:r>
              <a:rPr lang="zh-CN" altLang="en-US" sz="1400" dirty="0">
                <a:solidFill>
                  <a:srgbClr val="00B0F0"/>
                </a:solidFill>
              </a:rPr>
              <a:t>抱歉，您的手机号码不在此次活动名单内。详情请查询店铺专员</a:t>
            </a:r>
            <a:r>
              <a:rPr lang="zh-CN" altLang="en-US" sz="1400" dirty="0" smtClean="0">
                <a:solidFill>
                  <a:srgbClr val="00B0F0"/>
                </a:solidFill>
              </a:rPr>
              <a:t>咨询。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endParaRPr lang="en-US" altLang="zh-CN" sz="1400" dirty="0"/>
          </a:p>
          <a:p>
            <a:r>
              <a:rPr lang="zh-CN" altLang="en-US" sz="1400" dirty="0" smtClean="0"/>
              <a:t>***************************************************************************************************************</a:t>
            </a:r>
            <a:endParaRPr lang="en-US" altLang="zh-CN" sz="1400" dirty="0" smtClean="0"/>
          </a:p>
          <a:p>
            <a:r>
              <a:rPr lang="zh-CN" altLang="en-US" sz="1400" dirty="0"/>
              <a:t>店</a:t>
            </a:r>
            <a:r>
              <a:rPr lang="zh-CN" altLang="en-US" sz="1400" dirty="0" smtClean="0"/>
              <a:t>长通过指定手机号查询顾客尊享号：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上行关键字“</a:t>
            </a:r>
            <a:r>
              <a:rPr lang="en-US" altLang="zh-CN" sz="1400" dirty="0" smtClean="0"/>
              <a:t>DX+</a:t>
            </a:r>
            <a:r>
              <a:rPr lang="zh-CN" altLang="en-US" sz="1400" dirty="0" smtClean="0"/>
              <a:t>顾客会员号”到</a:t>
            </a:r>
            <a:r>
              <a:rPr lang="en-US" altLang="zh-CN" sz="1400" dirty="0" smtClean="0"/>
              <a:t>106900293006</a:t>
            </a:r>
            <a:r>
              <a:rPr lang="zh-CN" altLang="en-US" sz="1400" dirty="0" smtClean="0"/>
              <a:t>端口，寻回该顾客尊享券。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正确匹配关键字和顾客编号下行短信：</a:t>
            </a:r>
            <a:endParaRPr lang="en-US" altLang="zh-CN" sz="1400" dirty="0"/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[[name]]</a:t>
            </a:r>
            <a:r>
              <a:rPr lang="zh-CN" altLang="en-US" sz="1400" dirty="0" smtClean="0">
                <a:solidFill>
                  <a:srgbClr val="00B0F0"/>
                </a:solidFill>
              </a:rPr>
              <a:t>顾客尊享号</a:t>
            </a:r>
            <a:r>
              <a:rPr lang="en-US" altLang="zh-CN" sz="1400" dirty="0" smtClean="0">
                <a:solidFill>
                  <a:srgbClr val="00B0F0"/>
                </a:solidFill>
              </a:rPr>
              <a:t>[[code]],</a:t>
            </a:r>
            <a:r>
              <a:rPr lang="zh-CN" altLang="en-US" sz="1400" dirty="0" smtClean="0">
                <a:solidFill>
                  <a:srgbClr val="00B0F0"/>
                </a:solidFill>
              </a:rPr>
              <a:t>请确认为使用者本人。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不在活动名单中：</a:t>
            </a:r>
            <a:endParaRPr lang="en-US" altLang="zh-CN" sz="1400" dirty="0"/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对不起，该顾客会员号不在此次活动名单内。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07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400" y="1214734"/>
            <a:ext cx="883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未使用提醒：</a:t>
            </a:r>
            <a:endParaRPr lang="en-US" altLang="zh-CN" sz="1600" dirty="0" smtClean="0"/>
          </a:p>
          <a:p>
            <a:r>
              <a:rPr lang="zh-CN" altLang="en-US" sz="1600" dirty="0" smtClean="0">
                <a:solidFill>
                  <a:srgbClr val="00B0F0"/>
                </a:solidFill>
              </a:rPr>
              <a:t>尊敬</a:t>
            </a:r>
            <a:r>
              <a:rPr lang="zh-CN" altLang="en-US" sz="1600" dirty="0">
                <a:solidFill>
                  <a:srgbClr val="00B0F0"/>
                </a:solidFill>
              </a:rPr>
              <a:t>的</a:t>
            </a:r>
            <a:r>
              <a:rPr lang="en-US" altLang="zh-CN" sz="1600" dirty="0">
                <a:solidFill>
                  <a:srgbClr val="00B0F0"/>
                </a:solidFill>
              </a:rPr>
              <a:t>[[</a:t>
            </a:r>
            <a:r>
              <a:rPr lang="zh-CN" altLang="en-US" sz="1600" dirty="0">
                <a:solidFill>
                  <a:srgbClr val="00B0F0"/>
                </a:solidFill>
              </a:rPr>
              <a:t>姓名</a:t>
            </a:r>
            <a:r>
              <a:rPr lang="en-US" altLang="zh-CN" sz="1600" dirty="0">
                <a:solidFill>
                  <a:srgbClr val="00B0F0"/>
                </a:solidFill>
              </a:rPr>
              <a:t>]]</a:t>
            </a:r>
            <a:r>
              <a:rPr lang="zh-CN" altLang="en-US" sz="1600" dirty="0">
                <a:solidFill>
                  <a:srgbClr val="00B0F0"/>
                </a:solidFill>
              </a:rPr>
              <a:t>贵宾：如果您的尊享礼遇还未享用，杰尼亚诚邀您于</a:t>
            </a:r>
            <a:r>
              <a:rPr lang="en-US" altLang="zh-CN" sz="1600" dirty="0">
                <a:solidFill>
                  <a:srgbClr val="00B0F0"/>
                </a:solidFill>
              </a:rPr>
              <a:t>10</a:t>
            </a:r>
            <a:r>
              <a:rPr lang="zh-CN" altLang="en-US" sz="1600" dirty="0" smtClean="0">
                <a:solidFill>
                  <a:srgbClr val="00B0F0"/>
                </a:solidFill>
              </a:rPr>
              <a:t>月</a:t>
            </a:r>
            <a:r>
              <a:rPr lang="en-US" altLang="zh-CN" sz="1600" dirty="0" smtClean="0">
                <a:solidFill>
                  <a:srgbClr val="00B0F0"/>
                </a:solidFill>
              </a:rPr>
              <a:t>30</a:t>
            </a:r>
            <a:r>
              <a:rPr lang="zh-CN" altLang="en-US" sz="1600" dirty="0" smtClean="0">
                <a:solidFill>
                  <a:srgbClr val="00B0F0"/>
                </a:solidFill>
              </a:rPr>
              <a:t>日前</a:t>
            </a:r>
            <a:r>
              <a:rPr lang="zh-CN" altLang="en-US" sz="1600" dirty="0">
                <a:solidFill>
                  <a:srgbClr val="00B0F0"/>
                </a:solidFill>
              </a:rPr>
              <a:t>，前往</a:t>
            </a:r>
            <a:r>
              <a:rPr lang="en-US" altLang="zh-CN" sz="1600" dirty="0">
                <a:solidFill>
                  <a:srgbClr val="00B0F0"/>
                </a:solidFill>
              </a:rPr>
              <a:t>[[</a:t>
            </a:r>
            <a:r>
              <a:rPr lang="zh-CN" altLang="en-US" sz="1600" dirty="0">
                <a:solidFill>
                  <a:srgbClr val="00B0F0"/>
                </a:solidFill>
              </a:rPr>
              <a:t>指定店铺</a:t>
            </a:r>
            <a:r>
              <a:rPr lang="en-US" altLang="zh-CN" sz="1600" dirty="0">
                <a:solidFill>
                  <a:srgbClr val="00B0F0"/>
                </a:solidFill>
              </a:rPr>
              <a:t>]]</a:t>
            </a:r>
            <a:r>
              <a:rPr lang="zh-CN" altLang="en-US" sz="1600" dirty="0">
                <a:solidFill>
                  <a:srgbClr val="00B0F0"/>
                </a:solidFill>
              </a:rPr>
              <a:t>莅临雅赏。您的尊享券号为</a:t>
            </a:r>
            <a:r>
              <a:rPr lang="en-US" altLang="zh-CN" sz="1600" dirty="0">
                <a:solidFill>
                  <a:srgbClr val="00B0F0"/>
                </a:solidFill>
              </a:rPr>
              <a:t>[[</a:t>
            </a:r>
            <a:r>
              <a:rPr lang="zh-CN" altLang="en-US" sz="1600" dirty="0">
                <a:solidFill>
                  <a:srgbClr val="00B0F0"/>
                </a:solidFill>
              </a:rPr>
              <a:t>尊享券号</a:t>
            </a:r>
            <a:r>
              <a:rPr lang="en-US" altLang="zh-CN" sz="1600" dirty="0">
                <a:solidFill>
                  <a:srgbClr val="00B0F0"/>
                </a:solidFill>
              </a:rPr>
              <a:t>]]</a:t>
            </a:r>
            <a:r>
              <a:rPr lang="zh-CN" altLang="en-US" sz="1600" dirty="0">
                <a:solidFill>
                  <a:srgbClr val="00B0F0"/>
                </a:solidFill>
              </a:rPr>
              <a:t>，转发无效</a:t>
            </a:r>
            <a:r>
              <a:rPr lang="zh-CN" altLang="en-US" sz="1600" dirty="0" smtClean="0">
                <a:solidFill>
                  <a:srgbClr val="00B0F0"/>
                </a:solidFill>
              </a:rPr>
              <a:t>。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endParaRPr lang="en-US" altLang="zh-CN" sz="1600" dirty="0">
              <a:solidFill>
                <a:srgbClr val="00B0F0"/>
              </a:solidFill>
            </a:endParaRPr>
          </a:p>
          <a:p>
            <a:r>
              <a:rPr lang="zh-CN" altLang="en-US" sz="1600" dirty="0"/>
              <a:t>核销确认后顾客收到短信内容</a:t>
            </a:r>
            <a:r>
              <a:rPr lang="zh-CN" altLang="en-US" sz="1600" dirty="0" smtClean="0"/>
              <a:t>：</a:t>
            </a:r>
            <a:endParaRPr lang="en-US" altLang="zh-CN" sz="1600" dirty="0"/>
          </a:p>
          <a:p>
            <a:r>
              <a:rPr lang="zh-CN" altLang="en-US" sz="1600" dirty="0" smtClean="0">
                <a:solidFill>
                  <a:srgbClr val="00B0F0"/>
                </a:solidFill>
              </a:rPr>
              <a:t>尊敬的</a:t>
            </a:r>
            <a:r>
              <a:rPr lang="en-US" altLang="zh-CN" sz="1600" dirty="0" smtClean="0">
                <a:solidFill>
                  <a:srgbClr val="00B0F0"/>
                </a:solidFill>
              </a:rPr>
              <a:t>[[name]],</a:t>
            </a:r>
            <a:r>
              <a:rPr lang="zh-CN" altLang="en-US" sz="1600" dirty="0" smtClean="0">
                <a:solidFill>
                  <a:srgbClr val="00B0F0"/>
                </a:solidFill>
              </a:rPr>
              <a:t>感谢您光临</a:t>
            </a:r>
            <a:r>
              <a:rPr lang="en-US" altLang="zh-CN" sz="1600" dirty="0" smtClean="0">
                <a:solidFill>
                  <a:srgbClr val="00B0F0"/>
                </a:solidFill>
              </a:rPr>
              <a:t>[[store]]</a:t>
            </a:r>
            <a:r>
              <a:rPr lang="zh-CN" altLang="en-US" sz="1600" dirty="0" smtClean="0">
                <a:solidFill>
                  <a:srgbClr val="00B0F0"/>
                </a:solidFill>
              </a:rPr>
              <a:t>。您的尊享券</a:t>
            </a:r>
            <a:r>
              <a:rPr lang="en-US" altLang="zh-CN" sz="1600" dirty="0" smtClean="0">
                <a:solidFill>
                  <a:srgbClr val="00B0F0"/>
                </a:solidFill>
              </a:rPr>
              <a:t>[[code]]</a:t>
            </a:r>
            <a:r>
              <a:rPr lang="zh-CN" altLang="en-US" sz="1600" dirty="0" smtClean="0">
                <a:solidFill>
                  <a:srgbClr val="00B0F0"/>
                </a:solidFill>
              </a:rPr>
              <a:t>已使用，共消费</a:t>
            </a:r>
            <a:r>
              <a:rPr lang="en-US" altLang="zh-CN" sz="1600" dirty="0">
                <a:solidFill>
                  <a:srgbClr val="00B0F0"/>
                </a:solidFill>
              </a:rPr>
              <a:t>[[amount</a:t>
            </a:r>
            <a:r>
              <a:rPr lang="en-US" altLang="zh-CN" sz="1600" dirty="0">
                <a:solidFill>
                  <a:srgbClr val="00B0F0"/>
                </a:solidFill>
              </a:rPr>
              <a:t>]]</a:t>
            </a:r>
            <a:r>
              <a:rPr lang="zh-CN" altLang="en-US" sz="1600" dirty="0">
                <a:solidFill>
                  <a:srgbClr val="00B0F0"/>
                </a:solidFill>
              </a:rPr>
              <a:t>元。期待您下次光临。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88499"/>
      </p:ext>
    </p:extLst>
  </p:cSld>
  <p:clrMapOvr>
    <a:masterClrMapping/>
  </p:clrMapOvr>
</p:sld>
</file>

<file path=ppt/theme/theme1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Struttura predefinita">
  <a:themeElements>
    <a:clrScheme name="1_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noAutofit/>
      </a:bodyPr>
      <a:lstStyle>
        <a:defPPr>
          <a:defRPr sz="1400" dirty="0" smtClean="0">
            <a:solidFill>
              <a:schemeClr val="tx1"/>
            </a:solidFill>
            <a:latin typeface="Calibri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1_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自定义设计方案">
  <a:themeElements>
    <a:clrScheme name="5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CRM 2014 half year review-chi 4</Template>
  <TotalTime>6149</TotalTime>
  <Words>711</Words>
  <Application>Microsoft Office PowerPoint</Application>
  <PresentationFormat>全屏显示(4:3)</PresentationFormat>
  <Paragraphs>64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10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5_自定义设计方案</vt:lpstr>
      <vt:lpstr>Pixel</vt:lpstr>
      <vt:lpstr>4_自定义设计方案</vt:lpstr>
      <vt:lpstr>6_自定义设计方案</vt:lpstr>
      <vt:lpstr>3_自定义设计方案</vt:lpstr>
      <vt:lpstr>2_自定义设计方案</vt:lpstr>
      <vt:lpstr>1_自定义设计方案</vt:lpstr>
      <vt:lpstr>自定义设计方案</vt:lpstr>
      <vt:lpstr>7_自定义设计方案</vt:lpstr>
      <vt:lpstr>1_Struttura predefinita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Rongli</cp:lastModifiedBy>
  <cp:revision>275</cp:revision>
  <dcterms:created xsi:type="dcterms:W3CDTF">2013-09-27T10:04:57Z</dcterms:created>
  <dcterms:modified xsi:type="dcterms:W3CDTF">2015-07-18T17:14:12Z</dcterms:modified>
</cp:coreProperties>
</file>