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57" r:id="rId4"/>
    <p:sldId id="258" r:id="rId5"/>
    <p:sldId id="260" r:id="rId6"/>
    <p:sldId id="261" r:id="rId7"/>
    <p:sldId id="262" r:id="rId8"/>
    <p:sldId id="265" r:id="rId9"/>
    <p:sldId id="263" r:id="rId10"/>
    <p:sldId id="264" r:id="rId11"/>
    <p:sldId id="267" r:id="rId12"/>
    <p:sldId id="302" r:id="rId13"/>
    <p:sldId id="277" r:id="rId14"/>
    <p:sldId id="268" r:id="rId15"/>
    <p:sldId id="269" r:id="rId16"/>
    <p:sldId id="270" r:id="rId17"/>
    <p:sldId id="271" r:id="rId18"/>
    <p:sldId id="272" r:id="rId19"/>
    <p:sldId id="273" r:id="rId20"/>
    <p:sldId id="274" r:id="rId21"/>
    <p:sldId id="276" r:id="rId22"/>
    <p:sldId id="282" r:id="rId23"/>
    <p:sldId id="288" r:id="rId24"/>
    <p:sldId id="283" r:id="rId25"/>
    <p:sldId id="284" r:id="rId26"/>
    <p:sldId id="285" r:id="rId27"/>
    <p:sldId id="286" r:id="rId28"/>
    <p:sldId id="287" r:id="rId29"/>
    <p:sldId id="289" r:id="rId30"/>
    <p:sldId id="290" r:id="rId31"/>
    <p:sldId id="292" r:id="rId32"/>
    <p:sldId id="293" r:id="rId33"/>
    <p:sldId id="294" r:id="rId34"/>
    <p:sldId id="295" r:id="rId35"/>
    <p:sldId id="296" r:id="rId36"/>
    <p:sldId id="303" r:id="rId37"/>
    <p:sldId id="297" r:id="rId38"/>
    <p:sldId id="298" r:id="rId39"/>
    <p:sldId id="299" r:id="rId40"/>
    <p:sldId id="300" r:id="rId41"/>
    <p:sldId id="304" r:id="rId42"/>
    <p:sldId id="305" r:id="rId43"/>
    <p:sldId id="306" r:id="rId44"/>
    <p:sldId id="311" r:id="rId45"/>
    <p:sldId id="308" r:id="rId46"/>
    <p:sldId id="309" r:id="rId47"/>
    <p:sldId id="310" r:id="rId48"/>
    <p:sldId id="312"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55204" autoAdjust="0"/>
  </p:normalViewPr>
  <p:slideViewPr>
    <p:cSldViewPr>
      <p:cViewPr varScale="1">
        <p:scale>
          <a:sx n="39" d="100"/>
          <a:sy n="39" d="100"/>
        </p:scale>
        <p:origin x="1056"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B972B-C39F-4B7D-89F6-15A4C9625C05}" type="datetimeFigureOut">
              <a:rPr lang="zh-CN" altLang="en-US" smtClean="0"/>
              <a:t>2016/12/14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AD0D7-FA37-42FE-A54F-07D0818E0059}" type="slidenum">
              <a:rPr lang="zh-CN" altLang="en-US" smtClean="0"/>
              <a:t>‹#›</a:t>
            </a:fld>
            <a:endParaRPr lang="zh-CN" altLang="en-US"/>
          </a:p>
        </p:txBody>
      </p:sp>
    </p:spTree>
    <p:extLst>
      <p:ext uri="{BB962C8B-B14F-4D97-AF65-F5344CB8AC3E}">
        <p14:creationId xmlns:p14="http://schemas.microsoft.com/office/powerpoint/2010/main" val="202971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 am Wei Bai from Hong Kong University of Science and Technology. Today, I am going to talk about our work “Enabling</a:t>
            </a:r>
            <a:r>
              <a:rPr lang="en-US" altLang="zh-CN" baseline="0" dirty="0"/>
              <a:t> ECN over Generic Packet Scheduling in data center networks”. This is a joint work with Prof. Kai Chen and Li Chen from Hong Kong University of Science and Technology, Dr. </a:t>
            </a:r>
            <a:r>
              <a:rPr lang="en-US" altLang="zh-CN" baseline="0" dirty="0" err="1"/>
              <a:t>Changhoon</a:t>
            </a:r>
            <a:r>
              <a:rPr lang="en-US" altLang="zh-CN" baseline="0" dirty="0"/>
              <a:t> Kim from Barefoot networks and Dr. </a:t>
            </a:r>
            <a:r>
              <a:rPr lang="en-US" altLang="zh-CN" baseline="0" dirty="0" err="1"/>
              <a:t>Haitao</a:t>
            </a:r>
            <a:r>
              <a:rPr lang="en-US" altLang="zh-CN" baseline="0" dirty="0"/>
              <a:t> Wu from Microsoft.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a:t>
            </a:fld>
            <a:endParaRPr lang="zh-CN" altLang="en-US"/>
          </a:p>
        </p:txBody>
      </p:sp>
    </p:spTree>
    <p:extLst>
      <p:ext uri="{BB962C8B-B14F-4D97-AF65-F5344CB8AC3E}">
        <p14:creationId xmlns:p14="http://schemas.microsoft.com/office/powerpoint/2010/main" val="391577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Can we enable ECN for arbitrary packet schedulers.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10</a:t>
            </a:fld>
            <a:endParaRPr lang="zh-CN" altLang="en-US"/>
          </a:p>
        </p:txBody>
      </p:sp>
    </p:spTree>
    <p:extLst>
      <p:ext uri="{BB962C8B-B14F-4D97-AF65-F5344CB8AC3E}">
        <p14:creationId xmlns:p14="http://schemas.microsoft.com/office/powerpoint/2010/main" val="133131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en-US" altLang="zh-CN" baseline="0" dirty="0"/>
              <a:t> answer this question, we start from the simplest case: ECN without packet scheduling. </a:t>
            </a:r>
            <a:r>
              <a:rPr lang="en-US" altLang="zh-CN" dirty="0"/>
              <a:t>Without packet scheduling, there is only one single FIFO queue at the switch egress</a:t>
            </a:r>
            <a:r>
              <a:rPr lang="en-US" altLang="zh-CN" baseline="0" dirty="0"/>
              <a:t> port. Note that today’s commodity switches typically adopt RED, random early detection, to perform ECN marking. With RED, packets get ECN marked if the queue length is larger than K, a configurable static marking threshold.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11</a:t>
            </a:fld>
            <a:endParaRPr lang="zh-CN" altLang="en-US"/>
          </a:p>
        </p:txBody>
      </p:sp>
    </p:spTree>
    <p:extLst>
      <p:ext uri="{BB962C8B-B14F-4D97-AF65-F5344CB8AC3E}">
        <p14:creationId xmlns:p14="http://schemas.microsoft.com/office/powerpoint/2010/main" val="329057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Obviously,</a:t>
            </a:r>
            <a:r>
              <a:rPr lang="en-US" altLang="zh-CN" baseline="0" dirty="0"/>
              <a:t> we need to choose a moderate K value to achieve 100% throughput.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12</a:t>
            </a:fld>
            <a:endParaRPr lang="zh-CN" altLang="en-US"/>
          </a:p>
        </p:txBody>
      </p:sp>
    </p:spTree>
    <p:extLst>
      <p:ext uri="{BB962C8B-B14F-4D97-AF65-F5344CB8AC3E}">
        <p14:creationId xmlns:p14="http://schemas.microsoft.com/office/powerpoint/2010/main" val="370253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data centers, there is typically</a:t>
            </a:r>
            <a:r>
              <a:rPr lang="en-US" altLang="zh-CN" baseline="0" dirty="0"/>
              <a:t> a small number of concurrent large flows on the same link. Therefore, we can assume that TCP flows are highly synchronized and the buffer requirement is C times RTT times lambda.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13</a:t>
            </a:fld>
            <a:endParaRPr lang="zh-CN" altLang="en-US"/>
          </a:p>
        </p:txBody>
      </p:sp>
    </p:spTree>
    <p:extLst>
      <p:ext uri="{BB962C8B-B14F-4D97-AF65-F5344CB8AC3E}">
        <p14:creationId xmlns:p14="http://schemas.microsoft.com/office/powerpoint/2010/main" val="99750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this formula, C is the fixed link capacity.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14</a:t>
            </a:fld>
            <a:endParaRPr lang="zh-CN" altLang="en-US"/>
          </a:p>
        </p:txBody>
      </p:sp>
    </p:spTree>
    <p:extLst>
      <p:ext uri="{BB962C8B-B14F-4D97-AF65-F5344CB8AC3E}">
        <p14:creationId xmlns:p14="http://schemas.microsoft.com/office/powerpoint/2010/main" val="268221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RTT is base</a:t>
            </a:r>
            <a:r>
              <a:rPr lang="en-US" altLang="zh-CN" baseline="0" dirty="0"/>
              <a:t> round-trip time. It is relatively stable in homogenous data center environment and can be well measured.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15</a:t>
            </a:fld>
            <a:endParaRPr lang="zh-CN" altLang="en-US"/>
          </a:p>
        </p:txBody>
      </p:sp>
    </p:spTree>
    <p:extLst>
      <p:ext uri="{BB962C8B-B14F-4D97-AF65-F5344CB8AC3E}">
        <p14:creationId xmlns:p14="http://schemas.microsoft.com/office/powerpoint/2010/main" val="2383595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 is a fixed parameter determined</a:t>
            </a:r>
            <a:r>
              <a:rPr lang="en-US" altLang="zh-CN" baseline="0" dirty="0"/>
              <a:t> by the congestion control algorithm at the end host. For example, for regular ECN-enabled TCP, lambda equals to 1.</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16</a:t>
            </a:fld>
            <a:endParaRPr lang="zh-CN" altLang="en-US"/>
          </a:p>
        </p:txBody>
      </p:sp>
    </p:spTree>
    <p:extLst>
      <p:ext uri="{BB962C8B-B14F-4D97-AF65-F5344CB8AC3E}">
        <p14:creationId xmlns:p14="http://schemas.microsoft.com/office/powerpoint/2010/main" val="3278746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call C times RTT times lambda as the standard queue length</a:t>
            </a:r>
            <a:r>
              <a:rPr lang="en-US" altLang="zh-CN" baseline="0" dirty="0"/>
              <a:t> threshold. Because C is given, RTT is stable and can be well estimated, lambda is also known, we can compute a static value as the standard queue length threshold and</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17</a:t>
            </a:fld>
            <a:endParaRPr lang="zh-CN" altLang="en-US"/>
          </a:p>
        </p:txBody>
      </p:sp>
    </p:spTree>
    <p:extLst>
      <p:ext uri="{BB962C8B-B14F-4D97-AF65-F5344CB8AC3E}">
        <p14:creationId xmlns:p14="http://schemas.microsoft.com/office/powerpoint/2010/main" val="32404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configure this static</a:t>
            </a:r>
            <a:r>
              <a:rPr lang="en-US" altLang="zh-CN" baseline="0" dirty="0"/>
              <a:t> threshold at the switch to mark packets. As we can see, ECN/RED configuration without packet scheduling is very easy. Now, let’s move to ECN/RED in the packet scheduling context.</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18</a:t>
            </a:fld>
            <a:endParaRPr lang="zh-CN" altLang="en-US"/>
          </a:p>
        </p:txBody>
      </p:sp>
    </p:spTree>
    <p:extLst>
      <p:ext uri="{BB962C8B-B14F-4D97-AF65-F5344CB8AC3E}">
        <p14:creationId xmlns:p14="http://schemas.microsoft.com/office/powerpoint/2010/main" val="578906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en-US" altLang="zh-CN" baseline="0" dirty="0"/>
              <a:t> we configure packet scheduling at the switch, each switch port will consist of multiple FIFO queues. Each queue can be regarded as a virtual link with the varying capacity. [click] So we can easily derive the ideal ECN/RED solution with packet scheduling: packets of queue </a:t>
            </a:r>
            <a:r>
              <a:rPr lang="en-US" altLang="zh-CN" baseline="0" dirty="0" err="1"/>
              <a:t>i</a:t>
            </a:r>
            <a:r>
              <a:rPr lang="en-US" altLang="zh-CN" baseline="0" dirty="0"/>
              <a:t> should get ECN marked if the length of queue </a:t>
            </a:r>
            <a:r>
              <a:rPr lang="en-US" altLang="zh-CN" baseline="0" dirty="0" err="1"/>
              <a:t>i</a:t>
            </a:r>
            <a:r>
              <a:rPr lang="en-US" altLang="zh-CN" baseline="0" dirty="0"/>
              <a:t> is larger than Ci times RTT times lambda. Note that Ci is the varying capacity of queue </a:t>
            </a:r>
            <a:r>
              <a:rPr lang="en-US" altLang="zh-CN" baseline="0" dirty="0" err="1"/>
              <a:t>i</a:t>
            </a:r>
            <a:r>
              <a:rPr lang="en-US" altLang="zh-CN" baseline="0" dirty="0"/>
              <a:t> which is affected by both the scheduling policy and traffic demands. [click] Given this, each queue will have a dynamic per-queue threshold Ki.</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19</a:t>
            </a:fld>
            <a:endParaRPr lang="zh-CN" altLang="en-US"/>
          </a:p>
        </p:txBody>
      </p:sp>
    </p:spTree>
    <p:extLst>
      <p:ext uri="{BB962C8B-B14F-4D97-AF65-F5344CB8AC3E}">
        <p14:creationId xmlns:p14="http://schemas.microsoft.com/office/powerpoint/2010/main" val="265864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context of this work is data center. As we know, to provide services to</a:t>
            </a:r>
            <a:r>
              <a:rPr lang="en-US" altLang="zh-CN" baseline="0" dirty="0"/>
              <a:t> global users, many data centers have been built around the world.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a:t>
            </a:fld>
            <a:endParaRPr lang="zh-CN" altLang="en-US"/>
          </a:p>
        </p:txBody>
      </p:sp>
    </p:spTree>
    <p:extLst>
      <p:ext uri="{BB962C8B-B14F-4D97-AF65-F5344CB8AC3E}">
        <p14:creationId xmlns:p14="http://schemas.microsoft.com/office/powerpoint/2010/main" val="1697750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the ideal ECN/RED solution is not supported by current switching chips</a:t>
            </a:r>
            <a:r>
              <a:rPr lang="en-US" altLang="zh-CN" baseline="0" dirty="0"/>
              <a:t> because current switching chips can only support static per-queue threshold configuration. [click] Given the varying queue capacity Ci should be no larger than the fixed link capacity C, current operation practice is to configure the standard queue length threshold C times RTT times lambda to all the queues. Such configuration can achieve high throughput but seriously degrade packet latency when many queues are active simultaneously. Given current operation practice is far from enough, we would like to change our switch hardware to implement the ideal ECN/RED solution.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20</a:t>
            </a:fld>
            <a:endParaRPr lang="zh-CN" altLang="en-US"/>
          </a:p>
        </p:txBody>
      </p:sp>
    </p:spTree>
    <p:extLst>
      <p:ext uri="{BB962C8B-B14F-4D97-AF65-F5344CB8AC3E}">
        <p14:creationId xmlns:p14="http://schemas.microsoft.com/office/powerpoint/2010/main" val="2409428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en-US" altLang="zh-CN" baseline="0" dirty="0"/>
              <a:t> implement ideal ECN/RED solution, the key is to find a general approach to estimate the varying queue capacity for arbitrary packet schedulers. [click] Note that the queue capacity equals to the queue departure rate when the queue keeps non-empty. [click] Realizing this, we borrow the solution from PIE to solve this problem. We start a measurement cycle when there are more than </a:t>
            </a:r>
            <a:r>
              <a:rPr lang="en-US" altLang="zh-CN" baseline="0" dirty="0" err="1"/>
              <a:t>dq_thresh</a:t>
            </a:r>
            <a:r>
              <a:rPr lang="en-US" altLang="zh-CN" baseline="0" dirty="0"/>
              <a:t> bytes in the switch buffer. We get the rate to drain </a:t>
            </a:r>
            <a:r>
              <a:rPr lang="en-US" altLang="zh-CN" baseline="0" dirty="0" err="1"/>
              <a:t>dq_thresh</a:t>
            </a:r>
            <a:r>
              <a:rPr lang="en-US" altLang="zh-CN" baseline="0" dirty="0"/>
              <a:t> bytes as a sample. In this way, we can ensure that the switch buffer keeps non-empty during a measurement cycle. In this approach, </a:t>
            </a:r>
            <a:r>
              <a:rPr lang="en-US" altLang="zh-CN" baseline="0" dirty="0" err="1"/>
              <a:t>dq_thresh</a:t>
            </a:r>
            <a:r>
              <a:rPr lang="en-US" altLang="zh-CN" baseline="0" dirty="0"/>
              <a:t> is a key parameter that determines how frequently we start a measurement cycle.  We call </a:t>
            </a:r>
            <a:r>
              <a:rPr lang="en-US" altLang="zh-CN" baseline="0" dirty="0" err="1"/>
              <a:t>dq_thresh</a:t>
            </a:r>
            <a:r>
              <a:rPr lang="en-US" altLang="zh-CN" baseline="0" dirty="0"/>
              <a:t> as the measurement window and we find that there is a tradeoff in the choice of </a:t>
            </a:r>
            <a:r>
              <a:rPr lang="en-US" altLang="zh-CN" baseline="0" dirty="0" err="1"/>
              <a:t>dq_thresh</a:t>
            </a:r>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21</a:t>
            </a:fld>
            <a:endParaRPr lang="zh-CN" altLang="en-US"/>
          </a:p>
        </p:txBody>
      </p:sp>
    </p:spTree>
    <p:extLst>
      <p:ext uri="{BB962C8B-B14F-4D97-AF65-F5344CB8AC3E}">
        <p14:creationId xmlns:p14="http://schemas.microsoft.com/office/powerpoint/2010/main" val="369212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 use a simple example</a:t>
            </a:r>
            <a:r>
              <a:rPr lang="en-US" altLang="zh-CN" baseline="0" dirty="0"/>
              <a:t> to show the this tradeoff. In this example, there are two queues. Packets from queue 1 and queue 2 are marked with blue color and gray color respectively. Both queues keep non-empty during the transmission. Here is the sequence of transmitted packets. Every time queue 1 transmits 4 MTU-sized packets and 2 transmits 4 MTU-size packets and so on.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22</a:t>
            </a:fld>
            <a:endParaRPr lang="zh-CN" altLang="en-US"/>
          </a:p>
        </p:txBody>
      </p:sp>
    </p:spTree>
    <p:extLst>
      <p:ext uri="{BB962C8B-B14F-4D97-AF65-F5344CB8AC3E}">
        <p14:creationId xmlns:p14="http://schemas.microsoft.com/office/powerpoint/2010/main" val="387052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Obviously,</a:t>
            </a:r>
            <a:r>
              <a:rPr lang="en-US" altLang="zh-CN" baseline="0" dirty="0"/>
              <a:t> both queues should have the same queue capacity, 0.5C. C is the link capacity.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23</a:t>
            </a:fld>
            <a:endParaRPr lang="zh-CN" altLang="en-US"/>
          </a:p>
        </p:txBody>
      </p:sp>
    </p:spTree>
    <p:extLst>
      <p:ext uri="{BB962C8B-B14F-4D97-AF65-F5344CB8AC3E}">
        <p14:creationId xmlns:p14="http://schemas.microsoft.com/office/powerpoint/2010/main" val="3832313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choose a too small measurement window,</a:t>
            </a:r>
            <a:r>
              <a:rPr lang="en-US" altLang="zh-CN" baseline="0" dirty="0"/>
              <a:t> say 3MTU, let’s see what happens to the rate measurement of queue 1, the blue one. [click] In the first measurement window …….. [click] In the second measurement window ……… [click] In the third measurement window ………… [click] In the fourth measurement window ……. As we can see, sample rates oscillate a lot around the actual departure rate 0.5C. Even if we use moving average to smooth these sample rates, we still get a over-estimated smooth rate.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24</a:t>
            </a:fld>
            <a:endParaRPr lang="zh-CN" altLang="en-US"/>
          </a:p>
        </p:txBody>
      </p:sp>
    </p:spTree>
    <p:extLst>
      <p:ext uri="{BB962C8B-B14F-4D97-AF65-F5344CB8AC3E}">
        <p14:creationId xmlns:p14="http://schemas.microsoft.com/office/powerpoint/2010/main" val="76894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our observation is that a too small measurement window degrades the measurement accuracy.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25</a:t>
            </a:fld>
            <a:endParaRPr lang="zh-CN" altLang="en-US"/>
          </a:p>
        </p:txBody>
      </p:sp>
    </p:spTree>
    <p:extLst>
      <p:ext uri="{BB962C8B-B14F-4D97-AF65-F5344CB8AC3E}">
        <p14:creationId xmlns:p14="http://schemas.microsoft.com/office/powerpoint/2010/main" val="995034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use a too large</a:t>
            </a:r>
            <a:r>
              <a:rPr lang="en-US" altLang="zh-CN" baseline="0" dirty="0"/>
              <a:t> measurement window, say 20MTU, we can mitigate the inaccuracy of the rate measurement.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26</a:t>
            </a:fld>
            <a:endParaRPr lang="zh-CN" altLang="en-US"/>
          </a:p>
        </p:txBody>
      </p:sp>
    </p:spTree>
    <p:extLst>
      <p:ext uri="{BB962C8B-B14F-4D97-AF65-F5344CB8AC3E}">
        <p14:creationId xmlns:p14="http://schemas.microsoft.com/office/powerpoint/2010/main" val="1599521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a</a:t>
            </a:r>
            <a:r>
              <a:rPr lang="en-US" altLang="zh-CN" baseline="0" dirty="0"/>
              <a:t> too large measurement window is too slow to capture the change of the queue capacity. Moreover, a too large </a:t>
            </a:r>
            <a:r>
              <a:rPr lang="en-US" altLang="zh-CN" baseline="0" dirty="0" err="1"/>
              <a:t>dq_thresh</a:t>
            </a:r>
            <a:r>
              <a:rPr lang="en-US" altLang="zh-CN" baseline="0" dirty="0"/>
              <a:t> also increases the switch queueing delay.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27</a:t>
            </a:fld>
            <a:endParaRPr lang="zh-CN" altLang="en-US"/>
          </a:p>
        </p:txBody>
      </p:sp>
    </p:spTree>
    <p:extLst>
      <p:ext uri="{BB962C8B-B14F-4D97-AF65-F5344CB8AC3E}">
        <p14:creationId xmlns:p14="http://schemas.microsoft.com/office/powerpoint/2010/main" val="57517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we need to choose</a:t>
            </a:r>
            <a:r>
              <a:rPr lang="en-US" altLang="zh-CN" baseline="0" dirty="0"/>
              <a:t> a moderate measure window to balance above trade-offs. The ideal measure window is determined by many factors, such as the packet size, scheduling policy, and even the traffic pattern. It’s very hard to find an universal value that can work for all scenarios. This increases the burden of network operators. </a:t>
            </a:r>
            <a:r>
              <a:rPr lang="en-US" altLang="zh-CN" dirty="0"/>
              <a:t>So do we have to measure the rate?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28</a:t>
            </a:fld>
            <a:endParaRPr lang="zh-CN" altLang="en-US"/>
          </a:p>
        </p:txBody>
      </p:sp>
    </p:spTree>
    <p:extLst>
      <p:ext uri="{BB962C8B-B14F-4D97-AF65-F5344CB8AC3E}">
        <p14:creationId xmlns:p14="http://schemas.microsoft.com/office/powerpoint/2010/main" val="56500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Maybe we can think the problem from another perspective. [click] Based on the ideal ECN/RED solution, an</a:t>
            </a:r>
            <a:r>
              <a:rPr lang="en-US" altLang="zh-CN" baseline="0" dirty="0"/>
              <a:t> </a:t>
            </a:r>
            <a:r>
              <a:rPr lang="en-US" altLang="zh-CN" baseline="0" dirty="0" err="1"/>
              <a:t>enqueued</a:t>
            </a:r>
            <a:r>
              <a:rPr lang="en-US" altLang="zh-CN" baseline="0" dirty="0"/>
              <a:t> packet gets marked if Qi is larger than Ci times RTT times lambda.</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29</a:t>
            </a:fld>
            <a:endParaRPr lang="zh-CN" altLang="en-US"/>
          </a:p>
        </p:txBody>
      </p:sp>
    </p:spTree>
    <p:extLst>
      <p:ext uri="{BB962C8B-B14F-4D97-AF65-F5344CB8AC3E}">
        <p14:creationId xmlns:p14="http://schemas.microsoft.com/office/powerpoint/2010/main" val="264433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many applications running inside the data center</a:t>
            </a:r>
            <a:r>
              <a:rPr lang="en-US" altLang="zh-CN" baseline="0" dirty="0"/>
              <a:t>. These applications impose diverse requirements to the network. [click] Some applications, such as web search and cache, desire low latency for short messages. [click] Some applications, such as Hadoop and Spark, desire high throughput for large flow transfers. There are also some other applications that may desire both high throughput and low latency.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a:t>
            </a:fld>
            <a:endParaRPr lang="zh-CN" altLang="en-US"/>
          </a:p>
        </p:txBody>
      </p:sp>
    </p:spTree>
    <p:extLst>
      <p:ext uri="{BB962C8B-B14F-4D97-AF65-F5344CB8AC3E}">
        <p14:creationId xmlns:p14="http://schemas.microsoft.com/office/powerpoint/2010/main" val="1742313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move Ci to the left of the formula, the</a:t>
            </a:r>
            <a:r>
              <a:rPr lang="en-US" altLang="zh-CN" baseline="0" dirty="0"/>
              <a:t> packet should get marked if Qi over Ci is larger than RTT times lambda. Qi over Ci is essentially the queue delay or sojourn time that the packet will experience at the switch.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30</a:t>
            </a:fld>
            <a:endParaRPr lang="zh-CN" altLang="en-US"/>
          </a:p>
        </p:txBody>
      </p:sp>
    </p:spTree>
    <p:extLst>
      <p:ext uri="{BB962C8B-B14F-4D97-AF65-F5344CB8AC3E}">
        <p14:creationId xmlns:p14="http://schemas.microsoft.com/office/powerpoint/2010/main" val="4141849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have packets should</a:t>
            </a:r>
            <a:r>
              <a:rPr lang="en-US" altLang="zh-CN" baseline="0" dirty="0"/>
              <a:t> get marked if their sojourn times are larger than RTT times </a:t>
            </a:r>
            <a:r>
              <a:rPr lang="en-US" altLang="zh-CN" baseline="0" dirty="0" err="1"/>
              <a:t>lamba</a:t>
            </a:r>
            <a:r>
              <a:rPr lang="en-US" altLang="zh-CN" baseline="0" dirty="0"/>
              <a:t>. This is the key idea of TCN, time-based congestion notification.</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31</a:t>
            </a:fld>
            <a:endParaRPr lang="zh-CN" altLang="en-US"/>
          </a:p>
        </p:txBody>
      </p:sp>
    </p:spTree>
    <p:extLst>
      <p:ext uri="{BB962C8B-B14F-4D97-AF65-F5344CB8AC3E}">
        <p14:creationId xmlns:p14="http://schemas.microsoft.com/office/powerpoint/2010/main" val="296537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now</a:t>
            </a:r>
            <a:r>
              <a:rPr lang="en-US" altLang="zh-CN" baseline="0" dirty="0"/>
              <a:t> introduce TCN in detail. TCN has two components. The first one is sojourn time measurement. [click] When a packet is </a:t>
            </a:r>
            <a:r>
              <a:rPr lang="en-US" altLang="zh-CN" baseline="0" dirty="0" err="1"/>
              <a:t>enqueued</a:t>
            </a:r>
            <a:r>
              <a:rPr lang="en-US" altLang="zh-CN" baseline="0" dirty="0"/>
              <a:t>, we attach a metadata to each packet to store the current system time.</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32</a:t>
            </a:fld>
            <a:endParaRPr lang="zh-CN" altLang="en-US"/>
          </a:p>
        </p:txBody>
      </p:sp>
    </p:spTree>
    <p:extLst>
      <p:ext uri="{BB962C8B-B14F-4D97-AF65-F5344CB8AC3E}">
        <p14:creationId xmlns:p14="http://schemas.microsoft.com/office/powerpoint/2010/main" val="3792866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the </a:t>
            </a:r>
            <a:r>
              <a:rPr lang="en-US" altLang="zh-CN" dirty="0" err="1"/>
              <a:t>dequeue</a:t>
            </a:r>
            <a:r>
              <a:rPr lang="en-US" altLang="zh-CN" baseline="0" dirty="0"/>
              <a:t> side, we calculate the sojourn time for each packet using current system time minus </a:t>
            </a:r>
            <a:r>
              <a:rPr lang="en-US" altLang="zh-CN" baseline="0" dirty="0" err="1"/>
              <a:t>enqueue</a:t>
            </a:r>
            <a:r>
              <a:rPr lang="en-US" altLang="zh-CN" baseline="0" dirty="0"/>
              <a:t> timestamp.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33</a:t>
            </a:fld>
            <a:endParaRPr lang="zh-CN" altLang="en-US"/>
          </a:p>
        </p:txBody>
      </p:sp>
    </p:spTree>
    <p:extLst>
      <p:ext uri="{BB962C8B-B14F-4D97-AF65-F5344CB8AC3E}">
        <p14:creationId xmlns:p14="http://schemas.microsoft.com/office/powerpoint/2010/main" val="3562442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a:t>
            </a:r>
            <a:r>
              <a:rPr lang="en-US" altLang="zh-CN" baseline="0" dirty="0"/>
              <a:t> data center networks have very low latency, our analysis demonstrates that 2B-long metadata is enough for data center.</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34</a:t>
            </a:fld>
            <a:endParaRPr lang="zh-CN" altLang="en-US"/>
          </a:p>
        </p:txBody>
      </p:sp>
    </p:spTree>
    <p:extLst>
      <p:ext uri="{BB962C8B-B14F-4D97-AF65-F5344CB8AC3E}">
        <p14:creationId xmlns:p14="http://schemas.microsoft.com/office/powerpoint/2010/main" val="1365566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getting the sojourn time, TCN compares the per-packet instantaneous sojourn time with a static threshold</a:t>
            </a:r>
            <a:r>
              <a:rPr lang="en-US" altLang="zh-CN" baseline="0" dirty="0"/>
              <a:t> to mark packets. TCN does not create or modify any state in the data plane. [click] Therefore, it is essentially a stateless data plane algorithm which is cheap to implement in hardware.</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35</a:t>
            </a:fld>
            <a:endParaRPr lang="zh-CN" altLang="en-US"/>
          </a:p>
        </p:txBody>
      </p:sp>
    </p:spTree>
    <p:extLst>
      <p:ext uri="{BB962C8B-B14F-4D97-AF65-F5344CB8AC3E}">
        <p14:creationId xmlns:p14="http://schemas.microsoft.com/office/powerpoint/2010/main" val="2110065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Moreover, TCN only modifies several bits at the IP header to mark packets rather than drop packets. Therefore, it does</a:t>
            </a:r>
            <a:r>
              <a:rPr lang="en-US" altLang="zh-CN" baseline="0" dirty="0"/>
              <a:t> not cause any bubble on the link which may degrade the link utilization.</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36</a:t>
            </a:fld>
            <a:endParaRPr lang="zh-CN" altLang="en-US"/>
          </a:p>
        </p:txBody>
      </p:sp>
    </p:spTree>
    <p:extLst>
      <p:ext uri="{BB962C8B-B14F-4D97-AF65-F5344CB8AC3E}">
        <p14:creationId xmlns:p14="http://schemas.microsoft.com/office/powerpoint/2010/main" val="551809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may</a:t>
            </a:r>
            <a:r>
              <a:rPr lang="en-US" altLang="zh-CN" baseline="0" dirty="0"/>
              <a:t> wonder the differences between TCN and </a:t>
            </a:r>
            <a:r>
              <a:rPr lang="en-US" altLang="zh-CN" baseline="0" dirty="0" err="1"/>
              <a:t>CoDel</a:t>
            </a:r>
            <a:r>
              <a:rPr lang="en-US" altLang="zh-CN" baseline="0" dirty="0"/>
              <a:t>, a sojourn-time AQM for Internet. The key idea of </a:t>
            </a:r>
            <a:r>
              <a:rPr lang="en-US" altLang="zh-CN" baseline="0" dirty="0" err="1"/>
              <a:t>CoDel</a:t>
            </a:r>
            <a:r>
              <a:rPr lang="en-US" altLang="zh-CN" baseline="0" dirty="0"/>
              <a:t> is tracking the minimum sojourn time over a varying time window to mark packets. Compared to </a:t>
            </a:r>
            <a:r>
              <a:rPr lang="en-US" altLang="zh-CN" baseline="0" dirty="0" err="1"/>
              <a:t>CoDel</a:t>
            </a:r>
            <a:r>
              <a:rPr lang="en-US" altLang="zh-CN" baseline="0" dirty="0"/>
              <a:t>, we think TCN has two advantages. First, TCN is cheaper to implement in hardware due to its stateless fashion. Second, TCN can deliver faster reaction to </a:t>
            </a:r>
            <a:r>
              <a:rPr lang="en-US" altLang="zh-CN" baseline="0" dirty="0" err="1"/>
              <a:t>bursty</a:t>
            </a:r>
            <a:r>
              <a:rPr lang="en-US" altLang="zh-CN" baseline="0" dirty="0"/>
              <a:t> traffic in data centers, such as </a:t>
            </a:r>
            <a:r>
              <a:rPr lang="en-US" altLang="zh-CN" baseline="0" dirty="0" err="1"/>
              <a:t>incast</a:t>
            </a:r>
            <a:r>
              <a:rPr lang="en-US" altLang="zh-CN" baseline="0" dirty="0"/>
              <a:t> pattern.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37</a:t>
            </a:fld>
            <a:endParaRPr lang="zh-CN" altLang="en-US"/>
          </a:p>
        </p:txBody>
      </p:sp>
    </p:spTree>
    <p:extLst>
      <p:ext uri="{BB962C8B-B14F-4D97-AF65-F5344CB8AC3E}">
        <p14:creationId xmlns:p14="http://schemas.microsoft.com/office/powerpoint/2010/main" val="1920841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TCN is a specialized AQM for data center environment rather than a general approach. So</a:t>
            </a:r>
            <a:r>
              <a:rPr lang="en-US" altLang="zh-CN" baseline="0" dirty="0"/>
              <a:t> its simplicity is mainly from unique characteristics of data center environments.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38</a:t>
            </a:fld>
            <a:endParaRPr lang="zh-CN" altLang="en-US"/>
          </a:p>
        </p:txBody>
      </p:sp>
    </p:spTree>
    <p:extLst>
      <p:ext uri="{BB962C8B-B14F-4D97-AF65-F5344CB8AC3E}">
        <p14:creationId xmlns:p14="http://schemas.microsoft.com/office/powerpoint/2010/main" val="1935723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data centers, we have a small number of concurrent</a:t>
            </a:r>
            <a:r>
              <a:rPr lang="en-US" altLang="zh-CN" baseline="0" dirty="0"/>
              <a:t> large flows which are usually synchronized. Base RTT is relatively stable and can be well measured. Operators have the prior knowledge of transport protocol at the end host. Therefore, we can compute a static sojourn time threshold to mark packets instantaneously.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39</a:t>
            </a:fld>
            <a:endParaRPr lang="zh-CN" altLang="en-US"/>
          </a:p>
        </p:txBody>
      </p:sp>
    </p:spTree>
    <p:extLst>
      <p:ext uri="{BB962C8B-B14F-4D97-AF65-F5344CB8AC3E}">
        <p14:creationId xmlns:p14="http://schemas.microsoft.com/office/powerpoint/2010/main" val="299378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meet</a:t>
            </a:r>
            <a:r>
              <a:rPr lang="en-US" altLang="zh-CN" baseline="0" dirty="0"/>
              <a:t> such diverse network requirements, network operators typically use following two technologies. [click] The first one is packet scheduling. [click] The second one is ECN-based transport protocols, such as DCTCP. [click] In many production data centers, both technologies are used in combination. [click] Operators classify traffic into several FIFO queues and enforce various packet scheduling algorithms among these queues. But Inside the same queue, operators still need ECN to achieve both high throughput and low latency. As I will show later, such combination using current operation practice may achieve poor network performance. This is the motivation of our work.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4</a:t>
            </a:fld>
            <a:endParaRPr lang="zh-CN" altLang="en-US"/>
          </a:p>
        </p:txBody>
      </p:sp>
    </p:spTree>
    <p:extLst>
      <p:ext uri="{BB962C8B-B14F-4D97-AF65-F5344CB8AC3E}">
        <p14:creationId xmlns:p14="http://schemas.microsoft.com/office/powerpoint/2010/main" val="104382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a:t>
            </a:r>
            <a:r>
              <a:rPr lang="en-US" altLang="zh-CN" baseline="0" dirty="0"/>
              <a:t> implemented TCN as a </a:t>
            </a:r>
            <a:r>
              <a:rPr lang="en-US" altLang="zh-CN" baseline="0" dirty="0" err="1"/>
              <a:t>qdisc</a:t>
            </a:r>
            <a:r>
              <a:rPr lang="en-US" altLang="zh-CN" baseline="0" dirty="0"/>
              <a:t> kernel module running on a multi-NIC server to emulate the switch hardware. We connect 9 servers to this software switch and use DCTCP as the transport protocol. We mainly consider two schemes: per-queue ECN/RED with the standard threshold, current operation practice, and </a:t>
            </a:r>
            <a:r>
              <a:rPr lang="en-US" altLang="zh-CN" baseline="0" dirty="0" err="1"/>
              <a:t>CoDel</a:t>
            </a:r>
            <a:r>
              <a:rPr lang="en-US" altLang="zh-CN" baseline="0" dirty="0"/>
              <a:t>, a sojourn-time based AQM for Internet.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40</a:t>
            </a:fld>
            <a:endParaRPr lang="zh-CN" altLang="en-US"/>
          </a:p>
        </p:txBody>
      </p:sp>
    </p:spTree>
    <p:extLst>
      <p:ext uri="{BB962C8B-B14F-4D97-AF65-F5344CB8AC3E}">
        <p14:creationId xmlns:p14="http://schemas.microsoft.com/office/powerpoint/2010/main" val="23728125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start from a simple static</a:t>
            </a:r>
            <a:r>
              <a:rPr lang="en-US" altLang="zh-CN" baseline="0" dirty="0"/>
              <a:t> flow experiment. In this experiment, there are 3 senders sending traffic to the same receiver. First, sender 1 starts a long-lived flow with the demand of 500Mbps. Then sender 2 starts a long-lived flow. Finally, sender 3 starts 4 long-lived flows. Flows from sender 1, sender 2 and sender 3 are classified into queue 1, queue 2 and queue 3, respectively. [click] At the switch, we configure a hybrid SP/WFQ scheduling policy. Queue 1 has a strict high priority while queue 2 and 3 have the same weight in the low priority.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41</a:t>
            </a:fld>
            <a:endParaRPr lang="zh-CN" altLang="en-US"/>
          </a:p>
        </p:txBody>
      </p:sp>
    </p:spTree>
    <p:extLst>
      <p:ext uri="{BB962C8B-B14F-4D97-AF65-F5344CB8AC3E}">
        <p14:creationId xmlns:p14="http://schemas.microsoft.com/office/powerpoint/2010/main" val="1259388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figure gives</a:t>
            </a:r>
            <a:r>
              <a:rPr lang="en-US" altLang="zh-CN" baseline="0" dirty="0"/>
              <a:t> aggregate </a:t>
            </a:r>
            <a:r>
              <a:rPr lang="en-US" altLang="zh-CN" baseline="0" dirty="0" err="1"/>
              <a:t>goodputs</a:t>
            </a:r>
            <a:r>
              <a:rPr lang="en-US" altLang="zh-CN" baseline="0" dirty="0"/>
              <a:t> of three queues. Queue 1 maintains around 500Mbps </a:t>
            </a:r>
            <a:r>
              <a:rPr lang="en-US" altLang="zh-CN" baseline="0" dirty="0" err="1"/>
              <a:t>goodput</a:t>
            </a:r>
            <a:r>
              <a:rPr lang="en-US" altLang="zh-CN" baseline="0" dirty="0"/>
              <a:t> due to its strict high priority. When queue 2 and queue 3 are both active, both queues fairly share the remaining 500Mbps bandwidth regardless of their different numbers of flows. [click] This indicates that TCN strictly preserves the scheduling policy.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42</a:t>
            </a:fld>
            <a:endParaRPr lang="zh-CN" altLang="en-US"/>
          </a:p>
        </p:txBody>
      </p:sp>
    </p:spTree>
    <p:extLst>
      <p:ext uri="{BB962C8B-B14F-4D97-AF65-F5344CB8AC3E}">
        <p14:creationId xmlns:p14="http://schemas.microsoft.com/office/powerpoint/2010/main" val="24872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t>
            </a:r>
            <a:r>
              <a:rPr lang="en-US" altLang="zh-CN" baseline="0" dirty="0"/>
              <a:t> also generate realistic traffic based on a web search workload to evaluate the performance of TCN. [click] Again, we configure SP/WFQ at the switch. There are 5 queues in total. Queue 1 has a strict high priority while the rest 4 queues have the equal weight in the low priority. [click] We classify small flows that are smaller than 100KB into queue 1. For the rest of flows, we classify them into 4 queues in the low priority based on their services. </a:t>
            </a:r>
            <a:endParaRPr lang="zh-CN" altLang="en-US" dirty="0"/>
          </a:p>
        </p:txBody>
      </p:sp>
      <p:sp>
        <p:nvSpPr>
          <p:cNvPr id="4" name="灯片编号占位符 3"/>
          <p:cNvSpPr>
            <a:spLocks noGrp="1"/>
          </p:cNvSpPr>
          <p:nvPr>
            <p:ph type="sldNum" sz="quarter" idx="10"/>
          </p:nvPr>
        </p:nvSpPr>
        <p:spPr/>
        <p:txBody>
          <a:bodyPr/>
          <a:lstStyle/>
          <a:p>
            <a:fld id="{3E4A30A2-42C8-4F62-A8B3-BC0D9E874E81}" type="slidenum">
              <a:rPr lang="zh-CN" altLang="en-US" smtClean="0"/>
              <a:t>43</a:t>
            </a:fld>
            <a:endParaRPr lang="zh-CN" altLang="en-US"/>
          </a:p>
        </p:txBody>
      </p:sp>
    </p:spTree>
    <p:extLst>
      <p:ext uri="{BB962C8B-B14F-4D97-AF65-F5344CB8AC3E}">
        <p14:creationId xmlns:p14="http://schemas.microsoft.com/office/powerpoint/2010/main" val="3112663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figure gives the 99</a:t>
            </a:r>
            <a:r>
              <a:rPr lang="en-US" altLang="zh-CN" baseline="30000" dirty="0"/>
              <a:t>th</a:t>
            </a:r>
            <a:r>
              <a:rPr lang="en-US" altLang="zh-CN" dirty="0"/>
              <a:t> percentile FCT of small flows achieve by three</a:t>
            </a:r>
            <a:r>
              <a:rPr lang="en-US" altLang="zh-CN" baseline="0" dirty="0"/>
              <a:t> schemes. Even though all small flows finish in the high priority queue, they can still experience packet drops as the buffer is shared by all the queues. As we can see, TCN outperforms the other two schemes. [click] This indicates that, with instantaneous sojourn time based ECN marking, TCN can efficiently maintain the low buffer occupancy, even at high loads.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44</a:t>
            </a:fld>
            <a:endParaRPr lang="zh-CN" altLang="en-US"/>
          </a:p>
        </p:txBody>
      </p:sp>
    </p:spTree>
    <p:extLst>
      <p:ext uri="{BB962C8B-B14F-4D97-AF65-F5344CB8AC3E}">
        <p14:creationId xmlns:p14="http://schemas.microsoft.com/office/powerpoint/2010/main" val="307496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figure</a:t>
            </a:r>
            <a:r>
              <a:rPr lang="en-US" altLang="zh-CN" baseline="0" dirty="0"/>
              <a:t> gives the FCT of large flows. All three schemes achieve very similar performance. [click] This indicates that TCN achieves high throughput in practice. </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45</a:t>
            </a:fld>
            <a:endParaRPr lang="zh-CN" altLang="en-US"/>
          </a:p>
        </p:txBody>
      </p:sp>
    </p:spTree>
    <p:extLst>
      <p:ext uri="{BB962C8B-B14F-4D97-AF65-F5344CB8AC3E}">
        <p14:creationId xmlns:p14="http://schemas.microsoft.com/office/powerpoint/2010/main" val="128463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current production data centers, many operators use round-robin schedulers to isolate traffic from services. </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5</a:t>
            </a:fld>
            <a:endParaRPr lang="zh-CN" altLang="en-US"/>
          </a:p>
        </p:txBody>
      </p:sp>
    </p:spTree>
    <p:extLst>
      <p:ext uri="{BB962C8B-B14F-4D97-AF65-F5344CB8AC3E}">
        <p14:creationId xmlns:p14="http://schemas.microsoft.com/office/powerpoint/2010/main" val="152247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also</a:t>
            </a:r>
            <a:r>
              <a:rPr lang="en-US" altLang="zh-CN" baseline="0" dirty="0"/>
              <a:t> some research efforts</a:t>
            </a:r>
            <a:r>
              <a:rPr lang="en-US" altLang="zh-CN" dirty="0"/>
              <a:t>, such PIAS and PASE, that</a:t>
            </a:r>
            <a:r>
              <a:rPr lang="en-US" altLang="zh-CN" baseline="0" dirty="0"/>
              <a:t> uses strict priority to minimize flow completion times.</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6</a:t>
            </a:fld>
            <a:endParaRPr lang="zh-CN" altLang="en-US"/>
          </a:p>
        </p:txBody>
      </p:sp>
    </p:spTree>
    <p:extLst>
      <p:ext uri="{BB962C8B-B14F-4D97-AF65-F5344CB8AC3E}">
        <p14:creationId xmlns:p14="http://schemas.microsoft.com/office/powerpoint/2010/main" val="2935955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Even</a:t>
            </a:r>
            <a:r>
              <a:rPr lang="en-US" altLang="zh-CN" baseline="0" dirty="0"/>
              <a:t> though m</a:t>
            </a:r>
            <a:r>
              <a:rPr lang="en-US" altLang="zh-CN" dirty="0"/>
              <a:t>ost current </a:t>
            </a:r>
            <a:r>
              <a:rPr lang="en-US" altLang="zh-CN" baseline="0" dirty="0"/>
              <a:t>fixed-function commodity switching chips, such as </a:t>
            </a:r>
            <a:r>
              <a:rPr lang="en-US" altLang="zh-CN" baseline="0" dirty="0" err="1"/>
              <a:t>Broadom</a:t>
            </a:r>
            <a:r>
              <a:rPr lang="en-US" altLang="zh-CN" baseline="0" dirty="0"/>
              <a:t> Trident, can only support strict priority and round robin schedulers. </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7</a:t>
            </a:fld>
            <a:endParaRPr lang="zh-CN" altLang="en-US"/>
          </a:p>
        </p:txBody>
      </p:sp>
    </p:spTree>
    <p:extLst>
      <p:ext uri="{BB962C8B-B14F-4D97-AF65-F5344CB8AC3E}">
        <p14:creationId xmlns:p14="http://schemas.microsoft.com/office/powerpoint/2010/main" val="112257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in the near future, we are</a:t>
            </a:r>
            <a:r>
              <a:rPr lang="en-US" altLang="zh-CN" baseline="0" dirty="0"/>
              <a:t> likely to</a:t>
            </a:r>
            <a:r>
              <a:rPr lang="en-US" altLang="zh-CN" dirty="0"/>
              <a:t> have more</a:t>
            </a:r>
            <a:r>
              <a:rPr lang="en-US" altLang="zh-CN" baseline="0" dirty="0"/>
              <a:t> flexible </a:t>
            </a:r>
            <a:r>
              <a:rPr lang="en-US" altLang="zh-CN" dirty="0"/>
              <a:t>programmable</a:t>
            </a:r>
            <a:r>
              <a:rPr lang="en-US" altLang="zh-CN" baseline="0" dirty="0"/>
              <a:t> switching chips. These chips may support more powerful packet schedulers.    </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8</a:t>
            </a:fld>
            <a:endParaRPr lang="zh-CN" altLang="en-US"/>
          </a:p>
        </p:txBody>
      </p:sp>
    </p:spTree>
    <p:extLst>
      <p:ext uri="{BB962C8B-B14F-4D97-AF65-F5344CB8AC3E}">
        <p14:creationId xmlns:p14="http://schemas.microsoft.com/office/powerpoint/2010/main" val="2375868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Such as PIFO. PIFO can let us program a wide variety of scheduling algorithms</a:t>
            </a:r>
            <a:r>
              <a:rPr lang="en-US" altLang="zh-CN" baseline="0" dirty="0"/>
              <a:t>. Given this trend, we envision that we will be faced with more sophisticated scheduling algorithms in future data centers. So we wonder</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9</a:t>
            </a:fld>
            <a:endParaRPr lang="zh-CN" altLang="en-US"/>
          </a:p>
        </p:txBody>
      </p:sp>
    </p:spTree>
    <p:extLst>
      <p:ext uri="{BB962C8B-B14F-4D97-AF65-F5344CB8AC3E}">
        <p14:creationId xmlns:p14="http://schemas.microsoft.com/office/powerpoint/2010/main" val="251781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3C8D22-364A-46FC-8222-61E36DAE2CC5}" type="datetime1">
              <a:rPr lang="zh-CN" altLang="en-US" smtClean="0"/>
              <a:t>2016/12/14</a:t>
            </a:fld>
            <a:endParaRPr lang="zh-CN" altLang="en-US"/>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70A6279-A420-46E2-B014-482FB3EA10FA}" type="datetime1">
              <a:rPr lang="zh-CN" altLang="en-US" smtClean="0"/>
              <a:t>2016/12/14</a:t>
            </a:fld>
            <a:endParaRPr lang="zh-CN" altLang="en-US"/>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AD600B-6562-4541-B7A8-92AC182C8981}" type="datetime1">
              <a:rPr lang="zh-CN" altLang="en-US" smtClean="0"/>
              <a:t>2016/12/14</a:t>
            </a:fld>
            <a:endParaRPr lang="zh-CN" altLang="en-US"/>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45DB233-1F5C-4E9F-8C91-98EEC6A36C38}" type="datetime1">
              <a:rPr lang="zh-CN" altLang="en-US" smtClean="0"/>
              <a:t>2016/12/14</a:t>
            </a:fld>
            <a:endParaRPr lang="zh-CN" altLang="en-US"/>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80221D-D2AF-4FA2-AEE7-82208504FC9D}" type="datetime1">
              <a:rPr lang="zh-CN" altLang="en-US" smtClean="0"/>
              <a:t>2016/12/14</a:t>
            </a:fld>
            <a:endParaRPr lang="zh-CN" altLang="en-US"/>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378C4E-60D6-429F-B3B6-DAE7E2CB5904}" type="datetime1">
              <a:rPr lang="zh-CN" altLang="en-US" smtClean="0"/>
              <a:t>2016/12/14</a:t>
            </a:fld>
            <a:endParaRPr lang="zh-CN" altLang="en-US"/>
          </a:p>
        </p:txBody>
      </p:sp>
      <p:sp>
        <p:nvSpPr>
          <p:cNvPr id="6" name="页脚占位符 5"/>
          <p:cNvSpPr>
            <a:spLocks noGrp="1"/>
          </p:cNvSpPr>
          <p:nvPr>
            <p:ph type="ftr" sz="quarter" idx="11"/>
          </p:nvPr>
        </p:nvSpPr>
        <p:spPr/>
        <p:txBody>
          <a:bodyPr/>
          <a:lstStyle/>
          <a:p>
            <a:r>
              <a:rPr lang="en-US" altLang="zh-CN"/>
              <a:t>ACM CoNEXT, Irvine, CA, December 2016</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3040891-7C24-447D-A32D-D78F14A38460}" type="datetime1">
              <a:rPr lang="zh-CN" altLang="en-US" smtClean="0"/>
              <a:t>2016/12/14</a:t>
            </a:fld>
            <a:endParaRPr lang="zh-CN" altLang="en-US"/>
          </a:p>
        </p:txBody>
      </p:sp>
      <p:sp>
        <p:nvSpPr>
          <p:cNvPr id="8" name="页脚占位符 7"/>
          <p:cNvSpPr>
            <a:spLocks noGrp="1"/>
          </p:cNvSpPr>
          <p:nvPr>
            <p:ph type="ftr" sz="quarter" idx="11"/>
          </p:nvPr>
        </p:nvSpPr>
        <p:spPr/>
        <p:txBody>
          <a:bodyPr/>
          <a:lstStyle/>
          <a:p>
            <a:r>
              <a:rPr lang="en-US" altLang="zh-CN"/>
              <a:t>ACM CoNEXT, Irvine, CA, December 2016</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0DA449-71E8-4DEE-831B-C20133975DA8}" type="datetime1">
              <a:rPr lang="zh-CN" altLang="en-US" smtClean="0"/>
              <a:t>2016/12/14</a:t>
            </a:fld>
            <a:endParaRPr lang="zh-CN" altLang="en-US"/>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DDAEE6-3407-456B-96BC-4EA060CE1D69}" type="datetime1">
              <a:rPr lang="zh-CN" altLang="en-US" smtClean="0"/>
              <a:t>2016/12/14</a:t>
            </a:fld>
            <a:endParaRPr lang="zh-CN" altLang="en-US"/>
          </a:p>
        </p:txBody>
      </p:sp>
      <p:sp>
        <p:nvSpPr>
          <p:cNvPr id="3" name="页脚占位符 2"/>
          <p:cNvSpPr>
            <a:spLocks noGrp="1"/>
          </p:cNvSpPr>
          <p:nvPr>
            <p:ph type="ftr" sz="quarter" idx="11"/>
          </p:nvPr>
        </p:nvSpPr>
        <p:spPr/>
        <p:txBody>
          <a:bodyPr/>
          <a:lstStyle/>
          <a:p>
            <a:r>
              <a:rPr lang="en-US" altLang="zh-CN"/>
              <a:t>ACM CoNEXT, Irvine, CA, December 2016</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B9BE842-5BCE-47C4-A2D8-4FA457D927AA}" type="datetime1">
              <a:rPr lang="zh-CN" altLang="en-US" smtClean="0"/>
              <a:t>2016/12/14</a:t>
            </a:fld>
            <a:endParaRPr lang="zh-CN" altLang="en-US"/>
          </a:p>
        </p:txBody>
      </p:sp>
      <p:sp>
        <p:nvSpPr>
          <p:cNvPr id="6" name="页脚占位符 5"/>
          <p:cNvSpPr>
            <a:spLocks noGrp="1"/>
          </p:cNvSpPr>
          <p:nvPr>
            <p:ph type="ftr" sz="quarter" idx="11"/>
          </p:nvPr>
        </p:nvSpPr>
        <p:spPr/>
        <p:txBody>
          <a:bodyPr/>
          <a:lstStyle/>
          <a:p>
            <a:r>
              <a:rPr lang="en-US" altLang="zh-CN"/>
              <a:t>ACM CoNEXT, Irvine, CA, December 2016</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4B6CA3-F38C-4D4A-818F-F7C59643D05F}" type="datetime1">
              <a:rPr lang="zh-CN" altLang="en-US" smtClean="0"/>
              <a:t>2016/12/14</a:t>
            </a:fld>
            <a:endParaRPr lang="zh-CN" altLang="en-US"/>
          </a:p>
        </p:txBody>
      </p:sp>
      <p:sp>
        <p:nvSpPr>
          <p:cNvPr id="6" name="页脚占位符 5"/>
          <p:cNvSpPr>
            <a:spLocks noGrp="1"/>
          </p:cNvSpPr>
          <p:nvPr>
            <p:ph type="ftr" sz="quarter" idx="11"/>
          </p:nvPr>
        </p:nvSpPr>
        <p:spPr/>
        <p:txBody>
          <a:bodyPr/>
          <a:lstStyle/>
          <a:p>
            <a:r>
              <a:rPr lang="en-US" altLang="zh-CN"/>
              <a:t>ACM CoNEXT, Irvine, CA, December 2016</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C60C7-A2B6-45F3-890B-06BF9C565649}" type="datetime1">
              <a:rPr lang="zh-CN" altLang="en-US" smtClean="0"/>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ACM CoNEXT, Irvine, CA, December 2016</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ing.cse.ust.hk/projects/TC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6732240" y="4601253"/>
            <a:ext cx="1949976" cy="1924091"/>
          </a:xfrm>
          <a:prstGeom prst="rect">
            <a:avLst/>
          </a:prstGeom>
        </p:spPr>
      </p:pic>
      <p:sp>
        <p:nvSpPr>
          <p:cNvPr id="2" name="标题 1"/>
          <p:cNvSpPr>
            <a:spLocks noGrp="1"/>
          </p:cNvSpPr>
          <p:nvPr>
            <p:ph type="ctrTitle"/>
          </p:nvPr>
        </p:nvSpPr>
        <p:spPr>
          <a:xfrm>
            <a:off x="685800" y="1598935"/>
            <a:ext cx="7772400" cy="1470025"/>
          </a:xfrm>
        </p:spPr>
        <p:txBody>
          <a:bodyPr>
            <a:normAutofit/>
          </a:bodyPr>
          <a:lstStyle/>
          <a:p>
            <a:r>
              <a:rPr lang="en-US" altLang="zh-CN" dirty="0">
                <a:solidFill>
                  <a:srgbClr val="0000CC"/>
                </a:solidFill>
                <a:cs typeface="Times New Roman" panose="02020603050405020304" pitchFamily="18" charset="0"/>
              </a:rPr>
              <a:t>Enabling ECN over Generic </a:t>
            </a:r>
            <a:br>
              <a:rPr lang="en-US" altLang="zh-CN" dirty="0">
                <a:solidFill>
                  <a:srgbClr val="0000CC"/>
                </a:solidFill>
                <a:cs typeface="Times New Roman" panose="02020603050405020304" pitchFamily="18" charset="0"/>
              </a:rPr>
            </a:br>
            <a:r>
              <a:rPr lang="en-US" altLang="zh-CN" dirty="0">
                <a:solidFill>
                  <a:srgbClr val="0000CC"/>
                </a:solidFill>
                <a:cs typeface="Times New Roman" panose="02020603050405020304" pitchFamily="18" charset="0"/>
              </a:rPr>
              <a:t>Packet Scheduling</a:t>
            </a:r>
            <a:endParaRPr lang="zh-CN" altLang="en-US" dirty="0">
              <a:solidFill>
                <a:srgbClr val="0000CC"/>
              </a:solidFill>
              <a:cs typeface="Times New Roman" panose="02020603050405020304" pitchFamily="18" charset="0"/>
            </a:endParaRPr>
          </a:p>
        </p:txBody>
      </p:sp>
      <p:sp>
        <p:nvSpPr>
          <p:cNvPr id="3" name="副标题 2"/>
          <p:cNvSpPr>
            <a:spLocks noGrp="1"/>
          </p:cNvSpPr>
          <p:nvPr>
            <p:ph type="subTitle" idx="1"/>
          </p:nvPr>
        </p:nvSpPr>
        <p:spPr>
          <a:xfrm>
            <a:off x="0" y="3980656"/>
            <a:ext cx="9144000" cy="1752600"/>
          </a:xfrm>
        </p:spPr>
        <p:txBody>
          <a:bodyPr>
            <a:normAutofit/>
          </a:bodyPr>
          <a:lstStyle/>
          <a:p>
            <a:r>
              <a:rPr lang="en-US" altLang="zh-CN" sz="3000" b="1" dirty="0">
                <a:solidFill>
                  <a:srgbClr val="0000CC"/>
                </a:solidFill>
                <a:latin typeface="+mj-lt"/>
                <a:ea typeface="+mj-ea"/>
                <a:cs typeface="Times New Roman" panose="02020603050405020304" pitchFamily="18" charset="0"/>
              </a:rPr>
              <a:t>Wei Bai</a:t>
            </a:r>
            <a:r>
              <a:rPr lang="en-US" altLang="zh-CN" sz="3000" dirty="0">
                <a:solidFill>
                  <a:schemeClr val="tx1"/>
                </a:solidFill>
              </a:rPr>
              <a:t>, Kai Chen, Li Chen, Changhoon Kim, Haitao Wu</a:t>
            </a:r>
            <a:endParaRPr lang="zh-CN" altLang="en-US" sz="3000" dirty="0">
              <a:solidFill>
                <a:schemeClr val="tx1"/>
              </a:solidFill>
            </a:endParaRPr>
          </a:p>
        </p:txBody>
      </p:sp>
      <p:pic>
        <p:nvPicPr>
          <p:cNvPr id="8" name="图片 7"/>
          <p:cNvPicPr>
            <a:picLocks noChangeAspect="1"/>
          </p:cNvPicPr>
          <p:nvPr/>
        </p:nvPicPr>
        <p:blipFill>
          <a:blip r:embed="rId4"/>
          <a:stretch>
            <a:fillRect/>
          </a:stretch>
        </p:blipFill>
        <p:spPr>
          <a:xfrm>
            <a:off x="3995936" y="5082605"/>
            <a:ext cx="2371775" cy="794667"/>
          </a:xfrm>
          <a:prstGeom prst="rect">
            <a:avLst/>
          </a:prstGeom>
        </p:spPr>
      </p:pic>
      <p:pic>
        <p:nvPicPr>
          <p:cNvPr id="7" name="图片 6"/>
          <p:cNvPicPr>
            <a:picLocks noChangeAspect="1"/>
          </p:cNvPicPr>
          <p:nvPr/>
        </p:nvPicPr>
        <p:blipFill>
          <a:blip r:embed="rId5"/>
          <a:stretch>
            <a:fillRect/>
          </a:stretch>
        </p:blipFill>
        <p:spPr>
          <a:xfrm>
            <a:off x="899592" y="5003402"/>
            <a:ext cx="2710620" cy="873870"/>
          </a:xfrm>
          <a:prstGeom prst="rect">
            <a:avLst/>
          </a:prstGeom>
        </p:spPr>
      </p:pic>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50231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76872"/>
            <a:ext cx="9144000" cy="2160240"/>
          </a:xfrm>
        </p:spPr>
        <p:txBody>
          <a:bodyPr>
            <a:normAutofit/>
          </a:bodyPr>
          <a:lstStyle/>
          <a:p>
            <a:r>
              <a:rPr lang="en-US" altLang="zh-CN" sz="4000" dirty="0">
                <a:solidFill>
                  <a:srgbClr val="0000CC"/>
                </a:solidFill>
                <a:latin typeface="+mn-lt"/>
                <a:cs typeface="Times New Roman" panose="02020603050405020304" pitchFamily="18" charset="0"/>
              </a:rPr>
              <a:t>Can we enable ECN for </a:t>
            </a:r>
            <a:r>
              <a:rPr lang="en-US" altLang="zh-CN" sz="4000" i="1" dirty="0">
                <a:solidFill>
                  <a:srgbClr val="0000CC"/>
                </a:solidFill>
                <a:latin typeface="+mn-lt"/>
                <a:cs typeface="Times New Roman" panose="02020603050405020304" pitchFamily="18" charset="0"/>
              </a:rPr>
              <a:t>arbitrary</a:t>
            </a:r>
            <a:r>
              <a:rPr lang="en-US" altLang="zh-CN" sz="4000" dirty="0">
                <a:solidFill>
                  <a:srgbClr val="0000CC"/>
                </a:solidFill>
                <a:latin typeface="+mn-lt"/>
                <a:cs typeface="Times New Roman" panose="02020603050405020304" pitchFamily="18" charset="0"/>
              </a:rPr>
              <a:t> packet schedulers in data centers?</a:t>
            </a:r>
            <a:endParaRPr lang="zh-CN" altLang="en-US" sz="4000" dirty="0">
              <a:solidFill>
                <a:srgbClr val="0000CC"/>
              </a:solidFill>
              <a:latin typeface="+mn-lt"/>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dirty="0"/>
          </a:p>
        </p:txBody>
      </p:sp>
      <p:sp>
        <p:nvSpPr>
          <p:cNvPr id="3" name="页脚占位符 2"/>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132661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pPr marL="0" indent="0">
                  <a:buNone/>
                </a:pPr>
                <a:endParaRPr lang="en-US" altLang="zh-CN" dirty="0">
                  <a:solidFill>
                    <a:srgbClr val="0000CC"/>
                  </a:solidFill>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23" name="Group 151"/>
          <p:cNvGrpSpPr>
            <a:grpSpLocks/>
          </p:cNvGrpSpPr>
          <p:nvPr/>
        </p:nvGrpSpPr>
        <p:grpSpPr bwMode="auto">
          <a:xfrm>
            <a:off x="2740488" y="3789040"/>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26" name="TextBox 49"/>
              <p:cNvSpPr txBox="1"/>
              <p:nvPr/>
            </p:nvSpPr>
            <p:spPr>
              <a:xfrm>
                <a:off x="2339752" y="2852936"/>
                <a:ext cx="4104455"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800" b="0" i="1" dirty="0" smtClean="0">
                          <a:solidFill>
                            <a:srgbClr val="FF0000"/>
                          </a:solidFill>
                          <a:latin typeface="Cambria Math" panose="02040503050406030204" pitchFamily="18" charset="0"/>
                        </a:rPr>
                        <m:t>𝐾</m:t>
                      </m:r>
                    </m:oMath>
                  </m:oMathPara>
                </a14:m>
                <a:endParaRPr lang="zh-CN" altLang="en-US" sz="2800" dirty="0">
                  <a:solidFill>
                    <a:srgbClr val="FF0000"/>
                  </a:solidFill>
                </a:endParaRPr>
              </a:p>
            </p:txBody>
          </p:sp>
        </mc:Choice>
        <mc:Fallback xmlns="">
          <p:sp>
            <p:nvSpPr>
              <p:cNvPr id="26" name="TextBox 49"/>
              <p:cNvSpPr txBox="1">
                <a:spLocks noRot="1" noChangeAspect="1" noMove="1" noResize="1" noEditPoints="1" noAdjustHandles="1" noChangeArrowheads="1" noChangeShapeType="1" noTextEdit="1"/>
              </p:cNvSpPr>
              <p:nvPr/>
            </p:nvSpPr>
            <p:spPr>
              <a:xfrm>
                <a:off x="2339752" y="2852936"/>
                <a:ext cx="4104455" cy="523220"/>
              </a:xfrm>
              <a:prstGeom prst="rect">
                <a:avLst/>
              </a:prstGeom>
              <a:blipFill>
                <a:blip r:embed="rId4"/>
                <a:stretch>
                  <a:fillRect/>
                </a:stretch>
              </a:blipFill>
            </p:spPr>
            <p:txBody>
              <a:bodyPr/>
              <a:lstStyle/>
              <a:p>
                <a:r>
                  <a:rPr lang="zh-CN" altLang="en-US">
                    <a:noFill/>
                  </a:rPr>
                  <a:t> </a:t>
                </a:r>
              </a:p>
            </p:txBody>
          </p:sp>
        </mc:Fallback>
      </mc:AlternateContent>
      <p:grpSp>
        <p:nvGrpSpPr>
          <p:cNvPr id="27" name="Group 40"/>
          <p:cNvGrpSpPr/>
          <p:nvPr/>
        </p:nvGrpSpPr>
        <p:grpSpPr>
          <a:xfrm>
            <a:off x="6008340" y="4077072"/>
            <a:ext cx="795908" cy="684986"/>
            <a:chOff x="6897409" y="2819400"/>
            <a:chExt cx="705793" cy="762000"/>
          </a:xfrm>
        </p:grpSpPr>
        <p:cxnSp>
          <p:nvCxnSpPr>
            <p:cNvPr id="2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37" name="Straight Connector 4"/>
          <p:cNvCxnSpPr/>
          <p:nvPr/>
        </p:nvCxnSpPr>
        <p:spPr>
          <a:xfrm>
            <a:off x="4355976" y="3376156"/>
            <a:ext cx="0" cy="1925052"/>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3347864" y="3267356"/>
            <a:ext cx="4104455" cy="523220"/>
          </a:xfrm>
          <a:prstGeom prst="rect">
            <a:avLst/>
          </a:prstGeom>
          <a:noFill/>
        </p:spPr>
        <p:txBody>
          <a:bodyPr wrap="square" rtlCol="0">
            <a:spAutoFit/>
          </a:bodyPr>
          <a:lstStyle/>
          <a:p>
            <a:pPr algn="ctr"/>
            <a:r>
              <a:rPr lang="en-US" altLang="zh-CN" sz="2800" dirty="0">
                <a:solidFill>
                  <a:srgbClr val="FF0000"/>
                </a:solidFill>
              </a:rPr>
              <a:t>don’t mark</a:t>
            </a:r>
            <a:endParaRPr lang="zh-CN" altLang="en-US" sz="2800" dirty="0">
              <a:solidFill>
                <a:srgbClr val="FF0000"/>
              </a:solidFill>
            </a:endParaRPr>
          </a:p>
        </p:txBody>
      </p:sp>
      <p:sp>
        <p:nvSpPr>
          <p:cNvPr id="39" name="TextBox 49"/>
          <p:cNvSpPr txBox="1"/>
          <p:nvPr/>
        </p:nvSpPr>
        <p:spPr>
          <a:xfrm>
            <a:off x="1588832" y="3256783"/>
            <a:ext cx="4104455" cy="523220"/>
          </a:xfrm>
          <a:prstGeom prst="rect">
            <a:avLst/>
          </a:prstGeom>
          <a:noFill/>
        </p:spPr>
        <p:txBody>
          <a:bodyPr wrap="square" rtlCol="0">
            <a:spAutoFit/>
          </a:bodyPr>
          <a:lstStyle/>
          <a:p>
            <a:pPr algn="ctr"/>
            <a:r>
              <a:rPr lang="en-US" altLang="zh-CN" sz="2800" dirty="0">
                <a:solidFill>
                  <a:srgbClr val="FF0000"/>
                </a:solidFill>
              </a:rPr>
              <a:t>mark</a:t>
            </a:r>
            <a:endParaRPr lang="zh-CN" altLang="en-US" sz="2800" dirty="0">
              <a:solidFill>
                <a:srgbClr val="FF0000"/>
              </a:solidFill>
            </a:endParaRPr>
          </a:p>
        </p:txBody>
      </p:sp>
      <p:sp>
        <p:nvSpPr>
          <p:cNvPr id="19"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14441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cs typeface="Times New Roman" panose="02020603050405020304" pitchFamily="18" charset="0"/>
                  </a:rPr>
                  <a:t>To achieve 100% throughput</a:t>
                </a:r>
                <a:endParaRPr lang="zh-CN" altLang="en-US" dirty="0">
                  <a:cs typeface="Times New Roman" panose="02020603050405020304" pitchFamily="18" charset="0"/>
                </a:endParaRPr>
              </a:p>
              <a:p>
                <a:pPr marL="0" indent="0">
                  <a:buNone/>
                </a:pPr>
                <a:endParaRPr lang="en-US" altLang="zh-CN" dirty="0">
                  <a:solidFill>
                    <a:srgbClr val="0000CC"/>
                  </a:solidFill>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grpSp>
        <p:nvGrpSpPr>
          <p:cNvPr id="10" name="Group 108"/>
          <p:cNvGrpSpPr/>
          <p:nvPr/>
        </p:nvGrpSpPr>
        <p:grpSpPr>
          <a:xfrm>
            <a:off x="2123728" y="4083365"/>
            <a:ext cx="4736506" cy="1577883"/>
            <a:chOff x="2362200" y="5867400"/>
            <a:chExt cx="3898413" cy="609600"/>
          </a:xfrm>
        </p:grpSpPr>
        <p:grpSp>
          <p:nvGrpSpPr>
            <p:cNvPr id="11" name="Group 21"/>
            <p:cNvGrpSpPr>
              <a:grpSpLocks/>
            </p:cNvGrpSpPr>
            <p:nvPr/>
          </p:nvGrpSpPr>
          <p:grpSpPr bwMode="auto">
            <a:xfrm>
              <a:off x="2362200" y="5867400"/>
              <a:ext cx="1892299" cy="609600"/>
              <a:chOff x="1632" y="2832"/>
              <a:chExt cx="720" cy="432"/>
            </a:xfrm>
          </p:grpSpPr>
          <p:sp>
            <p:nvSpPr>
              <p:cNvPr id="14"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50800" cmpd="sng">
                <a:solidFill>
                  <a:srgbClr val="FF0000"/>
                </a:solidFill>
                <a:round/>
                <a:headEnd/>
                <a:tailEnd/>
              </a:ln>
              <a:effectLst/>
            </p:spPr>
            <p:txBody>
              <a:bodyPr/>
              <a:lstStyle/>
              <a:p>
                <a:endParaRPr lang="en-US"/>
              </a:p>
            </p:txBody>
          </p:sp>
          <p:sp>
            <p:nvSpPr>
              <p:cNvPr id="15" name="Line 23"/>
              <p:cNvSpPr>
                <a:spLocks noChangeShapeType="1"/>
              </p:cNvSpPr>
              <p:nvPr/>
            </p:nvSpPr>
            <p:spPr bwMode="auto">
              <a:xfrm>
                <a:off x="2304" y="2832"/>
                <a:ext cx="48" cy="432"/>
              </a:xfrm>
              <a:prstGeom prst="line">
                <a:avLst/>
              </a:prstGeom>
              <a:noFill/>
              <a:ln w="50800">
                <a:solidFill>
                  <a:srgbClr val="FF0000"/>
                </a:solidFill>
                <a:round/>
                <a:headEnd/>
                <a:tailEnd/>
              </a:ln>
              <a:effectLst/>
            </p:spPr>
            <p:txBody>
              <a:bodyPr/>
              <a:lstStyle/>
              <a:p>
                <a:endParaRPr lang="en-US"/>
              </a:p>
            </p:txBody>
          </p:sp>
        </p:grpSp>
        <p:sp>
          <p:nvSpPr>
            <p:cNvPr id="12" name="Freeform 22"/>
            <p:cNvSpPr>
              <a:spLocks/>
            </p:cNvSpPr>
            <p:nvPr/>
          </p:nvSpPr>
          <p:spPr bwMode="auto">
            <a:xfrm>
              <a:off x="4267201" y="5867400"/>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50800" cmpd="sng">
              <a:solidFill>
                <a:srgbClr val="FF0000"/>
              </a:solidFill>
              <a:round/>
              <a:headEnd/>
              <a:tailEnd/>
            </a:ln>
            <a:effectLst/>
          </p:spPr>
          <p:txBody>
            <a:bodyPr/>
            <a:lstStyle/>
            <a:p>
              <a:endParaRPr lang="en-US"/>
            </a:p>
          </p:txBody>
        </p:sp>
        <p:sp>
          <p:nvSpPr>
            <p:cNvPr id="13" name="Line 23"/>
            <p:cNvSpPr>
              <a:spLocks noChangeShapeType="1"/>
            </p:cNvSpPr>
            <p:nvPr/>
          </p:nvSpPr>
          <p:spPr bwMode="auto">
            <a:xfrm>
              <a:off x="6019801" y="5878138"/>
              <a:ext cx="240812" cy="587516"/>
            </a:xfrm>
            <a:prstGeom prst="line">
              <a:avLst/>
            </a:prstGeom>
            <a:noFill/>
            <a:ln w="50800">
              <a:solidFill>
                <a:srgbClr val="FF0000"/>
              </a:solidFill>
              <a:round/>
              <a:headEnd/>
              <a:tailEnd/>
            </a:ln>
            <a:effectLst/>
          </p:spPr>
          <p:txBody>
            <a:bodyPr/>
            <a:lstStyle/>
            <a:p>
              <a:endParaRPr lang="en-US"/>
            </a:p>
          </p:txBody>
        </p:sp>
      </p:grpSp>
      <p:grpSp>
        <p:nvGrpSpPr>
          <p:cNvPr id="16" name="Group 110"/>
          <p:cNvGrpSpPr/>
          <p:nvPr/>
        </p:nvGrpSpPr>
        <p:grpSpPr>
          <a:xfrm>
            <a:off x="2060075" y="3597994"/>
            <a:ext cx="5157936" cy="2927350"/>
            <a:chOff x="4304322" y="4338320"/>
            <a:chExt cx="4339615" cy="1187704"/>
          </a:xfrm>
        </p:grpSpPr>
        <p:sp>
          <p:nvSpPr>
            <p:cNvPr id="17"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41275" cmpd="sng">
              <a:solidFill>
                <a:schemeClr val="tx1"/>
              </a:solidFill>
              <a:round/>
              <a:headEnd type="triangle" w="med" len="med"/>
              <a:tailEnd type="triangle" w="med" len="med"/>
            </a:ln>
            <a:effectLst/>
          </p:spPr>
          <p:txBody>
            <a:bodyPr/>
            <a:lstStyle/>
            <a:p>
              <a:endParaRPr lang="en-US"/>
            </a:p>
          </p:txBody>
        </p:sp>
        <p:sp>
          <p:nvSpPr>
            <p:cNvPr id="18" name="Rectangle 106"/>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 Box 19"/>
          <p:cNvSpPr txBox="1">
            <a:spLocks noChangeArrowheads="1"/>
          </p:cNvSpPr>
          <p:nvPr/>
        </p:nvSpPr>
        <p:spPr bwMode="auto">
          <a:xfrm>
            <a:off x="1043608" y="3183359"/>
            <a:ext cx="2433102" cy="461665"/>
          </a:xfrm>
          <a:prstGeom prst="rect">
            <a:avLst/>
          </a:prstGeom>
          <a:noFill/>
          <a:ln w="9525">
            <a:noFill/>
            <a:miter lim="800000"/>
            <a:headEnd/>
            <a:tailEnd/>
          </a:ln>
          <a:effectLst/>
        </p:spPr>
        <p:txBody>
          <a:bodyPr wrap="none">
            <a:spAutoFit/>
          </a:bodyPr>
          <a:lstStyle/>
          <a:p>
            <a:r>
              <a:rPr lang="en-US" sz="2400" b="1" dirty="0"/>
              <a:t>Buffer Occupancy</a:t>
            </a:r>
          </a:p>
        </p:txBody>
      </p:sp>
      <p:sp>
        <p:nvSpPr>
          <p:cNvPr id="20" name="Text Box 19"/>
          <p:cNvSpPr txBox="1">
            <a:spLocks noChangeArrowheads="1"/>
          </p:cNvSpPr>
          <p:nvPr/>
        </p:nvSpPr>
        <p:spPr bwMode="auto">
          <a:xfrm>
            <a:off x="1626730" y="3872586"/>
            <a:ext cx="409086" cy="584775"/>
          </a:xfrm>
          <a:prstGeom prst="rect">
            <a:avLst/>
          </a:prstGeom>
          <a:noFill/>
          <a:ln w="9525">
            <a:noFill/>
            <a:miter lim="800000"/>
            <a:headEnd/>
            <a:tailEnd/>
          </a:ln>
          <a:effectLst/>
        </p:spPr>
        <p:txBody>
          <a:bodyPr wrap="none">
            <a:spAutoFit/>
          </a:bodyPr>
          <a:lstStyle/>
          <a:p>
            <a:r>
              <a:rPr lang="en-US" sz="3200" b="1" dirty="0">
                <a:solidFill>
                  <a:srgbClr val="FF0000"/>
                </a:solidFill>
              </a:rPr>
              <a:t>K</a:t>
            </a:r>
          </a:p>
        </p:txBody>
      </p:sp>
      <p:cxnSp>
        <p:nvCxnSpPr>
          <p:cNvPr id="21" name="直接连接符 20"/>
          <p:cNvCxnSpPr/>
          <p:nvPr/>
        </p:nvCxnSpPr>
        <p:spPr>
          <a:xfrm flipV="1">
            <a:off x="2060075" y="4083365"/>
            <a:ext cx="4800159" cy="27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 Box 19"/>
          <p:cNvSpPr txBox="1">
            <a:spLocks noChangeArrowheads="1"/>
          </p:cNvSpPr>
          <p:nvPr/>
        </p:nvSpPr>
        <p:spPr bwMode="auto">
          <a:xfrm>
            <a:off x="6251305" y="5806716"/>
            <a:ext cx="817853" cy="461665"/>
          </a:xfrm>
          <a:prstGeom prst="rect">
            <a:avLst/>
          </a:prstGeom>
          <a:noFill/>
          <a:ln w="9525">
            <a:noFill/>
            <a:miter lim="800000"/>
            <a:headEnd/>
            <a:tailEnd/>
          </a:ln>
          <a:effectLst/>
        </p:spPr>
        <p:txBody>
          <a:bodyPr wrap="none">
            <a:spAutoFit/>
          </a:bodyPr>
          <a:lstStyle/>
          <a:p>
            <a:r>
              <a:rPr lang="en-US" sz="2400" b="1" dirty="0"/>
              <a:t>Time</a:t>
            </a:r>
          </a:p>
        </p:txBody>
      </p:sp>
    </p:spTree>
    <p:extLst>
      <p:ext uri="{BB962C8B-B14F-4D97-AF65-F5344CB8AC3E}">
        <p14:creationId xmlns:p14="http://schemas.microsoft.com/office/powerpoint/2010/main" val="286523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ea typeface="+mj-ea"/>
                    <a:cs typeface="Times New Roman" panose="02020603050405020304" pitchFamily="18" charset="0"/>
                  </a:rPr>
                  <a:t>To achieve 100% throughput</a:t>
                </a:r>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mc:AlternateContent xmlns:mc="http://schemas.openxmlformats.org/markup-compatibility/2006" xmlns:a14="http://schemas.microsoft.com/office/drawing/2010/main">
        <mc:Choice Requires="a14">
          <p:sp useBgFill="1">
            <p:nvSpPr>
              <p:cNvPr id="24" name="Rounded Rectangle 51"/>
              <p:cNvSpPr/>
              <p:nvPr/>
            </p:nvSpPr>
            <p:spPr>
              <a:xfrm>
                <a:off x="2267744" y="3322947"/>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i="1" dirty="0" smtClean="0">
                          <a:latin typeface="Cambria Math"/>
                          <a:ea typeface="Cambria Math"/>
                        </a:rPr>
                        <m:t>𝐶</m:t>
                      </m:r>
                      <m:r>
                        <a:rPr lang="en-US" altLang="zh-CN" sz="3200" i="1" dirty="0" smtClean="0">
                          <a:latin typeface="Cambria Math"/>
                          <a:ea typeface="Cambria Math"/>
                        </a:rPr>
                        <m:t>×</m:t>
                      </m:r>
                      <m:r>
                        <a:rPr lang="en-US" altLang="zh-CN" sz="3200" i="1" dirty="0" smtClean="0">
                          <a:latin typeface="Cambria Math"/>
                          <a:ea typeface="Cambria Math"/>
                        </a:rPr>
                        <m:t>𝑅𝑇𝑇</m:t>
                      </m:r>
                      <m:r>
                        <a:rPr lang="en-US" altLang="zh-CN" sz="3200" i="1" dirty="0" smtClean="0">
                          <a:latin typeface="Cambria Math"/>
                          <a:ea typeface="Cambria Math"/>
                        </a:rPr>
                        <m:t>×</m:t>
                      </m:r>
                      <m:r>
                        <a:rPr lang="en-US" altLang="zh-CN" sz="3200" i="1" dirty="0" smtClean="0">
                          <a:latin typeface="Cambria Math"/>
                          <a:ea typeface="Cambria Math"/>
                        </a:rPr>
                        <m:t>𝜆</m:t>
                      </m:r>
                    </m:oMath>
                  </m:oMathPara>
                </a14:m>
                <a:endParaRPr lang="zh-CN" altLang="en-US" sz="3200" dirty="0"/>
              </a:p>
            </p:txBody>
          </p:sp>
        </mc:Choice>
        <mc:Fallback xmlns="">
          <p:sp useBgFill="1">
            <p:nvSpPr>
              <p:cNvPr id="24" name="Rounded Rectangle 51"/>
              <p:cNvSpPr>
                <a:spLocks noRot="1" noChangeAspect="1" noMove="1" noResize="1" noEditPoints="1" noAdjustHandles="1" noChangeArrowheads="1" noChangeShapeType="1" noTextEdit="1"/>
              </p:cNvSpPr>
              <p:nvPr/>
            </p:nvSpPr>
            <p:spPr>
              <a:xfrm>
                <a:off x="2267744" y="3322947"/>
                <a:ext cx="4752528" cy="1114165"/>
              </a:xfrm>
              <a:prstGeom prst="roundRect">
                <a:avLst/>
              </a:prstGeom>
              <a:blipFill>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25" name="标题 1"/>
          <p:cNvSpPr txBox="1">
            <a:spLocks/>
          </p:cNvSpPr>
          <p:nvPr/>
        </p:nvSpPr>
        <p:spPr>
          <a:xfrm>
            <a:off x="2730624" y="4921285"/>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sp>
        <p:nvSpPr>
          <p:cNvPr id="27" name="标题 1"/>
          <p:cNvSpPr txBox="1">
            <a:spLocks/>
          </p:cNvSpPr>
          <p:nvPr/>
        </p:nvSpPr>
        <p:spPr>
          <a:xfrm>
            <a:off x="755576" y="4908436"/>
            <a:ext cx="7704856"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Small number of concurrent large flows in DC</a:t>
            </a:r>
          </a:p>
          <a:p>
            <a:r>
              <a:rPr lang="en-US" altLang="zh-CN" sz="2400" dirty="0"/>
              <a:t>M </a:t>
            </a:r>
            <a:r>
              <a:rPr lang="en-US" altLang="zh-CN" sz="2400" dirty="0" err="1"/>
              <a:t>Alizadeh</a:t>
            </a:r>
            <a:r>
              <a:rPr lang="en-US" altLang="zh-CN" sz="2400" dirty="0">
                <a:latin typeface="+mn-lt"/>
                <a:cs typeface="Times New Roman" panose="02020603050405020304" pitchFamily="18" charset="0"/>
              </a:rPr>
              <a:t> et al. (SIGCOMM’10)</a:t>
            </a:r>
            <a:endParaRPr lang="zh-CN" altLang="en-US" sz="2400" dirty="0">
              <a:latin typeface="+mn-lt"/>
              <a:cs typeface="Times New Roman" panose="02020603050405020304" pitchFamily="18" charset="0"/>
            </a:endParaRPr>
          </a:p>
        </p:txBody>
      </p:sp>
      <p:sp>
        <p:nvSpPr>
          <p:cNvPr id="10"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22863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ea typeface="+mj-ea"/>
                    <a:cs typeface="Times New Roman" panose="02020603050405020304" pitchFamily="18" charset="0"/>
                  </a:rPr>
                  <a:t>To achieve 100% throughput</a:t>
                </a:r>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mc:AlternateContent xmlns:mc="http://schemas.openxmlformats.org/markup-compatibility/2006" xmlns:a14="http://schemas.microsoft.com/office/drawing/2010/main">
        <mc:Choice Requires="a14">
          <p:sp useBgFill="1">
            <p:nvSpPr>
              <p:cNvPr id="24" name="Rounded Rectangle 51"/>
              <p:cNvSpPr/>
              <p:nvPr/>
            </p:nvSpPr>
            <p:spPr>
              <a:xfrm>
                <a:off x="2267744" y="3322947"/>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b="1" i="1" dirty="0" smtClean="0">
                          <a:solidFill>
                            <a:srgbClr val="0000CC"/>
                          </a:solidFill>
                          <a:latin typeface="Cambria Math"/>
                          <a:ea typeface="Cambria Math"/>
                        </a:rPr>
                        <m:t>𝑪</m:t>
                      </m:r>
                      <m:r>
                        <a:rPr lang="en-US" altLang="zh-CN" sz="3200" i="1" dirty="0">
                          <a:latin typeface="Cambria Math"/>
                          <a:ea typeface="Cambria Math"/>
                        </a:rPr>
                        <m:t>×</m:t>
                      </m:r>
                      <m:r>
                        <a:rPr lang="en-US" altLang="zh-CN" sz="3200" i="1" dirty="0">
                          <a:latin typeface="Cambria Math"/>
                          <a:ea typeface="Cambria Math"/>
                        </a:rPr>
                        <m:t>𝑅𝑇𝑇</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24" name="Rounded Rectangle 51"/>
              <p:cNvSpPr>
                <a:spLocks noRot="1" noChangeAspect="1" noMove="1" noResize="1" noEditPoints="1" noAdjustHandles="1" noChangeArrowheads="1" noChangeShapeType="1" noTextEdit="1"/>
              </p:cNvSpPr>
              <p:nvPr/>
            </p:nvSpPr>
            <p:spPr>
              <a:xfrm>
                <a:off x="2267744" y="3322947"/>
                <a:ext cx="4752528" cy="1114165"/>
              </a:xfrm>
              <a:prstGeom prst="roundRect">
                <a:avLst/>
              </a:prstGeom>
              <a:blipFill>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25" name="标题 1"/>
          <p:cNvSpPr txBox="1">
            <a:spLocks/>
          </p:cNvSpPr>
          <p:nvPr/>
        </p:nvSpPr>
        <p:spPr>
          <a:xfrm>
            <a:off x="2730624" y="4921285"/>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sp>
        <p:nvSpPr>
          <p:cNvPr id="27" name="标题 1"/>
          <p:cNvSpPr txBox="1">
            <a:spLocks/>
          </p:cNvSpPr>
          <p:nvPr/>
        </p:nvSpPr>
        <p:spPr>
          <a:xfrm>
            <a:off x="961256" y="4908436"/>
            <a:ext cx="7499176"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Fixed link capacity </a:t>
            </a:r>
          </a:p>
          <a:p>
            <a:endParaRPr lang="zh-CN" altLang="en-US" sz="2400" dirty="0">
              <a:latin typeface="+mn-lt"/>
              <a:cs typeface="Times New Roman" panose="02020603050405020304" pitchFamily="18" charset="0"/>
            </a:endParaRPr>
          </a:p>
        </p:txBody>
      </p:sp>
      <p:sp>
        <p:nvSpPr>
          <p:cNvPr id="11"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319874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ea typeface="+mj-ea"/>
                    <a:cs typeface="Times New Roman" panose="02020603050405020304" pitchFamily="18" charset="0"/>
                  </a:rPr>
                  <a:t>To achieve 100% throughput</a:t>
                </a:r>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mc:AlternateContent xmlns:mc="http://schemas.openxmlformats.org/markup-compatibility/2006" xmlns:a14="http://schemas.microsoft.com/office/drawing/2010/main">
        <mc:Choice Requires="a14">
          <p:sp useBgFill="1">
            <p:nvSpPr>
              <p:cNvPr id="24" name="Rounded Rectangle 51"/>
              <p:cNvSpPr/>
              <p:nvPr/>
            </p:nvSpPr>
            <p:spPr>
              <a:xfrm>
                <a:off x="2267744" y="3322947"/>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b="0" i="1" dirty="0" smtClean="0">
                          <a:solidFill>
                            <a:schemeClr val="tx1"/>
                          </a:solidFill>
                          <a:latin typeface="Cambria Math"/>
                          <a:ea typeface="Cambria Math"/>
                        </a:rPr>
                        <m:t>𝐶</m:t>
                      </m:r>
                      <m:r>
                        <a:rPr lang="en-US" altLang="zh-CN" sz="3200" i="1" dirty="0">
                          <a:latin typeface="Cambria Math"/>
                          <a:ea typeface="Cambria Math"/>
                        </a:rPr>
                        <m:t>×</m:t>
                      </m:r>
                      <m:r>
                        <a:rPr lang="en-US" altLang="zh-CN" sz="3200" b="1" i="1" dirty="0" smtClean="0">
                          <a:solidFill>
                            <a:srgbClr val="0000CC"/>
                          </a:solidFill>
                          <a:latin typeface="Cambria Math"/>
                          <a:ea typeface="Cambria Math"/>
                        </a:rPr>
                        <m:t>𝑹𝑻𝑻</m:t>
                      </m:r>
                      <m:r>
                        <a:rPr lang="en-US" altLang="zh-CN" sz="3200" i="1" dirty="0">
                          <a:latin typeface="Cambria Math"/>
                          <a:ea typeface="Cambria Math"/>
                        </a:rPr>
                        <m:t>×</m:t>
                      </m:r>
                      <m:r>
                        <a:rPr lang="en-US" altLang="zh-CN" sz="3200" i="1" dirty="0">
                          <a:latin typeface="Cambria Math"/>
                          <a:ea typeface="Cambria Math"/>
                        </a:rPr>
                        <m:t>𝜆</m:t>
                      </m:r>
                    </m:oMath>
                  </m:oMathPara>
                </a14:m>
                <a:endParaRPr lang="zh-CN" altLang="en-US" sz="3200" dirty="0"/>
              </a:p>
            </p:txBody>
          </p:sp>
        </mc:Choice>
        <mc:Fallback xmlns="">
          <p:sp useBgFill="1">
            <p:nvSpPr>
              <p:cNvPr id="24" name="Rounded Rectangle 51"/>
              <p:cNvSpPr>
                <a:spLocks noRot="1" noChangeAspect="1" noMove="1" noResize="1" noEditPoints="1" noAdjustHandles="1" noChangeArrowheads="1" noChangeShapeType="1" noTextEdit="1"/>
              </p:cNvSpPr>
              <p:nvPr/>
            </p:nvSpPr>
            <p:spPr>
              <a:xfrm>
                <a:off x="2267744" y="3322947"/>
                <a:ext cx="4752528" cy="1114165"/>
              </a:xfrm>
              <a:prstGeom prst="roundRect">
                <a:avLst/>
              </a:prstGeom>
              <a:blipFill>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25" name="标题 1"/>
          <p:cNvSpPr txBox="1">
            <a:spLocks/>
          </p:cNvSpPr>
          <p:nvPr/>
        </p:nvSpPr>
        <p:spPr>
          <a:xfrm>
            <a:off x="2730624" y="4921285"/>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sp>
        <p:nvSpPr>
          <p:cNvPr id="27" name="标题 1"/>
          <p:cNvSpPr txBox="1">
            <a:spLocks/>
          </p:cNvSpPr>
          <p:nvPr/>
        </p:nvSpPr>
        <p:spPr>
          <a:xfrm>
            <a:off x="961256" y="4908436"/>
            <a:ext cx="7499176"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Base round-trip time, relatively stable in DC</a:t>
            </a:r>
          </a:p>
          <a:p>
            <a:r>
              <a:rPr lang="en-US" altLang="zh-CN" sz="2400" dirty="0">
                <a:latin typeface="+mn-lt"/>
                <a:cs typeface="Times New Roman" panose="02020603050405020304" pitchFamily="18" charset="0"/>
              </a:rPr>
              <a:t>Wu et al. (CoNEXT’12) </a:t>
            </a:r>
            <a:endParaRPr lang="zh-CN" altLang="en-US" sz="2400" dirty="0">
              <a:latin typeface="+mn-lt"/>
              <a:cs typeface="Times New Roman" panose="02020603050405020304" pitchFamily="18" charset="0"/>
            </a:endParaRPr>
          </a:p>
        </p:txBody>
      </p:sp>
      <p:sp>
        <p:nvSpPr>
          <p:cNvPr id="10"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420676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ea typeface="+mj-ea"/>
                    <a:cs typeface="Times New Roman" panose="02020603050405020304" pitchFamily="18" charset="0"/>
                  </a:rPr>
                  <a:t>To achieve 100% throughput</a:t>
                </a:r>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mc:AlternateContent xmlns:mc="http://schemas.openxmlformats.org/markup-compatibility/2006" xmlns:a14="http://schemas.microsoft.com/office/drawing/2010/main">
        <mc:Choice Requires="a14">
          <p:sp useBgFill="1">
            <p:nvSpPr>
              <p:cNvPr id="24" name="Rounded Rectangle 51"/>
              <p:cNvSpPr/>
              <p:nvPr/>
            </p:nvSpPr>
            <p:spPr>
              <a:xfrm>
                <a:off x="2267744" y="3322947"/>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a:latin typeface="Cambria Math"/>
                        </a:rPr>
                        <m:t>𝐾</m:t>
                      </m:r>
                      <m:r>
                        <a:rPr lang="en-US" altLang="zh-CN" sz="3200" i="1" dirty="0">
                          <a:latin typeface="Cambria Math"/>
                          <a:ea typeface="Cambria Math"/>
                        </a:rPr>
                        <m:t>≥</m:t>
                      </m:r>
                      <m:r>
                        <a:rPr lang="en-US" altLang="zh-CN" sz="3200" b="0" i="1" dirty="0" smtClean="0">
                          <a:solidFill>
                            <a:schemeClr val="tx1"/>
                          </a:solidFill>
                          <a:latin typeface="Cambria Math"/>
                          <a:ea typeface="Cambria Math"/>
                        </a:rPr>
                        <m:t>𝐶</m:t>
                      </m:r>
                      <m:r>
                        <a:rPr lang="en-US" altLang="zh-CN" sz="3200" i="1" dirty="0">
                          <a:latin typeface="Cambria Math"/>
                          <a:ea typeface="Cambria Math"/>
                        </a:rPr>
                        <m:t>×</m:t>
                      </m:r>
                      <m:r>
                        <a:rPr lang="en-US" altLang="zh-CN" sz="3200" b="0" i="1" dirty="0" smtClean="0">
                          <a:solidFill>
                            <a:schemeClr val="tx1"/>
                          </a:solidFill>
                          <a:latin typeface="Cambria Math"/>
                          <a:ea typeface="Cambria Math"/>
                        </a:rPr>
                        <m:t>𝑅𝑇𝑇</m:t>
                      </m:r>
                      <m:r>
                        <a:rPr lang="en-US" altLang="zh-CN" sz="3200" i="1" dirty="0">
                          <a:latin typeface="Cambria Math"/>
                          <a:ea typeface="Cambria Math"/>
                        </a:rPr>
                        <m:t>×</m:t>
                      </m:r>
                      <m:r>
                        <a:rPr lang="en-US" altLang="zh-CN" sz="3200" b="1" i="1" dirty="0" smtClean="0">
                          <a:solidFill>
                            <a:srgbClr val="0000CC"/>
                          </a:solidFill>
                          <a:latin typeface="Cambria Math"/>
                          <a:ea typeface="Cambria Math"/>
                        </a:rPr>
                        <m:t>𝝀</m:t>
                      </m:r>
                    </m:oMath>
                  </m:oMathPara>
                </a14:m>
                <a:endParaRPr lang="zh-CN" altLang="en-US" sz="3200" b="1" dirty="0"/>
              </a:p>
            </p:txBody>
          </p:sp>
        </mc:Choice>
        <mc:Fallback xmlns="">
          <p:sp useBgFill="1">
            <p:nvSpPr>
              <p:cNvPr id="24" name="Rounded Rectangle 51"/>
              <p:cNvSpPr>
                <a:spLocks noRot="1" noChangeAspect="1" noMove="1" noResize="1" noEditPoints="1" noAdjustHandles="1" noChangeArrowheads="1" noChangeShapeType="1" noTextEdit="1"/>
              </p:cNvSpPr>
              <p:nvPr/>
            </p:nvSpPr>
            <p:spPr>
              <a:xfrm>
                <a:off x="2267744" y="3322947"/>
                <a:ext cx="4752528" cy="1114165"/>
              </a:xfrm>
              <a:prstGeom prst="roundRect">
                <a:avLst/>
              </a:prstGeom>
              <a:blipFill>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25" name="标题 1"/>
          <p:cNvSpPr txBox="1">
            <a:spLocks/>
          </p:cNvSpPr>
          <p:nvPr/>
        </p:nvSpPr>
        <p:spPr>
          <a:xfrm>
            <a:off x="2730624" y="4921285"/>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sp>
        <p:nvSpPr>
          <p:cNvPr id="27" name="标题 1"/>
          <p:cNvSpPr txBox="1">
            <a:spLocks/>
          </p:cNvSpPr>
          <p:nvPr/>
        </p:nvSpPr>
        <p:spPr>
          <a:xfrm>
            <a:off x="755576" y="4908436"/>
            <a:ext cx="7776864"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Determined by congestion control algorithms</a:t>
            </a:r>
          </a:p>
          <a:p>
            <a:endParaRPr lang="zh-CN" altLang="en-US" sz="2400" dirty="0">
              <a:latin typeface="+mn-lt"/>
              <a:cs typeface="Times New Roman" panose="02020603050405020304" pitchFamily="18" charset="0"/>
            </a:endParaRPr>
          </a:p>
        </p:txBody>
      </p:sp>
      <p:sp>
        <p:nvSpPr>
          <p:cNvPr id="11"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323248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ea typeface="+mj-ea"/>
                    <a:cs typeface="Times New Roman" panose="02020603050405020304" pitchFamily="18" charset="0"/>
                  </a:rPr>
                  <a:t>To achieve 100% throughput</a:t>
                </a:r>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mc:AlternateContent xmlns:mc="http://schemas.openxmlformats.org/markup-compatibility/2006" xmlns:a14="http://schemas.microsoft.com/office/drawing/2010/main">
        <mc:Choice Requires="a14">
          <p:sp useBgFill="1">
            <p:nvSpPr>
              <p:cNvPr id="24" name="Rounded Rectangle 51"/>
              <p:cNvSpPr/>
              <p:nvPr/>
            </p:nvSpPr>
            <p:spPr>
              <a:xfrm>
                <a:off x="2267744" y="3322947"/>
                <a:ext cx="4752528" cy="111416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14:m>
                  <m:oMathPara xmlns:m="http://schemas.openxmlformats.org/officeDocument/2006/math">
                    <m:oMathParaPr>
                      <m:jc m:val="centerGroup"/>
                    </m:oMathParaPr>
                    <m:oMath xmlns:m="http://schemas.openxmlformats.org/officeDocument/2006/math">
                      <m:r>
                        <a:rPr lang="en-US" altLang="zh-CN" sz="3200" i="1" dirty="0" smtClean="0">
                          <a:solidFill>
                            <a:schemeClr val="tx1"/>
                          </a:solidFill>
                          <a:latin typeface="Cambria Math"/>
                        </a:rPr>
                        <m:t>𝐾</m:t>
                      </m:r>
                      <m:r>
                        <a:rPr lang="en-US" altLang="zh-CN" sz="3200" i="1" dirty="0">
                          <a:solidFill>
                            <a:schemeClr val="tx1"/>
                          </a:solidFill>
                          <a:latin typeface="Cambria Math"/>
                          <a:ea typeface="Cambria Math"/>
                        </a:rPr>
                        <m:t>≥</m:t>
                      </m:r>
                      <m:r>
                        <a:rPr lang="en-US" altLang="zh-CN" sz="3200" b="1" i="1" dirty="0" smtClean="0">
                          <a:solidFill>
                            <a:srgbClr val="0000CC"/>
                          </a:solidFill>
                          <a:latin typeface="Cambria Math"/>
                          <a:ea typeface="Cambria Math"/>
                        </a:rPr>
                        <m:t>𝑪</m:t>
                      </m:r>
                      <m:r>
                        <a:rPr lang="en-US" altLang="zh-CN" sz="3200" b="1" i="1" dirty="0">
                          <a:solidFill>
                            <a:srgbClr val="0000CC"/>
                          </a:solidFill>
                          <a:latin typeface="Cambria Math"/>
                          <a:ea typeface="Cambria Math"/>
                        </a:rPr>
                        <m:t>×</m:t>
                      </m:r>
                      <m:r>
                        <a:rPr lang="en-US" altLang="zh-CN" sz="3200" b="1" i="1" dirty="0" smtClean="0">
                          <a:solidFill>
                            <a:srgbClr val="0000CC"/>
                          </a:solidFill>
                          <a:latin typeface="Cambria Math"/>
                          <a:ea typeface="Cambria Math"/>
                        </a:rPr>
                        <m:t>𝑹𝑻𝑻</m:t>
                      </m:r>
                      <m:r>
                        <a:rPr lang="en-US" altLang="zh-CN" sz="3200" b="1" i="1" dirty="0">
                          <a:solidFill>
                            <a:srgbClr val="0000CC"/>
                          </a:solidFill>
                          <a:latin typeface="Cambria Math"/>
                          <a:ea typeface="Cambria Math"/>
                        </a:rPr>
                        <m:t>×</m:t>
                      </m:r>
                      <m:r>
                        <a:rPr lang="en-US" altLang="zh-CN" sz="3200" b="1" i="1" dirty="0" smtClean="0">
                          <a:solidFill>
                            <a:srgbClr val="0000CC"/>
                          </a:solidFill>
                          <a:latin typeface="Cambria Math"/>
                          <a:ea typeface="Cambria Math"/>
                        </a:rPr>
                        <m:t>𝝀</m:t>
                      </m:r>
                    </m:oMath>
                  </m:oMathPara>
                </a14:m>
                <a:endParaRPr lang="zh-CN" altLang="en-US" sz="3200" b="1" dirty="0">
                  <a:solidFill>
                    <a:schemeClr val="tx1"/>
                  </a:solidFill>
                </a:endParaRPr>
              </a:p>
            </p:txBody>
          </p:sp>
        </mc:Choice>
        <mc:Fallback xmlns="">
          <p:sp useBgFill="1">
            <p:nvSpPr>
              <p:cNvPr id="24" name="Rounded Rectangle 51"/>
              <p:cNvSpPr>
                <a:spLocks noRot="1" noChangeAspect="1" noMove="1" noResize="1" noEditPoints="1" noAdjustHandles="1" noChangeArrowheads="1" noChangeShapeType="1" noTextEdit="1"/>
              </p:cNvSpPr>
              <p:nvPr/>
            </p:nvSpPr>
            <p:spPr>
              <a:xfrm>
                <a:off x="2267744" y="3322947"/>
                <a:ext cx="4752528" cy="1114165"/>
              </a:xfrm>
              <a:prstGeom prst="roundRect">
                <a:avLst/>
              </a:prstGeom>
              <a:blipFill>
                <a:blip r:embed="rId4"/>
                <a:stretch>
                  <a:fillRect/>
                </a:stretch>
              </a:blipFill>
              <a:ln w="63500" cap="flat" cmpd="sng" algn="ctr">
                <a:noFill/>
                <a:prstDash val="solid"/>
              </a:ln>
              <a:effectLst>
                <a:innerShdw blurRad="215900">
                  <a:prstClr val="black"/>
                </a:innerShdw>
              </a:effectLst>
            </p:spPr>
            <p:txBody>
              <a:bodyPr/>
              <a:lstStyle/>
              <a:p>
                <a:r>
                  <a:rPr lang="zh-CN" altLang="en-US">
                    <a:noFill/>
                  </a:rPr>
                  <a:t> </a:t>
                </a:r>
              </a:p>
            </p:txBody>
          </p:sp>
        </mc:Fallback>
      </mc:AlternateContent>
      <p:sp>
        <p:nvSpPr>
          <p:cNvPr id="25" name="标题 1"/>
          <p:cNvSpPr txBox="1">
            <a:spLocks/>
          </p:cNvSpPr>
          <p:nvPr/>
        </p:nvSpPr>
        <p:spPr>
          <a:xfrm>
            <a:off x="2730624" y="4921285"/>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sp>
        <p:nvSpPr>
          <p:cNvPr id="27" name="标题 1"/>
          <p:cNvSpPr txBox="1">
            <a:spLocks/>
          </p:cNvSpPr>
          <p:nvPr/>
        </p:nvSpPr>
        <p:spPr>
          <a:xfrm>
            <a:off x="755576" y="4908436"/>
            <a:ext cx="7776864"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Standard queue length threshold</a:t>
            </a:r>
          </a:p>
          <a:p>
            <a:r>
              <a:rPr lang="en-US" altLang="zh-CN" sz="2400" dirty="0">
                <a:latin typeface="+mn-lt"/>
                <a:cs typeface="Times New Roman" panose="02020603050405020304" pitchFamily="18" charset="0"/>
              </a:rPr>
              <a:t>A static value in data center environment</a:t>
            </a:r>
            <a:endParaRPr lang="zh-CN" altLang="en-US" sz="2400" dirty="0">
              <a:latin typeface="+mn-lt"/>
              <a:cs typeface="Times New Roman" panose="02020603050405020304" pitchFamily="18" charset="0"/>
            </a:endParaRPr>
          </a:p>
        </p:txBody>
      </p:sp>
      <p:sp>
        <p:nvSpPr>
          <p:cNvPr id="10"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349743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Packets get marked when queue length </a:t>
                </a:r>
                <a14:m>
                  <m:oMath xmlns:m="http://schemas.openxmlformats.org/officeDocument/2006/math">
                    <m:r>
                      <a:rPr lang="en-US" altLang="zh-CN" dirty="0">
                        <a:solidFill>
                          <a:srgbClr val="0000CC"/>
                        </a:solidFill>
                        <a:latin typeface="Cambria Math" panose="02040503050406030204" pitchFamily="18" charset="0"/>
                        <a:ea typeface="+mj-ea"/>
                        <a:cs typeface="Times New Roman" panose="02020603050405020304" pitchFamily="18" charset="0"/>
                      </a:rPr>
                      <m:t>𝑄</m:t>
                    </m:r>
                    <m:r>
                      <a:rPr lang="en-US" altLang="zh-CN" dirty="0">
                        <a:solidFill>
                          <a:srgbClr val="0000CC"/>
                        </a:solidFill>
                        <a:latin typeface="Cambria Math" panose="02040503050406030204" pitchFamily="18" charset="0"/>
                        <a:ea typeface="+mj-ea"/>
                        <a:cs typeface="Times New Roman" panose="02020603050405020304" pitchFamily="18" charset="0"/>
                      </a:rPr>
                      <m:t>&gt;</m:t>
                    </m:r>
                    <m:r>
                      <a:rPr lang="en-US" altLang="zh-CN" dirty="0">
                        <a:solidFill>
                          <a:srgbClr val="0000CC"/>
                        </a:solidFill>
                        <a:latin typeface="Cambria Math" panose="02040503050406030204" pitchFamily="18" charset="0"/>
                        <a:ea typeface="+mj-ea"/>
                        <a:cs typeface="Times New Roman" panose="02020603050405020304" pitchFamily="18" charset="0"/>
                      </a:rPr>
                      <m:t>𝐾</m:t>
                    </m:r>
                  </m:oMath>
                </a14:m>
                <a:endParaRPr lang="en-US" altLang="zh-CN" dirty="0">
                  <a:solidFill>
                    <a:srgbClr val="0000CC"/>
                  </a:solidFill>
                  <a:ea typeface="+mj-ea"/>
                  <a:cs typeface="Times New Roman" panose="02020603050405020304" pitchFamily="18" charset="0"/>
                </a:endParaRPr>
              </a:p>
              <a:p>
                <a:r>
                  <a:rPr lang="en-US" altLang="zh-CN" dirty="0">
                    <a:cs typeface="Times New Roman" panose="02020603050405020304" pitchFamily="18" charset="0"/>
                  </a:rPr>
                  <a:t>To achieve 100% throughput</a:t>
                </a:r>
                <a:endParaRPr lang="zh-CN" altLang="en-US" dirty="0">
                  <a:cs typeface="Times New Roman" panose="02020603050405020304" pitchFamily="18" charset="0"/>
                </a:endParaRPr>
              </a:p>
              <a:p>
                <a:endParaRPr lang="zh-CN" altLang="en-US" dirty="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25" name="标题 1"/>
          <p:cNvSpPr txBox="1">
            <a:spLocks/>
          </p:cNvSpPr>
          <p:nvPr/>
        </p:nvSpPr>
        <p:spPr>
          <a:xfrm>
            <a:off x="2730624" y="4975963"/>
            <a:ext cx="3538736" cy="685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dirty="0">
              <a:latin typeface="+mn-lt"/>
            </a:endParaRPr>
          </a:p>
        </p:txBody>
      </p:sp>
      <p:grpSp>
        <p:nvGrpSpPr>
          <p:cNvPr id="9" name="Group 151"/>
          <p:cNvGrpSpPr>
            <a:grpSpLocks/>
          </p:cNvGrpSpPr>
          <p:nvPr/>
        </p:nvGrpSpPr>
        <p:grpSpPr bwMode="auto">
          <a:xfrm>
            <a:off x="2740488" y="3789040"/>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1"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12" name="TextBox 49"/>
              <p:cNvSpPr txBox="1"/>
              <p:nvPr/>
            </p:nvSpPr>
            <p:spPr>
              <a:xfrm>
                <a:off x="2339752" y="2996952"/>
                <a:ext cx="4104455" cy="523220"/>
              </a:xfrm>
              <a:prstGeom prst="rect">
                <a:avLst/>
              </a:prstGeom>
              <a:noFill/>
            </p:spPr>
            <p:txBody>
              <a:bodyPr wrap="square" rtlCol="0">
                <a:spAutoFit/>
              </a:bodyPr>
              <a:lstStyle/>
              <a:p>
                <a:pPr algn="ctr"/>
                <a:r>
                  <a:rPr lang="en-US" altLang="zh-CN" sz="2800" b="1" i="1" dirty="0">
                    <a:solidFill>
                      <a:srgbClr val="FF0000"/>
                    </a:solidFill>
                  </a:rPr>
                  <a:t>static</a:t>
                </a:r>
                <a:r>
                  <a:rPr lang="en-US" altLang="zh-CN" sz="2800" b="0" dirty="0">
                    <a:solidFill>
                      <a:srgbClr val="FF0000"/>
                    </a:solidFill>
                  </a:rPr>
                  <a:t> threshold: </a:t>
                </a:r>
                <a14:m>
                  <m:oMath xmlns:m="http://schemas.openxmlformats.org/officeDocument/2006/math">
                    <m:r>
                      <a:rPr lang="en-US" altLang="zh-CN" sz="2800" b="0" i="1" dirty="0" smtClean="0">
                        <a:solidFill>
                          <a:srgbClr val="FF0000"/>
                        </a:solidFill>
                        <a:latin typeface="Cambria Math" panose="02040503050406030204" pitchFamily="18" charset="0"/>
                      </a:rPr>
                      <m:t>𝐾</m:t>
                    </m:r>
                  </m:oMath>
                </a14:m>
                <a:endParaRPr lang="zh-CN" altLang="en-US" sz="2800" dirty="0">
                  <a:solidFill>
                    <a:srgbClr val="FF0000"/>
                  </a:solidFill>
                </a:endParaRPr>
              </a:p>
            </p:txBody>
          </p:sp>
        </mc:Choice>
        <mc:Fallback xmlns="">
          <p:sp>
            <p:nvSpPr>
              <p:cNvPr id="12" name="TextBox 49"/>
              <p:cNvSpPr txBox="1">
                <a:spLocks noRot="1" noChangeAspect="1" noMove="1" noResize="1" noEditPoints="1" noAdjustHandles="1" noChangeArrowheads="1" noChangeShapeType="1" noTextEdit="1"/>
              </p:cNvSpPr>
              <p:nvPr/>
            </p:nvSpPr>
            <p:spPr>
              <a:xfrm>
                <a:off x="2339752" y="2996952"/>
                <a:ext cx="4104455" cy="523220"/>
              </a:xfrm>
              <a:prstGeom prst="rect">
                <a:avLst/>
              </a:prstGeom>
              <a:blipFill>
                <a:blip r:embed="rId4"/>
                <a:stretch>
                  <a:fillRect t="-11765" b="-34118"/>
                </a:stretch>
              </a:blipFill>
            </p:spPr>
            <p:txBody>
              <a:bodyPr/>
              <a:lstStyle/>
              <a:p>
                <a:r>
                  <a:rPr lang="zh-CN" altLang="en-US">
                    <a:noFill/>
                  </a:rPr>
                  <a:t> </a:t>
                </a:r>
              </a:p>
            </p:txBody>
          </p:sp>
        </mc:Fallback>
      </mc:AlternateContent>
      <p:grpSp>
        <p:nvGrpSpPr>
          <p:cNvPr id="14" name="Group 40"/>
          <p:cNvGrpSpPr/>
          <p:nvPr/>
        </p:nvGrpSpPr>
        <p:grpSpPr>
          <a:xfrm>
            <a:off x="6008340" y="4077072"/>
            <a:ext cx="795908" cy="684986"/>
            <a:chOff x="6897409" y="2819400"/>
            <a:chExt cx="705793" cy="762000"/>
          </a:xfrm>
        </p:grpSpPr>
        <p:cxnSp>
          <p:nvCxnSpPr>
            <p:cNvPr id="15"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8" name="标题 1"/>
          <p:cNvSpPr txBox="1">
            <a:spLocks/>
          </p:cNvSpPr>
          <p:nvPr/>
        </p:nvSpPr>
        <p:spPr>
          <a:xfrm>
            <a:off x="683568" y="5196468"/>
            <a:ext cx="7776864" cy="8968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latin typeface="+mn-lt"/>
                <a:cs typeface="Times New Roman" panose="02020603050405020304" pitchFamily="18" charset="0"/>
              </a:rPr>
              <a:t>Easy to configure at the switch</a:t>
            </a:r>
            <a:endParaRPr lang="zh-CN" altLang="en-US" sz="2400" dirty="0">
              <a:latin typeface="+mn-lt"/>
              <a:cs typeface="Times New Roman" panose="02020603050405020304" pitchFamily="18" charset="0"/>
            </a:endParaRPr>
          </a:p>
        </p:txBody>
      </p:sp>
      <p:sp>
        <p:nvSpPr>
          <p:cNvPr id="29" name="Rectangle 25"/>
          <p:cNvSpPr/>
          <p:nvPr/>
        </p:nvSpPr>
        <p:spPr>
          <a:xfrm>
            <a:off x="4916356" y="3794498"/>
            <a:ext cx="432048" cy="1218678"/>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Rectangle 25"/>
          <p:cNvSpPr/>
          <p:nvPr/>
        </p:nvSpPr>
        <p:spPr>
          <a:xfrm>
            <a:off x="4438609" y="3789040"/>
            <a:ext cx="432048" cy="1224136"/>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1" name="Rectangle 25"/>
          <p:cNvSpPr/>
          <p:nvPr/>
        </p:nvSpPr>
        <p:spPr>
          <a:xfrm>
            <a:off x="3946780" y="3789040"/>
            <a:ext cx="437575" cy="1224135"/>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2" name="Rectangle 25"/>
          <p:cNvSpPr/>
          <p:nvPr/>
        </p:nvSpPr>
        <p:spPr>
          <a:xfrm>
            <a:off x="3477788" y="3789041"/>
            <a:ext cx="432048" cy="1224136"/>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3" name="椭圆 32"/>
          <p:cNvSpPr/>
          <p:nvPr/>
        </p:nvSpPr>
        <p:spPr>
          <a:xfrm>
            <a:off x="4054225" y="4256049"/>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568780" y="426948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25"/>
          <p:cNvSpPr/>
          <p:nvPr/>
        </p:nvSpPr>
        <p:spPr>
          <a:xfrm>
            <a:off x="5376594" y="3789040"/>
            <a:ext cx="432048" cy="1224136"/>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13" name="Straight Connector 4"/>
          <p:cNvCxnSpPr/>
          <p:nvPr/>
        </p:nvCxnSpPr>
        <p:spPr>
          <a:xfrm>
            <a:off x="4391979" y="3573638"/>
            <a:ext cx="0" cy="1616822"/>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4"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ECN/RED without Packet Scheduling</a:t>
            </a:r>
            <a:endParaRPr lang="zh-CN" altLang="en-US" dirty="0">
              <a:solidFill>
                <a:srgbClr val="0000CC"/>
              </a:solidFill>
              <a:cs typeface="Times New Roman" panose="02020603050405020304" pitchFamily="18" charset="0"/>
            </a:endParaRPr>
          </a:p>
        </p:txBody>
      </p:sp>
    </p:spTree>
    <p:extLst>
      <p:ext uri="{BB962C8B-B14F-4D97-AF65-F5344CB8AC3E}">
        <p14:creationId xmlns:p14="http://schemas.microsoft.com/office/powerpoint/2010/main" val="18608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ECN/RED with Packet Scheduling</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cs typeface="Times New Roman" panose="02020603050405020304" pitchFamily="18" charset="0"/>
                  </a:rPr>
                  <a:t>Each queue is a link with the </a:t>
                </a:r>
                <a:r>
                  <a:rPr lang="en-US" altLang="zh-CN" dirty="0">
                    <a:solidFill>
                      <a:srgbClr val="0000CC"/>
                    </a:solidFill>
                    <a:cs typeface="Times New Roman" panose="02020603050405020304" pitchFamily="18" charset="0"/>
                  </a:rPr>
                  <a:t>varying </a:t>
                </a:r>
                <a:r>
                  <a:rPr lang="en-US" altLang="zh-CN" dirty="0">
                    <a:cs typeface="Times New Roman" panose="02020603050405020304" pitchFamily="18" charset="0"/>
                  </a:rPr>
                  <a:t>capacity</a:t>
                </a:r>
              </a:p>
              <a:p>
                <a:endParaRPr lang="en-US" altLang="zh-CN" sz="800" dirty="0"/>
              </a:p>
              <a:p>
                <a:r>
                  <a:rPr lang="en-US" altLang="zh-CN" dirty="0"/>
                  <a:t>Ideal ECN/RED solution</a:t>
                </a:r>
              </a:p>
              <a:p>
                <a:pPr lvl="1"/>
                <a:r>
                  <a:rPr lang="en-US" altLang="zh-CN" dirty="0"/>
                  <a:t>Packets should get marked if the length of queue </a:t>
                </a:r>
                <a:r>
                  <a:rPr lang="en-US" altLang="zh-CN" dirty="0" err="1"/>
                  <a:t>i</a:t>
                </a:r>
                <a:r>
                  <a:rPr lang="en-US" altLang="zh-CN" dirty="0"/>
                  <a:t> </a:t>
                </a:r>
                <a14:m>
                  <m:oMath xmlns:m="http://schemas.openxmlformats.org/officeDocument/2006/math">
                    <m:sSub>
                      <m:sSubPr>
                        <m:ctrlPr>
                          <a:rPr lang="en-US" altLang="zh-CN" i="1" smtClean="0">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𝑄</m:t>
                        </m:r>
                      </m:e>
                      <m:sub>
                        <m:r>
                          <a:rPr lang="en-US" altLang="zh-CN" b="0" i="1" smtClean="0">
                            <a:solidFill>
                              <a:srgbClr val="0000CC"/>
                            </a:solidFill>
                            <a:latin typeface="Cambria Math" panose="02040503050406030204" pitchFamily="18" charset="0"/>
                          </a:rPr>
                          <m:t>𝑖</m:t>
                        </m:r>
                      </m:sub>
                    </m:sSub>
                    <m:r>
                      <a:rPr lang="en-US" altLang="zh-CN" b="0" i="1" smtClean="0">
                        <a:solidFill>
                          <a:srgbClr val="0000CC"/>
                        </a:solidFill>
                        <a:latin typeface="Cambria Math" panose="02040503050406030204" pitchFamily="18" charset="0"/>
                      </a:rPr>
                      <m:t>&gt;</m:t>
                    </m:r>
                    <m:sSub>
                      <m:sSubPr>
                        <m:ctrlPr>
                          <a:rPr lang="en-US" altLang="zh-CN" b="0" i="1" smtClean="0">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𝐾</m:t>
                        </m:r>
                      </m:e>
                      <m:sub>
                        <m:r>
                          <a:rPr lang="en-US" altLang="zh-CN" b="0" i="1" smtClean="0">
                            <a:solidFill>
                              <a:srgbClr val="0000CC"/>
                            </a:solidFill>
                            <a:latin typeface="Cambria Math" panose="02040503050406030204" pitchFamily="18" charset="0"/>
                          </a:rPr>
                          <m:t>𝑖</m:t>
                        </m:r>
                      </m:sub>
                    </m:sSub>
                    <m:r>
                      <a:rPr lang="en-US" altLang="zh-CN" b="0" i="1" smtClean="0">
                        <a:solidFill>
                          <a:srgbClr val="0000CC"/>
                        </a:solidFill>
                        <a:latin typeface="Cambria Math" panose="02040503050406030204" pitchFamily="18" charset="0"/>
                      </a:rPr>
                      <m:t>=</m:t>
                    </m:r>
                    <m:sSub>
                      <m:sSubPr>
                        <m:ctrlPr>
                          <a:rPr lang="en-US" altLang="zh-CN" b="0" i="1" smtClean="0">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𝐶</m:t>
                        </m:r>
                      </m:e>
                      <m:sub>
                        <m:r>
                          <a:rPr lang="en-US" altLang="zh-CN" b="0" i="1" smtClean="0">
                            <a:solidFill>
                              <a:srgbClr val="0000CC"/>
                            </a:solidFill>
                            <a:latin typeface="Cambria Math" panose="02040503050406030204" pitchFamily="18" charset="0"/>
                          </a:rPr>
                          <m:t>𝑖</m:t>
                        </m:r>
                      </m:sub>
                    </m:sSub>
                    <m:r>
                      <a:rPr lang="en-US" altLang="zh-CN" b="0" i="1" smtClean="0">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𝑅𝑇𝑇</m:t>
                    </m:r>
                    <m:r>
                      <a:rPr lang="en-US" altLang="zh-CN" b="0" i="1" smtClean="0">
                        <a:solidFill>
                          <a:srgbClr val="0000CC"/>
                        </a:solidFill>
                        <a:latin typeface="Cambria Math" panose="02040503050406030204" pitchFamily="18" charset="0"/>
                        <a:ea typeface="Cambria Math" panose="02040503050406030204" pitchFamily="18" charset="0"/>
                      </a:rPr>
                      <m:t>×</m:t>
                    </m:r>
                    <m:r>
                      <a:rPr lang="en-US" altLang="zh-CN" b="0" i="1" dirty="0">
                        <a:solidFill>
                          <a:srgbClr val="0000CC"/>
                        </a:solidFill>
                        <a:latin typeface="Cambria Math"/>
                        <a:ea typeface="Cambria Math"/>
                      </a:rPr>
                      <m:t>𝜆</m:t>
                    </m:r>
                  </m:oMath>
                </a14:m>
                <a:endParaRPr lang="en-US" altLang="zh-CN"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r="-2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grpSp>
        <p:nvGrpSpPr>
          <p:cNvPr id="24" name="Group 151"/>
          <p:cNvGrpSpPr>
            <a:grpSpLocks/>
          </p:cNvGrpSpPr>
          <p:nvPr/>
        </p:nvGrpSpPr>
        <p:grpSpPr bwMode="auto">
          <a:xfrm>
            <a:off x="2666611" y="4854862"/>
            <a:ext cx="2958034" cy="116642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7"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mc:AlternateContent xmlns:mc="http://schemas.openxmlformats.org/markup-compatibility/2006" xmlns:a14="http://schemas.microsoft.com/office/drawing/2010/main">
        <mc:Choice Requires="a14">
          <p:sp>
            <p:nvSpPr>
              <p:cNvPr id="28" name="TextBox 49"/>
              <p:cNvSpPr txBox="1"/>
              <p:nvPr/>
            </p:nvSpPr>
            <p:spPr>
              <a:xfrm>
                <a:off x="1967884" y="4149080"/>
                <a:ext cx="5184576" cy="523220"/>
              </a:xfrm>
              <a:prstGeom prst="rect">
                <a:avLst/>
              </a:prstGeom>
              <a:noFill/>
            </p:spPr>
            <p:txBody>
              <a:bodyPr wrap="square" rtlCol="0">
                <a:spAutoFit/>
              </a:bodyPr>
              <a:lstStyle/>
              <a:p>
                <a:pPr algn="ctr"/>
                <a:r>
                  <a:rPr lang="en-US" altLang="zh-CN" sz="2800" b="1" i="1" dirty="0">
                    <a:solidFill>
                      <a:srgbClr val="FF0000"/>
                    </a:solidFill>
                  </a:rPr>
                  <a:t>dynamic</a:t>
                </a:r>
                <a:r>
                  <a:rPr lang="en-US" altLang="zh-CN" sz="2800" b="0" dirty="0">
                    <a:solidFill>
                      <a:srgbClr val="FF0000"/>
                    </a:solidFill>
                  </a:rPr>
                  <a:t> per-queue threshold: </a:t>
                </a:r>
                <a14:m>
                  <m:oMath xmlns:m="http://schemas.openxmlformats.org/officeDocument/2006/math">
                    <m:sSub>
                      <m:sSubPr>
                        <m:ctrlPr>
                          <a:rPr lang="en-US" altLang="zh-CN" sz="2800" b="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𝐾</m:t>
                        </m:r>
                      </m:e>
                      <m:sub>
                        <m:r>
                          <a:rPr lang="en-US" altLang="zh-CN" sz="2800" b="0" i="1" dirty="0" smtClean="0">
                            <a:solidFill>
                              <a:srgbClr val="FF0000"/>
                            </a:solidFill>
                            <a:latin typeface="Cambria Math" panose="02040503050406030204" pitchFamily="18" charset="0"/>
                          </a:rPr>
                          <m:t>𝑖</m:t>
                        </m:r>
                      </m:sub>
                    </m:sSub>
                  </m:oMath>
                </a14:m>
                <a:endParaRPr lang="zh-CN" altLang="en-US" sz="2800" dirty="0">
                  <a:solidFill>
                    <a:srgbClr val="FF0000"/>
                  </a:solidFill>
                </a:endParaRPr>
              </a:p>
            </p:txBody>
          </p:sp>
        </mc:Choice>
        <mc:Fallback xmlns="">
          <p:sp>
            <p:nvSpPr>
              <p:cNvPr id="28" name="TextBox 49"/>
              <p:cNvSpPr txBox="1">
                <a:spLocks noRot="1" noChangeAspect="1" noMove="1" noResize="1" noEditPoints="1" noAdjustHandles="1" noChangeArrowheads="1" noChangeShapeType="1" noTextEdit="1"/>
              </p:cNvSpPr>
              <p:nvPr/>
            </p:nvSpPr>
            <p:spPr>
              <a:xfrm>
                <a:off x="1967884" y="4149080"/>
                <a:ext cx="5184576" cy="523220"/>
              </a:xfrm>
              <a:prstGeom prst="rect">
                <a:avLst/>
              </a:prstGeom>
              <a:blipFill>
                <a:blip r:embed="rId4"/>
                <a:stretch>
                  <a:fillRect l="-706" t="-11765" b="-34118"/>
                </a:stretch>
              </a:blipFill>
            </p:spPr>
            <p:txBody>
              <a:bodyPr/>
              <a:lstStyle/>
              <a:p>
                <a:r>
                  <a:rPr lang="zh-CN" altLang="en-US">
                    <a:noFill/>
                  </a:rPr>
                  <a:t> </a:t>
                </a:r>
              </a:p>
            </p:txBody>
          </p:sp>
        </mc:Fallback>
      </mc:AlternateContent>
      <p:cxnSp>
        <p:nvCxnSpPr>
          <p:cNvPr id="29" name="Straight Connector 4"/>
          <p:cNvCxnSpPr/>
          <p:nvPr/>
        </p:nvCxnSpPr>
        <p:spPr>
          <a:xfrm>
            <a:off x="4416156" y="4653136"/>
            <a:ext cx="11828" cy="1578973"/>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40"/>
          <p:cNvGrpSpPr/>
          <p:nvPr/>
        </p:nvGrpSpPr>
        <p:grpSpPr>
          <a:xfrm>
            <a:off x="5784308" y="5176396"/>
            <a:ext cx="1040522" cy="612012"/>
            <a:chOff x="6897409" y="2819400"/>
            <a:chExt cx="705793" cy="762000"/>
          </a:xfrm>
        </p:grpSpPr>
        <p:cxnSp>
          <p:nvCxnSpPr>
            <p:cNvPr id="31"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33" name="TextBox 49"/>
              <p:cNvSpPr txBox="1"/>
              <p:nvPr/>
            </p:nvSpPr>
            <p:spPr>
              <a:xfrm>
                <a:off x="5735137" y="4770730"/>
                <a:ext cx="3229351" cy="523220"/>
              </a:xfrm>
              <a:prstGeom prst="rect">
                <a:avLst/>
              </a:prstGeom>
              <a:noFill/>
            </p:spPr>
            <p:txBody>
              <a:bodyPr wrap="square" rtlCol="0">
                <a:spAutoFit/>
              </a:bodyPr>
              <a:lstStyle/>
              <a:p>
                <a:pPr algn="ctr"/>
                <a:r>
                  <a:rPr lang="en-US" altLang="zh-CN" sz="2800" b="1" i="1" dirty="0">
                    <a:solidFill>
                      <a:srgbClr val="FF0000"/>
                    </a:solidFill>
                  </a:rPr>
                  <a:t>varying</a:t>
                </a:r>
                <a:r>
                  <a:rPr lang="en-US" altLang="zh-CN" sz="2800" dirty="0">
                    <a:solidFill>
                      <a:srgbClr val="FF0000"/>
                    </a:solidFill>
                  </a:rPr>
                  <a:t> capacity: </a:t>
                </a:r>
                <a14:m>
                  <m:oMath xmlns:m="http://schemas.openxmlformats.org/officeDocument/2006/math">
                    <m:sSub>
                      <m:sSubPr>
                        <m:ctrlPr>
                          <a:rPr lang="en-US" altLang="zh-CN" sz="280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𝐶</m:t>
                        </m:r>
                      </m:e>
                      <m:sub>
                        <m:r>
                          <a:rPr lang="en-US" altLang="zh-CN" sz="2800" b="0" i="1" dirty="0" smtClean="0">
                            <a:solidFill>
                              <a:srgbClr val="FF0000"/>
                            </a:solidFill>
                            <a:latin typeface="Cambria Math" panose="02040503050406030204" pitchFamily="18" charset="0"/>
                          </a:rPr>
                          <m:t>𝑖</m:t>
                        </m:r>
                      </m:sub>
                    </m:sSub>
                  </m:oMath>
                </a14:m>
                <a:endParaRPr lang="zh-CN" altLang="en-US" sz="2800" dirty="0">
                  <a:solidFill>
                    <a:srgbClr val="FF0000"/>
                  </a:solidFill>
                </a:endParaRPr>
              </a:p>
            </p:txBody>
          </p:sp>
        </mc:Choice>
        <mc:Fallback xmlns="">
          <p:sp>
            <p:nvSpPr>
              <p:cNvPr id="33" name="TextBox 49"/>
              <p:cNvSpPr txBox="1">
                <a:spLocks noRot="1" noChangeAspect="1" noMove="1" noResize="1" noEditPoints="1" noAdjustHandles="1" noChangeArrowheads="1" noChangeShapeType="1" noTextEdit="1"/>
              </p:cNvSpPr>
              <p:nvPr/>
            </p:nvSpPr>
            <p:spPr>
              <a:xfrm>
                <a:off x="5735137" y="4770730"/>
                <a:ext cx="3229351" cy="523220"/>
              </a:xfrm>
              <a:prstGeom prst="rect">
                <a:avLst/>
              </a:prstGeom>
              <a:blipFill>
                <a:blip r:embed="rId5"/>
                <a:stretch>
                  <a:fillRect l="-1132" t="-11765" b="-34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326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0"/>
                            </p:stCondLst>
                            <p:childTnLst>
                              <p:par>
                                <p:cTn id="24" presetID="63" presetClass="path" presetSubtype="0" accel="50000" decel="50000" fill="hold" nodeType="afterEffect">
                                  <p:stCondLst>
                                    <p:cond delay="0"/>
                                  </p:stCondLst>
                                  <p:childTnLst>
                                    <p:animMotion origin="layout" path="M 3.61111E-6 -1.85185E-6 L -0.13403 0.00533 " pathEditMode="relative" rAng="0" ptsTypes="AA">
                                      <p:cBhvr>
                                        <p:cTn id="25" dur="1000" fill="hold"/>
                                        <p:tgtEl>
                                          <p:spTgt spid="29"/>
                                        </p:tgtEl>
                                        <p:attrNameLst>
                                          <p:attrName>ppt_x</p:attrName>
                                          <p:attrName>ppt_y</p:attrName>
                                        </p:attrNameLst>
                                      </p:cBhvr>
                                      <p:rCtr x="-6701" y="255"/>
                                    </p:animMotion>
                                  </p:childTnLst>
                                </p:cTn>
                              </p:par>
                            </p:childTnLst>
                          </p:cTn>
                        </p:par>
                        <p:par>
                          <p:cTn id="26" fill="hold">
                            <p:stCondLst>
                              <p:cond delay="1000"/>
                            </p:stCondLst>
                            <p:childTnLst>
                              <p:par>
                                <p:cTn id="27" presetID="63" presetClass="path" presetSubtype="0" accel="50000" decel="50000" fill="hold" nodeType="afterEffect">
                                  <p:stCondLst>
                                    <p:cond delay="0"/>
                                  </p:stCondLst>
                                  <p:childTnLst>
                                    <p:animMotion origin="layout" path="M -0.13403 0.00533 L -5.55556E-7 -4.44444E-6 " pathEditMode="relative" rAng="0" ptsTypes="AA">
                                      <p:cBhvr>
                                        <p:cTn id="28" dur="1250" fill="hold"/>
                                        <p:tgtEl>
                                          <p:spTgt spid="29"/>
                                        </p:tgtEl>
                                        <p:attrNameLst>
                                          <p:attrName>ppt_x</p:attrName>
                                          <p:attrName>ppt_y</p:attrName>
                                        </p:attrNameLst>
                                      </p:cBhvr>
                                      <p:rCtr x="869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Data Centers Around the World</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 name="Picture 2" descr="http://farm3.static.flickr.com/2345/2404505335_9f06ed86ac_o.jpg"/>
          <p:cNvPicPr>
            <a:picLocks noChangeAspect="1" noChangeArrowheads="1"/>
          </p:cNvPicPr>
          <p:nvPr/>
        </p:nvPicPr>
        <p:blipFill rotWithShape="1">
          <a:blip r:embed="rId3">
            <a:extLst>
              <a:ext uri="{28A0092B-C50C-407E-A947-70E740481C1C}">
                <a14:useLocalDpi xmlns:a14="http://schemas.microsoft.com/office/drawing/2010/main" val="0"/>
              </a:ext>
            </a:extLst>
          </a:blip>
          <a:srcRect l="3593" t="7363" r="4218" b="6738"/>
          <a:stretch/>
        </p:blipFill>
        <p:spPr bwMode="auto">
          <a:xfrm>
            <a:off x="500281" y="1600200"/>
            <a:ext cx="4593794" cy="21182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7"/>
          <p:cNvSpPr txBox="1"/>
          <p:nvPr/>
        </p:nvSpPr>
        <p:spPr>
          <a:xfrm>
            <a:off x="1425167" y="3356992"/>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Google’s worldwide DC map</a:t>
            </a:r>
          </a:p>
        </p:txBody>
      </p:sp>
      <p:sp>
        <p:nvSpPr>
          <p:cNvPr id="15" name="灯片编号占位符 4"/>
          <p:cNvSpPr>
            <a:spLocks noGrp="1"/>
          </p:cNvSpPr>
          <p:nvPr>
            <p:ph type="sldNum" sz="quarter" idx="12"/>
          </p:nvPr>
        </p:nvSpPr>
        <p:spPr>
          <a:xfrm>
            <a:off x="6553200" y="6356350"/>
            <a:ext cx="2133600" cy="365125"/>
          </a:xfrm>
        </p:spPr>
        <p:txBody>
          <a:bodyPr/>
          <a:lstStyle/>
          <a:p>
            <a:fld id="{0C913308-F349-4B6D-A68A-DD1791B4A57B}" type="slidenum">
              <a:rPr lang="zh-CN" altLang="en-US" smtClean="0"/>
              <a:t>2</a:t>
            </a:fld>
            <a:endParaRPr lang="zh-CN" altLang="en-US" dirty="0"/>
          </a:p>
        </p:txBody>
      </p:sp>
      <p:pic>
        <p:nvPicPr>
          <p:cNvPr id="2052" name="Picture 4" descr="Microsoft's massive (check out the cranes for scale) data center in Dublin, Irel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81" y="3805877"/>
            <a:ext cx="3382236" cy="22407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457198" y="5733256"/>
            <a:ext cx="32540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Microsoft’s DC in </a:t>
            </a:r>
            <a:r>
              <a:rPr lang="en-US" altLang="zh-CN" b="1" dirty="0">
                <a:solidFill>
                  <a:schemeClr val="bg1"/>
                </a:solidFill>
              </a:rPr>
              <a:t>Dublin, Ireland</a:t>
            </a:r>
            <a:endParaRPr lang="en-US" b="1" dirty="0">
              <a:solidFill>
                <a:schemeClr val="bg1"/>
              </a:solidFill>
            </a:endParaRPr>
          </a:p>
        </p:txBody>
      </p:sp>
      <p:pic>
        <p:nvPicPr>
          <p:cNvPr id="2054"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1600200"/>
            <a:ext cx="3298642" cy="21182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9"/>
          <p:cNvSpPr txBox="1"/>
          <p:nvPr/>
        </p:nvSpPr>
        <p:spPr>
          <a:xfrm>
            <a:off x="6012160" y="3356992"/>
            <a:ext cx="2667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Facebook DC interior </a:t>
            </a:r>
          </a:p>
        </p:txBody>
      </p:sp>
      <p:pic>
        <p:nvPicPr>
          <p:cNvPr id="4" name="图片 3"/>
          <p:cNvPicPr>
            <a:picLocks noChangeAspect="1"/>
          </p:cNvPicPr>
          <p:nvPr/>
        </p:nvPicPr>
        <p:blipFill>
          <a:blip r:embed="rId6"/>
          <a:stretch>
            <a:fillRect/>
          </a:stretch>
        </p:blipFill>
        <p:spPr>
          <a:xfrm>
            <a:off x="4016033" y="3894057"/>
            <a:ext cx="4574689" cy="2127231"/>
          </a:xfrm>
          <a:prstGeom prst="rect">
            <a:avLst/>
          </a:prstGeom>
        </p:spPr>
      </p:pic>
      <p:sp>
        <p:nvSpPr>
          <p:cNvPr id="19" name="TextBox 19"/>
          <p:cNvSpPr txBox="1"/>
          <p:nvPr/>
        </p:nvSpPr>
        <p:spPr>
          <a:xfrm>
            <a:off x="4572000" y="5733256"/>
            <a:ext cx="374441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Global Microsoft Azure DC Footprint</a:t>
            </a:r>
            <a:endParaRPr lang="en-US" b="1" dirty="0"/>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194088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ECN/RED with Packet Scheduling</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cs typeface="Times New Roman" panose="02020603050405020304" pitchFamily="18" charset="0"/>
                  </a:rPr>
                  <a:t>Each queue is a link with the </a:t>
                </a:r>
                <a:r>
                  <a:rPr lang="en-US" altLang="zh-CN" dirty="0">
                    <a:solidFill>
                      <a:srgbClr val="0000CC"/>
                    </a:solidFill>
                    <a:cs typeface="Times New Roman" panose="02020603050405020304" pitchFamily="18" charset="0"/>
                  </a:rPr>
                  <a:t>varying </a:t>
                </a:r>
                <a:r>
                  <a:rPr lang="en-US" altLang="zh-CN" dirty="0">
                    <a:cs typeface="Times New Roman" panose="02020603050405020304" pitchFamily="18" charset="0"/>
                  </a:rPr>
                  <a:t>capacity</a:t>
                </a:r>
              </a:p>
              <a:p>
                <a:endParaRPr lang="en-US" altLang="zh-CN" sz="800" dirty="0"/>
              </a:p>
              <a:p>
                <a:r>
                  <a:rPr lang="en-US" altLang="zh-CN" dirty="0"/>
                  <a:t>Ideal ECN/RED solution</a:t>
                </a:r>
              </a:p>
              <a:p>
                <a:pPr lvl="1"/>
                <a:r>
                  <a:rPr lang="en-US" altLang="zh-CN" dirty="0"/>
                  <a:t>Packets should get marked if the length of queue </a:t>
                </a:r>
                <a:r>
                  <a:rPr lang="en-US" altLang="zh-CN" dirty="0" err="1"/>
                  <a:t>i</a:t>
                </a:r>
                <a:r>
                  <a:rPr lang="en-US" altLang="zh-CN" dirty="0"/>
                  <a:t> </a:t>
                </a:r>
                <a14:m>
                  <m:oMath xmlns:m="http://schemas.openxmlformats.org/officeDocument/2006/math">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𝑄</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rPr>
                      <m:t>&gt;</m:t>
                    </m:r>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𝐾</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rPr>
                      <m:t>=</m:t>
                    </m:r>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𝐶</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oMath>
                </a14:m>
                <a:endParaRPr lang="en-US" altLang="zh-CN" i="1" dirty="0"/>
              </a:p>
              <a:p>
                <a:pPr lvl="1"/>
                <a:r>
                  <a:rPr lang="en-US" altLang="zh-CN" dirty="0">
                    <a:solidFill>
                      <a:srgbClr val="FF0000"/>
                    </a:solidFill>
                  </a:rPr>
                  <a:t>Not supported by current switching chips</a:t>
                </a:r>
              </a:p>
              <a:p>
                <a:pPr lvl="1"/>
                <a:endParaRPr lang="en-US" altLang="zh-CN" sz="800" dirty="0"/>
              </a:p>
              <a:p>
                <a:r>
                  <a:rPr lang="en-US" altLang="zh-CN" dirty="0"/>
                  <a:t>Current practice</a:t>
                </a:r>
              </a:p>
              <a:p>
                <a:pPr lvl="1"/>
                <a:r>
                  <a:rPr lang="en-US" altLang="zh-CN" dirty="0"/>
                  <a:t>Configure static thresholds: </a:t>
                </a:r>
                <a14:m>
                  <m:oMath xmlns:m="http://schemas.openxmlformats.org/officeDocument/2006/math">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𝐾</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rPr>
                      <m:t>=</m:t>
                    </m:r>
                    <m:r>
                      <a:rPr lang="en-US" altLang="zh-CN" b="0" i="1" smtClean="0">
                        <a:solidFill>
                          <a:srgbClr val="0000CC"/>
                        </a:solidFill>
                        <a:latin typeface="Cambria Math" panose="02040503050406030204" pitchFamily="18" charset="0"/>
                      </a:rPr>
                      <m:t>𝐶</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oMath>
                </a14:m>
                <a:endParaRPr lang="en-US" altLang="zh-CN" i="1" dirty="0"/>
              </a:p>
              <a:p>
                <a:pPr lvl="1"/>
                <a:r>
                  <a:rPr lang="en-US" altLang="zh-CN" dirty="0"/>
                  <a:t>High throughput but </a:t>
                </a:r>
                <a:r>
                  <a:rPr lang="en-US" altLang="zh-CN" dirty="0">
                    <a:solidFill>
                      <a:srgbClr val="FF0000"/>
                    </a:solidFill>
                  </a:rPr>
                  <a:t>poor latency</a:t>
                </a:r>
              </a:p>
              <a:p>
                <a:pPr lvl="1"/>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r="-222" b="-363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02769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To Implement Ideal ECN/RED Solution</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a:t>A </a:t>
            </a:r>
            <a:r>
              <a:rPr lang="en-US" altLang="zh-CN" dirty="0">
                <a:solidFill>
                  <a:srgbClr val="0000CC"/>
                </a:solidFill>
              </a:rPr>
              <a:t>general</a:t>
            </a:r>
            <a:r>
              <a:rPr lang="en-US" altLang="zh-CN" dirty="0"/>
              <a:t> way to estimate the queue capacity</a:t>
            </a:r>
          </a:p>
          <a:p>
            <a:pPr lvl="1"/>
            <a:r>
              <a:rPr lang="en-US" altLang="zh-CN" dirty="0"/>
              <a:t>Queue capacity = Queue departure rate when the queue </a:t>
            </a:r>
            <a:r>
              <a:rPr lang="en-US" altLang="zh-CN" dirty="0">
                <a:solidFill>
                  <a:srgbClr val="0000CC"/>
                </a:solidFill>
              </a:rPr>
              <a:t>keeps non-empty</a:t>
            </a:r>
          </a:p>
          <a:p>
            <a:pPr marL="457200" lvl="1" indent="0">
              <a:buNone/>
            </a:pPr>
            <a:endParaRPr lang="en-US" altLang="zh-CN" sz="1200" dirty="0"/>
          </a:p>
          <a:p>
            <a:r>
              <a:rPr lang="en-US" altLang="zh-CN" dirty="0"/>
              <a:t>Leverage the solution from PIE </a:t>
            </a:r>
            <a:r>
              <a:rPr lang="en-US" altLang="zh-CN" sz="2800" dirty="0"/>
              <a:t>(HPSR’13)</a:t>
            </a:r>
          </a:p>
          <a:p>
            <a:pPr lvl="1"/>
            <a:r>
              <a:rPr lang="en-US" altLang="zh-CN" dirty="0"/>
              <a:t>Start measurement when # of bytes in the switch buffer &gt; </a:t>
            </a:r>
            <a:r>
              <a:rPr lang="en-US" altLang="zh-CN" dirty="0" err="1">
                <a:solidFill>
                  <a:srgbClr val="0000CC"/>
                </a:solidFill>
              </a:rPr>
              <a:t>dq_thresh</a:t>
            </a:r>
            <a:endParaRPr lang="en-US" altLang="zh-CN" dirty="0"/>
          </a:p>
          <a:p>
            <a:pPr lvl="1"/>
            <a:r>
              <a:rPr lang="en-US" altLang="zh-CN" dirty="0"/>
              <a:t>Get the rate to drain </a:t>
            </a:r>
            <a:r>
              <a:rPr lang="en-US" altLang="zh-CN" dirty="0" err="1">
                <a:solidFill>
                  <a:srgbClr val="0000CC"/>
                </a:solidFill>
              </a:rPr>
              <a:t>dq_thresh</a:t>
            </a:r>
            <a:r>
              <a:rPr lang="en-US" altLang="zh-CN" dirty="0">
                <a:solidFill>
                  <a:srgbClr val="0000CC"/>
                </a:solidFill>
              </a:rPr>
              <a:t> </a:t>
            </a:r>
            <a:r>
              <a:rPr lang="en-US" altLang="zh-CN" dirty="0"/>
              <a:t>bytes</a:t>
            </a:r>
          </a:p>
          <a:p>
            <a:pPr lvl="1"/>
            <a:endParaRPr lang="en-US" altLang="zh-CN" dirty="0"/>
          </a:p>
          <a:p>
            <a:pPr marL="457200" lvl="1" indent="0">
              <a:buNone/>
            </a:pPr>
            <a:endParaRPr lang="en-US" altLang="zh-CN" sz="1600" dirty="0">
              <a:solidFill>
                <a:srgbClr val="0000CC"/>
              </a:solidFill>
            </a:endParaRPr>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55900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
        <p:nvSpPr>
          <p:cNvPr id="33" name="Rectangle 25"/>
          <p:cNvSpPr/>
          <p:nvPr/>
        </p:nvSpPr>
        <p:spPr>
          <a:xfrm rot="5400000">
            <a:off x="7956251" y="1714887"/>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p:cNvSpPr/>
          <p:nvPr/>
        </p:nvSpPr>
        <p:spPr>
          <a:xfrm rot="5400000">
            <a:off x="7960092" y="226998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5" name="文本框 34"/>
          <p:cNvSpPr txBox="1"/>
          <p:nvPr/>
        </p:nvSpPr>
        <p:spPr>
          <a:xfrm>
            <a:off x="2848814" y="1971174"/>
            <a:ext cx="4956058" cy="461665"/>
          </a:xfrm>
          <a:prstGeom prst="rect">
            <a:avLst/>
          </a:prstGeom>
          <a:noFill/>
        </p:spPr>
        <p:txBody>
          <a:bodyPr wrap="square" rtlCol="0">
            <a:spAutoFit/>
          </a:bodyPr>
          <a:lstStyle/>
          <a:p>
            <a:pPr algn="ctr"/>
            <a:r>
              <a:rPr lang="en-US" altLang="zh-CN" sz="2400" dirty="0"/>
              <a:t>Transmitted packets from queue 1</a:t>
            </a:r>
            <a:endParaRPr lang="zh-CN" altLang="en-US" sz="2400" dirty="0"/>
          </a:p>
        </p:txBody>
      </p:sp>
      <p:sp>
        <p:nvSpPr>
          <p:cNvPr id="36" name="文本框 35"/>
          <p:cNvSpPr txBox="1"/>
          <p:nvPr/>
        </p:nvSpPr>
        <p:spPr>
          <a:xfrm>
            <a:off x="2848814" y="2530578"/>
            <a:ext cx="4956058" cy="461665"/>
          </a:xfrm>
          <a:prstGeom prst="rect">
            <a:avLst/>
          </a:prstGeom>
          <a:noFill/>
        </p:spPr>
        <p:txBody>
          <a:bodyPr wrap="square" rtlCol="0">
            <a:spAutoFit/>
          </a:bodyPr>
          <a:lstStyle/>
          <a:p>
            <a:pPr algn="ctr"/>
            <a:r>
              <a:rPr lang="en-US" altLang="zh-CN" sz="2400" dirty="0"/>
              <a:t>Transmitted packets from queue 2</a:t>
            </a:r>
            <a:endParaRPr lang="zh-CN" altLang="en-US" sz="2400" dirty="0"/>
          </a:p>
        </p:txBody>
      </p:sp>
      <p:sp>
        <p:nvSpPr>
          <p:cNvPr id="37" name="文本框 36"/>
          <p:cNvSpPr txBox="1"/>
          <p:nvPr/>
        </p:nvSpPr>
        <p:spPr>
          <a:xfrm>
            <a:off x="763611" y="3399383"/>
            <a:ext cx="7610908" cy="461665"/>
          </a:xfrm>
          <a:prstGeom prst="rect">
            <a:avLst/>
          </a:prstGeom>
          <a:noFill/>
        </p:spPr>
        <p:txBody>
          <a:bodyPr wrap="square" rtlCol="0">
            <a:spAutoFit/>
          </a:bodyPr>
          <a:lstStyle/>
          <a:p>
            <a:pPr algn="ctr"/>
            <a:r>
              <a:rPr lang="en-US" altLang="zh-CN" sz="2400" dirty="0"/>
              <a:t>Queue 1 and 2 keep </a:t>
            </a:r>
            <a:r>
              <a:rPr lang="en-US" altLang="zh-CN" sz="2400" dirty="0">
                <a:solidFill>
                  <a:srgbClr val="0000CC"/>
                </a:solidFill>
              </a:rPr>
              <a:t>non-empty</a:t>
            </a:r>
            <a:r>
              <a:rPr lang="en-US" altLang="zh-CN" sz="2400" dirty="0"/>
              <a:t> during the transmission</a:t>
            </a:r>
            <a:endParaRPr lang="zh-CN" altLang="en-US" sz="2400" dirty="0"/>
          </a:p>
        </p:txBody>
      </p:sp>
    </p:spTree>
    <p:extLst>
      <p:ext uri="{BB962C8B-B14F-4D97-AF65-F5344CB8AC3E}">
        <p14:creationId xmlns:p14="http://schemas.microsoft.com/office/powerpoint/2010/main" val="4126969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
        <p:nvSpPr>
          <p:cNvPr id="35" name="Rectangle 25"/>
          <p:cNvSpPr/>
          <p:nvPr/>
        </p:nvSpPr>
        <p:spPr>
          <a:xfrm rot="5400000">
            <a:off x="7956251" y="1714887"/>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6" name="Rectangle 25"/>
          <p:cNvSpPr/>
          <p:nvPr/>
        </p:nvSpPr>
        <p:spPr>
          <a:xfrm rot="5400000">
            <a:off x="7960092" y="226998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7" name="文本框 36"/>
          <p:cNvSpPr txBox="1"/>
          <p:nvPr/>
        </p:nvSpPr>
        <p:spPr>
          <a:xfrm>
            <a:off x="2848814" y="1971174"/>
            <a:ext cx="4956058" cy="461665"/>
          </a:xfrm>
          <a:prstGeom prst="rect">
            <a:avLst/>
          </a:prstGeom>
          <a:noFill/>
        </p:spPr>
        <p:txBody>
          <a:bodyPr wrap="square" rtlCol="0">
            <a:spAutoFit/>
          </a:bodyPr>
          <a:lstStyle/>
          <a:p>
            <a:pPr algn="ctr"/>
            <a:r>
              <a:rPr lang="en-US" altLang="zh-CN" sz="2400" dirty="0"/>
              <a:t>Transmitted packets from queue 1</a:t>
            </a:r>
            <a:endParaRPr lang="zh-CN" altLang="en-US" sz="2400" dirty="0"/>
          </a:p>
        </p:txBody>
      </p:sp>
      <p:sp>
        <p:nvSpPr>
          <p:cNvPr id="38" name="文本框 37"/>
          <p:cNvSpPr txBox="1"/>
          <p:nvPr/>
        </p:nvSpPr>
        <p:spPr>
          <a:xfrm>
            <a:off x="2848814" y="2530578"/>
            <a:ext cx="4956058" cy="461665"/>
          </a:xfrm>
          <a:prstGeom prst="rect">
            <a:avLst/>
          </a:prstGeom>
          <a:noFill/>
        </p:spPr>
        <p:txBody>
          <a:bodyPr wrap="square" rtlCol="0">
            <a:spAutoFit/>
          </a:bodyPr>
          <a:lstStyle/>
          <a:p>
            <a:pPr algn="ctr"/>
            <a:r>
              <a:rPr lang="en-US" altLang="zh-CN" sz="2400" dirty="0"/>
              <a:t>Transmitted packets from queue 2</a:t>
            </a:r>
            <a:endParaRPr lang="zh-CN" altLang="en-US" sz="2400" dirty="0"/>
          </a:p>
        </p:txBody>
      </p:sp>
      <p:sp>
        <p:nvSpPr>
          <p:cNvPr id="39" name="文本框 38"/>
          <p:cNvSpPr txBox="1"/>
          <p:nvPr/>
        </p:nvSpPr>
        <p:spPr>
          <a:xfrm>
            <a:off x="1455427" y="3399383"/>
            <a:ext cx="6229374" cy="461665"/>
          </a:xfrm>
          <a:prstGeom prst="rect">
            <a:avLst/>
          </a:prstGeom>
          <a:noFill/>
        </p:spPr>
        <p:txBody>
          <a:bodyPr wrap="square" rtlCol="0">
            <a:spAutoFit/>
          </a:bodyPr>
          <a:lstStyle/>
          <a:p>
            <a:pPr algn="ctr"/>
            <a:r>
              <a:rPr lang="en-US" altLang="zh-CN" sz="2400" dirty="0"/>
              <a:t>Queue capacity 1 = Queue capacity 2 = 0.5C</a:t>
            </a:r>
            <a:endParaRPr lang="zh-CN" altLang="en-US" sz="2400" dirty="0"/>
          </a:p>
        </p:txBody>
      </p:sp>
    </p:spTree>
    <p:extLst>
      <p:ext uri="{BB962C8B-B14F-4D97-AF65-F5344CB8AC3E}">
        <p14:creationId xmlns:p14="http://schemas.microsoft.com/office/powerpoint/2010/main" val="2767469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r>
              <a:rPr lang="en-US" altLang="zh-CN" dirty="0"/>
              <a:t>A too small measurement window</a:t>
            </a:r>
          </a:p>
          <a:p>
            <a:pPr lvl="1"/>
            <a:r>
              <a:rPr lang="en-US" altLang="zh-CN" dirty="0"/>
              <a:t>e.g., </a:t>
            </a:r>
            <a:r>
              <a:rPr lang="en-US" altLang="zh-CN" dirty="0" err="1"/>
              <a:t>dq_thresh</a:t>
            </a:r>
            <a:r>
              <a:rPr lang="en-US" altLang="zh-CN" dirty="0"/>
              <a:t> = 3MTU</a:t>
            </a:r>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7" name="矩形 86"/>
          <p:cNvSpPr/>
          <p:nvPr/>
        </p:nvSpPr>
        <p:spPr>
          <a:xfrm>
            <a:off x="7684801" y="4149080"/>
            <a:ext cx="1037553"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5253860" y="4149080"/>
            <a:ext cx="2430941"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819453" y="4149080"/>
            <a:ext cx="2430941"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817454" y="4149080"/>
            <a:ext cx="994740"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
        <p:nvSpPr>
          <p:cNvPr id="6" name="文本框 5"/>
          <p:cNvSpPr txBox="1"/>
          <p:nvPr/>
        </p:nvSpPr>
        <p:spPr>
          <a:xfrm>
            <a:off x="7870563" y="3443298"/>
            <a:ext cx="689718" cy="461665"/>
          </a:xfrm>
          <a:prstGeom prst="rect">
            <a:avLst/>
          </a:prstGeom>
          <a:noFill/>
        </p:spPr>
        <p:txBody>
          <a:bodyPr wrap="square" rtlCol="0">
            <a:spAutoFit/>
          </a:bodyPr>
          <a:lstStyle/>
          <a:p>
            <a:pPr algn="ctr"/>
            <a:r>
              <a:rPr lang="en-US" altLang="zh-CN" sz="2400" dirty="0"/>
              <a:t>C</a:t>
            </a:r>
            <a:endParaRPr lang="zh-CN" altLang="en-US" sz="2400" dirty="0"/>
          </a:p>
        </p:txBody>
      </p:sp>
      <p:sp>
        <p:nvSpPr>
          <p:cNvPr id="38" name="文本框 37"/>
          <p:cNvSpPr txBox="1"/>
          <p:nvPr/>
        </p:nvSpPr>
        <p:spPr>
          <a:xfrm>
            <a:off x="5988166" y="3444061"/>
            <a:ext cx="1010750" cy="461665"/>
          </a:xfrm>
          <a:prstGeom prst="rect">
            <a:avLst/>
          </a:prstGeom>
          <a:noFill/>
        </p:spPr>
        <p:txBody>
          <a:bodyPr wrap="square" rtlCol="0">
            <a:spAutoFit/>
          </a:bodyPr>
          <a:lstStyle/>
          <a:p>
            <a:pPr algn="ctr"/>
            <a:r>
              <a:rPr lang="en-US" altLang="zh-CN" sz="2400" dirty="0"/>
              <a:t>3/7 C</a:t>
            </a:r>
            <a:endParaRPr lang="zh-CN" altLang="en-US" sz="2400" dirty="0"/>
          </a:p>
        </p:txBody>
      </p:sp>
      <p:sp>
        <p:nvSpPr>
          <p:cNvPr id="39" name="文本框 38"/>
          <p:cNvSpPr txBox="1"/>
          <p:nvPr/>
        </p:nvSpPr>
        <p:spPr>
          <a:xfrm>
            <a:off x="3548439" y="3443298"/>
            <a:ext cx="1010750" cy="461665"/>
          </a:xfrm>
          <a:prstGeom prst="rect">
            <a:avLst/>
          </a:prstGeom>
          <a:noFill/>
        </p:spPr>
        <p:txBody>
          <a:bodyPr wrap="square" rtlCol="0">
            <a:spAutoFit/>
          </a:bodyPr>
          <a:lstStyle/>
          <a:p>
            <a:pPr algn="ctr"/>
            <a:r>
              <a:rPr lang="en-US" altLang="zh-CN" sz="2400" dirty="0"/>
              <a:t>3/7 C</a:t>
            </a:r>
            <a:endParaRPr lang="zh-CN" altLang="en-US" sz="2400" dirty="0"/>
          </a:p>
        </p:txBody>
      </p:sp>
      <p:sp>
        <p:nvSpPr>
          <p:cNvPr id="40" name="文本框 39"/>
          <p:cNvSpPr txBox="1"/>
          <p:nvPr/>
        </p:nvSpPr>
        <p:spPr>
          <a:xfrm>
            <a:off x="1969578" y="3443298"/>
            <a:ext cx="689718" cy="461665"/>
          </a:xfrm>
          <a:prstGeom prst="rect">
            <a:avLst/>
          </a:prstGeom>
          <a:noFill/>
        </p:spPr>
        <p:txBody>
          <a:bodyPr wrap="square" rtlCol="0">
            <a:spAutoFit/>
          </a:bodyPr>
          <a:lstStyle/>
          <a:p>
            <a:pPr algn="ctr"/>
            <a:r>
              <a:rPr lang="en-US" altLang="zh-CN" sz="2400" dirty="0"/>
              <a:t>C</a:t>
            </a:r>
            <a:endParaRPr lang="zh-CN" altLang="en-US" sz="2400" dirty="0"/>
          </a:p>
        </p:txBody>
      </p:sp>
      <p:sp>
        <p:nvSpPr>
          <p:cNvPr id="41" name="文本框 40"/>
          <p:cNvSpPr txBox="1"/>
          <p:nvPr/>
        </p:nvSpPr>
        <p:spPr>
          <a:xfrm>
            <a:off x="181054" y="3271499"/>
            <a:ext cx="1679501" cy="830997"/>
          </a:xfrm>
          <a:prstGeom prst="rect">
            <a:avLst/>
          </a:prstGeom>
          <a:noFill/>
        </p:spPr>
        <p:txBody>
          <a:bodyPr wrap="square" rtlCol="0">
            <a:spAutoFit/>
          </a:bodyPr>
          <a:lstStyle/>
          <a:p>
            <a:pPr algn="ctr"/>
            <a:r>
              <a:rPr lang="en-US" altLang="zh-CN" sz="2400" dirty="0"/>
              <a:t>Sample rate of queue 1</a:t>
            </a:r>
            <a:endParaRPr lang="zh-CN" altLang="en-US" sz="2400" dirty="0"/>
          </a:p>
        </p:txBody>
      </p:sp>
    </p:spTree>
    <p:extLst>
      <p:ext uri="{BB962C8B-B14F-4D97-AF65-F5344CB8AC3E}">
        <p14:creationId xmlns:p14="http://schemas.microsoft.com/office/powerpoint/2010/main" val="98802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8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3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6" grpId="0"/>
      <p:bldP spid="38" grpId="0"/>
      <p:bldP spid="39" grpId="0"/>
      <p:bldP spid="40"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r>
              <a:rPr lang="en-US" altLang="zh-CN" dirty="0"/>
              <a:t>A too small measurement window</a:t>
            </a:r>
          </a:p>
          <a:p>
            <a:pPr lvl="1"/>
            <a:r>
              <a:rPr lang="en-US" altLang="zh-CN" dirty="0">
                <a:solidFill>
                  <a:srgbClr val="FF0000"/>
                </a:solidFill>
              </a:rPr>
              <a:t>Degrade measurement accuracy</a:t>
            </a:r>
            <a:endParaRPr lang="en-US" altLang="zh-CN" dirty="0"/>
          </a:p>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7" name="矩形 86"/>
          <p:cNvSpPr/>
          <p:nvPr/>
        </p:nvSpPr>
        <p:spPr>
          <a:xfrm>
            <a:off x="7684801" y="4149080"/>
            <a:ext cx="1037553"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5253860" y="4149080"/>
            <a:ext cx="2430941"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819453" y="4149080"/>
            <a:ext cx="2430941"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817454" y="4149080"/>
            <a:ext cx="994740"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
        <p:nvSpPr>
          <p:cNvPr id="37" name="文本框 36"/>
          <p:cNvSpPr txBox="1"/>
          <p:nvPr/>
        </p:nvSpPr>
        <p:spPr>
          <a:xfrm>
            <a:off x="7870563" y="3443298"/>
            <a:ext cx="689718" cy="461665"/>
          </a:xfrm>
          <a:prstGeom prst="rect">
            <a:avLst/>
          </a:prstGeom>
          <a:noFill/>
        </p:spPr>
        <p:txBody>
          <a:bodyPr wrap="square" rtlCol="0">
            <a:spAutoFit/>
          </a:bodyPr>
          <a:lstStyle/>
          <a:p>
            <a:pPr algn="ctr"/>
            <a:r>
              <a:rPr lang="en-US" altLang="zh-CN" sz="2400" dirty="0"/>
              <a:t>C</a:t>
            </a:r>
            <a:endParaRPr lang="zh-CN" altLang="en-US" sz="2400" dirty="0"/>
          </a:p>
        </p:txBody>
      </p:sp>
      <p:sp>
        <p:nvSpPr>
          <p:cNvPr id="38" name="文本框 37"/>
          <p:cNvSpPr txBox="1"/>
          <p:nvPr/>
        </p:nvSpPr>
        <p:spPr>
          <a:xfrm>
            <a:off x="5988166" y="3444061"/>
            <a:ext cx="1010750" cy="461665"/>
          </a:xfrm>
          <a:prstGeom prst="rect">
            <a:avLst/>
          </a:prstGeom>
          <a:noFill/>
        </p:spPr>
        <p:txBody>
          <a:bodyPr wrap="square" rtlCol="0">
            <a:spAutoFit/>
          </a:bodyPr>
          <a:lstStyle/>
          <a:p>
            <a:pPr algn="ctr"/>
            <a:r>
              <a:rPr lang="en-US" altLang="zh-CN" sz="2400" dirty="0"/>
              <a:t>3/7 C</a:t>
            </a:r>
            <a:endParaRPr lang="zh-CN" altLang="en-US" sz="2400" dirty="0"/>
          </a:p>
        </p:txBody>
      </p:sp>
      <p:sp>
        <p:nvSpPr>
          <p:cNvPr id="39" name="文本框 38"/>
          <p:cNvSpPr txBox="1"/>
          <p:nvPr/>
        </p:nvSpPr>
        <p:spPr>
          <a:xfrm>
            <a:off x="3548439" y="3443298"/>
            <a:ext cx="1010750" cy="461665"/>
          </a:xfrm>
          <a:prstGeom prst="rect">
            <a:avLst/>
          </a:prstGeom>
          <a:noFill/>
        </p:spPr>
        <p:txBody>
          <a:bodyPr wrap="square" rtlCol="0">
            <a:spAutoFit/>
          </a:bodyPr>
          <a:lstStyle/>
          <a:p>
            <a:pPr algn="ctr"/>
            <a:r>
              <a:rPr lang="en-US" altLang="zh-CN" sz="2400" dirty="0"/>
              <a:t>3/7 C</a:t>
            </a:r>
            <a:endParaRPr lang="zh-CN" altLang="en-US" sz="2400" dirty="0"/>
          </a:p>
        </p:txBody>
      </p:sp>
      <p:sp>
        <p:nvSpPr>
          <p:cNvPr id="40" name="文本框 39"/>
          <p:cNvSpPr txBox="1"/>
          <p:nvPr/>
        </p:nvSpPr>
        <p:spPr>
          <a:xfrm>
            <a:off x="1969578" y="3443298"/>
            <a:ext cx="689718" cy="461665"/>
          </a:xfrm>
          <a:prstGeom prst="rect">
            <a:avLst/>
          </a:prstGeom>
          <a:noFill/>
        </p:spPr>
        <p:txBody>
          <a:bodyPr wrap="square" rtlCol="0">
            <a:spAutoFit/>
          </a:bodyPr>
          <a:lstStyle/>
          <a:p>
            <a:pPr algn="ctr"/>
            <a:r>
              <a:rPr lang="en-US" altLang="zh-CN" sz="2400" dirty="0"/>
              <a:t>C</a:t>
            </a:r>
            <a:endParaRPr lang="zh-CN" altLang="en-US" sz="2400" dirty="0"/>
          </a:p>
        </p:txBody>
      </p:sp>
      <p:sp>
        <p:nvSpPr>
          <p:cNvPr id="41" name="文本框 40"/>
          <p:cNvSpPr txBox="1"/>
          <p:nvPr/>
        </p:nvSpPr>
        <p:spPr>
          <a:xfrm>
            <a:off x="181054" y="3271499"/>
            <a:ext cx="1679501" cy="830997"/>
          </a:xfrm>
          <a:prstGeom prst="rect">
            <a:avLst/>
          </a:prstGeom>
          <a:noFill/>
        </p:spPr>
        <p:txBody>
          <a:bodyPr wrap="square" rtlCol="0">
            <a:spAutoFit/>
          </a:bodyPr>
          <a:lstStyle/>
          <a:p>
            <a:pPr algn="ctr"/>
            <a:r>
              <a:rPr lang="en-US" altLang="zh-CN" sz="2400" dirty="0"/>
              <a:t>Sample rate of queue 1</a:t>
            </a:r>
            <a:endParaRPr lang="zh-CN" altLang="en-US" sz="2400" dirty="0"/>
          </a:p>
        </p:txBody>
      </p:sp>
    </p:spTree>
    <p:extLst>
      <p:ext uri="{BB962C8B-B14F-4D97-AF65-F5344CB8AC3E}">
        <p14:creationId xmlns:p14="http://schemas.microsoft.com/office/powerpoint/2010/main" val="180789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r>
              <a:rPr lang="en-US" altLang="zh-CN" dirty="0"/>
              <a:t>A too small measurement window</a:t>
            </a:r>
          </a:p>
          <a:p>
            <a:pPr lvl="1"/>
            <a:r>
              <a:rPr lang="en-US" altLang="zh-CN" dirty="0">
                <a:solidFill>
                  <a:srgbClr val="FF0000"/>
                </a:solidFill>
              </a:rPr>
              <a:t>Degrade measurement accuracy</a:t>
            </a:r>
            <a:endParaRPr lang="en-US" altLang="zh-CN" dirty="0"/>
          </a:p>
          <a:p>
            <a:r>
              <a:rPr lang="en-US" altLang="zh-CN" dirty="0"/>
              <a:t>A too large measurement window</a:t>
            </a:r>
          </a:p>
          <a:p>
            <a:pPr lvl="1"/>
            <a:r>
              <a:rPr lang="en-US" altLang="zh-CN" dirty="0" err="1"/>
              <a:t>e.g</a:t>
            </a:r>
            <a:r>
              <a:rPr lang="en-US" altLang="zh-CN" dirty="0"/>
              <a:t>, </a:t>
            </a:r>
            <a:r>
              <a:rPr lang="en-US" altLang="zh-CN" dirty="0" err="1"/>
              <a:t>dq_thresh</a:t>
            </a:r>
            <a:r>
              <a:rPr lang="en-US" altLang="zh-CN" dirty="0"/>
              <a:t> = 20MTU</a:t>
            </a:r>
          </a:p>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8" name="矩形 87"/>
          <p:cNvSpPr/>
          <p:nvPr/>
        </p:nvSpPr>
        <p:spPr>
          <a:xfrm>
            <a:off x="-1188641" y="4149080"/>
            <a:ext cx="9910609"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Tree>
    <p:extLst>
      <p:ext uri="{BB962C8B-B14F-4D97-AF65-F5344CB8AC3E}">
        <p14:creationId xmlns:p14="http://schemas.microsoft.com/office/powerpoint/2010/main" val="360818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r>
              <a:rPr lang="en-US" altLang="zh-CN" dirty="0"/>
              <a:t>A too small measurement window</a:t>
            </a:r>
          </a:p>
          <a:p>
            <a:pPr lvl="1"/>
            <a:r>
              <a:rPr lang="en-US" altLang="zh-CN" dirty="0">
                <a:solidFill>
                  <a:srgbClr val="FF0000"/>
                </a:solidFill>
              </a:rPr>
              <a:t>Degrade measurement accuracy</a:t>
            </a:r>
            <a:endParaRPr lang="en-US" altLang="zh-CN" dirty="0"/>
          </a:p>
          <a:p>
            <a:r>
              <a:rPr lang="en-US" altLang="zh-CN" dirty="0"/>
              <a:t>A too large measurement window</a:t>
            </a:r>
          </a:p>
          <a:p>
            <a:pPr lvl="1"/>
            <a:r>
              <a:rPr lang="en-US" altLang="zh-CN" dirty="0">
                <a:solidFill>
                  <a:srgbClr val="FF0000"/>
                </a:solidFill>
              </a:rPr>
              <a:t>Cannot efficiently capture the dynamic changes</a:t>
            </a:r>
          </a:p>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1" name="Rectangle 25"/>
          <p:cNvSpPr/>
          <p:nvPr/>
        </p:nvSpPr>
        <p:spPr>
          <a:xfrm>
            <a:off x="8404161"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62" name="Straight Arrow Connector 4"/>
          <p:cNvCxnSpPr/>
          <p:nvPr/>
        </p:nvCxnSpPr>
        <p:spPr>
          <a:xfrm>
            <a:off x="467544" y="5707524"/>
            <a:ext cx="8228988" cy="0"/>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2093971" y="5805264"/>
            <a:ext cx="4956058" cy="461665"/>
          </a:xfrm>
          <a:prstGeom prst="rect">
            <a:avLst/>
          </a:prstGeom>
          <a:noFill/>
        </p:spPr>
        <p:txBody>
          <a:bodyPr wrap="square" rtlCol="0">
            <a:spAutoFit/>
          </a:bodyPr>
          <a:lstStyle/>
          <a:p>
            <a:pPr algn="ctr"/>
            <a:r>
              <a:rPr lang="en-US" altLang="zh-CN" sz="2400" dirty="0"/>
              <a:t>Sequence of packets</a:t>
            </a:r>
            <a:endParaRPr lang="zh-CN" altLang="en-US" sz="2400" dirty="0"/>
          </a:p>
        </p:txBody>
      </p:sp>
      <p:sp>
        <p:nvSpPr>
          <p:cNvPr id="64" name="Rectangle 25"/>
          <p:cNvSpPr/>
          <p:nvPr/>
        </p:nvSpPr>
        <p:spPr>
          <a:xfrm>
            <a:off x="8056326"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7711467"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7366608"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7" name="Rectangle 25"/>
          <p:cNvSpPr/>
          <p:nvPr/>
        </p:nvSpPr>
        <p:spPr>
          <a:xfrm>
            <a:off x="7025582"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8" name="Rectangle 25"/>
          <p:cNvSpPr/>
          <p:nvPr/>
        </p:nvSpPr>
        <p:spPr>
          <a:xfrm>
            <a:off x="6680723"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9" name="Rectangle 25"/>
          <p:cNvSpPr/>
          <p:nvPr/>
        </p:nvSpPr>
        <p:spPr>
          <a:xfrm>
            <a:off x="6332566"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0" name="Rectangle 25"/>
          <p:cNvSpPr/>
          <p:nvPr/>
        </p:nvSpPr>
        <p:spPr>
          <a:xfrm>
            <a:off x="5988165" y="4414766"/>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1" name="Rectangle 25"/>
          <p:cNvSpPr/>
          <p:nvPr/>
        </p:nvSpPr>
        <p:spPr>
          <a:xfrm>
            <a:off x="564376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2" name="Rectangle 25"/>
          <p:cNvSpPr/>
          <p:nvPr/>
        </p:nvSpPr>
        <p:spPr>
          <a:xfrm>
            <a:off x="5296092" y="4412499"/>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3" name="Rectangle 25"/>
          <p:cNvSpPr/>
          <p:nvPr/>
        </p:nvSpPr>
        <p:spPr>
          <a:xfrm>
            <a:off x="4956214" y="4414766"/>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4" name="Rectangle 25"/>
          <p:cNvSpPr/>
          <p:nvPr/>
        </p:nvSpPr>
        <p:spPr>
          <a:xfrm>
            <a:off x="460854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5" name="Rectangle 25"/>
          <p:cNvSpPr/>
          <p:nvPr/>
        </p:nvSpPr>
        <p:spPr>
          <a:xfrm>
            <a:off x="4253729"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6" name="Rectangle 25"/>
          <p:cNvSpPr/>
          <p:nvPr/>
        </p:nvSpPr>
        <p:spPr>
          <a:xfrm>
            <a:off x="3905572"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7" name="Rectangle 25"/>
          <p:cNvSpPr/>
          <p:nvPr/>
        </p:nvSpPr>
        <p:spPr>
          <a:xfrm>
            <a:off x="354802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8" name="Rectangle 25"/>
          <p:cNvSpPr/>
          <p:nvPr/>
        </p:nvSpPr>
        <p:spPr>
          <a:xfrm>
            <a:off x="3203627"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79" name="Rectangle 25"/>
          <p:cNvSpPr/>
          <p:nvPr/>
        </p:nvSpPr>
        <p:spPr>
          <a:xfrm>
            <a:off x="2848814"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0" name="Rectangle 25"/>
          <p:cNvSpPr/>
          <p:nvPr/>
        </p:nvSpPr>
        <p:spPr>
          <a:xfrm>
            <a:off x="2500200"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1" name="Rectangle 25"/>
          <p:cNvSpPr/>
          <p:nvPr/>
        </p:nvSpPr>
        <p:spPr>
          <a:xfrm>
            <a:off x="2155663"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2" name="Rectangle 25"/>
          <p:cNvSpPr/>
          <p:nvPr/>
        </p:nvSpPr>
        <p:spPr>
          <a:xfrm>
            <a:off x="1811262" y="4414765"/>
            <a:ext cx="318193" cy="97424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3" name="Rectangle 25"/>
          <p:cNvSpPr/>
          <p:nvPr/>
        </p:nvSpPr>
        <p:spPr>
          <a:xfrm>
            <a:off x="1455426"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4" name="Rectangle 25"/>
          <p:cNvSpPr/>
          <p:nvPr/>
        </p:nvSpPr>
        <p:spPr>
          <a:xfrm>
            <a:off x="1109148" y="4414765"/>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5" name="Rectangle 25"/>
          <p:cNvSpPr/>
          <p:nvPr/>
        </p:nvSpPr>
        <p:spPr>
          <a:xfrm>
            <a:off x="763610"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p:cNvSpPr/>
          <p:nvPr/>
        </p:nvSpPr>
        <p:spPr>
          <a:xfrm>
            <a:off x="418437" y="4412499"/>
            <a:ext cx="318193" cy="974241"/>
          </a:xfrm>
          <a:prstGeom prst="rect">
            <a:avLst/>
          </a:prstGeom>
          <a:solidFill>
            <a:schemeClr val="bg2">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21" name="文本框 120"/>
          <p:cNvSpPr txBox="1"/>
          <p:nvPr/>
        </p:nvSpPr>
        <p:spPr>
          <a:xfrm>
            <a:off x="5076056" y="5805264"/>
            <a:ext cx="4956058" cy="461665"/>
          </a:xfrm>
          <a:prstGeom prst="rect">
            <a:avLst/>
          </a:prstGeom>
          <a:noFill/>
        </p:spPr>
        <p:txBody>
          <a:bodyPr wrap="square" rtlCol="0">
            <a:spAutoFit/>
          </a:bodyPr>
          <a:lstStyle/>
          <a:p>
            <a:pPr algn="ctr"/>
            <a:r>
              <a:rPr lang="en-US" altLang="zh-CN" sz="2400" dirty="0"/>
              <a:t>Link capacity: C</a:t>
            </a:r>
            <a:endParaRPr lang="zh-CN" altLang="en-US" sz="2400" dirty="0"/>
          </a:p>
        </p:txBody>
      </p:sp>
      <p:sp>
        <p:nvSpPr>
          <p:cNvPr id="37" name="矩形 36"/>
          <p:cNvSpPr/>
          <p:nvPr/>
        </p:nvSpPr>
        <p:spPr>
          <a:xfrm>
            <a:off x="-1188640" y="4149080"/>
            <a:ext cx="9910994" cy="1440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7750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Trade-off of Measurement Window</a:t>
            </a:r>
            <a:endParaRPr lang="zh-CN" altLang="en-US" dirty="0"/>
          </a:p>
        </p:txBody>
      </p:sp>
      <p:sp>
        <p:nvSpPr>
          <p:cNvPr id="3" name="内容占位符 2"/>
          <p:cNvSpPr>
            <a:spLocks noGrp="1"/>
          </p:cNvSpPr>
          <p:nvPr>
            <p:ph idx="1"/>
          </p:nvPr>
        </p:nvSpPr>
        <p:spPr/>
        <p:txBody>
          <a:bodyPr/>
          <a:lstStyle/>
          <a:p>
            <a:r>
              <a:rPr lang="en-US" altLang="zh-CN" dirty="0"/>
              <a:t>A too small measurement window</a:t>
            </a:r>
          </a:p>
          <a:p>
            <a:pPr lvl="1"/>
            <a:r>
              <a:rPr lang="en-US" altLang="zh-CN" dirty="0">
                <a:solidFill>
                  <a:srgbClr val="FF0000"/>
                </a:solidFill>
              </a:rPr>
              <a:t>Degrade measurement accuracy</a:t>
            </a:r>
            <a:endParaRPr lang="en-US" altLang="zh-CN" dirty="0"/>
          </a:p>
          <a:p>
            <a:r>
              <a:rPr lang="en-US" altLang="zh-CN" dirty="0"/>
              <a:t>A too large measurement window</a:t>
            </a:r>
          </a:p>
          <a:p>
            <a:pPr lvl="1"/>
            <a:r>
              <a:rPr lang="en-US" altLang="zh-CN" dirty="0">
                <a:solidFill>
                  <a:srgbClr val="FF0000"/>
                </a:solidFill>
              </a:rPr>
              <a:t>Cannot efficiently capture the dynamic changes</a:t>
            </a:r>
          </a:p>
          <a:p>
            <a:pPr lvl="1"/>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 useBgFill="1">
        <p:nvSpPr>
          <p:cNvPr id="34" name="Rounded Rectangle 51"/>
          <p:cNvSpPr/>
          <p:nvPr/>
        </p:nvSpPr>
        <p:spPr>
          <a:xfrm>
            <a:off x="1187624" y="4509120"/>
            <a:ext cx="6840760" cy="1080120"/>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600" dirty="0"/>
              <a:t>Rate measurement is non-trivial</a:t>
            </a:r>
            <a:endParaRPr lang="zh-CN" altLang="en-US" sz="3600" dirty="0"/>
          </a:p>
        </p:txBody>
      </p:sp>
    </p:spTree>
    <p:extLst>
      <p:ext uri="{BB962C8B-B14F-4D97-AF65-F5344CB8AC3E}">
        <p14:creationId xmlns:p14="http://schemas.microsoft.com/office/powerpoint/2010/main" val="520142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Another View</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Ideal ECN/RED solution</a:t>
                </a:r>
              </a:p>
              <a:p>
                <a:pPr lvl="1"/>
                <a:r>
                  <a:rPr lang="en-US" altLang="zh-CN" dirty="0"/>
                  <a:t>Packets should get marked if </a:t>
                </a:r>
                <a14:m>
                  <m:oMath xmlns:m="http://schemas.openxmlformats.org/officeDocument/2006/math">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𝑄</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rPr>
                      <m:t>&gt;</m:t>
                    </m:r>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𝐶</m:t>
                        </m:r>
                      </m:e>
                      <m:sub>
                        <m:r>
                          <a:rPr lang="en-US" altLang="zh-CN" i="1">
                            <a:solidFill>
                              <a:srgbClr val="0000CC"/>
                            </a:solidFill>
                            <a:latin typeface="Cambria Math" panose="02040503050406030204" pitchFamily="18" charset="0"/>
                          </a:rPr>
                          <m:t>𝑖</m:t>
                        </m:r>
                      </m:sub>
                    </m:sSub>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oMath>
                </a14:m>
                <a:endParaRPr lang="en-US" altLang="zh-CN"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grpSp>
        <p:nvGrpSpPr>
          <p:cNvPr id="6" name="Group 151"/>
          <p:cNvGrpSpPr>
            <a:grpSpLocks/>
          </p:cNvGrpSpPr>
          <p:nvPr/>
        </p:nvGrpSpPr>
        <p:grpSpPr bwMode="auto">
          <a:xfrm>
            <a:off x="2483768" y="4212017"/>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9" name="Rectangle 25"/>
          <p:cNvSpPr/>
          <p:nvPr/>
        </p:nvSpPr>
        <p:spPr>
          <a:xfrm>
            <a:off x="4668939"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 name="Rectangle 25"/>
          <p:cNvSpPr/>
          <p:nvPr/>
        </p:nvSpPr>
        <p:spPr>
          <a:xfrm>
            <a:off x="4167706"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grpSp>
        <p:nvGrpSpPr>
          <p:cNvPr id="11" name="Group 40"/>
          <p:cNvGrpSpPr/>
          <p:nvPr/>
        </p:nvGrpSpPr>
        <p:grpSpPr>
          <a:xfrm>
            <a:off x="5751619" y="4506765"/>
            <a:ext cx="1011933" cy="684986"/>
            <a:chOff x="6897409" y="2819400"/>
            <a:chExt cx="705793" cy="762000"/>
          </a:xfrm>
        </p:grpSpPr>
        <p:cxnSp>
          <p:nvCxnSpPr>
            <p:cNvPr id="1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ectangle 25"/>
          <p:cNvSpPr/>
          <p:nvPr/>
        </p:nvSpPr>
        <p:spPr>
          <a:xfrm>
            <a:off x="5148064"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mc:AlternateContent xmlns:mc="http://schemas.openxmlformats.org/markup-compatibility/2006" xmlns:a14="http://schemas.microsoft.com/office/drawing/2010/main">
        <mc:Choice Requires="a14">
          <p:sp>
            <p:nvSpPr>
              <p:cNvPr id="15" name="TextBox 49"/>
              <p:cNvSpPr txBox="1"/>
              <p:nvPr/>
            </p:nvSpPr>
            <p:spPr>
              <a:xfrm>
                <a:off x="5735137" y="4264861"/>
                <a:ext cx="3229351" cy="523220"/>
              </a:xfrm>
              <a:prstGeom prst="rect">
                <a:avLst/>
              </a:prstGeom>
              <a:noFill/>
            </p:spPr>
            <p:txBody>
              <a:bodyPr wrap="square" rtlCol="0">
                <a:spAutoFit/>
              </a:bodyPr>
              <a:lstStyle/>
              <a:p>
                <a:pPr algn="ctr"/>
                <a:r>
                  <a:rPr lang="en-US" altLang="zh-CN" sz="2800" b="1" i="1" dirty="0">
                    <a:solidFill>
                      <a:srgbClr val="FF0000"/>
                    </a:solidFill>
                  </a:rPr>
                  <a:t>varying</a:t>
                </a:r>
                <a:r>
                  <a:rPr lang="en-US" altLang="zh-CN" sz="2800" dirty="0">
                    <a:solidFill>
                      <a:srgbClr val="FF0000"/>
                    </a:solidFill>
                  </a:rPr>
                  <a:t> capacity: </a:t>
                </a:r>
                <a14:m>
                  <m:oMath xmlns:m="http://schemas.openxmlformats.org/officeDocument/2006/math">
                    <m:sSub>
                      <m:sSubPr>
                        <m:ctrlPr>
                          <a:rPr lang="en-US" altLang="zh-CN" sz="280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𝐶</m:t>
                        </m:r>
                      </m:e>
                      <m:sub>
                        <m:r>
                          <a:rPr lang="en-US" altLang="zh-CN" sz="2800" b="0" i="1" dirty="0" smtClean="0">
                            <a:solidFill>
                              <a:srgbClr val="FF0000"/>
                            </a:solidFill>
                            <a:latin typeface="Cambria Math" panose="02040503050406030204" pitchFamily="18" charset="0"/>
                          </a:rPr>
                          <m:t>𝑖</m:t>
                        </m:r>
                      </m:sub>
                    </m:sSub>
                  </m:oMath>
                </a14:m>
                <a:endParaRPr lang="zh-CN" altLang="en-US" sz="2800" dirty="0">
                  <a:solidFill>
                    <a:srgbClr val="FF0000"/>
                  </a:solidFill>
                </a:endParaRPr>
              </a:p>
            </p:txBody>
          </p:sp>
        </mc:Choice>
        <mc:Fallback xmlns="">
          <p:sp>
            <p:nvSpPr>
              <p:cNvPr id="15" name="TextBox 49"/>
              <p:cNvSpPr txBox="1">
                <a:spLocks noRot="1" noChangeAspect="1" noMove="1" noResize="1" noEditPoints="1" noAdjustHandles="1" noChangeArrowheads="1" noChangeShapeType="1" noTextEdit="1"/>
              </p:cNvSpPr>
              <p:nvPr/>
            </p:nvSpPr>
            <p:spPr>
              <a:xfrm>
                <a:off x="5735137" y="4264861"/>
                <a:ext cx="3229351" cy="523220"/>
              </a:xfrm>
              <a:prstGeom prst="rect">
                <a:avLst/>
              </a:prstGeom>
              <a:blipFill>
                <a:blip r:embed="rId4"/>
                <a:stretch>
                  <a:fillRect l="-1132" t="-11765" b="-34118"/>
                </a:stretch>
              </a:blipFill>
            </p:spPr>
            <p:txBody>
              <a:bodyPr/>
              <a:lstStyle/>
              <a:p>
                <a:r>
                  <a:rPr lang="zh-CN" altLang="en-US">
                    <a:noFill/>
                  </a:rPr>
                  <a:t> </a:t>
                </a:r>
              </a:p>
            </p:txBody>
          </p:sp>
        </mc:Fallback>
      </mc:AlternateContent>
      <p:sp>
        <p:nvSpPr>
          <p:cNvPr id="16" name="左大括号 15"/>
          <p:cNvSpPr/>
          <p:nvPr/>
        </p:nvSpPr>
        <p:spPr>
          <a:xfrm rot="5400000">
            <a:off x="4658892" y="3116771"/>
            <a:ext cx="477403" cy="136503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TextBox 49"/>
              <p:cNvSpPr txBox="1"/>
              <p:nvPr/>
            </p:nvSpPr>
            <p:spPr>
              <a:xfrm>
                <a:off x="3417125" y="2996952"/>
                <a:ext cx="3229351" cy="523220"/>
              </a:xfrm>
              <a:prstGeom prst="rect">
                <a:avLst/>
              </a:prstGeom>
              <a:noFill/>
            </p:spPr>
            <p:txBody>
              <a:bodyPr wrap="square" rtlCol="0">
                <a:spAutoFit/>
              </a:bodyPr>
              <a:lstStyle/>
              <a:p>
                <a:pPr algn="ctr"/>
                <a:r>
                  <a:rPr lang="en-US" altLang="zh-CN" sz="2800" dirty="0">
                    <a:solidFill>
                      <a:srgbClr val="FF0000"/>
                    </a:solidFill>
                  </a:rPr>
                  <a:t>queue length: </a:t>
                </a:r>
                <a14:m>
                  <m:oMath xmlns:m="http://schemas.openxmlformats.org/officeDocument/2006/math">
                    <m:sSub>
                      <m:sSubPr>
                        <m:ctrlPr>
                          <a:rPr lang="en-US" altLang="zh-CN" sz="280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𝑄</m:t>
                        </m:r>
                      </m:e>
                      <m:sub>
                        <m:r>
                          <a:rPr lang="en-US" altLang="zh-CN" sz="2800" b="0" i="1" dirty="0" smtClean="0">
                            <a:solidFill>
                              <a:srgbClr val="FF0000"/>
                            </a:solidFill>
                            <a:latin typeface="Cambria Math" panose="02040503050406030204" pitchFamily="18" charset="0"/>
                          </a:rPr>
                          <m:t>𝑖</m:t>
                        </m:r>
                      </m:sub>
                    </m:sSub>
                  </m:oMath>
                </a14:m>
                <a:endParaRPr lang="zh-CN" altLang="en-US" sz="2800" dirty="0">
                  <a:solidFill>
                    <a:srgbClr val="FF0000"/>
                  </a:solidFill>
                </a:endParaRPr>
              </a:p>
            </p:txBody>
          </p:sp>
        </mc:Choice>
        <mc:Fallback xmlns="">
          <p:sp>
            <p:nvSpPr>
              <p:cNvPr id="17" name="TextBox 49"/>
              <p:cNvSpPr txBox="1">
                <a:spLocks noRot="1" noChangeAspect="1" noMove="1" noResize="1" noEditPoints="1" noAdjustHandles="1" noChangeArrowheads="1" noChangeShapeType="1" noTextEdit="1"/>
              </p:cNvSpPr>
              <p:nvPr/>
            </p:nvSpPr>
            <p:spPr>
              <a:xfrm>
                <a:off x="3417125" y="2996952"/>
                <a:ext cx="3229351" cy="523220"/>
              </a:xfrm>
              <a:prstGeom prst="rect">
                <a:avLst/>
              </a:prstGeom>
              <a:blipFill>
                <a:blip r:embed="rId5"/>
                <a:stretch>
                  <a:fillRect t="-11765" b="-34118"/>
                </a:stretch>
              </a:blipFill>
            </p:spPr>
            <p:txBody>
              <a:bodyPr/>
              <a:lstStyle/>
              <a:p>
                <a:r>
                  <a:rPr lang="zh-CN" altLang="en-US">
                    <a:noFill/>
                  </a:rPr>
                  <a:t> </a:t>
                </a:r>
              </a:p>
            </p:txBody>
          </p:sp>
        </mc:Fallback>
      </mc:AlternateContent>
      <p:sp>
        <p:nvSpPr>
          <p:cNvPr id="18" name="Rectangle 25"/>
          <p:cNvSpPr/>
          <p:nvPr/>
        </p:nvSpPr>
        <p:spPr>
          <a:xfrm>
            <a:off x="3666473" y="4241977"/>
            <a:ext cx="432048" cy="1153761"/>
          </a:xfrm>
          <a:prstGeom prst="rect">
            <a:avLst/>
          </a:prstGeom>
          <a:solidFill>
            <a:srgbClr val="0000CC"/>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effectLst>
                <a:glow rad="228600">
                  <a:schemeClr val="accent6">
                    <a:satMod val="175000"/>
                    <a:alpha val="40000"/>
                  </a:schemeClr>
                </a:glow>
              </a:effectLst>
            </a:endParaRPr>
          </a:p>
        </p:txBody>
      </p:sp>
      <p:sp>
        <p:nvSpPr>
          <p:cNvPr id="19" name="椭圆 18"/>
          <p:cNvSpPr/>
          <p:nvPr/>
        </p:nvSpPr>
        <p:spPr>
          <a:xfrm>
            <a:off x="3756497" y="4681880"/>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31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1"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par>
                          <p:cTn id="18" fill="hold">
                            <p:stCondLst>
                              <p:cond delay="500"/>
                            </p:stCondLst>
                            <p:childTnLst>
                              <p:par>
                                <p:cTn id="19" presetID="26" presetClass="emph" presetSubtype="0" fill="hold" grpId="0" nodeType="afterEffect">
                                  <p:stCondLst>
                                    <p:cond delay="0"/>
                                  </p:stCondLst>
                                  <p:childTnLst>
                                    <p:animEffect transition="out" filter="fade">
                                      <p:cBhvr>
                                        <p:cTn id="20" dur="2000" tmFilter="0, 0; .2, .5; .8, .5; 1, 0"/>
                                        <p:tgtEl>
                                          <p:spTgt spid="19"/>
                                        </p:tgtEl>
                                      </p:cBhvr>
                                    </p:animEffect>
                                    <p:animScale>
                                      <p:cBhvr>
                                        <p:cTn id="21" dur="100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Inside the Data Center (DC)</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Network requirements of applications</a:t>
            </a:r>
          </a:p>
          <a:p>
            <a:pPr lvl="1"/>
            <a:r>
              <a:rPr lang="en-US" altLang="zh-CN" dirty="0"/>
              <a:t>Desire </a:t>
            </a:r>
            <a:r>
              <a:rPr lang="en-US" altLang="zh-CN" dirty="0">
                <a:solidFill>
                  <a:srgbClr val="0000CC"/>
                </a:solidFill>
                <a:ea typeface="+mj-ea"/>
                <a:cs typeface="Times New Roman" panose="02020603050405020304" pitchFamily="18" charset="0"/>
              </a:rPr>
              <a:t>low latency </a:t>
            </a:r>
            <a:r>
              <a:rPr lang="en-US" altLang="zh-CN" dirty="0"/>
              <a:t>for short messages</a:t>
            </a:r>
          </a:p>
          <a:p>
            <a:pPr lvl="1"/>
            <a:r>
              <a:rPr lang="en-US" altLang="zh-CN" dirty="0"/>
              <a:t>Desire </a:t>
            </a:r>
            <a:r>
              <a:rPr lang="en-US" altLang="zh-CN" dirty="0">
                <a:solidFill>
                  <a:srgbClr val="0000CC"/>
                </a:solidFill>
                <a:ea typeface="+mj-ea"/>
                <a:cs typeface="Times New Roman" panose="02020603050405020304" pitchFamily="18" charset="0"/>
              </a:rPr>
              <a:t>high throughput </a:t>
            </a:r>
            <a:r>
              <a:rPr lang="en-US" altLang="zh-CN" dirty="0"/>
              <a:t>for large flows</a:t>
            </a:r>
            <a:endParaRPr lang="zh-CN" alt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134454"/>
            <a:ext cx="1325838" cy="126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4" descr="http://www.thecus.com/upload_new/app/icon/sup_app_icon_348.f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183825"/>
            <a:ext cx="1161278" cy="11612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4077072"/>
            <a:ext cx="1818712" cy="144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4208" y="4149080"/>
            <a:ext cx="2047830" cy="1089271"/>
          </a:xfrm>
          <a:prstGeom prst="rect">
            <a:avLst/>
          </a:prstGeom>
        </p:spPr>
      </p:pic>
      <p:sp>
        <p:nvSpPr>
          <p:cNvPr id="7" name="页脚占位符 6"/>
          <p:cNvSpPr>
            <a:spLocks noGrp="1"/>
          </p:cNvSpPr>
          <p:nvPr>
            <p:ph type="ftr" sz="quarter" idx="11"/>
          </p:nvPr>
        </p:nvSpPr>
        <p:spPr/>
        <p:txBody>
          <a:bodyPr/>
          <a:lstStyle/>
          <a:p>
            <a:r>
              <a:rPr lang="en-US" altLang="zh-CN"/>
              <a:t>ACM CoNEXT, Irvine, CA, December 2016</a:t>
            </a:r>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37779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Another View</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Ideal ECN/RED solution</a:t>
                </a:r>
              </a:p>
              <a:p>
                <a:pPr lvl="1"/>
                <a:r>
                  <a:rPr lang="en-US" altLang="zh-CN" dirty="0"/>
                  <a:t>Packets should get marked if </a:t>
                </a:r>
                <a14:m>
                  <m:oMath xmlns:m="http://schemas.openxmlformats.org/officeDocument/2006/math">
                    <m:f>
                      <m:fPr>
                        <m:type m:val="lin"/>
                        <m:ctrlPr>
                          <a:rPr lang="en-US" altLang="zh-CN" i="1" smtClean="0">
                            <a:solidFill>
                              <a:srgbClr val="0000CC"/>
                            </a:solidFill>
                            <a:latin typeface="Cambria Math" panose="02040503050406030204" pitchFamily="18" charset="0"/>
                          </a:rPr>
                        </m:ctrlPr>
                      </m:fPr>
                      <m:num>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𝑄</m:t>
                            </m:r>
                          </m:e>
                          <m:sub>
                            <m:r>
                              <a:rPr lang="en-US" altLang="zh-CN" i="1">
                                <a:solidFill>
                                  <a:srgbClr val="0000CC"/>
                                </a:solidFill>
                                <a:latin typeface="Cambria Math" panose="02040503050406030204" pitchFamily="18" charset="0"/>
                              </a:rPr>
                              <m:t>𝑖</m:t>
                            </m:r>
                          </m:sub>
                        </m:sSub>
                      </m:num>
                      <m:den>
                        <m:sSub>
                          <m:sSubPr>
                            <m:ctrlPr>
                              <a:rPr lang="en-US" altLang="zh-CN" i="1">
                                <a:solidFill>
                                  <a:srgbClr val="0000CC"/>
                                </a:solidFill>
                                <a:latin typeface="Cambria Math" panose="02040503050406030204" pitchFamily="18" charset="0"/>
                              </a:rPr>
                            </m:ctrlPr>
                          </m:sSubPr>
                          <m:e>
                            <m:r>
                              <a:rPr lang="en-US" altLang="zh-CN" i="1">
                                <a:solidFill>
                                  <a:srgbClr val="0000CC"/>
                                </a:solidFill>
                                <a:latin typeface="Cambria Math" panose="02040503050406030204" pitchFamily="18" charset="0"/>
                              </a:rPr>
                              <m:t>𝐶</m:t>
                            </m:r>
                          </m:e>
                          <m:sub>
                            <m:r>
                              <a:rPr lang="en-US" altLang="zh-CN" i="1">
                                <a:solidFill>
                                  <a:srgbClr val="0000CC"/>
                                </a:solidFill>
                                <a:latin typeface="Cambria Math" panose="02040503050406030204" pitchFamily="18" charset="0"/>
                              </a:rPr>
                              <m:t>𝑖</m:t>
                            </m:r>
                          </m:sub>
                        </m:sSub>
                      </m:den>
                    </m:f>
                    <m:r>
                      <a:rPr lang="en-US" altLang="zh-CN" i="1" dirty="0" smtClean="0">
                        <a:solidFill>
                          <a:srgbClr val="0000CC"/>
                        </a:solidFill>
                        <a:latin typeface="Cambria Math" panose="02040503050406030204" pitchFamily="18" charset="0"/>
                      </a:rPr>
                      <m:t>&gt;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oMath>
                </a14:m>
                <a:endParaRPr lang="en-US" altLang="zh-CN"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grpSp>
        <p:nvGrpSpPr>
          <p:cNvPr id="6" name="Group 151"/>
          <p:cNvGrpSpPr>
            <a:grpSpLocks/>
          </p:cNvGrpSpPr>
          <p:nvPr/>
        </p:nvGrpSpPr>
        <p:grpSpPr bwMode="auto">
          <a:xfrm>
            <a:off x="2483768" y="4212017"/>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9" name="Rectangle 25"/>
          <p:cNvSpPr/>
          <p:nvPr/>
        </p:nvSpPr>
        <p:spPr>
          <a:xfrm>
            <a:off x="4668939"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 name="Rectangle 25"/>
          <p:cNvSpPr/>
          <p:nvPr/>
        </p:nvSpPr>
        <p:spPr>
          <a:xfrm>
            <a:off x="4167706"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grpSp>
        <p:nvGrpSpPr>
          <p:cNvPr id="11" name="Group 40"/>
          <p:cNvGrpSpPr/>
          <p:nvPr/>
        </p:nvGrpSpPr>
        <p:grpSpPr>
          <a:xfrm>
            <a:off x="5751619" y="4506765"/>
            <a:ext cx="1011933" cy="684986"/>
            <a:chOff x="6897409" y="2819400"/>
            <a:chExt cx="705793" cy="762000"/>
          </a:xfrm>
        </p:grpSpPr>
        <p:cxnSp>
          <p:nvCxnSpPr>
            <p:cNvPr id="1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ectangle 25"/>
          <p:cNvSpPr/>
          <p:nvPr/>
        </p:nvSpPr>
        <p:spPr>
          <a:xfrm>
            <a:off x="5148064"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mc:AlternateContent xmlns:mc="http://schemas.openxmlformats.org/markup-compatibility/2006" xmlns:a14="http://schemas.microsoft.com/office/drawing/2010/main">
        <mc:Choice Requires="a14">
          <p:sp>
            <p:nvSpPr>
              <p:cNvPr id="15" name="TextBox 49"/>
              <p:cNvSpPr txBox="1"/>
              <p:nvPr/>
            </p:nvSpPr>
            <p:spPr>
              <a:xfrm>
                <a:off x="5735137" y="4264861"/>
                <a:ext cx="3229351" cy="523220"/>
              </a:xfrm>
              <a:prstGeom prst="rect">
                <a:avLst/>
              </a:prstGeom>
              <a:noFill/>
            </p:spPr>
            <p:txBody>
              <a:bodyPr wrap="square" rtlCol="0">
                <a:spAutoFit/>
              </a:bodyPr>
              <a:lstStyle/>
              <a:p>
                <a:pPr algn="ctr"/>
                <a:r>
                  <a:rPr lang="en-US" altLang="zh-CN" sz="2800" b="1" i="1" dirty="0">
                    <a:solidFill>
                      <a:srgbClr val="FF0000"/>
                    </a:solidFill>
                  </a:rPr>
                  <a:t>varying</a:t>
                </a:r>
                <a:r>
                  <a:rPr lang="en-US" altLang="zh-CN" sz="2800" dirty="0">
                    <a:solidFill>
                      <a:srgbClr val="FF0000"/>
                    </a:solidFill>
                  </a:rPr>
                  <a:t> capacity: </a:t>
                </a:r>
                <a14:m>
                  <m:oMath xmlns:m="http://schemas.openxmlformats.org/officeDocument/2006/math">
                    <m:sSub>
                      <m:sSubPr>
                        <m:ctrlPr>
                          <a:rPr lang="en-US" altLang="zh-CN" sz="280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𝐶</m:t>
                        </m:r>
                      </m:e>
                      <m:sub>
                        <m:r>
                          <a:rPr lang="en-US" altLang="zh-CN" sz="2800" b="0" i="1" dirty="0" smtClean="0">
                            <a:solidFill>
                              <a:srgbClr val="FF0000"/>
                            </a:solidFill>
                            <a:latin typeface="Cambria Math" panose="02040503050406030204" pitchFamily="18" charset="0"/>
                          </a:rPr>
                          <m:t>𝑖</m:t>
                        </m:r>
                      </m:sub>
                    </m:sSub>
                  </m:oMath>
                </a14:m>
                <a:endParaRPr lang="zh-CN" altLang="en-US" sz="2800" dirty="0">
                  <a:solidFill>
                    <a:srgbClr val="FF0000"/>
                  </a:solidFill>
                </a:endParaRPr>
              </a:p>
            </p:txBody>
          </p:sp>
        </mc:Choice>
        <mc:Fallback xmlns="">
          <p:sp>
            <p:nvSpPr>
              <p:cNvPr id="15" name="TextBox 49"/>
              <p:cNvSpPr txBox="1">
                <a:spLocks noRot="1" noChangeAspect="1" noMove="1" noResize="1" noEditPoints="1" noAdjustHandles="1" noChangeArrowheads="1" noChangeShapeType="1" noTextEdit="1"/>
              </p:cNvSpPr>
              <p:nvPr/>
            </p:nvSpPr>
            <p:spPr>
              <a:xfrm>
                <a:off x="5735137" y="4264861"/>
                <a:ext cx="3229351" cy="523220"/>
              </a:xfrm>
              <a:prstGeom prst="rect">
                <a:avLst/>
              </a:prstGeom>
              <a:blipFill>
                <a:blip r:embed="rId4"/>
                <a:stretch>
                  <a:fillRect l="-1132" t="-11765" b="-34118"/>
                </a:stretch>
              </a:blipFill>
            </p:spPr>
            <p:txBody>
              <a:bodyPr/>
              <a:lstStyle/>
              <a:p>
                <a:r>
                  <a:rPr lang="zh-CN" altLang="en-US">
                    <a:noFill/>
                  </a:rPr>
                  <a:t> </a:t>
                </a:r>
              </a:p>
            </p:txBody>
          </p:sp>
        </mc:Fallback>
      </mc:AlternateContent>
      <p:sp>
        <p:nvSpPr>
          <p:cNvPr id="16" name="左大括号 15"/>
          <p:cNvSpPr/>
          <p:nvPr/>
        </p:nvSpPr>
        <p:spPr>
          <a:xfrm rot="5400000">
            <a:off x="4658892" y="3116771"/>
            <a:ext cx="477403" cy="136503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TextBox 49"/>
              <p:cNvSpPr txBox="1"/>
              <p:nvPr/>
            </p:nvSpPr>
            <p:spPr>
              <a:xfrm>
                <a:off x="3043471" y="2992026"/>
                <a:ext cx="3854782" cy="523220"/>
              </a:xfrm>
              <a:prstGeom prst="rect">
                <a:avLst/>
              </a:prstGeom>
              <a:noFill/>
            </p:spPr>
            <p:txBody>
              <a:bodyPr wrap="square" rtlCol="0">
                <a:spAutoFit/>
              </a:bodyPr>
              <a:lstStyle/>
              <a:p>
                <a:pPr algn="ctr"/>
                <a:r>
                  <a:rPr lang="en-US" altLang="zh-CN" sz="2800" dirty="0">
                    <a:solidFill>
                      <a:srgbClr val="FF0000"/>
                    </a:solidFill>
                  </a:rPr>
                  <a:t>sojourn time:</a:t>
                </a:r>
                <a14:m>
                  <m:oMath xmlns:m="http://schemas.openxmlformats.org/officeDocument/2006/math">
                    <m:f>
                      <m:fPr>
                        <m:type m:val="lin"/>
                        <m:ctrlPr>
                          <a:rPr lang="en-US" altLang="zh-CN" sz="2800" i="1" smtClean="0">
                            <a:solidFill>
                              <a:srgbClr val="FF0000"/>
                            </a:solidFill>
                            <a:latin typeface="Cambria Math" panose="02040503050406030204" pitchFamily="18" charset="0"/>
                          </a:rPr>
                        </m:ctrlPr>
                      </m:fPr>
                      <m:num>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 </m:t>
                            </m:r>
                            <m:r>
                              <a:rPr lang="en-US" altLang="zh-CN" sz="2800" b="0" i="1" smtClean="0">
                                <a:solidFill>
                                  <a:srgbClr val="FF0000"/>
                                </a:solidFill>
                                <a:latin typeface="Cambria Math" panose="02040503050406030204" pitchFamily="18" charset="0"/>
                              </a:rPr>
                              <m:t>𝑄</m:t>
                            </m:r>
                          </m:e>
                          <m:sub>
                            <m:r>
                              <a:rPr lang="en-US" altLang="zh-CN" sz="2800" b="0" i="1" smtClean="0">
                                <a:solidFill>
                                  <a:srgbClr val="FF0000"/>
                                </a:solidFill>
                                <a:latin typeface="Cambria Math" panose="02040503050406030204" pitchFamily="18" charset="0"/>
                              </a:rPr>
                              <m:t>𝑖</m:t>
                            </m:r>
                          </m:sub>
                        </m:sSub>
                      </m:num>
                      <m:den>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𝐶</m:t>
                            </m:r>
                          </m:e>
                          <m:sub>
                            <m:r>
                              <a:rPr lang="en-US" altLang="zh-CN" sz="2800" b="0" i="1" smtClean="0">
                                <a:solidFill>
                                  <a:srgbClr val="FF0000"/>
                                </a:solidFill>
                                <a:latin typeface="Cambria Math" panose="02040503050406030204" pitchFamily="18" charset="0"/>
                              </a:rPr>
                              <m:t>𝑖</m:t>
                            </m:r>
                          </m:sub>
                        </m:sSub>
                      </m:den>
                    </m:f>
                  </m:oMath>
                </a14:m>
                <a:endParaRPr lang="zh-CN" altLang="en-US" sz="2800" dirty="0">
                  <a:solidFill>
                    <a:srgbClr val="FF0000"/>
                  </a:solidFill>
                </a:endParaRPr>
              </a:p>
            </p:txBody>
          </p:sp>
        </mc:Choice>
        <mc:Fallback xmlns="">
          <p:sp>
            <p:nvSpPr>
              <p:cNvPr id="19" name="TextBox 49"/>
              <p:cNvSpPr txBox="1">
                <a:spLocks noRot="1" noChangeAspect="1" noMove="1" noResize="1" noEditPoints="1" noAdjustHandles="1" noChangeArrowheads="1" noChangeShapeType="1" noTextEdit="1"/>
              </p:cNvSpPr>
              <p:nvPr/>
            </p:nvSpPr>
            <p:spPr>
              <a:xfrm>
                <a:off x="3043471" y="2992026"/>
                <a:ext cx="3854782" cy="523220"/>
              </a:xfrm>
              <a:prstGeom prst="rect">
                <a:avLst/>
              </a:prstGeom>
              <a:blipFill>
                <a:blip r:embed="rId5"/>
                <a:stretch>
                  <a:fillRect t="-11628" b="-32558"/>
                </a:stretch>
              </a:blipFill>
            </p:spPr>
            <p:txBody>
              <a:bodyPr/>
              <a:lstStyle/>
              <a:p>
                <a:r>
                  <a:rPr lang="zh-CN" altLang="en-US">
                    <a:noFill/>
                  </a:rPr>
                  <a:t> </a:t>
                </a:r>
              </a:p>
            </p:txBody>
          </p:sp>
        </mc:Fallback>
      </mc:AlternateContent>
      <p:sp>
        <p:nvSpPr>
          <p:cNvPr id="20" name="Rectangle 25"/>
          <p:cNvSpPr/>
          <p:nvPr/>
        </p:nvSpPr>
        <p:spPr>
          <a:xfrm>
            <a:off x="3666473" y="424197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Tree>
    <p:extLst>
      <p:ext uri="{BB962C8B-B14F-4D97-AF65-F5344CB8AC3E}">
        <p14:creationId xmlns:p14="http://schemas.microsoft.com/office/powerpoint/2010/main" val="6372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TCN mechanism</a:t>
                </a:r>
              </a:p>
              <a:p>
                <a:pPr lvl="1"/>
                <a:r>
                  <a:rPr lang="en-US" altLang="zh-CN" dirty="0"/>
                  <a:t>Packets should get marked if their </a:t>
                </a:r>
                <a:r>
                  <a:rPr lang="en-US" altLang="zh-CN" dirty="0">
                    <a:solidFill>
                      <a:srgbClr val="0000CC"/>
                    </a:solidFill>
                  </a:rPr>
                  <a:t>sojourn times &gt;   </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oMath>
                </a14:m>
                <a:endParaRPr lang="en-US" altLang="zh-CN"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r="-318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 useBgFill="1">
        <p:nvSpPr>
          <p:cNvPr id="20" name="Rounded Rectangle 51"/>
          <p:cNvSpPr/>
          <p:nvPr/>
        </p:nvSpPr>
        <p:spPr>
          <a:xfrm>
            <a:off x="899592" y="3933056"/>
            <a:ext cx="7632848" cy="122413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600" b="1" dirty="0">
                <a:solidFill>
                  <a:srgbClr val="0000CC"/>
                </a:solidFill>
              </a:rPr>
              <a:t>T</a:t>
            </a:r>
            <a:r>
              <a:rPr lang="en-US" altLang="zh-CN" sz="3600" dirty="0">
                <a:solidFill>
                  <a:srgbClr val="0000CC"/>
                </a:solidFill>
              </a:rPr>
              <a:t>ime-based </a:t>
            </a:r>
            <a:r>
              <a:rPr lang="en-US" altLang="zh-CN" sz="3600" b="1" dirty="0">
                <a:solidFill>
                  <a:srgbClr val="0000CC"/>
                </a:solidFill>
              </a:rPr>
              <a:t>C</a:t>
            </a:r>
            <a:r>
              <a:rPr lang="en-US" altLang="zh-CN" sz="3600" dirty="0">
                <a:solidFill>
                  <a:srgbClr val="0000CC"/>
                </a:solidFill>
              </a:rPr>
              <a:t>ongestion </a:t>
            </a:r>
            <a:r>
              <a:rPr lang="en-US" altLang="zh-CN" sz="3600" b="1" dirty="0">
                <a:solidFill>
                  <a:srgbClr val="0000CC"/>
                </a:solidFill>
              </a:rPr>
              <a:t>N</a:t>
            </a:r>
            <a:r>
              <a:rPr lang="en-US" altLang="zh-CN" sz="3600" dirty="0">
                <a:solidFill>
                  <a:srgbClr val="0000CC"/>
                </a:solidFill>
              </a:rPr>
              <a:t>otification</a:t>
            </a:r>
            <a:endParaRPr lang="zh-CN" altLang="en-US" sz="3600" dirty="0">
              <a:solidFill>
                <a:srgbClr val="0000CC"/>
              </a:solidFill>
            </a:endParaRPr>
          </a:p>
        </p:txBody>
      </p:sp>
    </p:spTree>
    <p:extLst>
      <p:ext uri="{BB962C8B-B14F-4D97-AF65-F5344CB8AC3E}">
        <p14:creationId xmlns:p14="http://schemas.microsoft.com/office/powerpoint/2010/main" val="60716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 in Detail</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Sojourn time measurement</a:t>
            </a:r>
          </a:p>
          <a:p>
            <a:pPr lvl="1"/>
            <a:r>
              <a:rPr lang="en-US" altLang="zh-CN" dirty="0" err="1">
                <a:solidFill>
                  <a:srgbClr val="0000CC"/>
                </a:solidFill>
              </a:rPr>
              <a:t>Enqueue</a:t>
            </a:r>
            <a:r>
              <a:rPr lang="en-US" altLang="zh-CN" dirty="0">
                <a:solidFill>
                  <a:srgbClr val="0000CC"/>
                </a:solidFill>
              </a:rPr>
              <a:t>: </a:t>
            </a:r>
            <a:r>
              <a:rPr lang="en-US" altLang="zh-CN" dirty="0"/>
              <a:t>attach a metadata to each packet to store the </a:t>
            </a:r>
            <a:r>
              <a:rPr lang="en-US" altLang="zh-CN" dirty="0" err="1"/>
              <a:t>enqueue</a:t>
            </a:r>
            <a:r>
              <a:rPr lang="en-US" altLang="zh-CN" dirty="0"/>
              <a:t> time</a:t>
            </a:r>
          </a:p>
          <a:p>
            <a:pPr marL="457200" lvl="1" indent="0">
              <a:buNone/>
            </a:pPr>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grpSp>
        <p:nvGrpSpPr>
          <p:cNvPr id="7" name="Group 151"/>
          <p:cNvGrpSpPr>
            <a:grpSpLocks/>
          </p:cNvGrpSpPr>
          <p:nvPr/>
        </p:nvGrpSpPr>
        <p:grpSpPr bwMode="auto">
          <a:xfrm>
            <a:off x="2483768" y="4509120"/>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0" name="Group 40"/>
          <p:cNvGrpSpPr/>
          <p:nvPr/>
        </p:nvGrpSpPr>
        <p:grpSpPr>
          <a:xfrm>
            <a:off x="5751619" y="4803868"/>
            <a:ext cx="1011933" cy="684986"/>
            <a:chOff x="6897409" y="2819400"/>
            <a:chExt cx="705793" cy="762000"/>
          </a:xfrm>
        </p:grpSpPr>
        <p:cxnSp>
          <p:nvCxnSpPr>
            <p:cNvPr id="11"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3" name="Rectangle 25"/>
          <p:cNvSpPr/>
          <p:nvPr/>
        </p:nvSpPr>
        <p:spPr>
          <a:xfrm>
            <a:off x="4654922" y="4540492"/>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4" name="Rectangle 25"/>
          <p:cNvSpPr/>
          <p:nvPr/>
        </p:nvSpPr>
        <p:spPr>
          <a:xfrm>
            <a:off x="4179959" y="4540491"/>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 name="Rectangle 25"/>
          <p:cNvSpPr/>
          <p:nvPr/>
        </p:nvSpPr>
        <p:spPr>
          <a:xfrm>
            <a:off x="5117517" y="454430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6" name="Rectangle 25"/>
          <p:cNvSpPr/>
          <p:nvPr/>
        </p:nvSpPr>
        <p:spPr>
          <a:xfrm>
            <a:off x="3704996" y="4540490"/>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7" name="Rectangle 25"/>
          <p:cNvSpPr/>
          <p:nvPr/>
        </p:nvSpPr>
        <p:spPr>
          <a:xfrm>
            <a:off x="3697066" y="4910869"/>
            <a:ext cx="439978" cy="373387"/>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b="1" dirty="0"/>
          </a:p>
        </p:txBody>
      </p:sp>
      <p:sp>
        <p:nvSpPr>
          <p:cNvPr id="6" name="文本框 5"/>
          <p:cNvSpPr txBox="1"/>
          <p:nvPr/>
        </p:nvSpPr>
        <p:spPr>
          <a:xfrm>
            <a:off x="3643436" y="4866729"/>
            <a:ext cx="576064" cy="461665"/>
          </a:xfrm>
          <a:prstGeom prst="rect">
            <a:avLst/>
          </a:prstGeom>
          <a:noFill/>
        </p:spPr>
        <p:txBody>
          <a:bodyPr wrap="square" rtlCol="0">
            <a:spAutoFit/>
          </a:bodyPr>
          <a:lstStyle/>
          <a:p>
            <a:pPr algn="ctr"/>
            <a:r>
              <a:rPr lang="en-US" altLang="zh-CN" sz="2400" b="1" dirty="0" err="1">
                <a:solidFill>
                  <a:schemeClr val="bg1"/>
                </a:solidFill>
              </a:rPr>
              <a:t>T</a:t>
            </a:r>
            <a:r>
              <a:rPr lang="en-US" altLang="zh-CN" sz="1600" b="1" dirty="0" err="1">
                <a:solidFill>
                  <a:schemeClr val="bg1"/>
                </a:solidFill>
              </a:rPr>
              <a:t>eq</a:t>
            </a:r>
            <a:endParaRPr lang="zh-CN" altLang="en-US" sz="1600" b="1" dirty="0">
              <a:solidFill>
                <a:schemeClr val="bg1"/>
              </a:solidFill>
            </a:endParaRPr>
          </a:p>
        </p:txBody>
      </p:sp>
    </p:spTree>
    <p:extLst>
      <p:ext uri="{BB962C8B-B14F-4D97-AF65-F5344CB8AC3E}">
        <p14:creationId xmlns:p14="http://schemas.microsoft.com/office/powerpoint/2010/main" val="26456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 in Detail</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Sojourn time measurement</a:t>
            </a:r>
          </a:p>
          <a:p>
            <a:pPr lvl="1"/>
            <a:r>
              <a:rPr lang="en-US" altLang="zh-CN" dirty="0" err="1">
                <a:solidFill>
                  <a:srgbClr val="0000CC"/>
                </a:solidFill>
              </a:rPr>
              <a:t>Enqueue</a:t>
            </a:r>
            <a:r>
              <a:rPr lang="en-US" altLang="zh-CN" dirty="0">
                <a:solidFill>
                  <a:srgbClr val="0000CC"/>
                </a:solidFill>
              </a:rPr>
              <a:t>: </a:t>
            </a:r>
            <a:r>
              <a:rPr lang="en-US" altLang="zh-CN" dirty="0"/>
              <a:t>attach a metadata to each packet to store the </a:t>
            </a:r>
            <a:r>
              <a:rPr lang="en-US" altLang="zh-CN" dirty="0" err="1"/>
              <a:t>enqueue</a:t>
            </a:r>
            <a:r>
              <a:rPr lang="en-US" altLang="zh-CN" dirty="0"/>
              <a:t> time</a:t>
            </a:r>
          </a:p>
          <a:p>
            <a:pPr lvl="1"/>
            <a:r>
              <a:rPr lang="en-US" altLang="zh-CN" dirty="0" err="1">
                <a:solidFill>
                  <a:srgbClr val="0000CC"/>
                </a:solidFill>
              </a:rPr>
              <a:t>Dequeue</a:t>
            </a:r>
            <a:r>
              <a:rPr lang="en-US" altLang="zh-CN" dirty="0"/>
              <a:t>: calculate sojourn time</a:t>
            </a:r>
          </a:p>
          <a:p>
            <a:pPr marL="457200" lvl="1" indent="0">
              <a:buNone/>
            </a:pPr>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grpSp>
        <p:nvGrpSpPr>
          <p:cNvPr id="7" name="Group 151"/>
          <p:cNvGrpSpPr>
            <a:grpSpLocks/>
          </p:cNvGrpSpPr>
          <p:nvPr/>
        </p:nvGrpSpPr>
        <p:grpSpPr bwMode="auto">
          <a:xfrm>
            <a:off x="2483768" y="4509120"/>
            <a:ext cx="3096344" cy="122413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0" name="Group 40"/>
          <p:cNvGrpSpPr/>
          <p:nvPr/>
        </p:nvGrpSpPr>
        <p:grpSpPr>
          <a:xfrm>
            <a:off x="5751619" y="4803868"/>
            <a:ext cx="1011933" cy="684986"/>
            <a:chOff x="6897409" y="2819400"/>
            <a:chExt cx="705793" cy="762000"/>
          </a:xfrm>
        </p:grpSpPr>
        <p:cxnSp>
          <p:nvCxnSpPr>
            <p:cNvPr id="12"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grpSp>
      <p:sp>
        <p:nvSpPr>
          <p:cNvPr id="13" name="Rectangle 25"/>
          <p:cNvSpPr/>
          <p:nvPr/>
        </p:nvSpPr>
        <p:spPr>
          <a:xfrm>
            <a:off x="4654922" y="4540492"/>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4" name="Rectangle 25"/>
          <p:cNvSpPr/>
          <p:nvPr/>
        </p:nvSpPr>
        <p:spPr>
          <a:xfrm>
            <a:off x="4179959" y="4540491"/>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 name="Rectangle 25"/>
          <p:cNvSpPr/>
          <p:nvPr/>
        </p:nvSpPr>
        <p:spPr>
          <a:xfrm>
            <a:off x="5117517" y="4544307"/>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grpSp>
        <p:nvGrpSpPr>
          <p:cNvPr id="19" name="组合 18"/>
          <p:cNvGrpSpPr/>
          <p:nvPr/>
        </p:nvGrpSpPr>
        <p:grpSpPr>
          <a:xfrm>
            <a:off x="3643436" y="4540490"/>
            <a:ext cx="576064" cy="1153761"/>
            <a:chOff x="3643436" y="4396474"/>
            <a:chExt cx="576064" cy="1153761"/>
          </a:xfrm>
        </p:grpSpPr>
        <p:grpSp>
          <p:nvGrpSpPr>
            <p:cNvPr id="6" name="组合 5"/>
            <p:cNvGrpSpPr/>
            <p:nvPr/>
          </p:nvGrpSpPr>
          <p:grpSpPr>
            <a:xfrm>
              <a:off x="3697066" y="4396474"/>
              <a:ext cx="439978" cy="1153761"/>
              <a:chOff x="3697066" y="4396474"/>
              <a:chExt cx="439978" cy="1153761"/>
            </a:xfrm>
          </p:grpSpPr>
          <p:sp>
            <p:nvSpPr>
              <p:cNvPr id="16" name="Rectangle 25"/>
              <p:cNvSpPr/>
              <p:nvPr/>
            </p:nvSpPr>
            <p:spPr>
              <a:xfrm>
                <a:off x="3704996" y="4396474"/>
                <a:ext cx="432048" cy="1153761"/>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7" name="Rectangle 25"/>
              <p:cNvSpPr/>
              <p:nvPr/>
            </p:nvSpPr>
            <p:spPr>
              <a:xfrm>
                <a:off x="3697066" y="4766853"/>
                <a:ext cx="439978" cy="373387"/>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p>
            </p:txBody>
          </p:sp>
        </p:grpSp>
        <p:sp>
          <p:nvSpPr>
            <p:cNvPr id="18" name="文本框 17"/>
            <p:cNvSpPr txBox="1"/>
            <p:nvPr/>
          </p:nvSpPr>
          <p:spPr>
            <a:xfrm>
              <a:off x="3643436" y="4722713"/>
              <a:ext cx="576064" cy="461665"/>
            </a:xfrm>
            <a:prstGeom prst="rect">
              <a:avLst/>
            </a:prstGeom>
            <a:noFill/>
          </p:spPr>
          <p:txBody>
            <a:bodyPr wrap="square" rtlCol="0">
              <a:spAutoFit/>
            </a:bodyPr>
            <a:lstStyle/>
            <a:p>
              <a:pPr algn="ctr"/>
              <a:r>
                <a:rPr lang="en-US" altLang="zh-CN" sz="2400" b="1" dirty="0" err="1">
                  <a:solidFill>
                    <a:schemeClr val="bg1"/>
                  </a:solidFill>
                </a:rPr>
                <a:t>T</a:t>
              </a:r>
              <a:r>
                <a:rPr lang="en-US" altLang="zh-CN" sz="1600" b="1" dirty="0" err="1">
                  <a:solidFill>
                    <a:schemeClr val="bg1"/>
                  </a:solidFill>
                </a:rPr>
                <a:t>eq</a:t>
              </a:r>
              <a:endParaRPr lang="zh-CN" altLang="en-US" sz="1600" b="1" dirty="0">
                <a:solidFill>
                  <a:schemeClr val="bg1"/>
                </a:solidFill>
              </a:endParaRPr>
            </a:p>
          </p:txBody>
        </p:sp>
      </p:grpSp>
      <p:sp>
        <p:nvSpPr>
          <p:cNvPr id="20" name="文本框 19"/>
          <p:cNvSpPr txBox="1"/>
          <p:nvPr/>
        </p:nvSpPr>
        <p:spPr>
          <a:xfrm>
            <a:off x="2127731" y="3691348"/>
            <a:ext cx="4536504" cy="523220"/>
          </a:xfrm>
          <a:prstGeom prst="rect">
            <a:avLst/>
          </a:prstGeom>
          <a:noFill/>
        </p:spPr>
        <p:txBody>
          <a:bodyPr wrap="square" rtlCol="0">
            <a:spAutoFit/>
          </a:bodyPr>
          <a:lstStyle/>
          <a:p>
            <a:pPr algn="ctr"/>
            <a:r>
              <a:rPr lang="en-US" altLang="zh-CN" sz="2800" dirty="0">
                <a:solidFill>
                  <a:srgbClr val="0000CC"/>
                </a:solidFill>
              </a:rPr>
              <a:t>sojourn time = now - </a:t>
            </a:r>
            <a:r>
              <a:rPr lang="en-US" altLang="zh-CN" sz="2800" dirty="0" err="1">
                <a:solidFill>
                  <a:srgbClr val="0000CC"/>
                </a:solidFill>
              </a:rPr>
              <a:t>T</a:t>
            </a:r>
            <a:r>
              <a:rPr lang="en-US" altLang="zh-CN" dirty="0" err="1">
                <a:solidFill>
                  <a:srgbClr val="0000CC"/>
                </a:solidFill>
              </a:rPr>
              <a:t>eq</a:t>
            </a:r>
            <a:endParaRPr lang="zh-CN" altLang="en-US" dirty="0">
              <a:solidFill>
                <a:srgbClr val="0000CC"/>
              </a:solidFill>
            </a:endParaRPr>
          </a:p>
        </p:txBody>
      </p:sp>
    </p:spTree>
    <p:extLst>
      <p:ext uri="{BB962C8B-B14F-4D97-AF65-F5344CB8AC3E}">
        <p14:creationId xmlns:p14="http://schemas.microsoft.com/office/powerpoint/2010/main" val="211211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1" nodeType="with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1+ppt_w/2"/>
                                          </p:val>
                                        </p:tav>
                                      </p:tavLst>
                                    </p:anim>
                                    <p:anim calcmode="lin" valueType="num">
                                      <p:cBhvr additive="base">
                                        <p:cTn id="7" dur="500"/>
                                        <p:tgtEl>
                                          <p:spTgt spid="15"/>
                                        </p:tgtEl>
                                        <p:attrNameLst>
                                          <p:attrName>ppt_y</p:attrName>
                                        </p:attrNameLst>
                                      </p:cBhvr>
                                      <p:tavLst>
                                        <p:tav tm="0">
                                          <p:val>
                                            <p:strVal val="ppt_y"/>
                                          </p:val>
                                        </p:tav>
                                        <p:tav tm="100000">
                                          <p:val>
                                            <p:strVal val="ppt_y"/>
                                          </p:val>
                                        </p:tav>
                                      </p:tavLst>
                                    </p:anim>
                                    <p:set>
                                      <p:cBhvr>
                                        <p:cTn id="8" dur="1" fill="hold">
                                          <p:stCondLst>
                                            <p:cond delay="499"/>
                                          </p:stCondLst>
                                        </p:cTn>
                                        <p:tgtEl>
                                          <p:spTgt spid="15"/>
                                        </p:tgtEl>
                                        <p:attrNameLst>
                                          <p:attrName>style.visibility</p:attrName>
                                        </p:attrNameLst>
                                      </p:cBhvr>
                                      <p:to>
                                        <p:strVal val="hidden"/>
                                      </p:to>
                                    </p:set>
                                  </p:childTnLst>
                                </p:cTn>
                              </p:par>
                              <p:par>
                                <p:cTn id="9" presetID="2" presetClass="exit" presetSubtype="2" fill="hold" grpId="0" nodeType="withEffect">
                                  <p:stCondLst>
                                    <p:cond delay="250"/>
                                  </p:stCondLst>
                                  <p:childTnLst>
                                    <p:anim calcmode="lin" valueType="num">
                                      <p:cBhvr additive="base">
                                        <p:cTn id="10" dur="500"/>
                                        <p:tgtEl>
                                          <p:spTgt spid="13"/>
                                        </p:tgtEl>
                                        <p:attrNameLst>
                                          <p:attrName>ppt_x</p:attrName>
                                        </p:attrNameLst>
                                      </p:cBhvr>
                                      <p:tavLst>
                                        <p:tav tm="0">
                                          <p:val>
                                            <p:strVal val="ppt_x"/>
                                          </p:val>
                                        </p:tav>
                                        <p:tav tm="100000">
                                          <p:val>
                                            <p:strVal val="1+ppt_w/2"/>
                                          </p:val>
                                        </p:tav>
                                      </p:tavLst>
                                    </p:anim>
                                    <p:anim calcmode="lin" valueType="num">
                                      <p:cBhvr additive="base">
                                        <p:cTn id="11" dur="500"/>
                                        <p:tgtEl>
                                          <p:spTgt spid="13"/>
                                        </p:tgtEl>
                                        <p:attrNameLst>
                                          <p:attrName>ppt_y</p:attrName>
                                        </p:attrNameLst>
                                      </p:cBhvr>
                                      <p:tavLst>
                                        <p:tav tm="0">
                                          <p:val>
                                            <p:strVal val="ppt_y"/>
                                          </p:val>
                                        </p:tav>
                                        <p:tav tm="100000">
                                          <p:val>
                                            <p:strVal val="ppt_y"/>
                                          </p:val>
                                        </p:tav>
                                      </p:tavLst>
                                    </p:anim>
                                    <p:set>
                                      <p:cBhvr>
                                        <p:cTn id="12" dur="1" fill="hold">
                                          <p:stCondLst>
                                            <p:cond delay="499"/>
                                          </p:stCondLst>
                                        </p:cTn>
                                        <p:tgtEl>
                                          <p:spTgt spid="13"/>
                                        </p:tgtEl>
                                        <p:attrNameLst>
                                          <p:attrName>style.visibility</p:attrName>
                                        </p:attrNameLst>
                                      </p:cBhvr>
                                      <p:to>
                                        <p:strVal val="hidden"/>
                                      </p:to>
                                    </p:set>
                                  </p:childTnLst>
                                </p:cTn>
                              </p:par>
                              <p:par>
                                <p:cTn id="13" presetID="2" presetClass="exit" presetSubtype="2" fill="hold" grpId="0" nodeType="withEffect">
                                  <p:stCondLst>
                                    <p:cond delay="500"/>
                                  </p:stCondLst>
                                  <p:childTnLst>
                                    <p:anim calcmode="lin" valueType="num">
                                      <p:cBhvr additive="base">
                                        <p:cTn id="14" dur="500"/>
                                        <p:tgtEl>
                                          <p:spTgt spid="14"/>
                                        </p:tgtEl>
                                        <p:attrNameLst>
                                          <p:attrName>ppt_x</p:attrName>
                                        </p:attrNameLst>
                                      </p:cBhvr>
                                      <p:tavLst>
                                        <p:tav tm="0">
                                          <p:val>
                                            <p:strVal val="ppt_x"/>
                                          </p:val>
                                        </p:tav>
                                        <p:tav tm="100000">
                                          <p:val>
                                            <p:strVal val="1+ppt_w/2"/>
                                          </p:val>
                                        </p:tav>
                                      </p:tavLst>
                                    </p:anim>
                                    <p:anim calcmode="lin" valueType="num">
                                      <p:cBhvr additive="base">
                                        <p:cTn id="15" dur="500"/>
                                        <p:tgtEl>
                                          <p:spTgt spid="14"/>
                                        </p:tgtEl>
                                        <p:attrNameLst>
                                          <p:attrName>ppt_y</p:attrName>
                                        </p:attrNameLst>
                                      </p:cBhvr>
                                      <p:tavLst>
                                        <p:tav tm="0">
                                          <p:val>
                                            <p:strVal val="ppt_y"/>
                                          </p:val>
                                        </p:tav>
                                        <p:tav tm="100000">
                                          <p:val>
                                            <p:strVal val="ppt_y"/>
                                          </p:val>
                                        </p:tav>
                                      </p:tavLst>
                                    </p:anim>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1000"/>
                            </p:stCondLst>
                            <p:childTnLst>
                              <p:par>
                                <p:cTn id="18" presetID="42" presetClass="path" presetSubtype="0" accel="50000" decel="50000" fill="hold" nodeType="afterEffect">
                                  <p:stCondLst>
                                    <p:cond delay="0"/>
                                  </p:stCondLst>
                                  <p:childTnLst>
                                    <p:animMotion origin="layout" path="M 0.00452 -0.003 L 0.21181 -0.00023 " pathEditMode="relative" rAng="0" ptsTypes="AA">
                                      <p:cBhvr>
                                        <p:cTn id="19" dur="750" fill="hold"/>
                                        <p:tgtEl>
                                          <p:spTgt spid="19"/>
                                        </p:tgtEl>
                                        <p:attrNameLst>
                                          <p:attrName>ppt_x</p:attrName>
                                          <p:attrName>ppt_y</p:attrName>
                                        </p:attrNameLst>
                                      </p:cBhvr>
                                      <p:rCtr x="10365" y="139"/>
                                    </p:animMotion>
                                  </p:childTnLst>
                                </p:cTn>
                              </p:par>
                            </p:childTnLst>
                          </p:cTn>
                        </p:par>
                        <p:par>
                          <p:cTn id="20" fill="hold">
                            <p:stCondLst>
                              <p:cond delay="1750"/>
                            </p:stCondLst>
                            <p:childTnLst>
                              <p:par>
                                <p:cTn id="21" presetID="1"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1"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 in Detail</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Sojourn time measurement</a:t>
            </a:r>
          </a:p>
          <a:p>
            <a:pPr lvl="1"/>
            <a:r>
              <a:rPr lang="en-US" altLang="zh-CN" dirty="0" err="1">
                <a:solidFill>
                  <a:srgbClr val="0000CC"/>
                </a:solidFill>
              </a:rPr>
              <a:t>Enqueue</a:t>
            </a:r>
            <a:r>
              <a:rPr lang="en-US" altLang="zh-CN" dirty="0">
                <a:solidFill>
                  <a:srgbClr val="0000CC"/>
                </a:solidFill>
              </a:rPr>
              <a:t>: </a:t>
            </a:r>
            <a:r>
              <a:rPr lang="en-US" altLang="zh-CN" dirty="0"/>
              <a:t>attach a metadata to each packet to store the </a:t>
            </a:r>
            <a:r>
              <a:rPr lang="en-US" altLang="zh-CN" dirty="0" err="1"/>
              <a:t>enqueue</a:t>
            </a:r>
            <a:r>
              <a:rPr lang="en-US" altLang="zh-CN" dirty="0"/>
              <a:t> time</a:t>
            </a:r>
          </a:p>
          <a:p>
            <a:pPr lvl="1"/>
            <a:r>
              <a:rPr lang="en-US" altLang="zh-CN" dirty="0" err="1">
                <a:solidFill>
                  <a:srgbClr val="0000CC"/>
                </a:solidFill>
              </a:rPr>
              <a:t>Dequeue</a:t>
            </a:r>
            <a:r>
              <a:rPr lang="en-US" altLang="zh-CN" dirty="0"/>
              <a:t>: calculate sojourn time</a:t>
            </a:r>
          </a:p>
          <a:p>
            <a:pPr marL="457200" lvl="1" indent="0">
              <a:buNone/>
            </a:pPr>
            <a:endParaRPr lang="en-US" altLang="zh-CN"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 useBgFill="1">
        <p:nvSpPr>
          <p:cNvPr id="22" name="Rounded Rectangle 51"/>
          <p:cNvSpPr/>
          <p:nvPr/>
        </p:nvSpPr>
        <p:spPr>
          <a:xfrm>
            <a:off x="1043608" y="4149080"/>
            <a:ext cx="7056784" cy="1080120"/>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600" dirty="0">
                <a:solidFill>
                  <a:srgbClr val="0000CC"/>
                </a:solidFill>
              </a:rPr>
              <a:t>2B-long</a:t>
            </a:r>
            <a:r>
              <a:rPr lang="en-US" altLang="zh-CN" sz="3600" dirty="0"/>
              <a:t> metadata is enough for DC</a:t>
            </a:r>
            <a:endParaRPr lang="zh-CN" altLang="en-US" sz="3600" dirty="0"/>
          </a:p>
        </p:txBody>
      </p:sp>
    </p:spTree>
    <p:extLst>
      <p:ext uri="{BB962C8B-B14F-4D97-AF65-F5344CB8AC3E}">
        <p14:creationId xmlns:p14="http://schemas.microsoft.com/office/powerpoint/2010/main" val="77070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 in Detail</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Sojourn time measurement</a:t>
                </a:r>
              </a:p>
              <a:p>
                <a:pPr lvl="1"/>
                <a:r>
                  <a:rPr lang="en-US" altLang="zh-CN" dirty="0" err="1">
                    <a:solidFill>
                      <a:srgbClr val="0000CC"/>
                    </a:solidFill>
                  </a:rPr>
                  <a:t>Enqueue</a:t>
                </a:r>
                <a:r>
                  <a:rPr lang="en-US" altLang="zh-CN" dirty="0">
                    <a:solidFill>
                      <a:srgbClr val="0000CC"/>
                    </a:solidFill>
                  </a:rPr>
                  <a:t>: </a:t>
                </a:r>
                <a:r>
                  <a:rPr lang="en-US" altLang="zh-CN" dirty="0"/>
                  <a:t>attach a metadata to each packet to store the </a:t>
                </a:r>
                <a:r>
                  <a:rPr lang="en-US" altLang="zh-CN" dirty="0" err="1"/>
                  <a:t>enqueue</a:t>
                </a:r>
                <a:r>
                  <a:rPr lang="en-US" altLang="zh-CN" dirty="0"/>
                  <a:t> time</a:t>
                </a:r>
              </a:p>
              <a:p>
                <a:pPr lvl="1"/>
                <a:r>
                  <a:rPr lang="en-US" altLang="zh-CN" dirty="0" err="1">
                    <a:solidFill>
                      <a:srgbClr val="0000CC"/>
                    </a:solidFill>
                  </a:rPr>
                  <a:t>Dequeue</a:t>
                </a:r>
                <a:r>
                  <a:rPr lang="en-US" altLang="zh-CN" dirty="0"/>
                  <a:t>: calculate sojourn time</a:t>
                </a:r>
              </a:p>
              <a:p>
                <a:pPr lvl="1"/>
                <a:endParaRPr lang="en-US" altLang="zh-CN" sz="800" dirty="0"/>
              </a:p>
              <a:p>
                <a:r>
                  <a:rPr lang="en-US" altLang="zh-CN" dirty="0"/>
                  <a:t>Instantaneous ECN marking</a:t>
                </a:r>
              </a:p>
              <a:p>
                <a:pPr lvl="1"/>
                <a:r>
                  <a:rPr lang="en-US" altLang="zh-CN" dirty="0"/>
                  <a:t>Compare the per-packet </a:t>
                </a:r>
                <a:r>
                  <a:rPr lang="en-US" altLang="zh-CN" dirty="0">
                    <a:solidFill>
                      <a:srgbClr val="0000CC"/>
                    </a:solidFill>
                  </a:rPr>
                  <a:t>instantaneous</a:t>
                </a:r>
                <a:r>
                  <a:rPr lang="en-US" altLang="zh-CN" dirty="0"/>
                  <a:t> sojourn time with a </a:t>
                </a:r>
                <a:r>
                  <a:rPr lang="en-US" altLang="zh-CN" dirty="0">
                    <a:solidFill>
                      <a:srgbClr val="0000CC"/>
                    </a:solidFill>
                  </a:rPr>
                  <a:t>static</a:t>
                </a:r>
                <a:r>
                  <a:rPr lang="en-US" altLang="zh-CN" dirty="0"/>
                  <a:t> threshold </a:t>
                </a:r>
                <a14:m>
                  <m:oMath xmlns:m="http://schemas.openxmlformats.org/officeDocument/2006/math">
                    <m:r>
                      <a:rPr lang="en-US" altLang="zh-CN" b="0" i="1" smtClean="0">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a:solidFill>
                          <a:srgbClr val="0000CC"/>
                        </a:solidFill>
                        <a:latin typeface="Cambria Math"/>
                        <a:ea typeface="Cambria Math"/>
                      </a:rPr>
                      <m:t>𝜆</m:t>
                    </m:r>
                    <m:r>
                      <a:rPr lang="en-US" altLang="zh-CN" b="0" i="1" dirty="0" smtClean="0">
                        <a:solidFill>
                          <a:srgbClr val="0000CC"/>
                        </a:solidFill>
                        <a:latin typeface="Cambria Math" panose="02040503050406030204" pitchFamily="18" charset="0"/>
                        <a:ea typeface="Cambria Math"/>
                      </a:rPr>
                      <m:t>)</m:t>
                    </m:r>
                  </m:oMath>
                </a14:m>
                <a:endParaRPr lang="en-US" altLang="zh-CN" i="1" dirty="0"/>
              </a:p>
              <a:p>
                <a:pPr marL="457200" lvl="1"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 useBgFill="1">
        <p:nvSpPr>
          <p:cNvPr id="7" name="Rounded Rectangle 51"/>
          <p:cNvSpPr/>
          <p:nvPr/>
        </p:nvSpPr>
        <p:spPr>
          <a:xfrm>
            <a:off x="1205626" y="5445225"/>
            <a:ext cx="6732748" cy="796032"/>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600" dirty="0">
                <a:solidFill>
                  <a:srgbClr val="0000CC"/>
                </a:solidFill>
              </a:rPr>
              <a:t>Stateless</a:t>
            </a:r>
            <a:r>
              <a:rPr lang="en-US" altLang="zh-CN" sz="3600" dirty="0"/>
              <a:t> Data Plane Algorithm</a:t>
            </a:r>
            <a:endParaRPr lang="zh-CN" altLang="en-US" sz="3600" dirty="0"/>
          </a:p>
        </p:txBody>
      </p:sp>
    </p:spTree>
    <p:extLst>
      <p:ext uri="{BB962C8B-B14F-4D97-AF65-F5344CB8AC3E}">
        <p14:creationId xmlns:p14="http://schemas.microsoft.com/office/powerpoint/2010/main" val="281566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TCN in Detail</a:t>
            </a:r>
            <a:endParaRPr lang="zh-CN" altLang="en-US"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Sojourn time measurement</a:t>
                </a:r>
              </a:p>
              <a:p>
                <a:pPr lvl="1"/>
                <a:r>
                  <a:rPr lang="en-US" altLang="zh-CN" dirty="0" err="1">
                    <a:solidFill>
                      <a:srgbClr val="0000CC"/>
                    </a:solidFill>
                  </a:rPr>
                  <a:t>Enqueue</a:t>
                </a:r>
                <a:r>
                  <a:rPr lang="en-US" altLang="zh-CN" dirty="0">
                    <a:solidFill>
                      <a:srgbClr val="0000CC"/>
                    </a:solidFill>
                  </a:rPr>
                  <a:t>: </a:t>
                </a:r>
                <a:r>
                  <a:rPr lang="en-US" altLang="zh-CN" dirty="0"/>
                  <a:t>attach a metadata to each packet to store the </a:t>
                </a:r>
                <a:r>
                  <a:rPr lang="en-US" altLang="zh-CN" dirty="0" err="1"/>
                  <a:t>enqueue</a:t>
                </a:r>
                <a:r>
                  <a:rPr lang="en-US" altLang="zh-CN" dirty="0"/>
                  <a:t> time</a:t>
                </a:r>
              </a:p>
              <a:p>
                <a:pPr lvl="1"/>
                <a:r>
                  <a:rPr lang="en-US" altLang="zh-CN" dirty="0" err="1">
                    <a:solidFill>
                      <a:srgbClr val="0000CC"/>
                    </a:solidFill>
                  </a:rPr>
                  <a:t>Dequeue</a:t>
                </a:r>
                <a:r>
                  <a:rPr lang="en-US" altLang="zh-CN" dirty="0"/>
                  <a:t>: calculate sojourn time</a:t>
                </a:r>
              </a:p>
              <a:p>
                <a:pPr lvl="1"/>
                <a:endParaRPr lang="en-US" altLang="zh-CN" sz="800" dirty="0"/>
              </a:p>
              <a:p>
                <a:r>
                  <a:rPr lang="en-US" altLang="zh-CN" dirty="0"/>
                  <a:t>Instantaneous ECN marking</a:t>
                </a:r>
              </a:p>
              <a:p>
                <a:pPr lvl="1"/>
                <a:r>
                  <a:rPr lang="en-US" altLang="zh-CN" dirty="0"/>
                  <a:t>Compare the per-packet </a:t>
                </a:r>
                <a:r>
                  <a:rPr lang="en-US" altLang="zh-CN" dirty="0">
                    <a:solidFill>
                      <a:srgbClr val="0000CC"/>
                    </a:solidFill>
                  </a:rPr>
                  <a:t>instantaneous</a:t>
                </a:r>
                <a:r>
                  <a:rPr lang="en-US" altLang="zh-CN" dirty="0"/>
                  <a:t> sojourn time with a </a:t>
                </a:r>
                <a:r>
                  <a:rPr lang="en-US" altLang="zh-CN" dirty="0">
                    <a:solidFill>
                      <a:srgbClr val="0000CC"/>
                    </a:solidFill>
                  </a:rPr>
                  <a:t>static</a:t>
                </a:r>
                <a:r>
                  <a:rPr lang="en-US" altLang="zh-CN" dirty="0"/>
                  <a:t> threshold </a:t>
                </a:r>
                <a14:m>
                  <m:oMath xmlns:m="http://schemas.openxmlformats.org/officeDocument/2006/math">
                    <m:r>
                      <a:rPr lang="en-US" altLang="zh-CN">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𝑅𝑇𝑇</m:t>
                    </m:r>
                    <m:r>
                      <a:rPr lang="en-US" altLang="zh-CN" i="1">
                        <a:solidFill>
                          <a:srgbClr val="0000CC"/>
                        </a:solidFill>
                        <a:latin typeface="Cambria Math" panose="02040503050406030204" pitchFamily="18" charset="0"/>
                        <a:ea typeface="Cambria Math" panose="02040503050406030204" pitchFamily="18" charset="0"/>
                      </a:rPr>
                      <m:t>×</m:t>
                    </m:r>
                    <m:r>
                      <a:rPr lang="en-US" altLang="zh-CN" i="1" dirty="0" smtClean="0">
                        <a:solidFill>
                          <a:srgbClr val="0000CC"/>
                        </a:solidFill>
                        <a:latin typeface="Cambria Math"/>
                        <a:ea typeface="Cambria Math"/>
                      </a:rPr>
                      <m:t>𝜆</m:t>
                    </m:r>
                    <m:r>
                      <a:rPr lang="en-US" altLang="zh-CN" i="1" dirty="0" smtClean="0">
                        <a:solidFill>
                          <a:srgbClr val="0000CC"/>
                        </a:solidFill>
                        <a:latin typeface="Cambria Math" panose="02040503050406030204" pitchFamily="18" charset="0"/>
                        <a:ea typeface="Cambria Math"/>
                      </a:rPr>
                      <m:t>)</m:t>
                    </m:r>
                  </m:oMath>
                </a14:m>
                <a:endParaRPr lang="en-US" altLang="zh-CN" dirty="0"/>
              </a:p>
              <a:p>
                <a:pPr lvl="1"/>
                <a:r>
                  <a:rPr lang="en-US" altLang="zh-CN" dirty="0"/>
                  <a:t>Marking does not cause any </a:t>
                </a:r>
                <a:r>
                  <a:rPr lang="en-US" altLang="zh-CN" dirty="0">
                    <a:solidFill>
                      <a:srgbClr val="FF0000"/>
                    </a:solidFill>
                  </a:rPr>
                  <a:t>bubble</a:t>
                </a:r>
                <a:r>
                  <a:rPr lang="en-US" altLang="zh-CN" dirty="0"/>
                  <a:t> on the link </a:t>
                </a:r>
              </a:p>
              <a:p>
                <a:pPr marL="457200" lvl="1"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507296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TCN vs </a:t>
            </a:r>
            <a:r>
              <a:rPr lang="en-US" altLang="zh-CN" dirty="0" err="1">
                <a:solidFill>
                  <a:srgbClr val="0000CC"/>
                </a:solidFill>
                <a:cs typeface="Times New Roman" panose="02020603050405020304" pitchFamily="18" charset="0"/>
              </a:rPr>
              <a:t>CoDel</a:t>
            </a:r>
            <a:endParaRPr lang="zh-CN" altLang="en-US" dirty="0"/>
          </a:p>
        </p:txBody>
      </p:sp>
      <p:sp>
        <p:nvSpPr>
          <p:cNvPr id="3" name="内容占位符 2"/>
          <p:cNvSpPr>
            <a:spLocks noGrp="1"/>
          </p:cNvSpPr>
          <p:nvPr>
            <p:ph idx="1"/>
          </p:nvPr>
        </p:nvSpPr>
        <p:spPr/>
        <p:txBody>
          <a:bodyPr/>
          <a:lstStyle/>
          <a:p>
            <a:r>
              <a:rPr lang="en-US" altLang="zh-CN" dirty="0"/>
              <a:t>Advantages of TCN</a:t>
            </a:r>
          </a:p>
          <a:p>
            <a:pPr lvl="1"/>
            <a:r>
              <a:rPr lang="en-US" altLang="zh-CN" dirty="0">
                <a:solidFill>
                  <a:srgbClr val="0000CC"/>
                </a:solidFill>
              </a:rPr>
              <a:t>Stateless: </a:t>
            </a:r>
            <a:r>
              <a:rPr lang="en-US" altLang="zh-CN" dirty="0"/>
              <a:t>cheaper to implement in hardware</a:t>
            </a:r>
          </a:p>
          <a:p>
            <a:pPr lvl="1"/>
            <a:r>
              <a:rPr lang="en-US" altLang="zh-CN" dirty="0">
                <a:solidFill>
                  <a:srgbClr val="0000CC"/>
                </a:solidFill>
              </a:rPr>
              <a:t>Instantaneous: </a:t>
            </a:r>
            <a:r>
              <a:rPr lang="en-US" altLang="zh-CN" dirty="0"/>
              <a:t>faster reaction to busty traffic</a:t>
            </a:r>
            <a:endParaRPr lang="en-US" altLang="zh-CN" sz="1200"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522534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TCN vs </a:t>
            </a:r>
            <a:r>
              <a:rPr lang="en-US" altLang="zh-CN" dirty="0" err="1">
                <a:solidFill>
                  <a:srgbClr val="0000CC"/>
                </a:solidFill>
                <a:cs typeface="Times New Roman" panose="02020603050405020304" pitchFamily="18" charset="0"/>
              </a:rPr>
              <a:t>CoDel</a:t>
            </a:r>
            <a:endParaRPr lang="zh-CN" altLang="en-US" dirty="0"/>
          </a:p>
        </p:txBody>
      </p:sp>
      <p:sp>
        <p:nvSpPr>
          <p:cNvPr id="3" name="内容占位符 2"/>
          <p:cNvSpPr>
            <a:spLocks noGrp="1"/>
          </p:cNvSpPr>
          <p:nvPr>
            <p:ph idx="1"/>
          </p:nvPr>
        </p:nvSpPr>
        <p:spPr/>
        <p:txBody>
          <a:bodyPr/>
          <a:lstStyle/>
          <a:p>
            <a:r>
              <a:rPr lang="en-US" altLang="zh-CN" dirty="0"/>
              <a:t>Advantages of TCN</a:t>
            </a:r>
          </a:p>
          <a:p>
            <a:pPr lvl="1"/>
            <a:r>
              <a:rPr lang="en-US" altLang="zh-CN" dirty="0">
                <a:solidFill>
                  <a:srgbClr val="0000CC"/>
                </a:solidFill>
              </a:rPr>
              <a:t>Stateless: </a:t>
            </a:r>
            <a:r>
              <a:rPr lang="en-US" altLang="zh-CN" dirty="0"/>
              <a:t>cheaper to implement in hardware</a:t>
            </a:r>
          </a:p>
          <a:p>
            <a:pPr lvl="1"/>
            <a:r>
              <a:rPr lang="en-US" altLang="zh-CN" dirty="0">
                <a:solidFill>
                  <a:srgbClr val="0000CC"/>
                </a:solidFill>
              </a:rPr>
              <a:t>Instantaneous: </a:t>
            </a:r>
            <a:r>
              <a:rPr lang="en-US" altLang="zh-CN" dirty="0"/>
              <a:t>faster reaction to busty traffic</a:t>
            </a:r>
            <a:endParaRPr lang="en-US" altLang="zh-CN" sz="1200" dirty="0"/>
          </a:p>
          <a:p>
            <a:pPr lvl="1"/>
            <a:endParaRPr lang="en-US" altLang="zh-CN" sz="1200" dirty="0"/>
          </a:p>
          <a:p>
            <a:r>
              <a:rPr lang="en-US" altLang="zh-CN" dirty="0"/>
              <a:t>Simplicity of TCN</a:t>
            </a:r>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 useBgFill="1">
        <p:nvSpPr>
          <p:cNvPr id="6" name="Rounded Rectangle 51"/>
          <p:cNvSpPr/>
          <p:nvPr/>
        </p:nvSpPr>
        <p:spPr>
          <a:xfrm>
            <a:off x="827584" y="4505175"/>
            <a:ext cx="7632848" cy="940049"/>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600" dirty="0">
                <a:solidFill>
                  <a:srgbClr val="0000CC"/>
                </a:solidFill>
              </a:rPr>
              <a:t>Unique Characteristics of Data Centers</a:t>
            </a:r>
            <a:endParaRPr lang="zh-CN" altLang="en-US" sz="3600" dirty="0">
              <a:solidFill>
                <a:srgbClr val="0000CC"/>
              </a:solidFill>
            </a:endParaRPr>
          </a:p>
        </p:txBody>
      </p:sp>
    </p:spTree>
    <p:extLst>
      <p:ext uri="{BB962C8B-B14F-4D97-AF65-F5344CB8AC3E}">
        <p14:creationId xmlns:p14="http://schemas.microsoft.com/office/powerpoint/2010/main" val="222237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TCN vs </a:t>
            </a:r>
            <a:r>
              <a:rPr lang="en-US" altLang="zh-CN" dirty="0" err="1">
                <a:solidFill>
                  <a:srgbClr val="0000CC"/>
                </a:solidFill>
                <a:cs typeface="Times New Roman" panose="02020603050405020304" pitchFamily="18" charset="0"/>
              </a:rPr>
              <a:t>CoDel</a:t>
            </a:r>
            <a:endParaRPr lang="zh-CN" altLang="en-US" dirty="0"/>
          </a:p>
        </p:txBody>
      </p:sp>
      <p:sp>
        <p:nvSpPr>
          <p:cNvPr id="3" name="内容占位符 2"/>
          <p:cNvSpPr>
            <a:spLocks noGrp="1"/>
          </p:cNvSpPr>
          <p:nvPr>
            <p:ph idx="1"/>
          </p:nvPr>
        </p:nvSpPr>
        <p:spPr/>
        <p:txBody>
          <a:bodyPr/>
          <a:lstStyle/>
          <a:p>
            <a:r>
              <a:rPr lang="en-US" altLang="zh-CN" dirty="0"/>
              <a:t>Advantages of TCN</a:t>
            </a:r>
          </a:p>
          <a:p>
            <a:pPr lvl="1"/>
            <a:r>
              <a:rPr lang="en-US" altLang="zh-CN" dirty="0">
                <a:solidFill>
                  <a:srgbClr val="0000CC"/>
                </a:solidFill>
              </a:rPr>
              <a:t>Stateless: </a:t>
            </a:r>
            <a:r>
              <a:rPr lang="en-US" altLang="zh-CN" dirty="0"/>
              <a:t>cheaper to implement in hardware</a:t>
            </a:r>
          </a:p>
          <a:p>
            <a:pPr lvl="1"/>
            <a:r>
              <a:rPr lang="en-US" altLang="zh-CN" dirty="0">
                <a:solidFill>
                  <a:srgbClr val="0000CC"/>
                </a:solidFill>
              </a:rPr>
              <a:t>Instantaneous: </a:t>
            </a:r>
            <a:r>
              <a:rPr lang="en-US" altLang="zh-CN" dirty="0"/>
              <a:t>faster reaction to busty traffic</a:t>
            </a:r>
            <a:endParaRPr lang="en-US" altLang="zh-CN" sz="1200" dirty="0"/>
          </a:p>
          <a:p>
            <a:pPr lvl="1"/>
            <a:endParaRPr lang="en-US" altLang="zh-CN" sz="1200" dirty="0"/>
          </a:p>
          <a:p>
            <a:r>
              <a:rPr lang="en-US" altLang="zh-CN" dirty="0"/>
              <a:t>Simplicity of TCN</a:t>
            </a:r>
          </a:p>
          <a:p>
            <a:pPr lvl="1"/>
            <a:r>
              <a:rPr lang="en-US" altLang="zh-CN" dirty="0"/>
              <a:t>Small number of concurrent large flows  </a:t>
            </a:r>
          </a:p>
          <a:p>
            <a:pPr lvl="1"/>
            <a:r>
              <a:rPr lang="en-US" altLang="zh-CN" dirty="0"/>
              <a:t>Relatively stable RTTs</a:t>
            </a:r>
          </a:p>
          <a:p>
            <a:pPr lvl="1"/>
            <a:r>
              <a:rPr lang="en-US" altLang="zh-CN" dirty="0"/>
              <a:t>Prior knowledge of transport at the end host</a:t>
            </a:r>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88705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Inside the Data Center (DC)</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Network requirements of applications</a:t>
            </a:r>
          </a:p>
          <a:p>
            <a:pPr lvl="1"/>
            <a:r>
              <a:rPr lang="en-US" altLang="zh-CN" dirty="0"/>
              <a:t>Desire </a:t>
            </a:r>
            <a:r>
              <a:rPr lang="en-US" altLang="zh-CN" dirty="0">
                <a:solidFill>
                  <a:srgbClr val="0000CC"/>
                </a:solidFill>
                <a:ea typeface="+mj-ea"/>
                <a:cs typeface="Times New Roman" panose="02020603050405020304" pitchFamily="18" charset="0"/>
              </a:rPr>
              <a:t>low latency </a:t>
            </a:r>
            <a:r>
              <a:rPr lang="en-US" altLang="zh-CN" dirty="0"/>
              <a:t>for short messages</a:t>
            </a:r>
          </a:p>
          <a:p>
            <a:pPr lvl="1"/>
            <a:r>
              <a:rPr lang="en-US" altLang="zh-CN" dirty="0"/>
              <a:t>Desire </a:t>
            </a:r>
            <a:r>
              <a:rPr lang="en-US" altLang="zh-CN" dirty="0">
                <a:solidFill>
                  <a:srgbClr val="0000CC"/>
                </a:solidFill>
                <a:ea typeface="+mj-ea"/>
                <a:cs typeface="Times New Roman" panose="02020603050405020304" pitchFamily="18" charset="0"/>
              </a:rPr>
              <a:t>high throughput </a:t>
            </a:r>
            <a:r>
              <a:rPr lang="en-US" altLang="zh-CN" dirty="0"/>
              <a:t>for large flows</a:t>
            </a:r>
            <a:endParaRPr lang="zh-CN" altLang="en-US" dirty="0"/>
          </a:p>
          <a:p>
            <a:pPr marL="457200" lvl="1" indent="0">
              <a:buNone/>
            </a:pPr>
            <a:endParaRPr lang="en-US" altLang="zh-CN" sz="1200" dirty="0"/>
          </a:p>
          <a:p>
            <a:r>
              <a:rPr lang="en-US" altLang="zh-CN" dirty="0"/>
              <a:t>Network performance improvement</a:t>
            </a:r>
          </a:p>
          <a:p>
            <a:pPr lvl="1"/>
            <a:r>
              <a:rPr lang="en-US" altLang="zh-CN" dirty="0"/>
              <a:t>Packet scheduling</a:t>
            </a:r>
          </a:p>
          <a:p>
            <a:pPr lvl="1"/>
            <a:r>
              <a:rPr lang="en-US" altLang="zh-CN" dirty="0"/>
              <a:t>ECN-based transport protocols</a:t>
            </a:r>
          </a:p>
        </p:txBody>
      </p:sp>
      <p:sp useBgFill="1">
        <p:nvSpPr>
          <p:cNvPr id="8" name="Rounded Rectangle 51"/>
          <p:cNvSpPr/>
          <p:nvPr/>
        </p:nvSpPr>
        <p:spPr>
          <a:xfrm>
            <a:off x="1331640" y="5196333"/>
            <a:ext cx="6552728" cy="824955"/>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solidFill>
                  <a:srgbClr val="0000CC"/>
                </a:solidFill>
                <a:ea typeface="+mj-ea"/>
                <a:cs typeface="Times New Roman" panose="02020603050405020304" pitchFamily="18" charset="0"/>
              </a:rPr>
              <a:t>ECN</a:t>
            </a:r>
            <a:r>
              <a:rPr lang="en-US" altLang="zh-CN" sz="3200" dirty="0"/>
              <a:t> = </a:t>
            </a:r>
            <a:r>
              <a:rPr lang="en-US" altLang="zh-CN" sz="3200" dirty="0">
                <a:solidFill>
                  <a:srgbClr val="0000CC"/>
                </a:solidFill>
              </a:rPr>
              <a:t>E</a:t>
            </a:r>
            <a:r>
              <a:rPr lang="en-US" altLang="zh-CN" sz="3200" dirty="0"/>
              <a:t>xplicit </a:t>
            </a:r>
            <a:r>
              <a:rPr lang="en-US" altLang="zh-CN" sz="3200" dirty="0">
                <a:solidFill>
                  <a:srgbClr val="0000CC"/>
                </a:solidFill>
              </a:rPr>
              <a:t>C</a:t>
            </a:r>
            <a:r>
              <a:rPr lang="en-US" altLang="zh-CN" sz="3200" dirty="0"/>
              <a:t>ongestion </a:t>
            </a:r>
            <a:r>
              <a:rPr lang="en-US" altLang="zh-CN" sz="3200" dirty="0">
                <a:solidFill>
                  <a:srgbClr val="0000CC"/>
                </a:solidFill>
              </a:rPr>
              <a:t>N</a:t>
            </a:r>
            <a:r>
              <a:rPr lang="en-US" altLang="zh-CN" sz="3200" dirty="0"/>
              <a:t>otification</a:t>
            </a:r>
            <a:endParaRPr lang="zh-CN" altLang="en-US" sz="3200"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右大括号 5"/>
          <p:cNvSpPr/>
          <p:nvPr/>
        </p:nvSpPr>
        <p:spPr>
          <a:xfrm>
            <a:off x="6156176" y="4005064"/>
            <a:ext cx="325016" cy="936104"/>
          </a:xfrm>
          <a:prstGeom prst="rightBrace">
            <a:avLst/>
          </a:prstGeom>
          <a:ln w="3810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6481192" y="4208776"/>
            <a:ext cx="2016224" cy="523220"/>
          </a:xfrm>
          <a:prstGeom prst="rect">
            <a:avLst/>
          </a:prstGeom>
          <a:noFill/>
        </p:spPr>
        <p:txBody>
          <a:bodyPr wrap="square" rtlCol="0">
            <a:spAutoFit/>
          </a:bodyPr>
          <a:lstStyle/>
          <a:p>
            <a:pPr algn="ctr"/>
            <a:r>
              <a:rPr lang="en-US" altLang="zh-CN" sz="2800" dirty="0">
                <a:solidFill>
                  <a:srgbClr val="0000CC"/>
                </a:solidFill>
              </a:rPr>
              <a:t>Combine</a:t>
            </a:r>
            <a:endParaRPr lang="zh-CN" altLang="en-US" sz="2800" dirty="0">
              <a:solidFill>
                <a:srgbClr val="0000CC"/>
              </a:solidFill>
            </a:endParaRPr>
          </a:p>
        </p:txBody>
      </p:sp>
    </p:spTree>
    <p:extLst>
      <p:ext uri="{BB962C8B-B14F-4D97-AF65-F5344CB8AC3E}">
        <p14:creationId xmlns:p14="http://schemas.microsoft.com/office/powerpoint/2010/main" val="30294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Testbed Evaluation</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a:t>TCN software prototype</a:t>
            </a:r>
          </a:p>
          <a:p>
            <a:pPr lvl="1"/>
            <a:r>
              <a:rPr lang="en-US" altLang="zh-CN" dirty="0"/>
              <a:t>Linux </a:t>
            </a:r>
            <a:r>
              <a:rPr lang="en-US" altLang="zh-CN" dirty="0" err="1"/>
              <a:t>qdisc</a:t>
            </a:r>
            <a:r>
              <a:rPr lang="en-US" altLang="zh-CN" dirty="0"/>
              <a:t> kernel module on a multi-NIC server</a:t>
            </a:r>
          </a:p>
          <a:p>
            <a:pPr lvl="1"/>
            <a:endParaRPr lang="en-US" altLang="zh-CN" sz="1200" dirty="0"/>
          </a:p>
          <a:p>
            <a:r>
              <a:rPr lang="en-US" altLang="zh-CN" dirty="0"/>
              <a:t>Testbed setup</a:t>
            </a:r>
          </a:p>
          <a:p>
            <a:pPr lvl="1"/>
            <a:r>
              <a:rPr lang="en-US" altLang="zh-CN" dirty="0"/>
              <a:t>9 servers are connected to a software switch</a:t>
            </a:r>
          </a:p>
          <a:p>
            <a:pPr lvl="1"/>
            <a:r>
              <a:rPr lang="en-US" altLang="zh-CN" dirty="0"/>
              <a:t>End-hosts use DCTCP as the transport protocol</a:t>
            </a:r>
          </a:p>
          <a:p>
            <a:pPr marL="457200" lvl="1" indent="0">
              <a:buNone/>
            </a:pPr>
            <a:endParaRPr lang="en-US" altLang="zh-CN" sz="1200" dirty="0"/>
          </a:p>
          <a:p>
            <a:r>
              <a:rPr lang="en-US" altLang="zh-CN" dirty="0"/>
              <a:t>ECN schemes compared</a:t>
            </a:r>
          </a:p>
          <a:p>
            <a:pPr lvl="1"/>
            <a:r>
              <a:rPr lang="en-US" altLang="zh-CN" dirty="0"/>
              <a:t>Per-queue RED with the standard threshold</a:t>
            </a:r>
          </a:p>
          <a:p>
            <a:pPr lvl="1"/>
            <a:r>
              <a:rPr lang="en-US" altLang="zh-CN" dirty="0" err="1"/>
              <a:t>CoDel</a:t>
            </a:r>
            <a:r>
              <a:rPr lang="en-US" altLang="zh-CN" dirty="0"/>
              <a:t> </a:t>
            </a:r>
          </a:p>
          <a:p>
            <a:pPr lvl="1"/>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118779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p:cNvCxnSpPr/>
          <p:nvPr/>
        </p:nvCxnSpPr>
        <p:spPr>
          <a:xfrm>
            <a:off x="2185392" y="2437780"/>
            <a:ext cx="1507578" cy="1241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185392" y="4686907"/>
            <a:ext cx="1518167" cy="1118357"/>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40"/>
          <p:cNvGrpSpPr/>
          <p:nvPr/>
        </p:nvGrpSpPr>
        <p:grpSpPr>
          <a:xfrm>
            <a:off x="5559415" y="3717032"/>
            <a:ext cx="2035202" cy="762000"/>
            <a:chOff x="6897409" y="2819400"/>
            <a:chExt cx="705793" cy="762000"/>
          </a:xfrm>
        </p:grpSpPr>
        <p:cxnSp>
          <p:nvCxnSpPr>
            <p:cNvPr id="8"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Static Flow Experiment</a:t>
            </a:r>
            <a:endParaRPr lang="zh-CN" altLang="en-US" dirty="0"/>
          </a:p>
        </p:txBody>
      </p:sp>
      <p:pic>
        <p:nvPicPr>
          <p:cNvPr id="4" name="Picture 88" descr="server-gray.png"/>
          <p:cNvPicPr>
            <a:picLocks noChangeAspect="1"/>
          </p:cNvPicPr>
          <p:nvPr/>
        </p:nvPicPr>
        <p:blipFill>
          <a:blip r:embed="rId3" cstate="print"/>
          <a:stretch>
            <a:fillRect/>
          </a:stretch>
        </p:blipFill>
        <p:spPr>
          <a:xfrm>
            <a:off x="1393304" y="1950616"/>
            <a:ext cx="915278" cy="974328"/>
          </a:xfrm>
          <a:prstGeom prst="rect">
            <a:avLst/>
          </a:prstGeom>
        </p:spPr>
      </p:pic>
      <p:pic>
        <p:nvPicPr>
          <p:cNvPr id="5" name="Picture 87" descr="server-gray.png"/>
          <p:cNvPicPr>
            <a:picLocks noChangeAspect="1"/>
          </p:cNvPicPr>
          <p:nvPr/>
        </p:nvPicPr>
        <p:blipFill>
          <a:blip r:embed="rId3" cstate="print"/>
          <a:stretch>
            <a:fillRect/>
          </a:stretch>
        </p:blipFill>
        <p:spPr>
          <a:xfrm>
            <a:off x="1393304" y="5262984"/>
            <a:ext cx="915278" cy="974328"/>
          </a:xfrm>
          <a:prstGeom prst="rect">
            <a:avLst/>
          </a:prstGeom>
        </p:spPr>
      </p:pic>
      <p:pic>
        <p:nvPicPr>
          <p:cNvPr id="6" name="Picture 87" descr="server-gray.png"/>
          <p:cNvPicPr>
            <a:picLocks noChangeAspect="1"/>
          </p:cNvPicPr>
          <p:nvPr/>
        </p:nvPicPr>
        <p:blipFill>
          <a:blip r:embed="rId3" cstate="print"/>
          <a:stretch>
            <a:fillRect/>
          </a:stretch>
        </p:blipFill>
        <p:spPr>
          <a:xfrm>
            <a:off x="7620000" y="3708569"/>
            <a:ext cx="915278" cy="974328"/>
          </a:xfrm>
          <a:prstGeom prst="rect">
            <a:avLst/>
          </a:prstGeom>
        </p:spPr>
      </p:pic>
      <p:grpSp>
        <p:nvGrpSpPr>
          <p:cNvPr id="10" name="Group 151"/>
          <p:cNvGrpSpPr>
            <a:grpSpLocks/>
          </p:cNvGrpSpPr>
          <p:nvPr/>
        </p:nvGrpSpPr>
        <p:grpSpPr bwMode="auto">
          <a:xfrm>
            <a:off x="3697559" y="387596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13" name="Group 151"/>
          <p:cNvGrpSpPr>
            <a:grpSpLocks/>
          </p:cNvGrpSpPr>
          <p:nvPr/>
        </p:nvGrpSpPr>
        <p:grpSpPr bwMode="auto">
          <a:xfrm>
            <a:off x="3697560" y="4437112"/>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1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1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38" name="TextBox 37"/>
          <p:cNvSpPr txBox="1"/>
          <p:nvPr/>
        </p:nvSpPr>
        <p:spPr>
          <a:xfrm>
            <a:off x="-226876" y="1341925"/>
            <a:ext cx="4824536" cy="523220"/>
          </a:xfrm>
          <a:prstGeom prst="rect">
            <a:avLst/>
          </a:prstGeom>
          <a:noFill/>
        </p:spPr>
        <p:txBody>
          <a:bodyPr wrap="square" rtlCol="0">
            <a:spAutoFit/>
          </a:bodyPr>
          <a:lstStyle/>
          <a:p>
            <a:pPr algn="ctr"/>
            <a:r>
              <a:rPr lang="en-US" altLang="zh-CN" sz="2800" dirty="0">
                <a:solidFill>
                  <a:srgbClr val="FF0000"/>
                </a:solidFill>
              </a:rPr>
              <a:t>1 flow (500Mbps)</a:t>
            </a:r>
            <a:endParaRPr lang="zh-CN" altLang="en-US" sz="2800" dirty="0">
              <a:solidFill>
                <a:srgbClr val="FF0000"/>
              </a:solidFill>
            </a:endParaRPr>
          </a:p>
        </p:txBody>
      </p:sp>
      <p:sp>
        <p:nvSpPr>
          <p:cNvPr id="39" name="TextBox 38"/>
          <p:cNvSpPr txBox="1"/>
          <p:nvPr/>
        </p:nvSpPr>
        <p:spPr>
          <a:xfrm>
            <a:off x="-465578" y="4742638"/>
            <a:ext cx="3996444" cy="523220"/>
          </a:xfrm>
          <a:prstGeom prst="rect">
            <a:avLst/>
          </a:prstGeom>
          <a:noFill/>
        </p:spPr>
        <p:txBody>
          <a:bodyPr wrap="square" rtlCol="0">
            <a:spAutoFit/>
          </a:bodyPr>
          <a:lstStyle/>
          <a:p>
            <a:pPr algn="ctr"/>
            <a:r>
              <a:rPr lang="en-US" altLang="zh-CN" sz="2800" dirty="0">
                <a:solidFill>
                  <a:srgbClr val="0000CC"/>
                </a:solidFill>
              </a:rPr>
              <a:t>4 flows</a:t>
            </a:r>
            <a:endParaRPr lang="zh-CN" altLang="en-US" sz="2800" dirty="0">
              <a:solidFill>
                <a:srgbClr val="0000CC"/>
              </a:solidFill>
            </a:endParaRPr>
          </a:p>
        </p:txBody>
      </p:sp>
      <p:sp>
        <p:nvSpPr>
          <p:cNvPr id="17" name="灯片编号占位符 16"/>
          <p:cNvSpPr>
            <a:spLocks noGrp="1"/>
          </p:cNvSpPr>
          <p:nvPr>
            <p:ph type="sldNum" sz="quarter" idx="12"/>
          </p:nvPr>
        </p:nvSpPr>
        <p:spPr/>
        <p:txBody>
          <a:bodyPr/>
          <a:lstStyle/>
          <a:p>
            <a:fld id="{0C913308-F349-4B6D-A68A-DD1791B4A57B}" type="slidenum">
              <a:rPr lang="zh-CN" altLang="en-US" smtClean="0"/>
              <a:t>41</a:t>
            </a:fld>
            <a:endParaRPr lang="zh-CN" altLang="en-US" dirty="0"/>
          </a:p>
        </p:txBody>
      </p:sp>
      <p:grpSp>
        <p:nvGrpSpPr>
          <p:cNvPr id="26" name="Group 151"/>
          <p:cNvGrpSpPr>
            <a:grpSpLocks/>
          </p:cNvGrpSpPr>
          <p:nvPr/>
        </p:nvGrpSpPr>
        <p:grpSpPr bwMode="auto">
          <a:xfrm>
            <a:off x="3697559" y="3307438"/>
            <a:ext cx="1695162"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pic>
        <p:nvPicPr>
          <p:cNvPr id="30" name="Picture 88" descr="server-gray.png"/>
          <p:cNvPicPr>
            <a:picLocks noChangeAspect="1"/>
          </p:cNvPicPr>
          <p:nvPr/>
        </p:nvPicPr>
        <p:blipFill>
          <a:blip r:embed="rId3" cstate="print"/>
          <a:stretch>
            <a:fillRect/>
          </a:stretch>
        </p:blipFill>
        <p:spPr>
          <a:xfrm>
            <a:off x="935665" y="3678808"/>
            <a:ext cx="915278" cy="974328"/>
          </a:xfrm>
          <a:prstGeom prst="rect">
            <a:avLst/>
          </a:prstGeom>
        </p:spPr>
      </p:pic>
      <p:cxnSp>
        <p:nvCxnSpPr>
          <p:cNvPr id="31" name="直接箭头连接符 30"/>
          <p:cNvCxnSpPr>
            <a:stCxn id="30" idx="3"/>
          </p:cNvCxnSpPr>
          <p:nvPr/>
        </p:nvCxnSpPr>
        <p:spPr>
          <a:xfrm>
            <a:off x="1850943" y="4165972"/>
            <a:ext cx="1872137" cy="213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7"/>
          <p:cNvSpPr txBox="1"/>
          <p:nvPr/>
        </p:nvSpPr>
        <p:spPr>
          <a:xfrm>
            <a:off x="-1018964" y="3090305"/>
            <a:ext cx="4824536" cy="523220"/>
          </a:xfrm>
          <a:prstGeom prst="rect">
            <a:avLst/>
          </a:prstGeom>
          <a:noFill/>
        </p:spPr>
        <p:txBody>
          <a:bodyPr wrap="square" rtlCol="0">
            <a:spAutoFit/>
          </a:bodyPr>
          <a:lstStyle/>
          <a:p>
            <a:pPr algn="ctr"/>
            <a:r>
              <a:rPr lang="en-US" altLang="zh-CN" sz="2800" dirty="0"/>
              <a:t>1 flow</a:t>
            </a:r>
            <a:endParaRPr lang="zh-CN" altLang="en-US" sz="2800" dirty="0"/>
          </a:p>
        </p:txBody>
      </p:sp>
      <p:sp>
        <p:nvSpPr>
          <p:cNvPr id="47" name="TextBox 37"/>
          <p:cNvSpPr txBox="1"/>
          <p:nvPr/>
        </p:nvSpPr>
        <p:spPr>
          <a:xfrm>
            <a:off x="2123728" y="3342466"/>
            <a:ext cx="4824536" cy="523220"/>
          </a:xfrm>
          <a:prstGeom prst="rect">
            <a:avLst/>
          </a:prstGeom>
          <a:noFill/>
        </p:spPr>
        <p:txBody>
          <a:bodyPr wrap="square" rtlCol="0">
            <a:spAutoFit/>
          </a:bodyPr>
          <a:lstStyle/>
          <a:p>
            <a:pPr algn="ctr"/>
            <a:r>
              <a:rPr lang="en-US" altLang="zh-CN" sz="2800" dirty="0"/>
              <a:t>Q1</a:t>
            </a:r>
            <a:endParaRPr lang="zh-CN" altLang="en-US" sz="2800" dirty="0"/>
          </a:p>
        </p:txBody>
      </p:sp>
      <p:sp>
        <p:nvSpPr>
          <p:cNvPr id="48" name="TextBox 37"/>
          <p:cNvSpPr txBox="1"/>
          <p:nvPr/>
        </p:nvSpPr>
        <p:spPr>
          <a:xfrm>
            <a:off x="2123728" y="3874212"/>
            <a:ext cx="4824536" cy="523220"/>
          </a:xfrm>
          <a:prstGeom prst="rect">
            <a:avLst/>
          </a:prstGeom>
          <a:noFill/>
        </p:spPr>
        <p:txBody>
          <a:bodyPr wrap="square" rtlCol="0">
            <a:spAutoFit/>
          </a:bodyPr>
          <a:lstStyle/>
          <a:p>
            <a:pPr algn="ctr"/>
            <a:r>
              <a:rPr lang="en-US" altLang="zh-CN" sz="2800" dirty="0"/>
              <a:t>Q2</a:t>
            </a:r>
            <a:endParaRPr lang="zh-CN" altLang="en-US" sz="2800" dirty="0"/>
          </a:p>
        </p:txBody>
      </p:sp>
      <p:sp>
        <p:nvSpPr>
          <p:cNvPr id="49" name="TextBox 37"/>
          <p:cNvSpPr txBox="1"/>
          <p:nvPr/>
        </p:nvSpPr>
        <p:spPr>
          <a:xfrm>
            <a:off x="2123728" y="4445443"/>
            <a:ext cx="4824536" cy="523220"/>
          </a:xfrm>
          <a:prstGeom prst="rect">
            <a:avLst/>
          </a:prstGeom>
          <a:noFill/>
        </p:spPr>
        <p:txBody>
          <a:bodyPr wrap="square" rtlCol="0">
            <a:spAutoFit/>
          </a:bodyPr>
          <a:lstStyle/>
          <a:p>
            <a:pPr algn="ctr"/>
            <a:r>
              <a:rPr lang="en-US" altLang="zh-CN" sz="2800" dirty="0"/>
              <a:t>Q3</a:t>
            </a:r>
            <a:endParaRPr lang="zh-CN" altLang="en-US" sz="2800" dirty="0"/>
          </a:p>
        </p:txBody>
      </p:sp>
      <p:sp>
        <p:nvSpPr>
          <p:cNvPr id="50" name="TextBox 37"/>
          <p:cNvSpPr txBox="1"/>
          <p:nvPr/>
        </p:nvSpPr>
        <p:spPr>
          <a:xfrm>
            <a:off x="3995936" y="2604174"/>
            <a:ext cx="4824536" cy="523220"/>
          </a:xfrm>
          <a:prstGeom prst="rect">
            <a:avLst/>
          </a:prstGeom>
          <a:noFill/>
        </p:spPr>
        <p:txBody>
          <a:bodyPr wrap="square" rtlCol="0">
            <a:spAutoFit/>
          </a:bodyPr>
          <a:lstStyle/>
          <a:p>
            <a:pPr algn="ctr"/>
            <a:r>
              <a:rPr lang="en-US" altLang="zh-CN" sz="2800" dirty="0"/>
              <a:t>SP/WFQ</a:t>
            </a:r>
            <a:endParaRPr lang="zh-CN" altLang="en-US" sz="2800" dirty="0"/>
          </a:p>
        </p:txBody>
      </p:sp>
      <p:sp>
        <p:nvSpPr>
          <p:cNvPr id="52" name="TextBox 37"/>
          <p:cNvSpPr txBox="1"/>
          <p:nvPr/>
        </p:nvSpPr>
        <p:spPr>
          <a:xfrm>
            <a:off x="5735527" y="3918566"/>
            <a:ext cx="1485521"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53" name="TextBox 37"/>
          <p:cNvSpPr txBox="1"/>
          <p:nvPr/>
        </p:nvSpPr>
        <p:spPr>
          <a:xfrm>
            <a:off x="5769070" y="4485228"/>
            <a:ext cx="1395218"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55" name="TextBox 37"/>
          <p:cNvSpPr txBox="1"/>
          <p:nvPr/>
        </p:nvSpPr>
        <p:spPr>
          <a:xfrm>
            <a:off x="5652120" y="3348274"/>
            <a:ext cx="1515572" cy="461665"/>
          </a:xfrm>
          <a:prstGeom prst="rect">
            <a:avLst/>
          </a:prstGeom>
          <a:solidFill>
            <a:schemeClr val="bg1"/>
          </a:solidFill>
        </p:spPr>
        <p:txBody>
          <a:bodyPr wrap="square" rtlCol="0">
            <a:spAutoFit/>
          </a:bodyPr>
          <a:lstStyle/>
          <a:p>
            <a:pPr algn="ctr"/>
            <a:r>
              <a:rPr lang="en-US" altLang="zh-CN" sz="2400" dirty="0"/>
              <a:t>high prio</a:t>
            </a:r>
            <a:endParaRPr lang="zh-CN" altLang="en-US" sz="2400" dirty="0"/>
          </a:p>
        </p:txBody>
      </p:sp>
    </p:spTree>
    <p:extLst>
      <p:ext uri="{BB962C8B-B14F-4D97-AF65-F5344CB8AC3E}">
        <p14:creationId xmlns:p14="http://schemas.microsoft.com/office/powerpoint/2010/main" val="417268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53" grpId="0" animBg="1"/>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Static Flow Experiment</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1556792"/>
            <a:ext cx="5855698" cy="3459523"/>
          </a:xfrm>
        </p:spPr>
      </p:pic>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sp useBgFill="1">
        <p:nvSpPr>
          <p:cNvPr id="7" name="Rounded Rectangle 51"/>
          <p:cNvSpPr/>
          <p:nvPr/>
        </p:nvSpPr>
        <p:spPr>
          <a:xfrm>
            <a:off x="1007604" y="5199504"/>
            <a:ext cx="7128792"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TCN preserves the scheduling policy</a:t>
            </a:r>
            <a:endParaRPr lang="zh-CN" altLang="en-US" sz="3200" dirty="0"/>
          </a:p>
        </p:txBody>
      </p:sp>
    </p:spTree>
    <p:extLst>
      <p:ext uri="{BB962C8B-B14F-4D97-AF65-F5344CB8AC3E}">
        <p14:creationId xmlns:p14="http://schemas.microsoft.com/office/powerpoint/2010/main" val="19020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40"/>
          <p:cNvGrpSpPr/>
          <p:nvPr/>
        </p:nvGrpSpPr>
        <p:grpSpPr>
          <a:xfrm>
            <a:off x="6732240" y="4625715"/>
            <a:ext cx="1656184" cy="762000"/>
            <a:chOff x="6897409" y="2819400"/>
            <a:chExt cx="705793" cy="762000"/>
          </a:xfrm>
        </p:grpSpPr>
        <p:cxnSp>
          <p:nvCxnSpPr>
            <p:cNvPr id="7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Dynamic Flow Experiment</a:t>
            </a:r>
            <a:endParaRPr lang="zh-CN" altLang="en-US" dirty="0"/>
          </a:p>
        </p:txBody>
      </p:sp>
      <p:sp>
        <p:nvSpPr>
          <p:cNvPr id="17" name="灯片编号占位符 16"/>
          <p:cNvSpPr>
            <a:spLocks noGrp="1"/>
          </p:cNvSpPr>
          <p:nvPr>
            <p:ph type="sldNum" sz="quarter" idx="12"/>
          </p:nvPr>
        </p:nvSpPr>
        <p:spPr/>
        <p:txBody>
          <a:bodyPr/>
          <a:lstStyle/>
          <a:p>
            <a:fld id="{0C913308-F349-4B6D-A68A-DD1791B4A57B}" type="slidenum">
              <a:rPr lang="zh-CN" altLang="en-US" smtClean="0"/>
              <a:t>43</a:t>
            </a:fld>
            <a:endParaRPr lang="zh-CN" altLang="en-US" dirty="0"/>
          </a:p>
        </p:txBody>
      </p:sp>
      <p:grpSp>
        <p:nvGrpSpPr>
          <p:cNvPr id="26" name="Group 151"/>
          <p:cNvGrpSpPr>
            <a:grpSpLocks/>
          </p:cNvGrpSpPr>
          <p:nvPr/>
        </p:nvGrpSpPr>
        <p:grpSpPr bwMode="auto">
          <a:xfrm>
            <a:off x="4893062" y="3820893"/>
            <a:ext cx="1695162" cy="47467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2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2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51" name="Group 151"/>
          <p:cNvGrpSpPr>
            <a:grpSpLocks/>
          </p:cNvGrpSpPr>
          <p:nvPr/>
        </p:nvGrpSpPr>
        <p:grpSpPr bwMode="auto">
          <a:xfrm>
            <a:off x="4893062" y="4295563"/>
            <a:ext cx="1695162" cy="47467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5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57" name="Group 151"/>
          <p:cNvGrpSpPr>
            <a:grpSpLocks/>
          </p:cNvGrpSpPr>
          <p:nvPr/>
        </p:nvGrpSpPr>
        <p:grpSpPr bwMode="auto">
          <a:xfrm>
            <a:off x="4893062" y="4744287"/>
            <a:ext cx="1695162" cy="47467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5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5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60" name="Group 151"/>
          <p:cNvGrpSpPr>
            <a:grpSpLocks/>
          </p:cNvGrpSpPr>
          <p:nvPr/>
        </p:nvGrpSpPr>
        <p:grpSpPr bwMode="auto">
          <a:xfrm>
            <a:off x="4893062" y="5218957"/>
            <a:ext cx="1695162" cy="47467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6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63" name="Group 151"/>
          <p:cNvGrpSpPr>
            <a:grpSpLocks/>
          </p:cNvGrpSpPr>
          <p:nvPr/>
        </p:nvGrpSpPr>
        <p:grpSpPr bwMode="auto">
          <a:xfrm>
            <a:off x="4893062" y="5667681"/>
            <a:ext cx="1695162" cy="474670"/>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6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66" name="TextBox 37"/>
          <p:cNvSpPr txBox="1"/>
          <p:nvPr/>
        </p:nvSpPr>
        <p:spPr>
          <a:xfrm>
            <a:off x="6732240" y="3808183"/>
            <a:ext cx="1515572" cy="461665"/>
          </a:xfrm>
          <a:prstGeom prst="rect">
            <a:avLst/>
          </a:prstGeom>
          <a:solidFill>
            <a:schemeClr val="bg1"/>
          </a:solidFill>
        </p:spPr>
        <p:txBody>
          <a:bodyPr wrap="square" rtlCol="0">
            <a:spAutoFit/>
          </a:bodyPr>
          <a:lstStyle/>
          <a:p>
            <a:pPr algn="ctr"/>
            <a:r>
              <a:rPr lang="en-US" altLang="zh-CN" sz="2400" dirty="0"/>
              <a:t>high prio</a:t>
            </a:r>
            <a:endParaRPr lang="zh-CN" altLang="en-US" sz="2400" dirty="0"/>
          </a:p>
        </p:txBody>
      </p:sp>
      <p:sp>
        <p:nvSpPr>
          <p:cNvPr id="67" name="TextBox 37"/>
          <p:cNvSpPr txBox="1"/>
          <p:nvPr/>
        </p:nvSpPr>
        <p:spPr>
          <a:xfrm>
            <a:off x="6769029" y="4271316"/>
            <a:ext cx="1485521"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68" name="TextBox 37"/>
          <p:cNvSpPr txBox="1"/>
          <p:nvPr/>
        </p:nvSpPr>
        <p:spPr>
          <a:xfrm>
            <a:off x="6756724" y="4732981"/>
            <a:ext cx="1485521"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69" name="TextBox 37"/>
          <p:cNvSpPr txBox="1"/>
          <p:nvPr/>
        </p:nvSpPr>
        <p:spPr>
          <a:xfrm>
            <a:off x="6778690" y="5194646"/>
            <a:ext cx="1485521"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70" name="TextBox 37"/>
          <p:cNvSpPr txBox="1"/>
          <p:nvPr/>
        </p:nvSpPr>
        <p:spPr>
          <a:xfrm>
            <a:off x="6756723" y="5656311"/>
            <a:ext cx="1485521" cy="461665"/>
          </a:xfrm>
          <a:prstGeom prst="rect">
            <a:avLst/>
          </a:prstGeom>
          <a:solidFill>
            <a:schemeClr val="bg1"/>
          </a:solidFill>
        </p:spPr>
        <p:txBody>
          <a:bodyPr wrap="square" rtlCol="0">
            <a:spAutoFit/>
          </a:bodyPr>
          <a:lstStyle/>
          <a:p>
            <a:pPr algn="ctr"/>
            <a:r>
              <a:rPr lang="en-US" altLang="zh-CN" sz="2400" dirty="0"/>
              <a:t>w=1 (low)</a:t>
            </a:r>
            <a:endParaRPr lang="zh-CN" altLang="en-US" sz="2400" dirty="0"/>
          </a:p>
        </p:txBody>
      </p:sp>
      <p:sp>
        <p:nvSpPr>
          <p:cNvPr id="74" name="内容占位符 2"/>
          <p:cNvSpPr>
            <a:spLocks noGrp="1"/>
          </p:cNvSpPr>
          <p:nvPr>
            <p:ph idx="1"/>
          </p:nvPr>
        </p:nvSpPr>
        <p:spPr>
          <a:xfrm>
            <a:off x="457200" y="1600200"/>
            <a:ext cx="8229600" cy="4925144"/>
          </a:xfrm>
        </p:spPr>
        <p:txBody>
          <a:bodyPr>
            <a:normAutofit/>
          </a:bodyPr>
          <a:lstStyle/>
          <a:p>
            <a:r>
              <a:rPr lang="en-US" altLang="zh-CN" dirty="0"/>
              <a:t>8 senders to 1 receiver (web search workload)</a:t>
            </a:r>
          </a:p>
          <a:p>
            <a:r>
              <a:rPr lang="en-US" altLang="zh-CN" dirty="0"/>
              <a:t>SP/WFQ scheduling policy at the switch</a:t>
            </a:r>
          </a:p>
          <a:p>
            <a:pPr lvl="1"/>
            <a:endParaRPr lang="en-US" altLang="zh-CN" sz="1200" dirty="0"/>
          </a:p>
          <a:p>
            <a:pPr marL="457200" lvl="1" indent="0">
              <a:buNone/>
            </a:pPr>
            <a:endParaRPr lang="en-US" altLang="zh-CN" dirty="0"/>
          </a:p>
        </p:txBody>
      </p:sp>
      <p:sp>
        <p:nvSpPr>
          <p:cNvPr id="75" name="TextBox 37"/>
          <p:cNvSpPr txBox="1"/>
          <p:nvPr/>
        </p:nvSpPr>
        <p:spPr>
          <a:xfrm>
            <a:off x="6700151" y="3299431"/>
            <a:ext cx="1515572" cy="461665"/>
          </a:xfrm>
          <a:prstGeom prst="rect">
            <a:avLst/>
          </a:prstGeom>
          <a:solidFill>
            <a:schemeClr val="bg1"/>
          </a:solidFill>
        </p:spPr>
        <p:txBody>
          <a:bodyPr wrap="square" rtlCol="0">
            <a:spAutoFit/>
          </a:bodyPr>
          <a:lstStyle/>
          <a:p>
            <a:pPr algn="ctr"/>
            <a:r>
              <a:rPr lang="en-US" altLang="zh-CN" sz="2400" dirty="0"/>
              <a:t>SP/WFQ</a:t>
            </a:r>
            <a:endParaRPr lang="zh-CN" altLang="en-US" sz="2400" dirty="0"/>
          </a:p>
        </p:txBody>
      </p:sp>
      <p:sp>
        <p:nvSpPr>
          <p:cNvPr id="76" name="TextBox 37"/>
          <p:cNvSpPr txBox="1"/>
          <p:nvPr/>
        </p:nvSpPr>
        <p:spPr>
          <a:xfrm>
            <a:off x="611560" y="3808183"/>
            <a:ext cx="4067947" cy="461665"/>
          </a:xfrm>
          <a:prstGeom prst="rect">
            <a:avLst/>
          </a:prstGeom>
          <a:solidFill>
            <a:schemeClr val="bg1"/>
          </a:solidFill>
        </p:spPr>
        <p:txBody>
          <a:bodyPr wrap="square" rtlCol="0">
            <a:spAutoFit/>
          </a:bodyPr>
          <a:lstStyle/>
          <a:p>
            <a:pPr algn="ctr"/>
            <a:r>
              <a:rPr lang="en-US" altLang="zh-CN" sz="2400" dirty="0"/>
              <a:t>(0, 100KB] flows of all services</a:t>
            </a:r>
            <a:endParaRPr lang="zh-CN" altLang="en-US" sz="2400" dirty="0"/>
          </a:p>
        </p:txBody>
      </p:sp>
      <mc:AlternateContent xmlns:mc="http://schemas.openxmlformats.org/markup-compatibility/2006" xmlns:a14="http://schemas.microsoft.com/office/drawing/2010/main">
        <mc:Choice Requires="a14">
          <p:sp>
            <p:nvSpPr>
              <p:cNvPr id="77" name="TextBox 37"/>
              <p:cNvSpPr txBox="1"/>
              <p:nvPr/>
            </p:nvSpPr>
            <p:spPr>
              <a:xfrm>
                <a:off x="576064" y="4308568"/>
                <a:ext cx="4162148" cy="461665"/>
              </a:xfrm>
              <a:prstGeom prst="rect">
                <a:avLst/>
              </a:prstGeom>
              <a:solidFill>
                <a:schemeClr val="bg1"/>
              </a:solidFill>
            </p:spPr>
            <p:txBody>
              <a:bodyPr wrap="square" rtlCol="0">
                <a:spAutoFit/>
              </a:bodyPr>
              <a:lstStyle/>
              <a:p>
                <a:pPr algn="ctr"/>
                <a:r>
                  <a:rPr lang="en-US" altLang="zh-CN" sz="2400" dirty="0"/>
                  <a:t>(100KB,</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flows of service 1</a:t>
                </a:r>
                <a:endParaRPr lang="zh-CN" altLang="en-US" sz="2400" dirty="0"/>
              </a:p>
            </p:txBody>
          </p:sp>
        </mc:Choice>
        <mc:Fallback xmlns="">
          <p:sp>
            <p:nvSpPr>
              <p:cNvPr id="77" name="TextBox 37"/>
              <p:cNvSpPr txBox="1">
                <a:spLocks noRot="1" noChangeAspect="1" noMove="1" noResize="1" noEditPoints="1" noAdjustHandles="1" noChangeArrowheads="1" noChangeShapeType="1" noTextEdit="1"/>
              </p:cNvSpPr>
              <p:nvPr/>
            </p:nvSpPr>
            <p:spPr>
              <a:xfrm>
                <a:off x="576064" y="4308568"/>
                <a:ext cx="4162148" cy="461665"/>
              </a:xfrm>
              <a:prstGeom prst="rect">
                <a:avLst/>
              </a:prstGeom>
              <a:blipFill>
                <a:blip r:embed="rId3"/>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37"/>
              <p:cNvSpPr txBox="1"/>
              <p:nvPr/>
            </p:nvSpPr>
            <p:spPr>
              <a:xfrm>
                <a:off x="551583" y="4770233"/>
                <a:ext cx="4162148" cy="461665"/>
              </a:xfrm>
              <a:prstGeom prst="rect">
                <a:avLst/>
              </a:prstGeom>
              <a:solidFill>
                <a:schemeClr val="bg1"/>
              </a:solidFill>
            </p:spPr>
            <p:txBody>
              <a:bodyPr wrap="square" rtlCol="0">
                <a:spAutoFit/>
              </a:bodyPr>
              <a:lstStyle/>
              <a:p>
                <a:pPr algn="ctr"/>
                <a:r>
                  <a:rPr lang="en-US" altLang="zh-CN" sz="2400" dirty="0"/>
                  <a:t>(100KB,</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flows of service 2</a:t>
                </a:r>
                <a:endParaRPr lang="zh-CN" altLang="en-US" sz="2400" dirty="0"/>
              </a:p>
            </p:txBody>
          </p:sp>
        </mc:Choice>
        <mc:Fallback xmlns="">
          <p:sp>
            <p:nvSpPr>
              <p:cNvPr id="78" name="TextBox 37"/>
              <p:cNvSpPr txBox="1">
                <a:spLocks noRot="1" noChangeAspect="1" noMove="1" noResize="1" noEditPoints="1" noAdjustHandles="1" noChangeArrowheads="1" noChangeShapeType="1" noTextEdit="1"/>
              </p:cNvSpPr>
              <p:nvPr/>
            </p:nvSpPr>
            <p:spPr>
              <a:xfrm>
                <a:off x="551583" y="4770233"/>
                <a:ext cx="4162148" cy="461665"/>
              </a:xfrm>
              <a:prstGeom prst="rect">
                <a:avLst/>
              </a:prstGeom>
              <a:blipFill>
                <a:blip r:embed="rId4"/>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TextBox 37"/>
              <p:cNvSpPr txBox="1"/>
              <p:nvPr/>
            </p:nvSpPr>
            <p:spPr>
              <a:xfrm>
                <a:off x="551583" y="5249357"/>
                <a:ext cx="4162148" cy="461665"/>
              </a:xfrm>
              <a:prstGeom prst="rect">
                <a:avLst/>
              </a:prstGeom>
              <a:solidFill>
                <a:schemeClr val="bg1"/>
              </a:solidFill>
            </p:spPr>
            <p:txBody>
              <a:bodyPr wrap="square" rtlCol="0">
                <a:spAutoFit/>
              </a:bodyPr>
              <a:lstStyle/>
              <a:p>
                <a:pPr algn="ctr"/>
                <a:r>
                  <a:rPr lang="en-US" altLang="zh-CN" sz="2400" dirty="0"/>
                  <a:t>(100KB,</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flows of service 3</a:t>
                </a:r>
                <a:endParaRPr lang="zh-CN" altLang="en-US" sz="2400" dirty="0"/>
              </a:p>
            </p:txBody>
          </p:sp>
        </mc:Choice>
        <mc:Fallback xmlns="">
          <p:sp>
            <p:nvSpPr>
              <p:cNvPr id="79" name="TextBox 37"/>
              <p:cNvSpPr txBox="1">
                <a:spLocks noRot="1" noChangeAspect="1" noMove="1" noResize="1" noEditPoints="1" noAdjustHandles="1" noChangeArrowheads="1" noChangeShapeType="1" noTextEdit="1"/>
              </p:cNvSpPr>
              <p:nvPr/>
            </p:nvSpPr>
            <p:spPr>
              <a:xfrm>
                <a:off x="551583" y="5249357"/>
                <a:ext cx="4162148" cy="461665"/>
              </a:xfrm>
              <a:prstGeom prst="rect">
                <a:avLst/>
              </a:prstGeom>
              <a:blipFill>
                <a:blip r:embed="rId5"/>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37"/>
              <p:cNvSpPr txBox="1"/>
              <p:nvPr/>
            </p:nvSpPr>
            <p:spPr>
              <a:xfrm>
                <a:off x="551583" y="5685738"/>
                <a:ext cx="4162148" cy="461665"/>
              </a:xfrm>
              <a:prstGeom prst="rect">
                <a:avLst/>
              </a:prstGeom>
              <a:solidFill>
                <a:schemeClr val="bg1"/>
              </a:solidFill>
            </p:spPr>
            <p:txBody>
              <a:bodyPr wrap="square" rtlCol="0">
                <a:spAutoFit/>
              </a:bodyPr>
              <a:lstStyle/>
              <a:p>
                <a:pPr algn="ctr"/>
                <a:r>
                  <a:rPr lang="en-US" altLang="zh-CN" sz="2400" dirty="0"/>
                  <a:t>(100KB,</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flows of service 4</a:t>
                </a:r>
                <a:endParaRPr lang="zh-CN" altLang="en-US" sz="2400" dirty="0"/>
              </a:p>
            </p:txBody>
          </p:sp>
        </mc:Choice>
        <mc:Fallback xmlns="">
          <p:sp>
            <p:nvSpPr>
              <p:cNvPr id="80" name="TextBox 37"/>
              <p:cNvSpPr txBox="1">
                <a:spLocks noRot="1" noChangeAspect="1" noMove="1" noResize="1" noEditPoints="1" noAdjustHandles="1" noChangeArrowheads="1" noChangeShapeType="1" noTextEdit="1"/>
              </p:cNvSpPr>
              <p:nvPr/>
            </p:nvSpPr>
            <p:spPr>
              <a:xfrm>
                <a:off x="551583" y="5685738"/>
                <a:ext cx="4162148" cy="461665"/>
              </a:xfrm>
              <a:prstGeom prst="rect">
                <a:avLst/>
              </a:prstGeom>
              <a:blipFill>
                <a:blip r:embed="rId6"/>
                <a:stretch>
                  <a:fillRect t="-10667" b="-30667"/>
                </a:stretch>
              </a:blipFill>
            </p:spPr>
            <p:txBody>
              <a:bodyPr/>
              <a:lstStyle/>
              <a:p>
                <a:r>
                  <a:rPr lang="zh-CN" altLang="en-US">
                    <a:noFill/>
                  </a:rPr>
                  <a:t> </a:t>
                </a:r>
              </a:p>
            </p:txBody>
          </p:sp>
        </mc:Fallback>
      </mc:AlternateContent>
      <p:sp>
        <p:nvSpPr>
          <p:cNvPr id="81" name="TextBox 37"/>
          <p:cNvSpPr txBox="1"/>
          <p:nvPr/>
        </p:nvSpPr>
        <p:spPr>
          <a:xfrm>
            <a:off x="2063104" y="3299431"/>
            <a:ext cx="1515572" cy="461665"/>
          </a:xfrm>
          <a:prstGeom prst="rect">
            <a:avLst/>
          </a:prstGeom>
          <a:solidFill>
            <a:schemeClr val="bg1"/>
          </a:solidFill>
        </p:spPr>
        <p:txBody>
          <a:bodyPr wrap="square" rtlCol="0">
            <a:spAutoFit/>
          </a:bodyPr>
          <a:lstStyle/>
          <a:p>
            <a:pPr algn="ctr"/>
            <a:r>
              <a:rPr lang="en-US" altLang="zh-CN" sz="2400" dirty="0"/>
              <a:t>Traffic</a:t>
            </a:r>
            <a:endParaRPr lang="zh-CN" altLang="en-US" sz="2400" dirty="0"/>
          </a:p>
        </p:txBody>
      </p:sp>
    </p:spTree>
    <p:extLst>
      <p:ext uri="{BB962C8B-B14F-4D97-AF65-F5344CB8AC3E}">
        <p14:creationId xmlns:p14="http://schemas.microsoft.com/office/powerpoint/2010/main" val="282164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5" grpId="0" animBg="1"/>
      <p:bldP spid="76" grpId="0" animBg="1"/>
      <p:bldP spid="77" grpId="0" animBg="1"/>
      <p:bldP spid="78" grpId="0" animBg="1"/>
      <p:bldP spid="79" grpId="0" animBg="1"/>
      <p:bldP spid="80" grpId="0" animBg="1"/>
      <p:bldP spid="8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7"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99th FCT of Small Flows (&lt;100KB)</a:t>
            </a:r>
            <a:endParaRPr lang="zh-CN" altLang="en-US" dirty="0"/>
          </a:p>
        </p:txBody>
      </p:sp>
      <p:sp useBgFill="1">
        <p:nvSpPr>
          <p:cNvPr id="6" name="Rounded Rectangle 51"/>
          <p:cNvSpPr/>
          <p:nvPr/>
        </p:nvSpPr>
        <p:spPr>
          <a:xfrm>
            <a:off x="1007604" y="5266923"/>
            <a:ext cx="7128792"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TCN maintains the low buffer occupancy</a:t>
            </a:r>
            <a:endParaRPr lang="zh-CN" altLang="en-US" sz="3200"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000" y="1440000"/>
            <a:ext cx="7492365" cy="3754755"/>
          </a:xfrm>
        </p:spPr>
      </p:pic>
    </p:spTree>
    <p:extLst>
      <p:ext uri="{BB962C8B-B14F-4D97-AF65-F5344CB8AC3E}">
        <p14:creationId xmlns:p14="http://schemas.microsoft.com/office/powerpoint/2010/main" val="202254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7"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Realistic Traffic: Large Flows (&gt;10MB)</a:t>
            </a:r>
            <a:endParaRPr lang="zh-CN" altLang="en-US" dirty="0"/>
          </a:p>
        </p:txBody>
      </p:sp>
      <p:sp useBgFill="1">
        <p:nvSpPr>
          <p:cNvPr id="6" name="Rounded Rectangle 51"/>
          <p:cNvSpPr/>
          <p:nvPr/>
        </p:nvSpPr>
        <p:spPr>
          <a:xfrm>
            <a:off x="1187624" y="5262979"/>
            <a:ext cx="7128792" cy="974333"/>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TCN achieves high throughput</a:t>
            </a:r>
            <a:endParaRPr lang="zh-CN" altLang="en-US" sz="3200"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000" y="1440000"/>
            <a:ext cx="7492365" cy="3754755"/>
          </a:xfrm>
        </p:spPr>
      </p:pic>
    </p:spTree>
    <p:extLst>
      <p:ext uri="{BB962C8B-B14F-4D97-AF65-F5344CB8AC3E}">
        <p14:creationId xmlns:p14="http://schemas.microsoft.com/office/powerpoint/2010/main" val="28753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Conclusion</a:t>
            </a:r>
            <a:endParaRPr lang="zh-CN" altLang="en-US" dirty="0"/>
          </a:p>
        </p:txBody>
      </p:sp>
      <p:sp>
        <p:nvSpPr>
          <p:cNvPr id="3" name="内容占位符 2"/>
          <p:cNvSpPr>
            <a:spLocks noGrp="1"/>
          </p:cNvSpPr>
          <p:nvPr>
            <p:ph idx="1"/>
          </p:nvPr>
        </p:nvSpPr>
        <p:spPr/>
        <p:txBody>
          <a:bodyPr/>
          <a:lstStyle/>
          <a:p>
            <a:r>
              <a:rPr lang="en-US" altLang="zh-CN"/>
              <a:t>TCN: a simple ECN solution for data centers</a:t>
            </a:r>
          </a:p>
          <a:p>
            <a:pPr lvl="1"/>
            <a:r>
              <a:rPr lang="en-US" altLang="zh-CN"/>
              <a:t>Use sojourn time as the congestion signal (CoDel)</a:t>
            </a:r>
          </a:p>
          <a:p>
            <a:pPr lvl="1"/>
            <a:r>
              <a:rPr lang="en-US" altLang="zh-CN"/>
              <a:t>Perform instantaneous ECN marking (DCTCP)</a:t>
            </a:r>
          </a:p>
          <a:p>
            <a:pPr lvl="1"/>
            <a:endParaRPr lang="en-US" altLang="zh-CN"/>
          </a:p>
          <a:p>
            <a:r>
              <a:rPr lang="en-US" altLang="zh-CN"/>
              <a:t>Code: </a:t>
            </a:r>
            <a:r>
              <a:rPr lang="en-US" altLang="zh-CN">
                <a:hlinkClick r:id="rId2"/>
              </a:rPr>
              <a:t>http://sing.cse.ust.hk/projects/TCN</a:t>
            </a:r>
            <a:endParaRPr lang="en-US" altLang="zh-CN"/>
          </a:p>
          <a:p>
            <a:endParaRPr lang="en-US" altLang="zh-CN"/>
          </a:p>
          <a:p>
            <a:r>
              <a:rPr lang="en-US" altLang="zh-CN"/>
              <a:t>Next step: TCN in programmable hardware</a:t>
            </a:r>
            <a:endParaRPr lang="zh-CN" altLang="en-US" dirty="0"/>
          </a:p>
        </p:txBody>
      </p:sp>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58765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348880"/>
            <a:ext cx="8229600" cy="1143000"/>
          </a:xfrm>
        </p:spPr>
        <p:txBody>
          <a:bodyPr>
            <a:normAutofit/>
          </a:bodyPr>
          <a:lstStyle/>
          <a:p>
            <a:r>
              <a:rPr lang="en-US" sz="5400" dirty="0">
                <a:solidFill>
                  <a:srgbClr val="0000CC"/>
                </a:solidFill>
                <a:cs typeface="Times New Roman" panose="02020603050405020304" pitchFamily="18" charset="0"/>
              </a:rPr>
              <a:t>Thanks! </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49693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ACM CoNEXT, Irvine, CA, December 2016</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7"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Average FCT of Small Flows (&lt;100KB)</a:t>
            </a:r>
            <a:endParaRPr lang="zh-CN" altLang="en-US" dirty="0"/>
          </a:p>
        </p:txBody>
      </p:sp>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000" y="1440000"/>
            <a:ext cx="7492365" cy="3754755"/>
          </a:xfrm>
        </p:spPr>
      </p:pic>
    </p:spTree>
    <p:extLst>
      <p:ext uri="{BB962C8B-B14F-4D97-AF65-F5344CB8AC3E}">
        <p14:creationId xmlns:p14="http://schemas.microsoft.com/office/powerpoint/2010/main" val="338282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Packet Scheduling in Data Centers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dirty="0"/>
          </a:p>
        </p:txBody>
      </p:sp>
      <p:sp>
        <p:nvSpPr>
          <p:cNvPr id="31" name="形状 30"/>
          <p:cNvSpPr/>
          <p:nvPr/>
        </p:nvSpPr>
        <p:spPr>
          <a:xfrm>
            <a:off x="1043608" y="1600200"/>
            <a:ext cx="6785675" cy="4493096"/>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TextBox 18"/>
          <p:cNvSpPr txBox="1"/>
          <p:nvPr/>
        </p:nvSpPr>
        <p:spPr>
          <a:xfrm>
            <a:off x="165202" y="4725144"/>
            <a:ext cx="3561422" cy="461665"/>
          </a:xfrm>
          <a:prstGeom prst="rect">
            <a:avLst/>
          </a:prstGeom>
          <a:noFill/>
        </p:spPr>
        <p:txBody>
          <a:bodyPr wrap="square" rtlCol="0">
            <a:spAutoFit/>
          </a:bodyPr>
          <a:lstStyle/>
          <a:p>
            <a:pPr algn="ctr"/>
            <a:r>
              <a:rPr lang="en-US" altLang="zh-CN" sz="2400" b="1" dirty="0"/>
              <a:t>Round Robin</a:t>
            </a:r>
            <a:endParaRPr lang="zh-CN" altLang="en-US" sz="2400" b="1" dirty="0"/>
          </a:p>
        </p:txBody>
      </p:sp>
      <p:grpSp>
        <p:nvGrpSpPr>
          <p:cNvPr id="53" name="Group 151"/>
          <p:cNvGrpSpPr>
            <a:grpSpLocks/>
          </p:cNvGrpSpPr>
          <p:nvPr/>
        </p:nvGrpSpPr>
        <p:grpSpPr bwMode="auto">
          <a:xfrm>
            <a:off x="5518864" y="4009234"/>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5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5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grpSp>
        <p:nvGrpSpPr>
          <p:cNvPr id="56" name="Group 40"/>
          <p:cNvGrpSpPr/>
          <p:nvPr/>
        </p:nvGrpSpPr>
        <p:grpSpPr>
          <a:xfrm>
            <a:off x="7164288" y="4356093"/>
            <a:ext cx="432807" cy="641895"/>
            <a:chOff x="6897409" y="2819400"/>
            <a:chExt cx="705793" cy="762000"/>
          </a:xfrm>
        </p:grpSpPr>
        <p:cxnSp>
          <p:nvCxnSpPr>
            <p:cNvPr id="57"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59" name="Group 151"/>
          <p:cNvGrpSpPr>
            <a:grpSpLocks/>
          </p:cNvGrpSpPr>
          <p:nvPr/>
        </p:nvGrpSpPr>
        <p:grpSpPr bwMode="auto">
          <a:xfrm>
            <a:off x="5518864" y="4867822"/>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61"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grpSp>
        <p:nvGrpSpPr>
          <p:cNvPr id="62" name="Group 151"/>
          <p:cNvGrpSpPr>
            <a:grpSpLocks/>
          </p:cNvGrpSpPr>
          <p:nvPr/>
        </p:nvGrpSpPr>
        <p:grpSpPr bwMode="auto">
          <a:xfrm>
            <a:off x="5518864" y="4441022"/>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6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sp>
        <p:nvSpPr>
          <p:cNvPr id="65" name="TextBox 18"/>
          <p:cNvSpPr txBox="1"/>
          <p:nvPr/>
        </p:nvSpPr>
        <p:spPr>
          <a:xfrm>
            <a:off x="2231925" y="4036073"/>
            <a:ext cx="3312368" cy="400110"/>
          </a:xfrm>
          <a:prstGeom prst="rect">
            <a:avLst/>
          </a:prstGeom>
          <a:noFill/>
        </p:spPr>
        <p:txBody>
          <a:bodyPr wrap="square" rtlCol="0">
            <a:spAutoFit/>
          </a:bodyPr>
          <a:lstStyle/>
          <a:p>
            <a:pPr algn="r"/>
            <a:r>
              <a:rPr lang="en-US" altLang="zh-CN" sz="2000" dirty="0"/>
              <a:t>Real-time Services</a:t>
            </a:r>
            <a:endParaRPr lang="zh-CN" altLang="en-US" sz="2000" dirty="0"/>
          </a:p>
        </p:txBody>
      </p:sp>
      <p:sp>
        <p:nvSpPr>
          <p:cNvPr id="66" name="TextBox 19"/>
          <p:cNvSpPr txBox="1"/>
          <p:nvPr/>
        </p:nvSpPr>
        <p:spPr>
          <a:xfrm>
            <a:off x="2238819" y="4469050"/>
            <a:ext cx="3312368" cy="400110"/>
          </a:xfrm>
          <a:prstGeom prst="rect">
            <a:avLst/>
          </a:prstGeom>
          <a:noFill/>
        </p:spPr>
        <p:txBody>
          <a:bodyPr wrap="square" rtlCol="0">
            <a:spAutoFit/>
          </a:bodyPr>
          <a:lstStyle/>
          <a:p>
            <a:pPr algn="r"/>
            <a:r>
              <a:rPr lang="en-US" altLang="zh-CN" sz="2000" dirty="0"/>
              <a:t>Best-effort Services</a:t>
            </a:r>
            <a:endParaRPr lang="zh-CN" altLang="en-US" sz="2000" dirty="0"/>
          </a:p>
        </p:txBody>
      </p:sp>
      <p:sp>
        <p:nvSpPr>
          <p:cNvPr id="67" name="TextBox 20"/>
          <p:cNvSpPr txBox="1"/>
          <p:nvPr/>
        </p:nvSpPr>
        <p:spPr>
          <a:xfrm>
            <a:off x="2233370" y="4901098"/>
            <a:ext cx="3312368" cy="400110"/>
          </a:xfrm>
          <a:prstGeom prst="rect">
            <a:avLst/>
          </a:prstGeom>
          <a:noFill/>
        </p:spPr>
        <p:txBody>
          <a:bodyPr wrap="square" rtlCol="0">
            <a:spAutoFit/>
          </a:bodyPr>
          <a:lstStyle/>
          <a:p>
            <a:pPr algn="r"/>
            <a:r>
              <a:rPr lang="en-US" altLang="zh-CN" sz="2000" dirty="0"/>
              <a:t>Background Services</a:t>
            </a:r>
            <a:endParaRPr lang="zh-CN" altLang="en-US" sz="2000" dirty="0"/>
          </a:p>
        </p:txBody>
      </p:sp>
      <p:sp>
        <p:nvSpPr>
          <p:cNvPr id="73" name="TextBox 18"/>
          <p:cNvSpPr txBox="1"/>
          <p:nvPr/>
        </p:nvSpPr>
        <p:spPr>
          <a:xfrm>
            <a:off x="4860032" y="3968353"/>
            <a:ext cx="3312368" cy="400110"/>
          </a:xfrm>
          <a:prstGeom prst="rect">
            <a:avLst/>
          </a:prstGeom>
          <a:noFill/>
        </p:spPr>
        <p:txBody>
          <a:bodyPr wrap="square" rtlCol="0">
            <a:spAutoFit/>
          </a:bodyPr>
          <a:lstStyle/>
          <a:p>
            <a:pPr algn="r"/>
            <a:r>
              <a:rPr lang="en-US" altLang="zh-CN" sz="2000" dirty="0"/>
              <a:t>4</a:t>
            </a:r>
            <a:endParaRPr lang="zh-CN" altLang="en-US" sz="2000" dirty="0"/>
          </a:p>
        </p:txBody>
      </p:sp>
      <p:sp>
        <p:nvSpPr>
          <p:cNvPr id="74" name="TextBox 18"/>
          <p:cNvSpPr txBox="1"/>
          <p:nvPr/>
        </p:nvSpPr>
        <p:spPr>
          <a:xfrm>
            <a:off x="4860032" y="4449294"/>
            <a:ext cx="3312368" cy="400110"/>
          </a:xfrm>
          <a:prstGeom prst="rect">
            <a:avLst/>
          </a:prstGeom>
          <a:noFill/>
        </p:spPr>
        <p:txBody>
          <a:bodyPr wrap="square" rtlCol="0">
            <a:spAutoFit/>
          </a:bodyPr>
          <a:lstStyle/>
          <a:p>
            <a:pPr algn="r"/>
            <a:r>
              <a:rPr lang="en-US" altLang="zh-CN" sz="2000" dirty="0"/>
              <a:t>2</a:t>
            </a:r>
            <a:endParaRPr lang="zh-CN" altLang="en-US" sz="2000" dirty="0"/>
          </a:p>
        </p:txBody>
      </p:sp>
      <p:sp>
        <p:nvSpPr>
          <p:cNvPr id="75" name="TextBox 18"/>
          <p:cNvSpPr txBox="1"/>
          <p:nvPr/>
        </p:nvSpPr>
        <p:spPr>
          <a:xfrm>
            <a:off x="6372200" y="4864851"/>
            <a:ext cx="3312368" cy="400110"/>
          </a:xfrm>
          <a:prstGeom prst="rect">
            <a:avLst/>
          </a:prstGeom>
          <a:noFill/>
        </p:spPr>
        <p:txBody>
          <a:bodyPr wrap="square" rtlCol="0">
            <a:spAutoFit/>
          </a:bodyPr>
          <a:lstStyle/>
          <a:p>
            <a:pPr algn="ctr"/>
            <a:r>
              <a:rPr lang="en-US" altLang="zh-CN" sz="2000" dirty="0"/>
              <a:t>1</a:t>
            </a:r>
            <a:endParaRPr lang="zh-CN" altLang="en-US" sz="2000" dirty="0"/>
          </a:p>
        </p:txBody>
      </p:sp>
      <p:sp>
        <p:nvSpPr>
          <p:cNvPr id="26" name="TextBox 18"/>
          <p:cNvSpPr txBox="1"/>
          <p:nvPr/>
        </p:nvSpPr>
        <p:spPr>
          <a:xfrm>
            <a:off x="6372200" y="3520104"/>
            <a:ext cx="3312368" cy="400110"/>
          </a:xfrm>
          <a:prstGeom prst="rect">
            <a:avLst/>
          </a:prstGeom>
          <a:noFill/>
        </p:spPr>
        <p:txBody>
          <a:bodyPr wrap="square" rtlCol="0">
            <a:spAutoFit/>
          </a:bodyPr>
          <a:lstStyle/>
          <a:p>
            <a:pPr algn="ctr"/>
            <a:r>
              <a:rPr lang="en-US" altLang="zh-CN" sz="2000" dirty="0">
                <a:solidFill>
                  <a:srgbClr val="0000CC"/>
                </a:solidFill>
              </a:rPr>
              <a:t>Weight</a:t>
            </a:r>
            <a:endParaRPr lang="zh-CN" altLang="en-US" sz="2000" dirty="0">
              <a:solidFill>
                <a:srgbClr val="0000CC"/>
              </a:solidFill>
            </a:endParaRPr>
          </a:p>
        </p:txBody>
      </p:sp>
      <p:sp>
        <p:nvSpPr>
          <p:cNvPr id="27" name="矩形 26"/>
          <p:cNvSpPr/>
          <p:nvPr/>
        </p:nvSpPr>
        <p:spPr>
          <a:xfrm>
            <a:off x="3995936" y="5445224"/>
            <a:ext cx="4690864" cy="830997"/>
          </a:xfrm>
          <a:prstGeom prst="rect">
            <a:avLst/>
          </a:prstGeom>
        </p:spPr>
        <p:txBody>
          <a:bodyPr wrap="square">
            <a:spAutoFit/>
          </a:bodyPr>
          <a:lstStyle/>
          <a:p>
            <a:pPr lvl="1" algn="ctr"/>
            <a:r>
              <a:rPr lang="en-US" altLang="zh-CN" sz="2400" dirty="0"/>
              <a:t>Inter-Service Traffic Isolation</a:t>
            </a:r>
          </a:p>
          <a:p>
            <a:pPr lvl="1" algn="ctr"/>
            <a:r>
              <a:rPr lang="en-US" altLang="zh-CN" sz="2400" dirty="0"/>
              <a:t>Bai et al. (NSDI’16) </a:t>
            </a:r>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27414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Packet Scheduling in Data Centers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dirty="0"/>
          </a:p>
        </p:txBody>
      </p:sp>
      <p:sp>
        <p:nvSpPr>
          <p:cNvPr id="31" name="形状 30"/>
          <p:cNvSpPr/>
          <p:nvPr/>
        </p:nvSpPr>
        <p:spPr>
          <a:xfrm>
            <a:off x="1043608" y="1600200"/>
            <a:ext cx="6785675" cy="4493096"/>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TextBox 18"/>
          <p:cNvSpPr txBox="1"/>
          <p:nvPr/>
        </p:nvSpPr>
        <p:spPr>
          <a:xfrm>
            <a:off x="165202" y="4725144"/>
            <a:ext cx="3561422" cy="461665"/>
          </a:xfrm>
          <a:prstGeom prst="rect">
            <a:avLst/>
          </a:prstGeom>
          <a:noFill/>
        </p:spPr>
        <p:txBody>
          <a:bodyPr wrap="square" rtlCol="0">
            <a:spAutoFit/>
          </a:bodyPr>
          <a:lstStyle/>
          <a:p>
            <a:pPr algn="ctr"/>
            <a:r>
              <a:rPr lang="en-US" altLang="zh-CN" sz="2400" b="1" dirty="0"/>
              <a:t>Round Robin</a:t>
            </a:r>
            <a:endParaRPr lang="zh-CN" altLang="en-US" sz="2400" b="1" dirty="0"/>
          </a:p>
        </p:txBody>
      </p:sp>
      <p:grpSp>
        <p:nvGrpSpPr>
          <p:cNvPr id="53" name="Group 151"/>
          <p:cNvGrpSpPr>
            <a:grpSpLocks/>
          </p:cNvGrpSpPr>
          <p:nvPr/>
        </p:nvGrpSpPr>
        <p:grpSpPr bwMode="auto">
          <a:xfrm>
            <a:off x="5518864" y="4009234"/>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54"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55"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grpSp>
        <p:nvGrpSpPr>
          <p:cNvPr id="56" name="Group 40"/>
          <p:cNvGrpSpPr/>
          <p:nvPr/>
        </p:nvGrpSpPr>
        <p:grpSpPr>
          <a:xfrm>
            <a:off x="7164288" y="4356093"/>
            <a:ext cx="432807" cy="641895"/>
            <a:chOff x="6897409" y="2819400"/>
            <a:chExt cx="705793" cy="762000"/>
          </a:xfrm>
        </p:grpSpPr>
        <p:cxnSp>
          <p:nvCxnSpPr>
            <p:cNvPr id="57"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59" name="Group 151"/>
          <p:cNvGrpSpPr>
            <a:grpSpLocks/>
          </p:cNvGrpSpPr>
          <p:nvPr/>
        </p:nvGrpSpPr>
        <p:grpSpPr bwMode="auto">
          <a:xfrm>
            <a:off x="5518864" y="4867822"/>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61"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grpSp>
        <p:nvGrpSpPr>
          <p:cNvPr id="62" name="Group 151"/>
          <p:cNvGrpSpPr>
            <a:grpSpLocks/>
          </p:cNvGrpSpPr>
          <p:nvPr/>
        </p:nvGrpSpPr>
        <p:grpSpPr bwMode="auto">
          <a:xfrm>
            <a:off x="5518864" y="4441022"/>
            <a:ext cx="1522454" cy="433386"/>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6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sz="1600" dirty="0">
                <a:solidFill>
                  <a:srgbClr val="333399"/>
                </a:solidFill>
              </a:endParaRPr>
            </a:p>
          </p:txBody>
        </p:sp>
        <p:sp>
          <p:nvSpPr>
            <p:cNvPr id="64"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sz="1600" dirty="0"/>
            </a:p>
          </p:txBody>
        </p:sp>
      </p:grpSp>
      <p:sp>
        <p:nvSpPr>
          <p:cNvPr id="65" name="TextBox 18"/>
          <p:cNvSpPr txBox="1"/>
          <p:nvPr/>
        </p:nvSpPr>
        <p:spPr>
          <a:xfrm>
            <a:off x="2233370" y="4036073"/>
            <a:ext cx="3312368" cy="400110"/>
          </a:xfrm>
          <a:prstGeom prst="rect">
            <a:avLst/>
          </a:prstGeom>
          <a:noFill/>
        </p:spPr>
        <p:txBody>
          <a:bodyPr wrap="square" rtlCol="0">
            <a:spAutoFit/>
          </a:bodyPr>
          <a:lstStyle/>
          <a:p>
            <a:pPr algn="r"/>
            <a:r>
              <a:rPr lang="en-US" altLang="zh-CN" sz="2000" dirty="0"/>
              <a:t>(0, 100KB] Flows</a:t>
            </a:r>
            <a:endParaRPr lang="zh-CN" altLang="en-US" sz="2000" dirty="0"/>
          </a:p>
        </p:txBody>
      </p:sp>
      <p:sp>
        <p:nvSpPr>
          <p:cNvPr id="66" name="TextBox 19"/>
          <p:cNvSpPr txBox="1"/>
          <p:nvPr/>
        </p:nvSpPr>
        <p:spPr>
          <a:xfrm>
            <a:off x="2238819" y="4469050"/>
            <a:ext cx="3312368" cy="400110"/>
          </a:xfrm>
          <a:prstGeom prst="rect">
            <a:avLst/>
          </a:prstGeom>
          <a:noFill/>
        </p:spPr>
        <p:txBody>
          <a:bodyPr wrap="square" rtlCol="0">
            <a:spAutoFit/>
          </a:bodyPr>
          <a:lstStyle/>
          <a:p>
            <a:pPr algn="r"/>
            <a:r>
              <a:rPr lang="en-US" altLang="zh-CN" sz="2000" dirty="0"/>
              <a:t>(100KB, 10MB) Flows</a:t>
            </a:r>
            <a:endParaRPr lang="zh-CN" altLang="en-US" sz="2000" dirty="0"/>
          </a:p>
        </p:txBody>
      </p:sp>
      <mc:AlternateContent xmlns:mc="http://schemas.openxmlformats.org/markup-compatibility/2006" xmlns:a14="http://schemas.microsoft.com/office/drawing/2010/main">
        <mc:Choice Requires="a14">
          <p:sp>
            <p:nvSpPr>
              <p:cNvPr id="67" name="TextBox 20"/>
              <p:cNvSpPr txBox="1"/>
              <p:nvPr/>
            </p:nvSpPr>
            <p:spPr>
              <a:xfrm>
                <a:off x="2233370" y="4901098"/>
                <a:ext cx="3312368" cy="400110"/>
              </a:xfrm>
              <a:prstGeom prst="rect">
                <a:avLst/>
              </a:prstGeom>
              <a:noFill/>
            </p:spPr>
            <p:txBody>
              <a:bodyPr wrap="square" rtlCol="0">
                <a:spAutoFit/>
              </a:bodyPr>
              <a:lstStyle/>
              <a:p>
                <a:pPr algn="r"/>
                <a:r>
                  <a:rPr lang="en-US" altLang="zh-CN" sz="2000" dirty="0"/>
                  <a:t>(10MB,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a:t>) Flows</a:t>
                </a:r>
                <a:endParaRPr lang="zh-CN" altLang="en-US" sz="2000" dirty="0"/>
              </a:p>
            </p:txBody>
          </p:sp>
        </mc:Choice>
        <mc:Fallback xmlns="">
          <p:sp>
            <p:nvSpPr>
              <p:cNvPr id="67" name="TextBox 20"/>
              <p:cNvSpPr txBox="1">
                <a:spLocks noRot="1" noChangeAspect="1" noMove="1" noResize="1" noEditPoints="1" noAdjustHandles="1" noChangeArrowheads="1" noChangeShapeType="1" noTextEdit="1"/>
              </p:cNvSpPr>
              <p:nvPr/>
            </p:nvSpPr>
            <p:spPr>
              <a:xfrm>
                <a:off x="2233370" y="4901098"/>
                <a:ext cx="3312368" cy="400110"/>
              </a:xfrm>
              <a:prstGeom prst="rect">
                <a:avLst/>
              </a:prstGeom>
              <a:blipFill>
                <a:blip r:embed="rId3"/>
                <a:stretch>
                  <a:fillRect t="-9091" r="-1838" b="-25758"/>
                </a:stretch>
              </a:blipFill>
            </p:spPr>
            <p:txBody>
              <a:bodyPr/>
              <a:lstStyle/>
              <a:p>
                <a:r>
                  <a:rPr lang="zh-CN" altLang="en-US">
                    <a:noFill/>
                  </a:rPr>
                  <a:t> </a:t>
                </a:r>
              </a:p>
            </p:txBody>
          </p:sp>
        </mc:Fallback>
      </mc:AlternateContent>
      <p:sp>
        <p:nvSpPr>
          <p:cNvPr id="73" name="TextBox 18"/>
          <p:cNvSpPr txBox="1"/>
          <p:nvPr/>
        </p:nvSpPr>
        <p:spPr>
          <a:xfrm>
            <a:off x="5148064" y="3968353"/>
            <a:ext cx="3312368" cy="400110"/>
          </a:xfrm>
          <a:prstGeom prst="rect">
            <a:avLst/>
          </a:prstGeom>
          <a:noFill/>
        </p:spPr>
        <p:txBody>
          <a:bodyPr wrap="square" rtlCol="0">
            <a:spAutoFit/>
          </a:bodyPr>
          <a:lstStyle/>
          <a:p>
            <a:pPr algn="r"/>
            <a:r>
              <a:rPr lang="en-US" altLang="zh-CN" sz="2000" dirty="0"/>
              <a:t>High</a:t>
            </a:r>
            <a:endParaRPr lang="zh-CN" altLang="en-US" sz="2000" dirty="0"/>
          </a:p>
        </p:txBody>
      </p:sp>
      <p:sp>
        <p:nvSpPr>
          <p:cNvPr id="74" name="TextBox 18"/>
          <p:cNvSpPr txBox="1"/>
          <p:nvPr/>
        </p:nvSpPr>
        <p:spPr>
          <a:xfrm>
            <a:off x="5364088" y="4449294"/>
            <a:ext cx="3312368" cy="400110"/>
          </a:xfrm>
          <a:prstGeom prst="rect">
            <a:avLst/>
          </a:prstGeom>
          <a:noFill/>
        </p:spPr>
        <p:txBody>
          <a:bodyPr wrap="square" rtlCol="0">
            <a:spAutoFit/>
          </a:bodyPr>
          <a:lstStyle/>
          <a:p>
            <a:pPr algn="r"/>
            <a:r>
              <a:rPr lang="en-US" altLang="zh-CN" sz="2000" dirty="0"/>
              <a:t>Medium</a:t>
            </a:r>
            <a:endParaRPr lang="zh-CN" altLang="en-US" sz="2000" dirty="0"/>
          </a:p>
        </p:txBody>
      </p:sp>
      <p:sp>
        <p:nvSpPr>
          <p:cNvPr id="75" name="TextBox 18"/>
          <p:cNvSpPr txBox="1"/>
          <p:nvPr/>
        </p:nvSpPr>
        <p:spPr>
          <a:xfrm>
            <a:off x="6444208" y="4864851"/>
            <a:ext cx="3312368" cy="400110"/>
          </a:xfrm>
          <a:prstGeom prst="rect">
            <a:avLst/>
          </a:prstGeom>
          <a:noFill/>
        </p:spPr>
        <p:txBody>
          <a:bodyPr wrap="square" rtlCol="0">
            <a:spAutoFit/>
          </a:bodyPr>
          <a:lstStyle/>
          <a:p>
            <a:pPr algn="ctr"/>
            <a:r>
              <a:rPr lang="en-US" altLang="zh-CN" sz="2000" dirty="0"/>
              <a:t>Low</a:t>
            </a:r>
            <a:endParaRPr lang="zh-CN" altLang="en-US" sz="2000" dirty="0"/>
          </a:p>
        </p:txBody>
      </p:sp>
      <p:sp>
        <p:nvSpPr>
          <p:cNvPr id="27" name="TextBox 18"/>
          <p:cNvSpPr txBox="1"/>
          <p:nvPr/>
        </p:nvSpPr>
        <p:spPr>
          <a:xfrm>
            <a:off x="6444208" y="3520104"/>
            <a:ext cx="3312368" cy="400110"/>
          </a:xfrm>
          <a:prstGeom prst="rect">
            <a:avLst/>
          </a:prstGeom>
          <a:noFill/>
        </p:spPr>
        <p:txBody>
          <a:bodyPr wrap="square" rtlCol="0">
            <a:spAutoFit/>
          </a:bodyPr>
          <a:lstStyle/>
          <a:p>
            <a:pPr algn="ctr"/>
            <a:r>
              <a:rPr lang="en-US" altLang="zh-CN" sz="2000" dirty="0">
                <a:solidFill>
                  <a:srgbClr val="0000CC"/>
                </a:solidFill>
              </a:rPr>
              <a:t>Priority</a:t>
            </a:r>
            <a:endParaRPr lang="zh-CN" altLang="en-US" sz="2000" dirty="0">
              <a:solidFill>
                <a:srgbClr val="0000CC"/>
              </a:solidFill>
            </a:endParaRPr>
          </a:p>
        </p:txBody>
      </p:sp>
      <p:sp>
        <p:nvSpPr>
          <p:cNvPr id="28" name="矩形 27"/>
          <p:cNvSpPr/>
          <p:nvPr/>
        </p:nvSpPr>
        <p:spPr>
          <a:xfrm>
            <a:off x="3995936" y="5445224"/>
            <a:ext cx="4690864" cy="830997"/>
          </a:xfrm>
          <a:prstGeom prst="rect">
            <a:avLst/>
          </a:prstGeom>
        </p:spPr>
        <p:txBody>
          <a:bodyPr wrap="square">
            <a:spAutoFit/>
          </a:bodyPr>
          <a:lstStyle/>
          <a:p>
            <a:pPr lvl="1" algn="ctr"/>
            <a:r>
              <a:rPr lang="en-US" altLang="zh-CN" sz="2400" dirty="0"/>
              <a:t>Flow Scheduling</a:t>
            </a:r>
          </a:p>
          <a:p>
            <a:pPr lvl="1" algn="ctr"/>
            <a:r>
              <a:rPr lang="en-US" altLang="zh-CN" sz="2400" dirty="0"/>
              <a:t>Bai et al. (NSDI’15) </a:t>
            </a:r>
          </a:p>
        </p:txBody>
      </p:sp>
      <p:sp>
        <p:nvSpPr>
          <p:cNvPr id="29" name="TextBox 18"/>
          <p:cNvSpPr txBox="1"/>
          <p:nvPr/>
        </p:nvSpPr>
        <p:spPr>
          <a:xfrm>
            <a:off x="2018690" y="3356992"/>
            <a:ext cx="3561422" cy="461665"/>
          </a:xfrm>
          <a:prstGeom prst="rect">
            <a:avLst/>
          </a:prstGeom>
          <a:noFill/>
        </p:spPr>
        <p:txBody>
          <a:bodyPr wrap="square" rtlCol="0">
            <a:spAutoFit/>
          </a:bodyPr>
          <a:lstStyle/>
          <a:p>
            <a:pPr algn="ctr"/>
            <a:r>
              <a:rPr lang="en-US" altLang="zh-CN" sz="2400" b="1" dirty="0"/>
              <a:t>Strict Priority</a:t>
            </a:r>
            <a:endParaRPr lang="zh-CN" altLang="en-US" sz="2400" b="1" dirty="0"/>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269214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a:stretch>
            <a:fillRect/>
          </a:stretch>
        </p:blipFill>
        <p:spPr>
          <a:xfrm>
            <a:off x="5796136" y="3429000"/>
            <a:ext cx="1905000" cy="1905000"/>
          </a:xfrm>
          <a:prstGeom prst="rect">
            <a:avLst/>
          </a:prstGeom>
        </p:spPr>
      </p:pic>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Packet Scheduling in Data Centers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31" name="形状 30"/>
          <p:cNvSpPr/>
          <p:nvPr/>
        </p:nvSpPr>
        <p:spPr>
          <a:xfrm>
            <a:off x="1043608" y="1600200"/>
            <a:ext cx="6785675" cy="4493096"/>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TextBox 18"/>
          <p:cNvSpPr txBox="1"/>
          <p:nvPr/>
        </p:nvSpPr>
        <p:spPr>
          <a:xfrm>
            <a:off x="165202" y="4725144"/>
            <a:ext cx="3561422" cy="461665"/>
          </a:xfrm>
          <a:prstGeom prst="rect">
            <a:avLst/>
          </a:prstGeom>
          <a:noFill/>
        </p:spPr>
        <p:txBody>
          <a:bodyPr wrap="square" rtlCol="0">
            <a:spAutoFit/>
          </a:bodyPr>
          <a:lstStyle/>
          <a:p>
            <a:pPr algn="ctr"/>
            <a:r>
              <a:rPr lang="en-US" altLang="zh-CN" sz="2400" b="1" dirty="0"/>
              <a:t>Round Robin</a:t>
            </a:r>
            <a:endParaRPr lang="zh-CN" altLang="en-US" sz="2400" b="1" dirty="0"/>
          </a:p>
        </p:txBody>
      </p:sp>
      <p:sp>
        <p:nvSpPr>
          <p:cNvPr id="29" name="TextBox 18"/>
          <p:cNvSpPr txBox="1"/>
          <p:nvPr/>
        </p:nvSpPr>
        <p:spPr>
          <a:xfrm>
            <a:off x="4192366" y="5301208"/>
            <a:ext cx="5112540" cy="830997"/>
          </a:xfrm>
          <a:prstGeom prst="rect">
            <a:avLst/>
          </a:prstGeom>
          <a:noFill/>
        </p:spPr>
        <p:txBody>
          <a:bodyPr wrap="square" rtlCol="0">
            <a:spAutoFit/>
          </a:bodyPr>
          <a:lstStyle/>
          <a:p>
            <a:pPr algn="ctr"/>
            <a:r>
              <a:rPr lang="en-US" altLang="zh-CN" sz="2400" dirty="0"/>
              <a:t>Existing fixed-function </a:t>
            </a:r>
          </a:p>
          <a:p>
            <a:pPr algn="ctr"/>
            <a:r>
              <a:rPr lang="en-US" altLang="zh-CN" sz="2400" dirty="0"/>
              <a:t>switching chips</a:t>
            </a:r>
            <a:endParaRPr lang="zh-CN" altLang="en-US" sz="2400" dirty="0"/>
          </a:p>
        </p:txBody>
      </p:sp>
      <p:sp>
        <p:nvSpPr>
          <p:cNvPr id="13" name="TextBox 18"/>
          <p:cNvSpPr txBox="1"/>
          <p:nvPr/>
        </p:nvSpPr>
        <p:spPr>
          <a:xfrm>
            <a:off x="2018690" y="3356992"/>
            <a:ext cx="3561422" cy="461665"/>
          </a:xfrm>
          <a:prstGeom prst="rect">
            <a:avLst/>
          </a:prstGeom>
          <a:noFill/>
        </p:spPr>
        <p:txBody>
          <a:bodyPr wrap="square" rtlCol="0">
            <a:spAutoFit/>
          </a:bodyPr>
          <a:lstStyle/>
          <a:p>
            <a:pPr algn="ctr"/>
            <a:r>
              <a:rPr lang="en-US" altLang="zh-CN" sz="2400" b="1" dirty="0"/>
              <a:t>Strict Priority</a:t>
            </a:r>
            <a:endParaRPr lang="zh-CN" altLang="en-US" sz="2400" b="1" dirty="0"/>
          </a:p>
        </p:txBody>
      </p:sp>
      <p:sp>
        <p:nvSpPr>
          <p:cNvPr id="7" name="页脚占位符 6"/>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69338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5788738" y="3799301"/>
            <a:ext cx="2040546" cy="1357891"/>
          </a:xfrm>
          <a:prstGeom prst="rect">
            <a:avLst/>
          </a:prstGeom>
        </p:spPr>
      </p:pic>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Packet Scheduling in Data Centers</a:t>
            </a:r>
            <a:endParaRPr lang="zh-CN" altLang="en-US" dirty="0">
              <a:solidFill>
                <a:srgbClr val="0000CC"/>
              </a:solidFill>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31" name="形状 30"/>
          <p:cNvSpPr/>
          <p:nvPr/>
        </p:nvSpPr>
        <p:spPr>
          <a:xfrm>
            <a:off x="1043608" y="1600200"/>
            <a:ext cx="6785675" cy="4493096"/>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TextBox 18"/>
          <p:cNvSpPr txBox="1"/>
          <p:nvPr/>
        </p:nvSpPr>
        <p:spPr>
          <a:xfrm>
            <a:off x="165202" y="4725144"/>
            <a:ext cx="3561422" cy="461665"/>
          </a:xfrm>
          <a:prstGeom prst="rect">
            <a:avLst/>
          </a:prstGeom>
          <a:noFill/>
        </p:spPr>
        <p:txBody>
          <a:bodyPr wrap="square" rtlCol="0">
            <a:spAutoFit/>
          </a:bodyPr>
          <a:lstStyle/>
          <a:p>
            <a:pPr algn="ctr"/>
            <a:r>
              <a:rPr lang="en-US" altLang="zh-CN" sz="2400" b="1" dirty="0"/>
              <a:t>Round Robin</a:t>
            </a:r>
            <a:endParaRPr lang="zh-CN" altLang="en-US" sz="2400" b="1" dirty="0"/>
          </a:p>
        </p:txBody>
      </p:sp>
      <p:sp>
        <p:nvSpPr>
          <p:cNvPr id="26" name="TextBox 18"/>
          <p:cNvSpPr txBox="1"/>
          <p:nvPr/>
        </p:nvSpPr>
        <p:spPr>
          <a:xfrm>
            <a:off x="2018690" y="3356992"/>
            <a:ext cx="3561422" cy="461665"/>
          </a:xfrm>
          <a:prstGeom prst="rect">
            <a:avLst/>
          </a:prstGeom>
          <a:noFill/>
        </p:spPr>
        <p:txBody>
          <a:bodyPr wrap="square" rtlCol="0">
            <a:spAutoFit/>
          </a:bodyPr>
          <a:lstStyle/>
          <a:p>
            <a:pPr algn="ctr"/>
            <a:r>
              <a:rPr lang="en-US" altLang="zh-CN" sz="2400" b="1" dirty="0"/>
              <a:t>Strict Priority</a:t>
            </a:r>
            <a:endParaRPr lang="zh-CN" altLang="en-US" sz="2400" b="1" dirty="0"/>
          </a:p>
        </p:txBody>
      </p:sp>
      <p:sp>
        <p:nvSpPr>
          <p:cNvPr id="29" name="TextBox 18"/>
          <p:cNvSpPr txBox="1"/>
          <p:nvPr/>
        </p:nvSpPr>
        <p:spPr>
          <a:xfrm>
            <a:off x="4192366" y="5301208"/>
            <a:ext cx="5112540" cy="830997"/>
          </a:xfrm>
          <a:prstGeom prst="rect">
            <a:avLst/>
          </a:prstGeom>
          <a:noFill/>
        </p:spPr>
        <p:txBody>
          <a:bodyPr wrap="square" rtlCol="0">
            <a:spAutoFit/>
          </a:bodyPr>
          <a:lstStyle/>
          <a:p>
            <a:pPr algn="ctr"/>
            <a:r>
              <a:rPr lang="en-US" altLang="zh-CN" sz="2400" dirty="0"/>
              <a:t>Future programmable </a:t>
            </a:r>
          </a:p>
          <a:p>
            <a:pPr algn="ctr"/>
            <a:r>
              <a:rPr lang="en-US" altLang="zh-CN" sz="2400" dirty="0"/>
              <a:t>switching chips</a:t>
            </a:r>
            <a:endParaRPr lang="zh-CN" altLang="en-US" sz="2400" dirty="0"/>
          </a:p>
        </p:txBody>
      </p:sp>
      <p:pic>
        <p:nvPicPr>
          <p:cNvPr id="6" name="内容占位符 5"/>
          <p:cNvPicPr>
            <a:picLocks noGrp="1" noChangeAspect="1"/>
          </p:cNvPicPr>
          <p:nvPr>
            <p:ph idx="1"/>
          </p:nvPr>
        </p:nvPicPr>
        <p:blipFill>
          <a:blip r:embed="rId4" cstate="print">
            <a:extLst>
              <a:ext uri="{BEBA8EAE-BF5A-486C-A8C5-ECC9F3942E4B}">
                <a14:imgProps xmlns:a14="http://schemas.microsoft.com/office/drawing/2010/main">
                  <a14:imgLayer r:embed="rId5">
                    <a14:imgEffect>
                      <a14:backgroundRemoval t="0" b="100000" l="0" r="99500">
                        <a14:foregroundMark x1="50500" y1="88142" x2="50500" y2="88142"/>
                      </a14:backgroundRemoval>
                    </a14:imgEffect>
                  </a14:imgLayer>
                </a14:imgProps>
              </a:ext>
              <a:ext uri="{28A0092B-C50C-407E-A947-70E740481C1C}">
                <a14:useLocalDpi xmlns:a14="http://schemas.microsoft.com/office/drawing/2010/main" val="0"/>
              </a:ext>
            </a:extLst>
          </a:blip>
          <a:stretch>
            <a:fillRect/>
          </a:stretch>
        </p:blipFill>
        <p:spPr>
          <a:xfrm>
            <a:off x="6444208" y="2348880"/>
            <a:ext cx="512310" cy="720080"/>
          </a:xfrm>
        </p:spPr>
      </p:pic>
      <p:sp>
        <p:nvSpPr>
          <p:cNvPr id="8" name="页脚占位符 7"/>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370329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CC"/>
                </a:solidFill>
                <a:cs typeface="Times New Roman" panose="02020603050405020304" pitchFamily="18" charset="0"/>
              </a:rPr>
              <a:t>Packet Scheduling in Data Centers</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dirty="0"/>
          </a:p>
        </p:txBody>
      </p:sp>
      <p:sp>
        <p:nvSpPr>
          <p:cNvPr id="31" name="形状 30"/>
          <p:cNvSpPr/>
          <p:nvPr/>
        </p:nvSpPr>
        <p:spPr>
          <a:xfrm>
            <a:off x="1043608" y="1600200"/>
            <a:ext cx="6785675" cy="4493096"/>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TextBox 18"/>
          <p:cNvSpPr txBox="1"/>
          <p:nvPr/>
        </p:nvSpPr>
        <p:spPr>
          <a:xfrm>
            <a:off x="165202" y="4725144"/>
            <a:ext cx="3561422" cy="461665"/>
          </a:xfrm>
          <a:prstGeom prst="rect">
            <a:avLst/>
          </a:prstGeom>
          <a:noFill/>
        </p:spPr>
        <p:txBody>
          <a:bodyPr wrap="square" rtlCol="0">
            <a:spAutoFit/>
          </a:bodyPr>
          <a:lstStyle/>
          <a:p>
            <a:pPr algn="ctr"/>
            <a:r>
              <a:rPr lang="en-US" altLang="zh-CN" sz="2400" b="1" dirty="0"/>
              <a:t>Round Robin</a:t>
            </a:r>
            <a:endParaRPr lang="zh-CN" altLang="en-US" sz="2400" b="1" dirty="0"/>
          </a:p>
        </p:txBody>
      </p:sp>
      <p:sp>
        <p:nvSpPr>
          <p:cNvPr id="10" name="TextBox 18"/>
          <p:cNvSpPr txBox="1"/>
          <p:nvPr/>
        </p:nvSpPr>
        <p:spPr>
          <a:xfrm>
            <a:off x="5004048" y="2348880"/>
            <a:ext cx="3561422" cy="830997"/>
          </a:xfrm>
          <a:prstGeom prst="rect">
            <a:avLst/>
          </a:prstGeom>
          <a:noFill/>
        </p:spPr>
        <p:txBody>
          <a:bodyPr wrap="square" rtlCol="0">
            <a:spAutoFit/>
          </a:bodyPr>
          <a:lstStyle/>
          <a:p>
            <a:pPr algn="ctr"/>
            <a:r>
              <a:rPr lang="en-US" altLang="zh-CN" sz="2400" b="1" dirty="0"/>
              <a:t>Programmable </a:t>
            </a:r>
          </a:p>
          <a:p>
            <a:pPr algn="ctr"/>
            <a:r>
              <a:rPr lang="en-US" altLang="zh-CN" sz="2400" b="1" dirty="0"/>
              <a:t>Schedulers</a:t>
            </a:r>
            <a:endParaRPr lang="zh-CN" altLang="en-US" sz="2400" b="1" dirty="0"/>
          </a:p>
        </p:txBody>
      </p:sp>
      <p:cxnSp>
        <p:nvCxnSpPr>
          <p:cNvPr id="11" name="Straight Arrow Connector 34"/>
          <p:cNvCxnSpPr/>
          <p:nvPr/>
        </p:nvCxnSpPr>
        <p:spPr>
          <a:xfrm>
            <a:off x="5364088" y="4729301"/>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2" name="Straight Arrow Connector 36"/>
          <p:cNvCxnSpPr/>
          <p:nvPr/>
        </p:nvCxnSpPr>
        <p:spPr>
          <a:xfrm>
            <a:off x="7486143" y="4729301"/>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3" name="Group 37"/>
          <p:cNvGrpSpPr/>
          <p:nvPr/>
        </p:nvGrpSpPr>
        <p:grpSpPr>
          <a:xfrm>
            <a:off x="5756909" y="4571158"/>
            <a:ext cx="1717776" cy="316285"/>
            <a:chOff x="931333" y="903111"/>
            <a:chExt cx="1495778" cy="313268"/>
          </a:xfrm>
        </p:grpSpPr>
        <p:cxnSp>
          <p:nvCxnSpPr>
            <p:cNvPr id="14"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5"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6"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7" name="Rectangle 41"/>
          <p:cNvSpPr/>
          <p:nvPr/>
        </p:nvSpPr>
        <p:spPr>
          <a:xfrm>
            <a:off x="7292871" y="458405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 name="Rectangle 42"/>
          <p:cNvSpPr/>
          <p:nvPr/>
        </p:nvSpPr>
        <p:spPr>
          <a:xfrm>
            <a:off x="7119070" y="4585144"/>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 name="Rectangle 43"/>
          <p:cNvSpPr/>
          <p:nvPr/>
        </p:nvSpPr>
        <p:spPr>
          <a:xfrm>
            <a:off x="6657211" y="458667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 name="Rectangle 44"/>
          <p:cNvSpPr/>
          <p:nvPr/>
        </p:nvSpPr>
        <p:spPr>
          <a:xfrm>
            <a:off x="6942947" y="4584928"/>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45"/>
          <p:cNvSpPr/>
          <p:nvPr/>
        </p:nvSpPr>
        <p:spPr>
          <a:xfrm>
            <a:off x="6478180" y="458667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 name="Rectangle 46"/>
          <p:cNvSpPr/>
          <p:nvPr/>
        </p:nvSpPr>
        <p:spPr>
          <a:xfrm>
            <a:off x="6300933" y="4585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 name="Rectangle 47"/>
          <p:cNvSpPr/>
          <p:nvPr/>
        </p:nvSpPr>
        <p:spPr>
          <a:xfrm>
            <a:off x="6121935" y="4585575"/>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4" name="Straight Arrow Connector 48"/>
          <p:cNvCxnSpPr/>
          <p:nvPr/>
        </p:nvCxnSpPr>
        <p:spPr>
          <a:xfrm flipV="1">
            <a:off x="5651599" y="4326075"/>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25" name="Straight Arrow Connector 49"/>
          <p:cNvCxnSpPr/>
          <p:nvPr/>
        </p:nvCxnSpPr>
        <p:spPr>
          <a:xfrm flipH="1">
            <a:off x="5644337" y="4331316"/>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7" name="Straight Arrow Connector 50"/>
          <p:cNvCxnSpPr/>
          <p:nvPr/>
        </p:nvCxnSpPr>
        <p:spPr>
          <a:xfrm flipV="1">
            <a:off x="6876656" y="4323454"/>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30" name="TextBox 51"/>
          <p:cNvSpPr txBox="1"/>
          <p:nvPr/>
        </p:nvSpPr>
        <p:spPr>
          <a:xfrm>
            <a:off x="5539607" y="4942909"/>
            <a:ext cx="2240912" cy="646331"/>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adugi" panose="020B0502040204020203" pitchFamily="34" charset="0"/>
              </a:rPr>
              <a:t>Push-In-First-Out (PIFO) Queue</a:t>
            </a:r>
          </a:p>
        </p:txBody>
      </p:sp>
      <p:sp>
        <p:nvSpPr>
          <p:cNvPr id="33" name="Rectangle 52"/>
          <p:cNvSpPr/>
          <p:nvPr/>
        </p:nvSpPr>
        <p:spPr>
          <a:xfrm>
            <a:off x="6573794" y="4185633"/>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 name="Rounded Rectangle 53"/>
          <p:cNvSpPr/>
          <p:nvPr/>
        </p:nvSpPr>
        <p:spPr>
          <a:xfrm>
            <a:off x="5580112" y="3949731"/>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995936" y="5694347"/>
            <a:ext cx="4690864" cy="461665"/>
          </a:xfrm>
          <a:prstGeom prst="rect">
            <a:avLst/>
          </a:prstGeom>
        </p:spPr>
        <p:txBody>
          <a:bodyPr wrap="square">
            <a:spAutoFit/>
          </a:bodyPr>
          <a:lstStyle/>
          <a:p>
            <a:pPr lvl="1" algn="ctr"/>
            <a:r>
              <a:rPr lang="en-US" altLang="zh-CN" sz="2400" dirty="0"/>
              <a:t>A </a:t>
            </a:r>
            <a:r>
              <a:rPr lang="en-US" altLang="zh-CN" sz="2400" dirty="0" err="1"/>
              <a:t>Sivaraman</a:t>
            </a:r>
            <a:r>
              <a:rPr lang="en-US" altLang="zh-CN" sz="2400" dirty="0"/>
              <a:t> et al. (SIGCOMM’16) </a:t>
            </a:r>
          </a:p>
        </p:txBody>
      </p:sp>
      <p:sp>
        <p:nvSpPr>
          <p:cNvPr id="29" name="TextBox 18"/>
          <p:cNvSpPr txBox="1"/>
          <p:nvPr/>
        </p:nvSpPr>
        <p:spPr>
          <a:xfrm>
            <a:off x="2018690" y="3356992"/>
            <a:ext cx="3561422" cy="461665"/>
          </a:xfrm>
          <a:prstGeom prst="rect">
            <a:avLst/>
          </a:prstGeom>
          <a:noFill/>
        </p:spPr>
        <p:txBody>
          <a:bodyPr wrap="square" rtlCol="0">
            <a:spAutoFit/>
          </a:bodyPr>
          <a:lstStyle/>
          <a:p>
            <a:pPr algn="ctr"/>
            <a:r>
              <a:rPr lang="en-US" altLang="zh-CN" sz="2400" b="1" dirty="0"/>
              <a:t>Strict Priority</a:t>
            </a:r>
            <a:endParaRPr lang="zh-CN" altLang="en-US" sz="2400" b="1" dirty="0"/>
          </a:p>
        </p:txBody>
      </p:sp>
      <p:sp>
        <p:nvSpPr>
          <p:cNvPr id="5" name="页脚占位符 4"/>
          <p:cNvSpPr>
            <a:spLocks noGrp="1"/>
          </p:cNvSpPr>
          <p:nvPr>
            <p:ph type="ftr" sz="quarter" idx="11"/>
          </p:nvPr>
        </p:nvSpPr>
        <p:spPr/>
        <p:txBody>
          <a:bodyPr/>
          <a:lstStyle/>
          <a:p>
            <a:r>
              <a:rPr lang="en-US" altLang="zh-CN"/>
              <a:t>ACM CoNEXT, Irvine, CA, December 2016</a:t>
            </a:r>
            <a:endParaRPr lang="zh-CN" altLang="en-US"/>
          </a:p>
        </p:txBody>
      </p:sp>
    </p:spTree>
    <p:extLst>
      <p:ext uri="{BB962C8B-B14F-4D97-AF65-F5344CB8AC3E}">
        <p14:creationId xmlns:p14="http://schemas.microsoft.com/office/powerpoint/2010/main" val="11966203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2380</TotalTime>
  <Words>4146</Words>
  <Application>Microsoft Office PowerPoint</Application>
  <PresentationFormat>全屏显示(4:3)</PresentationFormat>
  <Paragraphs>482</Paragraphs>
  <Slides>48</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等线</vt:lpstr>
      <vt:lpstr>宋体</vt:lpstr>
      <vt:lpstr>Arial</vt:lpstr>
      <vt:lpstr>Calibri</vt:lpstr>
      <vt:lpstr>Cambria Math</vt:lpstr>
      <vt:lpstr>Gadugi</vt:lpstr>
      <vt:lpstr>Times New Roman</vt:lpstr>
      <vt:lpstr>Office 主题</vt:lpstr>
      <vt:lpstr>Enabling ECN over Generic  Packet Scheduling</vt:lpstr>
      <vt:lpstr>Data Centers Around the World</vt:lpstr>
      <vt:lpstr>Inside the Data Center (DC)</vt:lpstr>
      <vt:lpstr>Inside the Data Center (DC)</vt:lpstr>
      <vt:lpstr>Packet Scheduling in Data Centers</vt:lpstr>
      <vt:lpstr>Packet Scheduling in Data Centers</vt:lpstr>
      <vt:lpstr>Packet Scheduling in Data Centers</vt:lpstr>
      <vt:lpstr>Packet Scheduling in Data Centers</vt:lpstr>
      <vt:lpstr>Packet Scheduling in Data Centers</vt:lpstr>
      <vt:lpstr>Can we enable ECN for arbitrary packet schedulers in data centers?</vt:lpstr>
      <vt:lpstr>ECN/RED without Packet Scheduling</vt:lpstr>
      <vt:lpstr>ECN/RED without Packet Scheduling</vt:lpstr>
      <vt:lpstr>ECN/RED without Packet Scheduling</vt:lpstr>
      <vt:lpstr>ECN/RED without Packet Scheduling</vt:lpstr>
      <vt:lpstr>ECN/RED without Packet Scheduling</vt:lpstr>
      <vt:lpstr>ECN/RED without Packet Scheduling</vt:lpstr>
      <vt:lpstr>ECN/RED without Packet Scheduling</vt:lpstr>
      <vt:lpstr>ECN/RED without Packet Scheduling</vt:lpstr>
      <vt:lpstr>ECN/RED with Packet Scheduling</vt:lpstr>
      <vt:lpstr>ECN/RED with Packet Scheduling</vt:lpstr>
      <vt:lpstr>To Implement Ideal ECN/RED Solution</vt:lpstr>
      <vt:lpstr>Trade-off of Measurement Window</vt:lpstr>
      <vt:lpstr>Trade-off of Measurement Window</vt:lpstr>
      <vt:lpstr>Trade-off of Measurement Window</vt:lpstr>
      <vt:lpstr>Trade-off of Measurement Window</vt:lpstr>
      <vt:lpstr>Trade-off of Measurement Window</vt:lpstr>
      <vt:lpstr>Trade-off of Measurement Window</vt:lpstr>
      <vt:lpstr>Trade-off of Measurement Window</vt:lpstr>
      <vt:lpstr>Another View</vt:lpstr>
      <vt:lpstr>Another View</vt:lpstr>
      <vt:lpstr>TCN</vt:lpstr>
      <vt:lpstr>TCN in Detail</vt:lpstr>
      <vt:lpstr>TCN in Detail</vt:lpstr>
      <vt:lpstr>TCN in Detail</vt:lpstr>
      <vt:lpstr>TCN in Detail</vt:lpstr>
      <vt:lpstr>TCN in Detail</vt:lpstr>
      <vt:lpstr>TCN vs CoDel</vt:lpstr>
      <vt:lpstr>TCN vs CoDel</vt:lpstr>
      <vt:lpstr>TCN vs CoDel</vt:lpstr>
      <vt:lpstr>Testbed Evaluation</vt:lpstr>
      <vt:lpstr>Static Flow Experiment</vt:lpstr>
      <vt:lpstr>Static Flow Experiment</vt:lpstr>
      <vt:lpstr>Dynamic Flow Experiment</vt:lpstr>
      <vt:lpstr>99th FCT of Small Flows (&lt;100KB)</vt:lpstr>
      <vt:lpstr>Realistic Traffic: Large Flows (&gt;10MB)</vt:lpstr>
      <vt:lpstr>Conclusion</vt:lpstr>
      <vt:lpstr>Thanks! </vt:lpstr>
      <vt:lpstr>Average FCT of Small Flows (&lt;100KB)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ECN over Generic  Packet Scheduling</dc:title>
  <dc:creator>wei bai</dc:creator>
  <cp:lastModifiedBy>wei bai</cp:lastModifiedBy>
  <cp:revision>322</cp:revision>
  <dcterms:created xsi:type="dcterms:W3CDTF">2016-12-07T07:15:57Z</dcterms:created>
  <dcterms:modified xsi:type="dcterms:W3CDTF">2016-12-14T07:31:45Z</dcterms:modified>
</cp:coreProperties>
</file>