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7" r:id="rId1"/>
  </p:sldMasterIdLst>
  <p:notesMasterIdLst>
    <p:notesMasterId r:id="rId65"/>
  </p:notesMasterIdLst>
  <p:sldIdLst>
    <p:sldId id="392" r:id="rId2"/>
    <p:sldId id="610" r:id="rId3"/>
    <p:sldId id="534" r:id="rId4"/>
    <p:sldId id="614" r:id="rId5"/>
    <p:sldId id="615" r:id="rId6"/>
    <p:sldId id="627" r:id="rId7"/>
    <p:sldId id="628" r:id="rId8"/>
    <p:sldId id="650" r:id="rId9"/>
    <p:sldId id="640" r:id="rId10"/>
    <p:sldId id="617" r:id="rId11"/>
    <p:sldId id="649" r:id="rId12"/>
    <p:sldId id="651" r:id="rId13"/>
    <p:sldId id="637" r:id="rId14"/>
    <p:sldId id="618" r:id="rId15"/>
    <p:sldId id="581" r:id="rId16"/>
    <p:sldId id="619" r:id="rId17"/>
    <p:sldId id="620" r:id="rId18"/>
    <p:sldId id="623" r:id="rId19"/>
    <p:sldId id="613" r:id="rId20"/>
    <p:sldId id="641" r:id="rId21"/>
    <p:sldId id="671" r:id="rId22"/>
    <p:sldId id="591" r:id="rId23"/>
    <p:sldId id="622" r:id="rId24"/>
    <p:sldId id="569" r:id="rId25"/>
    <p:sldId id="632" r:id="rId26"/>
    <p:sldId id="633" r:id="rId27"/>
    <p:sldId id="562" r:id="rId28"/>
    <p:sldId id="592" r:id="rId29"/>
    <p:sldId id="566" r:id="rId30"/>
    <p:sldId id="565" r:id="rId31"/>
    <p:sldId id="593" r:id="rId32"/>
    <p:sldId id="595" r:id="rId33"/>
    <p:sldId id="594" r:id="rId34"/>
    <p:sldId id="268" r:id="rId35"/>
    <p:sldId id="304" r:id="rId36"/>
    <p:sldId id="259" r:id="rId37"/>
    <p:sldId id="260" r:id="rId38"/>
    <p:sldId id="676" r:id="rId39"/>
    <p:sldId id="677" r:id="rId40"/>
    <p:sldId id="678" r:id="rId41"/>
    <p:sldId id="679" r:id="rId42"/>
    <p:sldId id="674" r:id="rId43"/>
    <p:sldId id="682" r:id="rId44"/>
    <p:sldId id="261" r:id="rId45"/>
    <p:sldId id="262" r:id="rId46"/>
    <p:sldId id="263" r:id="rId47"/>
    <p:sldId id="307" r:id="rId48"/>
    <p:sldId id="680" r:id="rId49"/>
    <p:sldId id="681" r:id="rId50"/>
    <p:sldId id="318" r:id="rId51"/>
    <p:sldId id="634" r:id="rId52"/>
    <p:sldId id="531" r:id="rId53"/>
    <p:sldId id="600" r:id="rId54"/>
    <p:sldId id="264" r:id="rId55"/>
    <p:sldId id="265" r:id="rId56"/>
    <p:sldId id="327" r:id="rId57"/>
    <p:sldId id="672" r:id="rId58"/>
    <p:sldId id="322" r:id="rId59"/>
    <p:sldId id="667" r:id="rId60"/>
    <p:sldId id="668" r:id="rId61"/>
    <p:sldId id="669" r:id="rId62"/>
    <p:sldId id="670" r:id="rId63"/>
    <p:sldId id="475" r:id="rId64"/>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3366"/>
    <a:srgbClr val="FF0000"/>
    <a:srgbClr val="B40062"/>
    <a:srgbClr val="00CC00"/>
    <a:srgbClr val="0066CC"/>
    <a:srgbClr val="FFFFFF"/>
    <a:srgbClr val="00FF00"/>
    <a:srgbClr val="FFFF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2C8C85-51F0-491E-9774-3900AFEF0FD7}" styleName="浅色样式 2 - 强调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19" autoAdjust="0"/>
    <p:restoredTop sz="84626" autoAdjust="0"/>
  </p:normalViewPr>
  <p:slideViewPr>
    <p:cSldViewPr>
      <p:cViewPr varScale="1">
        <p:scale>
          <a:sx n="107" d="100"/>
          <a:sy n="107" d="100"/>
        </p:scale>
        <p:origin x="190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endParaRPr lang="en-US" altLang="zh-CN"/>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fontAlgn="auto" hangingPunct="1">
              <a:spcBef>
                <a:spcPct val="0"/>
              </a:spcBef>
              <a:spcAft>
                <a:spcPts val="0"/>
              </a:spcAft>
              <a:defRPr sz="1200">
                <a:latin typeface="Arial" panose="020B0604020202020204" pitchFamily="34" charset="0"/>
                <a:ea typeface="宋体" panose="02010600030101010101" pitchFamily="2" charset="-122"/>
              </a:defRPr>
            </a:lvl1pPr>
          </a:lstStyle>
          <a:p>
            <a:pPr>
              <a:defRPr/>
            </a:pPr>
            <a:fld id="{3C31A4FB-AB0B-4200-BC82-17C94E69ADE4}" type="slidenum">
              <a:rPr lang="en-US" altLang="zh-CN"/>
              <a:pPr>
                <a:defRPr/>
              </a:pPr>
              <a:t>‹#›</a:t>
            </a:fld>
            <a:endParaRPr lang="en-US" altLang="zh-CN"/>
          </a:p>
        </p:txBody>
      </p:sp>
    </p:spTree>
    <p:extLst>
      <p:ext uri="{BB962C8B-B14F-4D97-AF65-F5344CB8AC3E}">
        <p14:creationId xmlns:p14="http://schemas.microsoft.com/office/powerpoint/2010/main" val="5183709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a:t>
            </a:fld>
            <a:endParaRPr lang="en-US" altLang="zh-CN"/>
          </a:p>
        </p:txBody>
      </p:sp>
    </p:spTree>
    <p:extLst>
      <p:ext uri="{BB962C8B-B14F-4D97-AF65-F5344CB8AC3E}">
        <p14:creationId xmlns:p14="http://schemas.microsoft.com/office/powerpoint/2010/main" val="1902343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非法访问</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18</a:t>
            </a:fld>
            <a:endParaRPr lang="en-US" altLang="zh-CN"/>
          </a:p>
        </p:txBody>
      </p:sp>
    </p:spTree>
    <p:extLst>
      <p:ext uri="{BB962C8B-B14F-4D97-AF65-F5344CB8AC3E}">
        <p14:creationId xmlns:p14="http://schemas.microsoft.com/office/powerpoint/2010/main" val="775264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第</a:t>
            </a:r>
            <a:r>
              <a:rPr kumimoji="1" lang="en-US" altLang="zh-CN"/>
              <a:t>29</a:t>
            </a:r>
            <a:r>
              <a:rPr kumimoji="1" lang="zh-CN" altLang="en-US"/>
              <a:t>页</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19</a:t>
            </a:fld>
            <a:endParaRPr lang="en-US" altLang="zh-CN"/>
          </a:p>
        </p:txBody>
      </p:sp>
    </p:spTree>
    <p:extLst>
      <p:ext uri="{BB962C8B-B14F-4D97-AF65-F5344CB8AC3E}">
        <p14:creationId xmlns:p14="http://schemas.microsoft.com/office/powerpoint/2010/main" val="1793505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第</a:t>
            </a:r>
            <a:r>
              <a:rPr kumimoji="1" lang="en-US" altLang="zh-CN"/>
              <a:t>29</a:t>
            </a:r>
            <a:r>
              <a:rPr kumimoji="1" lang="zh-CN" altLang="en-US"/>
              <a:t>页</a:t>
            </a:r>
          </a:p>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20</a:t>
            </a:fld>
            <a:endParaRPr lang="en-US" altLang="zh-CN"/>
          </a:p>
        </p:txBody>
      </p:sp>
    </p:spTree>
    <p:extLst>
      <p:ext uri="{BB962C8B-B14F-4D97-AF65-F5344CB8AC3E}">
        <p14:creationId xmlns:p14="http://schemas.microsoft.com/office/powerpoint/2010/main" val="890669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22</a:t>
            </a:fld>
            <a:endParaRPr lang="en-US" altLang="zh-CN"/>
          </a:p>
        </p:txBody>
      </p:sp>
    </p:spTree>
    <p:extLst>
      <p:ext uri="{BB962C8B-B14F-4D97-AF65-F5344CB8AC3E}">
        <p14:creationId xmlns:p14="http://schemas.microsoft.com/office/powerpoint/2010/main" val="18926442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RTTI</a:t>
            </a:r>
            <a:r>
              <a:rPr kumimoji="1" lang="zh-CN" altLang="en-US" dirty="0"/>
              <a:t>允许我们得到在进行向上类型转换时丢失的类型信息。</a:t>
            </a:r>
            <a:r>
              <a:rPr kumimoji="1" lang="en-US" altLang="zh-CN" dirty="0" err="1"/>
              <a:t>dynamic_cast</a:t>
            </a:r>
            <a:r>
              <a:rPr kumimoji="1" lang="zh-CN" altLang="en-US" baseline="0" dirty="0"/>
              <a:t> 实际上是</a:t>
            </a:r>
            <a:r>
              <a:rPr kumimoji="1" lang="en-US" altLang="zh-CN" baseline="0" dirty="0"/>
              <a:t>RTTI</a:t>
            </a:r>
            <a:r>
              <a:rPr kumimoji="1" lang="zh-CN" altLang="en-US" baseline="0" dirty="0"/>
              <a:t>的一种形式</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23</a:t>
            </a:fld>
            <a:endParaRPr lang="en-US" altLang="zh-CN"/>
          </a:p>
        </p:txBody>
      </p:sp>
    </p:spTree>
    <p:extLst>
      <p:ext uri="{BB962C8B-B14F-4D97-AF65-F5344CB8AC3E}">
        <p14:creationId xmlns:p14="http://schemas.microsoft.com/office/powerpoint/2010/main" val="1836319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27</a:t>
            </a:fld>
            <a:endParaRPr lang="en-US" altLang="zh-CN"/>
          </a:p>
        </p:txBody>
      </p:sp>
    </p:spTree>
    <p:extLst>
      <p:ext uri="{BB962C8B-B14F-4D97-AF65-F5344CB8AC3E}">
        <p14:creationId xmlns:p14="http://schemas.microsoft.com/office/powerpoint/2010/main" val="1864990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28</a:t>
            </a:fld>
            <a:endParaRPr lang="en-US" altLang="zh-CN"/>
          </a:p>
        </p:txBody>
      </p:sp>
    </p:spTree>
    <p:extLst>
      <p:ext uri="{BB962C8B-B14F-4D97-AF65-F5344CB8AC3E}">
        <p14:creationId xmlns:p14="http://schemas.microsoft.com/office/powerpoint/2010/main" val="11487206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31</a:t>
            </a:fld>
            <a:endParaRPr lang="en-US" altLang="zh-CN"/>
          </a:p>
        </p:txBody>
      </p:sp>
    </p:spTree>
    <p:extLst>
      <p:ext uri="{BB962C8B-B14F-4D97-AF65-F5344CB8AC3E}">
        <p14:creationId xmlns:p14="http://schemas.microsoft.com/office/powerpoint/2010/main" val="1183710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u="sng"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32</a:t>
            </a:fld>
            <a:endParaRPr lang="en-US" altLang="zh-CN"/>
          </a:p>
        </p:txBody>
      </p:sp>
    </p:spTree>
    <p:extLst>
      <p:ext uri="{BB962C8B-B14F-4D97-AF65-F5344CB8AC3E}">
        <p14:creationId xmlns:p14="http://schemas.microsoft.com/office/powerpoint/2010/main" val="16518862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模板库为什么必须在头文件中实现：</a:t>
            </a:r>
            <a:endParaRPr kumimoji="1" lang="en-US" altLang="zh-CN" dirty="0"/>
          </a:p>
          <a:p>
            <a:r>
              <a:rPr kumimoji="1" lang="zh-CN" altLang="en-US" dirty="0"/>
              <a:t>因为模板的原理是：在编译时，每发现一种模板参数的模板实例，就生成对应模板参数的代码。</a:t>
            </a:r>
            <a:endParaRPr kumimoji="1" lang="en-US" altLang="zh-CN" dirty="0"/>
          </a:p>
          <a:p>
            <a:r>
              <a:rPr kumimoji="1" lang="zh-CN" altLang="en-US" dirty="0"/>
              <a:t>如果使用源代码分开编译，则编译模板库的源代码时，编译器并不知道这一模板库有哪些模板实例；而编译模板实例时，又没有模板库的源代码来作生成。</a:t>
            </a:r>
            <a:endParaRPr kumimoji="1" lang="en-US" altLang="zh-CN" dirty="0"/>
          </a:p>
          <a:p>
            <a:r>
              <a:rPr kumimoji="1" lang="zh-CN" altLang="en-US" dirty="0"/>
              <a:t>因此会产生链接错误，没有生成对应模板参数的源代码。</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42</a:t>
            </a:fld>
            <a:endParaRPr kumimoji="1" lang="zh-CN" altLang="en-US"/>
          </a:p>
        </p:txBody>
      </p:sp>
    </p:spTree>
    <p:extLst>
      <p:ext uri="{BB962C8B-B14F-4D97-AF65-F5344CB8AC3E}">
        <p14:creationId xmlns:p14="http://schemas.microsoft.com/office/powerpoint/2010/main" val="1606960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讨论</a:t>
            </a:r>
            <a:r>
              <a:rPr kumimoji="1" lang="en-US" altLang="zh-CN" dirty="0"/>
              <a:t>【</a:t>
            </a:r>
            <a:r>
              <a:rPr kumimoji="1" lang="zh-CN" altLang="en-US" dirty="0"/>
              <a:t>哪些类应该被定义为抽象类</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a:t>
            </a:fld>
            <a:endParaRPr lang="en-US" altLang="zh-CN"/>
          </a:p>
        </p:txBody>
      </p:sp>
    </p:spTree>
    <p:extLst>
      <p:ext uri="{BB962C8B-B14F-4D97-AF65-F5344CB8AC3E}">
        <p14:creationId xmlns:p14="http://schemas.microsoft.com/office/powerpoint/2010/main" val="2948491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****补充使用这些类的客户代码：</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44</a:t>
            </a:fld>
            <a:endParaRPr kumimoji="1" lang="zh-CN" altLang="en-US"/>
          </a:p>
        </p:txBody>
      </p:sp>
    </p:spTree>
    <p:extLst>
      <p:ext uri="{BB962C8B-B14F-4D97-AF65-F5344CB8AC3E}">
        <p14:creationId xmlns:p14="http://schemas.microsoft.com/office/powerpoint/2010/main" val="2595735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dirty="0"/>
              <a:t>****补充使用这些类的客户代码：</a:t>
            </a:r>
          </a:p>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45</a:t>
            </a:fld>
            <a:endParaRPr kumimoji="1" lang="zh-CN" altLang="en-US"/>
          </a:p>
        </p:txBody>
      </p:sp>
    </p:spTree>
    <p:extLst>
      <p:ext uri="{BB962C8B-B14F-4D97-AF65-F5344CB8AC3E}">
        <p14:creationId xmlns:p14="http://schemas.microsoft.com/office/powerpoint/2010/main" val="20674717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1" dirty="0">
                <a:solidFill>
                  <a:srgbClr val="0070C0"/>
                </a:solidFill>
                <a:latin typeface="Consolas" panose="020B0609020204030204" pitchFamily="49" charset="0"/>
                <a:ea typeface="华文楷体" panose="02010600040101010101" pitchFamily="2" charset="-122"/>
              </a:rPr>
              <a:t>unsigned</a:t>
            </a:r>
            <a:r>
              <a:rPr kumimoji="1" lang="zh-CN" altLang="en-US" b="1" dirty="0">
                <a:solidFill>
                  <a:srgbClr val="0070C0"/>
                </a:solidFill>
                <a:latin typeface="Consolas" panose="020B0609020204030204" pitchFamily="49" charset="0"/>
                <a:ea typeface="华文楷体" panose="02010600040101010101" pitchFamily="2" charset="-122"/>
              </a:rPr>
              <a:t>是正整数</a:t>
            </a:r>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46</a:t>
            </a:fld>
            <a:endParaRPr lang="en-US" altLang="zh-CN"/>
          </a:p>
        </p:txBody>
      </p:sp>
    </p:spTree>
    <p:extLst>
      <p:ext uri="{BB962C8B-B14F-4D97-AF65-F5344CB8AC3E}">
        <p14:creationId xmlns:p14="http://schemas.microsoft.com/office/powerpoint/2010/main" val="3770273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47</a:t>
            </a:fld>
            <a:endParaRPr kumimoji="1" lang="zh-CN" altLang="en-US"/>
          </a:p>
        </p:txBody>
      </p:sp>
    </p:spTree>
    <p:extLst>
      <p:ext uri="{BB962C8B-B14F-4D97-AF65-F5344CB8AC3E}">
        <p14:creationId xmlns:p14="http://schemas.microsoft.com/office/powerpoint/2010/main" val="25604426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什么叫做泛型标记？？</a:t>
            </a:r>
            <a:endParaRPr kumimoji="1" lang="en-US" altLang="zh-CN" dirty="0"/>
          </a:p>
          <a:p>
            <a:r>
              <a:rPr lang="zh-CN" altLang="en-US" sz="1200" b="0" i="0" kern="1200" dirty="0">
                <a:solidFill>
                  <a:schemeClr val="tx1"/>
                </a:solidFill>
                <a:effectLst/>
                <a:latin typeface="+mn-lt"/>
                <a:ea typeface="+mn-ea"/>
                <a:cs typeface="+mn-cs"/>
              </a:rPr>
              <a:t>泛型程序设计是程序设计语言的一种风格或范式。泛型允许程序员在强类型程序设计语言中编写代码时使用一些以后才指定的类型，在实例化时作为参数指明这些类型。</a:t>
            </a:r>
            <a:endParaRPr lang="en-US" altLang="zh-CN" sz="1200" b="0" i="0" kern="1200" dirty="0">
              <a:solidFill>
                <a:schemeClr val="tx1"/>
              </a:solidFill>
              <a:effectLst/>
              <a:latin typeface="+mn-lt"/>
              <a:ea typeface="+mn-ea"/>
              <a:cs typeface="+mn-cs"/>
            </a:endParaRPr>
          </a:p>
          <a:p>
            <a:r>
              <a:rPr kumimoji="1" lang="zh-CN" altLang="en-US" sz="1200" b="0" i="0" kern="1200" dirty="0">
                <a:solidFill>
                  <a:schemeClr val="tx1"/>
                </a:solidFill>
                <a:effectLst/>
                <a:latin typeface="+mn-lt"/>
                <a:ea typeface="+mn-ea"/>
                <a:cs typeface="+mn-cs"/>
              </a:rPr>
              <a:t>泛型标记： </a:t>
            </a:r>
            <a:r>
              <a:rPr kumimoji="1" lang="en-US" altLang="zh-CN" sz="1200" b="0" i="0" kern="1200" dirty="0">
                <a:solidFill>
                  <a:schemeClr val="tx1"/>
                </a:solidFill>
                <a:effectLst/>
                <a:latin typeface="+mn-lt"/>
                <a:ea typeface="+mn-ea"/>
                <a:cs typeface="+mn-cs"/>
              </a:rPr>
              <a:t>&lt;T&gt; </a:t>
            </a:r>
            <a:r>
              <a:rPr kumimoji="1" lang="zh-CN" altLang="en-US" sz="1200" b="0" i="0" kern="1200" dirty="0">
                <a:solidFill>
                  <a:schemeClr val="tx1"/>
                </a:solidFill>
                <a:effectLst/>
                <a:latin typeface="+mn-lt"/>
                <a:ea typeface="+mn-ea"/>
                <a:cs typeface="+mn-cs"/>
              </a:rPr>
              <a:t>，这里的 </a:t>
            </a:r>
            <a:r>
              <a:rPr kumimoji="1" lang="en-US" altLang="zh-CN" sz="1200" b="0" i="0" kern="1200" dirty="0">
                <a:solidFill>
                  <a:schemeClr val="tx1"/>
                </a:solidFill>
                <a:effectLst/>
                <a:latin typeface="+mn-lt"/>
                <a:ea typeface="+mn-ea"/>
                <a:cs typeface="+mn-cs"/>
              </a:rPr>
              <a:t>T </a:t>
            </a:r>
            <a:r>
              <a:rPr kumimoji="1" lang="zh-CN" altLang="en-US" sz="1200" b="0" i="0" kern="1200">
                <a:solidFill>
                  <a:schemeClr val="tx1"/>
                </a:solidFill>
                <a:effectLst/>
                <a:latin typeface="+mn-lt"/>
                <a:ea typeface="+mn-ea"/>
                <a:cs typeface="+mn-cs"/>
              </a:rPr>
              <a:t>就是泛型标记，它标记了一种可以之后再指定的类型。</a:t>
            </a:r>
            <a:endParaRPr kumimoji="1" lang="en-US" altLang="zh-CN"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50</a:t>
            </a:fld>
            <a:endParaRPr kumimoji="1" lang="zh-CN" altLang="en-US"/>
          </a:p>
        </p:txBody>
      </p:sp>
    </p:spTree>
    <p:extLst>
      <p:ext uri="{BB962C8B-B14F-4D97-AF65-F5344CB8AC3E}">
        <p14:creationId xmlns:p14="http://schemas.microsoft.com/office/powerpoint/2010/main" val="620209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数据抽象：类的接口与实现分离</a:t>
            </a:r>
            <a:endParaRPr kumimoji="1" lang="en-US" altLang="zh-CN" dirty="0"/>
          </a:p>
          <a:p>
            <a:r>
              <a:rPr kumimoji="1" lang="zh-CN" altLang="en-US" dirty="0"/>
              <a:t>抽象类 定义接口；具体实现在子类中</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51</a:t>
            </a:fld>
            <a:endParaRPr lang="en-US" altLang="zh-CN"/>
          </a:p>
        </p:txBody>
      </p:sp>
    </p:spTree>
    <p:extLst>
      <p:ext uri="{BB962C8B-B14F-4D97-AF65-F5344CB8AC3E}">
        <p14:creationId xmlns:p14="http://schemas.microsoft.com/office/powerpoint/2010/main" val="6967116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数据抽象：类的接口与实现分离</a:t>
            </a:r>
            <a:endParaRPr kumimoji="1" lang="en-US" altLang="zh-CN" dirty="0"/>
          </a:p>
          <a:p>
            <a:r>
              <a:rPr kumimoji="1" lang="zh-CN" altLang="en-US" dirty="0"/>
              <a:t>抽象类 定义接口；具体实现在子类中</a:t>
            </a:r>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52</a:t>
            </a:fld>
            <a:endParaRPr lang="en-US" altLang="zh-CN"/>
          </a:p>
        </p:txBody>
      </p:sp>
    </p:spTree>
    <p:extLst>
      <p:ext uri="{BB962C8B-B14F-4D97-AF65-F5344CB8AC3E}">
        <p14:creationId xmlns:p14="http://schemas.microsoft.com/office/powerpoint/2010/main" val="5333417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C31A4FB-AB0B-4200-BC82-17C94E69ADE4}" type="slidenum">
              <a:rPr lang="en-US" altLang="zh-CN" smtClean="0"/>
              <a:pPr>
                <a:defRPr/>
              </a:pPr>
              <a:t>53</a:t>
            </a:fld>
            <a:endParaRPr lang="en-US" altLang="zh-CN"/>
          </a:p>
        </p:txBody>
      </p:sp>
    </p:spTree>
    <p:extLst>
      <p:ext uri="{BB962C8B-B14F-4D97-AF65-F5344CB8AC3E}">
        <p14:creationId xmlns:p14="http://schemas.microsoft.com/office/powerpoint/2010/main" val="1468332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****补充使用这些类的客户代码：</a:t>
            </a:r>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54</a:t>
            </a:fld>
            <a:endParaRPr kumimoji="1" lang="zh-CN" altLang="en-US"/>
          </a:p>
        </p:txBody>
      </p:sp>
    </p:spTree>
    <p:extLst>
      <p:ext uri="{BB962C8B-B14F-4D97-AF65-F5344CB8AC3E}">
        <p14:creationId xmlns:p14="http://schemas.microsoft.com/office/powerpoint/2010/main" val="8761031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****补充使用这些类的客户代码：</a:t>
            </a:r>
          </a:p>
          <a:p>
            <a:r>
              <a:rPr kumimoji="1" lang="zh-CN" altLang="en-US" dirty="0"/>
              <a:t>成员变量跟一个类 内存大小有关</a:t>
            </a:r>
            <a:endParaRPr kumimoji="1" lang="en-US" altLang="zh-CN" dirty="0"/>
          </a:p>
          <a:p>
            <a:r>
              <a:rPr kumimoji="1" lang="zh-CN" altLang="en-US" dirty="0"/>
              <a:t>完整定一个类，必须指定成员变量的类型；所以</a:t>
            </a:r>
            <a:r>
              <a:rPr kumimoji="1" lang="en-US" altLang="zh-CN" dirty="0"/>
              <a:t>A&lt;T0&gt;</a:t>
            </a:r>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55</a:t>
            </a:fld>
            <a:endParaRPr kumimoji="1" lang="zh-CN" altLang="en-US"/>
          </a:p>
        </p:txBody>
      </p:sp>
    </p:spTree>
    <p:extLst>
      <p:ext uri="{BB962C8B-B14F-4D97-AF65-F5344CB8AC3E}">
        <p14:creationId xmlns:p14="http://schemas.microsoft.com/office/powerpoint/2010/main" val="2441293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6</a:t>
            </a:fld>
            <a:endParaRPr lang="en-US" altLang="zh-CN"/>
          </a:p>
        </p:txBody>
      </p:sp>
    </p:spTree>
    <p:extLst>
      <p:ext uri="{BB962C8B-B14F-4D97-AF65-F5344CB8AC3E}">
        <p14:creationId xmlns:p14="http://schemas.microsoft.com/office/powerpoint/2010/main" val="3549431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0F0BE021-5935-B145-90F5-A16BFE31A5F5}" type="slidenum">
              <a:rPr kumimoji="1" lang="zh-CN" altLang="en-US" smtClean="0"/>
              <a:t>58</a:t>
            </a:fld>
            <a:endParaRPr kumimoji="1" lang="zh-CN" altLang="en-US"/>
          </a:p>
        </p:txBody>
      </p:sp>
    </p:spTree>
    <p:extLst>
      <p:ext uri="{BB962C8B-B14F-4D97-AF65-F5344CB8AC3E}">
        <p14:creationId xmlns:p14="http://schemas.microsoft.com/office/powerpoint/2010/main" val="1588291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63</a:t>
            </a:fld>
            <a:endParaRPr lang="en-US" altLang="zh-CN"/>
          </a:p>
        </p:txBody>
      </p:sp>
    </p:spTree>
    <p:extLst>
      <p:ext uri="{BB962C8B-B14F-4D97-AF65-F5344CB8AC3E}">
        <p14:creationId xmlns:p14="http://schemas.microsoft.com/office/powerpoint/2010/main" val="815510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7</a:t>
            </a:fld>
            <a:endParaRPr lang="en-US" altLang="zh-CN"/>
          </a:p>
        </p:txBody>
      </p:sp>
    </p:spTree>
    <p:extLst>
      <p:ext uri="{BB962C8B-B14F-4D97-AF65-F5344CB8AC3E}">
        <p14:creationId xmlns:p14="http://schemas.microsoft.com/office/powerpoint/2010/main" val="1787310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8</a:t>
            </a:fld>
            <a:endParaRPr lang="en-US" altLang="zh-CN"/>
          </a:p>
        </p:txBody>
      </p:sp>
    </p:spTree>
    <p:extLst>
      <p:ext uri="{BB962C8B-B14F-4D97-AF65-F5344CB8AC3E}">
        <p14:creationId xmlns:p14="http://schemas.microsoft.com/office/powerpoint/2010/main" val="2615223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9</a:t>
            </a:fld>
            <a:endParaRPr lang="en-US" altLang="zh-CN"/>
          </a:p>
        </p:txBody>
      </p:sp>
    </p:spTree>
    <p:extLst>
      <p:ext uri="{BB962C8B-B14F-4D97-AF65-F5344CB8AC3E}">
        <p14:creationId xmlns:p14="http://schemas.microsoft.com/office/powerpoint/2010/main" val="161374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3C31A4FB-AB0B-4200-BC82-17C94E69ADE4}" type="slidenum">
              <a:rPr lang="en-US" altLang="zh-CN" smtClean="0"/>
              <a:pPr>
                <a:defRPr/>
              </a:pPr>
              <a:t>10</a:t>
            </a:fld>
            <a:endParaRPr lang="en-US" altLang="zh-CN"/>
          </a:p>
        </p:txBody>
      </p:sp>
    </p:spTree>
    <p:extLst>
      <p:ext uri="{BB962C8B-B14F-4D97-AF65-F5344CB8AC3E}">
        <p14:creationId xmlns:p14="http://schemas.microsoft.com/office/powerpoint/2010/main" val="2490743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panose="020B0604020202020204" pitchFamily="34" charset="0"/>
                <a:ea typeface="宋体" panose="02010600030101010101" pitchFamily="2" charset="-122"/>
                <a:cs typeface="+mn-cs"/>
              </a:rPr>
              <a:t>被转换对象</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obj</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的类型</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必须是多态类型（声明或继承了至少一个虚函数的类）。若</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T1</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为非多态类型，使用</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dynamic_cast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会报编译错误。</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不必是多态类型。</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Arial" panose="020B0604020202020204" pitchFamily="34" charset="0"/>
                <a:ea typeface="宋体" panose="02010600030101010101" pitchFamily="2" charset="-122"/>
                <a:cs typeface="+mn-cs"/>
              </a:rPr>
              <a:t>T1,T2</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没有继承关系也能通过编译，只不过会转换失败。</a:t>
            </a:r>
          </a:p>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sz="1200" b="0" i="0" kern="1200" dirty="0">
                <a:solidFill>
                  <a:schemeClr val="tx1"/>
                </a:solidFill>
                <a:effectLst/>
                <a:latin typeface="Arial" panose="020B0604020202020204" pitchFamily="34" charset="0"/>
                <a:ea typeface="宋体" panose="02010600030101010101" pitchFamily="2" charset="-122"/>
                <a:cs typeface="+mn-cs"/>
              </a:rPr>
              <a:t>也可用于向上类型转换（尽管没有必要：直接隐式转换）</a:t>
            </a:r>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15</a:t>
            </a:fld>
            <a:endParaRPr lang="en-US" altLang="zh-CN"/>
          </a:p>
        </p:txBody>
      </p:sp>
    </p:spTree>
    <p:extLst>
      <p:ext uri="{BB962C8B-B14F-4D97-AF65-F5344CB8AC3E}">
        <p14:creationId xmlns:p14="http://schemas.microsoft.com/office/powerpoint/2010/main" val="726521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非法访问</a:t>
            </a:r>
            <a:endParaRPr kumimoji="1" lang="en-US" altLang="zh-CN" dirty="0"/>
          </a:p>
          <a:p>
            <a:r>
              <a:rPr kumimoji="1" lang="zh-CN" altLang="en-US" dirty="0"/>
              <a:t>运行时</a:t>
            </a:r>
            <a:r>
              <a:rPr kumimoji="1" lang="en-US" altLang="zh-CN" dirty="0"/>
              <a:t>--</a:t>
            </a:r>
            <a:r>
              <a:rPr kumimoji="1" lang="en-US" altLang="zh-CN" dirty="0" err="1"/>
              <a:t>std</a:t>
            </a:r>
            <a:r>
              <a:rPr kumimoji="1" lang="en-US" altLang="zh-CN" dirty="0"/>
              <a:t>==</a:t>
            </a:r>
            <a:r>
              <a:rPr kumimoji="1" lang="en-US" altLang="zh-CN" dirty="0" err="1"/>
              <a:t>c++</a:t>
            </a:r>
            <a:r>
              <a:rPr kumimoji="1" lang="en-US" altLang="zh-CN" dirty="0"/>
              <a:t>11 </a:t>
            </a:r>
            <a:endParaRPr kumimoji="1" lang="zh-CN" altLang="en-US" dirty="0"/>
          </a:p>
        </p:txBody>
      </p:sp>
      <p:sp>
        <p:nvSpPr>
          <p:cNvPr id="4" name="幻灯片编号占位符 3"/>
          <p:cNvSpPr>
            <a:spLocks noGrp="1"/>
          </p:cNvSpPr>
          <p:nvPr>
            <p:ph type="sldNum" sz="quarter" idx="10"/>
          </p:nvPr>
        </p:nvSpPr>
        <p:spPr/>
        <p:txBody>
          <a:bodyPr/>
          <a:lstStyle/>
          <a:p>
            <a:pPr>
              <a:defRPr/>
            </a:pPr>
            <a:fld id="{3C31A4FB-AB0B-4200-BC82-17C94E69ADE4}" type="slidenum">
              <a:rPr lang="en-US" altLang="zh-CN" smtClean="0"/>
              <a:pPr>
                <a:defRPr/>
              </a:pPr>
              <a:t>17</a:t>
            </a:fld>
            <a:endParaRPr lang="en-US" altLang="zh-CN"/>
          </a:p>
        </p:txBody>
      </p:sp>
    </p:spTree>
    <p:extLst>
      <p:ext uri="{BB962C8B-B14F-4D97-AF65-F5344CB8AC3E}">
        <p14:creationId xmlns:p14="http://schemas.microsoft.com/office/powerpoint/2010/main" val="995183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5375CB7-C50A-49C3-BF10-448E10BBECBB}" type="slidenum">
              <a:rPr lang="en-US" altLang="zh-CN"/>
              <a:pPr>
                <a:defRPr/>
              </a:pPr>
              <a:t>‹#›</a:t>
            </a:fld>
            <a:endParaRPr lang="en-US" altLang="zh-CN"/>
          </a:p>
        </p:txBody>
      </p:sp>
    </p:spTree>
    <p:extLst>
      <p:ext uri="{BB962C8B-B14F-4D97-AF65-F5344CB8AC3E}">
        <p14:creationId xmlns:p14="http://schemas.microsoft.com/office/powerpoint/2010/main" val="216393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E17DFA39-F49E-4E32-9F7F-DC3B6C5436DB}" type="slidenum">
              <a:rPr lang="en-US" altLang="zh-CN"/>
              <a:pPr>
                <a:defRPr/>
              </a:pPr>
              <a:t>‹#›</a:t>
            </a:fld>
            <a:endParaRPr lang="en-US" altLang="zh-CN"/>
          </a:p>
        </p:txBody>
      </p:sp>
    </p:spTree>
    <p:extLst>
      <p:ext uri="{BB962C8B-B14F-4D97-AF65-F5344CB8AC3E}">
        <p14:creationId xmlns:p14="http://schemas.microsoft.com/office/powerpoint/2010/main" val="352397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21A70E48-0FCB-4A72-B125-9E5A77787C51}" type="slidenum">
              <a:rPr lang="en-US" altLang="zh-CN"/>
              <a:pPr>
                <a:defRPr/>
              </a:pPr>
              <a:t>‹#›</a:t>
            </a:fld>
            <a:endParaRPr lang="en-US" altLang="zh-CN"/>
          </a:p>
        </p:txBody>
      </p:sp>
    </p:spTree>
    <p:extLst>
      <p:ext uri="{BB962C8B-B14F-4D97-AF65-F5344CB8AC3E}">
        <p14:creationId xmlns:p14="http://schemas.microsoft.com/office/powerpoint/2010/main" val="1997969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628650" y="1628800"/>
            <a:ext cx="8047806" cy="4749029"/>
          </a:xfrm>
        </p:spPr>
        <p:txBody>
          <a:bodyPr/>
          <a:lstStyle>
            <a:lvl1pPr marL="228600" indent="-228600">
              <a:buSzPct val="75000"/>
              <a:buFont typeface="Wingdings" panose="05000000000000000000" pitchFamily="2" charset="2"/>
              <a:buChar char="n"/>
              <a:defRPr b="1" baseline="0">
                <a:solidFill>
                  <a:srgbClr val="003366"/>
                </a:solidFill>
                <a:latin typeface="Consolas" panose="020B0609020204030204" pitchFamily="49" charset="0"/>
                <a:ea typeface="华文楷体" panose="02010600040101010101" pitchFamily="2" charset="-122"/>
              </a:defRPr>
            </a:lvl1pPr>
            <a:lvl2pPr>
              <a:defRPr baseline="0">
                <a:latin typeface="Consolas" panose="020B0609020204030204" pitchFamily="49" charset="0"/>
                <a:ea typeface="华文楷体" panose="02010600040101010101" pitchFamily="2" charset="-122"/>
              </a:defRPr>
            </a:lvl2pPr>
            <a:lvl3pPr>
              <a:defRPr baseline="0">
                <a:latin typeface="Consolas" panose="020B0609020204030204" pitchFamily="49" charset="0"/>
                <a:ea typeface="华文楷体" panose="02010600040101010101" pitchFamily="2" charset="-122"/>
              </a:defRPr>
            </a:lvl3pPr>
            <a:lvl4pPr>
              <a:defRPr baseline="0">
                <a:latin typeface="Consolas" panose="020B0609020204030204" pitchFamily="49" charset="0"/>
                <a:ea typeface="华文楷体" panose="02010600040101010101" pitchFamily="2" charset="-122"/>
              </a:defRPr>
            </a:lvl4pPr>
            <a:lvl5pPr>
              <a:defRPr baseline="0">
                <a:latin typeface="Consolas" panose="020B0609020204030204" pitchFamily="49" charset="0"/>
                <a:ea typeface="华文楷体" panose="02010600040101010101"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6" name="Slide Number Placeholder 5"/>
          <p:cNvSpPr>
            <a:spLocks noGrp="1"/>
          </p:cNvSpPr>
          <p:nvPr>
            <p:ph type="sldNum" sz="quarter" idx="12"/>
          </p:nvPr>
        </p:nvSpPr>
        <p:spPr>
          <a:xfrm>
            <a:off x="6948264" y="6377830"/>
            <a:ext cx="2057400" cy="365125"/>
          </a:xfrm>
        </p:spPr>
        <p:txBody>
          <a:bodyPr/>
          <a:lstStyle>
            <a:lvl1pPr>
              <a:defRPr/>
            </a:lvl1pPr>
          </a:lstStyle>
          <a:p>
            <a:pPr>
              <a:defRPr/>
            </a:pPr>
            <a:fld id="{BFD7BE51-03DD-4CCA-8227-D775462981B4}" type="slidenum">
              <a:rPr lang="en-US" altLang="zh-CN"/>
              <a:pPr>
                <a:defRPr/>
              </a:pPr>
              <a:t>‹#›</a:t>
            </a:fld>
            <a:endParaRPr lang="en-US" altLang="zh-CN"/>
          </a:p>
        </p:txBody>
      </p:sp>
    </p:spTree>
    <p:extLst>
      <p:ext uri="{BB962C8B-B14F-4D97-AF65-F5344CB8AC3E}">
        <p14:creationId xmlns:p14="http://schemas.microsoft.com/office/powerpoint/2010/main" val="408965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lvl1pPr>
              <a:defRPr/>
            </a:lvl1pPr>
          </a:lstStyle>
          <a:p>
            <a:pPr>
              <a:defRPr/>
            </a:pPr>
            <a:endParaRPr lang="en-US" altLang="zh-CN"/>
          </a:p>
        </p:txBody>
      </p:sp>
      <p:sp>
        <p:nvSpPr>
          <p:cNvPr id="5" name="Footer Placeholder 4"/>
          <p:cNvSpPr>
            <a:spLocks noGrp="1"/>
          </p:cNvSpPr>
          <p:nvPr>
            <p:ph type="ftr" sz="quarter" idx="11"/>
          </p:nvPr>
        </p:nvSpPr>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p:txBody>
          <a:bodyPr/>
          <a:lstStyle>
            <a:lvl1pPr>
              <a:defRPr/>
            </a:lvl1pPr>
          </a:lstStyle>
          <a:p>
            <a:pPr>
              <a:defRPr/>
            </a:pPr>
            <a:fld id="{56A36992-6990-409A-985D-C59BD1CB152B}" type="slidenum">
              <a:rPr lang="en-US" altLang="zh-CN"/>
              <a:pPr>
                <a:defRPr/>
              </a:pPr>
              <a:t>‹#›</a:t>
            </a:fld>
            <a:endParaRPr lang="en-US" altLang="zh-CN"/>
          </a:p>
        </p:txBody>
      </p:sp>
    </p:spTree>
    <p:extLst>
      <p:ext uri="{BB962C8B-B14F-4D97-AF65-F5344CB8AC3E}">
        <p14:creationId xmlns:p14="http://schemas.microsoft.com/office/powerpoint/2010/main" val="4145874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E8EEA948-DC3E-4FC8-BEDF-6D0D5F7E4CBF}" type="slidenum">
              <a:rPr lang="en-US" altLang="zh-CN"/>
              <a:pPr>
                <a:defRPr/>
              </a:pPr>
              <a:t>‹#›</a:t>
            </a:fld>
            <a:endParaRPr lang="en-US" altLang="zh-CN"/>
          </a:p>
        </p:txBody>
      </p:sp>
    </p:spTree>
    <p:extLst>
      <p:ext uri="{BB962C8B-B14F-4D97-AF65-F5344CB8AC3E}">
        <p14:creationId xmlns:p14="http://schemas.microsoft.com/office/powerpoint/2010/main" val="1961975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zh-CN"/>
          </a:p>
        </p:txBody>
      </p:sp>
      <p:sp>
        <p:nvSpPr>
          <p:cNvPr id="8" name="Footer Placeholder 4"/>
          <p:cNvSpPr>
            <a:spLocks noGrp="1"/>
          </p:cNvSpPr>
          <p:nvPr>
            <p:ph type="ftr" sz="quarter" idx="11"/>
          </p:nvPr>
        </p:nvSpPr>
        <p:spPr/>
        <p:txBody>
          <a:bodyPr/>
          <a:lstStyle>
            <a:lvl1pPr>
              <a:defRPr/>
            </a:lvl1pPr>
          </a:lstStyle>
          <a:p>
            <a:pPr>
              <a:defRPr/>
            </a:pPr>
            <a:endParaRPr lang="en-US" altLang="zh-CN"/>
          </a:p>
        </p:txBody>
      </p:sp>
      <p:sp>
        <p:nvSpPr>
          <p:cNvPr id="9" name="Slide Number Placeholder 5"/>
          <p:cNvSpPr>
            <a:spLocks noGrp="1"/>
          </p:cNvSpPr>
          <p:nvPr>
            <p:ph type="sldNum" sz="quarter" idx="12"/>
          </p:nvPr>
        </p:nvSpPr>
        <p:spPr/>
        <p:txBody>
          <a:bodyPr/>
          <a:lstStyle>
            <a:lvl1pPr>
              <a:defRPr/>
            </a:lvl1pPr>
          </a:lstStyle>
          <a:p>
            <a:pPr>
              <a:defRPr/>
            </a:pPr>
            <a:fld id="{99D87F4C-F228-4387-9ECA-2FC048F220FE}" type="slidenum">
              <a:rPr lang="en-US" altLang="zh-CN"/>
              <a:pPr>
                <a:defRPr/>
              </a:pPr>
              <a:t>‹#›</a:t>
            </a:fld>
            <a:endParaRPr lang="en-US" altLang="zh-CN"/>
          </a:p>
        </p:txBody>
      </p:sp>
    </p:spTree>
    <p:extLst>
      <p:ext uri="{BB962C8B-B14F-4D97-AF65-F5344CB8AC3E}">
        <p14:creationId xmlns:p14="http://schemas.microsoft.com/office/powerpoint/2010/main" val="353998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endParaRPr lang="en-US" altLang="zh-CN"/>
          </a:p>
        </p:txBody>
      </p:sp>
      <p:sp>
        <p:nvSpPr>
          <p:cNvPr id="5" name="Slide Number Placeholder 5"/>
          <p:cNvSpPr>
            <a:spLocks noGrp="1"/>
          </p:cNvSpPr>
          <p:nvPr>
            <p:ph type="sldNum" sz="quarter" idx="12"/>
          </p:nvPr>
        </p:nvSpPr>
        <p:spPr/>
        <p:txBody>
          <a:bodyPr/>
          <a:lstStyle>
            <a:lvl1pPr>
              <a:defRPr/>
            </a:lvl1pPr>
          </a:lstStyle>
          <a:p>
            <a:pPr>
              <a:defRPr/>
            </a:pPr>
            <a:fld id="{20CAB157-5D5D-45D8-AA5F-3FBCA9A54B3E}" type="slidenum">
              <a:rPr lang="en-US" altLang="zh-CN"/>
              <a:pPr>
                <a:defRPr/>
              </a:pPr>
              <a:t>‹#›</a:t>
            </a:fld>
            <a:endParaRPr lang="en-US" altLang="zh-CN"/>
          </a:p>
        </p:txBody>
      </p:sp>
      <p:sp>
        <p:nvSpPr>
          <p:cNvPr id="6" name="Title 1"/>
          <p:cNvSpPr>
            <a:spLocks noGrp="1"/>
          </p:cNvSpPr>
          <p:nvPr>
            <p:ph type="title"/>
          </p:nvPr>
        </p:nvSpPr>
        <p:spPr>
          <a:xfrm>
            <a:off x="179512" y="116632"/>
            <a:ext cx="7886700" cy="1325563"/>
          </a:xfrm>
        </p:spPr>
        <p:txBody>
          <a:bodyPr/>
          <a:lstStyle>
            <a:lvl1pPr>
              <a:defRPr b="1">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dirty="0"/>
          </a:p>
        </p:txBody>
      </p:sp>
    </p:spTree>
    <p:extLst>
      <p:ext uri="{BB962C8B-B14F-4D97-AF65-F5344CB8AC3E}">
        <p14:creationId xmlns:p14="http://schemas.microsoft.com/office/powerpoint/2010/main" val="171722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zh-CN"/>
          </a:p>
        </p:txBody>
      </p:sp>
      <p:sp>
        <p:nvSpPr>
          <p:cNvPr id="3" name="Footer Placeholder 4"/>
          <p:cNvSpPr>
            <a:spLocks noGrp="1"/>
          </p:cNvSpPr>
          <p:nvPr>
            <p:ph type="ftr" sz="quarter" idx="11"/>
          </p:nvPr>
        </p:nvSpPr>
        <p:spPr/>
        <p:txBody>
          <a:bodyPr/>
          <a:lstStyle>
            <a:lvl1pPr>
              <a:defRPr/>
            </a:lvl1pPr>
          </a:lstStyle>
          <a:p>
            <a:pPr>
              <a:defRPr/>
            </a:pPr>
            <a:endParaRPr lang="en-US" altLang="zh-CN"/>
          </a:p>
        </p:txBody>
      </p:sp>
      <p:sp>
        <p:nvSpPr>
          <p:cNvPr id="4" name="Slide Number Placeholder 5"/>
          <p:cNvSpPr>
            <a:spLocks noGrp="1"/>
          </p:cNvSpPr>
          <p:nvPr>
            <p:ph type="sldNum" sz="quarter" idx="12"/>
          </p:nvPr>
        </p:nvSpPr>
        <p:spPr/>
        <p:txBody>
          <a:bodyPr/>
          <a:lstStyle>
            <a:lvl1pPr>
              <a:defRPr/>
            </a:lvl1pPr>
          </a:lstStyle>
          <a:p>
            <a:pPr>
              <a:defRPr/>
            </a:pPr>
            <a:fld id="{C34C3BD7-260C-4BC9-9C17-940D7F59C4D1}" type="slidenum">
              <a:rPr lang="en-US" altLang="zh-CN"/>
              <a:pPr>
                <a:defRPr/>
              </a:pPr>
              <a:t>‹#›</a:t>
            </a:fld>
            <a:endParaRPr lang="en-US" altLang="zh-CN"/>
          </a:p>
        </p:txBody>
      </p:sp>
    </p:spTree>
    <p:extLst>
      <p:ext uri="{BB962C8B-B14F-4D97-AF65-F5344CB8AC3E}">
        <p14:creationId xmlns:p14="http://schemas.microsoft.com/office/powerpoint/2010/main" val="416153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ACE6C39-29C4-400B-8A62-388FF04E56DD}" type="slidenum">
              <a:rPr lang="en-US" altLang="zh-CN"/>
              <a:pPr>
                <a:defRPr/>
              </a:pPr>
              <a:t>‹#›</a:t>
            </a:fld>
            <a:endParaRPr lang="en-US" altLang="zh-CN"/>
          </a:p>
        </p:txBody>
      </p:sp>
    </p:spTree>
    <p:extLst>
      <p:ext uri="{BB962C8B-B14F-4D97-AF65-F5344CB8AC3E}">
        <p14:creationId xmlns:p14="http://schemas.microsoft.com/office/powerpoint/2010/main" val="3466764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en-US" altLang="zh-CN"/>
          </a:p>
        </p:txBody>
      </p:sp>
      <p:sp>
        <p:nvSpPr>
          <p:cNvPr id="6" name="Footer Placeholder 4"/>
          <p:cNvSpPr>
            <a:spLocks noGrp="1"/>
          </p:cNvSpPr>
          <p:nvPr>
            <p:ph type="ftr" sz="quarter" idx="11"/>
          </p:nvPr>
        </p:nvSpPr>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p:txBody>
          <a:bodyPr/>
          <a:lstStyle>
            <a:lvl1pPr>
              <a:defRPr/>
            </a:lvl1pPr>
          </a:lstStyle>
          <a:p>
            <a:pPr>
              <a:defRPr/>
            </a:pPr>
            <a:fld id="{65A6EBAE-B12E-4D6F-8E93-26479E22C411}" type="slidenum">
              <a:rPr lang="en-US" altLang="zh-CN"/>
              <a:pPr>
                <a:defRPr/>
              </a:pPr>
              <a:t>‹#›</a:t>
            </a:fld>
            <a:endParaRPr lang="en-US" altLang="zh-CN"/>
          </a:p>
        </p:txBody>
      </p:sp>
    </p:spTree>
    <p:extLst>
      <p:ext uri="{BB962C8B-B14F-4D97-AF65-F5344CB8AC3E}">
        <p14:creationId xmlns:p14="http://schemas.microsoft.com/office/powerpoint/2010/main" val="806774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ltLang="zh-C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E20A63EA-D302-4CF6-848F-ACE1D644E6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Consolas" panose="020B0609020204030204" pitchFamily="49" charset="0"/>
          <a:ea typeface="华文楷体" panose="02010600040101010101" pitchFamily="2" charset="-122"/>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Consolas" panose="020B0609020204030204" pitchFamily="49" charset="0"/>
          <a:ea typeface="华文楷体" panose="02010600040101010101" pitchFamily="2" charset="-122"/>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Consolas" panose="020B0609020204030204" pitchFamily="49" charset="0"/>
          <a:ea typeface="华文楷体" panose="02010600040101010101" pitchFamily="2" charset="-122"/>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Consolas" panose="020B0609020204030204" pitchFamily="49" charset="0"/>
          <a:ea typeface="华文楷体" panose="0201060004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lp.csai.tsinghua.edu.cn/" TargetMode="External"/><Relationship Id="rId2" Type="http://schemas.openxmlformats.org/officeDocument/2006/relationships/hyperlink" Target="mailto:liuzy@tsinghua.edu.c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cppreference.com/w/cpp/language/static_cast" TargetMode="External"/><Relationship Id="rId2" Type="http://schemas.openxmlformats.org/officeDocument/2006/relationships/hyperlink" Target="https://en.cppreference.com/w/cpp/language/dynamic_cast"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3088" y="1340768"/>
            <a:ext cx="8062912" cy="2952328"/>
          </a:xfrm>
        </p:spPr>
        <p:txBody>
          <a:bodyPr rtlCol="0" anchor="ctr">
            <a:normAutofit/>
          </a:bodyPr>
          <a:lstStyle/>
          <a:p>
            <a:pPr fontAlgn="auto">
              <a:lnSpc>
                <a:spcPct val="150000"/>
              </a:lnSpc>
              <a:spcAft>
                <a:spcPts val="0"/>
              </a:spcAft>
              <a:defRPr/>
            </a:pPr>
            <a:r>
              <a:rPr lang="zh-CN" altLang="en-US" b="1">
                <a:solidFill>
                  <a:srgbClr val="0066CC"/>
                </a:solidFill>
                <a:latin typeface="微软雅黑" panose="020B0503020204020204" pitchFamily="34" charset="-122"/>
                <a:ea typeface="微软雅黑" panose="020B0503020204020204" pitchFamily="34" charset="-122"/>
              </a:rPr>
              <a:t>面向对象程序设计基础</a:t>
            </a:r>
            <a:br>
              <a:rPr lang="zh-CN" altLang="en-US" b="1">
                <a:solidFill>
                  <a:srgbClr val="0066CC"/>
                </a:solidFill>
                <a:latin typeface="微软雅黑" panose="020B0503020204020204" pitchFamily="34" charset="-122"/>
                <a:ea typeface="微软雅黑" panose="020B0503020204020204" pitchFamily="34" charset="-122"/>
              </a:rPr>
            </a:br>
            <a:r>
              <a:rPr lang="zh-CN" altLang="en-US">
                <a:solidFill>
                  <a:srgbClr val="0066CC"/>
                </a:solidFill>
              </a:rPr>
              <a:t>（</a:t>
            </a:r>
            <a:r>
              <a:rPr lang="en-US" altLang="zh-CN">
                <a:solidFill>
                  <a:srgbClr val="0066CC"/>
                </a:solidFill>
              </a:rPr>
              <a:t>OOP</a:t>
            </a:r>
            <a:r>
              <a:rPr lang="zh-CN" altLang="en-US">
                <a:solidFill>
                  <a:srgbClr val="0066CC"/>
                </a:solidFill>
              </a:rPr>
              <a:t>）</a:t>
            </a:r>
            <a:endParaRPr lang="zh-CN" altLang="en-US" b="1">
              <a:solidFill>
                <a:srgbClr val="0066CC"/>
              </a:solidFill>
              <a:latin typeface="微软雅黑" panose="020B0503020204020204" pitchFamily="34" charset="-122"/>
              <a:ea typeface="微软雅黑" panose="020B0503020204020204" pitchFamily="34" charset="-122"/>
            </a:endParaRPr>
          </a:p>
        </p:txBody>
      </p:sp>
      <p:sp>
        <p:nvSpPr>
          <p:cNvPr id="3075" name="副标题 2"/>
          <p:cNvSpPr>
            <a:spLocks noGrp="1"/>
          </p:cNvSpPr>
          <p:nvPr>
            <p:ph type="subTitle" idx="1"/>
          </p:nvPr>
        </p:nvSpPr>
        <p:spPr>
          <a:xfrm>
            <a:off x="0" y="4509120"/>
            <a:ext cx="9144000" cy="2348880"/>
          </a:xfrm>
        </p:spPr>
        <p:txBody>
          <a:bodyPr/>
          <a:lstStyle/>
          <a:p>
            <a:r>
              <a:rPr lang="zh-CN" altLang="en-US" sz="3600" b="1" dirty="0"/>
              <a:t>刘知远 </a:t>
            </a:r>
            <a:endParaRPr lang="en-US" altLang="zh-CN" sz="2800" b="1" dirty="0"/>
          </a:p>
          <a:p>
            <a:r>
              <a:rPr lang="en-US" altLang="zh-CN" sz="2800" b="1" dirty="0">
                <a:hlinkClick r:id="rId2"/>
              </a:rPr>
              <a:t>liuzy@tsinghua.edu.cn</a:t>
            </a:r>
            <a:endParaRPr lang="en-US" altLang="zh-CN" sz="2800" b="1" dirty="0"/>
          </a:p>
          <a:p>
            <a:r>
              <a:rPr lang="en-US" altLang="zh-CN" sz="2800" b="1" dirty="0">
                <a:hlinkClick r:id="rId3"/>
              </a:rPr>
              <a:t>https://nlp.csai.tsinghua.edu.cn/</a:t>
            </a:r>
            <a:endParaRPr lang="en-US" altLang="zh-CN" sz="2800" b="1" dirty="0"/>
          </a:p>
          <a:p>
            <a:r>
              <a:rPr lang="zh-CN" altLang="en-US" b="1" dirty="0"/>
              <a:t>课程团队：刘知远 任炬 黄民烈</a:t>
            </a:r>
          </a:p>
        </p:txBody>
      </p:sp>
    </p:spTree>
    <p:extLst>
      <p:ext uri="{BB962C8B-B14F-4D97-AF65-F5344CB8AC3E}">
        <p14:creationId xmlns:p14="http://schemas.microsoft.com/office/powerpoint/2010/main" val="2439927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纯虚析构函数</a:t>
            </a:r>
          </a:p>
        </p:txBody>
      </p:sp>
      <p:sp>
        <p:nvSpPr>
          <p:cNvPr id="3" name="内容占位符 2"/>
          <p:cNvSpPr>
            <a:spLocks noGrp="1"/>
          </p:cNvSpPr>
          <p:nvPr>
            <p:ph idx="1"/>
          </p:nvPr>
        </p:nvSpPr>
        <p:spPr>
          <a:xfrm>
            <a:off x="341687" y="1442195"/>
            <a:ext cx="8623870" cy="5112568"/>
          </a:xfrm>
        </p:spPr>
        <p:txBody>
          <a:bodyPr/>
          <a:lstStyle/>
          <a:p>
            <a:r>
              <a:rPr kumimoji="1" lang="zh-CN" altLang="en-US" dirty="0"/>
              <a:t>析构函数也可以是纯虚函数</a:t>
            </a:r>
            <a:endParaRPr kumimoji="1" lang="en-US" altLang="zh-CN" dirty="0"/>
          </a:p>
          <a:p>
            <a:pPr lvl="1"/>
            <a:r>
              <a:rPr kumimoji="1" lang="zh-CN" altLang="en-US" dirty="0"/>
              <a:t>纯虚析构函数</a:t>
            </a:r>
            <a:r>
              <a:rPr kumimoji="1" lang="zh-CN" altLang="en-US" b="1" dirty="0">
                <a:solidFill>
                  <a:srgbClr val="FF0000"/>
                </a:solidFill>
              </a:rPr>
              <a:t>仍然需要函数体</a:t>
            </a:r>
            <a:endParaRPr kumimoji="1" lang="en-US" altLang="zh-CN" b="1" dirty="0">
              <a:solidFill>
                <a:srgbClr val="FF0000"/>
              </a:solidFill>
            </a:endParaRPr>
          </a:p>
          <a:p>
            <a:pPr lvl="1"/>
            <a:r>
              <a:rPr kumimoji="1" lang="zh-CN" altLang="en-US" dirty="0"/>
              <a:t>目的：使基类成为</a:t>
            </a:r>
            <a:r>
              <a:rPr kumimoji="1" lang="zh-CN" altLang="en-US" dirty="0">
                <a:solidFill>
                  <a:srgbClr val="FF0000"/>
                </a:solidFill>
              </a:rPr>
              <a:t>抽象类</a:t>
            </a:r>
            <a:r>
              <a:rPr kumimoji="1" lang="zh-CN" altLang="en-US" dirty="0"/>
              <a:t>，不能创建基类的对象。如果有其他函数是纯虚函数，则析构函数无论是否为纯虚的，基类均为抽象类。</a:t>
            </a:r>
          </a:p>
          <a:p>
            <a:pPr lvl="1"/>
            <a:endParaRPr kumimoji="1" lang="zh-CN" altLang="en-US" dirty="0">
              <a:solidFill>
                <a:srgbClr val="FF0000"/>
              </a:solidFill>
            </a:endParaRPr>
          </a:p>
        </p:txBody>
      </p:sp>
      <p:sp>
        <p:nvSpPr>
          <p:cNvPr id="4" name="矩形 3"/>
          <p:cNvSpPr/>
          <p:nvPr/>
        </p:nvSpPr>
        <p:spPr>
          <a:xfrm>
            <a:off x="971600" y="3645024"/>
            <a:ext cx="6983610" cy="2616101"/>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Base { </a:t>
            </a:r>
            <a:r>
              <a:rPr lang="en-US" altLang="zh-CN" dirty="0">
                <a:solidFill>
                  <a:srgbClr val="B40062"/>
                </a:solidFill>
                <a:latin typeface="Consolas" charset="0"/>
                <a:ea typeface="Consolas" charset="0"/>
                <a:cs typeface="Consolas" charset="0"/>
              </a:rPr>
              <a:t>public: </a:t>
            </a:r>
            <a:r>
              <a:rPr lang="en-US" altLang="zh-CN" dirty="0">
                <a:solidFill>
                  <a:srgbClr val="000000"/>
                </a:solidFill>
                <a:latin typeface="Consolas" charset="0"/>
                <a:ea typeface="Consolas" charset="0"/>
                <a:cs typeface="Consolas" charset="0"/>
              </a:rPr>
              <a:t>virtual ~Base()=0; };</a:t>
            </a:r>
            <a:br>
              <a:rPr lang="en-US" altLang="zh-CN" dirty="0">
                <a:solidFill>
                  <a:srgbClr val="000000"/>
                </a:solidFill>
                <a:latin typeface="Consolas" charset="0"/>
                <a:ea typeface="Consolas" charset="0"/>
                <a:cs typeface="Consolas" charset="0"/>
              </a:rPr>
            </a:br>
            <a:r>
              <a:rPr lang="en-US" altLang="zh-CN" sz="2000" b="1" dirty="0">
                <a:solidFill>
                  <a:srgbClr val="FF0000"/>
                </a:solidFill>
                <a:latin typeface="Consolas" charset="0"/>
                <a:ea typeface="Consolas" charset="0"/>
                <a:cs typeface="Consolas" charset="0"/>
              </a:rPr>
              <a:t>Base::~Base() {}</a:t>
            </a:r>
            <a:r>
              <a:rPr lang="en-US" altLang="zh-CN" dirty="0">
                <a:solidFill>
                  <a:srgbClr val="1D8519"/>
                </a:solidFill>
                <a:latin typeface="Consolas" charset="0"/>
                <a:ea typeface="Consolas" charset="0"/>
                <a:cs typeface="Consolas" charset="0"/>
              </a:rPr>
              <a:t> /// </a:t>
            </a:r>
            <a:r>
              <a:rPr lang="zh-CN" altLang="en-US" dirty="0">
                <a:solidFill>
                  <a:srgbClr val="1D8519"/>
                </a:solidFill>
                <a:latin typeface="Consolas" charset="0"/>
                <a:ea typeface="Consolas" charset="0"/>
                <a:cs typeface="Consolas" charset="0"/>
              </a:rPr>
              <a:t>必须有函数体</a:t>
            </a:r>
            <a:br>
              <a:rPr lang="en-US" altLang="zh-CN" dirty="0">
                <a:solidFill>
                  <a:srgbClr val="000000"/>
                </a:solidFill>
                <a:latin typeface="Consolas" charset="0"/>
                <a:ea typeface="Consolas" charset="0"/>
                <a:cs typeface="Consolas" charset="0"/>
              </a:rPr>
            </a:br>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Derive : </a:t>
            </a:r>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 Base {};</a:t>
            </a:r>
            <a:br>
              <a:rPr lang="en-US" altLang="zh-CN" dirty="0">
                <a:solidFill>
                  <a:srgbClr val="B40062"/>
                </a:solidFill>
                <a:latin typeface="Consolas" charset="0"/>
                <a:ea typeface="Consolas" charset="0"/>
                <a:cs typeface="Consolas" charset="0"/>
              </a:rPr>
            </a:br>
            <a:br>
              <a:rPr lang="en-US" altLang="zh-CN" dirty="0">
                <a:solidFill>
                  <a:srgbClr val="B40062"/>
                </a:solidFill>
                <a:latin typeface="Consolas" charset="0"/>
                <a:ea typeface="Consolas" charset="0"/>
                <a:cs typeface="Consolas" charset="0"/>
              </a:rPr>
            </a:br>
            <a:r>
              <a:rPr lang="en-US" altLang="zh-CN" dirty="0">
                <a:solidFill>
                  <a:srgbClr val="B40062"/>
                </a:solidFill>
                <a:latin typeface="Consolas" charset="0"/>
                <a:ea typeface="Consolas" charset="0"/>
                <a:cs typeface="Consolas" charset="0"/>
              </a:rPr>
              <a:t>int </a:t>
            </a:r>
            <a:r>
              <a:rPr lang="en-US" altLang="zh-CN" dirty="0">
                <a:solidFill>
                  <a:srgbClr val="000000"/>
                </a:solidFill>
                <a:latin typeface="Consolas" charset="0"/>
                <a:ea typeface="Consolas" charset="0"/>
                <a:cs typeface="Consolas" charset="0"/>
              </a:rPr>
              <a:t>main()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Base</a:t>
            </a:r>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b;</a:t>
            </a:r>
            <a:r>
              <a:rPr lang="zh-CN" altLang="en-US" dirty="0">
                <a:solidFill>
                  <a:srgbClr val="000000"/>
                </a:solidFill>
                <a:latin typeface="Consolas" charset="0"/>
                <a:ea typeface="Consolas" charset="0"/>
                <a:cs typeface="Consolas" charset="0"/>
              </a:rPr>
              <a:t> </a:t>
            </a:r>
            <a:r>
              <a:rPr lang="en-US"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编译错误，基类是抽象类</a:t>
            </a:r>
            <a:br>
              <a:rPr lang="en-US" altLang="zh-CN" dirty="0">
                <a:solidFill>
                  <a:srgbClr val="000000"/>
                </a:solidFill>
                <a:latin typeface="Consolas" charset="0"/>
                <a:ea typeface="Consolas" charset="0"/>
                <a:cs typeface="Consolas" charset="0"/>
              </a:rPr>
            </a:br>
            <a:r>
              <a:rPr lang="en-US" altLang="zh-CN" dirty="0">
                <a:solidFill>
                  <a:srgbClr val="000000"/>
                </a:solidFill>
                <a:latin typeface="Consolas" charset="0"/>
                <a:ea typeface="Consolas" charset="0"/>
                <a:cs typeface="Consolas" charset="0"/>
              </a:rPr>
              <a:t>  Derive d1;</a:t>
            </a:r>
            <a:r>
              <a:rPr lang="en-US" altLang="zh-CN" dirty="0">
                <a:solidFill>
                  <a:srgbClr val="1D8519"/>
                </a:solidFill>
                <a:latin typeface="Consolas" charset="0"/>
                <a:ea typeface="Consolas" charset="0"/>
                <a:cs typeface="Consolas" charset="0"/>
              </a:rPr>
              <a:t> /// </a:t>
            </a:r>
            <a:r>
              <a:rPr lang="zh-CN" altLang="en-US" dirty="0">
                <a:solidFill>
                  <a:srgbClr val="1D8519"/>
                </a:solidFill>
                <a:latin typeface="Consolas" charset="0"/>
                <a:ea typeface="Consolas" charset="0"/>
                <a:cs typeface="Consolas" charset="0"/>
              </a:rPr>
              <a:t>派生类不必实现纯虚析构函数</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return 0;</a:t>
            </a:r>
            <a:br>
              <a:rPr lang="en-US" altLang="zh-CN" dirty="0">
                <a:solidFill>
                  <a:srgbClr val="000000"/>
                </a:solidFill>
                <a:latin typeface="Consolas" charset="0"/>
                <a:ea typeface="Consolas" charset="0"/>
                <a:cs typeface="Consolas" charset="0"/>
              </a:rPr>
            </a:br>
            <a:r>
              <a:rPr lang="en-US" altLang="zh-CN" dirty="0">
                <a:solidFill>
                  <a:srgbClr val="000000"/>
                </a:solidFill>
                <a:latin typeface="Consolas" charset="0"/>
                <a:ea typeface="Consolas" charset="0"/>
                <a:cs typeface="Consolas" charset="0"/>
              </a:rPr>
              <a:t>}</a:t>
            </a:r>
            <a:endParaRPr lang="zh-CN" altLang="en-US" dirty="0">
              <a:solidFill>
                <a:srgbClr val="000000"/>
              </a:solidFill>
              <a:latin typeface="Consolas" charset="0"/>
              <a:ea typeface="Consolas" charset="0"/>
              <a:cs typeface="Consolas" charset="0"/>
            </a:endParaRPr>
          </a:p>
        </p:txBody>
      </p:sp>
    </p:spTree>
    <p:extLst>
      <p:ext uri="{BB962C8B-B14F-4D97-AF65-F5344CB8AC3E}">
        <p14:creationId xmlns:p14="http://schemas.microsoft.com/office/powerpoint/2010/main" val="1009965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纯虚析构函数</a:t>
            </a:r>
          </a:p>
        </p:txBody>
      </p:sp>
      <p:sp>
        <p:nvSpPr>
          <p:cNvPr id="3" name="内容占位符 2"/>
          <p:cNvSpPr>
            <a:spLocks noGrp="1"/>
          </p:cNvSpPr>
          <p:nvPr>
            <p:ph idx="1"/>
          </p:nvPr>
        </p:nvSpPr>
        <p:spPr>
          <a:xfrm>
            <a:off x="260065" y="1606352"/>
            <a:ext cx="8623870" cy="5112568"/>
          </a:xfrm>
        </p:spPr>
        <p:txBody>
          <a:bodyPr/>
          <a:lstStyle/>
          <a:p>
            <a:r>
              <a:rPr kumimoji="1" lang="zh-CN" altLang="en-US" dirty="0"/>
              <a:t>纯虚析构函数和一般纯虚函数</a:t>
            </a:r>
            <a:endParaRPr kumimoji="1" lang="en-US" altLang="zh-CN" dirty="0"/>
          </a:p>
          <a:p>
            <a:pPr lvl="1"/>
            <a:r>
              <a:rPr kumimoji="1" lang="zh-CN" altLang="en-US" dirty="0"/>
              <a:t>一般的纯虚函数被派生类重写覆盖之前仍是纯虚函数。如果派生类不覆盖纯虚函数，那么派生类也是抽象类。</a:t>
            </a:r>
            <a:endParaRPr kumimoji="1" lang="en-US" altLang="zh-CN" dirty="0"/>
          </a:p>
          <a:p>
            <a:pPr lvl="1"/>
            <a:r>
              <a:rPr kumimoji="1" lang="zh-CN" altLang="en-US" b="1" dirty="0"/>
              <a:t>纯虚析构函数除外</a:t>
            </a:r>
            <a:endParaRPr kumimoji="1" lang="en-US" altLang="zh-CN" b="1" dirty="0"/>
          </a:p>
          <a:p>
            <a:pPr lvl="1"/>
            <a:r>
              <a:rPr kumimoji="1" lang="zh-CN" altLang="en-US" dirty="0"/>
              <a:t>对于纯虚析构函数而言，即便派生类中不显式实现，编译器也会自动合成默认析构函数。因此，即使派生类不显式覆盖纯虚析构函数，只要</a:t>
            </a:r>
            <a:r>
              <a:rPr kumimoji="1" lang="zh-CN" altLang="en-US" dirty="0">
                <a:solidFill>
                  <a:srgbClr val="FF0000"/>
                </a:solidFill>
              </a:rPr>
              <a:t>派生类覆盖了其他纯虚函数，该派生类就不是抽象类，可以定义派生类对象</a:t>
            </a:r>
            <a:r>
              <a:rPr kumimoji="1" lang="zh-CN" altLang="en-US" dirty="0"/>
              <a:t>。</a:t>
            </a:r>
          </a:p>
        </p:txBody>
      </p:sp>
    </p:spTree>
    <p:extLst>
      <p:ext uri="{BB962C8B-B14F-4D97-AF65-F5344CB8AC3E}">
        <p14:creationId xmlns:p14="http://schemas.microsoft.com/office/powerpoint/2010/main" val="3122487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3EC7167-518B-4DE7-8C4E-C7B1FB57072E}"/>
              </a:ext>
            </a:extLst>
          </p:cNvPr>
          <p:cNvSpPr>
            <a:spLocks noGrp="1"/>
          </p:cNvSpPr>
          <p:nvPr>
            <p:ph type="sldNum" sz="quarter" idx="12"/>
          </p:nvPr>
        </p:nvSpPr>
        <p:spPr/>
        <p:txBody>
          <a:bodyPr/>
          <a:lstStyle/>
          <a:p>
            <a:pPr>
              <a:defRPr/>
            </a:pPr>
            <a:fld id="{BFD7BE51-03DD-4CCA-8227-D775462981B4}" type="slidenum">
              <a:rPr lang="en-US" altLang="zh-CN" smtClean="0"/>
              <a:pPr>
                <a:defRPr/>
              </a:pPr>
              <a:t>12</a:t>
            </a:fld>
            <a:endParaRPr lang="en-US" altLang="zh-CN"/>
          </a:p>
        </p:txBody>
      </p:sp>
      <p:sp>
        <p:nvSpPr>
          <p:cNvPr id="5" name="矩形 4">
            <a:extLst>
              <a:ext uri="{FF2B5EF4-FFF2-40B4-BE49-F238E27FC236}">
                <a16:creationId xmlns:a16="http://schemas.microsoft.com/office/drawing/2014/main" id="{7C773907-AE56-1D44-9D43-9F3AC879F730}"/>
              </a:ext>
            </a:extLst>
          </p:cNvPr>
          <p:cNvSpPr/>
          <p:nvPr/>
        </p:nvSpPr>
        <p:spPr>
          <a:xfrm>
            <a:off x="596555" y="460985"/>
            <a:ext cx="7903790" cy="6463308"/>
          </a:xfrm>
          <a:prstGeom prst="rect">
            <a:avLst/>
          </a:prstGeom>
        </p:spPr>
        <p:txBody>
          <a:bodyPr wrap="square">
            <a:spAutoFit/>
          </a:bodyPr>
          <a:lstStyle/>
          <a:p>
            <a:r>
              <a:rPr lang="en-US" altLang="zh-CN" sz="1700" dirty="0">
                <a:solidFill>
                  <a:srgbClr val="6E200D"/>
                </a:solidFill>
                <a:latin typeface="Consolas" charset="0"/>
                <a:cs typeface="Consolas" charset="0"/>
              </a:rPr>
              <a:t>#include</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A0011"/>
                </a:solidFill>
                <a:latin typeface="Consolas" charset="0"/>
                <a:cs typeface="Consolas" charset="0"/>
              </a:rPr>
              <a:t>&lt;iostream&gt;</a:t>
            </a:r>
          </a:p>
          <a:p>
            <a:r>
              <a:rPr lang="en-US" altLang="zh-CN" dirty="0">
                <a:solidFill>
                  <a:srgbClr val="B40062"/>
                </a:solidFill>
                <a:latin typeface="Consolas" charset="0"/>
                <a:cs typeface="Consolas" charset="0"/>
              </a:rPr>
              <a:t>using namespace </a:t>
            </a:r>
            <a:r>
              <a:rPr lang="en-US" altLang="zh-CN" dirty="0" err="1">
                <a:latin typeface="Consolas" panose="020B0609020204030204" pitchFamily="49" charset="0"/>
                <a:cs typeface="Consolas" panose="020B0609020204030204" pitchFamily="49" charset="0"/>
              </a:rPr>
              <a:t>std</a:t>
            </a:r>
            <a:r>
              <a:rPr lang="en-US" altLang="zh-CN" dirty="0">
                <a:latin typeface="Consolas" panose="020B0609020204030204" pitchFamily="49" charset="0"/>
                <a:cs typeface="Consolas" panose="020B0609020204030204" pitchFamily="49" charset="0"/>
              </a:rPr>
              <a:t>;</a:t>
            </a:r>
          </a:p>
          <a:p>
            <a:br>
              <a:rPr lang="en-US" altLang="zh-CN" dirty="0">
                <a:latin typeface="Consolas" panose="020B0609020204030204" pitchFamily="49" charset="0"/>
                <a:cs typeface="Consolas" panose="020B0609020204030204" pitchFamily="49" charset="0"/>
              </a:rPr>
            </a:br>
            <a:r>
              <a:rPr lang="en-US" altLang="zh-CN" dirty="0">
                <a:solidFill>
                  <a:srgbClr val="B40062"/>
                </a:solidFill>
                <a:latin typeface="Consolas" charset="0"/>
                <a:cs typeface="Consolas" charset="0"/>
              </a:rPr>
              <a:t>class</a:t>
            </a:r>
            <a:r>
              <a:rPr lang="en-US" altLang="zh-CN" dirty="0">
                <a:latin typeface="Consolas" panose="020B0609020204030204" pitchFamily="49" charset="0"/>
                <a:cs typeface="Consolas" panose="020B0609020204030204" pitchFamily="49" charset="0"/>
              </a:rPr>
              <a:t> Base{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virtual</a:t>
            </a:r>
            <a:r>
              <a:rPr lang="en-US" altLang="zh-CN" dirty="0">
                <a:latin typeface="Consolas" panose="020B0609020204030204" pitchFamily="49" charset="0"/>
                <a:cs typeface="Consolas" panose="020B0609020204030204" pitchFamily="49" charset="0"/>
              </a:rPr>
              <a:t> ~Base()=0; </a:t>
            </a:r>
          </a:p>
          <a:p>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Base::~Base() {</a:t>
            </a:r>
            <a:r>
              <a:rPr lang="en-US" altLang="zh-CN" dirty="0" err="1">
                <a:latin typeface="Consolas" panose="020B0609020204030204" pitchFamily="49" charset="0"/>
                <a:cs typeface="Consolas" panose="020B0609020204030204" pitchFamily="49" charset="0"/>
              </a:rPr>
              <a:t>cout</a:t>
            </a:r>
            <a:r>
              <a:rPr lang="en-US" altLang="zh-CN" dirty="0">
                <a:latin typeface="Consolas" charset="0"/>
                <a:cs typeface="Consolas" charset="0"/>
              </a:rPr>
              <a:t>&lt;&lt;</a:t>
            </a:r>
            <a:r>
              <a:rPr lang="en-US" altLang="zh-CN" dirty="0">
                <a:solidFill>
                  <a:srgbClr val="BA0011"/>
                </a:solidFill>
                <a:latin typeface="Consolas" charset="0"/>
                <a:cs typeface="Consolas" charset="0"/>
              </a:rPr>
              <a:t>"Base destroyed"</a:t>
            </a:r>
            <a:r>
              <a:rPr lang="en-US" altLang="zh-CN" dirty="0">
                <a:latin typeface="Consolas" charset="0"/>
                <a:cs typeface="Consolas" charset="0"/>
              </a:rPr>
              <a:t>&lt;&lt;</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p>
          <a:p>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charset="0"/>
                <a:cs typeface="Consolas" charset="0"/>
              </a:rPr>
              <a:t>class</a:t>
            </a:r>
            <a:r>
              <a:rPr lang="en-US" altLang="zh-CN" dirty="0">
                <a:latin typeface="Consolas" panose="020B0609020204030204" pitchFamily="49" charset="0"/>
                <a:cs typeface="Consolas" panose="020B0609020204030204" pitchFamily="49" charset="0"/>
              </a:rPr>
              <a:t> Derive1: </a:t>
            </a:r>
            <a:r>
              <a:rPr lang="en-US" altLang="zh-CN" dirty="0">
                <a:solidFill>
                  <a:srgbClr val="B40062"/>
                </a:solidFill>
                <a:latin typeface="Consolas" charset="0"/>
                <a:cs typeface="Consolas" charset="0"/>
              </a:rPr>
              <a:t>public</a:t>
            </a:r>
            <a:r>
              <a:rPr lang="en-US" altLang="zh-CN" dirty="0">
                <a:latin typeface="Consolas" panose="020B0609020204030204" pitchFamily="49" charset="0"/>
                <a:cs typeface="Consolas" panose="020B0609020204030204" pitchFamily="49" charset="0"/>
              </a:rPr>
              <a:t> Base {};</a:t>
            </a:r>
          </a:p>
          <a:p>
            <a:r>
              <a:rPr lang="en-US" altLang="zh-CN" dirty="0">
                <a:solidFill>
                  <a:srgbClr val="B40062"/>
                </a:solidFill>
                <a:latin typeface="Consolas" charset="0"/>
                <a:cs typeface="Consolas" charset="0"/>
              </a:rPr>
              <a:t>class</a:t>
            </a:r>
            <a:r>
              <a:rPr lang="en-US" altLang="zh-CN" dirty="0">
                <a:latin typeface="Consolas" panose="020B0609020204030204" pitchFamily="49" charset="0"/>
                <a:cs typeface="Consolas" panose="020B0609020204030204" pitchFamily="49" charset="0"/>
              </a:rPr>
              <a:t> Derive2: </a:t>
            </a:r>
            <a:r>
              <a:rPr lang="en-US" altLang="zh-CN" dirty="0">
                <a:solidFill>
                  <a:srgbClr val="B40062"/>
                </a:solidFill>
                <a:latin typeface="Consolas" charset="0"/>
                <a:cs typeface="Consolas" charset="0"/>
              </a:rPr>
              <a:t>public</a:t>
            </a:r>
            <a:r>
              <a:rPr lang="en-US" altLang="zh-CN" dirty="0">
                <a:latin typeface="Consolas" panose="020B0609020204030204" pitchFamily="49" charset="0"/>
                <a:cs typeface="Consolas" panose="020B0609020204030204" pitchFamily="49" charset="0"/>
              </a:rPr>
              <a:t> Base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virtual</a:t>
            </a:r>
            <a:r>
              <a:rPr lang="en-US" altLang="zh-CN" dirty="0">
                <a:latin typeface="Consolas" panose="020B0609020204030204" pitchFamily="49" charset="0"/>
                <a:cs typeface="Consolas" panose="020B0609020204030204" pitchFamily="49" charset="0"/>
              </a:rPr>
              <a:t> ~Derive2() {</a:t>
            </a:r>
            <a:r>
              <a:rPr lang="en-US" altLang="zh-CN" dirty="0" err="1">
                <a:latin typeface="Consolas" panose="020B0609020204030204" pitchFamily="49" charset="0"/>
                <a:cs typeface="Consolas" panose="020B0609020204030204" pitchFamily="49" charset="0"/>
              </a:rPr>
              <a:t>cout</a:t>
            </a:r>
            <a:r>
              <a:rPr lang="en-US" altLang="zh-CN" dirty="0">
                <a:latin typeface="Consolas" charset="0"/>
                <a:cs typeface="Consolas" charset="0"/>
              </a:rPr>
              <a:t>&lt;&lt;</a:t>
            </a:r>
            <a:r>
              <a:rPr lang="en-US" altLang="zh-CN" dirty="0">
                <a:solidFill>
                  <a:srgbClr val="BA0011"/>
                </a:solidFill>
                <a:latin typeface="Consolas" charset="0"/>
                <a:cs typeface="Consolas" charset="0"/>
              </a:rPr>
              <a:t>"Derive2 destroyed"</a:t>
            </a:r>
            <a:r>
              <a:rPr lang="en-US" altLang="zh-CN" dirty="0">
                <a:latin typeface="Consolas" charset="0"/>
                <a:cs typeface="Consolas" charset="0"/>
              </a:rPr>
              <a:t>&lt;&lt;</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 };</a:t>
            </a:r>
          </a:p>
          <a:p>
            <a:br>
              <a:rPr lang="en-US" altLang="zh-CN" dirty="0">
                <a:latin typeface="Consolas" panose="020B0609020204030204" pitchFamily="49" charset="0"/>
                <a:cs typeface="Consolas" panose="020B0609020204030204" pitchFamily="49" charset="0"/>
              </a:rPr>
            </a:br>
            <a:r>
              <a:rPr lang="en-US" altLang="zh-CN" dirty="0" err="1">
                <a:solidFill>
                  <a:srgbClr val="B40062"/>
                </a:solidFill>
                <a:latin typeface="Consolas" charset="0"/>
                <a:cs typeface="Consolas" charset="0"/>
              </a:rPr>
              <a:t>int</a:t>
            </a:r>
            <a:r>
              <a:rPr lang="en-US" altLang="zh-CN" dirty="0">
                <a:latin typeface="Consolas" panose="020B0609020204030204" pitchFamily="49" charset="0"/>
                <a:cs typeface="Consolas" panose="020B0609020204030204" pitchFamily="49" charset="0"/>
              </a:rPr>
              <a:t> main()</a:t>
            </a:r>
          </a:p>
          <a:p>
            <a:r>
              <a:rPr lang="en-US" altLang="zh-CN" dirty="0">
                <a:latin typeface="Consolas" panose="020B0609020204030204" pitchFamily="49" charset="0"/>
                <a:cs typeface="Consolas" panose="020B0609020204030204" pitchFamily="49" charset="0"/>
              </a:rPr>
              <a:t>{</a:t>
            </a:r>
          </a:p>
          <a:p>
            <a:pPr lvl="1"/>
            <a:r>
              <a:rPr lang="en-US" altLang="zh-CN" dirty="0">
                <a:latin typeface="Consolas" panose="020B0609020204030204" pitchFamily="49" charset="0"/>
                <a:cs typeface="Consolas" panose="020B0609020204030204" pitchFamily="49" charset="0"/>
              </a:rPr>
              <a:t>Base* p1 = </a:t>
            </a:r>
            <a:r>
              <a:rPr lang="en-US" altLang="zh-CN" dirty="0">
                <a:solidFill>
                  <a:srgbClr val="B40062"/>
                </a:solidFill>
                <a:latin typeface="Consolas" charset="0"/>
                <a:cs typeface="Consolas" charset="0"/>
              </a:rPr>
              <a:t>new</a:t>
            </a:r>
            <a:r>
              <a:rPr lang="en-US" altLang="zh-CN" dirty="0">
                <a:latin typeface="Consolas" panose="020B0609020204030204" pitchFamily="49" charset="0"/>
                <a:cs typeface="Consolas" panose="020B0609020204030204" pitchFamily="49" charset="0"/>
              </a:rPr>
              <a:t> Derive1;</a:t>
            </a:r>
          </a:p>
          <a:p>
            <a:pPr lvl="1"/>
            <a:r>
              <a:rPr lang="en-US" altLang="zh-CN" dirty="0">
                <a:latin typeface="Consolas" panose="020B0609020204030204" pitchFamily="49" charset="0"/>
                <a:cs typeface="Consolas" panose="020B0609020204030204" pitchFamily="49" charset="0"/>
              </a:rPr>
              <a:t>Base* p2 = </a:t>
            </a:r>
            <a:r>
              <a:rPr lang="en-US" altLang="zh-CN" dirty="0">
                <a:solidFill>
                  <a:srgbClr val="B40062"/>
                </a:solidFill>
                <a:latin typeface="Consolas" charset="0"/>
                <a:cs typeface="Consolas" charset="0"/>
              </a:rPr>
              <a:t>new</a:t>
            </a:r>
            <a:r>
              <a:rPr lang="en-US" altLang="zh-CN" dirty="0">
                <a:latin typeface="Consolas" panose="020B0609020204030204" pitchFamily="49" charset="0"/>
                <a:cs typeface="Consolas" panose="020B0609020204030204" pitchFamily="49" charset="0"/>
              </a:rPr>
              <a:t> Derive2;</a:t>
            </a:r>
          </a:p>
          <a:p>
            <a:pPr lvl="1"/>
            <a:r>
              <a:rPr lang="en-US" altLang="zh-CN" dirty="0">
                <a:solidFill>
                  <a:srgbClr val="B40062"/>
                </a:solidFill>
                <a:latin typeface="Consolas" charset="0"/>
                <a:cs typeface="Consolas" charset="0"/>
              </a:rPr>
              <a:t>delete </a:t>
            </a:r>
            <a:r>
              <a:rPr lang="en-US" altLang="zh-CN" dirty="0">
                <a:latin typeface="Consolas" panose="020B0609020204030204" pitchFamily="49" charset="0"/>
                <a:cs typeface="Consolas" panose="020B0609020204030204" pitchFamily="49" charset="0"/>
              </a:rPr>
              <a:t>p1;</a:t>
            </a:r>
          </a:p>
          <a:p>
            <a:pPr lvl="1"/>
            <a:r>
              <a:rPr lang="en-US" altLang="zh-CN" dirty="0" err="1">
                <a:latin typeface="Consolas" panose="020B0609020204030204" pitchFamily="49" charset="0"/>
                <a:cs typeface="Consolas" panose="020B0609020204030204" pitchFamily="49" charset="0"/>
              </a:rPr>
              <a:t>cout</a:t>
            </a:r>
            <a:r>
              <a:rPr lang="zh-CN" altLang="en-US" dirty="0">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&lt;&lt;</a:t>
            </a:r>
            <a:r>
              <a:rPr lang="zh-CN" altLang="en-US" dirty="0">
                <a:latin typeface="Consolas" panose="020B0609020204030204" pitchFamily="49" charset="0"/>
                <a:cs typeface="Consolas" panose="020B0609020204030204" pitchFamily="49" charset="0"/>
              </a:rPr>
              <a:t> </a:t>
            </a:r>
            <a:r>
              <a:rPr lang="en-US" altLang="zh-CN" dirty="0">
                <a:solidFill>
                  <a:srgbClr val="BA0011"/>
                </a:solidFill>
                <a:latin typeface="Consolas" charset="0"/>
                <a:cs typeface="Consolas" charset="0"/>
              </a:rPr>
              <a:t>“------”</a:t>
            </a:r>
            <a:r>
              <a:rPr lang="zh-CN" altLang="en-US" dirty="0">
                <a:solidFill>
                  <a:srgbClr val="BA0011"/>
                </a:solidFill>
                <a:latin typeface="Consolas" charset="0"/>
                <a:cs typeface="Consolas" charset="0"/>
              </a:rPr>
              <a:t> </a:t>
            </a:r>
            <a:r>
              <a:rPr lang="en-US" altLang="zh-CN" dirty="0">
                <a:latin typeface="Consolas" panose="020B0609020204030204" pitchFamily="49" charset="0"/>
                <a:cs typeface="Consolas" panose="020B0609020204030204" pitchFamily="49" charset="0"/>
              </a:rPr>
              <a:t>&lt;&lt;</a:t>
            </a:r>
            <a:r>
              <a:rPr lang="zh-CN" altLang="en-US"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p>
          <a:p>
            <a:pPr lvl="1"/>
            <a:r>
              <a:rPr lang="en-US" altLang="zh-CN" dirty="0">
                <a:solidFill>
                  <a:srgbClr val="B40062"/>
                </a:solidFill>
                <a:latin typeface="Consolas" charset="0"/>
                <a:cs typeface="Consolas" charset="0"/>
              </a:rPr>
              <a:t>delete</a:t>
            </a:r>
            <a:r>
              <a:rPr lang="en-US" altLang="zh-CN" dirty="0">
                <a:latin typeface="Consolas" panose="020B0609020204030204" pitchFamily="49" charset="0"/>
                <a:cs typeface="Consolas" panose="020B0609020204030204" pitchFamily="49" charset="0"/>
              </a:rPr>
              <a:t> p2;</a:t>
            </a:r>
          </a:p>
          <a:p>
            <a:pPr lvl="1"/>
            <a:r>
              <a:rPr lang="en-US" altLang="zh-CN" dirty="0">
                <a:solidFill>
                  <a:srgbClr val="000000"/>
                </a:solidFill>
                <a:latin typeface="Consolas" charset="0"/>
                <a:ea typeface="Consolas" charset="0"/>
                <a:cs typeface="Consolas" charset="0"/>
              </a:rPr>
              <a:t>return 0;</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p>
        </p:txBody>
      </p:sp>
      <p:sp>
        <p:nvSpPr>
          <p:cNvPr id="6" name="矩形 5">
            <a:extLst>
              <a:ext uri="{FF2B5EF4-FFF2-40B4-BE49-F238E27FC236}">
                <a16:creationId xmlns:a16="http://schemas.microsoft.com/office/drawing/2014/main" id="{64962F64-438F-BB41-9470-262DA0C59E1D}"/>
              </a:ext>
            </a:extLst>
          </p:cNvPr>
          <p:cNvSpPr/>
          <p:nvPr/>
        </p:nvSpPr>
        <p:spPr>
          <a:xfrm>
            <a:off x="5551612" y="5454500"/>
            <a:ext cx="3454052" cy="1200329"/>
          </a:xfrm>
          <a:prstGeom prst="rect">
            <a:avLst/>
          </a:prstGeom>
        </p:spPr>
        <p:txBody>
          <a:bodyPr wrap="square">
            <a:spAutoFit/>
          </a:bodyPr>
          <a:lstStyle/>
          <a:p>
            <a:r>
              <a:rPr lang="en-US" altLang="zh-CN" b="1" dirty="0">
                <a:solidFill>
                  <a:srgbClr val="00B050"/>
                </a:solidFill>
                <a:latin typeface="AndaleMono" charset="0"/>
              </a:rPr>
              <a:t>Base </a:t>
            </a:r>
            <a:r>
              <a:rPr lang="en-US" altLang="zh-CN" dirty="0">
                <a:solidFill>
                  <a:srgbClr val="BA0011"/>
                </a:solidFill>
                <a:latin typeface="Consolas" charset="0"/>
                <a:cs typeface="Consolas" charset="0"/>
              </a:rPr>
              <a:t>destroyed</a:t>
            </a:r>
            <a:endParaRPr lang="en-US" altLang="zh-CN" b="1" dirty="0">
              <a:solidFill>
                <a:srgbClr val="00B050"/>
              </a:solidFill>
              <a:latin typeface="AndaleMono" charset="0"/>
            </a:endParaRPr>
          </a:p>
          <a:p>
            <a:r>
              <a:rPr lang="en-US" altLang="zh-CN" b="1" dirty="0">
                <a:solidFill>
                  <a:srgbClr val="00B050"/>
                </a:solidFill>
                <a:latin typeface="AndaleMono" charset="0"/>
              </a:rPr>
              <a:t>------</a:t>
            </a:r>
          </a:p>
          <a:p>
            <a:r>
              <a:rPr lang="en-US" altLang="zh-CN" b="1" dirty="0">
                <a:solidFill>
                  <a:srgbClr val="00B050"/>
                </a:solidFill>
                <a:latin typeface="AndaleMono" charset="0"/>
              </a:rPr>
              <a:t>Derive2 </a:t>
            </a:r>
            <a:r>
              <a:rPr lang="en-US" altLang="zh-CN" dirty="0">
                <a:solidFill>
                  <a:srgbClr val="BA0011"/>
                </a:solidFill>
                <a:latin typeface="Consolas" charset="0"/>
                <a:cs typeface="Consolas" charset="0"/>
              </a:rPr>
              <a:t>destroyed</a:t>
            </a:r>
            <a:endParaRPr lang="en-US" altLang="zh-CN" b="1" dirty="0">
              <a:solidFill>
                <a:srgbClr val="00B050"/>
              </a:solidFill>
              <a:latin typeface="AndaleMono" charset="0"/>
            </a:endParaRPr>
          </a:p>
          <a:p>
            <a:r>
              <a:rPr lang="en-US" altLang="zh-CN" b="1" dirty="0">
                <a:solidFill>
                  <a:srgbClr val="00B050"/>
                </a:solidFill>
                <a:latin typeface="AndaleMono" charset="0"/>
              </a:rPr>
              <a:t>Base </a:t>
            </a:r>
            <a:r>
              <a:rPr lang="en-US" altLang="zh-CN" dirty="0">
                <a:solidFill>
                  <a:srgbClr val="BA0011"/>
                </a:solidFill>
                <a:latin typeface="Consolas" charset="0"/>
                <a:cs typeface="Consolas" charset="0"/>
              </a:rPr>
              <a:t>destroyed</a:t>
            </a:r>
            <a:endParaRPr lang="zh-CN" altLang="en-US" b="1" dirty="0">
              <a:solidFill>
                <a:srgbClr val="00B050"/>
              </a:solidFill>
              <a:latin typeface="AndaleMono" charset="0"/>
            </a:endParaRPr>
          </a:p>
        </p:txBody>
      </p:sp>
      <p:sp>
        <p:nvSpPr>
          <p:cNvPr id="7" name="文本框 6">
            <a:extLst>
              <a:ext uri="{FF2B5EF4-FFF2-40B4-BE49-F238E27FC236}">
                <a16:creationId xmlns:a16="http://schemas.microsoft.com/office/drawing/2014/main" id="{3A8482E7-FE6E-5748-BAA8-04550E9F4A46}"/>
              </a:ext>
            </a:extLst>
          </p:cNvPr>
          <p:cNvSpPr txBox="1"/>
          <p:nvPr/>
        </p:nvSpPr>
        <p:spPr>
          <a:xfrm>
            <a:off x="5621288" y="4992835"/>
            <a:ext cx="1415772" cy="461665"/>
          </a:xfrm>
          <a:prstGeom prst="rect">
            <a:avLst/>
          </a:prstGeom>
          <a:solidFill>
            <a:srgbClr val="FFFF00"/>
          </a:solidFill>
        </p:spPr>
        <p:txBody>
          <a:bodyPr wrap="none" rtlCol="0">
            <a:spAutoFit/>
          </a:bodyPr>
          <a:lstStyle/>
          <a:p>
            <a:r>
              <a:rPr kumimoji="1" lang="zh-CN" altLang="en-US" sz="2400" b="1" dirty="0"/>
              <a:t>运行结果</a:t>
            </a:r>
          </a:p>
        </p:txBody>
      </p:sp>
      <p:sp>
        <p:nvSpPr>
          <p:cNvPr id="8" name="标题 1">
            <a:extLst>
              <a:ext uri="{FF2B5EF4-FFF2-40B4-BE49-F238E27FC236}">
                <a16:creationId xmlns:a16="http://schemas.microsoft.com/office/drawing/2014/main" id="{23275CCD-EF8E-463F-8548-F11147C6AD1B}"/>
              </a:ext>
            </a:extLst>
          </p:cNvPr>
          <p:cNvSpPr txBox="1">
            <a:spLocks/>
          </p:cNvSpPr>
          <p:nvPr/>
        </p:nvSpPr>
        <p:spPr bwMode="auto">
          <a:xfrm>
            <a:off x="5292080" y="168882"/>
            <a:ext cx="3638228"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r" defTabSz="914400"/>
            <a:r>
              <a:rPr kumimoji="1" lang="zh-CN" altLang="en-US" dirty="0">
                <a:solidFill>
                  <a:srgbClr val="0070C0"/>
                </a:solidFill>
              </a:rPr>
              <a:t>纯虚析构函数示例</a:t>
            </a:r>
          </a:p>
        </p:txBody>
      </p:sp>
    </p:spTree>
    <p:extLst>
      <p:ext uri="{BB962C8B-B14F-4D97-AF65-F5344CB8AC3E}">
        <p14:creationId xmlns:p14="http://schemas.microsoft.com/office/powerpoint/2010/main" val="906166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423E4F-01E2-0749-87B0-EC41716C2D38}"/>
              </a:ext>
            </a:extLst>
          </p:cNvPr>
          <p:cNvSpPr>
            <a:spLocks noGrp="1"/>
          </p:cNvSpPr>
          <p:nvPr>
            <p:ph type="title"/>
          </p:nvPr>
        </p:nvSpPr>
        <p:spPr/>
        <p:txBody>
          <a:bodyPr/>
          <a:lstStyle/>
          <a:p>
            <a:r>
              <a:rPr kumimoji="1" lang="zh-CN" altLang="en-US" dirty="0"/>
              <a:t>回顾：向上类型转换</a:t>
            </a:r>
          </a:p>
        </p:txBody>
      </p:sp>
      <p:sp>
        <p:nvSpPr>
          <p:cNvPr id="4" name="灯片编号占位符 3">
            <a:extLst>
              <a:ext uri="{FF2B5EF4-FFF2-40B4-BE49-F238E27FC236}">
                <a16:creationId xmlns:a16="http://schemas.microsoft.com/office/drawing/2014/main" id="{923A4595-8F1C-374C-A468-9D9CF058C7FC}"/>
              </a:ext>
            </a:extLst>
          </p:cNvPr>
          <p:cNvSpPr>
            <a:spLocks noGrp="1"/>
          </p:cNvSpPr>
          <p:nvPr>
            <p:ph type="sldNum" sz="quarter" idx="12"/>
          </p:nvPr>
        </p:nvSpPr>
        <p:spPr/>
        <p:txBody>
          <a:bodyPr/>
          <a:lstStyle/>
          <a:p>
            <a:pPr>
              <a:defRPr/>
            </a:pPr>
            <a:fld id="{BFD7BE51-03DD-4CCA-8227-D775462981B4}" type="slidenum">
              <a:rPr lang="en-US" altLang="zh-CN" smtClean="0"/>
              <a:pPr>
                <a:defRPr/>
              </a:pPr>
              <a:t>13</a:t>
            </a:fld>
            <a:endParaRPr lang="en-US" altLang="zh-CN"/>
          </a:p>
        </p:txBody>
      </p:sp>
      <p:sp>
        <p:nvSpPr>
          <p:cNvPr id="5" name="内容占位符 2">
            <a:extLst>
              <a:ext uri="{FF2B5EF4-FFF2-40B4-BE49-F238E27FC236}">
                <a16:creationId xmlns:a16="http://schemas.microsoft.com/office/drawing/2014/main" id="{A33955D9-545B-024A-AB0C-152243869EEF}"/>
              </a:ext>
            </a:extLst>
          </p:cNvPr>
          <p:cNvSpPr>
            <a:spLocks noGrp="1"/>
          </p:cNvSpPr>
          <p:nvPr>
            <p:ph idx="1"/>
          </p:nvPr>
        </p:nvSpPr>
        <p:spPr/>
        <p:txBody>
          <a:bodyPr/>
          <a:lstStyle/>
          <a:p>
            <a:r>
              <a:rPr kumimoji="1" lang="zh-CN" altLang="en-US" sz="2400" dirty="0"/>
              <a:t>派生类对象</a:t>
            </a:r>
            <a:r>
              <a:rPr kumimoji="1" lang="en-US" altLang="zh-CN" sz="2400" dirty="0"/>
              <a:t>/</a:t>
            </a:r>
            <a:r>
              <a:rPr kumimoji="1" lang="zh-CN" altLang="en-US" sz="2400" dirty="0"/>
              <a:t>引用</a:t>
            </a:r>
            <a:r>
              <a:rPr kumimoji="1" lang="en-US" altLang="zh-CN" sz="2400" dirty="0"/>
              <a:t>/</a:t>
            </a:r>
            <a:r>
              <a:rPr kumimoji="1" lang="zh-CN" altLang="en-US" sz="2400" dirty="0"/>
              <a:t>指针转换成基类对象</a:t>
            </a:r>
            <a:r>
              <a:rPr kumimoji="1" lang="en-US" altLang="zh-CN" sz="2400" dirty="0"/>
              <a:t>/</a:t>
            </a:r>
            <a:r>
              <a:rPr kumimoji="1" lang="zh-CN" altLang="en-US" sz="2400" dirty="0"/>
              <a:t>引用</a:t>
            </a:r>
            <a:r>
              <a:rPr kumimoji="1" lang="en-US" altLang="zh-CN" sz="2400" dirty="0"/>
              <a:t>/</a:t>
            </a:r>
            <a:r>
              <a:rPr kumimoji="1" lang="zh-CN" altLang="en-US" sz="2400" dirty="0"/>
              <a:t>指针，称为</a:t>
            </a:r>
            <a:r>
              <a:rPr kumimoji="1" lang="zh-CN" altLang="en-US" sz="2400" dirty="0">
                <a:solidFill>
                  <a:srgbClr val="FF0000"/>
                </a:solidFill>
              </a:rPr>
              <a:t>向上类型转换</a:t>
            </a:r>
            <a:r>
              <a:rPr kumimoji="1" lang="zh-CN" altLang="en-US" sz="2400" dirty="0"/>
              <a:t>。只对</a:t>
            </a:r>
            <a:r>
              <a:rPr kumimoji="1" lang="en-US" altLang="zh-CN" sz="2400" dirty="0">
                <a:solidFill>
                  <a:srgbClr val="FF0000"/>
                </a:solidFill>
              </a:rPr>
              <a:t>public</a:t>
            </a:r>
            <a:r>
              <a:rPr kumimoji="1" lang="zh-CN" altLang="en-US" sz="2400" dirty="0"/>
              <a:t>继承有效，在继承图上是上升的；对</a:t>
            </a:r>
            <a:r>
              <a:rPr kumimoji="1" lang="en-US" altLang="zh-CN" sz="2400" dirty="0">
                <a:solidFill>
                  <a:srgbClr val="FF0000"/>
                </a:solidFill>
              </a:rPr>
              <a:t>private</a:t>
            </a:r>
            <a:r>
              <a:rPr kumimoji="1" lang="zh-CN" altLang="en-US" sz="2400" dirty="0">
                <a:solidFill>
                  <a:srgbClr val="FF0000"/>
                </a:solidFill>
              </a:rPr>
              <a:t>、</a:t>
            </a:r>
            <a:r>
              <a:rPr kumimoji="1" lang="en-US" altLang="zh-CN" sz="2400" dirty="0">
                <a:solidFill>
                  <a:srgbClr val="FF0000"/>
                </a:solidFill>
              </a:rPr>
              <a:t>protected</a:t>
            </a:r>
            <a:r>
              <a:rPr kumimoji="1" lang="zh-CN" altLang="en-US" sz="2400" dirty="0"/>
              <a:t>继承无效。</a:t>
            </a:r>
          </a:p>
          <a:p>
            <a:r>
              <a:rPr kumimoji="1" lang="zh-CN" altLang="en-US" sz="2400" dirty="0"/>
              <a:t>向上类型转换（派生类到基类）可以由编译器</a:t>
            </a:r>
            <a:r>
              <a:rPr kumimoji="1" lang="zh-CN" altLang="en-US" sz="2400" dirty="0">
                <a:solidFill>
                  <a:srgbClr val="FF0000"/>
                </a:solidFill>
              </a:rPr>
              <a:t>自动完成</a:t>
            </a:r>
            <a:r>
              <a:rPr kumimoji="1" lang="zh-CN" altLang="en-US" sz="2400" dirty="0"/>
              <a:t>，是一种</a:t>
            </a:r>
            <a:r>
              <a:rPr kumimoji="1" lang="zh-CN" altLang="en-US" sz="2400" dirty="0">
                <a:solidFill>
                  <a:srgbClr val="FF0000"/>
                </a:solidFill>
              </a:rPr>
              <a:t>隐式</a:t>
            </a:r>
            <a:r>
              <a:rPr kumimoji="1" lang="zh-CN" altLang="en-US" sz="2400" dirty="0"/>
              <a:t>类型转换。</a:t>
            </a:r>
            <a:endParaRPr kumimoji="1" lang="zh-CN" altLang="en-US" sz="2400" dirty="0">
              <a:solidFill>
                <a:srgbClr val="FF0000"/>
              </a:solidFill>
            </a:endParaRPr>
          </a:p>
          <a:p>
            <a:r>
              <a:rPr kumimoji="1" lang="zh-CN" altLang="en-US" sz="2400" dirty="0">
                <a:solidFill>
                  <a:srgbClr val="FF0000"/>
                </a:solidFill>
              </a:rPr>
              <a:t>凡是</a:t>
            </a:r>
            <a:r>
              <a:rPr kumimoji="1" lang="zh-CN" altLang="en-US" sz="2400" dirty="0"/>
              <a:t>接受基类对象</a:t>
            </a:r>
            <a:r>
              <a:rPr kumimoji="1" lang="en-US" altLang="zh-CN" sz="2400" dirty="0"/>
              <a:t>/</a:t>
            </a:r>
            <a:r>
              <a:rPr kumimoji="1" lang="zh-CN" altLang="en-US" sz="2400" dirty="0"/>
              <a:t>引用</a:t>
            </a:r>
            <a:r>
              <a:rPr kumimoji="1" lang="en-US" altLang="zh-CN" sz="2400" dirty="0"/>
              <a:t>/</a:t>
            </a:r>
            <a:r>
              <a:rPr kumimoji="1" lang="zh-CN" altLang="en-US" sz="2400" dirty="0"/>
              <a:t>指针的地方（如函数参数），</a:t>
            </a:r>
            <a:r>
              <a:rPr kumimoji="1" lang="zh-CN" altLang="en-US" sz="2400" dirty="0">
                <a:solidFill>
                  <a:srgbClr val="FF0000"/>
                </a:solidFill>
              </a:rPr>
              <a:t>都可以</a:t>
            </a:r>
            <a:r>
              <a:rPr kumimoji="1" lang="zh-CN" altLang="en-US" sz="2400" dirty="0"/>
              <a:t>使用派生类对象</a:t>
            </a:r>
            <a:r>
              <a:rPr kumimoji="1" lang="en-US" altLang="zh-CN" sz="2400" dirty="0"/>
              <a:t>/</a:t>
            </a:r>
            <a:r>
              <a:rPr kumimoji="1" lang="zh-CN" altLang="en-US" sz="2400" dirty="0"/>
              <a:t>引用</a:t>
            </a:r>
            <a:r>
              <a:rPr kumimoji="1" lang="en-US" altLang="zh-CN" sz="2400" dirty="0"/>
              <a:t>/</a:t>
            </a:r>
            <a:r>
              <a:rPr kumimoji="1" lang="zh-CN" altLang="en-US" sz="2400" dirty="0"/>
              <a:t>指针，编译器会自动将派生类对象转换为基类对象以便使用。</a:t>
            </a:r>
          </a:p>
          <a:p>
            <a:endParaRPr kumimoji="1" lang="zh-CN" altLang="en-US" sz="2400" dirty="0"/>
          </a:p>
          <a:p>
            <a:endParaRPr kumimoji="1" lang="zh-CN" altLang="en-US" sz="2400" dirty="0"/>
          </a:p>
        </p:txBody>
      </p:sp>
      <p:sp>
        <p:nvSpPr>
          <p:cNvPr id="6" name="TextBox 5">
            <a:extLst>
              <a:ext uri="{FF2B5EF4-FFF2-40B4-BE49-F238E27FC236}">
                <a16:creationId xmlns:a16="http://schemas.microsoft.com/office/drawing/2014/main" id="{2D70E524-2640-4DBB-8F95-E7CA6DF4122B}"/>
              </a:ext>
            </a:extLst>
          </p:cNvPr>
          <p:cNvSpPr txBox="1">
            <a:spLocks noChangeArrowheads="1"/>
          </p:cNvSpPr>
          <p:nvPr/>
        </p:nvSpPr>
        <p:spPr bwMode="auto">
          <a:xfrm>
            <a:off x="6551562" y="5155902"/>
            <a:ext cx="1584325" cy="461962"/>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algn="ctr" eaLnBrk="1" hangingPunct="1">
              <a:spcBef>
                <a:spcPct val="0"/>
              </a:spcBef>
              <a:buFontTx/>
              <a:buNone/>
            </a:pPr>
            <a:r>
              <a:rPr kumimoji="0" lang="en-US" altLang="zh-CN" sz="2400" b="1" dirty="0"/>
              <a:t>Base</a:t>
            </a:r>
          </a:p>
        </p:txBody>
      </p:sp>
      <p:sp>
        <p:nvSpPr>
          <p:cNvPr id="7" name="TextBox 6">
            <a:extLst>
              <a:ext uri="{FF2B5EF4-FFF2-40B4-BE49-F238E27FC236}">
                <a16:creationId xmlns:a16="http://schemas.microsoft.com/office/drawing/2014/main" id="{471753F1-90DC-4B5B-BB67-68E3E822DCBB}"/>
              </a:ext>
            </a:extLst>
          </p:cNvPr>
          <p:cNvSpPr txBox="1">
            <a:spLocks noChangeArrowheads="1"/>
          </p:cNvSpPr>
          <p:nvPr/>
        </p:nvSpPr>
        <p:spPr bwMode="auto">
          <a:xfrm>
            <a:off x="6516637" y="6135389"/>
            <a:ext cx="1655763" cy="461963"/>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Blip>
                <a:blip r:embed="rId2"/>
              </a:buBlip>
              <a:defRPr kumimoji="1" sz="3200">
                <a:solidFill>
                  <a:schemeClr val="tx1"/>
                </a:solidFill>
                <a:latin typeface="Arial" charset="0"/>
                <a:ea typeface="宋体" charset="0"/>
              </a:defRPr>
            </a:lvl1pPr>
            <a:lvl2pPr marL="742950" indent="-285750">
              <a:spcBef>
                <a:spcPct val="20000"/>
              </a:spcBef>
              <a:buBlip>
                <a:blip r:embed="rId3"/>
              </a:buBlip>
              <a:defRPr kumimoji="1" sz="2800">
                <a:solidFill>
                  <a:schemeClr val="tx1"/>
                </a:solidFill>
                <a:latin typeface="Arial" charset="0"/>
                <a:ea typeface="宋体" charset="0"/>
              </a:defRPr>
            </a:lvl2pPr>
            <a:lvl3pPr marL="1143000" indent="-228600">
              <a:spcBef>
                <a:spcPct val="20000"/>
              </a:spcBef>
              <a:buBlip>
                <a:blip r:embed="rId4"/>
              </a:buBlip>
              <a:defRPr kumimoji="1" sz="2400">
                <a:solidFill>
                  <a:schemeClr val="tx1"/>
                </a:solidFill>
                <a:latin typeface="Arial" charset="0"/>
                <a:ea typeface="宋体" charset="0"/>
              </a:defRPr>
            </a:lvl3pPr>
            <a:lvl4pPr marL="1600200" indent="-228600">
              <a:spcBef>
                <a:spcPct val="20000"/>
              </a:spcBef>
              <a:buBlip>
                <a:blip r:embed="rId5"/>
              </a:buBlip>
              <a:defRPr kumimoji="1" sz="2000">
                <a:solidFill>
                  <a:schemeClr val="tx1"/>
                </a:solidFill>
                <a:latin typeface="Arial" charset="0"/>
                <a:ea typeface="宋体" charset="0"/>
              </a:defRPr>
            </a:lvl4pPr>
            <a:lvl5pPr marL="2057400" indent="-228600">
              <a:spcBef>
                <a:spcPct val="20000"/>
              </a:spcBef>
              <a:buBlip>
                <a:blip r:embed="rId5"/>
              </a:buBlip>
              <a:defRPr kumimoji="1" sz="2000">
                <a:solidFill>
                  <a:schemeClr val="tx1"/>
                </a:solidFill>
                <a:latin typeface="Arial" charset="0"/>
                <a:ea typeface="宋体" charset="0"/>
              </a:defRPr>
            </a:lvl5pPr>
            <a:lvl6pPr marL="25146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6pPr>
            <a:lvl7pPr marL="29718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7pPr>
            <a:lvl8pPr marL="34290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8pPr>
            <a:lvl9pPr marL="3886200" indent="-228600" eaLnBrk="0" fontAlgn="base" hangingPunct="0">
              <a:spcBef>
                <a:spcPct val="20000"/>
              </a:spcBef>
              <a:spcAft>
                <a:spcPct val="0"/>
              </a:spcAft>
              <a:buBlip>
                <a:blip r:embed="rId5"/>
              </a:buBlip>
              <a:defRPr kumimoji="1" sz="2000">
                <a:solidFill>
                  <a:schemeClr val="tx1"/>
                </a:solidFill>
                <a:latin typeface="Arial" charset="0"/>
                <a:ea typeface="宋体" charset="0"/>
              </a:defRPr>
            </a:lvl9pPr>
          </a:lstStyle>
          <a:p>
            <a:pPr algn="ctr" eaLnBrk="1" hangingPunct="1">
              <a:spcBef>
                <a:spcPct val="0"/>
              </a:spcBef>
              <a:buFontTx/>
              <a:buNone/>
            </a:pPr>
            <a:r>
              <a:rPr kumimoji="0" lang="en-US" altLang="zh-CN" sz="2400" b="1" dirty="0"/>
              <a:t>Derived</a:t>
            </a:r>
          </a:p>
        </p:txBody>
      </p:sp>
      <p:cxnSp>
        <p:nvCxnSpPr>
          <p:cNvPr id="8" name="直接箭头连接符 8">
            <a:extLst>
              <a:ext uri="{FF2B5EF4-FFF2-40B4-BE49-F238E27FC236}">
                <a16:creationId xmlns:a16="http://schemas.microsoft.com/office/drawing/2014/main" id="{44579E34-BE70-4B87-A821-AD9077568444}"/>
              </a:ext>
            </a:extLst>
          </p:cNvPr>
          <p:cNvCxnSpPr/>
          <p:nvPr/>
        </p:nvCxnSpPr>
        <p:spPr>
          <a:xfrm flipH="1" flipV="1">
            <a:off x="7308304" y="5617864"/>
            <a:ext cx="1587" cy="517525"/>
          </a:xfrm>
          <a:prstGeom prst="straightConnector1">
            <a:avLst/>
          </a:prstGeom>
          <a:ln w="28575">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等腰三角形 9">
            <a:extLst>
              <a:ext uri="{FF2B5EF4-FFF2-40B4-BE49-F238E27FC236}">
                <a16:creationId xmlns:a16="http://schemas.microsoft.com/office/drawing/2014/main" id="{47E39DC1-00C2-4268-99E7-D083B2AFCE4F}"/>
              </a:ext>
            </a:extLst>
          </p:cNvPr>
          <p:cNvSpPr/>
          <p:nvPr/>
        </p:nvSpPr>
        <p:spPr>
          <a:xfrm>
            <a:off x="7236296" y="5632152"/>
            <a:ext cx="144463" cy="215900"/>
          </a:xfrm>
          <a:prstGeom prst="triangle">
            <a:avLst/>
          </a:prstGeom>
          <a:solidFill>
            <a:schemeClr val="bg1"/>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sz="2000"/>
          </a:p>
        </p:txBody>
      </p:sp>
    </p:spTree>
    <p:extLst>
      <p:ext uri="{BB962C8B-B14F-4D97-AF65-F5344CB8AC3E}">
        <p14:creationId xmlns:p14="http://schemas.microsoft.com/office/powerpoint/2010/main" val="1671036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628650" y="1628800"/>
            <a:ext cx="8191822" cy="4749029"/>
          </a:xfrm>
        </p:spPr>
        <p:txBody>
          <a:bodyPr/>
          <a:lstStyle/>
          <a:p>
            <a:r>
              <a:rPr kumimoji="1" lang="zh-CN" altLang="en-US" dirty="0"/>
              <a:t>基类指针</a:t>
            </a:r>
            <a:r>
              <a:rPr kumimoji="1" lang="en-US" altLang="zh-CN" dirty="0"/>
              <a:t>/</a:t>
            </a:r>
            <a:r>
              <a:rPr kumimoji="1" lang="zh-CN" altLang="en-US" dirty="0"/>
              <a:t>引用转换成派生类指针</a:t>
            </a:r>
            <a:r>
              <a:rPr kumimoji="1" lang="en-US" altLang="zh-CN" dirty="0"/>
              <a:t>/</a:t>
            </a:r>
            <a:r>
              <a:rPr kumimoji="1" lang="zh-CN" altLang="en-US" dirty="0"/>
              <a:t>引用，则称为</a:t>
            </a:r>
            <a:r>
              <a:rPr kumimoji="1" lang="zh-CN" altLang="en-US" dirty="0">
                <a:solidFill>
                  <a:srgbClr val="FF0000"/>
                </a:solidFill>
              </a:rPr>
              <a:t>向下类型转换</a:t>
            </a:r>
            <a:r>
              <a:rPr kumimoji="1" lang="zh-CN" altLang="en-US" dirty="0"/>
              <a:t>。（类层次中向下移动）</a:t>
            </a:r>
            <a:endParaRPr kumimoji="1" lang="en-US" altLang="zh-CN" dirty="0"/>
          </a:p>
          <a:p>
            <a:r>
              <a:rPr kumimoji="1" lang="zh-CN" altLang="en-US" dirty="0"/>
              <a:t>为什么要向下类型转换？</a:t>
            </a:r>
          </a:p>
          <a:p>
            <a:pPr lvl="1"/>
            <a:r>
              <a:rPr kumimoji="1" lang="zh-CN" altLang="en-US" dirty="0"/>
              <a:t>当我们用基类指针表示各种派生类时</a:t>
            </a:r>
            <a:r>
              <a:rPr kumimoji="1" lang="en-US" altLang="zh-CN" dirty="0"/>
              <a:t>(</a:t>
            </a:r>
            <a:r>
              <a:rPr kumimoji="1" lang="zh-CN" altLang="en-US" dirty="0"/>
              <a:t>向上类型转换</a:t>
            </a:r>
            <a:r>
              <a:rPr kumimoji="1" lang="en-US" altLang="zh-CN" dirty="0"/>
              <a:t>)</a:t>
            </a:r>
            <a:r>
              <a:rPr kumimoji="1" lang="zh-CN" altLang="en-US" dirty="0"/>
              <a:t>，保留了他们的</a:t>
            </a:r>
            <a:r>
              <a:rPr kumimoji="1" lang="zh-CN" altLang="en-US" dirty="0">
                <a:solidFill>
                  <a:srgbClr val="FF0000"/>
                </a:solidFill>
              </a:rPr>
              <a:t>共性</a:t>
            </a:r>
            <a:r>
              <a:rPr kumimoji="1" lang="zh-CN" altLang="en-US" dirty="0"/>
              <a:t>，但是丢失了他们的</a:t>
            </a:r>
            <a:r>
              <a:rPr kumimoji="1" lang="zh-CN" altLang="en-US" dirty="0">
                <a:solidFill>
                  <a:srgbClr val="FF0000"/>
                </a:solidFill>
              </a:rPr>
              <a:t>特性</a:t>
            </a:r>
            <a:r>
              <a:rPr kumimoji="1" lang="zh-CN" altLang="en-US" dirty="0"/>
              <a:t>。如果此时要表现特性，则可以使用向下类型转换。</a:t>
            </a:r>
          </a:p>
          <a:p>
            <a:pPr lvl="1"/>
            <a:r>
              <a:rPr kumimoji="1" lang="zh-CN" altLang="en-US" dirty="0"/>
              <a:t>比如我们可以使用</a:t>
            </a:r>
            <a:r>
              <a:rPr kumimoji="1" lang="zh-CN" altLang="en-US" dirty="0">
                <a:solidFill>
                  <a:srgbClr val="FF0000"/>
                </a:solidFill>
              </a:rPr>
              <a:t>基类指针数组</a:t>
            </a:r>
            <a:r>
              <a:rPr kumimoji="1" lang="zh-CN" altLang="en-US" dirty="0"/>
              <a:t>对各种派生类对象进行管理，当具体处理时我们可以将基类指针转换为实际的派生类指针，进而调用派生类</a:t>
            </a:r>
            <a:r>
              <a:rPr kumimoji="1" lang="zh-CN" altLang="en-US" dirty="0">
                <a:solidFill>
                  <a:srgbClr val="FF0000"/>
                </a:solidFill>
              </a:rPr>
              <a:t>专有</a:t>
            </a:r>
            <a:r>
              <a:rPr kumimoji="1" lang="zh-CN" altLang="en-US" dirty="0"/>
              <a:t>的接口。</a:t>
            </a:r>
            <a:endParaRPr kumimoji="1" lang="zh-CN" altLang="en-US" dirty="0">
              <a:solidFill>
                <a:srgbClr val="FF0000"/>
              </a:solidFill>
            </a:endParaRPr>
          </a:p>
          <a:p>
            <a:r>
              <a:rPr kumimoji="1" lang="zh-CN" altLang="en-US" dirty="0"/>
              <a:t>如何确保转换的正确性？</a:t>
            </a:r>
          </a:p>
          <a:p>
            <a:pPr lvl="1"/>
            <a:r>
              <a:rPr kumimoji="1" lang="zh-CN" altLang="en-US" dirty="0"/>
              <a:t>如何保证基类指针指向的对象也可以被要转换的派生类的指针指向？</a:t>
            </a:r>
            <a:r>
              <a:rPr kumimoji="1" lang="en-US" altLang="zh-CN" dirty="0"/>
              <a:t>——</a:t>
            </a:r>
            <a:r>
              <a:rPr kumimoji="1" lang="zh-CN" altLang="en-US" dirty="0"/>
              <a:t> 借助虚函数表进行</a:t>
            </a:r>
            <a:r>
              <a:rPr kumimoji="1" lang="zh-CN" altLang="en-US" dirty="0">
                <a:solidFill>
                  <a:srgbClr val="FF0000"/>
                </a:solidFill>
              </a:rPr>
              <a:t>动态类型检查</a:t>
            </a:r>
            <a:r>
              <a:rPr kumimoji="1" lang="zh-CN" altLang="en-US" dirty="0"/>
              <a:t>！</a:t>
            </a:r>
          </a:p>
        </p:txBody>
      </p:sp>
    </p:spTree>
    <p:extLst>
      <p:ext uri="{BB962C8B-B14F-4D97-AF65-F5344CB8AC3E}">
        <p14:creationId xmlns:p14="http://schemas.microsoft.com/office/powerpoint/2010/main" val="1420874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476089" y="1442195"/>
            <a:ext cx="8191822" cy="5184576"/>
          </a:xfrm>
        </p:spPr>
        <p:txBody>
          <a:bodyPr/>
          <a:lstStyle/>
          <a:p>
            <a:r>
              <a:rPr kumimoji="1" lang="en-US" altLang="zh-CN" dirty="0"/>
              <a:t>C++</a:t>
            </a:r>
            <a:r>
              <a:rPr kumimoji="1" lang="zh-CN" altLang="en-US" dirty="0"/>
              <a:t>提供了一个特殊的显式类型转换，称为</a:t>
            </a:r>
            <a:r>
              <a:rPr kumimoji="1" lang="en-US" altLang="zh-CN" dirty="0" err="1"/>
              <a:t>dynamic_cast</a:t>
            </a:r>
            <a:r>
              <a:rPr kumimoji="1" lang="zh-CN" altLang="en-US" dirty="0"/>
              <a:t>，是一种</a:t>
            </a:r>
            <a:r>
              <a:rPr kumimoji="1" lang="zh-CN" altLang="en-US" dirty="0">
                <a:solidFill>
                  <a:srgbClr val="FF0000"/>
                </a:solidFill>
              </a:rPr>
              <a:t>安全的</a:t>
            </a:r>
            <a:r>
              <a:rPr kumimoji="1" lang="zh-CN" altLang="en-US" dirty="0"/>
              <a:t>向下类型转换。</a:t>
            </a:r>
          </a:p>
          <a:p>
            <a:pPr lvl="1"/>
            <a:r>
              <a:rPr kumimoji="1" lang="zh-CN" altLang="en-US" dirty="0"/>
              <a:t>使用</a:t>
            </a:r>
            <a:r>
              <a:rPr kumimoji="1" lang="en-US" altLang="zh-CN" dirty="0" err="1"/>
              <a:t>dynamic_cast</a:t>
            </a:r>
            <a:r>
              <a:rPr kumimoji="1" lang="zh-CN" altLang="en-US" dirty="0"/>
              <a:t>的对象</a:t>
            </a:r>
            <a:r>
              <a:rPr kumimoji="1" lang="zh-CN" altLang="en-US" dirty="0">
                <a:solidFill>
                  <a:srgbClr val="FF0000"/>
                </a:solidFill>
              </a:rPr>
              <a:t>必须有虚函数</a:t>
            </a:r>
            <a:r>
              <a:rPr kumimoji="1" lang="zh-CN" altLang="en-US" dirty="0"/>
              <a:t>，因为它使用了存储在虚函数表中的信息判断实际的类型。</a:t>
            </a:r>
          </a:p>
          <a:p>
            <a:r>
              <a:rPr kumimoji="1" lang="zh-CN" altLang="en-US" dirty="0"/>
              <a:t>使用方法：</a:t>
            </a:r>
          </a:p>
          <a:p>
            <a:pPr lvl="1"/>
            <a:r>
              <a:rPr kumimoji="1" lang="mr-IN" altLang="zh-CN" dirty="0" err="1"/>
              <a:t>obj</a:t>
            </a:r>
            <a:r>
              <a:rPr kumimoji="1" lang="en-US" altLang="zh-CN" dirty="0"/>
              <a:t>_p</a:t>
            </a:r>
            <a:r>
              <a:rPr kumimoji="1" lang="zh-CN" altLang="en-US" dirty="0"/>
              <a:t>，</a:t>
            </a:r>
            <a:r>
              <a:rPr kumimoji="1" lang="en-US" altLang="zh-CN" dirty="0" err="1"/>
              <a:t>obj_r</a:t>
            </a:r>
            <a:r>
              <a:rPr kumimoji="1" lang="zh-CN" altLang="en-US" dirty="0"/>
              <a:t>分别是</a:t>
            </a:r>
            <a:r>
              <a:rPr kumimoji="1" lang="en-US" altLang="zh-CN" dirty="0"/>
              <a:t>T1</a:t>
            </a:r>
            <a:r>
              <a:rPr kumimoji="1" lang="zh-CN" altLang="en-US" dirty="0"/>
              <a:t>类型的指针和引用</a:t>
            </a:r>
            <a:endParaRPr kumimoji="1" lang="mr-IN" altLang="zh-CN" dirty="0"/>
          </a:p>
          <a:p>
            <a:pPr lvl="1"/>
            <a:r>
              <a:rPr kumimoji="1" lang="mr-IN" altLang="zh-CN" dirty="0"/>
              <a:t>T2* </a:t>
            </a:r>
            <a:r>
              <a:rPr kumimoji="1" lang="mr-IN" altLang="zh-CN" dirty="0" err="1"/>
              <a:t>pObj</a:t>
            </a:r>
            <a:r>
              <a:rPr kumimoji="1" lang="mr-IN" altLang="zh-CN" dirty="0"/>
              <a:t> = </a:t>
            </a:r>
            <a:r>
              <a:rPr kumimoji="1" lang="mr-IN" altLang="zh-CN" dirty="0" err="1">
                <a:solidFill>
                  <a:srgbClr val="FF0000"/>
                </a:solidFill>
              </a:rPr>
              <a:t>dynamic_cast</a:t>
            </a:r>
            <a:r>
              <a:rPr kumimoji="1" lang="mr-IN" altLang="zh-CN" dirty="0"/>
              <a:t>&lt;T2</a:t>
            </a:r>
            <a:r>
              <a:rPr kumimoji="1" lang="zh-CN" altLang="en-US" dirty="0"/>
              <a:t>*</a:t>
            </a:r>
            <a:r>
              <a:rPr kumimoji="1" lang="en-US" altLang="zh-CN" dirty="0"/>
              <a:t>&gt;(</a:t>
            </a:r>
            <a:r>
              <a:rPr kumimoji="1" lang="mr-IN" altLang="zh-CN" dirty="0" err="1"/>
              <a:t>obj</a:t>
            </a:r>
            <a:r>
              <a:rPr kumimoji="1" lang="en-US" altLang="zh-CN" dirty="0"/>
              <a:t>_p);</a:t>
            </a:r>
            <a:endParaRPr kumimoji="1" lang="zh-CN" altLang="en-US" dirty="0"/>
          </a:p>
          <a:p>
            <a:pPr marL="457200" lvl="1" indent="0">
              <a:buNone/>
            </a:pPr>
            <a:r>
              <a:rPr kumimoji="1" lang="zh-CN" altLang="en-US" dirty="0"/>
              <a:t>	</a:t>
            </a:r>
            <a:r>
              <a:rPr kumimoji="1" lang="mr-IN" altLang="zh-CN" dirty="0">
                <a:solidFill>
                  <a:srgbClr val="008000"/>
                </a:solidFill>
              </a:rPr>
              <a:t>//</a:t>
            </a:r>
            <a:r>
              <a:rPr kumimoji="1" lang="zh-CN" altLang="mr-IN" dirty="0">
                <a:solidFill>
                  <a:srgbClr val="008000"/>
                </a:solidFill>
              </a:rPr>
              <a:t>转换为</a:t>
            </a:r>
            <a:r>
              <a:rPr kumimoji="1" lang="mr-IN" altLang="zh-CN" dirty="0">
                <a:solidFill>
                  <a:srgbClr val="008000"/>
                </a:solidFill>
              </a:rPr>
              <a:t>T2</a:t>
            </a:r>
            <a:r>
              <a:rPr kumimoji="1" lang="zh-CN" altLang="mr-IN" dirty="0">
                <a:solidFill>
                  <a:srgbClr val="008000"/>
                </a:solidFill>
              </a:rPr>
              <a:t>指针，</a:t>
            </a:r>
            <a:r>
              <a:rPr kumimoji="1" lang="zh-CN" altLang="en-US" dirty="0">
                <a:solidFill>
                  <a:srgbClr val="008000"/>
                </a:solidFill>
              </a:rPr>
              <a:t>运行时</a:t>
            </a:r>
            <a:r>
              <a:rPr kumimoji="1" lang="zh-CN" altLang="mr-IN" dirty="0">
                <a:solidFill>
                  <a:srgbClr val="008000"/>
                </a:solidFill>
              </a:rPr>
              <a:t>失败返回</a:t>
            </a:r>
            <a:r>
              <a:rPr lang="en-US" altLang="zh-CN" b="1" dirty="0" err="1">
                <a:solidFill>
                  <a:srgbClr val="FF0000"/>
                </a:solidFill>
              </a:rPr>
              <a:t>nullptr</a:t>
            </a:r>
            <a:endParaRPr kumimoji="1" lang="mr-IN" altLang="zh-CN" dirty="0">
              <a:solidFill>
                <a:srgbClr val="FF0000"/>
              </a:solidFill>
            </a:endParaRPr>
          </a:p>
          <a:p>
            <a:pPr lvl="1"/>
            <a:r>
              <a:rPr kumimoji="1" lang="mr-IN" altLang="zh-CN" dirty="0"/>
              <a:t>T2</a:t>
            </a:r>
            <a:r>
              <a:rPr kumimoji="1" lang="en-US" altLang="zh-CN" dirty="0"/>
              <a:t>&amp;</a:t>
            </a:r>
            <a:r>
              <a:rPr kumimoji="1" lang="mr-IN" altLang="zh-CN" dirty="0"/>
              <a:t> </a:t>
            </a:r>
            <a:r>
              <a:rPr kumimoji="1" lang="mr-IN" altLang="zh-CN" dirty="0" err="1"/>
              <a:t>refObj</a:t>
            </a:r>
            <a:r>
              <a:rPr kumimoji="1" lang="mr-IN" altLang="zh-CN" dirty="0"/>
              <a:t> = </a:t>
            </a:r>
            <a:r>
              <a:rPr kumimoji="1" lang="mr-IN" altLang="zh-CN" dirty="0" err="1">
                <a:solidFill>
                  <a:srgbClr val="FF0000"/>
                </a:solidFill>
              </a:rPr>
              <a:t>dynamic_cast</a:t>
            </a:r>
            <a:r>
              <a:rPr kumimoji="1" lang="mr-IN" altLang="zh-CN" dirty="0"/>
              <a:t>&lt;T2&amp;&gt;(</a:t>
            </a:r>
            <a:r>
              <a:rPr kumimoji="1" lang="mr-IN" altLang="zh-CN" dirty="0" err="1"/>
              <a:t>obj</a:t>
            </a:r>
            <a:r>
              <a:rPr kumimoji="1" lang="en-US" altLang="zh-CN" dirty="0"/>
              <a:t>_r);</a:t>
            </a:r>
            <a:endParaRPr kumimoji="1" lang="zh-CN" altLang="en-US" dirty="0"/>
          </a:p>
          <a:p>
            <a:pPr marL="457200" lvl="1" indent="0">
              <a:buNone/>
            </a:pPr>
            <a:r>
              <a:rPr kumimoji="1" lang="zh-CN" altLang="en-US" dirty="0"/>
              <a:t>	</a:t>
            </a:r>
            <a:r>
              <a:rPr kumimoji="1" lang="mr-IN" altLang="zh-CN" dirty="0">
                <a:solidFill>
                  <a:srgbClr val="008000"/>
                </a:solidFill>
              </a:rPr>
              <a:t>//</a:t>
            </a:r>
            <a:r>
              <a:rPr kumimoji="1" lang="zh-CN" altLang="mr-IN" dirty="0">
                <a:solidFill>
                  <a:srgbClr val="008000"/>
                </a:solidFill>
              </a:rPr>
              <a:t>转换为</a:t>
            </a:r>
            <a:r>
              <a:rPr kumimoji="1" lang="mr-IN" altLang="zh-CN" dirty="0">
                <a:solidFill>
                  <a:srgbClr val="008000"/>
                </a:solidFill>
              </a:rPr>
              <a:t>T2</a:t>
            </a:r>
            <a:r>
              <a:rPr kumimoji="1" lang="zh-CN" altLang="mr-IN" dirty="0">
                <a:solidFill>
                  <a:srgbClr val="008000"/>
                </a:solidFill>
              </a:rPr>
              <a:t>引用，</a:t>
            </a:r>
            <a:r>
              <a:rPr kumimoji="1" lang="zh-CN" altLang="en-US" dirty="0">
                <a:solidFill>
                  <a:srgbClr val="008000"/>
                </a:solidFill>
              </a:rPr>
              <a:t>运行时</a:t>
            </a:r>
            <a:r>
              <a:rPr kumimoji="1" lang="zh-CN" altLang="mr-IN" dirty="0">
                <a:solidFill>
                  <a:srgbClr val="008000"/>
                </a:solidFill>
              </a:rPr>
              <a:t>失败抛出</a:t>
            </a:r>
            <a:r>
              <a:rPr kumimoji="1" lang="mr-IN" altLang="zh-CN" b="1" dirty="0" err="1">
                <a:solidFill>
                  <a:srgbClr val="FF0000"/>
                </a:solidFill>
              </a:rPr>
              <a:t>bad_cast</a:t>
            </a:r>
            <a:r>
              <a:rPr kumimoji="1" lang="zh-CN" altLang="mr-IN" dirty="0">
                <a:solidFill>
                  <a:srgbClr val="008000"/>
                </a:solidFill>
              </a:rPr>
              <a:t>异常</a:t>
            </a:r>
            <a:endParaRPr kumimoji="1" lang="zh-CN" altLang="en-US" dirty="0">
              <a:solidFill>
                <a:srgbClr val="008000"/>
              </a:solidFill>
            </a:endParaRPr>
          </a:p>
          <a:p>
            <a:pPr lvl="1"/>
            <a:r>
              <a:rPr kumimoji="1" lang="zh-CN" altLang="en-US" dirty="0"/>
              <a:t>在向下转换中，</a:t>
            </a:r>
            <a:r>
              <a:rPr kumimoji="1" lang="en-US" altLang="zh-CN" dirty="0"/>
              <a:t>T1</a:t>
            </a:r>
            <a:r>
              <a:rPr kumimoji="1" lang="zh-CN" altLang="en-US" dirty="0"/>
              <a:t>必须是多态类型（声明或继承了至少一个虚函数的类），否则不过编译</a:t>
            </a:r>
            <a:endParaRPr kumimoji="1" lang="en-US" altLang="zh-CN" dirty="0"/>
          </a:p>
        </p:txBody>
      </p:sp>
    </p:spTree>
    <p:extLst>
      <p:ext uri="{BB962C8B-B14F-4D97-AF65-F5344CB8AC3E}">
        <p14:creationId xmlns:p14="http://schemas.microsoft.com/office/powerpoint/2010/main" val="731035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628650" y="1268760"/>
            <a:ext cx="7975798" cy="5328592"/>
          </a:xfrm>
        </p:spPr>
        <p:txBody>
          <a:bodyPr/>
          <a:lstStyle/>
          <a:p>
            <a:r>
              <a:rPr kumimoji="1" lang="zh-CN" altLang="en-US" sz="2400" dirty="0"/>
              <a:t>如果我们知道正在处理的是哪些类型，可以使用</a:t>
            </a:r>
            <a:r>
              <a:rPr kumimoji="1" lang="en-US" altLang="zh-CN" sz="2400" dirty="0" err="1"/>
              <a:t>static_cast</a:t>
            </a:r>
            <a:r>
              <a:rPr kumimoji="1" lang="zh-CN" altLang="en-US" sz="2400" dirty="0"/>
              <a:t>来避免这种开销。</a:t>
            </a:r>
          </a:p>
          <a:p>
            <a:pPr lvl="1"/>
            <a:r>
              <a:rPr kumimoji="1" lang="en-US" altLang="zh-CN" sz="2000" dirty="0" err="1"/>
              <a:t>static_cast</a:t>
            </a:r>
            <a:r>
              <a:rPr kumimoji="1" lang="zh-CN" altLang="en-US" sz="2000" dirty="0"/>
              <a:t>在</a:t>
            </a:r>
            <a:r>
              <a:rPr kumimoji="1" lang="zh-CN" altLang="en-US" sz="2000" dirty="0">
                <a:solidFill>
                  <a:srgbClr val="FF0000"/>
                </a:solidFill>
              </a:rPr>
              <a:t>编译</a:t>
            </a:r>
            <a:r>
              <a:rPr kumimoji="1" lang="zh-CN" altLang="en-US" sz="2000" dirty="0"/>
              <a:t>时静态浏览类层次，只检查</a:t>
            </a:r>
            <a:r>
              <a:rPr kumimoji="1" lang="zh-CN" altLang="en-US" sz="2000" dirty="0">
                <a:solidFill>
                  <a:srgbClr val="FF0000"/>
                </a:solidFill>
              </a:rPr>
              <a:t>继承关系</a:t>
            </a:r>
            <a:r>
              <a:rPr kumimoji="1" lang="zh-CN" altLang="en-US" sz="2000" dirty="0"/>
              <a:t>。没有继承关系的类之间，必须具有转换途径才能进行转换（要么自定义，要么是语言语法支持），否则不过编译。运行时无法确认是否正确转换。</a:t>
            </a:r>
          </a:p>
          <a:p>
            <a:r>
              <a:rPr kumimoji="1" lang="en-US" altLang="zh-CN" sz="2400" dirty="0" err="1"/>
              <a:t>static_cast</a:t>
            </a:r>
            <a:r>
              <a:rPr kumimoji="1" lang="zh-CN" altLang="en-US" sz="2400" dirty="0"/>
              <a:t>使用方法：</a:t>
            </a:r>
            <a:endParaRPr kumimoji="1" lang="zh-CN" altLang="en-US" sz="2400" dirty="0">
              <a:solidFill>
                <a:srgbClr val="FF0000"/>
              </a:solidFill>
            </a:endParaRPr>
          </a:p>
          <a:p>
            <a:pPr lvl="1"/>
            <a:r>
              <a:rPr kumimoji="1" lang="mr-IN" altLang="zh-CN" sz="2000" dirty="0" err="1"/>
              <a:t>obj</a:t>
            </a:r>
            <a:r>
              <a:rPr kumimoji="1" lang="en-US" altLang="zh-CN" sz="2000" dirty="0"/>
              <a:t>_p</a:t>
            </a:r>
            <a:r>
              <a:rPr kumimoji="1" lang="zh-CN" altLang="en-US" sz="2000" dirty="0"/>
              <a:t>，</a:t>
            </a:r>
            <a:r>
              <a:rPr kumimoji="1" lang="en-US" altLang="zh-CN" sz="2000" dirty="0" err="1"/>
              <a:t>obj_r</a:t>
            </a:r>
            <a:r>
              <a:rPr kumimoji="1" lang="zh-CN" altLang="en-US" sz="2000" dirty="0"/>
              <a:t>分别是</a:t>
            </a:r>
            <a:r>
              <a:rPr kumimoji="1" lang="en-US" altLang="zh-CN" sz="2000" dirty="0"/>
              <a:t>T1</a:t>
            </a:r>
            <a:r>
              <a:rPr kumimoji="1" lang="zh-CN" altLang="en-US" sz="2000" dirty="0"/>
              <a:t>类型的指针和引用</a:t>
            </a:r>
            <a:endParaRPr kumimoji="1" lang="mr-IN" altLang="zh-CN" sz="2000" dirty="0"/>
          </a:p>
          <a:p>
            <a:pPr lvl="1"/>
            <a:r>
              <a:rPr kumimoji="1" lang="mr-IN" altLang="zh-CN" sz="2000" dirty="0"/>
              <a:t>T2* </a:t>
            </a:r>
            <a:r>
              <a:rPr kumimoji="1" lang="mr-IN" altLang="zh-CN" sz="2000" dirty="0" err="1"/>
              <a:t>pObj</a:t>
            </a:r>
            <a:r>
              <a:rPr kumimoji="1" lang="mr-IN" altLang="zh-CN" sz="2000" dirty="0"/>
              <a:t> = </a:t>
            </a:r>
            <a:r>
              <a:rPr kumimoji="1" lang="en-US" altLang="zh-CN" sz="2000" dirty="0">
                <a:solidFill>
                  <a:srgbClr val="FF0000"/>
                </a:solidFill>
              </a:rPr>
              <a:t>static</a:t>
            </a:r>
            <a:r>
              <a:rPr kumimoji="1" lang="mr-IN" altLang="zh-CN" sz="2000" dirty="0">
                <a:solidFill>
                  <a:srgbClr val="FF0000"/>
                </a:solidFill>
              </a:rPr>
              <a:t>_</a:t>
            </a:r>
            <a:r>
              <a:rPr kumimoji="1" lang="mr-IN" altLang="zh-CN" sz="2000" dirty="0" err="1">
                <a:solidFill>
                  <a:srgbClr val="FF0000"/>
                </a:solidFill>
              </a:rPr>
              <a:t>cast</a:t>
            </a:r>
            <a:r>
              <a:rPr kumimoji="1" lang="mr-IN" altLang="zh-CN" sz="2000" dirty="0"/>
              <a:t>&lt;T2*&gt;(</a:t>
            </a:r>
            <a:r>
              <a:rPr kumimoji="1" lang="mr-IN" altLang="zh-CN" sz="2000" dirty="0" err="1"/>
              <a:t>obj</a:t>
            </a:r>
            <a:r>
              <a:rPr kumimoji="1" lang="en-US" altLang="zh-CN" sz="2000" dirty="0"/>
              <a:t>_p);</a:t>
            </a:r>
            <a:endParaRPr kumimoji="1" lang="zh-CN" altLang="en-US" sz="2000" dirty="0"/>
          </a:p>
          <a:p>
            <a:pPr marL="457200" lvl="1" indent="0">
              <a:buNone/>
            </a:pPr>
            <a:r>
              <a:rPr kumimoji="1" lang="zh-CN" altLang="en-US" sz="2000" dirty="0"/>
              <a:t>  </a:t>
            </a:r>
            <a:r>
              <a:rPr kumimoji="1" lang="mr-IN" altLang="zh-CN" sz="2000" dirty="0">
                <a:solidFill>
                  <a:srgbClr val="008000"/>
                </a:solidFill>
              </a:rPr>
              <a:t>//</a:t>
            </a:r>
            <a:r>
              <a:rPr kumimoji="1" lang="zh-CN" altLang="mr-IN" sz="2000" dirty="0">
                <a:solidFill>
                  <a:srgbClr val="008000"/>
                </a:solidFill>
              </a:rPr>
              <a:t>转换为</a:t>
            </a:r>
            <a:r>
              <a:rPr kumimoji="1" lang="mr-IN" altLang="zh-CN" sz="2000" dirty="0">
                <a:solidFill>
                  <a:srgbClr val="008000"/>
                </a:solidFill>
              </a:rPr>
              <a:t>T2</a:t>
            </a:r>
            <a:r>
              <a:rPr kumimoji="1" lang="zh-CN" altLang="mr-IN" sz="2000" dirty="0">
                <a:solidFill>
                  <a:srgbClr val="008000"/>
                </a:solidFill>
              </a:rPr>
              <a:t>指针</a:t>
            </a:r>
            <a:endParaRPr kumimoji="1" lang="mr-IN" altLang="zh-CN" sz="2000" dirty="0">
              <a:solidFill>
                <a:srgbClr val="008000"/>
              </a:solidFill>
            </a:endParaRPr>
          </a:p>
          <a:p>
            <a:pPr lvl="1"/>
            <a:r>
              <a:rPr kumimoji="1" lang="mr-IN" altLang="zh-CN" sz="2000" dirty="0"/>
              <a:t>T2&amp; </a:t>
            </a:r>
            <a:r>
              <a:rPr kumimoji="1" lang="mr-IN" altLang="zh-CN" sz="2000" dirty="0" err="1"/>
              <a:t>refObj</a:t>
            </a:r>
            <a:r>
              <a:rPr kumimoji="1" lang="mr-IN" altLang="zh-CN" sz="2000" dirty="0"/>
              <a:t> = </a:t>
            </a:r>
            <a:r>
              <a:rPr kumimoji="1" lang="en-US" altLang="zh-CN" sz="2000" dirty="0">
                <a:solidFill>
                  <a:srgbClr val="FF0000"/>
                </a:solidFill>
              </a:rPr>
              <a:t>static</a:t>
            </a:r>
            <a:r>
              <a:rPr kumimoji="1" lang="mr-IN" altLang="zh-CN" sz="2000" dirty="0">
                <a:solidFill>
                  <a:srgbClr val="FF0000"/>
                </a:solidFill>
              </a:rPr>
              <a:t>_</a:t>
            </a:r>
            <a:r>
              <a:rPr kumimoji="1" lang="mr-IN" altLang="zh-CN" sz="2000" dirty="0" err="1">
                <a:solidFill>
                  <a:srgbClr val="FF0000"/>
                </a:solidFill>
              </a:rPr>
              <a:t>cast</a:t>
            </a:r>
            <a:r>
              <a:rPr kumimoji="1" lang="mr-IN" altLang="zh-CN" sz="2000" dirty="0"/>
              <a:t>&lt;T2&amp;&gt;(</a:t>
            </a:r>
            <a:r>
              <a:rPr kumimoji="1" lang="mr-IN" altLang="zh-CN" sz="2000" dirty="0" err="1"/>
              <a:t>obj</a:t>
            </a:r>
            <a:r>
              <a:rPr kumimoji="1" lang="en-US" altLang="zh-CN" sz="2000" dirty="0"/>
              <a:t>_r);</a:t>
            </a:r>
            <a:endParaRPr kumimoji="1" lang="zh-CN" altLang="en-US" sz="2000" dirty="0"/>
          </a:p>
          <a:p>
            <a:pPr marL="457200" lvl="1" indent="0">
              <a:buNone/>
            </a:pPr>
            <a:r>
              <a:rPr kumimoji="1" lang="zh-CN" altLang="en-US" sz="2000" dirty="0"/>
              <a:t>  </a:t>
            </a:r>
            <a:r>
              <a:rPr kumimoji="1" lang="mr-IN" altLang="zh-CN" sz="2000" dirty="0">
                <a:solidFill>
                  <a:srgbClr val="008000"/>
                </a:solidFill>
              </a:rPr>
              <a:t>//</a:t>
            </a:r>
            <a:r>
              <a:rPr kumimoji="1" lang="zh-CN" altLang="mr-IN" sz="2000" dirty="0">
                <a:solidFill>
                  <a:srgbClr val="008000"/>
                </a:solidFill>
              </a:rPr>
              <a:t>转换为</a:t>
            </a:r>
            <a:r>
              <a:rPr kumimoji="1" lang="mr-IN" altLang="zh-CN" sz="2000" dirty="0">
                <a:solidFill>
                  <a:srgbClr val="008000"/>
                </a:solidFill>
              </a:rPr>
              <a:t>T2</a:t>
            </a:r>
            <a:r>
              <a:rPr kumimoji="1" lang="zh-CN" altLang="mr-IN" sz="2000" dirty="0">
                <a:solidFill>
                  <a:srgbClr val="008000"/>
                </a:solidFill>
              </a:rPr>
              <a:t>引用</a:t>
            </a:r>
          </a:p>
          <a:p>
            <a:pPr lvl="1"/>
            <a:r>
              <a:rPr kumimoji="1" lang="zh-CN" altLang="en-US" sz="2000" b="1" dirty="0"/>
              <a:t>不安全</a:t>
            </a:r>
            <a:r>
              <a:rPr kumimoji="1" lang="zh-CN" altLang="en-US" sz="2000" dirty="0"/>
              <a:t>：不保证指向目标是</a:t>
            </a:r>
            <a:r>
              <a:rPr kumimoji="1" lang="en-US" altLang="zh-CN" sz="2000" dirty="0"/>
              <a:t>T2</a:t>
            </a:r>
            <a:r>
              <a:rPr kumimoji="1" lang="zh-CN" altLang="en-US" sz="2000" dirty="0"/>
              <a:t>对象，可能导致非法内存访问。</a:t>
            </a:r>
          </a:p>
        </p:txBody>
      </p:sp>
    </p:spTree>
    <p:extLst>
      <p:ext uri="{BB962C8B-B14F-4D97-AF65-F5344CB8AC3E}">
        <p14:creationId xmlns:p14="http://schemas.microsoft.com/office/powerpoint/2010/main" val="1699949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a:solidFill>
                  <a:srgbClr val="0070C0"/>
                </a:solidFill>
              </a:rPr>
              <a:t>示例</a:t>
            </a:r>
          </a:p>
        </p:txBody>
      </p:sp>
      <p:sp>
        <p:nvSpPr>
          <p:cNvPr id="5" name="矩形 4"/>
          <p:cNvSpPr/>
          <p:nvPr/>
        </p:nvSpPr>
        <p:spPr>
          <a:xfrm>
            <a:off x="195403" y="225810"/>
            <a:ext cx="9001000" cy="6186309"/>
          </a:xfrm>
          <a:prstGeom prst="rect">
            <a:avLst/>
          </a:prstGeom>
        </p:spPr>
        <p:txBody>
          <a:bodyPr wrap="square">
            <a:spAutoFit/>
          </a:bodyPr>
          <a:lstStyle/>
          <a:p>
            <a:r>
              <a:rPr lang="mr-IN" altLang="zh-CN" dirty="0">
                <a:solidFill>
                  <a:srgbClr val="6E200D"/>
                </a:solidFill>
                <a:latin typeface="Consolas" charset="0"/>
                <a:ea typeface="Consolas" charset="0"/>
                <a:cs typeface="Consolas" charset="0"/>
              </a:rPr>
              <a:t>#include &lt;iostream&gt;</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using namespace </a:t>
            </a:r>
            <a:r>
              <a:rPr lang="mr-IN" altLang="zh-CN" dirty="0">
                <a:solidFill>
                  <a:srgbClr val="000000"/>
                </a:solidFill>
                <a:latin typeface="Consolas" charset="0"/>
                <a:ea typeface="Consolas" charset="0"/>
                <a:cs typeface="Consolas" charset="0"/>
              </a:rPr>
              <a:t>std;</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B {</a:t>
            </a:r>
            <a:r>
              <a:rPr lang="mr-IN" altLang="zh-CN" dirty="0">
                <a:solidFill>
                  <a:srgbClr val="B40062"/>
                </a:solidFill>
                <a:latin typeface="Consolas" charset="0"/>
                <a:ea typeface="Consolas" charset="0"/>
                <a:cs typeface="Consolas" charset="0"/>
              </a:rPr>
              <a:t> public: virtual void </a:t>
            </a:r>
            <a:r>
              <a:rPr lang="mr-IN" altLang="zh-CN" dirty="0">
                <a:solidFill>
                  <a:srgbClr val="000000"/>
                </a:solidFill>
                <a:latin typeface="Consolas" charset="0"/>
                <a:ea typeface="Consolas" charset="0"/>
                <a:cs typeface="Consolas" charset="0"/>
              </a:rPr>
              <a:t>f() {}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D </a:t>
            </a:r>
            <a:r>
              <a:rPr lang="mr-IN" altLang="zh-CN" dirty="0">
                <a:solidFill>
                  <a:srgbClr val="B40062"/>
                </a:solidFill>
                <a:latin typeface="Consolas" charset="0"/>
                <a:ea typeface="Consolas" charset="0"/>
                <a:cs typeface="Consolas" charset="0"/>
              </a:rPr>
              <a:t>: public </a:t>
            </a:r>
            <a:r>
              <a:rPr lang="mr-IN" altLang="zh-CN" dirty="0">
                <a:solidFill>
                  <a:srgbClr val="000000"/>
                </a:solidFill>
                <a:latin typeface="Consolas" charset="0"/>
                <a:ea typeface="Consolas" charset="0"/>
                <a:cs typeface="Consolas" charset="0"/>
              </a:rPr>
              <a:t>B { </a:t>
            </a:r>
            <a:r>
              <a:rPr lang="mr-IN" altLang="zh-CN" dirty="0">
                <a:solidFill>
                  <a:srgbClr val="B40062"/>
                </a:solidFill>
                <a:latin typeface="Consolas" charset="0"/>
                <a:ea typeface="Consolas" charset="0"/>
                <a:cs typeface="Consolas" charset="0"/>
              </a:rPr>
              <a:t>public: int </a:t>
            </a:r>
            <a:r>
              <a:rPr lang="mr-IN" altLang="zh-CN" dirty="0">
                <a:solidFill>
                  <a:srgbClr val="000000"/>
                </a:solidFill>
                <a:latin typeface="Consolas" charset="0"/>
                <a:ea typeface="Consolas" charset="0"/>
                <a:cs typeface="Consolas" charset="0"/>
              </a:rPr>
              <a:t>i{2018}; };</a:t>
            </a: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a:p>
            <a:r>
              <a:rPr lang="mr-IN" altLang="zh-CN" dirty="0" err="1">
                <a:solidFill>
                  <a:srgbClr val="6E200D"/>
                </a:solidFill>
                <a:latin typeface="Consolas" charset="0"/>
                <a:ea typeface="Consolas" charset="0"/>
                <a:cs typeface="Consolas" charset="0"/>
              </a:rPr>
              <a:t>int</a:t>
            </a:r>
            <a:r>
              <a:rPr lang="mr-IN" altLang="zh-CN" dirty="0">
                <a:solidFill>
                  <a:srgbClr val="6E200D"/>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main</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D </a:t>
            </a:r>
            <a:r>
              <a:rPr lang="mr-IN" altLang="zh-CN" dirty="0" err="1">
                <a:solidFill>
                  <a:srgbClr val="000000"/>
                </a:solidFill>
                <a:latin typeface="Consolas" charset="0"/>
                <a:ea typeface="Consolas" charset="0"/>
                <a:cs typeface="Consolas" charset="0"/>
              </a:rPr>
              <a:t>d</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d1 = </a:t>
            </a:r>
            <a:r>
              <a:rPr lang="mr-IN" altLang="zh-CN" dirty="0" err="1">
                <a:solidFill>
                  <a:srgbClr val="1D8519"/>
                </a:solidFill>
                <a:latin typeface="Consolas" charset="0"/>
                <a:ea typeface="Consolas" charset="0"/>
                <a:cs typeface="Consolas" charset="0"/>
              </a:rPr>
              <a:t>static_cast</a:t>
            </a:r>
            <a:r>
              <a:rPr lang="mr-IN" altLang="zh-CN" dirty="0">
                <a:solidFill>
                  <a:srgbClr val="1D8519"/>
                </a:solidFill>
                <a:latin typeface="Consolas" charset="0"/>
                <a:ea typeface="Consolas" charset="0"/>
                <a:cs typeface="Consolas" charset="0"/>
              </a:rPr>
              <a:t>&lt;D&gt;(</a:t>
            </a:r>
            <a:r>
              <a:rPr lang="mr-IN" altLang="zh-CN" dirty="0" err="1">
                <a:solidFill>
                  <a:srgbClr val="1D8519"/>
                </a:solidFill>
                <a:latin typeface="Consolas" charset="0"/>
                <a:ea typeface="Consolas" charset="0"/>
                <a:cs typeface="Consolas" charset="0"/>
              </a:rPr>
              <a:t>b</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未定义类型转换方式</a:t>
            </a:r>
            <a:br>
              <a:rPr lang="mr-IN" altLang="zh-CN" dirty="0">
                <a:solidFill>
                  <a:srgbClr val="1D8519"/>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d2 = </a:t>
            </a:r>
            <a:r>
              <a:rPr lang="mr-IN" altLang="zh-CN" dirty="0" err="1">
                <a:solidFill>
                  <a:srgbClr val="1D8519"/>
                </a:solidFill>
                <a:latin typeface="Consolas" charset="0"/>
                <a:ea typeface="Consolas" charset="0"/>
                <a:cs typeface="Consolas" charset="0"/>
              </a:rPr>
              <a:t>dynamic_cast</a:t>
            </a:r>
            <a:r>
              <a:rPr lang="mr-IN" altLang="zh-CN" dirty="0">
                <a:solidFill>
                  <a:srgbClr val="1D8519"/>
                </a:solidFill>
                <a:latin typeface="Consolas" charset="0"/>
                <a:ea typeface="Consolas" charset="0"/>
                <a:cs typeface="Consolas" charset="0"/>
              </a:rPr>
              <a:t>&lt;D&gt;(</a:t>
            </a:r>
            <a:r>
              <a:rPr lang="mr-IN" altLang="zh-CN" dirty="0" err="1">
                <a:solidFill>
                  <a:srgbClr val="1D8519"/>
                </a:solidFill>
                <a:latin typeface="Consolas" charset="0"/>
                <a:ea typeface="Consolas" charset="0"/>
                <a:cs typeface="Consolas" charset="0"/>
              </a:rPr>
              <a:t>b</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只允许指针和引用转换</a:t>
            </a:r>
            <a:br>
              <a:rPr lang="mr-IN" altLang="zh-CN" dirty="0">
                <a:solidFill>
                  <a:srgbClr val="1D8519"/>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   D* pd1 = </a:t>
            </a:r>
            <a:r>
              <a:rPr lang="mr-IN" altLang="zh-CN" dirty="0" err="1">
                <a:solidFill>
                  <a:srgbClr val="B40062"/>
                </a:solidFill>
                <a:latin typeface="Consolas" charset="0"/>
                <a:ea typeface="Consolas" charset="0"/>
                <a:cs typeface="Consolas" charset="0"/>
              </a:rPr>
              <a:t>static_cast</a:t>
            </a:r>
            <a:r>
              <a:rPr lang="mr-IN" altLang="zh-CN" dirty="0">
                <a:solidFill>
                  <a:srgbClr val="000000"/>
                </a:solidFill>
                <a:latin typeface="Consolas" charset="0"/>
                <a:ea typeface="Consolas" charset="0"/>
                <a:cs typeface="Consolas" charset="0"/>
              </a:rPr>
              <a:t>&lt;D*&gt;(&amp;</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r>
              <a:rPr lang="zh-CN" altLang="en-US" dirty="0">
                <a:solidFill>
                  <a:srgbClr val="000000"/>
                </a:solidFill>
                <a:latin typeface="Consolas" charset="0"/>
                <a:ea typeface="Consolas" charset="0"/>
                <a:cs typeface="Consolas" charset="0"/>
              </a:rPr>
              <a:t> </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有继承关系，允许转换</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if</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(pd1 != </a:t>
            </a:r>
            <a:r>
              <a:rPr lang="mr-IN" altLang="zh-CN" dirty="0" err="1">
                <a:solidFill>
                  <a:srgbClr val="B40062"/>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static_cast</a:t>
            </a:r>
            <a:r>
              <a:rPr lang="mr-IN" altLang="zh-CN" dirty="0">
                <a:solidFill>
                  <a:srgbClr val="BA0011"/>
                </a:solidFill>
                <a:latin typeface="Consolas" charset="0"/>
                <a:ea typeface="Consolas" charset="0"/>
                <a:cs typeface="Consolas" charset="0"/>
              </a:rPr>
              <a:t>, </a:t>
            </a:r>
            <a:r>
              <a:rPr lang="mr-IN" altLang="zh-CN" dirty="0" err="1">
                <a:solidFill>
                  <a:srgbClr val="BA0011"/>
                </a:solidFill>
                <a:latin typeface="Consolas" charset="0"/>
                <a:ea typeface="Consolas" charset="0"/>
                <a:cs typeface="Consolas" charset="0"/>
              </a:rPr>
              <a:t>B</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t>
            </a:r>
            <a:r>
              <a:rPr lang="mr-IN" altLang="zh-CN" dirty="0">
                <a:solidFill>
                  <a:srgbClr val="BA0011"/>
                </a:solidFill>
                <a:latin typeface="Consolas" charset="0"/>
                <a:ea typeface="Consolas" charset="0"/>
                <a:cs typeface="Consolas" charset="0"/>
              </a:rPr>
              <a:t>) --&gt; D*: OK"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a:t>
            </a:r>
            <a:r>
              <a:rPr lang="mr-IN" altLang="zh-CN" dirty="0" err="1">
                <a:solidFill>
                  <a:srgbClr val="BA0011"/>
                </a:solidFill>
                <a:latin typeface="Consolas" charset="0"/>
                <a:ea typeface="Consolas" charset="0"/>
                <a:cs typeface="Consolas" charset="0"/>
              </a:rPr>
              <a:t>i</a:t>
            </a:r>
            <a:r>
              <a:rPr lang="mr-IN" altLang="zh-CN" dirty="0">
                <a:solidFill>
                  <a:srgbClr val="BA0011"/>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&lt;&lt; pd1-&gt;</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&lt;&lt;</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r>
              <a:rPr lang="mr-IN" altLang="zh-CN" dirty="0">
                <a:solidFill>
                  <a:srgbClr val="1D8519"/>
                </a:solidFill>
                <a:latin typeface="Consolas" charset="0"/>
                <a:ea typeface="Consolas" charset="0"/>
                <a:cs typeface="Consolas" charset="0"/>
              </a:rPr>
              <a:t> /// </a:t>
            </a:r>
            <a:r>
              <a:rPr lang="zh-CN" altLang="en-US" dirty="0">
                <a:solidFill>
                  <a:srgbClr val="1D8519"/>
                </a:solidFill>
                <a:latin typeface="Consolas" charset="0"/>
                <a:ea typeface="Consolas" charset="0"/>
                <a:cs typeface="Consolas" charset="0"/>
              </a:rPr>
              <a:t>但是不安全：对</a:t>
            </a:r>
            <a:r>
              <a:rPr lang="en-US" altLang="zh-CN" dirty="0">
                <a:solidFill>
                  <a:srgbClr val="1D8519"/>
                </a:solidFill>
                <a:latin typeface="Consolas" charset="0"/>
                <a:ea typeface="Consolas" charset="0"/>
                <a:cs typeface="Consolas" charset="0"/>
              </a:rPr>
              <a:t>D</a:t>
            </a:r>
            <a:r>
              <a:rPr lang="zh-CN" altLang="en-US" dirty="0">
                <a:solidFill>
                  <a:srgbClr val="1D8519"/>
                </a:solidFill>
                <a:latin typeface="Consolas" charset="0"/>
                <a:ea typeface="Consolas" charset="0"/>
                <a:cs typeface="Consolas" charset="0"/>
              </a:rPr>
              <a:t>中成员</a:t>
            </a:r>
            <a:r>
              <a:rPr lang="en-US" altLang="zh-CN" dirty="0" err="1">
                <a:solidFill>
                  <a:srgbClr val="1D8519"/>
                </a:solidFill>
                <a:latin typeface="Consolas" charset="0"/>
                <a:ea typeface="Consolas" charset="0"/>
                <a:cs typeface="Consolas" charset="0"/>
              </a:rPr>
              <a:t>i</a:t>
            </a:r>
            <a:r>
              <a:rPr lang="zh-CN" altLang="en-US" dirty="0">
                <a:solidFill>
                  <a:srgbClr val="1D8519"/>
                </a:solidFill>
                <a:latin typeface="Consolas" charset="0"/>
                <a:ea typeface="Consolas" charset="0"/>
                <a:cs typeface="Consolas" charset="0"/>
              </a:rPr>
              <a:t>可能非法访问</a:t>
            </a: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a:p>
            <a:r>
              <a:rPr lang="mr-IN" altLang="zh-CN" dirty="0">
                <a:solidFill>
                  <a:srgbClr val="000000"/>
                </a:solidFill>
                <a:latin typeface="Consolas" charset="0"/>
                <a:ea typeface="Consolas" charset="0"/>
                <a:cs typeface="Consolas" charset="0"/>
              </a:rPr>
              <a:t>    D* pd2 = </a:t>
            </a:r>
            <a:r>
              <a:rPr lang="mr-IN" altLang="zh-CN" dirty="0" err="1">
                <a:solidFill>
                  <a:srgbClr val="B40062"/>
                </a:solidFill>
                <a:latin typeface="Consolas" charset="0"/>
                <a:ea typeface="Consolas" charset="0"/>
                <a:cs typeface="Consolas" charset="0"/>
              </a:rPr>
              <a:t>dynamic_cast</a:t>
            </a:r>
            <a:r>
              <a:rPr lang="mr-IN" altLang="zh-CN" dirty="0">
                <a:solidFill>
                  <a:srgbClr val="000000"/>
                </a:solidFill>
                <a:latin typeface="Consolas" charset="0"/>
                <a:ea typeface="Consolas" charset="0"/>
                <a:cs typeface="Consolas" charset="0"/>
              </a:rPr>
              <a:t>&lt;D*&gt;(&amp;</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if</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(pd2 == </a:t>
            </a:r>
            <a:r>
              <a:rPr lang="mr-IN" altLang="zh-CN" dirty="0" err="1">
                <a:solidFill>
                  <a:srgbClr val="B40062"/>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zh-CN" altLang="en-US" dirty="0">
                <a:solidFill>
                  <a:srgbClr val="000000"/>
                </a:solidFill>
                <a:latin typeface="Consolas" charset="0"/>
                <a:ea typeface="Consolas" charset="0"/>
                <a:cs typeface="Consolas" charset="0"/>
              </a:rPr>
              <a:t> </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不允许不安全的转换</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cout &lt;&lt; </a:t>
            </a:r>
            <a:r>
              <a:rPr lang="mr-IN" altLang="zh-CN" dirty="0">
                <a:solidFill>
                  <a:srgbClr val="BA0011"/>
                </a:solidFill>
                <a:latin typeface="Consolas" charset="0"/>
                <a:ea typeface="Consolas" charset="0"/>
                <a:cs typeface="Consolas" charset="0"/>
              </a:rPr>
              <a:t>"dynamic_cast, B*(B) --&gt; D*: FAILED" </a:t>
            </a:r>
            <a:r>
              <a:rPr lang="mr-IN" altLang="zh-CN" dirty="0">
                <a:solidFill>
                  <a:srgbClr val="000000"/>
                </a:solidFill>
                <a:latin typeface="Consolas" charset="0"/>
                <a:ea typeface="Consolas" charset="0"/>
                <a:cs typeface="Consolas" charset="0"/>
              </a:rPr>
              <a:t>&lt;&lt; endl;</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return 0;</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is-IS" altLang="zh-CN" dirty="0">
              <a:solidFill>
                <a:srgbClr val="000000"/>
              </a:solidFill>
              <a:latin typeface="Consolas" charset="0"/>
              <a:ea typeface="Consolas" charset="0"/>
              <a:cs typeface="Consolas" charset="0"/>
            </a:endParaRPr>
          </a:p>
        </p:txBody>
      </p:sp>
      <p:sp>
        <p:nvSpPr>
          <p:cNvPr id="3" name="矩形 2"/>
          <p:cNvSpPr/>
          <p:nvPr/>
        </p:nvSpPr>
        <p:spPr>
          <a:xfrm>
            <a:off x="2771800" y="5765788"/>
            <a:ext cx="5112568" cy="923330"/>
          </a:xfrm>
          <a:prstGeom prst="rect">
            <a:avLst/>
          </a:prstGeom>
          <a:solidFill>
            <a:schemeClr val="tx1">
              <a:lumMod val="95000"/>
              <a:lumOff val="5000"/>
            </a:schemeClr>
          </a:solidFill>
        </p:spPr>
        <p:txBody>
          <a:bodyPr wrap="square">
            <a:spAutoFit/>
          </a:bodyPr>
          <a:lstStyle/>
          <a:p>
            <a:r>
              <a:rPr lang="mr-IN" altLang="zh-CN" dirty="0" err="1">
                <a:solidFill>
                  <a:srgbClr val="2FFF12"/>
                </a:solidFill>
                <a:latin typeface="AndaleMono" charset="0"/>
              </a:rPr>
              <a:t>static_cast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a:t>
            </a:r>
            <a:r>
              <a:rPr lang="mr-IN" altLang="zh-CN" dirty="0" err="1">
                <a:solidFill>
                  <a:srgbClr val="2FFF12"/>
                </a:solidFill>
                <a:latin typeface="AndaleMono" charset="0"/>
              </a:rPr>
              <a:t>B</a:t>
            </a:r>
            <a:r>
              <a:rPr lang="mr-IN" altLang="zh-CN" dirty="0">
                <a:solidFill>
                  <a:srgbClr val="2FFF12"/>
                </a:solidFill>
                <a:latin typeface="AndaleMono" charset="0"/>
              </a:rPr>
              <a:t>) --&gt; D*:OK</a:t>
            </a:r>
            <a:endParaRPr lang="zh-CN" altLang="en-US" dirty="0">
              <a:solidFill>
                <a:srgbClr val="2FFF12"/>
              </a:solidFill>
              <a:latin typeface="AndaleMono" charset="0"/>
            </a:endParaRPr>
          </a:p>
          <a:p>
            <a:r>
              <a:rPr lang="mr-IN" altLang="zh-CN" dirty="0">
                <a:solidFill>
                  <a:srgbClr val="2FFF12"/>
                </a:solidFill>
                <a:latin typeface="AndaleMono" charset="0"/>
              </a:rPr>
              <a:t>D::</a:t>
            </a:r>
            <a:r>
              <a:rPr lang="mr-IN" altLang="zh-CN" dirty="0" err="1">
                <a:solidFill>
                  <a:srgbClr val="2FFF12"/>
                </a:solidFill>
                <a:latin typeface="AndaleMono" charset="0"/>
              </a:rPr>
              <a:t>i</a:t>
            </a:r>
            <a:r>
              <a:rPr lang="mr-IN" altLang="zh-CN" dirty="0">
                <a:solidFill>
                  <a:srgbClr val="2FFF12"/>
                </a:solidFill>
                <a:latin typeface="AndaleMono" charset="0"/>
              </a:rPr>
              <a:t>=124455624</a:t>
            </a:r>
            <a:endParaRPr lang="zh-CN" altLang="en-US" dirty="0">
              <a:solidFill>
                <a:srgbClr val="2FFF12"/>
              </a:solidFill>
              <a:latin typeface="AndaleMono" charset="0"/>
            </a:endParaRPr>
          </a:p>
          <a:p>
            <a:r>
              <a:rPr lang="mr-IN" altLang="zh-CN" dirty="0" err="1">
                <a:solidFill>
                  <a:srgbClr val="2FFF12"/>
                </a:solidFill>
                <a:latin typeface="AndaleMono" charset="0"/>
              </a:rPr>
              <a:t>dynamic_cast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a:t>
            </a:r>
            <a:r>
              <a:rPr lang="mr-IN" altLang="zh-CN" dirty="0" err="1">
                <a:solidFill>
                  <a:srgbClr val="2FFF12"/>
                </a:solidFill>
                <a:latin typeface="AndaleMono" charset="0"/>
              </a:rPr>
              <a:t>B</a:t>
            </a:r>
            <a:r>
              <a:rPr lang="mr-IN" altLang="zh-CN" dirty="0">
                <a:solidFill>
                  <a:srgbClr val="2FFF12"/>
                </a:solidFill>
                <a:latin typeface="AndaleMono" charset="0"/>
              </a:rPr>
              <a:t>) --&gt; D*: FAILED</a:t>
            </a:r>
            <a:endParaRPr lang="zh-CN" altLang="en-US" dirty="0">
              <a:solidFill>
                <a:srgbClr val="2FFF12"/>
              </a:solidFill>
              <a:latin typeface="AndaleMono" charset="0"/>
            </a:endParaRPr>
          </a:p>
        </p:txBody>
      </p:sp>
    </p:spTree>
    <p:extLst>
      <p:ext uri="{BB962C8B-B14F-4D97-AF65-F5344CB8AC3E}">
        <p14:creationId xmlns:p14="http://schemas.microsoft.com/office/powerpoint/2010/main" val="248833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a:solidFill>
                  <a:srgbClr val="0070C0"/>
                </a:solidFill>
              </a:rPr>
              <a:t>示例</a:t>
            </a:r>
          </a:p>
        </p:txBody>
      </p:sp>
      <p:sp>
        <p:nvSpPr>
          <p:cNvPr id="5" name="矩形 4"/>
          <p:cNvSpPr/>
          <p:nvPr/>
        </p:nvSpPr>
        <p:spPr>
          <a:xfrm>
            <a:off x="248788" y="168882"/>
            <a:ext cx="9001000" cy="6186309"/>
          </a:xfrm>
          <a:prstGeom prst="rect">
            <a:avLst/>
          </a:prstGeom>
        </p:spPr>
        <p:txBody>
          <a:bodyPr wrap="square">
            <a:spAutoFit/>
          </a:bodyPr>
          <a:lstStyle/>
          <a:p>
            <a:r>
              <a:rPr lang="mr-IN" altLang="zh-CN" dirty="0">
                <a:solidFill>
                  <a:srgbClr val="6E200D"/>
                </a:solidFill>
                <a:latin typeface="Consolas" charset="0"/>
                <a:ea typeface="Consolas" charset="0"/>
                <a:cs typeface="Consolas" charset="0"/>
              </a:rPr>
              <a:t>#include &lt;iostream&gt;</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using namespace </a:t>
            </a:r>
            <a:r>
              <a:rPr lang="mr-IN" altLang="zh-CN" dirty="0">
                <a:solidFill>
                  <a:srgbClr val="000000"/>
                </a:solidFill>
                <a:latin typeface="Consolas" charset="0"/>
                <a:ea typeface="Consolas" charset="0"/>
                <a:cs typeface="Consolas" charset="0"/>
              </a:rPr>
              <a:t>std;</a:t>
            </a:r>
            <a:br>
              <a:rPr lang="mr-IN" altLang="zh-CN" dirty="0">
                <a:solidFill>
                  <a:srgbClr val="6E200D"/>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B {</a:t>
            </a:r>
            <a:r>
              <a:rPr lang="mr-IN" altLang="zh-CN" dirty="0">
                <a:solidFill>
                  <a:srgbClr val="B40062"/>
                </a:solidFill>
                <a:latin typeface="Consolas" charset="0"/>
                <a:ea typeface="Consolas" charset="0"/>
                <a:cs typeface="Consolas" charset="0"/>
              </a:rPr>
              <a:t> public: virtual void </a:t>
            </a:r>
            <a:r>
              <a:rPr lang="mr-IN" altLang="zh-CN" dirty="0">
                <a:solidFill>
                  <a:srgbClr val="000000"/>
                </a:solidFill>
                <a:latin typeface="Consolas" charset="0"/>
                <a:ea typeface="Consolas" charset="0"/>
                <a:cs typeface="Consolas" charset="0"/>
              </a:rPr>
              <a:t>f() {}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class</a:t>
            </a:r>
            <a:r>
              <a:rPr lang="mr-IN" altLang="zh-CN" dirty="0">
                <a:solidFill>
                  <a:srgbClr val="6E200D"/>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D </a:t>
            </a:r>
            <a:r>
              <a:rPr lang="mr-IN" altLang="zh-CN" dirty="0">
                <a:solidFill>
                  <a:srgbClr val="B40062"/>
                </a:solidFill>
                <a:latin typeface="Consolas" charset="0"/>
                <a:ea typeface="Consolas" charset="0"/>
                <a:cs typeface="Consolas" charset="0"/>
              </a:rPr>
              <a:t>: public </a:t>
            </a:r>
            <a:r>
              <a:rPr lang="mr-IN" altLang="zh-CN" dirty="0">
                <a:solidFill>
                  <a:srgbClr val="000000"/>
                </a:solidFill>
                <a:latin typeface="Consolas" charset="0"/>
                <a:ea typeface="Consolas" charset="0"/>
                <a:cs typeface="Consolas" charset="0"/>
              </a:rPr>
              <a:t>B { </a:t>
            </a:r>
            <a:r>
              <a:rPr lang="mr-IN" altLang="zh-CN" dirty="0">
                <a:solidFill>
                  <a:srgbClr val="B40062"/>
                </a:solidFill>
                <a:latin typeface="Consolas" charset="0"/>
                <a:ea typeface="Consolas" charset="0"/>
                <a:cs typeface="Consolas" charset="0"/>
              </a:rPr>
              <a:t>public: int </a:t>
            </a:r>
            <a:r>
              <a:rPr lang="mr-IN" altLang="zh-CN" dirty="0">
                <a:solidFill>
                  <a:srgbClr val="000000"/>
                </a:solidFill>
                <a:latin typeface="Consolas" charset="0"/>
                <a:ea typeface="Consolas" charset="0"/>
                <a:cs typeface="Consolas" charset="0"/>
              </a:rPr>
              <a:t>i{2018}; };</a:t>
            </a: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a:p>
            <a:r>
              <a:rPr lang="mr-IN" altLang="zh-CN" dirty="0" err="1">
                <a:solidFill>
                  <a:srgbClr val="6E200D"/>
                </a:solidFill>
                <a:latin typeface="Consolas" charset="0"/>
                <a:ea typeface="Consolas" charset="0"/>
                <a:cs typeface="Consolas" charset="0"/>
              </a:rPr>
              <a:t>int</a:t>
            </a:r>
            <a:r>
              <a:rPr lang="mr-IN" altLang="zh-CN" dirty="0">
                <a:solidFill>
                  <a:srgbClr val="6E200D"/>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main</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D </a:t>
            </a:r>
            <a:r>
              <a:rPr lang="mr-IN" altLang="zh-CN" dirty="0" err="1">
                <a:solidFill>
                  <a:srgbClr val="000000"/>
                </a:solidFill>
                <a:latin typeface="Consolas" charset="0"/>
                <a:ea typeface="Consolas" charset="0"/>
                <a:cs typeface="Consolas" charset="0"/>
              </a:rPr>
              <a:t>d</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d1 = </a:t>
            </a:r>
            <a:r>
              <a:rPr lang="mr-IN" altLang="zh-CN" dirty="0" err="1">
                <a:solidFill>
                  <a:srgbClr val="1D8519"/>
                </a:solidFill>
                <a:latin typeface="Consolas" charset="0"/>
                <a:ea typeface="Consolas" charset="0"/>
                <a:cs typeface="Consolas" charset="0"/>
              </a:rPr>
              <a:t>static_cast</a:t>
            </a:r>
            <a:r>
              <a:rPr lang="mr-IN" altLang="zh-CN" dirty="0">
                <a:solidFill>
                  <a:srgbClr val="1D8519"/>
                </a:solidFill>
                <a:latin typeface="Consolas" charset="0"/>
                <a:ea typeface="Consolas" charset="0"/>
                <a:cs typeface="Consolas" charset="0"/>
              </a:rPr>
              <a:t>&lt;D&gt;(</a:t>
            </a:r>
            <a:r>
              <a:rPr lang="mr-IN" altLang="zh-CN" dirty="0" err="1">
                <a:solidFill>
                  <a:srgbClr val="1D8519"/>
                </a:solidFill>
                <a:latin typeface="Consolas" charset="0"/>
                <a:ea typeface="Consolas" charset="0"/>
                <a:cs typeface="Consolas" charset="0"/>
              </a:rPr>
              <a:t>b</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未定义类型转换</a:t>
            </a:r>
            <a:br>
              <a:rPr lang="mr-IN" altLang="zh-CN" dirty="0">
                <a:solidFill>
                  <a:srgbClr val="1D8519"/>
                </a:solidFill>
                <a:latin typeface="Consolas" charset="0"/>
                <a:ea typeface="Consolas" charset="0"/>
                <a:cs typeface="Consolas" charset="0"/>
              </a:rPr>
            </a:br>
            <a:r>
              <a:rPr lang="mr-IN" altLang="zh-CN" dirty="0">
                <a:solidFill>
                  <a:srgbClr val="1D8519"/>
                </a:solidFill>
                <a:latin typeface="Consolas" charset="0"/>
                <a:ea typeface="Consolas" charset="0"/>
                <a:cs typeface="Consolas" charset="0"/>
              </a:rPr>
              <a:t>//    D d2 = </a:t>
            </a:r>
            <a:r>
              <a:rPr lang="mr-IN" altLang="zh-CN" dirty="0" err="1">
                <a:solidFill>
                  <a:srgbClr val="1D8519"/>
                </a:solidFill>
                <a:latin typeface="Consolas" charset="0"/>
                <a:ea typeface="Consolas" charset="0"/>
                <a:cs typeface="Consolas" charset="0"/>
              </a:rPr>
              <a:t>dynamic_cast</a:t>
            </a:r>
            <a:r>
              <a:rPr lang="mr-IN" altLang="zh-CN" dirty="0">
                <a:solidFill>
                  <a:srgbClr val="1D8519"/>
                </a:solidFill>
                <a:latin typeface="Consolas" charset="0"/>
                <a:ea typeface="Consolas" charset="0"/>
                <a:cs typeface="Consolas" charset="0"/>
              </a:rPr>
              <a:t>&lt;D&gt;(</a:t>
            </a:r>
            <a:r>
              <a:rPr lang="mr-IN" altLang="zh-CN" dirty="0" err="1">
                <a:solidFill>
                  <a:srgbClr val="1D8519"/>
                </a:solidFill>
                <a:latin typeface="Consolas" charset="0"/>
                <a:ea typeface="Consolas" charset="0"/>
                <a:cs typeface="Consolas" charset="0"/>
              </a:rPr>
              <a:t>b</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只允许指针和引用转换</a:t>
            </a:r>
            <a:br>
              <a:rPr lang="mr-IN" altLang="zh-CN" dirty="0">
                <a:solidFill>
                  <a:srgbClr val="1D8519"/>
                </a:solidFill>
                <a:latin typeface="Consolas" charset="0"/>
                <a:ea typeface="Consolas" charset="0"/>
                <a:cs typeface="Consolas" charset="0"/>
              </a:rPr>
            </a:b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B* pb = &amp;d;</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D* pd3 = </a:t>
            </a:r>
            <a:r>
              <a:rPr lang="mr-IN" altLang="zh-CN" dirty="0">
                <a:solidFill>
                  <a:srgbClr val="B40062"/>
                </a:solidFill>
                <a:latin typeface="Consolas" charset="0"/>
                <a:ea typeface="Consolas" charset="0"/>
                <a:cs typeface="Consolas" charset="0"/>
              </a:rPr>
              <a:t>static_cast</a:t>
            </a:r>
            <a:r>
              <a:rPr lang="mr-IN" altLang="zh-CN" dirty="0">
                <a:solidFill>
                  <a:srgbClr val="000000"/>
                </a:solidFill>
                <a:latin typeface="Consolas" charset="0"/>
                <a:ea typeface="Consolas" charset="0"/>
                <a:cs typeface="Consolas" charset="0"/>
              </a:rPr>
              <a:t>&lt;D*&gt;(pb);</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a:solidFill>
                  <a:srgbClr val="B40062"/>
                </a:solidFill>
                <a:latin typeface="Consolas" charset="0"/>
                <a:ea typeface="Consolas" charset="0"/>
                <a:cs typeface="Consolas" charset="0"/>
              </a:rPr>
              <a:t>if </a:t>
            </a:r>
            <a:r>
              <a:rPr lang="mr-IN" altLang="zh-CN" dirty="0">
                <a:solidFill>
                  <a:srgbClr val="000000"/>
                </a:solidFill>
                <a:latin typeface="Consolas" charset="0"/>
                <a:ea typeface="Consolas" charset="0"/>
                <a:cs typeface="Consolas" charset="0"/>
              </a:rPr>
              <a:t>(pd</a:t>
            </a:r>
            <a:r>
              <a:rPr lang="en-US" altLang="zh-CN" dirty="0">
                <a:solidFill>
                  <a:srgbClr val="000000"/>
                </a:solidFill>
                <a:latin typeface="Consolas" charset="0"/>
                <a:ea typeface="Consolas" charset="0"/>
                <a:cs typeface="Consolas" charset="0"/>
              </a:rPr>
              <a:t>3</a:t>
            </a:r>
            <a:r>
              <a:rPr lang="mr-IN" altLang="zh-CN" dirty="0">
                <a:solidFill>
                  <a:srgbClr val="000000"/>
                </a:solidFill>
                <a:latin typeface="Consolas" charset="0"/>
                <a:ea typeface="Consolas" charset="0"/>
                <a:cs typeface="Consolas" charset="0"/>
              </a:rPr>
              <a:t> != </a:t>
            </a:r>
            <a:r>
              <a:rPr lang="mr-IN" altLang="zh-CN" dirty="0" err="1">
                <a:solidFill>
                  <a:srgbClr val="B40062"/>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cout &lt;&lt; </a:t>
            </a:r>
            <a:r>
              <a:rPr lang="mr-IN" altLang="zh-CN" dirty="0">
                <a:solidFill>
                  <a:srgbClr val="BA0011"/>
                </a:solidFill>
                <a:latin typeface="Consolas" charset="0"/>
                <a:ea typeface="Consolas" charset="0"/>
                <a:cs typeface="Consolas" charset="0"/>
              </a:rPr>
              <a:t>"static_cast, B*(D) --&gt; D*: OK" </a:t>
            </a:r>
            <a:r>
              <a:rPr lang="mr-IN" altLang="zh-CN" dirty="0">
                <a:solidFill>
                  <a:srgbClr val="000000"/>
                </a:solidFill>
                <a:latin typeface="Consolas" charset="0"/>
                <a:ea typeface="Consolas" charset="0"/>
                <a:cs typeface="Consolas" charset="0"/>
              </a:rPr>
              <a:t>&lt;&lt; endl;</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cout &lt;&lt; </a:t>
            </a:r>
            <a:r>
              <a:rPr lang="mr-IN" altLang="zh-CN" dirty="0">
                <a:solidFill>
                  <a:srgbClr val="BA0011"/>
                </a:solidFill>
                <a:latin typeface="Consolas" charset="0"/>
                <a:ea typeface="Consolas" charset="0"/>
                <a:cs typeface="Consolas" charset="0"/>
              </a:rPr>
              <a:t>"D::i=" </a:t>
            </a:r>
            <a:r>
              <a:rPr lang="mr-IN" altLang="zh-CN" dirty="0">
                <a:solidFill>
                  <a:srgbClr val="000000"/>
                </a:solidFill>
                <a:latin typeface="Consolas" charset="0"/>
                <a:ea typeface="Consolas" charset="0"/>
                <a:cs typeface="Consolas" charset="0"/>
              </a:rPr>
              <a:t>&lt;&lt; pd3-&gt;i &lt;&lt;endl;</a:t>
            </a:r>
            <a:r>
              <a:rPr lang="en-US" altLang="zh-CN" dirty="0">
                <a:solidFill>
                  <a:srgbClr val="000000"/>
                </a:solidFill>
                <a:latin typeface="Consolas" charset="0"/>
                <a:ea typeface="Consolas" charset="0"/>
                <a:cs typeface="Consolas" charset="0"/>
              </a:rPr>
              <a:t>}</a:t>
            </a:r>
          </a:p>
          <a:p>
            <a:r>
              <a:rPr lang="en-US" altLang="zh-CN" dirty="0">
                <a:solidFill>
                  <a:srgbClr val="000000"/>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D* pd4 = </a:t>
            </a:r>
            <a:r>
              <a:rPr lang="mr-IN" altLang="zh-CN" dirty="0" err="1">
                <a:solidFill>
                  <a:srgbClr val="B40062"/>
                </a:solidFill>
                <a:latin typeface="Consolas" charset="0"/>
                <a:ea typeface="Consolas" charset="0"/>
                <a:cs typeface="Consolas" charset="0"/>
              </a:rPr>
              <a:t>dynamic_cast</a:t>
            </a:r>
            <a:r>
              <a:rPr lang="mr-IN" altLang="zh-CN" dirty="0">
                <a:solidFill>
                  <a:srgbClr val="000000"/>
                </a:solidFill>
                <a:latin typeface="Consolas" charset="0"/>
                <a:ea typeface="Consolas" charset="0"/>
                <a:cs typeface="Consolas" charset="0"/>
              </a:rPr>
              <a:t>&lt;D*&gt;(</a:t>
            </a:r>
            <a:r>
              <a:rPr lang="mr-IN" altLang="zh-CN" dirty="0" err="1">
                <a:solidFill>
                  <a:srgbClr val="000000"/>
                </a:solidFill>
                <a:latin typeface="Consolas" charset="0"/>
                <a:ea typeface="Consolas" charset="0"/>
                <a:cs typeface="Consolas" charset="0"/>
              </a:rPr>
              <a:t>pb</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if</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(pd4 != </a:t>
            </a:r>
            <a:r>
              <a:rPr lang="mr-IN" altLang="zh-CN" dirty="0" err="1">
                <a:solidFill>
                  <a:srgbClr val="BA0011"/>
                </a:solidFill>
                <a:latin typeface="Consolas" charset="0"/>
                <a:ea typeface="Consolas" charset="0"/>
                <a:cs typeface="Consolas" charset="0"/>
              </a:rPr>
              <a:t>nullptr</a:t>
            </a:r>
            <a:r>
              <a:rPr lang="mr-IN" altLang="zh-CN" dirty="0">
                <a:solidFill>
                  <a:srgbClr val="000000"/>
                </a:solidFill>
                <a:latin typeface="Consolas" charset="0"/>
                <a:ea typeface="Consolas" charset="0"/>
                <a:cs typeface="Consolas" charset="0"/>
              </a:rPr>
              <a:t>)</a:t>
            </a:r>
            <a:r>
              <a:rPr lang="en-US" altLang="zh-CN" dirty="0">
                <a:solidFill>
                  <a:srgbClr val="000000"/>
                </a:solidFill>
                <a:latin typeface="Consolas" charset="0"/>
                <a:ea typeface="Consolas" charset="0"/>
                <a:cs typeface="Consolas" charset="0"/>
              </a:rPr>
              <a:t>{</a:t>
            </a:r>
            <a:r>
              <a:rPr lang="mr-IN" altLang="zh-CN" dirty="0">
                <a:solidFill>
                  <a:srgbClr val="1D8519"/>
                </a:solidFill>
                <a:latin typeface="Consolas" charset="0"/>
                <a:ea typeface="Consolas" charset="0"/>
                <a:cs typeface="Consolas" charset="0"/>
              </a:rPr>
              <a:t>/// </a:t>
            </a:r>
            <a:r>
              <a:rPr lang="zh-CN" altLang="en-US" dirty="0">
                <a:solidFill>
                  <a:srgbClr val="1D8519"/>
                </a:solidFill>
                <a:latin typeface="Consolas" charset="0"/>
                <a:ea typeface="Consolas" charset="0"/>
                <a:cs typeface="Consolas" charset="0"/>
              </a:rPr>
              <a:t>转换正确</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dynamic_cast</a:t>
            </a:r>
            <a:r>
              <a:rPr lang="mr-IN" altLang="zh-CN" dirty="0">
                <a:solidFill>
                  <a:srgbClr val="BA0011"/>
                </a:solidFill>
                <a:latin typeface="Consolas" charset="0"/>
                <a:ea typeface="Consolas" charset="0"/>
                <a:cs typeface="Consolas" charset="0"/>
              </a:rPr>
              <a:t>, </a:t>
            </a:r>
            <a:r>
              <a:rPr lang="mr-IN" altLang="zh-CN" dirty="0" err="1">
                <a:solidFill>
                  <a:srgbClr val="BA0011"/>
                </a:solidFill>
                <a:latin typeface="Consolas" charset="0"/>
                <a:ea typeface="Consolas" charset="0"/>
                <a:cs typeface="Consolas" charset="0"/>
              </a:rPr>
              <a:t>B</a:t>
            </a:r>
            <a:r>
              <a:rPr lang="mr-IN" altLang="zh-CN" dirty="0">
                <a:solidFill>
                  <a:srgbClr val="BA0011"/>
                </a:solidFill>
                <a:latin typeface="Consolas" charset="0"/>
                <a:ea typeface="Consolas" charset="0"/>
                <a:cs typeface="Consolas" charset="0"/>
              </a:rPr>
              <a:t>*(D) --&gt; D*: OK"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a:t>
            </a:r>
            <a:r>
              <a:rPr lang="mr-IN" altLang="zh-CN" dirty="0" err="1">
                <a:solidFill>
                  <a:srgbClr val="BA0011"/>
                </a:solidFill>
                <a:latin typeface="Consolas" charset="0"/>
                <a:ea typeface="Consolas" charset="0"/>
                <a:cs typeface="Consolas" charset="0"/>
              </a:rPr>
              <a:t>i</a:t>
            </a:r>
            <a:r>
              <a:rPr lang="mr-IN" altLang="zh-CN" dirty="0">
                <a:solidFill>
                  <a:srgbClr val="BA0011"/>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&lt;&lt; pd4-&gt;</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&lt;&lt;</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return</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0;</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is-IS" altLang="zh-CN" dirty="0">
              <a:solidFill>
                <a:srgbClr val="000000"/>
              </a:solidFill>
              <a:latin typeface="Consolas" charset="0"/>
              <a:ea typeface="Consolas" charset="0"/>
              <a:cs typeface="Consolas" charset="0"/>
            </a:endParaRPr>
          </a:p>
        </p:txBody>
      </p:sp>
      <p:sp>
        <p:nvSpPr>
          <p:cNvPr id="3" name="矩形 2"/>
          <p:cNvSpPr/>
          <p:nvPr/>
        </p:nvSpPr>
        <p:spPr>
          <a:xfrm>
            <a:off x="3563888" y="5635370"/>
            <a:ext cx="4824536" cy="1200329"/>
          </a:xfrm>
          <a:prstGeom prst="rect">
            <a:avLst/>
          </a:prstGeom>
          <a:solidFill>
            <a:schemeClr val="tx1">
              <a:lumMod val="95000"/>
              <a:lumOff val="5000"/>
            </a:schemeClr>
          </a:solidFill>
        </p:spPr>
        <p:txBody>
          <a:bodyPr wrap="square">
            <a:spAutoFit/>
          </a:bodyPr>
          <a:lstStyle/>
          <a:p>
            <a:r>
              <a:rPr lang="mr-IN" altLang="zh-CN">
                <a:solidFill>
                  <a:srgbClr val="2FFF12"/>
                </a:solidFill>
                <a:latin typeface="AndaleMono" charset="0"/>
              </a:rPr>
              <a:t>static_cast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*(D) --&gt; D*: OK</a:t>
            </a:r>
            <a:endParaRPr lang="zh-CN" altLang="en-US" dirty="0">
              <a:solidFill>
                <a:srgbClr val="2FFF12"/>
              </a:solidFill>
              <a:latin typeface="AndaleMono" charset="0"/>
            </a:endParaRPr>
          </a:p>
          <a:p>
            <a:r>
              <a:rPr lang="mr-IN" altLang="zh-CN" dirty="0">
                <a:solidFill>
                  <a:srgbClr val="2FFF12"/>
                </a:solidFill>
                <a:latin typeface="AndaleMono" charset="0"/>
              </a:rPr>
              <a:t>D::</a:t>
            </a:r>
            <a:r>
              <a:rPr lang="mr-IN" altLang="zh-CN" dirty="0" err="1">
                <a:solidFill>
                  <a:srgbClr val="2FFF12"/>
                </a:solidFill>
                <a:latin typeface="AndaleMono" charset="0"/>
              </a:rPr>
              <a:t>i</a:t>
            </a:r>
            <a:r>
              <a:rPr lang="mr-IN" altLang="zh-CN" dirty="0">
                <a:solidFill>
                  <a:srgbClr val="2FFF12"/>
                </a:solidFill>
                <a:latin typeface="AndaleMono" charset="0"/>
              </a:rPr>
              <a:t>=2018</a:t>
            </a:r>
            <a:endParaRPr lang="zh-CN" altLang="en-US" dirty="0">
              <a:solidFill>
                <a:srgbClr val="2FFF12"/>
              </a:solidFill>
              <a:latin typeface="AndaleMono" charset="0"/>
            </a:endParaRPr>
          </a:p>
          <a:p>
            <a:r>
              <a:rPr lang="mr-IN" altLang="zh-CN" dirty="0" err="1">
                <a:solidFill>
                  <a:srgbClr val="2FFF12"/>
                </a:solidFill>
                <a:latin typeface="AndaleMono" charset="0"/>
              </a:rPr>
              <a:t>dynamic_cast</a:t>
            </a:r>
            <a:r>
              <a:rPr lang="mr-IN" altLang="zh-CN" dirty="0">
                <a:solidFill>
                  <a:srgbClr val="2FFF12"/>
                </a:solidFill>
                <a:latin typeface="AndaleMono" charset="0"/>
              </a:rPr>
              <a:t>, </a:t>
            </a:r>
            <a:r>
              <a:rPr lang="mr-IN" altLang="zh-CN" dirty="0" err="1">
                <a:solidFill>
                  <a:srgbClr val="2FFF12"/>
                </a:solidFill>
                <a:latin typeface="AndaleMono" charset="0"/>
              </a:rPr>
              <a:t>B</a:t>
            </a:r>
            <a:r>
              <a:rPr lang="mr-IN" altLang="zh-CN" dirty="0">
                <a:solidFill>
                  <a:srgbClr val="2FFF12"/>
                </a:solidFill>
                <a:latin typeface="AndaleMono" charset="0"/>
              </a:rPr>
              <a:t>*(D) --&gt; D*: OK</a:t>
            </a:r>
            <a:endParaRPr lang="zh-CN" altLang="en-US" dirty="0">
              <a:solidFill>
                <a:srgbClr val="2FFF12"/>
              </a:solidFill>
              <a:latin typeface="AndaleMono" charset="0"/>
            </a:endParaRPr>
          </a:p>
          <a:p>
            <a:r>
              <a:rPr lang="mr-IN" altLang="zh-CN" dirty="0">
                <a:solidFill>
                  <a:srgbClr val="2FFF12"/>
                </a:solidFill>
                <a:latin typeface="AndaleMono" charset="0"/>
              </a:rPr>
              <a:t>D::</a:t>
            </a:r>
            <a:r>
              <a:rPr lang="mr-IN" altLang="zh-CN" dirty="0" err="1">
                <a:solidFill>
                  <a:srgbClr val="2FFF12"/>
                </a:solidFill>
                <a:latin typeface="AndaleMono" charset="0"/>
              </a:rPr>
              <a:t>i</a:t>
            </a:r>
            <a:r>
              <a:rPr lang="mr-IN" altLang="zh-CN" dirty="0">
                <a:solidFill>
                  <a:srgbClr val="2FFF12"/>
                </a:solidFill>
                <a:latin typeface="AndaleMono" charset="0"/>
              </a:rPr>
              <a:t>=2018</a:t>
            </a:r>
            <a:endParaRPr lang="zh-CN" altLang="en-US" dirty="0"/>
          </a:p>
        </p:txBody>
      </p:sp>
    </p:spTree>
    <p:extLst>
      <p:ext uri="{BB962C8B-B14F-4D97-AF65-F5344CB8AC3E}">
        <p14:creationId xmlns:p14="http://schemas.microsoft.com/office/powerpoint/2010/main" val="189275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628650" y="1628800"/>
            <a:ext cx="8191822" cy="4749029"/>
          </a:xfrm>
        </p:spPr>
        <p:txBody>
          <a:bodyPr/>
          <a:lstStyle/>
          <a:p>
            <a:pPr marL="0" indent="0">
              <a:buNone/>
            </a:pPr>
            <a:r>
              <a:rPr kumimoji="1" lang="en-US" altLang="zh-CN" dirty="0" err="1"/>
              <a:t>dynamic_cast</a:t>
            </a:r>
            <a:r>
              <a:rPr kumimoji="1" lang="zh-CN" altLang="en-US" dirty="0"/>
              <a:t>与</a:t>
            </a:r>
            <a:r>
              <a:rPr kumimoji="1" lang="en-US" altLang="zh-CN" dirty="0" err="1"/>
              <a:t>static_cast</a:t>
            </a:r>
            <a:endParaRPr kumimoji="1" lang="zh-CN" altLang="en-US" dirty="0"/>
          </a:p>
          <a:p>
            <a:r>
              <a:rPr kumimoji="1" lang="zh-CN" altLang="en-US" dirty="0"/>
              <a:t>相同点：</a:t>
            </a:r>
          </a:p>
          <a:p>
            <a:pPr lvl="1"/>
            <a:r>
              <a:rPr kumimoji="1" lang="zh-CN" altLang="en-US" dirty="0"/>
              <a:t>都可完成向下类型转换。</a:t>
            </a:r>
          </a:p>
          <a:p>
            <a:r>
              <a:rPr kumimoji="1" lang="zh-CN" altLang="en-US" dirty="0"/>
              <a:t>不同点：</a:t>
            </a:r>
          </a:p>
          <a:p>
            <a:pPr lvl="1"/>
            <a:r>
              <a:rPr kumimoji="1" lang="en-US" altLang="zh-CN" dirty="0" err="1"/>
              <a:t>static_cast</a:t>
            </a:r>
            <a:r>
              <a:rPr kumimoji="1" lang="zh-CN" altLang="en-US" dirty="0"/>
              <a:t>在</a:t>
            </a:r>
            <a:r>
              <a:rPr kumimoji="1" lang="zh-CN" altLang="en-US" dirty="0">
                <a:solidFill>
                  <a:srgbClr val="FF0000"/>
                </a:solidFill>
              </a:rPr>
              <a:t>编译时</a:t>
            </a:r>
            <a:r>
              <a:rPr kumimoji="1" lang="zh-CN" altLang="en-US" dirty="0"/>
              <a:t>静态执行向下类型转换。</a:t>
            </a:r>
          </a:p>
          <a:p>
            <a:pPr lvl="1"/>
            <a:r>
              <a:rPr kumimoji="1" lang="en-US" altLang="zh-CN" dirty="0" err="1"/>
              <a:t>dynamic_cast</a:t>
            </a:r>
            <a:r>
              <a:rPr kumimoji="1" lang="zh-CN" altLang="en-US" dirty="0"/>
              <a:t>会在</a:t>
            </a:r>
            <a:r>
              <a:rPr kumimoji="1" lang="zh-CN" altLang="en-US" dirty="0">
                <a:solidFill>
                  <a:srgbClr val="FF0000"/>
                </a:solidFill>
              </a:rPr>
              <a:t>运行时</a:t>
            </a:r>
            <a:r>
              <a:rPr kumimoji="1" lang="zh-CN" altLang="en-US" dirty="0"/>
              <a:t>检查被转换的对象是否确实是正确的派生类。额外的检查需要 </a:t>
            </a:r>
            <a:r>
              <a:rPr kumimoji="1" lang="en-US" altLang="zh-CN" dirty="0"/>
              <a:t>RTTI</a:t>
            </a:r>
            <a:r>
              <a:rPr kumimoji="1" lang="zh-CN" altLang="en-US" dirty="0"/>
              <a:t> </a:t>
            </a:r>
            <a:r>
              <a:rPr kumimoji="1" lang="en-US" altLang="zh-CN" dirty="0"/>
              <a:t>(Run-Time</a:t>
            </a:r>
            <a:r>
              <a:rPr kumimoji="1" lang="zh-CN" altLang="en-US" dirty="0"/>
              <a:t> </a:t>
            </a:r>
            <a:r>
              <a:rPr kumimoji="1" lang="en-US" altLang="zh-CN" dirty="0"/>
              <a:t>Type</a:t>
            </a:r>
            <a:r>
              <a:rPr kumimoji="1" lang="zh-CN" altLang="en-US" dirty="0"/>
              <a:t> </a:t>
            </a:r>
            <a:r>
              <a:rPr kumimoji="1" lang="en-US" altLang="zh-CN" dirty="0"/>
              <a:t>Information)</a:t>
            </a:r>
            <a:r>
              <a:rPr kumimoji="1" lang="zh-CN" altLang="en-US" dirty="0"/>
              <a:t>，因此要比</a:t>
            </a:r>
            <a:r>
              <a:rPr kumimoji="1" lang="en-US" altLang="zh-CN" dirty="0" err="1"/>
              <a:t>static_cast</a:t>
            </a:r>
            <a:r>
              <a:rPr kumimoji="1" lang="zh-CN" altLang="en-US" dirty="0"/>
              <a:t>慢一些，但是更</a:t>
            </a:r>
            <a:r>
              <a:rPr kumimoji="1" lang="zh-CN" altLang="en-US" dirty="0">
                <a:solidFill>
                  <a:srgbClr val="FF0000"/>
                </a:solidFill>
              </a:rPr>
              <a:t>安全</a:t>
            </a:r>
            <a:r>
              <a:rPr kumimoji="1" lang="zh-CN" altLang="en-US" dirty="0"/>
              <a:t>。</a:t>
            </a:r>
          </a:p>
          <a:p>
            <a:r>
              <a:rPr kumimoji="1" lang="zh-CN" altLang="en-US" dirty="0"/>
              <a:t>一般使用</a:t>
            </a:r>
            <a:r>
              <a:rPr kumimoji="1" lang="en-US" altLang="zh-CN" dirty="0" err="1"/>
              <a:t>dynamic_cast</a:t>
            </a:r>
            <a:r>
              <a:rPr kumimoji="1" lang="zh-CN" altLang="en-US" dirty="0"/>
              <a:t>进行向下类型转换</a:t>
            </a:r>
          </a:p>
          <a:p>
            <a:endParaRPr kumimoji="1" lang="zh-CN" altLang="en-US" dirty="0"/>
          </a:p>
        </p:txBody>
      </p:sp>
    </p:spTree>
    <p:extLst>
      <p:ext uri="{BB962C8B-B14F-4D97-AF65-F5344CB8AC3E}">
        <p14:creationId xmlns:p14="http://schemas.microsoft.com/office/powerpoint/2010/main" val="157299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上期要点回顾</a:t>
            </a:r>
          </a:p>
        </p:txBody>
      </p:sp>
      <p:sp>
        <p:nvSpPr>
          <p:cNvPr id="3" name="内容占位符 2"/>
          <p:cNvSpPr>
            <a:spLocks noGrp="1"/>
          </p:cNvSpPr>
          <p:nvPr>
            <p:ph idx="1"/>
          </p:nvPr>
        </p:nvSpPr>
        <p:spPr/>
        <p:txBody>
          <a:bodyPr/>
          <a:lstStyle/>
          <a:p>
            <a:r>
              <a:rPr lang="zh-CN" altLang="en-US" dirty="0"/>
              <a:t> 向上类型转换</a:t>
            </a:r>
          </a:p>
          <a:p>
            <a:r>
              <a:rPr lang="zh-CN" altLang="en-US" dirty="0"/>
              <a:t> 对象切片</a:t>
            </a:r>
            <a:endParaRPr lang="en-US" altLang="zh-CN" dirty="0"/>
          </a:p>
          <a:p>
            <a:r>
              <a:rPr lang="zh-CN" altLang="en-US" dirty="0"/>
              <a:t> 函数调用捆绑</a:t>
            </a:r>
          </a:p>
          <a:p>
            <a:r>
              <a:rPr lang="zh-CN" altLang="en-US" dirty="0"/>
              <a:t> 虚函数和虚函数表</a:t>
            </a:r>
          </a:p>
          <a:p>
            <a:r>
              <a:rPr lang="zh-CN" altLang="en-US" dirty="0"/>
              <a:t> 虚函数和构造函数、析构函数</a:t>
            </a:r>
          </a:p>
          <a:p>
            <a:r>
              <a:rPr lang="zh-CN" altLang="en-US" dirty="0"/>
              <a:t> 重写覆盖，</a:t>
            </a:r>
            <a:r>
              <a:rPr lang="en-US" altLang="zh-CN" dirty="0"/>
              <a:t>override</a:t>
            </a:r>
            <a:r>
              <a:rPr lang="zh-CN" altLang="en-US" dirty="0"/>
              <a:t>和</a:t>
            </a:r>
            <a:r>
              <a:rPr lang="en-US" altLang="zh-CN" dirty="0"/>
              <a:t>final</a:t>
            </a:r>
            <a:endParaRPr lang="zh-CN" altLang="en-US" dirty="0"/>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2</a:t>
            </a:fld>
            <a:endParaRPr lang="en-US" altLang="zh-CN"/>
          </a:p>
        </p:txBody>
      </p:sp>
    </p:spTree>
    <p:extLst>
      <p:ext uri="{BB962C8B-B14F-4D97-AF65-F5344CB8AC3E}">
        <p14:creationId xmlns:p14="http://schemas.microsoft.com/office/powerpoint/2010/main" val="1744290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向下类型转换</a:t>
            </a:r>
          </a:p>
        </p:txBody>
      </p:sp>
      <p:sp>
        <p:nvSpPr>
          <p:cNvPr id="3" name="内容占位符 2"/>
          <p:cNvSpPr>
            <a:spLocks noGrp="1"/>
          </p:cNvSpPr>
          <p:nvPr>
            <p:ph idx="1"/>
          </p:nvPr>
        </p:nvSpPr>
        <p:spPr>
          <a:xfrm>
            <a:off x="628650" y="1628800"/>
            <a:ext cx="8191822" cy="4749029"/>
          </a:xfrm>
        </p:spPr>
        <p:txBody>
          <a:bodyPr/>
          <a:lstStyle/>
          <a:p>
            <a:pPr marL="0" indent="0">
              <a:buNone/>
            </a:pPr>
            <a:r>
              <a:rPr kumimoji="1" lang="zh-CN" altLang="en-US" dirty="0"/>
              <a:t>重要原则</a:t>
            </a:r>
            <a:r>
              <a:rPr kumimoji="1" lang="en-US" altLang="zh-CN" dirty="0"/>
              <a:t>(</a:t>
            </a:r>
            <a:r>
              <a:rPr kumimoji="1" lang="zh-CN" altLang="en-US" dirty="0">
                <a:solidFill>
                  <a:srgbClr val="C00000"/>
                </a:solidFill>
              </a:rPr>
              <a:t>清楚指针所指向的真正对象</a:t>
            </a:r>
            <a:r>
              <a:rPr kumimoji="1" lang="en-US" altLang="zh-CN" dirty="0"/>
              <a:t>)</a:t>
            </a:r>
            <a:r>
              <a:rPr kumimoji="1" lang="zh-CN" altLang="en-US" dirty="0"/>
              <a:t>：</a:t>
            </a:r>
            <a:endParaRPr kumimoji="1" lang="en-US" altLang="zh-CN" dirty="0"/>
          </a:p>
          <a:p>
            <a:pPr marL="0" indent="0">
              <a:buNone/>
            </a:pPr>
            <a:r>
              <a:rPr kumimoji="1" lang="en-US" altLang="zh-CN" dirty="0"/>
              <a:t>1</a:t>
            </a:r>
            <a:r>
              <a:rPr kumimoji="1" lang="zh-CN" altLang="en-US" dirty="0"/>
              <a:t>）指针或引用的向上转换总是安全的；</a:t>
            </a:r>
            <a:endParaRPr kumimoji="1" lang="en-US" altLang="zh-CN" dirty="0"/>
          </a:p>
          <a:p>
            <a:pPr marL="0" indent="0">
              <a:buNone/>
            </a:pPr>
            <a:r>
              <a:rPr kumimoji="1" lang="en-US" altLang="zh-CN" dirty="0"/>
              <a:t>2</a:t>
            </a:r>
            <a:r>
              <a:rPr kumimoji="1" lang="zh-CN" altLang="en-US" dirty="0"/>
              <a:t>）向下转换时用</a:t>
            </a:r>
            <a:r>
              <a:rPr kumimoji="1" lang="en-US" altLang="zh-CN" dirty="0" err="1"/>
              <a:t>dynamic_cast</a:t>
            </a:r>
            <a:r>
              <a:rPr kumimoji="1" lang="zh-CN" altLang="en-US" dirty="0"/>
              <a:t>，安全检查；</a:t>
            </a:r>
            <a:endParaRPr kumimoji="1" lang="en-US" altLang="zh-CN" dirty="0"/>
          </a:p>
          <a:p>
            <a:pPr marL="0" indent="0">
              <a:buNone/>
            </a:pPr>
            <a:r>
              <a:rPr kumimoji="1" lang="en-US" altLang="zh-CN" dirty="0"/>
              <a:t>3</a:t>
            </a:r>
            <a:r>
              <a:rPr kumimoji="1" lang="zh-CN" altLang="en-US" dirty="0"/>
              <a:t>）避免对象之间的转换。</a:t>
            </a:r>
          </a:p>
        </p:txBody>
      </p:sp>
    </p:spTree>
    <p:extLst>
      <p:ext uri="{BB962C8B-B14F-4D97-AF65-F5344CB8AC3E}">
        <p14:creationId xmlns:p14="http://schemas.microsoft.com/office/powerpoint/2010/main" val="3861619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102885-D1AC-4AFA-B8BE-2C3FD4A8B544}"/>
              </a:ext>
            </a:extLst>
          </p:cNvPr>
          <p:cNvSpPr>
            <a:spLocks noGrp="1"/>
          </p:cNvSpPr>
          <p:nvPr>
            <p:ph type="title"/>
          </p:nvPr>
        </p:nvSpPr>
        <p:spPr/>
        <p:txBody>
          <a:bodyPr/>
          <a:lstStyle/>
          <a:p>
            <a:r>
              <a:rPr lang="zh-CN" altLang="en-US" dirty="0"/>
              <a:t>类型转换其他用法</a:t>
            </a:r>
          </a:p>
        </p:txBody>
      </p:sp>
      <p:sp>
        <p:nvSpPr>
          <p:cNvPr id="3" name="内容占位符 2">
            <a:extLst>
              <a:ext uri="{FF2B5EF4-FFF2-40B4-BE49-F238E27FC236}">
                <a16:creationId xmlns:a16="http://schemas.microsoft.com/office/drawing/2014/main" id="{37DC2C07-87BC-4734-BF38-3BA64ABBC374}"/>
              </a:ext>
            </a:extLst>
          </p:cNvPr>
          <p:cNvSpPr>
            <a:spLocks noGrp="1"/>
          </p:cNvSpPr>
          <p:nvPr>
            <p:ph idx="1"/>
          </p:nvPr>
        </p:nvSpPr>
        <p:spPr/>
        <p:txBody>
          <a:bodyPr/>
          <a:lstStyle/>
          <a:p>
            <a:pPr marL="0" indent="0">
              <a:buNone/>
            </a:pPr>
            <a:r>
              <a:rPr kumimoji="1" lang="en-US" altLang="zh-CN" dirty="0" err="1"/>
              <a:t>dynamic_cast</a:t>
            </a:r>
            <a:r>
              <a:rPr kumimoji="1" lang="zh-CN" altLang="en-US" dirty="0"/>
              <a:t>与</a:t>
            </a:r>
            <a:r>
              <a:rPr kumimoji="1" lang="en-US" altLang="zh-CN" dirty="0" err="1"/>
              <a:t>static_cast</a:t>
            </a:r>
            <a:endParaRPr kumimoji="1" lang="zh-CN" altLang="en-US" dirty="0"/>
          </a:p>
          <a:p>
            <a:endParaRPr lang="en-US" altLang="zh-CN" dirty="0"/>
          </a:p>
          <a:p>
            <a:r>
              <a:rPr lang="en-US" altLang="zh-CN" dirty="0" err="1"/>
              <a:t>dynamic_cast</a:t>
            </a:r>
            <a:r>
              <a:rPr lang="zh-CN" altLang="en-US" dirty="0"/>
              <a:t>也能对指针或引用进行向上类型转换。</a:t>
            </a:r>
            <a:r>
              <a:rPr lang="en-US" altLang="zh-CN" dirty="0"/>
              <a:t>(</a:t>
            </a:r>
            <a:r>
              <a:rPr lang="zh-CN" altLang="en-US" dirty="0"/>
              <a:t>较少使用，因为向上转换支持隐式转换</a:t>
            </a:r>
            <a:r>
              <a:rPr lang="en-US" altLang="zh-CN" dirty="0"/>
              <a:t>)</a:t>
            </a:r>
          </a:p>
          <a:p>
            <a:r>
              <a:rPr lang="en-US" altLang="zh-CN" dirty="0" err="1"/>
              <a:t>static_cast</a:t>
            </a:r>
            <a:r>
              <a:rPr lang="zh-CN" altLang="en-US" dirty="0"/>
              <a:t>也能对不同对象类型进行转换</a:t>
            </a:r>
          </a:p>
        </p:txBody>
      </p:sp>
      <p:sp>
        <p:nvSpPr>
          <p:cNvPr id="4" name="灯片编号占位符 3">
            <a:extLst>
              <a:ext uri="{FF2B5EF4-FFF2-40B4-BE49-F238E27FC236}">
                <a16:creationId xmlns:a16="http://schemas.microsoft.com/office/drawing/2014/main" id="{793545E5-9568-47EA-A60E-2AA4D2E871BB}"/>
              </a:ext>
            </a:extLst>
          </p:cNvPr>
          <p:cNvSpPr>
            <a:spLocks noGrp="1"/>
          </p:cNvSpPr>
          <p:nvPr>
            <p:ph type="sldNum" sz="quarter" idx="12"/>
          </p:nvPr>
        </p:nvSpPr>
        <p:spPr/>
        <p:txBody>
          <a:bodyPr/>
          <a:lstStyle/>
          <a:p>
            <a:pPr>
              <a:defRPr/>
            </a:pPr>
            <a:fld id="{BFD7BE51-03DD-4CCA-8227-D775462981B4}" type="slidenum">
              <a:rPr lang="en-US" altLang="zh-CN" smtClean="0"/>
              <a:pPr>
                <a:defRPr/>
              </a:pPr>
              <a:t>21</a:t>
            </a:fld>
            <a:endParaRPr lang="en-US" altLang="zh-CN"/>
          </a:p>
        </p:txBody>
      </p:sp>
      <p:sp>
        <p:nvSpPr>
          <p:cNvPr id="5" name="文本框 4">
            <a:extLst>
              <a:ext uri="{FF2B5EF4-FFF2-40B4-BE49-F238E27FC236}">
                <a16:creationId xmlns:a16="http://schemas.microsoft.com/office/drawing/2014/main" id="{607BB934-2F27-4C37-80BD-C9C82864EE60}"/>
              </a:ext>
            </a:extLst>
          </p:cNvPr>
          <p:cNvSpPr txBox="1"/>
          <p:nvPr/>
        </p:nvSpPr>
        <p:spPr>
          <a:xfrm>
            <a:off x="572892" y="4221088"/>
            <a:ext cx="7998215" cy="1569660"/>
          </a:xfrm>
          <a:prstGeom prst="rect">
            <a:avLst/>
          </a:prstGeom>
          <a:noFill/>
        </p:spPr>
        <p:txBody>
          <a:bodyPr wrap="none" rtlCol="0">
            <a:spAutoFit/>
          </a:bodyPr>
          <a:lstStyle/>
          <a:p>
            <a:r>
              <a:rPr lang="zh-CN" altLang="en-US" sz="2400" b="1" dirty="0"/>
              <a:t>参考：</a:t>
            </a:r>
            <a:endParaRPr lang="en-US" altLang="zh-CN" sz="2400" b="1" dirty="0"/>
          </a:p>
          <a:p>
            <a:r>
              <a:rPr lang="en-US" altLang="zh-CN" sz="2400" b="1" dirty="0">
                <a:hlinkClick r:id="rId2"/>
              </a:rPr>
              <a:t>https://en.cppreference.com/w/cpp/language/dynamic_cast</a:t>
            </a:r>
            <a:endParaRPr lang="en-US" altLang="zh-CN" sz="2400" b="1" dirty="0"/>
          </a:p>
          <a:p>
            <a:r>
              <a:rPr lang="en-US" altLang="zh-CN" sz="2400" b="1" dirty="0">
                <a:hlinkClick r:id="rId3"/>
              </a:rPr>
              <a:t>https://en.cppreference.com/w/cpp/language/static_cast</a:t>
            </a:r>
            <a:endParaRPr lang="en-US" altLang="zh-CN" sz="2400" b="1" dirty="0"/>
          </a:p>
          <a:p>
            <a:endParaRPr lang="zh-CN" altLang="en-US" sz="2400" b="1" dirty="0"/>
          </a:p>
        </p:txBody>
      </p:sp>
    </p:spTree>
    <p:extLst>
      <p:ext uri="{BB962C8B-B14F-4D97-AF65-F5344CB8AC3E}">
        <p14:creationId xmlns:p14="http://schemas.microsoft.com/office/powerpoint/2010/main" val="35687762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向上向下类型转换与虚函数表</a:t>
            </a:r>
          </a:p>
        </p:txBody>
      </p:sp>
      <p:sp>
        <p:nvSpPr>
          <p:cNvPr id="3" name="内容占位符 2"/>
          <p:cNvSpPr>
            <a:spLocks noGrp="1"/>
          </p:cNvSpPr>
          <p:nvPr>
            <p:ph idx="1"/>
          </p:nvPr>
        </p:nvSpPr>
        <p:spPr>
          <a:xfrm>
            <a:off x="628650" y="1628800"/>
            <a:ext cx="8191822" cy="4749029"/>
          </a:xfrm>
        </p:spPr>
        <p:txBody>
          <a:bodyPr/>
          <a:lstStyle/>
          <a:p>
            <a:r>
              <a:rPr kumimoji="1" lang="zh-CN" altLang="en-US" dirty="0"/>
              <a:t>对于基类中有虚函数的情况：</a:t>
            </a:r>
          </a:p>
          <a:p>
            <a:r>
              <a:rPr kumimoji="1" lang="zh-CN" altLang="en-US" dirty="0"/>
              <a:t>向上类型转换：</a:t>
            </a:r>
          </a:p>
          <a:p>
            <a:pPr lvl="1"/>
            <a:r>
              <a:rPr kumimoji="1" lang="zh-CN" altLang="en-US" dirty="0"/>
              <a:t>转换为基类</a:t>
            </a:r>
            <a:r>
              <a:rPr kumimoji="1" lang="zh-CN" altLang="en-US" dirty="0">
                <a:solidFill>
                  <a:srgbClr val="FF0000"/>
                </a:solidFill>
              </a:rPr>
              <a:t>指针或引用</a:t>
            </a:r>
            <a:r>
              <a:rPr kumimoji="1" lang="zh-CN" altLang="en-US" dirty="0"/>
              <a:t>，则对应虚函数表仍为派生类的虚函数表（晚绑定）。</a:t>
            </a:r>
          </a:p>
          <a:p>
            <a:pPr lvl="1"/>
            <a:r>
              <a:rPr kumimoji="1" lang="zh-CN" altLang="en-US" dirty="0"/>
              <a:t>转换为基类</a:t>
            </a:r>
            <a:r>
              <a:rPr kumimoji="1" lang="zh-CN" altLang="en-US" dirty="0">
                <a:solidFill>
                  <a:srgbClr val="FF0000"/>
                </a:solidFill>
              </a:rPr>
              <a:t>对象</a:t>
            </a:r>
            <a:r>
              <a:rPr kumimoji="1" lang="zh-CN" altLang="en-US" dirty="0"/>
              <a:t>，产生对象切片，调用基类函数（早绑定）。</a:t>
            </a:r>
          </a:p>
          <a:p>
            <a:r>
              <a:rPr kumimoji="1" lang="zh-CN" altLang="en-US" dirty="0"/>
              <a:t>向下类型转换：</a:t>
            </a:r>
          </a:p>
          <a:p>
            <a:pPr lvl="1"/>
            <a:r>
              <a:rPr kumimoji="1" lang="en-US" altLang="zh-CN" dirty="0" err="1"/>
              <a:t>dynamic_cast</a:t>
            </a:r>
            <a:r>
              <a:rPr kumimoji="1" lang="zh-CN" altLang="en-US" dirty="0"/>
              <a:t>通过虚函数表来判断是否能进行向下类型转换。</a:t>
            </a:r>
          </a:p>
          <a:p>
            <a:pPr lvl="1"/>
            <a:endParaRPr kumimoji="1" lang="zh-CN" altLang="en-US" dirty="0"/>
          </a:p>
        </p:txBody>
      </p:sp>
    </p:spTree>
    <p:extLst>
      <p:ext uri="{BB962C8B-B14F-4D97-AF65-F5344CB8AC3E}">
        <p14:creationId xmlns:p14="http://schemas.microsoft.com/office/powerpoint/2010/main" val="731230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27384"/>
            <a:ext cx="8280920" cy="7232749"/>
          </a:xfrm>
          <a:prstGeom prst="rect">
            <a:avLst/>
          </a:prstGeom>
        </p:spPr>
        <p:txBody>
          <a:bodyPr wrap="square">
            <a:spAutoFit/>
          </a:bodyPr>
          <a:lstStyle/>
          <a:p>
            <a:r>
              <a:rPr lang="en-US" altLang="zh-CN" sz="1600" dirty="0">
                <a:solidFill>
                  <a:srgbClr val="6E200D"/>
                </a:solidFill>
                <a:latin typeface="Consolas" charset="0"/>
                <a:ea typeface="Consolas" charset="0"/>
                <a:cs typeface="Consolas" charset="0"/>
              </a:rPr>
              <a:t>#include </a:t>
            </a:r>
            <a:r>
              <a:rPr lang="en-US" altLang="zh-CN" sz="1600" dirty="0">
                <a:solidFill>
                  <a:srgbClr val="BA0011"/>
                </a:solidFill>
                <a:latin typeface="Consolas" charset="0"/>
                <a:ea typeface="Consolas" charset="0"/>
                <a:cs typeface="Consolas" charset="0"/>
              </a:rPr>
              <a:t>&lt;iostream&gt;</a:t>
            </a:r>
            <a:endParaRPr lang="en-US" altLang="zh-CN" sz="1600" dirty="0">
              <a:solidFill>
                <a:srgbClr val="6E200D"/>
              </a:solidFill>
              <a:latin typeface="Consolas" charset="0"/>
              <a:ea typeface="Consolas" charset="0"/>
              <a:cs typeface="Consolas" charset="0"/>
            </a:endParaRPr>
          </a:p>
          <a:p>
            <a:r>
              <a:rPr lang="en-US" altLang="zh-CN" sz="1600" dirty="0">
                <a:solidFill>
                  <a:srgbClr val="B40062"/>
                </a:solidFill>
                <a:latin typeface="Consolas" charset="0"/>
                <a:ea typeface="Consolas" charset="0"/>
                <a:cs typeface="Consolas" charset="0"/>
              </a:rPr>
              <a:t>using</a:t>
            </a:r>
            <a:r>
              <a:rPr lang="en-US" altLang="zh-CN" sz="1600" dirty="0">
                <a:solidFill>
                  <a:srgbClr val="000000"/>
                </a:solidFill>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namespace</a:t>
            </a:r>
            <a:r>
              <a:rPr lang="en-US" altLang="zh-CN" sz="1600" dirty="0">
                <a:solidFill>
                  <a:srgbClr val="000000"/>
                </a:solidFill>
                <a:latin typeface="Consolas" charset="0"/>
                <a:ea typeface="Consolas" charset="0"/>
                <a:cs typeface="Consolas" charset="0"/>
              </a:rPr>
              <a:t> std;</a:t>
            </a:r>
          </a:p>
          <a:p>
            <a:endParaRPr lang="en-US" altLang="zh-CN" sz="1600" dirty="0">
              <a:solidFill>
                <a:srgbClr val="B40062"/>
              </a:solidFill>
              <a:latin typeface="Consolas" charset="0"/>
              <a:ea typeface="Consolas" charset="0"/>
              <a:cs typeface="Consolas" charset="0"/>
            </a:endParaRPr>
          </a:p>
          <a:p>
            <a:r>
              <a:rPr lang="en-US" altLang="zh-CN" sz="1600" dirty="0">
                <a:solidFill>
                  <a:srgbClr val="B40062"/>
                </a:solidFill>
                <a:latin typeface="Consolas" charset="0"/>
                <a:ea typeface="Consolas" charset="0"/>
                <a:cs typeface="Consolas" charset="0"/>
              </a:rPr>
              <a:t>class</a:t>
            </a:r>
            <a:r>
              <a:rPr lang="en-US" altLang="zh-CN" sz="1600" dirty="0">
                <a:latin typeface="Consolas" charset="0"/>
                <a:ea typeface="Consolas" charset="0"/>
                <a:cs typeface="Consolas" charset="0"/>
              </a:rPr>
              <a:t> Pet { </a:t>
            </a:r>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 virtual </a:t>
            </a:r>
            <a:r>
              <a:rPr lang="en-US" altLang="zh-CN" sz="1600" dirty="0">
                <a:latin typeface="Consolas" charset="0"/>
                <a:ea typeface="Consolas" charset="0"/>
                <a:cs typeface="Consolas" charset="0"/>
              </a:rPr>
              <a:t>~Pet() {} };</a:t>
            </a:r>
          </a:p>
          <a:p>
            <a:r>
              <a:rPr lang="en-US" altLang="zh-CN" sz="1600" dirty="0">
                <a:solidFill>
                  <a:srgbClr val="B40062"/>
                </a:solidFill>
                <a:latin typeface="Consolas" charset="0"/>
                <a:ea typeface="Consolas" charset="0"/>
                <a:cs typeface="Consolas" charset="0"/>
              </a:rPr>
              <a:t>class</a:t>
            </a:r>
            <a:r>
              <a:rPr lang="en-US" altLang="zh-CN" sz="1600" dirty="0">
                <a:latin typeface="Consolas" charset="0"/>
                <a:ea typeface="Consolas" charset="0"/>
                <a:cs typeface="Consolas" charset="0"/>
              </a:rPr>
              <a:t> Dog : </a:t>
            </a:r>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Pet { </a:t>
            </a:r>
          </a:p>
          <a:p>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void</a:t>
            </a:r>
            <a:r>
              <a:rPr lang="en-US" altLang="zh-CN" sz="1600" dirty="0">
                <a:latin typeface="Consolas" charset="0"/>
                <a:ea typeface="Consolas" charset="0"/>
                <a:cs typeface="Consolas" charset="0"/>
              </a:rPr>
              <a:t> run() { </a:t>
            </a:r>
            <a:r>
              <a:rPr lang="en-US" altLang="zh-CN" sz="1600" dirty="0" err="1">
                <a:latin typeface="Consolas" charset="0"/>
                <a:ea typeface="Consolas" charset="0"/>
                <a:cs typeface="Consolas" charset="0"/>
              </a:rPr>
              <a:t>cout</a:t>
            </a:r>
            <a:r>
              <a:rPr lang="en-US" altLang="zh-CN" sz="1600" dirty="0">
                <a:latin typeface="Consolas" charset="0"/>
                <a:ea typeface="Consolas" charset="0"/>
                <a:cs typeface="Consolas" charset="0"/>
              </a:rPr>
              <a:t> &lt;&lt; "dog run" &lt;&lt; </a:t>
            </a:r>
            <a:r>
              <a:rPr lang="en-US" altLang="zh-CN" sz="1600" dirty="0" err="1">
                <a:latin typeface="Consolas" charset="0"/>
                <a:ea typeface="Consolas" charset="0"/>
                <a:cs typeface="Consolas" charset="0"/>
              </a:rPr>
              <a:t>endl</a:t>
            </a:r>
            <a:r>
              <a:rPr lang="en-US" altLang="zh-CN" sz="1600" dirty="0">
                <a:latin typeface="Consolas" charset="0"/>
                <a:ea typeface="Consolas" charset="0"/>
                <a:cs typeface="Consolas" charset="0"/>
              </a:rPr>
              <a:t>; }</a:t>
            </a:r>
          </a:p>
          <a:p>
            <a:r>
              <a:rPr lang="en-US" altLang="zh-CN" sz="1600" dirty="0">
                <a:latin typeface="Consolas" charset="0"/>
                <a:ea typeface="Consolas" charset="0"/>
                <a:cs typeface="Consolas" charset="0"/>
              </a:rPr>
              <a:t>};</a:t>
            </a:r>
          </a:p>
          <a:p>
            <a:r>
              <a:rPr lang="en-US" altLang="zh-CN" sz="1600" dirty="0">
                <a:solidFill>
                  <a:srgbClr val="B40062"/>
                </a:solidFill>
                <a:latin typeface="Consolas" charset="0"/>
                <a:ea typeface="Consolas" charset="0"/>
                <a:cs typeface="Consolas" charset="0"/>
              </a:rPr>
              <a:t>class</a:t>
            </a:r>
            <a:r>
              <a:rPr lang="en-US" altLang="zh-CN" sz="1600" dirty="0">
                <a:latin typeface="Consolas" charset="0"/>
                <a:ea typeface="Consolas" charset="0"/>
                <a:cs typeface="Consolas" charset="0"/>
              </a:rPr>
              <a:t> Bird : </a:t>
            </a:r>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Pet {</a:t>
            </a:r>
          </a:p>
          <a:p>
            <a:r>
              <a:rPr lang="en-US" altLang="zh-CN" sz="1600" dirty="0">
                <a:solidFill>
                  <a:srgbClr val="B40062"/>
                </a:solidFill>
                <a:latin typeface="Consolas" charset="0"/>
                <a:ea typeface="Consolas" charset="0"/>
                <a:cs typeface="Consolas" charset="0"/>
              </a:rPr>
              <a:t>public</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void</a:t>
            </a:r>
            <a:r>
              <a:rPr lang="en-US" altLang="zh-CN" sz="1600" dirty="0">
                <a:latin typeface="Consolas" charset="0"/>
                <a:ea typeface="Consolas" charset="0"/>
                <a:cs typeface="Consolas" charset="0"/>
              </a:rPr>
              <a:t> fly() { </a:t>
            </a:r>
            <a:r>
              <a:rPr lang="en-US" altLang="zh-CN" sz="1600" dirty="0" err="1">
                <a:latin typeface="Consolas" charset="0"/>
                <a:ea typeface="Consolas" charset="0"/>
                <a:cs typeface="Consolas" charset="0"/>
              </a:rPr>
              <a:t>cout</a:t>
            </a:r>
            <a:r>
              <a:rPr lang="en-US" altLang="zh-CN" sz="1600" dirty="0">
                <a:latin typeface="Consolas" charset="0"/>
                <a:ea typeface="Consolas" charset="0"/>
                <a:cs typeface="Consolas" charset="0"/>
              </a:rPr>
              <a:t> &lt;&lt; "bird fly" &lt;&lt; </a:t>
            </a:r>
            <a:r>
              <a:rPr lang="en-US" altLang="zh-CN" sz="1600" dirty="0" err="1">
                <a:latin typeface="Consolas" charset="0"/>
                <a:ea typeface="Consolas" charset="0"/>
                <a:cs typeface="Consolas" charset="0"/>
              </a:rPr>
              <a:t>endl</a:t>
            </a:r>
            <a:r>
              <a:rPr lang="en-US" altLang="zh-CN" sz="1600" dirty="0">
                <a:latin typeface="Consolas" charset="0"/>
                <a:ea typeface="Consolas" charset="0"/>
                <a:cs typeface="Consolas" charset="0"/>
              </a:rPr>
              <a:t>; }</a:t>
            </a:r>
          </a:p>
          <a:p>
            <a:r>
              <a:rPr lang="en-US" altLang="zh-CN" sz="1600" dirty="0">
                <a:latin typeface="Consolas" charset="0"/>
                <a:ea typeface="Consolas" charset="0"/>
                <a:cs typeface="Consolas" charset="0"/>
              </a:rPr>
              <a:t>};</a:t>
            </a:r>
          </a:p>
          <a:p>
            <a:endParaRPr lang="en-US" altLang="zh-CN" sz="1600" dirty="0">
              <a:latin typeface="Consolas" charset="0"/>
              <a:ea typeface="Consolas" charset="0"/>
              <a:cs typeface="Consolas" charset="0"/>
            </a:endParaRPr>
          </a:p>
          <a:p>
            <a:r>
              <a:rPr lang="en-US" altLang="zh-CN" sz="1600" dirty="0">
                <a:solidFill>
                  <a:srgbClr val="B40062"/>
                </a:solidFill>
                <a:latin typeface="Consolas" charset="0"/>
                <a:ea typeface="Consolas" charset="0"/>
                <a:cs typeface="Consolas" charset="0"/>
              </a:rPr>
              <a:t>void</a:t>
            </a:r>
            <a:r>
              <a:rPr lang="en-US" altLang="zh-CN" sz="1600" dirty="0">
                <a:latin typeface="Consolas" charset="0"/>
                <a:ea typeface="Consolas" charset="0"/>
                <a:cs typeface="Consolas" charset="0"/>
              </a:rPr>
              <a:t> action(Pet* p) {</a:t>
            </a:r>
          </a:p>
          <a:p>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auto</a:t>
            </a:r>
            <a:r>
              <a:rPr lang="en-US" altLang="zh-CN" sz="1600" dirty="0">
                <a:latin typeface="Consolas" charset="0"/>
                <a:ea typeface="Consolas" charset="0"/>
                <a:cs typeface="Consolas" charset="0"/>
              </a:rPr>
              <a:t> d = </a:t>
            </a:r>
            <a:r>
              <a:rPr lang="en-US" altLang="zh-CN" sz="1600" dirty="0" err="1">
                <a:solidFill>
                  <a:srgbClr val="B40062"/>
                </a:solidFill>
                <a:latin typeface="Consolas" charset="0"/>
                <a:ea typeface="Consolas" charset="0"/>
                <a:cs typeface="Consolas" charset="0"/>
              </a:rPr>
              <a:t>dynamic_cast</a:t>
            </a:r>
            <a:r>
              <a:rPr lang="en-US" altLang="zh-CN" sz="1600" dirty="0">
                <a:latin typeface="Consolas" charset="0"/>
                <a:ea typeface="Consolas" charset="0"/>
                <a:cs typeface="Consolas" charset="0"/>
              </a:rPr>
              <a:t>&lt;Dog*&gt;(p);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向下类型转换</a:t>
            </a:r>
          </a:p>
          <a:p>
            <a:r>
              <a:rPr lang="zh-CN" altLang="en-US"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auto</a:t>
            </a:r>
            <a:r>
              <a:rPr lang="en-US" altLang="zh-CN" sz="1600" dirty="0">
                <a:latin typeface="Consolas" charset="0"/>
                <a:ea typeface="Consolas" charset="0"/>
                <a:cs typeface="Consolas" charset="0"/>
              </a:rPr>
              <a:t> b = </a:t>
            </a:r>
            <a:r>
              <a:rPr lang="en-US" altLang="zh-CN" sz="1600" dirty="0" err="1">
                <a:solidFill>
                  <a:srgbClr val="B40062"/>
                </a:solidFill>
                <a:latin typeface="Consolas" charset="0"/>
                <a:ea typeface="Consolas" charset="0"/>
                <a:cs typeface="Consolas" charset="0"/>
              </a:rPr>
              <a:t>dynamic_cast</a:t>
            </a:r>
            <a:r>
              <a:rPr lang="en-US" altLang="zh-CN" sz="1600" dirty="0">
                <a:latin typeface="Consolas" charset="0"/>
                <a:ea typeface="Consolas" charset="0"/>
                <a:cs typeface="Consolas" charset="0"/>
              </a:rPr>
              <a:t>&lt;Bird*&gt;(p);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向下类型转换</a:t>
            </a:r>
          </a:p>
          <a:p>
            <a:r>
              <a:rPr lang="zh-CN" altLang="en-US"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if</a:t>
            </a:r>
            <a:r>
              <a:rPr lang="en-US" altLang="zh-CN" sz="1600" dirty="0">
                <a:latin typeface="Consolas" charset="0"/>
                <a:ea typeface="Consolas" charset="0"/>
                <a:cs typeface="Consolas" charset="0"/>
              </a:rPr>
              <a:t> (d)</a:t>
            </a:r>
            <a:r>
              <a:rPr lang="zh-CN" altLang="en-US" sz="1600" dirty="0">
                <a:latin typeface="Consolas" charset="0"/>
                <a:ea typeface="Consolas" charset="0"/>
                <a:cs typeface="Consolas" charset="0"/>
              </a:rPr>
              <a:t>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运行时根据实际类型表现特性</a:t>
            </a:r>
            <a:endParaRPr lang="en-US" altLang="zh-CN" sz="1600" dirty="0">
              <a:latin typeface="Consolas" charset="0"/>
              <a:ea typeface="Consolas" charset="0"/>
              <a:cs typeface="Consolas" charset="0"/>
            </a:endParaRPr>
          </a:p>
          <a:p>
            <a:r>
              <a:rPr lang="en-US" altLang="zh-CN" sz="1600" dirty="0">
                <a:latin typeface="Consolas" charset="0"/>
                <a:ea typeface="Consolas" charset="0"/>
                <a:cs typeface="Consolas" charset="0"/>
              </a:rPr>
              <a:t>		d-&gt;run();</a:t>
            </a:r>
          </a:p>
          <a:p>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else</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if</a:t>
            </a:r>
            <a:r>
              <a:rPr lang="en-US" altLang="zh-CN" sz="1600" dirty="0">
                <a:latin typeface="Consolas" charset="0"/>
                <a:ea typeface="Consolas" charset="0"/>
                <a:cs typeface="Consolas" charset="0"/>
              </a:rPr>
              <a:t>(b)</a:t>
            </a:r>
          </a:p>
          <a:p>
            <a:r>
              <a:rPr lang="en-US" altLang="zh-CN" sz="1600" dirty="0">
                <a:latin typeface="Consolas" charset="0"/>
                <a:ea typeface="Consolas" charset="0"/>
                <a:cs typeface="Consolas" charset="0"/>
              </a:rPr>
              <a:t>		b-&gt;fly();</a:t>
            </a:r>
          </a:p>
          <a:p>
            <a:r>
              <a:rPr lang="en-US" altLang="zh-CN" sz="1600" dirty="0">
                <a:latin typeface="Consolas" charset="0"/>
                <a:ea typeface="Consolas" charset="0"/>
                <a:cs typeface="Consolas" charset="0"/>
              </a:rPr>
              <a:t>}</a:t>
            </a:r>
          </a:p>
          <a:p>
            <a:r>
              <a:rPr lang="en-US" altLang="zh-CN" sz="1600" dirty="0">
                <a:solidFill>
                  <a:srgbClr val="B40062"/>
                </a:solidFill>
                <a:latin typeface="Consolas" charset="0"/>
                <a:ea typeface="Consolas" charset="0"/>
                <a:cs typeface="Consolas" charset="0"/>
              </a:rPr>
              <a:t>int</a:t>
            </a:r>
            <a:r>
              <a:rPr lang="en-US" altLang="zh-CN" sz="1600" dirty="0">
                <a:latin typeface="Consolas" charset="0"/>
                <a:ea typeface="Consolas" charset="0"/>
                <a:cs typeface="Consolas" charset="0"/>
              </a:rPr>
              <a:t> main() {</a:t>
            </a:r>
            <a:endParaRPr lang="zh-CN" altLang="en-US" sz="1600" dirty="0">
              <a:latin typeface="Consolas" charset="0"/>
              <a:ea typeface="Consolas" charset="0"/>
              <a:cs typeface="Consolas" charset="0"/>
            </a:endParaRP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Pet* p[2];</a:t>
            </a:r>
          </a:p>
          <a:p>
            <a:r>
              <a:rPr lang="en-US" altLang="zh-CN" sz="1600" dirty="0">
                <a:latin typeface="Consolas" charset="0"/>
                <a:ea typeface="Consolas" charset="0"/>
                <a:cs typeface="Consolas" charset="0"/>
              </a:rPr>
              <a:t>	p[0] = </a:t>
            </a:r>
            <a:r>
              <a:rPr lang="en-US" altLang="zh-CN" sz="1600" dirty="0">
                <a:solidFill>
                  <a:srgbClr val="B40062"/>
                </a:solidFill>
                <a:latin typeface="Consolas" charset="0"/>
                <a:ea typeface="Consolas" charset="0"/>
                <a:cs typeface="Consolas" charset="0"/>
              </a:rPr>
              <a:t>new</a:t>
            </a:r>
            <a:r>
              <a:rPr lang="en-US" altLang="zh-CN" sz="1600" dirty="0">
                <a:latin typeface="Consolas" charset="0"/>
                <a:ea typeface="Consolas" charset="0"/>
                <a:cs typeface="Consolas" charset="0"/>
              </a:rPr>
              <a:t> Dog;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向上类型转换</a:t>
            </a: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p[1]</a:t>
            </a:r>
            <a:r>
              <a:rPr lang="en-US" altLang="zh-CN" sz="1600" dirty="0">
                <a:solidFill>
                  <a:srgbClr val="B40062"/>
                </a:solidFill>
                <a:latin typeface="Consolas" charset="0"/>
                <a:ea typeface="Consolas" charset="0"/>
                <a:cs typeface="Consolas" charset="0"/>
              </a:rPr>
              <a:t> </a:t>
            </a:r>
            <a:r>
              <a:rPr lang="en-US" altLang="zh-CN" sz="1600" dirty="0">
                <a:latin typeface="Consolas" charset="0"/>
                <a:ea typeface="Consolas" charset="0"/>
                <a:cs typeface="Consolas" charset="0"/>
              </a:rPr>
              <a:t>= </a:t>
            </a:r>
            <a:r>
              <a:rPr lang="en-US" altLang="zh-CN" sz="1600" dirty="0">
                <a:solidFill>
                  <a:srgbClr val="B40062"/>
                </a:solidFill>
                <a:latin typeface="Consolas" charset="0"/>
                <a:ea typeface="Consolas" charset="0"/>
                <a:cs typeface="Consolas" charset="0"/>
              </a:rPr>
              <a:t>new</a:t>
            </a:r>
            <a:r>
              <a:rPr lang="en-US" altLang="zh-CN" sz="1600" dirty="0">
                <a:latin typeface="Consolas" charset="0"/>
                <a:ea typeface="Consolas" charset="0"/>
                <a:cs typeface="Consolas" charset="0"/>
              </a:rPr>
              <a:t> Bird; </a:t>
            </a:r>
            <a:r>
              <a:rPr lang="en-US" altLang="zh-CN" sz="1600" dirty="0">
                <a:solidFill>
                  <a:srgbClr val="008000"/>
                </a:solidFill>
                <a:latin typeface="Consolas" charset="0"/>
                <a:ea typeface="Consolas" charset="0"/>
                <a:cs typeface="Consolas" charset="0"/>
              </a:rPr>
              <a:t>/// </a:t>
            </a:r>
            <a:r>
              <a:rPr lang="zh-CN" altLang="en-US" sz="1600" dirty="0">
                <a:solidFill>
                  <a:srgbClr val="008000"/>
                </a:solidFill>
                <a:latin typeface="Consolas" charset="0"/>
                <a:ea typeface="Consolas" charset="0"/>
                <a:cs typeface="Consolas" charset="0"/>
              </a:rPr>
              <a:t>向上类型转换</a:t>
            </a:r>
          </a:p>
          <a:p>
            <a:r>
              <a:rPr lang="zh-CN" altLang="en-US" sz="1600" dirty="0">
                <a:latin typeface="Consolas" charset="0"/>
                <a:ea typeface="Consolas" charset="0"/>
                <a:cs typeface="Consolas" charset="0"/>
              </a:rPr>
              <a:t>	</a:t>
            </a:r>
            <a:r>
              <a:rPr lang="mr-IN" altLang="zh-CN" sz="1600" dirty="0">
                <a:solidFill>
                  <a:srgbClr val="B40062"/>
                </a:solidFill>
                <a:latin typeface="Consolas" charset="0"/>
                <a:ea typeface="Consolas" charset="0"/>
                <a:cs typeface="Consolas" charset="0"/>
              </a:rPr>
              <a:t>for </a:t>
            </a:r>
            <a:r>
              <a:rPr lang="mr-IN" altLang="zh-CN" sz="1600" dirty="0">
                <a:latin typeface="Consolas" charset="0"/>
                <a:ea typeface="Consolas" charset="0"/>
                <a:cs typeface="Consolas" charset="0"/>
              </a:rPr>
              <a:t>(</a:t>
            </a:r>
            <a:r>
              <a:rPr lang="mr-IN" altLang="zh-CN" sz="1600" dirty="0">
                <a:solidFill>
                  <a:srgbClr val="B40062"/>
                </a:solidFill>
                <a:latin typeface="Consolas" charset="0"/>
                <a:ea typeface="Consolas" charset="0"/>
                <a:cs typeface="Consolas" charset="0"/>
              </a:rPr>
              <a:t>int</a:t>
            </a:r>
            <a:r>
              <a:rPr lang="mr-IN" altLang="zh-CN" sz="1600" dirty="0">
                <a:latin typeface="Consolas" charset="0"/>
                <a:ea typeface="Consolas" charset="0"/>
                <a:cs typeface="Consolas" charset="0"/>
              </a:rPr>
              <a:t> i = 0; i &lt; 2; ++i) {</a:t>
            </a:r>
            <a:endParaRPr lang="zh-CN" altLang="en-US" sz="1600" dirty="0">
              <a:latin typeface="Consolas" charset="0"/>
              <a:ea typeface="Consolas" charset="0"/>
              <a:cs typeface="Consolas" charset="0"/>
            </a:endParaRP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action(p[</a:t>
            </a:r>
            <a:r>
              <a:rPr lang="en-US" altLang="zh-CN" sz="1600" dirty="0" err="1">
                <a:latin typeface="Consolas" charset="0"/>
                <a:ea typeface="Consolas" charset="0"/>
                <a:cs typeface="Consolas" charset="0"/>
              </a:rPr>
              <a:t>i</a:t>
            </a:r>
            <a:r>
              <a:rPr lang="en-US" altLang="zh-CN" sz="1600" dirty="0">
                <a:latin typeface="Consolas" charset="0"/>
                <a:ea typeface="Consolas" charset="0"/>
                <a:cs typeface="Consolas" charset="0"/>
              </a:rPr>
              <a:t>]);</a:t>
            </a:r>
            <a:endParaRPr lang="zh-CN" altLang="en-US" sz="1600" dirty="0">
              <a:latin typeface="Consolas" charset="0"/>
              <a:ea typeface="Consolas" charset="0"/>
              <a:cs typeface="Consolas" charset="0"/>
            </a:endParaRPr>
          </a:p>
          <a:p>
            <a:r>
              <a:rPr lang="zh-CN" altLang="en-US" sz="1600" dirty="0">
                <a:latin typeface="Consolas" charset="0"/>
                <a:ea typeface="Consolas" charset="0"/>
                <a:cs typeface="Consolas" charset="0"/>
              </a:rPr>
              <a:t>	</a:t>
            </a:r>
            <a:r>
              <a:rPr lang="en-US" altLang="zh-CN" sz="1600" dirty="0">
                <a:latin typeface="Consolas" charset="0"/>
                <a:ea typeface="Consolas" charset="0"/>
                <a:cs typeface="Consolas" charset="0"/>
              </a:rPr>
              <a:t>}</a:t>
            </a:r>
          </a:p>
          <a:p>
            <a:r>
              <a:rPr lang="en-US" altLang="zh-CN" sz="1600" dirty="0">
                <a:latin typeface="Consolas" charset="0"/>
                <a:ea typeface="Consolas" charset="0"/>
                <a:cs typeface="Consolas" charset="0"/>
              </a:rPr>
              <a:t>	return 0;</a:t>
            </a:r>
          </a:p>
          <a:p>
            <a:r>
              <a:rPr lang="en-US" altLang="zh-CN" sz="1600" dirty="0">
                <a:latin typeface="Consolas" charset="0"/>
                <a:ea typeface="Consolas" charset="0"/>
                <a:cs typeface="Consolas" charset="0"/>
              </a:rPr>
              <a:t>}</a:t>
            </a:r>
            <a:endParaRPr lang="is-IS" altLang="zh-CN" sz="1600" dirty="0">
              <a:latin typeface="Consolas" charset="0"/>
              <a:ea typeface="Consolas" charset="0"/>
              <a:cs typeface="Consolas" charset="0"/>
            </a:endParaRPr>
          </a:p>
        </p:txBody>
      </p:sp>
      <p:sp>
        <p:nvSpPr>
          <p:cNvPr id="2" name="标题 1"/>
          <p:cNvSpPr>
            <a:spLocks noGrp="1"/>
          </p:cNvSpPr>
          <p:nvPr>
            <p:ph type="title"/>
          </p:nvPr>
        </p:nvSpPr>
        <p:spPr>
          <a:xfrm>
            <a:off x="6804248" y="168882"/>
            <a:ext cx="2126060" cy="1325563"/>
          </a:xfrm>
        </p:spPr>
        <p:txBody>
          <a:bodyPr/>
          <a:lstStyle/>
          <a:p>
            <a:pPr algn="r"/>
            <a:r>
              <a:rPr kumimoji="1" lang="zh-CN" altLang="en-US" dirty="0">
                <a:solidFill>
                  <a:srgbClr val="0070C0"/>
                </a:solidFill>
              </a:rPr>
              <a:t>示例</a:t>
            </a:r>
          </a:p>
        </p:txBody>
      </p:sp>
      <p:sp>
        <p:nvSpPr>
          <p:cNvPr id="7" name="矩形 6"/>
          <p:cNvSpPr/>
          <p:nvPr/>
        </p:nvSpPr>
        <p:spPr>
          <a:xfrm>
            <a:off x="6230516" y="5733256"/>
            <a:ext cx="2445940" cy="646331"/>
          </a:xfrm>
          <a:prstGeom prst="rect">
            <a:avLst/>
          </a:prstGeom>
        </p:spPr>
        <p:txBody>
          <a:bodyPr wrap="square">
            <a:spAutoFit/>
          </a:bodyPr>
          <a:lstStyle/>
          <a:p>
            <a:r>
              <a:rPr lang="en-US" altLang="zh-CN" b="1" dirty="0">
                <a:solidFill>
                  <a:srgbClr val="00B050"/>
                </a:solidFill>
                <a:latin typeface="AndaleMono" charset="0"/>
              </a:rPr>
              <a:t>dog run</a:t>
            </a:r>
            <a:endParaRPr lang="zh-CN" altLang="en-US" b="1" dirty="0">
              <a:solidFill>
                <a:srgbClr val="00B050"/>
              </a:solidFill>
              <a:latin typeface="AndaleMono" charset="0"/>
            </a:endParaRPr>
          </a:p>
          <a:p>
            <a:r>
              <a:rPr lang="en-US" altLang="zh-CN" b="1" dirty="0">
                <a:solidFill>
                  <a:srgbClr val="00B050"/>
                </a:solidFill>
                <a:latin typeface="AndaleMono" charset="0"/>
              </a:rPr>
              <a:t>bird fly</a:t>
            </a:r>
            <a:endParaRPr lang="zh-CN" altLang="en-US" b="1" dirty="0">
              <a:solidFill>
                <a:srgbClr val="00B050"/>
              </a:solidFill>
            </a:endParaRPr>
          </a:p>
        </p:txBody>
      </p:sp>
      <p:sp>
        <p:nvSpPr>
          <p:cNvPr id="8" name="文本框 7"/>
          <p:cNvSpPr txBox="1"/>
          <p:nvPr/>
        </p:nvSpPr>
        <p:spPr>
          <a:xfrm>
            <a:off x="6300192" y="5271591"/>
            <a:ext cx="1415772" cy="461665"/>
          </a:xfrm>
          <a:prstGeom prst="rect">
            <a:avLst/>
          </a:prstGeom>
          <a:solidFill>
            <a:srgbClr val="FFFF00"/>
          </a:solidFill>
        </p:spPr>
        <p:txBody>
          <a:bodyPr wrap="none" rtlCol="0">
            <a:spAutoFit/>
          </a:bodyPr>
          <a:lstStyle/>
          <a:p>
            <a:r>
              <a:rPr kumimoji="1" lang="zh-CN" altLang="en-US" sz="2400" b="1" dirty="0"/>
              <a:t>运行结果</a:t>
            </a:r>
          </a:p>
        </p:txBody>
      </p:sp>
    </p:spTree>
    <p:extLst>
      <p:ext uri="{BB962C8B-B14F-4D97-AF65-F5344CB8AC3E}">
        <p14:creationId xmlns:p14="http://schemas.microsoft.com/office/powerpoint/2010/main" val="6000930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回忆：多重继承</a:t>
            </a:r>
          </a:p>
        </p:txBody>
      </p:sp>
      <p:sp>
        <p:nvSpPr>
          <p:cNvPr id="3" name="内容占位符 2"/>
          <p:cNvSpPr>
            <a:spLocks noGrp="1"/>
          </p:cNvSpPr>
          <p:nvPr>
            <p:ph idx="1"/>
          </p:nvPr>
        </p:nvSpPr>
        <p:spPr/>
        <p:txBody>
          <a:bodyPr/>
          <a:lstStyle/>
          <a:p>
            <a:r>
              <a:rPr kumimoji="1" lang="zh-CN" altLang="en-US" dirty="0"/>
              <a:t>利：</a:t>
            </a:r>
          </a:p>
          <a:p>
            <a:pPr lvl="1"/>
            <a:r>
              <a:rPr kumimoji="1" lang="zh-CN" altLang="en-US" dirty="0"/>
              <a:t>清晰，符合直觉</a:t>
            </a:r>
          </a:p>
          <a:p>
            <a:pPr lvl="1"/>
            <a:r>
              <a:rPr kumimoji="1" lang="zh-CN" altLang="en-US" dirty="0"/>
              <a:t>结合多个接口</a:t>
            </a:r>
          </a:p>
          <a:p>
            <a:pPr lvl="1"/>
            <a:endParaRPr kumimoji="1" lang="zh-CN" altLang="en-US" dirty="0"/>
          </a:p>
          <a:p>
            <a:r>
              <a:rPr kumimoji="1" lang="zh-CN" altLang="en-US" dirty="0"/>
              <a:t>弊：</a:t>
            </a:r>
          </a:p>
          <a:p>
            <a:pPr lvl="1"/>
            <a:r>
              <a:rPr kumimoji="1" lang="zh-CN" altLang="en-US" dirty="0"/>
              <a:t>二义性：如果派生类</a:t>
            </a:r>
            <a:r>
              <a:rPr kumimoji="1" lang="en-US" altLang="zh-CN" dirty="0"/>
              <a:t>D</a:t>
            </a:r>
            <a:r>
              <a:rPr kumimoji="1" lang="zh-CN" altLang="en-US" dirty="0"/>
              <a:t>继承的两个基类</a:t>
            </a:r>
            <a:r>
              <a:rPr kumimoji="1" lang="en-US" altLang="zh-CN" dirty="0"/>
              <a:t>A,B</a:t>
            </a:r>
            <a:r>
              <a:rPr kumimoji="1" lang="zh-CN" altLang="en-US" dirty="0"/>
              <a:t>，有</a:t>
            </a:r>
            <a:r>
              <a:rPr kumimoji="1" lang="zh-CN" altLang="en-US" dirty="0">
                <a:solidFill>
                  <a:srgbClr val="FF0000"/>
                </a:solidFill>
              </a:rPr>
              <a:t>同名成员</a:t>
            </a:r>
            <a:r>
              <a:rPr kumimoji="1" lang="en-US" altLang="zh-CN" dirty="0"/>
              <a:t>a</a:t>
            </a:r>
            <a:r>
              <a:rPr kumimoji="1" lang="zh-CN" altLang="en-US" dirty="0"/>
              <a:t>，则访问</a:t>
            </a:r>
            <a:r>
              <a:rPr kumimoji="1" lang="en-US" altLang="zh-CN" dirty="0"/>
              <a:t>D</a:t>
            </a:r>
            <a:r>
              <a:rPr kumimoji="1" lang="zh-CN" altLang="en-US" dirty="0"/>
              <a:t>中</a:t>
            </a:r>
            <a:r>
              <a:rPr kumimoji="1" lang="en-US" altLang="zh-CN" dirty="0"/>
              <a:t>a</a:t>
            </a:r>
            <a:r>
              <a:rPr kumimoji="1" lang="zh-CN" altLang="en-US" dirty="0"/>
              <a:t>时，编译器无法判断要访问的哪一个基类成员。</a:t>
            </a:r>
          </a:p>
          <a:p>
            <a:pPr lvl="1"/>
            <a:r>
              <a:rPr kumimoji="1" lang="zh-CN" altLang="en-US" dirty="0"/>
              <a:t>钻石型继承树（</a:t>
            </a:r>
            <a:r>
              <a:rPr kumimoji="1" lang="en-US" altLang="zh-CN" dirty="0"/>
              <a:t>DOD</a:t>
            </a:r>
            <a:r>
              <a:rPr kumimoji="1" lang="zh-CN" altLang="en-US" dirty="0"/>
              <a:t>：</a:t>
            </a:r>
            <a:r>
              <a:rPr kumimoji="1" lang="en-US" altLang="zh-CN" dirty="0"/>
              <a:t>Diamond Of Death</a:t>
            </a:r>
            <a:r>
              <a:rPr kumimoji="1" lang="zh-CN" altLang="en-US" dirty="0"/>
              <a:t>）带来的数据冗余：右图中如果 </a:t>
            </a:r>
            <a:r>
              <a:rPr kumimoji="1" lang="en-US" altLang="zh-CN" dirty="0" err="1"/>
              <a:t>InputFile</a:t>
            </a:r>
            <a:r>
              <a:rPr kumimoji="1" lang="zh-CN" altLang="en-US" dirty="0"/>
              <a:t> 和 </a:t>
            </a:r>
            <a:r>
              <a:rPr kumimoji="1" lang="en-US" altLang="zh-CN" dirty="0" err="1"/>
              <a:t>OutputFile</a:t>
            </a:r>
            <a:r>
              <a:rPr kumimoji="1" lang="zh-CN" altLang="en-US" dirty="0"/>
              <a:t> 都含有继承自 </a:t>
            </a:r>
            <a:r>
              <a:rPr kumimoji="1" lang="en-US" altLang="zh-CN" dirty="0"/>
              <a:t>File</a:t>
            </a:r>
            <a:r>
              <a:rPr kumimoji="1" lang="zh-CN" altLang="en-US" dirty="0"/>
              <a:t> 的 </a:t>
            </a:r>
            <a:r>
              <a:rPr kumimoji="1" lang="en-US" altLang="zh-CN" dirty="0"/>
              <a:t>filename</a:t>
            </a:r>
            <a:r>
              <a:rPr kumimoji="1" lang="zh-CN" altLang="en-US" dirty="0"/>
              <a:t> 变量，则 </a:t>
            </a:r>
            <a:r>
              <a:rPr kumimoji="1" lang="en-US" altLang="zh-CN" dirty="0" err="1"/>
              <a:t>IOFile</a:t>
            </a:r>
            <a:r>
              <a:rPr kumimoji="1" lang="zh-CN" altLang="en-US" dirty="0"/>
              <a:t> 会有</a:t>
            </a:r>
            <a:r>
              <a:rPr kumimoji="1" lang="zh-CN" altLang="en-US" dirty="0">
                <a:solidFill>
                  <a:srgbClr val="FF0000"/>
                </a:solidFill>
              </a:rPr>
              <a:t>两份</a:t>
            </a:r>
            <a:r>
              <a:rPr kumimoji="1" lang="zh-CN" altLang="en-US" dirty="0"/>
              <a:t>独立的 </a:t>
            </a:r>
            <a:r>
              <a:rPr kumimoji="1" lang="en-US" altLang="zh-CN" dirty="0"/>
              <a:t>filename</a:t>
            </a:r>
            <a:r>
              <a:rPr kumimoji="1" lang="zh-CN" altLang="en-US" dirty="0"/>
              <a:t>，而这实际上并不需要。</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24</a:t>
            </a:fld>
            <a:endParaRPr lang="en-US" altLang="zh-CN"/>
          </a:p>
        </p:txBody>
      </p:sp>
      <p:sp>
        <p:nvSpPr>
          <p:cNvPr id="6" name="圆角矩形 5"/>
          <p:cNvSpPr/>
          <p:nvPr/>
        </p:nvSpPr>
        <p:spPr>
          <a:xfrm>
            <a:off x="4283968" y="1268760"/>
            <a:ext cx="151216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latin typeface="Courier" charset="0"/>
                <a:ea typeface="Courier" charset="0"/>
                <a:cs typeface="Courier" charset="0"/>
              </a:rPr>
              <a:t>InputFile</a:t>
            </a:r>
            <a:endParaRPr kumimoji="1" lang="zh-CN" altLang="en-US" dirty="0">
              <a:latin typeface="Courier" charset="0"/>
              <a:ea typeface="Courier" charset="0"/>
              <a:cs typeface="Courier" charset="0"/>
            </a:endParaRPr>
          </a:p>
        </p:txBody>
      </p:sp>
      <p:sp>
        <p:nvSpPr>
          <p:cNvPr id="7" name="圆角矩形 6"/>
          <p:cNvSpPr/>
          <p:nvPr/>
        </p:nvSpPr>
        <p:spPr>
          <a:xfrm>
            <a:off x="6873824" y="1268760"/>
            <a:ext cx="1658616"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a:latin typeface="Courier" charset="0"/>
                <a:ea typeface="Courier" charset="0"/>
                <a:cs typeface="Courier" charset="0"/>
              </a:rPr>
              <a:t>OutputFile</a:t>
            </a:r>
            <a:endParaRPr kumimoji="1" lang="zh-CN" altLang="en-US" dirty="0">
              <a:latin typeface="Courier" charset="0"/>
              <a:ea typeface="Courier" charset="0"/>
              <a:cs typeface="Courier" charset="0"/>
            </a:endParaRPr>
          </a:p>
        </p:txBody>
      </p:sp>
      <p:sp>
        <p:nvSpPr>
          <p:cNvPr id="8" name="圆角矩形 7"/>
          <p:cNvSpPr/>
          <p:nvPr/>
        </p:nvSpPr>
        <p:spPr>
          <a:xfrm>
            <a:off x="5776731" y="229384"/>
            <a:ext cx="108012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Courier" charset="0"/>
                <a:ea typeface="Courier" charset="0"/>
                <a:cs typeface="Courier" charset="0"/>
              </a:rPr>
              <a:t>File</a:t>
            </a:r>
            <a:endParaRPr kumimoji="1" lang="zh-CN" altLang="en-US" dirty="0">
              <a:latin typeface="Courier" charset="0"/>
              <a:ea typeface="Courier" charset="0"/>
              <a:cs typeface="Courier" charset="0"/>
            </a:endParaRPr>
          </a:p>
        </p:txBody>
      </p:sp>
      <p:sp>
        <p:nvSpPr>
          <p:cNvPr id="9" name="圆角矩形 8"/>
          <p:cNvSpPr/>
          <p:nvPr/>
        </p:nvSpPr>
        <p:spPr>
          <a:xfrm>
            <a:off x="5868144" y="2411408"/>
            <a:ext cx="1080120"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latin typeface="Courier" charset="0"/>
                <a:ea typeface="Courier" charset="0"/>
                <a:cs typeface="Courier" charset="0"/>
              </a:rPr>
              <a:t>IOFile</a:t>
            </a:r>
            <a:endParaRPr kumimoji="1" lang="zh-CN" altLang="en-US" dirty="0">
              <a:latin typeface="Courier" charset="0"/>
              <a:ea typeface="Courier" charset="0"/>
              <a:cs typeface="Courier" charset="0"/>
            </a:endParaRPr>
          </a:p>
        </p:txBody>
      </p:sp>
      <p:cxnSp>
        <p:nvCxnSpPr>
          <p:cNvPr id="11" name="直线箭头连接符 10"/>
          <p:cNvCxnSpPr>
            <a:stCxn id="9" idx="0"/>
          </p:cNvCxnSpPr>
          <p:nvPr/>
        </p:nvCxnSpPr>
        <p:spPr>
          <a:xfrm flipH="1" flipV="1">
            <a:off x="5256076" y="1772816"/>
            <a:ext cx="1152128" cy="638592"/>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 name="直线箭头连接符 11"/>
          <p:cNvCxnSpPr>
            <a:stCxn id="9" idx="0"/>
            <a:endCxn id="7" idx="2"/>
          </p:cNvCxnSpPr>
          <p:nvPr/>
        </p:nvCxnSpPr>
        <p:spPr>
          <a:xfrm flipV="1">
            <a:off x="6408204" y="1772816"/>
            <a:ext cx="1294928" cy="638592"/>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 name="直线箭头连接符 14"/>
          <p:cNvCxnSpPr>
            <a:stCxn id="6" idx="0"/>
            <a:endCxn id="8" idx="2"/>
          </p:cNvCxnSpPr>
          <p:nvPr/>
        </p:nvCxnSpPr>
        <p:spPr>
          <a:xfrm flipV="1">
            <a:off x="5040052" y="733440"/>
            <a:ext cx="1276739" cy="535320"/>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8" name="直线箭头连接符 17"/>
          <p:cNvCxnSpPr>
            <a:stCxn id="7" idx="0"/>
            <a:endCxn id="8" idx="2"/>
          </p:cNvCxnSpPr>
          <p:nvPr/>
        </p:nvCxnSpPr>
        <p:spPr>
          <a:xfrm flipH="1" flipV="1">
            <a:off x="6316791" y="733440"/>
            <a:ext cx="1386341" cy="535320"/>
          </a:xfrm>
          <a:prstGeom prst="straightConnector1">
            <a:avLst/>
          </a:prstGeom>
          <a:ln w="22225">
            <a:solidFill>
              <a:srgbClr val="7030A0"/>
            </a:solidFill>
            <a:tailEnd type="arrow"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485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多重继承中的虚函数</a:t>
            </a:r>
          </a:p>
        </p:txBody>
      </p:sp>
      <p:sp>
        <p:nvSpPr>
          <p:cNvPr id="3" name="内容占位符 2"/>
          <p:cNvSpPr>
            <a:spLocks noGrp="1"/>
          </p:cNvSpPr>
          <p:nvPr>
            <p:ph idx="1"/>
          </p:nvPr>
        </p:nvSpPr>
        <p:spPr/>
        <p:txBody>
          <a:bodyPr/>
          <a:lstStyle/>
          <a:p>
            <a:r>
              <a:rPr kumimoji="1" lang="en-US" altLang="zh-CN" dirty="0"/>
              <a:t>Best Practice</a:t>
            </a:r>
            <a:r>
              <a:rPr kumimoji="1" lang="zh-CN" altLang="en-US" dirty="0"/>
              <a:t>：</a:t>
            </a:r>
          </a:p>
          <a:p>
            <a:pPr lvl="1"/>
            <a:r>
              <a:rPr kumimoji="1" lang="zh-CN" altLang="en-US" dirty="0"/>
              <a:t>最多继承一个非抽象类（</a:t>
            </a:r>
            <a:r>
              <a:rPr kumimoji="1" lang="en-US" altLang="zh-CN" dirty="0"/>
              <a:t>is-a</a:t>
            </a:r>
            <a:r>
              <a:rPr kumimoji="1" lang="zh-CN" altLang="en-US" dirty="0"/>
              <a:t>）</a:t>
            </a:r>
            <a:endParaRPr kumimoji="1" lang="en-US" altLang="zh-CN" dirty="0"/>
          </a:p>
          <a:p>
            <a:pPr lvl="1"/>
            <a:r>
              <a:rPr kumimoji="1" lang="zh-CN" altLang="en-US" dirty="0"/>
              <a:t>可以继承多个抽象类（接口）</a:t>
            </a:r>
            <a:endParaRPr kumimoji="1" lang="en-US" altLang="zh-CN" dirty="0"/>
          </a:p>
          <a:p>
            <a:pPr lvl="1"/>
            <a:endParaRPr kumimoji="1" lang="zh-CN" altLang="en-US" dirty="0"/>
          </a:p>
          <a:p>
            <a:r>
              <a:rPr kumimoji="1" lang="zh-CN" altLang="en-US" dirty="0"/>
              <a:t>为什么？</a:t>
            </a:r>
            <a:endParaRPr kumimoji="1" lang="en-US" altLang="zh-CN" dirty="0"/>
          </a:p>
          <a:p>
            <a:pPr lvl="1"/>
            <a:r>
              <a:rPr kumimoji="1" lang="zh-CN" altLang="en-US" dirty="0">
                <a:solidFill>
                  <a:srgbClr val="FF0000"/>
                </a:solidFill>
              </a:rPr>
              <a:t>避免</a:t>
            </a:r>
            <a:r>
              <a:rPr kumimoji="1" lang="zh-CN" altLang="en-US" dirty="0"/>
              <a:t> 多重继承的二义性</a:t>
            </a:r>
            <a:endParaRPr kumimoji="1" lang="en-US" altLang="zh-CN" dirty="0"/>
          </a:p>
          <a:p>
            <a:pPr lvl="1"/>
            <a:r>
              <a:rPr kumimoji="1" lang="zh-CN" altLang="en-US" dirty="0">
                <a:solidFill>
                  <a:srgbClr val="FF0000"/>
                </a:solidFill>
              </a:rPr>
              <a:t>利用</a:t>
            </a:r>
            <a:r>
              <a:rPr kumimoji="1" lang="zh-CN" altLang="en-US" dirty="0"/>
              <a:t> 一个对象可以实现多个接口</a:t>
            </a:r>
            <a:endParaRPr kumimoji="1" lang="en-US" altLang="zh-CN"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25</a:t>
            </a:fld>
            <a:endParaRPr lang="en-US" altLang="zh-CN"/>
          </a:p>
        </p:txBody>
      </p:sp>
    </p:spTree>
    <p:extLst>
      <p:ext uri="{BB962C8B-B14F-4D97-AF65-F5344CB8AC3E}">
        <p14:creationId xmlns:p14="http://schemas.microsoft.com/office/powerpoint/2010/main" val="6032652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多重继承示例</a:t>
            </a:r>
          </a:p>
        </p:txBody>
      </p:sp>
      <p:sp>
        <p:nvSpPr>
          <p:cNvPr id="6" name="矩形 5"/>
          <p:cNvSpPr/>
          <p:nvPr/>
        </p:nvSpPr>
        <p:spPr>
          <a:xfrm>
            <a:off x="395536" y="162066"/>
            <a:ext cx="8280920" cy="6632585"/>
          </a:xfrm>
          <a:prstGeom prst="rect">
            <a:avLst/>
          </a:prstGeom>
        </p:spPr>
        <p:txBody>
          <a:bodyPr wrap="square">
            <a:spAutoFit/>
          </a:bodyPr>
          <a:lstStyle/>
          <a:p>
            <a:r>
              <a:rPr lang="en-US" altLang="zh-CN" sz="1700" dirty="0">
                <a:solidFill>
                  <a:srgbClr val="6E200D"/>
                </a:solidFill>
                <a:latin typeface="Consolas" charset="0"/>
                <a:ea typeface="Consolas" charset="0"/>
                <a:cs typeface="Consolas" charset="0"/>
              </a:rPr>
              <a:t>#include </a:t>
            </a:r>
            <a:r>
              <a:rPr lang="en-US" altLang="zh-CN" sz="1700" dirty="0">
                <a:solidFill>
                  <a:srgbClr val="BA0011"/>
                </a:solidFill>
                <a:latin typeface="Consolas" charset="0"/>
                <a:ea typeface="Consolas" charset="0"/>
                <a:cs typeface="Consolas" charset="0"/>
              </a:rPr>
              <a:t>&lt;iostream&gt;</a:t>
            </a:r>
            <a:endParaRPr lang="en-US" altLang="zh-CN" sz="1700" dirty="0">
              <a:solidFill>
                <a:srgbClr val="6E200D"/>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using</a:t>
            </a:r>
            <a:r>
              <a:rPr lang="en-US" altLang="zh-CN"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namespace</a:t>
            </a:r>
            <a:r>
              <a:rPr lang="en-US" altLang="zh-CN" sz="1700" dirty="0">
                <a:solidFill>
                  <a:srgbClr val="000000"/>
                </a:solidFill>
                <a:latin typeface="Consolas" charset="0"/>
                <a:ea typeface="Consolas" charset="0"/>
                <a:cs typeface="Consolas" charset="0"/>
              </a:rPr>
              <a:t> </a:t>
            </a:r>
            <a:r>
              <a:rPr lang="en-US" altLang="zh-CN" sz="1700" dirty="0" err="1">
                <a:solidFill>
                  <a:srgbClr val="000000"/>
                </a:solidFill>
                <a:latin typeface="Consolas" charset="0"/>
                <a:ea typeface="Consolas" charset="0"/>
                <a:cs typeface="Consolas" charset="0"/>
              </a:rPr>
              <a:t>std</a:t>
            </a:r>
            <a:r>
              <a:rPr lang="en-US" altLang="zh-CN" sz="1700" dirty="0">
                <a:solidFill>
                  <a:srgbClr val="000000"/>
                </a:solidFill>
                <a:latin typeface="Consolas" charset="0"/>
                <a:ea typeface="Consolas" charset="0"/>
                <a:cs typeface="Consolas" charset="0"/>
              </a:rPr>
              <a:t>;</a:t>
            </a:r>
            <a:endParaRPr lang="zh-CN" altLang="en-US" sz="1700" dirty="0">
              <a:solidFill>
                <a:srgbClr val="000000"/>
              </a:solidFill>
              <a:latin typeface="Consolas" charset="0"/>
              <a:ea typeface="Consolas" charset="0"/>
              <a:cs typeface="Consolas" charset="0"/>
            </a:endParaRPr>
          </a:p>
          <a:p>
            <a:endParaRPr lang="en-US" altLang="zh-CN"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 </a:t>
            </a:r>
            <a:r>
              <a:rPr lang="en-US" altLang="zh-CN" sz="1700" dirty="0" err="1">
                <a:latin typeface="Consolas" charset="0"/>
                <a:ea typeface="Consolas" charset="0"/>
                <a:cs typeface="Consolas" charset="0"/>
              </a:rPr>
              <a:t>WhatCanSpeak</a:t>
            </a:r>
            <a:r>
              <a:rPr lang="en-US" altLang="zh-CN" sz="1700" dirty="0">
                <a:solidFill>
                  <a:srgbClr val="B40062"/>
                </a:solidFill>
                <a:latin typeface="Consolas" charset="0"/>
                <a:ea typeface="Consolas" charset="0"/>
                <a:cs typeface="Consolas" charset="0"/>
              </a:rPr>
              <a:t> </a:t>
            </a:r>
            <a:r>
              <a:rPr lang="en-US" altLang="zh-CN" sz="1700" dirty="0">
                <a:latin typeface="Consolas" charset="0"/>
                <a:ea typeface="Consolas" charset="0"/>
                <a:cs typeface="Consolas" charset="0"/>
              </a:rPr>
              <a:t>{</a:t>
            </a:r>
          </a:p>
          <a:p>
            <a:r>
              <a:rPr lang="en-US" altLang="zh-CN" sz="1700" dirty="0">
                <a:solidFill>
                  <a:srgbClr val="B40062"/>
                </a:solidFill>
                <a:latin typeface="Consolas" charset="0"/>
                <a:ea typeface="Consolas" charset="0"/>
                <a:cs typeface="Consolas" charset="0"/>
              </a:rPr>
              <a:t>public:</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WhatCanSpeak</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void speak() = 0;  };</a:t>
            </a:r>
          </a:p>
          <a:p>
            <a:r>
              <a:rPr lang="en-US" altLang="zh-CN" sz="1700" dirty="0">
                <a:solidFill>
                  <a:srgbClr val="B40062"/>
                </a:solidFill>
                <a:latin typeface="Consolas" charset="0"/>
                <a:ea typeface="Consolas" charset="0"/>
                <a:cs typeface="Consolas" charset="0"/>
              </a:rPr>
              <a:t>class </a:t>
            </a:r>
            <a:r>
              <a:rPr lang="en-US" altLang="zh-CN" sz="1700" dirty="0" err="1">
                <a:latin typeface="Consolas" charset="0"/>
                <a:ea typeface="Consolas" charset="0"/>
                <a:cs typeface="Consolas" charset="0"/>
              </a:rPr>
              <a:t>WhatCanMotion</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public:</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WhatCanMotion</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	virtual </a:t>
            </a:r>
            <a:r>
              <a:rPr lang="en-US" altLang="zh-CN" sz="1700" dirty="0">
                <a:latin typeface="Consolas" charset="0"/>
                <a:ea typeface="Consolas" charset="0"/>
                <a:cs typeface="Consolas" charset="0"/>
              </a:rPr>
              <a:t>void motion() = 0;   };</a:t>
            </a:r>
          </a:p>
          <a:p>
            <a:r>
              <a:rPr lang="en-US" altLang="zh-CN" sz="1700" dirty="0">
                <a:solidFill>
                  <a:srgbClr val="B40062"/>
                </a:solidFill>
                <a:latin typeface="Consolas" charset="0"/>
                <a:ea typeface="Consolas" charset="0"/>
                <a:cs typeface="Consolas" charset="0"/>
              </a:rPr>
              <a:t>class </a:t>
            </a:r>
            <a:r>
              <a:rPr lang="en-US" altLang="zh-CN" sz="1700" dirty="0">
                <a:latin typeface="Consolas" charset="0"/>
                <a:ea typeface="Consolas" charset="0"/>
                <a:cs typeface="Consolas" charset="0"/>
              </a:rPr>
              <a:t>Human</a:t>
            </a:r>
            <a:r>
              <a:rPr lang="en-US" altLang="zh-CN" sz="1700" dirty="0">
                <a:solidFill>
                  <a:srgbClr val="B40062"/>
                </a:solidFill>
                <a:latin typeface="Consolas" charset="0"/>
                <a:ea typeface="Consolas" charset="0"/>
                <a:cs typeface="Consolas" charset="0"/>
              </a:rPr>
              <a:t> : public </a:t>
            </a:r>
            <a:r>
              <a:rPr lang="en-US" altLang="zh-CN" sz="1700" dirty="0" err="1">
                <a:latin typeface="Consolas" charset="0"/>
                <a:ea typeface="Consolas" charset="0"/>
                <a:cs typeface="Consolas" charset="0"/>
              </a:rPr>
              <a:t>WhatCanSpeak</a:t>
            </a:r>
            <a:r>
              <a:rPr lang="en-US" altLang="zh-CN" sz="1700" dirty="0">
                <a:solidFill>
                  <a:srgbClr val="B40062"/>
                </a:solidFill>
                <a:latin typeface="Consolas" charset="0"/>
                <a:ea typeface="Consolas" charset="0"/>
                <a:cs typeface="Consolas" charset="0"/>
              </a:rPr>
              <a:t>, public </a:t>
            </a:r>
            <a:r>
              <a:rPr lang="en-US" altLang="zh-CN" sz="1700" dirty="0" err="1">
                <a:latin typeface="Consolas" charset="0"/>
                <a:ea typeface="Consolas" charset="0"/>
                <a:cs typeface="Consolas" charset="0"/>
              </a:rPr>
              <a:t>WhatCanMotion</a:t>
            </a:r>
            <a:endParaRPr lang="en-US" altLang="zh-CN" sz="1700" dirty="0">
              <a:latin typeface="Consolas" charset="0"/>
              <a:ea typeface="Consolas" charset="0"/>
              <a:cs typeface="Consolas" charset="0"/>
            </a:endParaRPr>
          </a:p>
          <a:p>
            <a:r>
              <a:rPr lang="en-US" altLang="zh-CN" sz="1700" dirty="0">
                <a:latin typeface="Consolas" charset="0"/>
                <a:ea typeface="Consolas" charset="0"/>
                <a:cs typeface="Consolas" charset="0"/>
              </a:rPr>
              <a:t>{</a:t>
            </a:r>
          </a:p>
          <a:p>
            <a:r>
              <a:rPr lang="en-US" altLang="zh-CN" sz="1700" dirty="0">
                <a:solidFill>
                  <a:srgbClr val="B40062"/>
                </a:solidFill>
                <a:latin typeface="Consolas" charset="0"/>
                <a:ea typeface="Consolas" charset="0"/>
                <a:cs typeface="Consolas" charset="0"/>
              </a:rPr>
              <a:t>	void </a:t>
            </a:r>
            <a:r>
              <a:rPr lang="en-US" altLang="zh-CN" sz="1700" dirty="0">
                <a:latin typeface="Consolas" charset="0"/>
                <a:ea typeface="Consolas" charset="0"/>
                <a:cs typeface="Consolas" charset="0"/>
              </a:rPr>
              <a:t>speak() { </a:t>
            </a:r>
            <a:r>
              <a:rPr lang="en-US" altLang="zh-CN" sz="1700" dirty="0" err="1">
                <a:latin typeface="Consolas" charset="0"/>
                <a:ea typeface="Consolas" charset="0"/>
                <a:cs typeface="Consolas" charset="0"/>
              </a:rPr>
              <a:t>cout</a:t>
            </a:r>
            <a:r>
              <a:rPr lang="en-US" altLang="zh-CN" sz="1700" dirty="0">
                <a:latin typeface="Consolas" charset="0"/>
                <a:ea typeface="Consolas" charset="0"/>
                <a:cs typeface="Consolas" charset="0"/>
              </a:rPr>
              <a:t> &lt;&lt; </a:t>
            </a:r>
            <a:r>
              <a:rPr lang="en-US" altLang="zh-CN" sz="1700" dirty="0">
                <a:solidFill>
                  <a:srgbClr val="BA0011"/>
                </a:solidFill>
                <a:latin typeface="Consolas" charset="0"/>
              </a:rPr>
              <a:t>"say" </a:t>
            </a:r>
            <a:r>
              <a:rPr lang="en-US" altLang="zh-CN" sz="1700" dirty="0">
                <a:latin typeface="Consolas" charset="0"/>
                <a:ea typeface="Consolas" charset="0"/>
                <a:cs typeface="Consolas" charset="0"/>
              </a:rPr>
              <a:t>&lt;&lt; </a:t>
            </a:r>
            <a:r>
              <a:rPr lang="en-US" altLang="zh-CN" sz="1700" dirty="0" err="1">
                <a:latin typeface="Consolas" charset="0"/>
                <a:ea typeface="Consolas" charset="0"/>
                <a:cs typeface="Consolas" charset="0"/>
              </a:rPr>
              <a:t>endl</a:t>
            </a:r>
            <a:r>
              <a:rPr lang="en-US" altLang="zh-CN" sz="1700" dirty="0">
                <a:latin typeface="Consolas" charset="0"/>
                <a:ea typeface="Consolas" charset="0"/>
                <a:cs typeface="Consolas" charset="0"/>
              </a:rPr>
              <a:t>; }</a:t>
            </a:r>
          </a:p>
          <a:p>
            <a:r>
              <a:rPr lang="en-US" altLang="zh-CN" sz="1700" dirty="0">
                <a:solidFill>
                  <a:srgbClr val="B40062"/>
                </a:solidFill>
                <a:latin typeface="Consolas" charset="0"/>
                <a:ea typeface="Consolas" charset="0"/>
                <a:cs typeface="Consolas" charset="0"/>
              </a:rPr>
              <a:t>	void </a:t>
            </a:r>
            <a:r>
              <a:rPr lang="en-US" altLang="zh-CN" sz="1700" dirty="0">
                <a:latin typeface="Consolas" charset="0"/>
                <a:ea typeface="Consolas" charset="0"/>
                <a:cs typeface="Consolas" charset="0"/>
              </a:rPr>
              <a:t>motion() { </a:t>
            </a:r>
            <a:r>
              <a:rPr lang="en-US" altLang="zh-CN" sz="1700" dirty="0" err="1">
                <a:latin typeface="Consolas" charset="0"/>
                <a:ea typeface="Consolas" charset="0"/>
                <a:cs typeface="Consolas" charset="0"/>
              </a:rPr>
              <a:t>cout</a:t>
            </a:r>
            <a:r>
              <a:rPr lang="en-US" altLang="zh-CN" sz="1700" dirty="0">
                <a:latin typeface="Consolas" charset="0"/>
                <a:ea typeface="Consolas" charset="0"/>
                <a:cs typeface="Consolas" charset="0"/>
              </a:rPr>
              <a:t> &lt;&lt; </a:t>
            </a:r>
            <a:r>
              <a:rPr lang="en-US" altLang="zh-CN" sz="1700" dirty="0">
                <a:solidFill>
                  <a:srgbClr val="BA0011"/>
                </a:solidFill>
                <a:latin typeface="Consolas" charset="0"/>
              </a:rPr>
              <a:t>"walk" </a:t>
            </a:r>
            <a:r>
              <a:rPr lang="en-US" altLang="zh-CN" sz="1700" dirty="0">
                <a:latin typeface="Consolas" charset="0"/>
                <a:ea typeface="Consolas" charset="0"/>
                <a:cs typeface="Consolas" charset="0"/>
              </a:rPr>
              <a:t>&lt;&lt; </a:t>
            </a:r>
            <a:r>
              <a:rPr lang="en-US" altLang="zh-CN" sz="1700" dirty="0" err="1">
                <a:latin typeface="Consolas" charset="0"/>
                <a:ea typeface="Consolas" charset="0"/>
                <a:cs typeface="Consolas" charset="0"/>
              </a:rPr>
              <a:t>endl</a:t>
            </a:r>
            <a:r>
              <a:rPr lang="en-US" altLang="zh-CN" sz="1700" dirty="0">
                <a:latin typeface="Consolas" charset="0"/>
                <a:ea typeface="Consolas" charset="0"/>
                <a:cs typeface="Consolas" charset="0"/>
              </a:rPr>
              <a:t>; }</a:t>
            </a:r>
          </a:p>
          <a:p>
            <a:r>
              <a:rPr lang="en-US" altLang="zh-CN" sz="1700" dirty="0">
                <a:latin typeface="Consolas" charset="0"/>
                <a:ea typeface="Consolas" charset="0"/>
                <a:cs typeface="Consolas" charset="0"/>
              </a:rPr>
              <a:t>};</a:t>
            </a:r>
          </a:p>
          <a:p>
            <a:endParaRPr lang="en-US" altLang="zh-CN"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void </a:t>
            </a:r>
            <a:r>
              <a:rPr lang="en-US" altLang="zh-CN" sz="1700" dirty="0" err="1">
                <a:latin typeface="Consolas" charset="0"/>
                <a:ea typeface="Consolas" charset="0"/>
                <a:cs typeface="Consolas" charset="0"/>
              </a:rPr>
              <a:t>doSpeak</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WhatCanSpeak</a:t>
            </a:r>
            <a:r>
              <a:rPr lang="zh-CN" altLang="en-US" sz="1700" dirty="0">
                <a:latin typeface="Consolas" charset="0"/>
                <a:ea typeface="Consolas" charset="0"/>
                <a:cs typeface="Consolas" charset="0"/>
              </a:rPr>
              <a:t>*</a:t>
            </a:r>
            <a:r>
              <a:rPr lang="en-US" altLang="zh-CN" sz="1700" dirty="0">
                <a:latin typeface="Consolas" charset="0"/>
                <a:ea typeface="Consolas" charset="0"/>
                <a:cs typeface="Consolas" charset="0"/>
              </a:rPr>
              <a:t>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 {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-&gt;speak(); }</a:t>
            </a:r>
          </a:p>
          <a:p>
            <a:r>
              <a:rPr lang="en-US" altLang="zh-CN" sz="1700" dirty="0">
                <a:solidFill>
                  <a:srgbClr val="B40062"/>
                </a:solidFill>
                <a:latin typeface="Consolas" charset="0"/>
                <a:ea typeface="Consolas" charset="0"/>
                <a:cs typeface="Consolas" charset="0"/>
              </a:rPr>
              <a:t>void </a:t>
            </a:r>
            <a:r>
              <a:rPr lang="en-US" altLang="zh-CN" sz="1700" dirty="0" err="1">
                <a:latin typeface="Consolas" charset="0"/>
                <a:ea typeface="Consolas" charset="0"/>
                <a:cs typeface="Consolas" charset="0"/>
              </a:rPr>
              <a:t>doMotion</a:t>
            </a:r>
            <a:r>
              <a:rPr lang="en-US" altLang="zh-CN" sz="1700" dirty="0">
                <a:latin typeface="Consolas" charset="0"/>
                <a:ea typeface="Consolas" charset="0"/>
                <a:cs typeface="Consolas" charset="0"/>
              </a:rPr>
              <a:t>(</a:t>
            </a:r>
            <a:r>
              <a:rPr lang="en-US" altLang="zh-CN" sz="1700" dirty="0" err="1">
                <a:latin typeface="Consolas" charset="0"/>
                <a:ea typeface="Consolas" charset="0"/>
                <a:cs typeface="Consolas" charset="0"/>
              </a:rPr>
              <a:t>WhatCanMotion</a:t>
            </a:r>
            <a:r>
              <a:rPr lang="zh-CN" altLang="en-US" sz="1700" dirty="0">
                <a:latin typeface="Consolas" charset="0"/>
                <a:ea typeface="Consolas" charset="0"/>
                <a:cs typeface="Consolas" charset="0"/>
              </a:rPr>
              <a:t>*</a:t>
            </a:r>
            <a:r>
              <a:rPr lang="en-US" altLang="zh-CN" sz="1700" dirty="0">
                <a:latin typeface="Consolas" charset="0"/>
                <a:ea typeface="Consolas" charset="0"/>
                <a:cs typeface="Consolas" charset="0"/>
              </a:rPr>
              <a:t>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 { </a:t>
            </a:r>
            <a:r>
              <a:rPr lang="en-US" altLang="zh-CN" sz="1700" dirty="0" err="1">
                <a:latin typeface="Consolas" charset="0"/>
                <a:ea typeface="Consolas" charset="0"/>
                <a:cs typeface="Consolas" charset="0"/>
              </a:rPr>
              <a:t>obj</a:t>
            </a:r>
            <a:r>
              <a:rPr lang="en-US" altLang="zh-CN" sz="1700" dirty="0">
                <a:latin typeface="Consolas" charset="0"/>
                <a:ea typeface="Consolas" charset="0"/>
                <a:cs typeface="Consolas" charset="0"/>
              </a:rPr>
              <a:t>-&gt;motion(); }</a:t>
            </a:r>
          </a:p>
          <a:p>
            <a:r>
              <a:rPr lang="en-US" altLang="zh-CN" sz="1700" dirty="0">
                <a:solidFill>
                  <a:srgbClr val="B40062"/>
                </a:solidFill>
                <a:latin typeface="Consolas" charset="0"/>
                <a:ea typeface="Consolas" charset="0"/>
                <a:cs typeface="Consolas" charset="0"/>
              </a:rPr>
              <a:t>int</a:t>
            </a:r>
            <a:r>
              <a:rPr lang="en-US" altLang="zh-CN" sz="1700" dirty="0">
                <a:latin typeface="Consolas" charset="0"/>
                <a:ea typeface="Consolas" charset="0"/>
                <a:cs typeface="Consolas" charset="0"/>
              </a:rPr>
              <a:t> main()</a:t>
            </a:r>
          </a:p>
          <a:p>
            <a:r>
              <a:rPr lang="en-US" altLang="zh-CN" sz="1700" dirty="0">
                <a:latin typeface="Consolas" charset="0"/>
                <a:ea typeface="Consolas" charset="0"/>
                <a:cs typeface="Consolas" charset="0"/>
              </a:rPr>
              <a:t>{</a:t>
            </a:r>
          </a:p>
          <a:p>
            <a:r>
              <a:rPr lang="en-US" altLang="zh-CN" sz="1700" dirty="0">
                <a:latin typeface="Consolas" charset="0"/>
                <a:ea typeface="Consolas" charset="0"/>
                <a:cs typeface="Consolas" charset="0"/>
              </a:rPr>
              <a:t>	Human </a:t>
            </a:r>
            <a:r>
              <a:rPr lang="en-US" altLang="zh-CN" sz="1700" dirty="0" err="1">
                <a:latin typeface="Consolas" charset="0"/>
                <a:ea typeface="Consolas" charset="0"/>
                <a:cs typeface="Consolas" charset="0"/>
              </a:rPr>
              <a:t>human</a:t>
            </a:r>
            <a:r>
              <a:rPr lang="en-US" altLang="zh-CN" sz="1700" dirty="0">
                <a:latin typeface="Consolas" charset="0"/>
                <a:ea typeface="Consolas" charset="0"/>
                <a:cs typeface="Consolas" charset="0"/>
              </a:rPr>
              <a:t>;</a:t>
            </a:r>
          </a:p>
          <a:p>
            <a:r>
              <a:rPr lang="en-US" altLang="zh-CN" sz="1700" dirty="0">
                <a:latin typeface="Consolas" charset="0"/>
                <a:ea typeface="Consolas" charset="0"/>
                <a:cs typeface="Consolas" charset="0"/>
              </a:rPr>
              <a:t>	</a:t>
            </a:r>
            <a:r>
              <a:rPr lang="en-US" altLang="zh-CN" sz="1700" dirty="0" err="1">
                <a:latin typeface="Consolas" charset="0"/>
                <a:ea typeface="Consolas" charset="0"/>
                <a:cs typeface="Consolas" charset="0"/>
              </a:rPr>
              <a:t>doSpeak</a:t>
            </a:r>
            <a:r>
              <a:rPr lang="en-US" altLang="zh-CN" sz="1700" dirty="0">
                <a:latin typeface="Consolas" charset="0"/>
                <a:ea typeface="Consolas" charset="0"/>
                <a:cs typeface="Consolas" charset="0"/>
              </a:rPr>
              <a:t>(&amp;human); </a:t>
            </a:r>
            <a:r>
              <a:rPr lang="en-US" altLang="zh-CN" sz="1700" dirty="0" err="1">
                <a:latin typeface="Consolas" charset="0"/>
                <a:ea typeface="Consolas" charset="0"/>
                <a:cs typeface="Consolas" charset="0"/>
              </a:rPr>
              <a:t>doMotion</a:t>
            </a:r>
            <a:r>
              <a:rPr lang="en-US" altLang="zh-CN" sz="1700" dirty="0">
                <a:latin typeface="Consolas" charset="0"/>
                <a:ea typeface="Consolas" charset="0"/>
                <a:cs typeface="Consolas" charset="0"/>
              </a:rPr>
              <a:t>(&amp;human);</a:t>
            </a:r>
          </a:p>
          <a:p>
            <a:r>
              <a:rPr lang="en-US" altLang="zh-CN" sz="1700" dirty="0">
                <a:solidFill>
                  <a:srgbClr val="B40062"/>
                </a:solidFill>
                <a:latin typeface="Consolas" charset="0"/>
                <a:ea typeface="Consolas" charset="0"/>
                <a:cs typeface="Consolas" charset="0"/>
              </a:rPr>
              <a:t>	return </a:t>
            </a:r>
            <a:r>
              <a:rPr lang="en-US" altLang="zh-CN" sz="1700" dirty="0">
                <a:latin typeface="Consolas" charset="0"/>
                <a:ea typeface="Consolas" charset="0"/>
                <a:cs typeface="Consolas" charset="0"/>
              </a:rPr>
              <a:t>0;</a:t>
            </a:r>
          </a:p>
          <a:p>
            <a:r>
              <a:rPr lang="en-US" altLang="zh-CN" sz="1700" dirty="0">
                <a:latin typeface="Consolas" charset="0"/>
                <a:ea typeface="Consolas" charset="0"/>
                <a:cs typeface="Consolas" charset="0"/>
              </a:rPr>
              <a:t>}</a:t>
            </a:r>
            <a:endParaRPr lang="is-IS" altLang="zh-CN" sz="1700" dirty="0">
              <a:latin typeface="Consolas" charset="0"/>
              <a:ea typeface="Consolas" charset="0"/>
              <a:cs typeface="Consolas" charset="0"/>
            </a:endParaRPr>
          </a:p>
        </p:txBody>
      </p:sp>
      <p:sp>
        <p:nvSpPr>
          <p:cNvPr id="7" name="矩形 6"/>
          <p:cNvSpPr/>
          <p:nvPr/>
        </p:nvSpPr>
        <p:spPr>
          <a:xfrm>
            <a:off x="5870476" y="5834881"/>
            <a:ext cx="3168352" cy="646331"/>
          </a:xfrm>
          <a:prstGeom prst="rect">
            <a:avLst/>
          </a:prstGeom>
        </p:spPr>
        <p:txBody>
          <a:bodyPr wrap="square">
            <a:spAutoFit/>
          </a:bodyPr>
          <a:lstStyle/>
          <a:p>
            <a:r>
              <a:rPr lang="en-US" altLang="zh-CN" b="1" dirty="0">
                <a:solidFill>
                  <a:srgbClr val="00B050"/>
                </a:solidFill>
                <a:latin typeface="AndaleMono" charset="0"/>
              </a:rPr>
              <a:t>say</a:t>
            </a:r>
          </a:p>
          <a:p>
            <a:r>
              <a:rPr lang="en-US" altLang="zh-CN" b="1" dirty="0">
                <a:solidFill>
                  <a:srgbClr val="00B050"/>
                </a:solidFill>
                <a:latin typeface="AndaleMono" charset="0"/>
              </a:rPr>
              <a:t>walk</a:t>
            </a:r>
          </a:p>
        </p:txBody>
      </p:sp>
      <p:sp>
        <p:nvSpPr>
          <p:cNvPr id="8" name="文本框 7"/>
          <p:cNvSpPr txBox="1"/>
          <p:nvPr/>
        </p:nvSpPr>
        <p:spPr>
          <a:xfrm>
            <a:off x="5940152" y="5373216"/>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808572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a:t>
            </a:r>
            <a:r>
              <a:rPr kumimoji="1" lang="en-US" altLang="zh-CN" dirty="0"/>
              <a:t>Polymorphism</a:t>
            </a:r>
            <a:r>
              <a:rPr kumimoji="1" lang="zh-CN" altLang="en-US" dirty="0"/>
              <a:t>）</a:t>
            </a:r>
          </a:p>
        </p:txBody>
      </p:sp>
      <p:sp>
        <p:nvSpPr>
          <p:cNvPr id="3" name="内容占位符 2"/>
          <p:cNvSpPr>
            <a:spLocks noGrp="1"/>
          </p:cNvSpPr>
          <p:nvPr>
            <p:ph idx="1"/>
          </p:nvPr>
        </p:nvSpPr>
        <p:spPr/>
        <p:txBody>
          <a:bodyPr/>
          <a:lstStyle/>
          <a:p>
            <a:r>
              <a:rPr kumimoji="1" lang="zh-CN" altLang="en-US" dirty="0"/>
              <a:t>按照</a:t>
            </a:r>
            <a:r>
              <a:rPr kumimoji="1" lang="zh-CN" altLang="en-US" dirty="0">
                <a:solidFill>
                  <a:srgbClr val="FF0000"/>
                </a:solidFill>
              </a:rPr>
              <a:t>基类</a:t>
            </a:r>
            <a:r>
              <a:rPr kumimoji="1" lang="zh-CN" altLang="en-US" dirty="0"/>
              <a:t>的接口定义，调用</a:t>
            </a:r>
            <a:r>
              <a:rPr kumimoji="1" lang="zh-CN" altLang="en-US" dirty="0">
                <a:solidFill>
                  <a:srgbClr val="FF0000"/>
                </a:solidFill>
              </a:rPr>
              <a:t>指针或引用</a:t>
            </a:r>
            <a:r>
              <a:rPr kumimoji="1" lang="zh-CN" altLang="en-US" dirty="0"/>
              <a:t>所指对象的接口函数，函数执行过程因对象</a:t>
            </a:r>
            <a:r>
              <a:rPr kumimoji="1" lang="zh-CN" altLang="en-US" dirty="0">
                <a:solidFill>
                  <a:srgbClr val="FF0000"/>
                </a:solidFill>
              </a:rPr>
              <a:t>实际</a:t>
            </a:r>
            <a:r>
              <a:rPr kumimoji="1" lang="zh-CN" altLang="en-US" dirty="0"/>
              <a:t>所属</a:t>
            </a:r>
            <a:r>
              <a:rPr kumimoji="1" lang="zh-CN" altLang="en-US" dirty="0">
                <a:solidFill>
                  <a:srgbClr val="FF0000"/>
                </a:solidFill>
              </a:rPr>
              <a:t>派生类</a:t>
            </a:r>
            <a:r>
              <a:rPr kumimoji="1" lang="zh-CN" altLang="en-US" dirty="0"/>
              <a:t>的不同而呈现不同的效果（表现），这个现象被称为“多态”。</a:t>
            </a:r>
          </a:p>
          <a:p>
            <a:r>
              <a:rPr kumimoji="1" lang="zh-CN" altLang="en-US" dirty="0"/>
              <a:t>当利用</a:t>
            </a:r>
            <a:r>
              <a:rPr kumimoji="1" lang="zh-CN" altLang="en-US" dirty="0">
                <a:solidFill>
                  <a:srgbClr val="FF0000"/>
                </a:solidFill>
              </a:rPr>
              <a:t>基类指针</a:t>
            </a:r>
            <a:r>
              <a:rPr kumimoji="1" lang="en-US" altLang="zh-CN" dirty="0">
                <a:solidFill>
                  <a:srgbClr val="FF0000"/>
                </a:solidFill>
              </a:rPr>
              <a:t>/</a:t>
            </a:r>
            <a:r>
              <a:rPr kumimoji="1" lang="zh-CN" altLang="en-US" dirty="0">
                <a:solidFill>
                  <a:srgbClr val="FF0000"/>
                </a:solidFill>
              </a:rPr>
              <a:t>引用</a:t>
            </a:r>
            <a:r>
              <a:rPr kumimoji="1" lang="zh-CN" altLang="en-US" dirty="0"/>
              <a:t>调用函数时</a:t>
            </a:r>
            <a:endParaRPr kumimoji="1" lang="en-US" altLang="zh-CN" dirty="0"/>
          </a:p>
          <a:p>
            <a:pPr lvl="1"/>
            <a:r>
              <a:rPr kumimoji="1" lang="zh-CN" altLang="en-US" dirty="0"/>
              <a:t>虚函数在</a:t>
            </a:r>
            <a:r>
              <a:rPr kumimoji="1" lang="zh-CN" altLang="en-US" dirty="0">
                <a:solidFill>
                  <a:srgbClr val="FF0000"/>
                </a:solidFill>
              </a:rPr>
              <a:t>运行</a:t>
            </a:r>
            <a:r>
              <a:rPr kumimoji="1" lang="zh-CN" altLang="en-US" dirty="0"/>
              <a:t>时确定执行哪个版本，取决于引用或指针对象的真实类型</a:t>
            </a:r>
            <a:endParaRPr kumimoji="1" lang="en-US" altLang="zh-CN" dirty="0"/>
          </a:p>
          <a:p>
            <a:pPr lvl="1"/>
            <a:r>
              <a:rPr kumimoji="1" lang="zh-CN" altLang="en-US" dirty="0"/>
              <a:t>非虚函数在</a:t>
            </a:r>
            <a:r>
              <a:rPr kumimoji="1" lang="zh-CN" altLang="en-US" dirty="0">
                <a:solidFill>
                  <a:srgbClr val="FF0000"/>
                </a:solidFill>
              </a:rPr>
              <a:t>编译</a:t>
            </a:r>
            <a:r>
              <a:rPr kumimoji="1" lang="zh-CN" altLang="en-US" dirty="0"/>
              <a:t>时绑定</a:t>
            </a:r>
            <a:endParaRPr kumimoji="1" lang="en-US" altLang="zh-CN" dirty="0"/>
          </a:p>
          <a:p>
            <a:r>
              <a:rPr kumimoji="1" lang="zh-CN" altLang="en-US" dirty="0"/>
              <a:t>当利用</a:t>
            </a:r>
            <a:r>
              <a:rPr kumimoji="1" lang="zh-CN" altLang="en-US" dirty="0">
                <a:solidFill>
                  <a:srgbClr val="FF0000"/>
                </a:solidFill>
              </a:rPr>
              <a:t>类的对象</a:t>
            </a:r>
            <a:r>
              <a:rPr kumimoji="1" lang="zh-CN" altLang="en-US" dirty="0"/>
              <a:t>直接调用函数时</a:t>
            </a:r>
            <a:endParaRPr kumimoji="1" lang="en-US" altLang="zh-CN" dirty="0"/>
          </a:p>
          <a:p>
            <a:pPr lvl="1"/>
            <a:r>
              <a:rPr kumimoji="1" lang="zh-CN" altLang="en-US" dirty="0"/>
              <a:t>无论什么函数，均在</a:t>
            </a:r>
            <a:r>
              <a:rPr kumimoji="1" lang="zh-CN" altLang="en-US" dirty="0">
                <a:solidFill>
                  <a:srgbClr val="FF0000"/>
                </a:solidFill>
              </a:rPr>
              <a:t>编译</a:t>
            </a:r>
            <a:r>
              <a:rPr kumimoji="1" lang="zh-CN" altLang="en-US" dirty="0"/>
              <a:t>时绑定</a:t>
            </a:r>
            <a:endParaRPr kumimoji="1" lang="en-US" altLang="zh-CN" dirty="0"/>
          </a:p>
          <a:p>
            <a:r>
              <a:rPr kumimoji="1" lang="zh-CN" altLang="en-US" dirty="0"/>
              <a:t>产生多态效果的条件：</a:t>
            </a:r>
            <a:r>
              <a:rPr kumimoji="1" lang="zh-CN" altLang="en-US" dirty="0">
                <a:solidFill>
                  <a:srgbClr val="FF0000"/>
                </a:solidFill>
              </a:rPr>
              <a:t>继承 </a:t>
            </a:r>
            <a:r>
              <a:rPr kumimoji="1" lang="en-US" altLang="zh-CN" dirty="0">
                <a:solidFill>
                  <a:srgbClr val="FF0000"/>
                </a:solidFill>
              </a:rPr>
              <a:t>&amp;&amp; </a:t>
            </a:r>
            <a:r>
              <a:rPr kumimoji="1" lang="zh-CN" altLang="en-US" dirty="0">
                <a:solidFill>
                  <a:srgbClr val="FF0000"/>
                </a:solidFill>
              </a:rPr>
              <a:t>虚函数 </a:t>
            </a:r>
            <a:r>
              <a:rPr kumimoji="1" lang="en-US" altLang="zh-CN" dirty="0">
                <a:solidFill>
                  <a:srgbClr val="FF0000"/>
                </a:solidFill>
              </a:rPr>
              <a:t>&amp;&amp; (</a:t>
            </a:r>
            <a:r>
              <a:rPr kumimoji="1" lang="zh-CN" altLang="en-US" dirty="0">
                <a:solidFill>
                  <a:srgbClr val="FF0000"/>
                </a:solidFill>
              </a:rPr>
              <a:t>引用 或 指针</a:t>
            </a:r>
            <a:r>
              <a:rPr kumimoji="1" lang="en-US" altLang="zh-CN" dirty="0">
                <a:solidFill>
                  <a:srgbClr val="FF0000"/>
                </a:solidFill>
              </a:rPr>
              <a:t>)</a:t>
            </a:r>
            <a:endParaRPr kumimoji="1" lang="zh-CN" altLang="en-US" dirty="0">
              <a:solidFill>
                <a:srgbClr val="FF0000"/>
              </a:solidFill>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27</a:t>
            </a:fld>
            <a:endParaRPr lang="en-US" altLang="zh-CN"/>
          </a:p>
        </p:txBody>
      </p:sp>
    </p:spTree>
    <p:extLst>
      <p:ext uri="{BB962C8B-B14F-4D97-AF65-F5344CB8AC3E}">
        <p14:creationId xmlns:p14="http://schemas.microsoft.com/office/powerpoint/2010/main" val="30023639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a:t>
            </a:r>
            <a:r>
              <a:rPr kumimoji="1" lang="en-US" altLang="zh-CN" dirty="0"/>
              <a:t>Polymorphism</a:t>
            </a:r>
            <a:r>
              <a:rPr kumimoji="1" lang="zh-CN" altLang="en-US" dirty="0"/>
              <a:t>）</a:t>
            </a:r>
          </a:p>
        </p:txBody>
      </p:sp>
      <p:sp>
        <p:nvSpPr>
          <p:cNvPr id="3" name="内容占位符 2"/>
          <p:cNvSpPr>
            <a:spLocks noGrp="1"/>
          </p:cNvSpPr>
          <p:nvPr>
            <p:ph idx="1"/>
          </p:nvPr>
        </p:nvSpPr>
        <p:spPr/>
        <p:txBody>
          <a:bodyPr/>
          <a:lstStyle/>
          <a:p>
            <a:r>
              <a:rPr kumimoji="1" lang="zh-CN" altLang="en-US" dirty="0"/>
              <a:t>多态，使得</a:t>
            </a:r>
            <a:r>
              <a:rPr kumimoji="1" lang="en-US" altLang="zh-CN" dirty="0"/>
              <a:t>C++</a:t>
            </a:r>
            <a:r>
              <a:rPr kumimoji="1" lang="zh-CN" altLang="en-US" dirty="0"/>
              <a:t>语言可以用一段相同的代码，在运行时完成不同的任务，这些不同运行结果的差异由派生类之间的差异决定。</a:t>
            </a:r>
          </a:p>
          <a:p>
            <a:r>
              <a:rPr kumimoji="1" lang="zh-CN" altLang="en-US" dirty="0"/>
              <a:t>好处：</a:t>
            </a:r>
          </a:p>
          <a:p>
            <a:pPr lvl="1"/>
            <a:r>
              <a:rPr kumimoji="1" lang="zh-CN" altLang="en-US" dirty="0"/>
              <a:t>通过基类定好接口后，不必对每一个派生类特殊处理，只需要调用抽象基类的接口即可。大大提高程序的</a:t>
            </a:r>
            <a:r>
              <a:rPr kumimoji="1" lang="zh-CN" altLang="en-US" b="1" dirty="0">
                <a:solidFill>
                  <a:srgbClr val="FF0000"/>
                </a:solidFill>
              </a:rPr>
              <a:t>可复用性</a:t>
            </a:r>
            <a:r>
              <a:rPr kumimoji="1" lang="zh-CN" altLang="en-US" dirty="0"/>
              <a:t>。</a:t>
            </a:r>
          </a:p>
          <a:p>
            <a:pPr lvl="1"/>
            <a:r>
              <a:rPr kumimoji="1" lang="zh-CN" altLang="en-US" dirty="0"/>
              <a:t>不同派生类对同一接口的实现不同，能达到不同的效果，提高了程序</a:t>
            </a:r>
            <a:r>
              <a:rPr kumimoji="1" lang="zh-CN" altLang="en-US" b="1" dirty="0">
                <a:solidFill>
                  <a:srgbClr val="FF0000"/>
                </a:solidFill>
              </a:rPr>
              <a:t>可拓展性和可维护性</a:t>
            </a:r>
            <a:r>
              <a:rPr kumimoji="1" lang="zh-CN" altLang="en-US" dirty="0"/>
              <a:t>。 </a:t>
            </a:r>
          </a:p>
          <a:p>
            <a:endParaRPr kumimoji="1" lang="zh-CN" altLang="en-US" dirty="0"/>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28</a:t>
            </a:fld>
            <a:endParaRPr lang="en-US" altLang="zh-CN"/>
          </a:p>
        </p:txBody>
      </p:sp>
    </p:spTree>
    <p:extLst>
      <p:ext uri="{BB962C8B-B14F-4D97-AF65-F5344CB8AC3E}">
        <p14:creationId xmlns:p14="http://schemas.microsoft.com/office/powerpoint/2010/main" val="2276779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93968"/>
            <a:ext cx="8280920" cy="5355312"/>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p>
          <a:p>
            <a:endParaRPr lang="en-US" altLang="zh-CN" dirty="0">
              <a:solidFill>
                <a:srgbClr val="B40062"/>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a:t>
            </a:r>
            <a:r>
              <a:rPr lang="en-US" altLang="zh-CN" dirty="0">
                <a:solidFill>
                  <a:srgbClr val="000000"/>
                </a:solidFill>
                <a:latin typeface="Consolas" charset="0"/>
                <a:ea typeface="Consolas" charset="0"/>
                <a:cs typeface="Consolas" charset="0"/>
              </a:rPr>
              <a:t> Animal{</a:t>
            </a:r>
            <a:r>
              <a:rPr lang="zh-CN" altLang="en-US" dirty="0">
                <a:solidFill>
                  <a:srgbClr val="000000"/>
                </a:solidFill>
                <a:latin typeface="Consolas" charset="0"/>
                <a:ea typeface="Consolas" charset="0"/>
                <a:cs typeface="Consolas" charset="0"/>
              </a:rPr>
              <a:t> </a:t>
            </a:r>
          </a:p>
          <a:p>
            <a:r>
              <a:rPr lang="en-US" altLang="zh-CN" dirty="0">
                <a:solidFill>
                  <a:srgbClr val="B40062"/>
                </a:solidFill>
                <a:latin typeface="Consolas" charset="0"/>
                <a:ea typeface="Consolas" charset="0"/>
                <a:cs typeface="Consolas" charset="0"/>
              </a:rPr>
              <a:t>public:</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void</a:t>
            </a:r>
            <a:r>
              <a:rPr lang="zh-CN" altLang="en-US" dirty="0">
                <a:solidFill>
                  <a:srgbClr val="B40062"/>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action() {</a:t>
            </a: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speak();</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motion();</a:t>
            </a:r>
          </a:p>
          <a:p>
            <a:r>
              <a:rPr lang="en-US" altLang="zh-CN" dirty="0">
                <a:solidFill>
                  <a:srgbClr val="000000"/>
                </a:solidFill>
                <a:latin typeface="Consolas" charset="0"/>
                <a:ea typeface="Consolas" charset="0"/>
                <a:cs typeface="Consolas" charset="0"/>
              </a:rPr>
              <a:t>  }</a:t>
            </a:r>
          </a:p>
          <a:p>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virtual</a:t>
            </a:r>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void</a:t>
            </a:r>
            <a:r>
              <a:rPr lang="zh-CN" altLang="en-US" dirty="0">
                <a:solidFill>
                  <a:srgbClr val="B40062"/>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speak()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"Animal speak"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zh-CN" altLang="en-US"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virtual</a:t>
            </a:r>
            <a:r>
              <a:rPr lang="zh-CN" altLang="en-US" dirty="0">
                <a:solidFill>
                  <a:srgbClr val="B40062"/>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void</a:t>
            </a:r>
            <a:r>
              <a:rPr lang="zh-CN" altLang="en-US" dirty="0">
                <a:solidFill>
                  <a:srgbClr val="B40062"/>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motion()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"Animal motion"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endParaRPr lang="zh-CN" altLang="en-US"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Bird : </a:t>
            </a:r>
            <a:r>
              <a:rPr lang="en-US" altLang="zh-CN" dirty="0">
                <a:solidFill>
                  <a:srgbClr val="B40062"/>
                </a:solidFill>
                <a:latin typeface="Consolas" charset="0"/>
                <a:ea typeface="Consolas" charset="0"/>
                <a:cs typeface="Consolas" charset="0"/>
              </a:rPr>
              <a:t>public </a:t>
            </a:r>
            <a:r>
              <a:rPr lang="en-US" altLang="zh-CN" dirty="0">
                <a:solidFill>
                  <a:srgbClr val="000000"/>
                </a:solidFill>
                <a:latin typeface="Consolas" charset="0"/>
                <a:ea typeface="Consolas" charset="0"/>
                <a:cs typeface="Consolas" charset="0"/>
              </a:rPr>
              <a:t>Animal</a:t>
            </a:r>
          </a:p>
          <a:p>
            <a:r>
              <a:rPr lang="en-US" altLang="zh-CN" dirty="0">
                <a:solidFill>
                  <a:srgbClr val="000000"/>
                </a:solidFill>
                <a:latin typeface="Consolas" charset="0"/>
                <a:ea typeface="Consolas" charset="0"/>
                <a:cs typeface="Consolas" charset="0"/>
              </a:rPr>
              <a:t>{</a:t>
            </a:r>
          </a:p>
          <a:p>
            <a:r>
              <a:rPr lang="en-US" altLang="zh-CN" dirty="0">
                <a:solidFill>
                  <a:srgbClr val="B40062"/>
                </a:solidFill>
                <a:latin typeface="Consolas" charset="0"/>
                <a:ea typeface="Consolas" charset="0"/>
                <a:cs typeface="Consolas" charset="0"/>
              </a:rPr>
              <a:t>public:</a:t>
            </a:r>
          </a:p>
          <a:p>
            <a:r>
              <a:rPr lang="en-US" altLang="zh-CN" dirty="0">
                <a:solidFill>
                  <a:srgbClr val="000000"/>
                </a:solidFill>
                <a:latin typeface="Consolas" charset="0"/>
                <a:ea typeface="Consolas" charset="0"/>
                <a:cs typeface="Consolas" charset="0"/>
              </a:rPr>
              <a:t>    void speak()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"Bird singing"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void motion()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"Bird flying"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多态示例</a:t>
            </a:r>
          </a:p>
        </p:txBody>
      </p:sp>
      <p:sp>
        <p:nvSpPr>
          <p:cNvPr id="4" name="右大括号 3"/>
          <p:cNvSpPr/>
          <p:nvPr/>
        </p:nvSpPr>
        <p:spPr>
          <a:xfrm>
            <a:off x="2771800" y="2060848"/>
            <a:ext cx="432048" cy="100811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文本框 4"/>
          <p:cNvSpPr txBox="1"/>
          <p:nvPr/>
        </p:nvSpPr>
        <p:spPr>
          <a:xfrm>
            <a:off x="3209807" y="2334071"/>
            <a:ext cx="2082273" cy="461665"/>
          </a:xfrm>
          <a:prstGeom prst="rect">
            <a:avLst/>
          </a:prstGeom>
          <a:solidFill>
            <a:srgbClr val="FFFF00"/>
          </a:solidFill>
        </p:spPr>
        <p:txBody>
          <a:bodyPr wrap="square" rtlCol="0">
            <a:spAutoFit/>
          </a:bodyPr>
          <a:lstStyle/>
          <a:p>
            <a:pPr algn="ctr"/>
            <a:r>
              <a:rPr kumimoji="1" lang="zh-CN" altLang="en-US" sz="2400" b="1" dirty="0"/>
              <a:t>复用</a:t>
            </a:r>
            <a:r>
              <a:rPr kumimoji="1" lang="zh-CN" altLang="en-US" sz="2400" b="1"/>
              <a:t>基类接口</a:t>
            </a:r>
            <a:endParaRPr kumimoji="1" lang="zh-CN" altLang="en-US" sz="2400" b="1" dirty="0"/>
          </a:p>
        </p:txBody>
      </p:sp>
    </p:spTree>
    <p:extLst>
      <p:ext uri="{BB962C8B-B14F-4D97-AF65-F5344CB8AC3E}">
        <p14:creationId xmlns:p14="http://schemas.microsoft.com/office/powerpoint/2010/main" val="2191596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本讲内容提要</a:t>
            </a:r>
            <a:endParaRPr lang="en-US" dirty="0"/>
          </a:p>
        </p:txBody>
      </p:sp>
      <p:sp>
        <p:nvSpPr>
          <p:cNvPr id="4" name="内容占位符 3"/>
          <p:cNvSpPr>
            <a:spLocks noGrp="1"/>
          </p:cNvSpPr>
          <p:nvPr>
            <p:ph idx="1"/>
          </p:nvPr>
        </p:nvSpPr>
        <p:spPr/>
        <p:txBody>
          <a:bodyPr/>
          <a:lstStyle/>
          <a:p>
            <a:r>
              <a:rPr lang="zh-CN" altLang="en-US" dirty="0"/>
              <a:t> 纯虚函数与抽象类</a:t>
            </a:r>
          </a:p>
          <a:p>
            <a:r>
              <a:rPr lang="zh-CN" altLang="en-US" dirty="0"/>
              <a:t> 向下类型转换</a:t>
            </a:r>
          </a:p>
          <a:p>
            <a:r>
              <a:rPr lang="zh-CN" altLang="en-US" dirty="0"/>
              <a:t> 多重继承</a:t>
            </a:r>
            <a:r>
              <a:rPr lang="zh-CN" altLang="en-US"/>
              <a:t>中的虚函数</a:t>
            </a:r>
            <a:endParaRPr lang="en-US" altLang="zh-CN" dirty="0"/>
          </a:p>
          <a:p>
            <a:r>
              <a:rPr lang="zh-CN" altLang="en-US" dirty="0"/>
              <a:t> 多态</a:t>
            </a:r>
            <a:endParaRPr lang="en-US" altLang="zh-CN" dirty="0"/>
          </a:p>
          <a:p>
            <a:r>
              <a:rPr lang="zh-CN" altLang="en-US" dirty="0"/>
              <a:t> 函数模板与类模板</a:t>
            </a:r>
          </a:p>
        </p:txBody>
      </p:sp>
      <p:sp>
        <p:nvSpPr>
          <p:cNvPr id="2" name="幻灯片编号占位符 1"/>
          <p:cNvSpPr>
            <a:spLocks noGrp="1"/>
          </p:cNvSpPr>
          <p:nvPr>
            <p:ph type="sldNum" sz="quarter" idx="12"/>
          </p:nvPr>
        </p:nvSpPr>
        <p:spPr/>
        <p:txBody>
          <a:bodyPr/>
          <a:lstStyle/>
          <a:p>
            <a:pPr>
              <a:defRPr/>
            </a:pPr>
            <a:fld id="{C34C3BD7-260C-4BC9-9C17-940D7F59C4D1}" type="slidenum">
              <a:rPr lang="en-US" altLang="zh-CN" smtClean="0"/>
              <a:pPr>
                <a:defRPr/>
              </a:pPr>
              <a:t>3</a:t>
            </a:fld>
            <a:endParaRPr lang="en-US" altLang="zh-CN"/>
          </a:p>
        </p:txBody>
      </p:sp>
    </p:spTree>
    <p:extLst>
      <p:ext uri="{BB962C8B-B14F-4D97-AF65-F5344CB8AC3E}">
        <p14:creationId xmlns:p14="http://schemas.microsoft.com/office/powerpoint/2010/main" val="1346895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44026"/>
            <a:ext cx="8280920" cy="5909310"/>
          </a:xfrm>
          <a:prstGeom prst="rect">
            <a:avLst/>
          </a:prstGeom>
        </p:spPr>
        <p:txBody>
          <a:bodyPr wrap="square">
            <a:spAutoFit/>
          </a:bodyPr>
          <a:lstStyle/>
          <a:p>
            <a:r>
              <a:rPr lang="en-US" altLang="zh-CN" dirty="0">
                <a:solidFill>
                  <a:srgbClr val="B40062"/>
                </a:solidFill>
                <a:latin typeface="Consolas" charset="0"/>
                <a:ea typeface="Consolas" charset="0"/>
                <a:cs typeface="Consolas" charset="0"/>
              </a:rPr>
              <a:t>class </a:t>
            </a:r>
            <a:r>
              <a:rPr lang="en-US" altLang="zh-CN" dirty="0">
                <a:solidFill>
                  <a:srgbClr val="000000"/>
                </a:solidFill>
                <a:latin typeface="Consolas" charset="0"/>
                <a:ea typeface="Consolas" charset="0"/>
                <a:cs typeface="Consolas" charset="0"/>
              </a:rPr>
              <a:t>Fish : </a:t>
            </a:r>
            <a:r>
              <a:rPr lang="en-US" altLang="zh-CN" dirty="0">
                <a:solidFill>
                  <a:srgbClr val="B40062"/>
                </a:solidFill>
                <a:latin typeface="Consolas" charset="0"/>
                <a:ea typeface="Consolas" charset="0"/>
                <a:cs typeface="Consolas" charset="0"/>
              </a:rPr>
              <a:t>public </a:t>
            </a:r>
            <a:r>
              <a:rPr lang="en-US" altLang="zh-CN" dirty="0">
                <a:solidFill>
                  <a:srgbClr val="000000"/>
                </a:solidFill>
                <a:latin typeface="Consolas" charset="0"/>
                <a:ea typeface="Consolas" charset="0"/>
                <a:cs typeface="Consolas" charset="0"/>
              </a:rPr>
              <a:t>Animal</a:t>
            </a:r>
          </a:p>
          <a:p>
            <a:r>
              <a:rPr lang="en-US" altLang="zh-CN" dirty="0">
                <a:solidFill>
                  <a:srgbClr val="000000"/>
                </a:solidFill>
                <a:latin typeface="Consolas" charset="0"/>
                <a:ea typeface="Consolas" charset="0"/>
                <a:cs typeface="Consolas" charset="0"/>
              </a:rPr>
              <a:t>{</a:t>
            </a:r>
          </a:p>
          <a:p>
            <a:r>
              <a:rPr lang="en-US" altLang="zh-CN" dirty="0">
                <a:solidFill>
                  <a:srgbClr val="B40062"/>
                </a:solidFill>
                <a:latin typeface="Consolas" charset="0"/>
                <a:ea typeface="Consolas" charset="0"/>
                <a:cs typeface="Consolas" charset="0"/>
              </a:rPr>
              <a:t>public:</a:t>
            </a:r>
          </a:p>
          <a:p>
            <a:r>
              <a:rPr lang="en-US" altLang="zh-CN" dirty="0">
                <a:solidFill>
                  <a:srgbClr val="000000"/>
                </a:solidFill>
                <a:latin typeface="Consolas" charset="0"/>
                <a:ea typeface="Consolas" charset="0"/>
                <a:cs typeface="Consolas" charset="0"/>
              </a:rPr>
              <a:t>    void speak()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"Fish cannot speak ..."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    void motion() { </a:t>
            </a:r>
            <a:r>
              <a:rPr lang="en-US" altLang="zh-CN" dirty="0" err="1">
                <a:solidFill>
                  <a:srgbClr val="000000"/>
                </a:solidFill>
                <a:latin typeface="Consolas" charset="0"/>
                <a:ea typeface="Consolas" charset="0"/>
                <a:cs typeface="Consolas" charset="0"/>
              </a:rPr>
              <a:t>cout</a:t>
            </a:r>
            <a:r>
              <a:rPr lang="en-US" altLang="zh-CN" dirty="0">
                <a:solidFill>
                  <a:srgbClr val="000000"/>
                </a:solidFill>
                <a:latin typeface="Consolas" charset="0"/>
                <a:ea typeface="Consolas" charset="0"/>
                <a:cs typeface="Consolas" charset="0"/>
              </a:rPr>
              <a:t> &lt;&lt; </a:t>
            </a:r>
            <a:r>
              <a:rPr lang="en-US" altLang="zh-CN" dirty="0">
                <a:solidFill>
                  <a:srgbClr val="BA0011"/>
                </a:solidFill>
                <a:latin typeface="Consolas" charset="0"/>
                <a:ea typeface="Consolas" charset="0"/>
                <a:cs typeface="Consolas" charset="0"/>
              </a:rPr>
              <a:t>"Fish swimming" </a:t>
            </a:r>
            <a:r>
              <a:rPr lang="en-US" altLang="zh-CN" dirty="0">
                <a:solidFill>
                  <a:srgbClr val="000000"/>
                </a:solidFill>
                <a:latin typeface="Consolas" charset="0"/>
                <a:ea typeface="Consolas" charset="0"/>
                <a:cs typeface="Consolas" charset="0"/>
              </a:rPr>
              <a:t>&lt;&lt; </a:t>
            </a:r>
            <a:r>
              <a:rPr lang="en-US" altLang="zh-CN" dirty="0" err="1">
                <a:solidFill>
                  <a:srgbClr val="000000"/>
                </a:solidFill>
                <a:latin typeface="Consolas" charset="0"/>
                <a:ea typeface="Consolas" charset="0"/>
                <a:cs typeface="Consolas" charset="0"/>
              </a:rPr>
              <a:t>endl</a:t>
            </a:r>
            <a:r>
              <a:rPr lang="en-US" altLang="zh-CN" dirty="0">
                <a:solidFill>
                  <a:srgbClr val="000000"/>
                </a:solidFill>
                <a:latin typeface="Consolas" charset="0"/>
                <a:ea typeface="Consolas" charset="0"/>
                <a:cs typeface="Consolas" charset="0"/>
              </a:rPr>
              <a:t>; }</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err="1">
                <a:solidFill>
                  <a:srgbClr val="B40062"/>
                </a:solidFill>
                <a:latin typeface="Consolas" charset="0"/>
                <a:ea typeface="Consolas" charset="0"/>
                <a:cs typeface="Consolas" charset="0"/>
              </a:rPr>
              <a:t>int</a:t>
            </a:r>
            <a:r>
              <a:rPr lang="en-US" altLang="zh-CN" dirty="0">
                <a:solidFill>
                  <a:srgbClr val="000000"/>
                </a:solidFill>
                <a:latin typeface="Consolas" charset="0"/>
                <a:ea typeface="Consolas" charset="0"/>
                <a:cs typeface="Consolas" charset="0"/>
              </a:rPr>
              <a:t> main() {</a:t>
            </a:r>
            <a:endParaRPr lang="zh-CN" altLang="en-US" dirty="0">
              <a:solidFill>
                <a:srgbClr val="000000"/>
              </a:solidFill>
              <a:latin typeface="Consolas" charset="0"/>
              <a:ea typeface="Consolas" charset="0"/>
              <a:cs typeface="Consolas" charset="0"/>
            </a:endParaRPr>
          </a:p>
          <a:p>
            <a:r>
              <a:rPr lang="zh-CN" altLang="en-US" dirty="0">
                <a:solidFill>
                  <a:srgbClr val="000000"/>
                </a:solidFill>
                <a:latin typeface="Consolas" charset="0"/>
                <a:ea typeface="Consolas" charset="0"/>
                <a:cs typeface="Consolas" charset="0"/>
              </a:rPr>
              <a:t>  </a:t>
            </a:r>
            <a:r>
              <a:rPr lang="en-US" altLang="zh-CN" dirty="0">
                <a:solidFill>
                  <a:srgbClr val="000000"/>
                </a:solidFill>
                <a:latin typeface="Consolas" charset="0"/>
                <a:ea typeface="Consolas" charset="0"/>
                <a:cs typeface="Consolas" charset="0"/>
              </a:rPr>
              <a:t>Fish fish;</a:t>
            </a:r>
          </a:p>
          <a:p>
            <a:r>
              <a:rPr lang="en-US" altLang="zh-CN" dirty="0">
                <a:solidFill>
                  <a:srgbClr val="000000"/>
                </a:solidFill>
                <a:latin typeface="Consolas" charset="0"/>
                <a:ea typeface="Consolas" charset="0"/>
                <a:cs typeface="Consolas" charset="0"/>
              </a:rPr>
              <a:t>  Bird bird;</a:t>
            </a: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fish.action</a:t>
            </a:r>
            <a:r>
              <a:rPr lang="en-US" altLang="zh-CN" dirty="0">
                <a:solidFill>
                  <a:srgbClr val="000000"/>
                </a:solidFill>
                <a:latin typeface="Consolas" charset="0"/>
                <a:ea typeface="Consolas" charset="0"/>
                <a:cs typeface="Consolas" charset="0"/>
              </a:rPr>
              <a:t>();</a:t>
            </a:r>
            <a:r>
              <a:rPr lang="zh-CN" altLang="en-US" dirty="0">
                <a:solidFill>
                  <a:srgbClr val="000000"/>
                </a:solidFill>
                <a:latin typeface="Consolas" charset="0"/>
                <a:ea typeface="Consolas" charset="0"/>
                <a:cs typeface="Consolas" charset="0"/>
              </a:rPr>
              <a:t>	</a:t>
            </a:r>
            <a:r>
              <a:rPr lang="en-US" altLang="zh-CN" b="1" dirty="0">
                <a:solidFill>
                  <a:srgbClr val="00B050"/>
                </a:solidFill>
                <a:latin typeface="AndaleMono" charset="0"/>
              </a:rPr>
              <a:t> ///</a:t>
            </a:r>
            <a:r>
              <a:rPr lang="zh-CN" altLang="en-US" b="1" dirty="0">
                <a:solidFill>
                  <a:srgbClr val="00B050"/>
                </a:solidFill>
                <a:latin typeface="AndaleMono" charset="0"/>
              </a:rPr>
              <a:t>不同调用方法</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bird.action</a:t>
            </a:r>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Animal *pBase1 = </a:t>
            </a:r>
            <a:r>
              <a:rPr lang="en-US" altLang="zh-CN" dirty="0">
                <a:solidFill>
                  <a:srgbClr val="B40062"/>
                </a:solidFill>
                <a:latin typeface="Consolas" charset="0"/>
                <a:ea typeface="Consolas" charset="0"/>
                <a:cs typeface="Consolas" charset="0"/>
              </a:rPr>
              <a:t>new</a:t>
            </a:r>
            <a:r>
              <a:rPr lang="en-US" altLang="zh-CN" dirty="0">
                <a:solidFill>
                  <a:srgbClr val="000000"/>
                </a:solidFill>
                <a:latin typeface="Consolas" charset="0"/>
                <a:ea typeface="Consolas" charset="0"/>
                <a:cs typeface="Consolas" charset="0"/>
              </a:rPr>
              <a:t> Fish;</a:t>
            </a:r>
          </a:p>
          <a:p>
            <a:r>
              <a:rPr lang="en-US" altLang="zh-CN" dirty="0">
                <a:solidFill>
                  <a:srgbClr val="000000"/>
                </a:solidFill>
                <a:latin typeface="Consolas" charset="0"/>
                <a:ea typeface="Consolas" charset="0"/>
                <a:cs typeface="Consolas" charset="0"/>
              </a:rPr>
              <a:t>  Animal *pBase2 = </a:t>
            </a:r>
            <a:r>
              <a:rPr lang="en-US" altLang="zh-CN" dirty="0">
                <a:solidFill>
                  <a:srgbClr val="B40062"/>
                </a:solidFill>
                <a:latin typeface="Consolas" charset="0"/>
                <a:ea typeface="Consolas" charset="0"/>
                <a:cs typeface="Consolas" charset="0"/>
              </a:rPr>
              <a:t>new</a:t>
            </a:r>
            <a:r>
              <a:rPr lang="en-US" altLang="zh-CN" dirty="0">
                <a:solidFill>
                  <a:srgbClr val="000000"/>
                </a:solidFill>
                <a:latin typeface="Consolas" charset="0"/>
                <a:ea typeface="Consolas" charset="0"/>
                <a:cs typeface="Consolas" charset="0"/>
              </a:rPr>
              <a:t> Bird;</a:t>
            </a:r>
          </a:p>
          <a:p>
            <a:r>
              <a:rPr lang="en-US" altLang="zh-CN" dirty="0">
                <a:solidFill>
                  <a:srgbClr val="000000"/>
                </a:solidFill>
                <a:latin typeface="Consolas" charset="0"/>
                <a:ea typeface="Consolas" charset="0"/>
                <a:cs typeface="Consolas" charset="0"/>
              </a:rPr>
              <a:t>  pBase1-&gt;action();</a:t>
            </a:r>
            <a:r>
              <a:rPr lang="zh-CN" altLang="en-US" dirty="0">
                <a:solidFill>
                  <a:srgbClr val="000000"/>
                </a:solidFill>
                <a:latin typeface="Consolas" charset="0"/>
                <a:ea typeface="Consolas" charset="0"/>
                <a:cs typeface="Consolas" charset="0"/>
              </a:rPr>
              <a:t> </a:t>
            </a:r>
            <a:r>
              <a:rPr lang="en-US" altLang="zh-CN" b="1" dirty="0">
                <a:solidFill>
                  <a:srgbClr val="00B050"/>
                </a:solidFill>
                <a:latin typeface="AndaleMono" charset="0"/>
              </a:rPr>
              <a:t>///</a:t>
            </a:r>
            <a:r>
              <a:rPr lang="zh-CN" altLang="en-US" b="1" dirty="0">
                <a:solidFill>
                  <a:srgbClr val="00B050"/>
                </a:solidFill>
                <a:latin typeface="AndaleMono" charset="0"/>
              </a:rPr>
              <a:t>同一调用方法，根据</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pBase2-&gt;action();</a:t>
            </a:r>
            <a:r>
              <a:rPr lang="zh-CN" altLang="en-US" dirty="0">
                <a:solidFill>
                  <a:srgbClr val="000000"/>
                </a:solidFill>
                <a:latin typeface="Consolas" charset="0"/>
                <a:ea typeface="Consolas" charset="0"/>
                <a:cs typeface="Consolas" charset="0"/>
              </a:rPr>
              <a:t> </a:t>
            </a:r>
            <a:r>
              <a:rPr lang="en-US" altLang="zh-CN" b="1" dirty="0">
                <a:solidFill>
                  <a:srgbClr val="00B050"/>
                </a:solidFill>
                <a:latin typeface="AndaleMono" charset="0"/>
              </a:rPr>
              <a:t>///</a:t>
            </a:r>
            <a:r>
              <a:rPr lang="zh-CN" altLang="en-US" b="1" dirty="0">
                <a:solidFill>
                  <a:srgbClr val="00B050"/>
                </a:solidFill>
                <a:latin typeface="AndaleMono" charset="0"/>
              </a:rPr>
              <a:t>实际类型完成相应动作</a:t>
            </a:r>
            <a:r>
              <a:rPr lang="en-US" altLang="zh-CN" b="1" dirty="0">
                <a:solidFill>
                  <a:srgbClr val="00B050"/>
                </a:solidFill>
                <a:latin typeface="AndaleMono" charset="0"/>
              </a:rPr>
              <a:t> </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return</a:t>
            </a:r>
            <a:r>
              <a:rPr lang="en-US" altLang="zh-CN" dirty="0">
                <a:solidFill>
                  <a:srgbClr val="000000"/>
                </a:solidFill>
                <a:latin typeface="Consolas" charset="0"/>
                <a:ea typeface="Consolas" charset="0"/>
                <a:cs typeface="Consolas" charset="0"/>
              </a:rPr>
              <a:t> 0;</a:t>
            </a:r>
          </a:p>
          <a:p>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endParaRPr lang="is-IS" altLang="zh-CN" dirty="0">
              <a:solidFill>
                <a:srgbClr val="000000"/>
              </a:solidFill>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多态示例</a:t>
            </a:r>
          </a:p>
        </p:txBody>
      </p:sp>
      <p:sp>
        <p:nvSpPr>
          <p:cNvPr id="7" name="矩形 6"/>
          <p:cNvSpPr/>
          <p:nvPr/>
        </p:nvSpPr>
        <p:spPr>
          <a:xfrm>
            <a:off x="5997392" y="3458617"/>
            <a:ext cx="3168352" cy="2308324"/>
          </a:xfrm>
          <a:prstGeom prst="rect">
            <a:avLst/>
          </a:prstGeom>
        </p:spPr>
        <p:txBody>
          <a:bodyPr wrap="square">
            <a:spAutoFit/>
          </a:bodyPr>
          <a:lstStyle/>
          <a:p>
            <a:r>
              <a:rPr lang="en-US" altLang="zh-CN" b="1" dirty="0">
                <a:solidFill>
                  <a:srgbClr val="00B050"/>
                </a:solidFill>
                <a:latin typeface="AndaleMono" charset="0"/>
              </a:rPr>
              <a:t>Fish cannot speak ...</a:t>
            </a:r>
          </a:p>
          <a:p>
            <a:r>
              <a:rPr lang="en-US" altLang="zh-CN" b="1" dirty="0">
                <a:solidFill>
                  <a:srgbClr val="00B050"/>
                </a:solidFill>
                <a:latin typeface="AndaleMono" charset="0"/>
              </a:rPr>
              <a:t>Fish swimming</a:t>
            </a:r>
          </a:p>
          <a:p>
            <a:r>
              <a:rPr lang="en-US" altLang="zh-CN" b="1" dirty="0">
                <a:solidFill>
                  <a:srgbClr val="00B050"/>
                </a:solidFill>
                <a:latin typeface="AndaleMono" charset="0"/>
              </a:rPr>
              <a:t>Bird singing</a:t>
            </a:r>
          </a:p>
          <a:p>
            <a:r>
              <a:rPr lang="en-US" altLang="zh-CN" b="1" dirty="0">
                <a:solidFill>
                  <a:srgbClr val="00B050"/>
                </a:solidFill>
                <a:latin typeface="AndaleMono" charset="0"/>
              </a:rPr>
              <a:t>Bird flying</a:t>
            </a:r>
          </a:p>
          <a:p>
            <a:r>
              <a:rPr lang="en-US" altLang="zh-CN" b="1" dirty="0">
                <a:solidFill>
                  <a:srgbClr val="00B050"/>
                </a:solidFill>
                <a:latin typeface="AndaleMono" charset="0"/>
              </a:rPr>
              <a:t>Fish cannot speak ...</a:t>
            </a:r>
          </a:p>
          <a:p>
            <a:r>
              <a:rPr lang="en-US" altLang="zh-CN" b="1" dirty="0">
                <a:solidFill>
                  <a:srgbClr val="00B050"/>
                </a:solidFill>
                <a:latin typeface="AndaleMono" charset="0"/>
              </a:rPr>
              <a:t>Fish swimming</a:t>
            </a:r>
          </a:p>
          <a:p>
            <a:r>
              <a:rPr lang="en-US" altLang="zh-CN" b="1" dirty="0">
                <a:solidFill>
                  <a:srgbClr val="00B050"/>
                </a:solidFill>
                <a:latin typeface="AndaleMono" charset="0"/>
              </a:rPr>
              <a:t>Bird singing</a:t>
            </a:r>
          </a:p>
          <a:p>
            <a:r>
              <a:rPr lang="en-US" altLang="zh-CN" b="1" dirty="0">
                <a:solidFill>
                  <a:srgbClr val="00B050"/>
                </a:solidFill>
                <a:latin typeface="AndaleMono" charset="0"/>
              </a:rPr>
              <a:t>Bird flying</a:t>
            </a:r>
          </a:p>
        </p:txBody>
      </p:sp>
      <p:sp>
        <p:nvSpPr>
          <p:cNvPr id="8" name="文本框 7"/>
          <p:cNvSpPr txBox="1"/>
          <p:nvPr/>
        </p:nvSpPr>
        <p:spPr>
          <a:xfrm>
            <a:off x="6067068" y="2996952"/>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4136139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多态（</a:t>
            </a:r>
            <a:r>
              <a:rPr kumimoji="1" lang="en-US" altLang="zh-CN" dirty="0"/>
              <a:t>Polymorphism</a:t>
            </a:r>
            <a:r>
              <a:rPr kumimoji="1" lang="zh-CN" altLang="en-US" dirty="0"/>
              <a:t>）</a:t>
            </a:r>
          </a:p>
        </p:txBody>
      </p:sp>
      <p:sp>
        <p:nvSpPr>
          <p:cNvPr id="3" name="内容占位符 2"/>
          <p:cNvSpPr>
            <a:spLocks noGrp="1"/>
          </p:cNvSpPr>
          <p:nvPr>
            <p:ph idx="1"/>
          </p:nvPr>
        </p:nvSpPr>
        <p:spPr/>
        <p:txBody>
          <a:bodyPr/>
          <a:lstStyle/>
          <a:p>
            <a:r>
              <a:rPr kumimoji="1" lang="zh-CN" altLang="en-US" dirty="0"/>
              <a:t>应用：</a:t>
            </a:r>
            <a:r>
              <a:rPr kumimoji="1" lang="de-DE" altLang="zh-CN" dirty="0"/>
              <a:t>TEMPLATE METHOD</a:t>
            </a:r>
            <a:r>
              <a:rPr kumimoji="1" lang="zh-CN" altLang="de-DE" dirty="0"/>
              <a:t>设计模式</a:t>
            </a:r>
            <a:endParaRPr kumimoji="1" lang="zh-CN" altLang="en-US" dirty="0"/>
          </a:p>
          <a:p>
            <a:pPr marL="685800" lvl="3">
              <a:spcBef>
                <a:spcPts val="1000"/>
              </a:spcBef>
              <a:buSzPct val="75000"/>
              <a:buFont typeface="Wingdings" panose="05000000000000000000" pitchFamily="2" charset="2"/>
              <a:buChar char="n"/>
            </a:pPr>
            <a:r>
              <a:rPr lang="zh-CN" altLang="en-US" sz="2400" b="1" dirty="0">
                <a:solidFill>
                  <a:srgbClr val="003366"/>
                </a:solidFill>
              </a:rPr>
              <a:t>在接口的一个方法中定义算法的骨架</a:t>
            </a:r>
            <a:endParaRPr lang="en-US" altLang="zh-CN" sz="2400" b="1" dirty="0">
              <a:solidFill>
                <a:srgbClr val="003366"/>
              </a:solidFill>
            </a:endParaRPr>
          </a:p>
          <a:p>
            <a:pPr marL="685800" lvl="3">
              <a:spcBef>
                <a:spcPts val="1000"/>
              </a:spcBef>
              <a:buSzPct val="75000"/>
              <a:buFont typeface="Wingdings" panose="05000000000000000000" pitchFamily="2" charset="2"/>
              <a:buChar char="n"/>
            </a:pPr>
            <a:r>
              <a:rPr lang="zh-CN" altLang="en-US" sz="2400" b="1" dirty="0">
                <a:solidFill>
                  <a:srgbClr val="003366"/>
                </a:solidFill>
              </a:rPr>
              <a:t>将一些步骤的实现延迟到子类中</a:t>
            </a:r>
            <a:endParaRPr lang="en-US" altLang="zh-CN" sz="2400" b="1" dirty="0">
              <a:solidFill>
                <a:srgbClr val="003366"/>
              </a:solidFill>
            </a:endParaRPr>
          </a:p>
          <a:p>
            <a:pPr marL="685800" lvl="3">
              <a:spcBef>
                <a:spcPts val="1000"/>
              </a:spcBef>
              <a:buSzPct val="75000"/>
              <a:buFont typeface="Wingdings" panose="05000000000000000000" pitchFamily="2" charset="2"/>
              <a:buChar char="n"/>
            </a:pPr>
            <a:r>
              <a:rPr lang="zh-CN" altLang="en-US" sz="2400" b="1" dirty="0">
                <a:solidFill>
                  <a:srgbClr val="003366"/>
                </a:solidFill>
              </a:rPr>
              <a:t>使得子类可以在不改变算法结构的情况下，重新定义算法中的某些步骤。</a:t>
            </a:r>
            <a:endParaRPr kumimoji="1" lang="en-US" altLang="zh-CN" sz="2400" dirty="0"/>
          </a:p>
          <a:p>
            <a:r>
              <a:rPr kumimoji="1" lang="zh-CN" altLang="en-US" dirty="0"/>
              <a:t>模板方法是一种</a:t>
            </a:r>
            <a:r>
              <a:rPr kumimoji="1" lang="zh-CN" altLang="en-US" dirty="0">
                <a:solidFill>
                  <a:srgbClr val="FF0000"/>
                </a:solidFill>
              </a:rPr>
              <a:t>源代码重用</a:t>
            </a:r>
            <a:r>
              <a:rPr kumimoji="1" lang="zh-CN" altLang="en-US" dirty="0"/>
              <a:t>的基本技术，在类库的设计实现中应用十分广泛，因为这个设计模式能有效地解决 “</a:t>
            </a:r>
            <a:r>
              <a:rPr kumimoji="1" lang="zh-CN" altLang="en-US" dirty="0">
                <a:solidFill>
                  <a:srgbClr val="FF0000"/>
                </a:solidFill>
              </a:rPr>
              <a:t>类库提供公共行为</a:t>
            </a:r>
            <a:r>
              <a:rPr kumimoji="1" lang="zh-CN" altLang="en-US" dirty="0"/>
              <a:t>”与“</a:t>
            </a:r>
            <a:r>
              <a:rPr kumimoji="1" lang="zh-CN" altLang="en-US" dirty="0">
                <a:solidFill>
                  <a:srgbClr val="FF0000"/>
                </a:solidFill>
              </a:rPr>
              <a:t>用户定制特殊细节</a:t>
            </a:r>
            <a:r>
              <a:rPr kumimoji="1" lang="zh-CN" altLang="en-US" dirty="0"/>
              <a:t>”之间的折中平衡。</a:t>
            </a:r>
          </a:p>
          <a:p>
            <a:endParaRPr kumimoji="1" lang="zh-CN" altLang="en-US" dirty="0"/>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31</a:t>
            </a:fld>
            <a:endParaRPr lang="en-US" altLang="zh-CN"/>
          </a:p>
        </p:txBody>
      </p:sp>
    </p:spTree>
    <p:extLst>
      <p:ext uri="{BB962C8B-B14F-4D97-AF65-F5344CB8AC3E}">
        <p14:creationId xmlns:p14="http://schemas.microsoft.com/office/powerpoint/2010/main" val="2179890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620688"/>
            <a:ext cx="8280920" cy="5632311"/>
          </a:xfrm>
          <a:prstGeom prst="rect">
            <a:avLst/>
          </a:prstGeom>
        </p:spPr>
        <p:txBody>
          <a:bodyPr wrap="square">
            <a:spAutoFit/>
          </a:bodyPr>
          <a:lstStyle/>
          <a:p>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a:t>
            </a:r>
            <a:r>
              <a:rPr lang="en-US" altLang="zh-CN" dirty="0" err="1">
                <a:solidFill>
                  <a:srgbClr val="BA0011"/>
                </a:solidFill>
                <a:latin typeface="Consolas" charset="0"/>
                <a:ea typeface="Consolas" charset="0"/>
                <a:cs typeface="Consolas" charset="0"/>
              </a:rPr>
              <a:t>iostream</a:t>
            </a:r>
            <a:r>
              <a:rPr lang="en-US" altLang="zh-CN" dirty="0">
                <a:solidFill>
                  <a:srgbClr val="BA0011"/>
                </a:solidFill>
                <a:latin typeface="Consolas" charset="0"/>
                <a:ea typeface="Consolas" charset="0"/>
                <a:cs typeface="Consolas" charset="0"/>
              </a:rPr>
              <a:t>&gt;</a:t>
            </a:r>
            <a:endParaRPr lang="en-US" altLang="zh-CN" dirty="0">
              <a:solidFill>
                <a:srgbClr val="6E200D"/>
              </a:solidFill>
              <a:latin typeface="Consolas" charset="0"/>
              <a:ea typeface="Consolas" charset="0"/>
              <a:cs typeface="Consolas" charset="0"/>
            </a:endParaRPr>
          </a:p>
          <a:p>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p>
          <a:p>
            <a:endParaRPr lang="en-US" altLang="zh-CN" dirty="0">
              <a:solidFill>
                <a:srgbClr val="000000"/>
              </a:solidFill>
              <a:latin typeface="Consolas" charset="0"/>
              <a:ea typeface="Consolas" charset="0"/>
              <a:cs typeface="Consolas" charset="0"/>
            </a:endParaRPr>
          </a:p>
          <a:p>
            <a:r>
              <a:rPr lang="mr-IN" altLang="zh-CN" dirty="0" err="1">
                <a:solidFill>
                  <a:srgbClr val="B40062"/>
                </a:solidFill>
                <a:latin typeface="Consolas" charset="0"/>
                <a:ea typeface="Consolas" charset="0"/>
                <a:cs typeface="Consolas" charset="0"/>
              </a:rPr>
              <a:t>class</a:t>
            </a:r>
            <a:r>
              <a:rPr lang="mr-IN" altLang="zh-CN" dirty="0">
                <a:solidFill>
                  <a:srgbClr val="B40062"/>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a:t>
            </a:r>
            <a:br>
              <a:rPr lang="mr-IN" altLang="zh-CN" dirty="0">
                <a:solidFill>
                  <a:srgbClr val="B40062"/>
                </a:solidFill>
                <a:latin typeface="Consolas" charset="0"/>
                <a:ea typeface="Consolas" charset="0"/>
                <a:cs typeface="Consolas" charset="0"/>
              </a:rPr>
            </a:br>
            <a:r>
              <a:rPr lang="mr-IN" altLang="zh-CN" dirty="0" err="1">
                <a:solidFill>
                  <a:srgbClr val="B40062"/>
                </a:solidFill>
                <a:latin typeface="Consolas" charset="0"/>
                <a:ea typeface="Consolas" charset="0"/>
                <a:cs typeface="Consolas" charset="0"/>
              </a:rPr>
              <a:t>public</a:t>
            </a:r>
            <a:r>
              <a:rPr lang="mr-IN" altLang="zh-CN" dirty="0">
                <a:solidFill>
                  <a:srgbClr val="B40062"/>
                </a:solidFill>
                <a:latin typeface="Consolas" charset="0"/>
                <a:ea typeface="Consolas" charset="0"/>
                <a:cs typeface="Consolas" charset="0"/>
              </a:rPr>
              <a:t>:</a:t>
            </a:r>
            <a:br>
              <a:rPr lang="mr-IN" altLang="zh-CN" dirty="0">
                <a:solidFill>
                  <a:srgbClr val="B40062"/>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action</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step1();</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step2();</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step3();</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br>
              <a:rPr lang="mr-IN" altLang="zh-CN" dirty="0">
                <a:solidFill>
                  <a:srgbClr val="B40062"/>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virtual</a:t>
            </a: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step1()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Base</a:t>
            </a:r>
            <a:r>
              <a:rPr lang="mr-IN" altLang="zh-CN" dirty="0">
                <a:solidFill>
                  <a:srgbClr val="BA0011"/>
                </a:solidFill>
                <a:latin typeface="Consolas" charset="0"/>
                <a:ea typeface="Consolas" charset="0"/>
                <a:cs typeface="Consolas" charset="0"/>
              </a:rPr>
              <a:t>::step1"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virtual</a:t>
            </a: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step2()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Base</a:t>
            </a:r>
            <a:r>
              <a:rPr lang="mr-IN" altLang="zh-CN" dirty="0">
                <a:solidFill>
                  <a:srgbClr val="BA0011"/>
                </a:solidFill>
                <a:latin typeface="Consolas" charset="0"/>
                <a:ea typeface="Consolas" charset="0"/>
                <a:cs typeface="Consolas" charset="0"/>
              </a:rPr>
              <a:t>::step2"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virtual</a:t>
            </a:r>
            <a:r>
              <a:rPr lang="mr-IN" altLang="zh-CN" dirty="0">
                <a:solidFill>
                  <a:srgbClr val="B40062"/>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B40062"/>
                </a:solidFill>
                <a:latin typeface="Consolas" charset="0"/>
                <a:ea typeface="Consolas" charset="0"/>
                <a:cs typeface="Consolas" charset="0"/>
              </a:rPr>
              <a:t> </a:t>
            </a:r>
            <a:r>
              <a:rPr lang="mr-IN" altLang="zh-CN" dirty="0">
                <a:solidFill>
                  <a:srgbClr val="000000"/>
                </a:solidFill>
                <a:latin typeface="Consolas" charset="0"/>
                <a:ea typeface="Consolas" charset="0"/>
                <a:cs typeface="Consolas" charset="0"/>
              </a:rPr>
              <a:t>step3()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a:t>
            </a:r>
            <a:r>
              <a:rPr lang="mr-IN" altLang="zh-CN" dirty="0" err="1">
                <a:solidFill>
                  <a:srgbClr val="BA0011"/>
                </a:solidFill>
                <a:latin typeface="Consolas" charset="0"/>
                <a:ea typeface="Consolas" charset="0"/>
                <a:cs typeface="Consolas" charset="0"/>
              </a:rPr>
              <a:t>Base</a:t>
            </a:r>
            <a:r>
              <a:rPr lang="mr-IN" altLang="zh-CN" dirty="0">
                <a:solidFill>
                  <a:srgbClr val="BA0011"/>
                </a:solidFill>
                <a:latin typeface="Consolas" charset="0"/>
                <a:ea typeface="Consolas" charset="0"/>
                <a:cs typeface="Consolas" charset="0"/>
              </a:rPr>
              <a:t>::step3"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B40062"/>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endParaRPr lang="en-US" altLang="zh-CN" dirty="0">
              <a:solidFill>
                <a:srgbClr val="000000"/>
              </a:solidFill>
              <a:latin typeface="Consolas" charset="0"/>
              <a:ea typeface="Consolas" charset="0"/>
              <a:cs typeface="Consolas" charset="0"/>
            </a:endParaRPr>
          </a:p>
          <a:p>
            <a:r>
              <a:rPr lang="mr-IN" altLang="zh-CN" dirty="0" err="1">
                <a:solidFill>
                  <a:srgbClr val="B40062"/>
                </a:solidFill>
                <a:latin typeface="Consolas" charset="0"/>
                <a:ea typeface="Consolas" charset="0"/>
                <a:cs typeface="Consolas" charset="0"/>
              </a:rPr>
              <a:t>class</a:t>
            </a:r>
            <a:r>
              <a:rPr lang="mr-IN" altLang="zh-CN" dirty="0">
                <a:solidFill>
                  <a:srgbClr val="000000"/>
                </a:solidFill>
                <a:latin typeface="Consolas" charset="0"/>
                <a:ea typeface="Consolas" charset="0"/>
                <a:cs typeface="Consolas" charset="0"/>
              </a:rPr>
              <a:t> Derived1 : </a:t>
            </a:r>
            <a:r>
              <a:rPr lang="mr-IN" altLang="zh-CN" dirty="0" err="1">
                <a:solidFill>
                  <a:srgbClr val="B40062"/>
                </a:solidFill>
                <a:latin typeface="Consolas" charset="0"/>
                <a:ea typeface="Consolas" charset="0"/>
                <a:cs typeface="Consolas" charset="0"/>
              </a:rPr>
              <a:t>public</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000000"/>
                </a:solidFill>
                <a:latin typeface="Consolas" charset="0"/>
                <a:ea typeface="Consolas" charset="0"/>
                <a:cs typeface="Consolas" charset="0"/>
              </a:rPr>
              <a:t> step1()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"Derived1::step1"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br>
              <a:rPr lang="mr-IN" altLang="zh-CN" dirty="0">
                <a:solidFill>
                  <a:srgbClr val="000000"/>
                </a:solidFill>
                <a:latin typeface="Consolas" charset="0"/>
                <a:ea typeface="Consolas" charset="0"/>
                <a:cs typeface="Consolas" charset="0"/>
              </a:rPr>
            </a:br>
            <a:endParaRPr lang="en-US" altLang="zh-CN" dirty="0">
              <a:solidFill>
                <a:srgbClr val="000000"/>
              </a:solidFill>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en-US" altLang="zh-CN" dirty="0">
                <a:solidFill>
                  <a:srgbClr val="0070C0"/>
                </a:solidFill>
              </a:rPr>
              <a:t>Template</a:t>
            </a:r>
            <a:r>
              <a:rPr kumimoji="1" lang="zh-CN" altLang="en-US" dirty="0">
                <a:solidFill>
                  <a:srgbClr val="0070C0"/>
                </a:solidFill>
              </a:rPr>
              <a:t>设计模式</a:t>
            </a:r>
          </a:p>
        </p:txBody>
      </p:sp>
      <p:sp>
        <p:nvSpPr>
          <p:cNvPr id="3" name="右大括号 2"/>
          <p:cNvSpPr/>
          <p:nvPr/>
        </p:nvSpPr>
        <p:spPr>
          <a:xfrm>
            <a:off x="3203848" y="2132856"/>
            <a:ext cx="432048" cy="1008112"/>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5" name="文本框 4"/>
          <p:cNvSpPr txBox="1"/>
          <p:nvPr/>
        </p:nvSpPr>
        <p:spPr>
          <a:xfrm>
            <a:off x="3641855" y="2406079"/>
            <a:ext cx="1506209" cy="461665"/>
          </a:xfrm>
          <a:prstGeom prst="rect">
            <a:avLst/>
          </a:prstGeom>
          <a:solidFill>
            <a:srgbClr val="FFFF00"/>
          </a:solidFill>
        </p:spPr>
        <p:txBody>
          <a:bodyPr wrap="square" rtlCol="0">
            <a:spAutoFit/>
          </a:bodyPr>
          <a:lstStyle/>
          <a:p>
            <a:pPr algn="ctr"/>
            <a:r>
              <a:rPr kumimoji="1" lang="zh-CN" altLang="en-US" sz="2400" b="1" dirty="0"/>
              <a:t>算法骨架</a:t>
            </a:r>
          </a:p>
        </p:txBody>
      </p:sp>
    </p:spTree>
    <p:extLst>
      <p:ext uri="{BB962C8B-B14F-4D97-AF65-F5344CB8AC3E}">
        <p14:creationId xmlns:p14="http://schemas.microsoft.com/office/powerpoint/2010/main" val="2163922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79512" y="1006276"/>
            <a:ext cx="7344816" cy="3970318"/>
          </a:xfrm>
          <a:prstGeom prst="rect">
            <a:avLst/>
          </a:prstGeom>
        </p:spPr>
        <p:txBody>
          <a:bodyPr wrap="square">
            <a:spAutoFit/>
          </a:bodyPr>
          <a:lstStyle/>
          <a:p>
            <a:br>
              <a:rPr lang="mr-IN" altLang="zh-CN" dirty="0">
                <a:solidFill>
                  <a:srgbClr val="B40062"/>
                </a:solidFill>
                <a:latin typeface="Consolas" charset="0"/>
                <a:ea typeface="Consolas" charset="0"/>
                <a:cs typeface="Consolas" charset="0"/>
              </a:rPr>
            </a:br>
            <a:r>
              <a:rPr lang="mr-IN" altLang="zh-CN" dirty="0" err="1">
                <a:solidFill>
                  <a:srgbClr val="B40062"/>
                </a:solidFill>
                <a:latin typeface="Consolas" charset="0"/>
                <a:ea typeface="Consolas" charset="0"/>
                <a:cs typeface="Consolas" charset="0"/>
              </a:rPr>
              <a:t>class</a:t>
            </a:r>
            <a:r>
              <a:rPr lang="mr-IN" altLang="zh-CN" dirty="0">
                <a:solidFill>
                  <a:srgbClr val="000000"/>
                </a:solidFill>
                <a:latin typeface="Consolas" charset="0"/>
                <a:ea typeface="Consolas" charset="0"/>
                <a:cs typeface="Consolas" charset="0"/>
              </a:rPr>
              <a:t> Derived2 : </a:t>
            </a:r>
            <a:r>
              <a:rPr lang="mr-IN" altLang="zh-CN" dirty="0" err="1">
                <a:solidFill>
                  <a:srgbClr val="B40062"/>
                </a:solidFill>
                <a:latin typeface="Consolas" charset="0"/>
                <a:ea typeface="Consolas" charset="0"/>
                <a:cs typeface="Consolas" charset="0"/>
              </a:rPr>
              <a:t>public</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void</a:t>
            </a:r>
            <a:r>
              <a:rPr lang="mr-IN" altLang="zh-CN" dirty="0">
                <a:solidFill>
                  <a:srgbClr val="000000"/>
                </a:solidFill>
                <a:latin typeface="Consolas" charset="0"/>
                <a:ea typeface="Consolas" charset="0"/>
                <a:cs typeface="Consolas" charset="0"/>
              </a:rPr>
              <a:t> step2() {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 &lt;&lt; </a:t>
            </a:r>
            <a:r>
              <a:rPr lang="mr-IN" altLang="zh-CN" dirty="0">
                <a:solidFill>
                  <a:srgbClr val="BA0011"/>
                </a:solidFill>
                <a:latin typeface="Consolas" charset="0"/>
                <a:ea typeface="Consolas" charset="0"/>
                <a:cs typeface="Consolas" charset="0"/>
              </a:rPr>
              <a:t>"Derived2::step2" </a:t>
            </a:r>
            <a:r>
              <a:rPr lang="mr-IN" altLang="zh-CN" dirty="0">
                <a:solidFill>
                  <a:srgbClr val="000000"/>
                </a:solidFill>
                <a:latin typeface="Consolas" charset="0"/>
                <a:ea typeface="Consolas" charset="0"/>
                <a:cs typeface="Consolas" charset="0"/>
              </a:rPr>
              <a:t>&lt;&lt; </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endParaRPr lang="en-US" altLang="zh-CN" dirty="0">
              <a:solidFill>
                <a:srgbClr val="B40062"/>
              </a:solidFill>
              <a:latin typeface="Consolas" charset="0"/>
              <a:ea typeface="Consolas" charset="0"/>
              <a:cs typeface="Consolas" charset="0"/>
            </a:endParaRPr>
          </a:p>
          <a:p>
            <a:r>
              <a:rPr lang="mr-IN" altLang="zh-CN" dirty="0" err="1">
                <a:solidFill>
                  <a:srgbClr val="B40062"/>
                </a:solidFill>
                <a:latin typeface="Consolas" charset="0"/>
                <a:ea typeface="Consolas" charset="0"/>
                <a:cs typeface="Consolas" charset="0"/>
              </a:rPr>
              <a:t>int</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main</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a:t>
            </a:r>
            <a:r>
              <a:rPr lang="mr-IN" altLang="zh-CN" dirty="0">
                <a:solidFill>
                  <a:srgbClr val="000000"/>
                </a:solidFill>
                <a:latin typeface="Consolas" charset="0"/>
                <a:ea typeface="Consolas" charset="0"/>
                <a:cs typeface="Consolas" charset="0"/>
              </a:rPr>
              <a:t>[] = {</a:t>
            </a:r>
            <a:r>
              <a:rPr lang="mr-IN" altLang="zh-CN" dirty="0" err="1">
                <a:solidFill>
                  <a:srgbClr val="B40062"/>
                </a:solidFill>
                <a:latin typeface="Consolas" charset="0"/>
                <a:ea typeface="Consolas" charset="0"/>
                <a:cs typeface="Consolas" charset="0"/>
              </a:rPr>
              <a:t>new</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Base</a:t>
            </a: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new</a:t>
            </a:r>
            <a:r>
              <a:rPr lang="mr-IN" altLang="zh-CN" dirty="0">
                <a:solidFill>
                  <a:srgbClr val="000000"/>
                </a:solidFill>
                <a:latin typeface="Consolas" charset="0"/>
                <a:ea typeface="Consolas" charset="0"/>
                <a:cs typeface="Consolas" charset="0"/>
              </a:rPr>
              <a:t> Derived1, </a:t>
            </a:r>
            <a:r>
              <a:rPr lang="mr-IN" altLang="zh-CN" dirty="0" err="1">
                <a:solidFill>
                  <a:srgbClr val="B40062"/>
                </a:solidFill>
                <a:latin typeface="Consolas" charset="0"/>
                <a:ea typeface="Consolas" charset="0"/>
                <a:cs typeface="Consolas" charset="0"/>
              </a:rPr>
              <a:t>new</a:t>
            </a:r>
            <a:r>
              <a:rPr lang="mr-IN" altLang="zh-CN" dirty="0">
                <a:solidFill>
                  <a:srgbClr val="000000"/>
                </a:solidFill>
                <a:latin typeface="Consolas" charset="0"/>
                <a:ea typeface="Consolas" charset="0"/>
                <a:cs typeface="Consolas" charset="0"/>
              </a:rPr>
              <a:t> Derived2};</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for</a:t>
            </a:r>
            <a:r>
              <a:rPr lang="mr-IN" altLang="zh-CN" dirty="0">
                <a:solidFill>
                  <a:srgbClr val="000000"/>
                </a:solidFill>
                <a:latin typeface="Consolas" charset="0"/>
                <a:ea typeface="Consolas" charset="0"/>
                <a:cs typeface="Consolas" charset="0"/>
              </a:rPr>
              <a:t> (</a:t>
            </a:r>
            <a:r>
              <a:rPr lang="mr-IN" altLang="zh-CN" dirty="0" err="1">
                <a:solidFill>
                  <a:srgbClr val="B40062"/>
                </a:solidFill>
                <a:latin typeface="Consolas" charset="0"/>
                <a:ea typeface="Consolas" charset="0"/>
                <a:cs typeface="Consolas" charset="0"/>
              </a:rPr>
              <a:t>int</a:t>
            </a: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 0; </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&lt; 3; ++</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 {</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ba</a:t>
            </a:r>
            <a:r>
              <a:rPr lang="mr-IN" altLang="zh-CN" dirty="0">
                <a:solidFill>
                  <a:srgbClr val="000000"/>
                </a:solidFill>
                <a:latin typeface="Consolas" charset="0"/>
                <a:ea typeface="Consolas" charset="0"/>
                <a:cs typeface="Consolas" charset="0"/>
              </a:rPr>
              <a:t>[</a:t>
            </a:r>
            <a:r>
              <a:rPr lang="mr-IN" altLang="zh-CN" dirty="0" err="1">
                <a:solidFill>
                  <a:srgbClr val="000000"/>
                </a:solidFill>
                <a:latin typeface="Consolas" charset="0"/>
                <a:ea typeface="Consolas" charset="0"/>
                <a:cs typeface="Consolas" charset="0"/>
              </a:rPr>
              <a:t>i</a:t>
            </a:r>
            <a:r>
              <a:rPr lang="mr-IN" altLang="zh-CN" dirty="0">
                <a:solidFill>
                  <a:srgbClr val="000000"/>
                </a:solidFill>
                <a:latin typeface="Consolas" charset="0"/>
                <a:ea typeface="Consolas" charset="0"/>
                <a:cs typeface="Consolas" charset="0"/>
              </a:rPr>
              <a:t>]-&gt;</a:t>
            </a:r>
            <a:r>
              <a:rPr lang="mr-IN" altLang="zh-CN" dirty="0" err="1">
                <a:solidFill>
                  <a:srgbClr val="000000"/>
                </a:solidFill>
                <a:latin typeface="Consolas" charset="0"/>
                <a:ea typeface="Consolas" charset="0"/>
                <a:cs typeface="Consolas" charset="0"/>
              </a:rPr>
              <a:t>action</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r>
              <a:rPr lang="mr-IN" altLang="zh-CN" dirty="0" err="1">
                <a:solidFill>
                  <a:srgbClr val="000000"/>
                </a:solidFill>
                <a:latin typeface="Consolas" charset="0"/>
                <a:ea typeface="Consolas" charset="0"/>
                <a:cs typeface="Consolas" charset="0"/>
              </a:rPr>
              <a:t>cout</a:t>
            </a:r>
            <a:r>
              <a:rPr lang="mr-IN" altLang="zh-CN" dirty="0">
                <a:solidFill>
                  <a:srgbClr val="000000"/>
                </a:solidFill>
                <a:latin typeface="Consolas" charset="0"/>
                <a:ea typeface="Consolas" charset="0"/>
                <a:cs typeface="Consolas" charset="0"/>
              </a:rPr>
              <a:t>&lt;&lt;"==="&lt;&lt;</a:t>
            </a:r>
            <a:r>
              <a:rPr lang="mr-IN" altLang="zh-CN" dirty="0" err="1">
                <a:solidFill>
                  <a:srgbClr val="000000"/>
                </a:solidFill>
                <a:latin typeface="Consolas" charset="0"/>
                <a:ea typeface="Consolas" charset="0"/>
                <a:cs typeface="Consolas" charset="0"/>
              </a:rPr>
              <a:t>endl</a:t>
            </a:r>
            <a:r>
              <a:rPr lang="mr-IN" altLang="zh-CN" dirty="0">
                <a:solidFill>
                  <a:srgbClr val="000000"/>
                </a:solidFill>
                <a:latin typeface="Consolas" charset="0"/>
                <a:ea typeface="Consolas" charset="0"/>
                <a:cs typeface="Consolas" charset="0"/>
              </a:rPr>
              <a:t>;</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    }</a:t>
            </a:r>
            <a:endParaRPr lang="en-US" altLang="zh-CN" dirty="0">
              <a:solidFill>
                <a:srgbClr val="000000"/>
              </a:solidFill>
              <a:latin typeface="Consolas" charset="0"/>
              <a:ea typeface="Consolas" charset="0"/>
              <a:cs typeface="Consolas" charset="0"/>
            </a:endParaRPr>
          </a:p>
          <a:p>
            <a:r>
              <a:rPr lang="en-US" altLang="zh-CN" dirty="0">
                <a:solidFill>
                  <a:srgbClr val="000000"/>
                </a:solidFill>
                <a:latin typeface="Consolas" charset="0"/>
                <a:ea typeface="Consolas" charset="0"/>
                <a:cs typeface="Consolas" charset="0"/>
              </a:rPr>
              <a:t>    return 0;</a:t>
            </a:r>
            <a:br>
              <a:rPr lang="mr-IN" altLang="zh-CN" dirty="0">
                <a:solidFill>
                  <a:srgbClr val="000000"/>
                </a:solidFill>
                <a:latin typeface="Consolas" charset="0"/>
                <a:ea typeface="Consolas" charset="0"/>
                <a:cs typeface="Consolas" charset="0"/>
              </a:rPr>
            </a:br>
            <a:r>
              <a:rPr lang="mr-IN" altLang="zh-CN" dirty="0">
                <a:solidFill>
                  <a:srgbClr val="000000"/>
                </a:solidFill>
                <a:latin typeface="Consolas" charset="0"/>
                <a:ea typeface="Consolas" charset="0"/>
                <a:cs typeface="Consolas" charset="0"/>
              </a:rPr>
              <a:t>}</a:t>
            </a:r>
            <a:endParaRPr lang="en-US" altLang="zh-CN" dirty="0">
              <a:solidFill>
                <a:srgbClr val="000000"/>
              </a:solidFill>
              <a:latin typeface="Consolas" charset="0"/>
              <a:ea typeface="Consolas" charset="0"/>
              <a:cs typeface="Consolas" charset="0"/>
            </a:endParaRPr>
          </a:p>
          <a:p>
            <a:endParaRPr lang="is-IS" altLang="zh-CN" dirty="0">
              <a:solidFill>
                <a:srgbClr val="000000"/>
              </a:solidFill>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en-US" altLang="zh-CN" dirty="0">
                <a:solidFill>
                  <a:srgbClr val="0070C0"/>
                </a:solidFill>
              </a:rPr>
              <a:t>Template</a:t>
            </a:r>
            <a:r>
              <a:rPr kumimoji="1" lang="zh-CN" altLang="en-US" dirty="0">
                <a:solidFill>
                  <a:srgbClr val="0070C0"/>
                </a:solidFill>
              </a:rPr>
              <a:t>设计模式</a:t>
            </a:r>
          </a:p>
        </p:txBody>
      </p:sp>
      <p:sp>
        <p:nvSpPr>
          <p:cNvPr id="7" name="矩形 6"/>
          <p:cNvSpPr/>
          <p:nvPr/>
        </p:nvSpPr>
        <p:spPr>
          <a:xfrm>
            <a:off x="5652120" y="3429000"/>
            <a:ext cx="3168352" cy="3416320"/>
          </a:xfrm>
          <a:prstGeom prst="rect">
            <a:avLst/>
          </a:prstGeom>
        </p:spPr>
        <p:txBody>
          <a:bodyPr wrap="square">
            <a:spAutoFit/>
          </a:bodyPr>
          <a:lstStyle/>
          <a:p>
            <a:r>
              <a:rPr lang="en-US" altLang="zh-CN" b="1" dirty="0">
                <a:solidFill>
                  <a:srgbClr val="00B050"/>
                </a:solidFill>
                <a:latin typeface="AndaleMono" charset="0"/>
              </a:rPr>
              <a:t>Base::step1</a:t>
            </a:r>
          </a:p>
          <a:p>
            <a:r>
              <a:rPr lang="en-US" altLang="zh-CN" b="1" dirty="0">
                <a:solidFill>
                  <a:srgbClr val="00B050"/>
                </a:solidFill>
                <a:latin typeface="AndaleMono" charset="0"/>
              </a:rPr>
              <a:t>Base::step2</a:t>
            </a:r>
          </a:p>
          <a:p>
            <a:r>
              <a:rPr lang="en-US" altLang="zh-CN" b="1" dirty="0">
                <a:solidFill>
                  <a:srgbClr val="00B050"/>
                </a:solidFill>
                <a:latin typeface="AndaleMono" charset="0"/>
              </a:rPr>
              <a:t>Base::step3</a:t>
            </a:r>
          </a:p>
          <a:p>
            <a:r>
              <a:rPr lang="en-US" altLang="zh-CN" b="1" dirty="0">
                <a:solidFill>
                  <a:srgbClr val="00B050"/>
                </a:solidFill>
                <a:latin typeface="AndaleMono" charset="0"/>
              </a:rPr>
              <a:t>===</a:t>
            </a:r>
          </a:p>
          <a:p>
            <a:r>
              <a:rPr lang="en-US" altLang="zh-CN" b="1" dirty="0">
                <a:solidFill>
                  <a:srgbClr val="00B050"/>
                </a:solidFill>
                <a:latin typeface="AndaleMono" charset="0"/>
              </a:rPr>
              <a:t>Derived1::step1</a:t>
            </a:r>
          </a:p>
          <a:p>
            <a:r>
              <a:rPr lang="en-US" altLang="zh-CN" b="1" dirty="0">
                <a:solidFill>
                  <a:srgbClr val="00B050"/>
                </a:solidFill>
                <a:latin typeface="AndaleMono" charset="0"/>
              </a:rPr>
              <a:t>Base::step2</a:t>
            </a:r>
          </a:p>
          <a:p>
            <a:r>
              <a:rPr lang="en-US" altLang="zh-CN" b="1" dirty="0">
                <a:solidFill>
                  <a:srgbClr val="00B050"/>
                </a:solidFill>
                <a:latin typeface="AndaleMono" charset="0"/>
              </a:rPr>
              <a:t>Base::step3</a:t>
            </a:r>
          </a:p>
          <a:p>
            <a:r>
              <a:rPr lang="en-US" altLang="zh-CN" b="1" dirty="0">
                <a:solidFill>
                  <a:srgbClr val="00B050"/>
                </a:solidFill>
                <a:latin typeface="AndaleMono" charset="0"/>
              </a:rPr>
              <a:t>===</a:t>
            </a:r>
          </a:p>
          <a:p>
            <a:r>
              <a:rPr lang="en-US" altLang="zh-CN" b="1" dirty="0">
                <a:solidFill>
                  <a:srgbClr val="00B050"/>
                </a:solidFill>
                <a:latin typeface="AndaleMono" charset="0"/>
              </a:rPr>
              <a:t>Base::step1</a:t>
            </a:r>
          </a:p>
          <a:p>
            <a:r>
              <a:rPr lang="en-US" altLang="zh-CN" b="1" dirty="0">
                <a:solidFill>
                  <a:srgbClr val="00B050"/>
                </a:solidFill>
                <a:latin typeface="AndaleMono" charset="0"/>
              </a:rPr>
              <a:t>Derived2::step2</a:t>
            </a:r>
          </a:p>
          <a:p>
            <a:r>
              <a:rPr lang="en-US" altLang="zh-CN" b="1" dirty="0">
                <a:solidFill>
                  <a:srgbClr val="00B050"/>
                </a:solidFill>
                <a:latin typeface="AndaleMono" charset="0"/>
              </a:rPr>
              <a:t>Base::step3</a:t>
            </a:r>
          </a:p>
          <a:p>
            <a:r>
              <a:rPr lang="en-US" altLang="zh-CN" b="1" dirty="0">
                <a:solidFill>
                  <a:srgbClr val="00B050"/>
                </a:solidFill>
                <a:latin typeface="AndaleMono" charset="0"/>
              </a:rPr>
              <a:t>===</a:t>
            </a:r>
          </a:p>
        </p:txBody>
      </p:sp>
      <p:sp>
        <p:nvSpPr>
          <p:cNvPr id="8" name="文本框 7"/>
          <p:cNvSpPr txBox="1"/>
          <p:nvPr/>
        </p:nvSpPr>
        <p:spPr>
          <a:xfrm>
            <a:off x="3419872" y="4906327"/>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1800257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a:spLocks/>
          </p:cNvSpPr>
          <p:nvPr/>
        </p:nvSpPr>
        <p:spPr>
          <a:xfrm>
            <a:off x="580437" y="1001331"/>
            <a:ext cx="8062912" cy="295232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zh-CN" altLang="en-US" sz="5400" b="1" dirty="0">
                <a:solidFill>
                  <a:srgbClr val="0066CC"/>
                </a:solidFill>
                <a:latin typeface="微软雅黑" panose="020B0503020204020204" pitchFamily="34" charset="-122"/>
                <a:ea typeface="微软雅黑" panose="020B0503020204020204" pitchFamily="34" charset="-122"/>
              </a:rPr>
              <a:t>函数模板和类模板</a:t>
            </a:r>
          </a:p>
        </p:txBody>
      </p:sp>
      <p:sp>
        <p:nvSpPr>
          <p:cNvPr id="2" name="矩形 1"/>
          <p:cNvSpPr/>
          <p:nvPr/>
        </p:nvSpPr>
        <p:spPr>
          <a:xfrm>
            <a:off x="1792224" y="3953659"/>
            <a:ext cx="6363222" cy="830997"/>
          </a:xfrm>
          <a:prstGeom prst="rect">
            <a:avLst/>
          </a:prstGeom>
        </p:spPr>
        <p:txBody>
          <a:bodyPr wrap="square">
            <a:spAutoFit/>
          </a:bodyPr>
          <a:lstStyle/>
          <a:p>
            <a:r>
              <a:rPr kumimoji="1" lang="zh-CN" altLang="en-US" sz="2400" b="1" dirty="0">
                <a:latin typeface="STKaiti" charset="-122"/>
                <a:ea typeface="STKaiti" charset="-122"/>
                <a:cs typeface="STKaiti" charset="-122"/>
              </a:rPr>
              <a:t>继承与组合提供了</a:t>
            </a:r>
            <a:r>
              <a:rPr kumimoji="1" lang="zh-CN" altLang="en-US" sz="2400" b="1" dirty="0">
                <a:solidFill>
                  <a:srgbClr val="C00000"/>
                </a:solidFill>
                <a:latin typeface="STKaiti" charset="-122"/>
                <a:ea typeface="STKaiti" charset="-122"/>
                <a:cs typeface="STKaiti" charset="-122"/>
              </a:rPr>
              <a:t>重用对象代码</a:t>
            </a:r>
            <a:r>
              <a:rPr kumimoji="1" lang="zh-CN" altLang="en-US" sz="2400" b="1" dirty="0">
                <a:latin typeface="STKaiti" charset="-122"/>
                <a:ea typeface="STKaiti" charset="-122"/>
                <a:cs typeface="STKaiti" charset="-122"/>
              </a:rPr>
              <a:t>的方法，</a:t>
            </a:r>
            <a:endParaRPr kumimoji="1" lang="en-US" altLang="zh-CN" sz="2400" b="1" dirty="0">
              <a:latin typeface="STKaiti" charset="-122"/>
              <a:ea typeface="STKaiti" charset="-122"/>
              <a:cs typeface="STKaiti" charset="-122"/>
            </a:endParaRPr>
          </a:p>
          <a:p>
            <a:r>
              <a:rPr kumimoji="1" lang="zh-CN" altLang="en-US" sz="2400" b="1" dirty="0">
                <a:latin typeface="STKaiti" charset="-122"/>
                <a:ea typeface="STKaiti" charset="-122"/>
                <a:cs typeface="STKaiti" charset="-122"/>
              </a:rPr>
              <a:t>而</a:t>
            </a:r>
            <a:r>
              <a:rPr kumimoji="1" lang="en-US" altLang="zh-CN" sz="2400" b="1" dirty="0">
                <a:latin typeface="STKaiti" charset="-122"/>
                <a:ea typeface="STKaiti" charset="-122"/>
                <a:cs typeface="STKaiti" charset="-122"/>
              </a:rPr>
              <a:t>C++</a:t>
            </a:r>
            <a:r>
              <a:rPr kumimoji="1" lang="zh-CN" altLang="en-US" sz="2400" b="1" dirty="0">
                <a:latin typeface="STKaiti" charset="-122"/>
                <a:ea typeface="STKaiti" charset="-122"/>
                <a:cs typeface="STKaiti" charset="-122"/>
              </a:rPr>
              <a:t>的模板特征提供了</a:t>
            </a:r>
            <a:r>
              <a:rPr kumimoji="1" lang="zh-CN" altLang="en-US" sz="2400" b="1" dirty="0">
                <a:solidFill>
                  <a:srgbClr val="C00000"/>
                </a:solidFill>
                <a:latin typeface="STKaiti" charset="-122"/>
                <a:ea typeface="STKaiti" charset="-122"/>
                <a:cs typeface="STKaiti" charset="-122"/>
              </a:rPr>
              <a:t>重用源代码</a:t>
            </a:r>
            <a:r>
              <a:rPr kumimoji="1" lang="zh-CN" altLang="en-US" sz="2400" b="1" dirty="0">
                <a:latin typeface="STKaiti" charset="-122"/>
                <a:ea typeface="STKaiti" charset="-122"/>
                <a:cs typeface="STKaiti" charset="-122"/>
              </a:rPr>
              <a:t>的方法。</a:t>
            </a:r>
          </a:p>
        </p:txBody>
      </p:sp>
    </p:spTree>
    <p:extLst>
      <p:ext uri="{BB962C8B-B14F-4D97-AF65-F5344CB8AC3E}">
        <p14:creationId xmlns:p14="http://schemas.microsoft.com/office/powerpoint/2010/main" val="3694392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模板：引入</a:t>
            </a:r>
          </a:p>
        </p:txBody>
      </p:sp>
      <p:sp>
        <p:nvSpPr>
          <p:cNvPr id="3" name="内容占位符 2"/>
          <p:cNvSpPr>
            <a:spLocks noGrp="1"/>
          </p:cNvSpPr>
          <p:nvPr>
            <p:ph idx="1"/>
          </p:nvPr>
        </p:nvSpPr>
        <p:spPr>
          <a:xfrm>
            <a:off x="628650" y="1690689"/>
            <a:ext cx="7337339" cy="4462283"/>
          </a:xfrm>
        </p:spPr>
        <p:txBody>
          <a:bodyPr/>
          <a:lstStyle/>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实现一个整数排序算法接口：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实现一个浮点数排序算法接口：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(float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实现一个自定义类型排序算法接口：</a:t>
            </a:r>
            <a:endParaRPr kumimoji="1" lang="en-US" altLang="zh-CN" b="1" dirty="0">
              <a:solidFill>
                <a:srgbClr val="003366"/>
              </a:solidFill>
              <a:latin typeface="Consolas" panose="020B0609020204030204" pitchFamily="49" charset="0"/>
              <a:ea typeface="华文楷体" panose="02010600040101010101" pitchFamily="2" charset="-122"/>
            </a:endParaRPr>
          </a:p>
          <a:p>
            <a:pPr marL="0" indent="0">
              <a:buSzPct val="75000"/>
              <a:buNone/>
            </a:pPr>
            <a:r>
              <a:rPr kumimoji="1" lang="en-US" altLang="zh-CN" dirty="0">
                <a:solidFill>
                  <a:srgbClr val="003366"/>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 </a:t>
            </a:r>
            <a:r>
              <a:rPr kumimoji="1" lang="en-US" altLang="zh-CN" b="1" dirty="0">
                <a:solidFill>
                  <a:srgbClr val="C00000"/>
                </a:solidFill>
                <a:latin typeface="Consolas" panose="020B0609020204030204" pitchFamily="49" charset="0"/>
                <a:ea typeface="华文楷体" panose="02010600040101010101" pitchFamily="2" charset="-122"/>
              </a:rPr>
              <a:t>sort</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myClass</a:t>
            </a:r>
            <a:r>
              <a:rPr kumimoji="1" lang="en-US" altLang="zh-CN" dirty="0">
                <a:latin typeface="Consolas" panose="020B0609020204030204" pitchFamily="49" charset="0"/>
                <a:ea typeface="华文楷体" panose="02010600040101010101" pitchFamily="2" charset="-122"/>
              </a:rPr>
              <a:t> *data, </a:t>
            </a: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len</a:t>
            </a:r>
            <a:r>
              <a:rPr kumimoji="1" lang="en-US" altLang="zh-CN"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Consolas" panose="020B0609020204030204" pitchFamily="49" charset="0"/>
                <a:ea typeface="华文楷体" panose="02010600040101010101" pitchFamily="2" charset="-122"/>
              </a:rPr>
              <a:t>明明实现逻辑是一样的，为什么要写多遍？</a:t>
            </a:r>
            <a:endParaRPr kumimoji="1" lang="en-US" altLang="zh-CN" b="1" dirty="0">
              <a:solidFill>
                <a:srgbClr val="003366"/>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35</a:t>
            </a:fld>
            <a:endParaRPr lang="en-US" altLang="zh-CN"/>
          </a:p>
        </p:txBody>
      </p:sp>
    </p:spTree>
    <p:extLst>
      <p:ext uri="{BB962C8B-B14F-4D97-AF65-F5344CB8AC3E}">
        <p14:creationId xmlns:p14="http://schemas.microsoft.com/office/powerpoint/2010/main" val="2593043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a:t>
            </a:r>
          </a:p>
        </p:txBody>
      </p:sp>
      <p:sp>
        <p:nvSpPr>
          <p:cNvPr id="3" name="内容占位符 2"/>
          <p:cNvSpPr>
            <a:spLocks noGrp="1"/>
          </p:cNvSpPr>
          <p:nvPr>
            <p:ph idx="1"/>
          </p:nvPr>
        </p:nvSpPr>
        <p:spPr>
          <a:xfrm>
            <a:off x="628650" y="1690689"/>
            <a:ext cx="8119814" cy="4687141"/>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有些算法实现与类型无关，所以可以将函数的参数类型也定义为一种特殊的“参数”，这样就得到了“函数模板”。</a:t>
            </a: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定义函数模板的方法</a:t>
            </a: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ReturnType</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Func</a:t>
            </a:r>
            <a:r>
              <a:rPr kumimoji="1" lang="en-US" altLang="zh-CN" dirty="0">
                <a:latin typeface="Consolas" panose="020B0609020204030204" pitchFamily="49" charset="0"/>
                <a:ea typeface="华文楷体" panose="02010600040101010101" pitchFamily="2" charset="-122"/>
              </a:rPr>
              <a:t>(</a:t>
            </a:r>
            <a:r>
              <a:rPr kumimoji="1" lang="en-US" altLang="zh-CN" dirty="0" err="1">
                <a:latin typeface="Consolas" panose="020B0609020204030204" pitchFamily="49" charset="0"/>
                <a:ea typeface="华文楷体" panose="02010600040101010101" pitchFamily="2" charset="-122"/>
              </a:rPr>
              <a:t>Args</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a:t>
            </a: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如：任意类型两个变量相加的“函数模板”</a:t>
            </a:r>
          </a:p>
          <a:p>
            <a:pPr marL="457200" lvl="1" indent="0">
              <a:buNone/>
            </a:pPr>
            <a:r>
              <a:rPr kumimoji="1" lang="en-US" altLang="zh-CN" dirty="0">
                <a:latin typeface="Consolas" panose="020B0609020204030204" pitchFamily="49" charset="0"/>
                <a:ea typeface="华文楷体" panose="02010600040101010101" pitchFamily="2" charset="-122"/>
              </a:rPr>
              <a:t>template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T&gt;</a:t>
            </a:r>
            <a:r>
              <a:rPr kumimoji="1" lang="zh-CN" altLang="en-US" dirty="0">
                <a:latin typeface="Consolas" panose="020B0609020204030204" pitchFamily="49" charset="0"/>
                <a:ea typeface="华文楷体" panose="02010600040101010101" pitchFamily="2" charset="-122"/>
              </a:rPr>
              <a:t> </a:t>
            </a:r>
          </a:p>
          <a:p>
            <a:pPr marL="457200" lvl="1" indent="0">
              <a:buNone/>
            </a:pPr>
            <a:r>
              <a:rPr kumimoji="1" lang="en-US" altLang="zh-CN" dirty="0">
                <a:latin typeface="Consolas" panose="020B0609020204030204" pitchFamily="49" charset="0"/>
                <a:ea typeface="华文楷体" panose="02010600040101010101" pitchFamily="2" charset="-122"/>
              </a:rPr>
              <a:t>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sum(T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b)</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return</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b;</a:t>
            </a:r>
            <a:r>
              <a:rPr kumimoji="1" lang="zh-CN" altLang="en-US" dirty="0">
                <a:latin typeface="Consolas" panose="020B0609020204030204" pitchFamily="49" charset="0"/>
                <a:ea typeface="华文楷体" panose="02010600040101010101" pitchFamily="2" charset="-122"/>
              </a:rPr>
              <a:t> </a:t>
            </a:r>
            <a:r>
              <a:rPr kumimoji="1" lang="en-US" altLang="zh-CN" dirty="0"/>
              <a:t>}</a:t>
            </a:r>
          </a:p>
          <a:p>
            <a:r>
              <a:rPr kumimoji="1" lang="zh-CN" altLang="en-US" dirty="0">
                <a:latin typeface="华文楷体" panose="02010600040101010101" pitchFamily="2" charset="-122"/>
              </a:rPr>
              <a:t>注：</a:t>
            </a:r>
            <a:r>
              <a:rPr kumimoji="1" lang="en-US" altLang="zh-CN" dirty="0" err="1"/>
              <a:t>typename</a:t>
            </a:r>
            <a:r>
              <a:rPr kumimoji="1" lang="zh-CN" altLang="en-US" dirty="0"/>
              <a:t>也可换为</a:t>
            </a:r>
            <a:r>
              <a:rPr kumimoji="1" lang="en-US" altLang="zh-CN" dirty="0"/>
              <a:t>class</a:t>
            </a:r>
            <a:endParaRPr kumimoji="1" lang="zh-CN" altLang="en-US" dirty="0">
              <a:latin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36</a:t>
            </a:fld>
            <a:endParaRPr lang="en-US" altLang="zh-CN"/>
          </a:p>
        </p:txBody>
      </p:sp>
      <p:sp>
        <p:nvSpPr>
          <p:cNvPr id="5" name="文本框 4">
            <a:extLst>
              <a:ext uri="{FF2B5EF4-FFF2-40B4-BE49-F238E27FC236}">
                <a16:creationId xmlns:a16="http://schemas.microsoft.com/office/drawing/2014/main" id="{6394A80C-99ED-4BE2-8571-6B5A404111C6}"/>
              </a:ext>
            </a:extLst>
          </p:cNvPr>
          <p:cNvSpPr txBox="1"/>
          <p:nvPr/>
        </p:nvSpPr>
        <p:spPr>
          <a:xfrm>
            <a:off x="713918" y="5713837"/>
            <a:ext cx="6253635" cy="830997"/>
          </a:xfrm>
          <a:prstGeom prst="rect">
            <a:avLst/>
          </a:prstGeom>
          <a:noFill/>
        </p:spPr>
        <p:txBody>
          <a:bodyPr wrap="none" rtlCol="0">
            <a:spAutoFit/>
          </a:bodyPr>
          <a:lstStyle/>
          <a:p>
            <a:pPr lvl="1"/>
            <a:r>
              <a:rPr kumimoji="1" lang="en-US" altLang="zh-CN" sz="2400" dirty="0">
                <a:latin typeface="Consolas" panose="020B0609020204030204" pitchFamily="49" charset="0"/>
                <a:ea typeface="华文楷体" panose="02010600040101010101" pitchFamily="2" charset="-122"/>
              </a:rPr>
              <a:t>template</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&lt;</a:t>
            </a:r>
            <a:r>
              <a:rPr kumimoji="1" lang="en-US" altLang="zh-CN" sz="2400" dirty="0">
                <a:solidFill>
                  <a:srgbClr val="C00000"/>
                </a:solidFill>
                <a:latin typeface="Consolas" panose="020B0609020204030204" pitchFamily="49" charset="0"/>
                <a:ea typeface="华文楷体" panose="02010600040101010101" pitchFamily="2" charset="-122"/>
              </a:rPr>
              <a:t>class</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T&gt;</a:t>
            </a:r>
            <a:r>
              <a:rPr kumimoji="1" lang="zh-CN" altLang="en-US" sz="2400" dirty="0">
                <a:latin typeface="Consolas" panose="020B0609020204030204" pitchFamily="49" charset="0"/>
                <a:ea typeface="华文楷体" panose="02010600040101010101" pitchFamily="2" charset="-122"/>
              </a:rPr>
              <a:t> </a:t>
            </a:r>
          </a:p>
          <a:p>
            <a:pPr lvl="1"/>
            <a:r>
              <a:rPr kumimoji="1" lang="en-US" altLang="zh-CN" sz="2400" dirty="0">
                <a:latin typeface="Consolas" panose="020B0609020204030204" pitchFamily="49" charset="0"/>
                <a:ea typeface="华文楷体" panose="02010600040101010101" pitchFamily="2" charset="-122"/>
              </a:rPr>
              <a:t>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sum(T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b)</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return</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b;</a:t>
            </a:r>
            <a:r>
              <a:rPr kumimoji="1" lang="zh-CN" altLang="en-US" sz="2400" dirty="0">
                <a:latin typeface="Consolas" panose="020B0609020204030204" pitchFamily="49" charset="0"/>
                <a:ea typeface="华文楷体" panose="02010600040101010101" pitchFamily="2" charset="-122"/>
              </a:rPr>
              <a:t> </a:t>
            </a:r>
            <a:r>
              <a:rPr kumimoji="1" lang="en-US" altLang="zh-CN" sz="2400" dirty="0">
                <a:latin typeface="Consolas" panose="020B0609020204030204" pitchFamily="49" charset="0"/>
                <a:ea typeface="华文楷体" panose="02010600040101010101" pitchFamily="2" charset="-122"/>
              </a:rPr>
              <a:t>}</a:t>
            </a:r>
            <a:endParaRPr kumimoji="1" lang="en-US" altLang="zh-CN" sz="2400" dirty="0"/>
          </a:p>
        </p:txBody>
      </p:sp>
    </p:spTree>
    <p:extLst>
      <p:ext uri="{BB962C8B-B14F-4D97-AF65-F5344CB8AC3E}">
        <p14:creationId xmlns:p14="http://schemas.microsoft.com/office/powerpoint/2010/main" val="38858507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函数模板</a:t>
            </a:r>
          </a:p>
        </p:txBody>
      </p:sp>
      <p:sp>
        <p:nvSpPr>
          <p:cNvPr id="3" name="内容占位符 2"/>
          <p:cNvSpPr>
            <a:spLocks noGrp="1"/>
          </p:cNvSpPr>
          <p:nvPr>
            <p:ph idx="1"/>
          </p:nvPr>
        </p:nvSpPr>
        <p:spPr>
          <a:xfrm>
            <a:off x="628650" y="1497106"/>
            <a:ext cx="7886700" cy="4946423"/>
          </a:xfrm>
        </p:spPr>
        <p:txBody>
          <a:bodyPr>
            <a:normAutofit lnSpcReduction="10000"/>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函数模板在调用时，编译器能自动推导出实际参数的类型（这个过程叫做</a:t>
            </a:r>
            <a:r>
              <a:rPr kumimoji="1" lang="zh-CN" altLang="en-US" b="1" dirty="0">
                <a:solidFill>
                  <a:srgbClr val="FF0000"/>
                </a:solidFill>
                <a:latin typeface="华文楷体" panose="02010600040101010101" pitchFamily="2" charset="-122"/>
                <a:ea typeface="华文楷体" panose="02010600040101010101" pitchFamily="2" charset="-122"/>
              </a:rPr>
              <a:t>实例化</a:t>
            </a:r>
            <a:r>
              <a:rPr kumimoji="1" lang="zh-CN" altLang="en-US" b="1" dirty="0">
                <a:solidFill>
                  <a:srgbClr val="003366"/>
                </a:solidFill>
                <a:latin typeface="华文楷体" panose="02010600040101010101" pitchFamily="2" charset="-122"/>
                <a:ea typeface="华文楷体" panose="02010600040101010101" pitchFamily="2" charset="-122"/>
              </a:rPr>
              <a:t>）。</a:t>
            </a:r>
            <a:endParaRPr kumimoji="1" lang="en-US" altLang="zh-CN"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所以，形式上调用一个函数模板与普通函数没有区别，如</a:t>
            </a:r>
            <a:endParaRPr kumimoji="1" lang="en-US" altLang="zh-CN" sz="2400" b="1" dirty="0">
              <a:solidFill>
                <a:srgbClr val="003366"/>
              </a:solidFill>
              <a:latin typeface="华文楷体" panose="02010600040101010101" pitchFamily="2" charset="-122"/>
              <a:ea typeface="华文楷体" panose="02010600040101010101" pitchFamily="2" charset="-122"/>
            </a:endParaRPr>
          </a:p>
          <a:p>
            <a:pPr lvl="1"/>
            <a:r>
              <a:rPr kumimoji="1" lang="en-US" altLang="zh-CN" sz="2800" dirty="0" err="1">
                <a:solidFill>
                  <a:schemeClr val="tx1"/>
                </a:solidFill>
                <a:latin typeface="Consolas" panose="020B0609020204030204" pitchFamily="49" charset="0"/>
                <a:ea typeface="华文楷体" panose="02010600040101010101" pitchFamily="2" charset="-122"/>
              </a:rPr>
              <a:t>cout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chemeClr val="tx1"/>
                </a:solidFill>
                <a:latin typeface="Consolas" panose="020B0609020204030204" pitchFamily="49" charset="0"/>
                <a:ea typeface="华文楷体" panose="02010600040101010101" pitchFamily="2" charset="-122"/>
              </a:rPr>
              <a:t>&lt;&lt;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sum(9, 3)</a:t>
            </a:r>
            <a:r>
              <a:rPr kumimoji="1" lang="en-US" altLang="zh-CN" sz="2800" dirty="0">
                <a:latin typeface="Consolas" panose="020B0609020204030204" pitchFamily="49" charset="0"/>
                <a:ea typeface="华文楷体" panose="02010600040101010101" pitchFamily="2" charset="-122"/>
              </a:rPr>
              <a:t>;</a:t>
            </a:r>
            <a:r>
              <a:rPr kumimoji="1" lang="zh-CN" altLang="en-US" sz="2800" dirty="0">
                <a:latin typeface="Consolas" panose="020B0609020204030204" pitchFamily="49" charset="0"/>
                <a:ea typeface="华文楷体" panose="02010600040101010101" pitchFamily="2" charset="-122"/>
              </a:rPr>
              <a:t> </a:t>
            </a:r>
            <a:r>
              <a:rPr kumimoji="1" lang="zh-CN" altLang="en-US" sz="2800" dirty="0">
                <a:solidFill>
                  <a:schemeClr val="tx1"/>
                </a:solidFill>
                <a:latin typeface="Consolas" panose="020B0609020204030204" pitchFamily="49" charset="0"/>
                <a:ea typeface="华文楷体" panose="02010600040101010101" pitchFamily="2" charset="-122"/>
              </a:rPr>
              <a:t>		</a:t>
            </a:r>
            <a:endParaRPr kumimoji="1" lang="en-US" altLang="zh-CN" sz="2800" dirty="0">
              <a:solidFill>
                <a:schemeClr val="tx1"/>
              </a:solidFill>
              <a:latin typeface="Consolas" panose="020B0609020204030204" pitchFamily="49" charset="0"/>
              <a:ea typeface="华文楷体" panose="02010600040101010101" pitchFamily="2" charset="-122"/>
            </a:endParaRPr>
          </a:p>
          <a:p>
            <a:pPr lvl="1"/>
            <a:r>
              <a:rPr kumimoji="1" lang="en-US" altLang="zh-CN" sz="2800" dirty="0" err="1">
                <a:solidFill>
                  <a:schemeClr val="tx1"/>
                </a:solidFill>
                <a:latin typeface="Consolas" panose="020B0609020204030204" pitchFamily="49" charset="0"/>
                <a:ea typeface="华文楷体" panose="02010600040101010101" pitchFamily="2" charset="-122"/>
              </a:rPr>
              <a:t>cout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chemeClr val="tx1"/>
                </a:solidFill>
                <a:latin typeface="Consolas" panose="020B0609020204030204" pitchFamily="49" charset="0"/>
                <a:ea typeface="华文楷体" panose="02010600040101010101" pitchFamily="2" charset="-122"/>
              </a:rPr>
              <a:t>&lt;&lt;</a:t>
            </a:r>
            <a:r>
              <a:rPr kumimoji="1" lang="zh-CN" altLang="en-US" sz="2800" dirty="0">
                <a:solidFill>
                  <a:schemeClr val="tx1"/>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sum(2.1,</a:t>
            </a:r>
            <a:r>
              <a:rPr kumimoji="1" lang="zh-CN" altLang="en-US" sz="2800" dirty="0">
                <a:solidFill>
                  <a:srgbClr val="FF0000"/>
                </a:solidFill>
                <a:latin typeface="Consolas" panose="020B0609020204030204" pitchFamily="49" charset="0"/>
                <a:ea typeface="华文楷体" panose="02010600040101010101" pitchFamily="2" charset="-122"/>
              </a:rPr>
              <a:t> </a:t>
            </a:r>
            <a:r>
              <a:rPr kumimoji="1" lang="en-US" altLang="zh-CN" sz="2800" dirty="0">
                <a:solidFill>
                  <a:srgbClr val="FF0000"/>
                </a:solidFill>
                <a:latin typeface="Consolas" panose="020B0609020204030204" pitchFamily="49" charset="0"/>
                <a:ea typeface="华文楷体" panose="02010600040101010101" pitchFamily="2" charset="-122"/>
              </a:rPr>
              <a:t>5.7)</a:t>
            </a:r>
            <a:r>
              <a:rPr kumimoji="1" lang="en-US" altLang="zh-CN" sz="2800" dirty="0">
                <a:latin typeface="Consolas" panose="020B0609020204030204" pitchFamily="49" charset="0"/>
                <a:ea typeface="华文楷体" panose="02010600040101010101" pitchFamily="2" charset="-122"/>
              </a:rPr>
              <a:t>;</a:t>
            </a:r>
            <a:endParaRPr kumimoji="1" lang="en-US" altLang="zh-CN" dirty="0">
              <a:solidFill>
                <a:srgbClr val="003366"/>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FF0000"/>
                </a:solidFill>
                <a:latin typeface="华文楷体" panose="02010600040101010101" pitchFamily="2" charset="-122"/>
                <a:ea typeface="华文楷体" panose="02010600040101010101" pitchFamily="2" charset="-122"/>
              </a:rPr>
              <a:t>调用类型需要满足函数的要求</a:t>
            </a:r>
            <a:r>
              <a:rPr kumimoji="1" lang="zh-CN" altLang="en-US" b="1" dirty="0">
                <a:solidFill>
                  <a:srgbClr val="003366"/>
                </a:solidFill>
                <a:latin typeface="华文楷体" panose="02010600040101010101" pitchFamily="2" charset="-122"/>
                <a:ea typeface="华文楷体" panose="02010600040101010101" pitchFamily="2" charset="-122"/>
              </a:rPr>
              <a:t>。本例中，要求类型 </a:t>
            </a:r>
            <a:r>
              <a:rPr kumimoji="1" lang="en-US" altLang="zh-CN" b="1" dirty="0">
                <a:solidFill>
                  <a:srgbClr val="003366"/>
                </a:solidFill>
                <a:latin typeface="Consolas" panose="020B0609020204030204" pitchFamily="49" charset="0"/>
                <a:ea typeface="华文楷体" panose="02010600040101010101" pitchFamily="2" charset="-122"/>
              </a:rPr>
              <a:t>T</a:t>
            </a:r>
            <a:r>
              <a:rPr kumimoji="1" lang="en-US" altLang="zh-CN" b="1" dirty="0">
                <a:solidFill>
                  <a:srgbClr val="003366"/>
                </a:solidFill>
                <a:latin typeface="华文楷体" panose="02010600040101010101" pitchFamily="2" charset="-122"/>
                <a:ea typeface="华文楷体" panose="02010600040101010101" pitchFamily="2" charset="-122"/>
              </a:rPr>
              <a:t> </a:t>
            </a:r>
            <a:r>
              <a:rPr kumimoji="1" lang="zh-CN" altLang="en-US" b="1" dirty="0">
                <a:solidFill>
                  <a:srgbClr val="003366"/>
                </a:solidFill>
                <a:latin typeface="华文楷体" panose="02010600040101010101" pitchFamily="2" charset="-122"/>
                <a:ea typeface="华文楷体" panose="02010600040101010101" pitchFamily="2" charset="-122"/>
              </a:rPr>
              <a:t>定义了加法运算符。</a:t>
            </a:r>
            <a:endParaRPr kumimoji="1" lang="en-US" altLang="zh-CN" b="1" dirty="0">
              <a:solidFill>
                <a:srgbClr val="003366"/>
              </a:solidFill>
              <a:latin typeface="华文楷体" panose="02010600040101010101" pitchFamily="2" charset="-122"/>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当多个参数的类型不一致时，无法推导：</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0" indent="0">
              <a:buSzPct val="75000"/>
              <a:buNone/>
            </a:pPr>
            <a:r>
              <a:rPr kumimoji="1" lang="en-US" altLang="zh-CN" dirty="0">
                <a:solidFill>
                  <a:srgbClr val="003366"/>
                </a:solidFill>
                <a:latin typeface="华文楷体" panose="02010600040101010101" pitchFamily="2" charset="-122"/>
                <a:ea typeface="华文楷体" panose="02010600040101010101" pitchFamily="2" charset="-122"/>
              </a:rPr>
              <a:t>        </a:t>
            </a:r>
            <a:r>
              <a:rPr kumimoji="1" lang="en-US" altLang="zh-CN" dirty="0" err="1">
                <a:solidFill>
                  <a:srgbClr val="003366"/>
                </a:solidFill>
                <a:latin typeface="Consolas" panose="020B0609020204030204" pitchFamily="49" charset="0"/>
                <a:ea typeface="华文楷体" panose="02010600040101010101" pitchFamily="2" charset="-122"/>
              </a:rPr>
              <a:t>cout</a:t>
            </a:r>
            <a:r>
              <a:rPr kumimoji="1" lang="en-US" altLang="zh-CN" dirty="0">
                <a:solidFill>
                  <a:srgbClr val="003366"/>
                </a:solidFill>
                <a:latin typeface="Consolas" panose="020B0609020204030204" pitchFamily="49" charset="0"/>
                <a:ea typeface="华文楷体" panose="02010600040101010101" pitchFamily="2" charset="-122"/>
              </a:rPr>
              <a:t> &lt;&lt; sum(9, 2.1); </a:t>
            </a:r>
            <a:r>
              <a:rPr kumimoji="1" lang="en-US" altLang="zh-CN" dirty="0">
                <a:solidFill>
                  <a:srgbClr val="FF0000"/>
                </a:solidFill>
                <a:latin typeface="Consolas" panose="020B0609020204030204" pitchFamily="49" charset="0"/>
                <a:ea typeface="华文楷体" panose="02010600040101010101" pitchFamily="2" charset="-122"/>
              </a:rPr>
              <a:t>//</a:t>
            </a:r>
            <a:r>
              <a:rPr kumimoji="1" lang="zh-CN" altLang="en-US" dirty="0">
                <a:solidFill>
                  <a:srgbClr val="FF0000"/>
                </a:solidFill>
                <a:latin typeface="Consolas" panose="020B0609020204030204" pitchFamily="49" charset="0"/>
                <a:ea typeface="华文楷体" panose="02010600040101010101" pitchFamily="2" charset="-122"/>
              </a:rPr>
              <a:t>编译错误</a:t>
            </a:r>
            <a:endParaRPr kumimoji="1" lang="en-US" altLang="zh-CN" dirty="0">
              <a:solidFill>
                <a:srgbClr val="FF0000"/>
              </a:solidFill>
              <a:latin typeface="Consolas" panose="020B0609020204030204" pitchFamily="49" charset="0"/>
              <a:ea typeface="华文楷体" panose="02010600040101010101" pitchFamily="2" charset="-122"/>
            </a:endParaRPr>
          </a:p>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可以手工指定调用类型：</a:t>
            </a:r>
            <a:r>
              <a:rPr kumimoji="1" lang="en-US" altLang="zh-CN" b="1" dirty="0">
                <a:solidFill>
                  <a:srgbClr val="003366"/>
                </a:solidFill>
                <a:latin typeface="Consolas" panose="020B0609020204030204" pitchFamily="49" charset="0"/>
                <a:ea typeface="华文楷体" panose="02010600040101010101" pitchFamily="2" charset="-122"/>
              </a:rPr>
              <a:t>sum</a:t>
            </a:r>
            <a:r>
              <a:rPr kumimoji="1" lang="en-US" altLang="zh-CN" b="1" dirty="0">
                <a:solidFill>
                  <a:srgbClr val="FF0000"/>
                </a:solidFill>
                <a:latin typeface="Consolas" panose="020B0609020204030204" pitchFamily="49" charset="0"/>
                <a:ea typeface="华文楷体" panose="02010600040101010101" pitchFamily="2" charset="-122"/>
              </a:rPr>
              <a:t>&lt;</a:t>
            </a:r>
            <a:r>
              <a:rPr kumimoji="1" lang="en-US" altLang="zh-CN" b="1" dirty="0" err="1">
                <a:solidFill>
                  <a:srgbClr val="FF0000"/>
                </a:solidFill>
                <a:latin typeface="Consolas" panose="020B0609020204030204" pitchFamily="49" charset="0"/>
                <a:ea typeface="华文楷体" panose="02010600040101010101" pitchFamily="2" charset="-122"/>
              </a:rPr>
              <a:t>int</a:t>
            </a:r>
            <a:r>
              <a:rPr kumimoji="1" lang="en-US" altLang="zh-CN" b="1" dirty="0">
                <a:solidFill>
                  <a:srgbClr val="FF0000"/>
                </a:solidFill>
                <a:latin typeface="Consolas" panose="020B0609020204030204" pitchFamily="49" charset="0"/>
                <a:ea typeface="华文楷体" panose="02010600040101010101" pitchFamily="2" charset="-122"/>
              </a:rPr>
              <a:t>&gt;</a:t>
            </a:r>
            <a:r>
              <a:rPr kumimoji="1" lang="en-US" altLang="zh-CN" b="1" dirty="0">
                <a:solidFill>
                  <a:srgbClr val="003366"/>
                </a:solidFill>
                <a:latin typeface="Consolas" panose="020B0609020204030204" pitchFamily="49" charset="0"/>
                <a:ea typeface="华文楷体" panose="02010600040101010101" pitchFamily="2" charset="-122"/>
              </a:rPr>
              <a:t>(9, 2.1)</a:t>
            </a:r>
            <a:endParaRPr kumimoji="1" lang="en-US" altLang="zh-CN" b="1" dirty="0">
              <a:solidFill>
                <a:srgbClr val="003366"/>
              </a:solidFill>
              <a:latin typeface="华文楷体" panose="02010600040101010101" pitchFamily="2" charset="-122"/>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37</a:t>
            </a:fld>
            <a:endParaRPr lang="en-US" altLang="zh-CN"/>
          </a:p>
        </p:txBody>
      </p:sp>
    </p:spTree>
    <p:extLst>
      <p:ext uri="{BB962C8B-B14F-4D97-AF65-F5344CB8AC3E}">
        <p14:creationId xmlns:p14="http://schemas.microsoft.com/office/powerpoint/2010/main" val="3679976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544026"/>
            <a:ext cx="8280920" cy="5909310"/>
          </a:xfrm>
          <a:prstGeom prst="rect">
            <a:avLst/>
          </a:prstGeom>
        </p:spPr>
        <p:txBody>
          <a:bodyPr wrap="square">
            <a:spAutoFit/>
          </a:bodyPr>
          <a:lstStyle/>
          <a:p>
            <a:r>
              <a:rPr lang="en-US" altLang="zh-CN" dirty="0">
                <a:solidFill>
                  <a:schemeClr val="accent5"/>
                </a:solidFill>
                <a:latin typeface="Consolas" charset="0"/>
                <a:ea typeface="Consolas" charset="0"/>
                <a:cs typeface="Consolas" charset="0"/>
              </a:rPr>
              <a:t>#include </a:t>
            </a:r>
            <a:r>
              <a:rPr lang="en-US" altLang="zh-CN" dirty="0">
                <a:latin typeface="Consolas" charset="0"/>
                <a:ea typeface="Consolas" charset="0"/>
                <a:cs typeface="Consolas" charset="0"/>
              </a:rPr>
              <a:t>&lt;iostream&gt;</a:t>
            </a:r>
          </a:p>
          <a:p>
            <a:r>
              <a:rPr lang="en-US" altLang="zh-CN" dirty="0">
                <a:solidFill>
                  <a:schemeClr val="accent5"/>
                </a:solidFill>
                <a:latin typeface="Consolas" charset="0"/>
                <a:ea typeface="Consolas" charset="0"/>
                <a:cs typeface="Consolas" charset="0"/>
              </a:rPr>
              <a:t>#include</a:t>
            </a:r>
            <a:r>
              <a:rPr lang="en-US" altLang="zh-CN" dirty="0">
                <a:latin typeface="Consolas" charset="0"/>
                <a:ea typeface="Consolas" charset="0"/>
                <a:cs typeface="Consolas" charset="0"/>
              </a:rPr>
              <a:t> &lt;algorithm&gt;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template&lt;class T&gt;</a:t>
            </a:r>
          </a:p>
          <a:p>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sort(T* data, int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选择排序</a:t>
            </a:r>
            <a:endParaRPr lang="en-US" altLang="zh-CN" dirty="0">
              <a:solidFill>
                <a:srgbClr val="008000"/>
              </a:solidFill>
              <a:latin typeface="Consolas" charset="0"/>
              <a:ea typeface="Consolas" charset="0"/>
              <a:cs typeface="Consolas" charset="0"/>
            </a:endParaRP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j =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+ 1; j &lt;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j++</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if(data[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&gt; data[j])</a:t>
            </a:r>
          </a:p>
          <a:p>
            <a:r>
              <a:rPr lang="en-US" altLang="zh-CN" dirty="0">
                <a:latin typeface="Consolas" charset="0"/>
                <a:ea typeface="Consolas" charset="0"/>
                <a:cs typeface="Consolas" charset="0"/>
              </a:rPr>
              <a:t>				std::swap(data[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data[j]);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交换元素位置</a:t>
            </a:r>
            <a:endParaRPr lang="en-US" altLang="zh-CN" dirty="0">
              <a:solidFill>
                <a:srgbClr val="008000"/>
              </a:solidFill>
              <a:latin typeface="Consolas" charset="0"/>
              <a:ea typeface="Consolas" charset="0"/>
              <a:cs typeface="Consolas" charset="0"/>
            </a:endParaRP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template&lt;class T&gt;</a:t>
            </a:r>
          </a:p>
          <a:p>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output(T* data, int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for(int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a:t>
            </a:r>
            <a:r>
              <a:rPr lang="en-US" altLang="zh-CN" dirty="0" err="1">
                <a:latin typeface="Consolas" charset="0"/>
                <a:ea typeface="Consolas" charset="0"/>
                <a:cs typeface="Consolas" charset="0"/>
              </a:rPr>
              <a:t>len</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&lt;&lt; " ";</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std::</a:t>
            </a:r>
            <a:r>
              <a:rPr lang="en-US" altLang="zh-CN" dirty="0" err="1">
                <a:latin typeface="Consolas" charset="0"/>
                <a:ea typeface="Consolas" charset="0"/>
                <a:cs typeface="Consolas" charset="0"/>
              </a:rPr>
              <a:t>endl</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p>
        </p:txBody>
      </p:sp>
    </p:spTree>
    <p:extLst>
      <p:ext uri="{BB962C8B-B14F-4D97-AF65-F5344CB8AC3E}">
        <p14:creationId xmlns:p14="http://schemas.microsoft.com/office/powerpoint/2010/main" val="983438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1540" y="1494445"/>
            <a:ext cx="8280920" cy="3139321"/>
          </a:xfrm>
          <a:prstGeom prst="rect">
            <a:avLst/>
          </a:prstGeom>
        </p:spPr>
        <p:txBody>
          <a:bodyPr wrap="square">
            <a:spAutoFit/>
          </a:bodyPr>
          <a:lstStyle/>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 = {3,2,4,1,5};</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调用</a:t>
            </a:r>
            <a:r>
              <a:rPr lang="en-US" altLang="zh-CN" dirty="0">
                <a:solidFill>
                  <a:srgbClr val="008000"/>
                </a:solidFill>
                <a:latin typeface="Consolas" charset="0"/>
                <a:ea typeface="Consolas" charset="0"/>
                <a:cs typeface="Consolas" charset="0"/>
              </a:rPr>
              <a:t>int</a:t>
            </a:r>
            <a:r>
              <a:rPr lang="zh-CN" altLang="en-US" dirty="0">
                <a:solidFill>
                  <a:srgbClr val="008000"/>
                </a:solidFill>
                <a:latin typeface="Consolas" charset="0"/>
                <a:ea typeface="Consolas" charset="0"/>
                <a:cs typeface="Consolas" charset="0"/>
              </a:rPr>
              <a:t>类型的</a:t>
            </a:r>
            <a:r>
              <a:rPr lang="en-US" altLang="zh-CN" dirty="0">
                <a:solidFill>
                  <a:srgbClr val="008000"/>
                </a:solidFill>
                <a:latin typeface="Consolas" charset="0"/>
                <a:ea typeface="Consolas" charset="0"/>
                <a:cs typeface="Consolas" charset="0"/>
              </a:rPr>
              <a:t>sort</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调用</a:t>
            </a:r>
            <a:r>
              <a:rPr lang="en-US" altLang="zh-CN" dirty="0">
                <a:solidFill>
                  <a:srgbClr val="008000"/>
                </a:solidFill>
                <a:latin typeface="Consolas" charset="0"/>
                <a:ea typeface="Consolas" charset="0"/>
                <a:cs typeface="Consolas" charset="0"/>
              </a:rPr>
              <a:t>int</a:t>
            </a:r>
            <a:r>
              <a:rPr lang="zh-CN" altLang="en-US" dirty="0">
                <a:solidFill>
                  <a:srgbClr val="008000"/>
                </a:solidFill>
                <a:latin typeface="Consolas" charset="0"/>
                <a:ea typeface="Consolas" charset="0"/>
                <a:cs typeface="Consolas" charset="0"/>
              </a:rPr>
              <a:t>类型的</a:t>
            </a:r>
            <a:r>
              <a:rPr lang="en-US" altLang="zh-CN" dirty="0">
                <a:solidFill>
                  <a:srgbClr val="008000"/>
                </a:solidFill>
                <a:latin typeface="Consolas" charset="0"/>
                <a:ea typeface="Consolas" charset="0"/>
                <a:cs typeface="Consolas" charset="0"/>
              </a:rPr>
              <a:t>output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float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 = {3.2, 2.1, 4.3, 1.5, 5.7};</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调用</a:t>
            </a:r>
            <a:r>
              <a:rPr lang="en-US" altLang="zh-CN" dirty="0">
                <a:solidFill>
                  <a:srgbClr val="008000"/>
                </a:solidFill>
                <a:latin typeface="Consolas" charset="0"/>
                <a:ea typeface="Consolas" charset="0"/>
                <a:cs typeface="Consolas" charset="0"/>
              </a:rPr>
              <a:t>float</a:t>
            </a:r>
            <a:r>
              <a:rPr lang="zh-CN" altLang="en-US" dirty="0">
                <a:solidFill>
                  <a:srgbClr val="008000"/>
                </a:solidFill>
                <a:latin typeface="Consolas" charset="0"/>
                <a:ea typeface="Consolas" charset="0"/>
                <a:cs typeface="Consolas" charset="0"/>
              </a:rPr>
              <a:t>类型的</a:t>
            </a:r>
            <a:r>
              <a:rPr lang="en-US" altLang="zh-CN" dirty="0">
                <a:solidFill>
                  <a:srgbClr val="008000"/>
                </a:solidFill>
                <a:latin typeface="Consolas" charset="0"/>
                <a:ea typeface="Consolas" charset="0"/>
                <a:cs typeface="Consolas" charset="0"/>
              </a:rPr>
              <a:t>sort</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 5);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调用</a:t>
            </a:r>
            <a:r>
              <a:rPr lang="en-US" altLang="zh-CN" dirty="0">
                <a:solidFill>
                  <a:srgbClr val="008000"/>
                </a:solidFill>
                <a:latin typeface="Consolas" charset="0"/>
                <a:ea typeface="Consolas" charset="0"/>
                <a:cs typeface="Consolas" charset="0"/>
              </a:rPr>
              <a:t>float</a:t>
            </a:r>
            <a:r>
              <a:rPr lang="zh-CN" altLang="en-US" dirty="0">
                <a:solidFill>
                  <a:srgbClr val="008000"/>
                </a:solidFill>
                <a:latin typeface="Consolas" charset="0"/>
                <a:ea typeface="Consolas" charset="0"/>
                <a:cs typeface="Consolas" charset="0"/>
              </a:rPr>
              <a:t>类型的</a:t>
            </a:r>
            <a:r>
              <a:rPr lang="en-US" altLang="zh-CN" dirty="0">
                <a:solidFill>
                  <a:srgbClr val="008000"/>
                </a:solidFill>
                <a:latin typeface="Consolas" charset="0"/>
                <a:ea typeface="Consolas" charset="0"/>
                <a:cs typeface="Consolas" charset="0"/>
              </a:rPr>
              <a:t>output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p>
        </p:txBody>
      </p:sp>
      <p:sp>
        <p:nvSpPr>
          <p:cNvPr id="5" name="矩形 4">
            <a:extLst>
              <a:ext uri="{FF2B5EF4-FFF2-40B4-BE49-F238E27FC236}">
                <a16:creationId xmlns:a16="http://schemas.microsoft.com/office/drawing/2014/main" id="{45AE4B51-FC22-4534-9747-5F65154E4BF7}"/>
              </a:ext>
            </a:extLst>
          </p:cNvPr>
          <p:cNvSpPr/>
          <p:nvPr/>
        </p:nvSpPr>
        <p:spPr>
          <a:xfrm>
            <a:off x="4338886" y="5254380"/>
            <a:ext cx="3168352" cy="830997"/>
          </a:xfrm>
          <a:prstGeom prst="rect">
            <a:avLst/>
          </a:prstGeom>
        </p:spPr>
        <p:txBody>
          <a:bodyPr wrap="square">
            <a:spAutoFit/>
          </a:bodyPr>
          <a:lstStyle/>
          <a:p>
            <a:r>
              <a:rPr lang="en-US" altLang="zh-CN" sz="2400" b="1" dirty="0">
                <a:solidFill>
                  <a:srgbClr val="008000"/>
                </a:solidFill>
              </a:rPr>
              <a:t>1 2 3 4 5</a:t>
            </a:r>
          </a:p>
          <a:p>
            <a:r>
              <a:rPr lang="en-US" altLang="zh-CN" sz="2400" b="1" dirty="0">
                <a:solidFill>
                  <a:srgbClr val="008000"/>
                </a:solidFill>
              </a:rPr>
              <a:t>1.5 2.1 3.2 4.3 5.7</a:t>
            </a:r>
            <a:endParaRPr lang="zh-CN" altLang="en-US" sz="2400" b="1" dirty="0">
              <a:solidFill>
                <a:srgbClr val="008000"/>
              </a:solidFill>
            </a:endParaRPr>
          </a:p>
        </p:txBody>
      </p:sp>
      <p:sp>
        <p:nvSpPr>
          <p:cNvPr id="7" name="文本框 6">
            <a:extLst>
              <a:ext uri="{FF2B5EF4-FFF2-40B4-BE49-F238E27FC236}">
                <a16:creationId xmlns:a16="http://schemas.microsoft.com/office/drawing/2014/main" id="{6687F944-6EAE-4B4C-8B55-9C1957DB42C4}"/>
              </a:ext>
            </a:extLst>
          </p:cNvPr>
          <p:cNvSpPr txBox="1"/>
          <p:nvPr/>
        </p:nvSpPr>
        <p:spPr>
          <a:xfrm>
            <a:off x="4355976" y="4797152"/>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494912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纯虚函数</a:t>
            </a:r>
          </a:p>
        </p:txBody>
      </p:sp>
      <p:sp>
        <p:nvSpPr>
          <p:cNvPr id="3" name="内容占位符 2"/>
          <p:cNvSpPr>
            <a:spLocks noGrp="1"/>
          </p:cNvSpPr>
          <p:nvPr>
            <p:ph idx="1"/>
          </p:nvPr>
        </p:nvSpPr>
        <p:spPr>
          <a:xfrm>
            <a:off x="755576" y="1196752"/>
            <a:ext cx="8047806" cy="5112568"/>
          </a:xfrm>
        </p:spPr>
        <p:txBody>
          <a:bodyPr/>
          <a:lstStyle/>
          <a:p>
            <a:r>
              <a:rPr kumimoji="1" lang="zh-CN" altLang="en-US" dirty="0"/>
              <a:t>虚函数还可以进一步声明为纯虚函数（如下所示），包含纯虚函数的类，通常被称为“</a:t>
            </a:r>
            <a:r>
              <a:rPr kumimoji="1" lang="zh-CN" altLang="en-US" dirty="0">
                <a:solidFill>
                  <a:srgbClr val="FF0000"/>
                </a:solidFill>
              </a:rPr>
              <a:t>抽象类</a:t>
            </a:r>
            <a:r>
              <a:rPr kumimoji="1" lang="zh-CN" altLang="en-US" dirty="0"/>
              <a:t>”。</a:t>
            </a:r>
          </a:p>
          <a:p>
            <a:pPr marL="457200" lvl="1" indent="0">
              <a:buNone/>
            </a:pPr>
            <a:r>
              <a:rPr kumimoji="1" lang="en-US" altLang="zh-CN" dirty="0">
                <a:solidFill>
                  <a:srgbClr val="FF0000"/>
                </a:solidFill>
              </a:rPr>
              <a:t>virtual</a:t>
            </a:r>
            <a:r>
              <a:rPr kumimoji="1" lang="zh-CN" altLang="en-US" dirty="0">
                <a:solidFill>
                  <a:srgbClr val="FF0000"/>
                </a:solidFill>
              </a:rPr>
              <a:t> </a:t>
            </a:r>
            <a:r>
              <a:rPr kumimoji="1" lang="zh-CN" altLang="en-US" dirty="0"/>
              <a:t>返回类型 函数名</a:t>
            </a:r>
            <a:r>
              <a:rPr kumimoji="1" lang="en-US" altLang="zh-CN" dirty="0"/>
              <a:t>(</a:t>
            </a:r>
            <a:r>
              <a:rPr kumimoji="1" lang="zh-CN" altLang="en-US" dirty="0"/>
              <a:t>形式参数</a:t>
            </a:r>
            <a:r>
              <a:rPr kumimoji="1" lang="en-US" altLang="zh-CN" dirty="0"/>
              <a:t>)</a:t>
            </a:r>
            <a:r>
              <a:rPr kumimoji="1" lang="zh-CN" altLang="en-US" b="1" dirty="0"/>
              <a:t> </a:t>
            </a:r>
            <a:r>
              <a:rPr kumimoji="1" lang="en-US" altLang="zh-CN" b="1" dirty="0">
                <a:solidFill>
                  <a:srgbClr val="FF0000"/>
                </a:solidFill>
              </a:rPr>
              <a:t>=</a:t>
            </a:r>
            <a:r>
              <a:rPr kumimoji="1" lang="zh-CN" altLang="en-US" b="1" dirty="0">
                <a:solidFill>
                  <a:srgbClr val="FF0000"/>
                </a:solidFill>
              </a:rPr>
              <a:t> </a:t>
            </a:r>
            <a:r>
              <a:rPr kumimoji="1" lang="en-US" altLang="zh-CN" b="1" dirty="0">
                <a:solidFill>
                  <a:srgbClr val="FF0000"/>
                </a:solidFill>
              </a:rPr>
              <a:t>0</a:t>
            </a:r>
            <a:r>
              <a:rPr kumimoji="1" lang="en-US" altLang="zh-CN" dirty="0">
                <a:solidFill>
                  <a:srgbClr val="FF0000"/>
                </a:solidFill>
              </a:rPr>
              <a:t>;</a:t>
            </a:r>
            <a:r>
              <a:rPr kumimoji="1" lang="zh-CN" altLang="en-US" dirty="0">
                <a:solidFill>
                  <a:srgbClr val="FF0000"/>
                </a:solidFill>
              </a:rPr>
              <a:t> </a:t>
            </a:r>
          </a:p>
          <a:p>
            <a:r>
              <a:rPr kumimoji="1" lang="zh-CN" altLang="en-US" dirty="0"/>
              <a:t>抽象类不允许定义对象，定义基类为抽象类的主要用途是为派生类规定</a:t>
            </a:r>
            <a:r>
              <a:rPr kumimoji="1" lang="zh-CN" altLang="en-US" dirty="0">
                <a:solidFill>
                  <a:srgbClr val="FF0000"/>
                </a:solidFill>
              </a:rPr>
              <a:t>共性“接口”</a:t>
            </a:r>
          </a:p>
          <a:p>
            <a:pPr marL="457200" lvl="1" indent="0">
              <a:buNone/>
            </a:pPr>
            <a:r>
              <a:rPr kumimoji="1" lang="en-US" altLang="zh-CN" dirty="0"/>
              <a:t>class A {</a:t>
            </a:r>
          </a:p>
          <a:p>
            <a:pPr marL="457200" lvl="1" indent="0">
              <a:buNone/>
            </a:pPr>
            <a:r>
              <a:rPr kumimoji="1" lang="en-US" altLang="zh-CN" dirty="0"/>
              <a:t>public:</a:t>
            </a:r>
          </a:p>
          <a:p>
            <a:pPr marL="457200" lvl="1" indent="0">
              <a:buNone/>
            </a:pPr>
            <a:r>
              <a:rPr kumimoji="1" lang="en-US" altLang="zh-CN" dirty="0"/>
              <a:t>	</a:t>
            </a:r>
            <a:r>
              <a:rPr kumimoji="1" lang="en-US" altLang="zh-CN" dirty="0">
                <a:solidFill>
                  <a:srgbClr val="FF0000"/>
                </a:solidFill>
              </a:rPr>
              <a:t>virtual</a:t>
            </a:r>
            <a:r>
              <a:rPr kumimoji="1" lang="en-US" altLang="zh-CN" dirty="0"/>
              <a:t> void f() </a:t>
            </a:r>
            <a:r>
              <a:rPr kumimoji="1" lang="en-US" altLang="zh-CN" dirty="0">
                <a:solidFill>
                  <a:srgbClr val="FF0000"/>
                </a:solidFill>
              </a:rPr>
              <a:t>= 0</a:t>
            </a:r>
            <a:r>
              <a:rPr kumimoji="1" lang="en-US" altLang="zh-CN" dirty="0"/>
              <a:t>; </a:t>
            </a:r>
            <a:r>
              <a:rPr kumimoji="1" lang="en-US" altLang="zh-CN" dirty="0">
                <a:solidFill>
                  <a:srgbClr val="008000"/>
                </a:solidFill>
              </a:rPr>
              <a:t>/// </a:t>
            </a:r>
            <a:r>
              <a:rPr kumimoji="1" lang="zh-CN" altLang="en-US" dirty="0">
                <a:solidFill>
                  <a:srgbClr val="008000"/>
                </a:solidFill>
              </a:rPr>
              <a:t>可在类外定义函数体提供默认实现。派生类通过 </a:t>
            </a:r>
            <a:r>
              <a:rPr kumimoji="1" lang="en-US" altLang="zh-CN" dirty="0">
                <a:solidFill>
                  <a:srgbClr val="008000"/>
                </a:solidFill>
              </a:rPr>
              <a:t>A::f()</a:t>
            </a:r>
            <a:r>
              <a:rPr kumimoji="1" lang="zh-CN" altLang="en-US" dirty="0">
                <a:solidFill>
                  <a:srgbClr val="008000"/>
                </a:solidFill>
              </a:rPr>
              <a:t> 调用</a:t>
            </a:r>
            <a:endParaRPr kumimoji="1" lang="en-US" altLang="zh-CN" dirty="0"/>
          </a:p>
          <a:p>
            <a:pPr marL="457200" lvl="1" indent="0">
              <a:buNone/>
            </a:pPr>
            <a:r>
              <a:rPr kumimoji="1" lang="en-US" altLang="zh-CN" dirty="0"/>
              <a:t>};</a:t>
            </a:r>
          </a:p>
          <a:p>
            <a:pPr marL="457200" lvl="1" indent="0">
              <a:buNone/>
            </a:pPr>
            <a:r>
              <a:rPr kumimoji="1" lang="en-US" altLang="zh-CN" b="1" dirty="0">
                <a:solidFill>
                  <a:srgbClr val="FF0000"/>
                </a:solidFill>
              </a:rPr>
              <a:t>A </a:t>
            </a:r>
            <a:r>
              <a:rPr kumimoji="1" lang="en-US" altLang="zh-CN" b="1" dirty="0" err="1">
                <a:solidFill>
                  <a:srgbClr val="FF0000"/>
                </a:solidFill>
              </a:rPr>
              <a:t>obj</a:t>
            </a:r>
            <a:r>
              <a:rPr kumimoji="1" lang="en-US" altLang="zh-CN" b="1" dirty="0">
                <a:solidFill>
                  <a:srgbClr val="FF0000"/>
                </a:solidFill>
              </a:rPr>
              <a:t>;</a:t>
            </a:r>
            <a:r>
              <a:rPr kumimoji="1" lang="en-US" altLang="zh-CN" dirty="0"/>
              <a:t> </a:t>
            </a:r>
            <a:r>
              <a:rPr kumimoji="1" lang="en-US" altLang="zh-CN" dirty="0">
                <a:solidFill>
                  <a:srgbClr val="008000"/>
                </a:solidFill>
              </a:rPr>
              <a:t>/// </a:t>
            </a:r>
            <a:r>
              <a:rPr kumimoji="1" lang="zh-CN" altLang="en-US" dirty="0">
                <a:solidFill>
                  <a:srgbClr val="008000"/>
                </a:solidFill>
              </a:rPr>
              <a:t>不准抽象类定义对象！编译不通过！</a:t>
            </a:r>
            <a:endParaRPr kumimoji="1" lang="zh-CN" altLang="en-US" dirty="0">
              <a:solidFill>
                <a:srgbClr val="FF0000"/>
              </a:solidFill>
            </a:endParaRPr>
          </a:p>
        </p:txBody>
      </p:sp>
    </p:spTree>
    <p:extLst>
      <p:ext uri="{BB962C8B-B14F-4D97-AF65-F5344CB8AC3E}">
        <p14:creationId xmlns:p14="http://schemas.microsoft.com/office/powerpoint/2010/main" val="17350374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465" y="506576"/>
            <a:ext cx="8280920" cy="3970318"/>
          </a:xfrm>
          <a:prstGeom prst="rect">
            <a:avLst/>
          </a:prstGeom>
        </p:spPr>
        <p:txBody>
          <a:bodyPr wrap="square">
            <a:spAutoFit/>
          </a:bodyPr>
          <a:lstStyle/>
          <a:p>
            <a:r>
              <a:rPr lang="en-US" altLang="zh-CN" dirty="0">
                <a:solidFill>
                  <a:srgbClr val="C00000"/>
                </a:solidFill>
                <a:latin typeface="Consolas" charset="0"/>
                <a:ea typeface="Consolas" charset="0"/>
                <a:cs typeface="Consolas" charset="0"/>
              </a:rPr>
              <a:t>class</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endParaRPr lang="en-US" altLang="zh-CN" dirty="0">
              <a:latin typeface="Consolas" charset="0"/>
              <a:ea typeface="Consolas" charset="0"/>
              <a:cs typeface="Consolas" charset="0"/>
            </a:endParaRPr>
          </a:p>
          <a:p>
            <a:r>
              <a:rPr lang="en-US" altLang="zh-CN" dirty="0">
                <a:latin typeface="Consolas" charset="0"/>
                <a:ea typeface="Consolas" charset="0"/>
                <a:cs typeface="Consolas" charset="0"/>
              </a:rPr>
              <a:t>{</a:t>
            </a:r>
          </a:p>
          <a:p>
            <a:r>
              <a:rPr lang="en-US" altLang="zh-CN" dirty="0">
                <a:solidFill>
                  <a:srgbClr val="C00000"/>
                </a:solidFill>
                <a:latin typeface="Consolas" charset="0"/>
                <a:ea typeface="Consolas" charset="0"/>
                <a:cs typeface="Consolas" charset="0"/>
              </a:rPr>
              <a:t>public</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data;</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(int </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data(</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 {3, 2, 4, 1, 5};</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p>
        </p:txBody>
      </p:sp>
      <p:sp>
        <p:nvSpPr>
          <p:cNvPr id="5" name="矩形 4">
            <a:extLst>
              <a:ext uri="{FF2B5EF4-FFF2-40B4-BE49-F238E27FC236}">
                <a16:creationId xmlns:a16="http://schemas.microsoft.com/office/drawing/2014/main" id="{45AE4B51-FC22-4534-9747-5F65154E4BF7}"/>
              </a:ext>
            </a:extLst>
          </p:cNvPr>
          <p:cNvSpPr/>
          <p:nvPr/>
        </p:nvSpPr>
        <p:spPr>
          <a:xfrm>
            <a:off x="333599" y="5041895"/>
            <a:ext cx="9361040" cy="923330"/>
          </a:xfrm>
          <a:prstGeom prst="rect">
            <a:avLst/>
          </a:prstGeom>
        </p:spPr>
        <p:txBody>
          <a:bodyPr wrap="square">
            <a:spAutoFit/>
          </a:bodyPr>
          <a:lstStyle/>
          <a:p>
            <a:r>
              <a:rPr lang="en-US" altLang="zh-CN" b="1" dirty="0">
                <a:solidFill>
                  <a:srgbClr val="008000"/>
                </a:solidFill>
              </a:rPr>
              <a:t>main.cpp: In instantiation of ‘void sort(T*, int) [with T = </a:t>
            </a:r>
            <a:r>
              <a:rPr lang="en-US" altLang="zh-CN" b="1" dirty="0" err="1">
                <a:solidFill>
                  <a:srgbClr val="008000"/>
                </a:solidFill>
              </a:rPr>
              <a:t>MyInt</a:t>
            </a:r>
            <a:r>
              <a:rPr lang="en-US" altLang="zh-CN" b="1" dirty="0">
                <a:solidFill>
                  <a:srgbClr val="008000"/>
                </a:solidFill>
              </a:rPr>
              <a:t>]’:</a:t>
            </a:r>
          </a:p>
          <a:p>
            <a:r>
              <a:rPr lang="en-US" altLang="zh-CN" b="1" dirty="0">
                <a:solidFill>
                  <a:srgbClr val="008000"/>
                </a:solidFill>
              </a:rPr>
              <a:t>main.cpp:33:15:   required from here</a:t>
            </a:r>
          </a:p>
          <a:p>
            <a:r>
              <a:rPr lang="en-US" altLang="zh-CN" b="1" dirty="0">
                <a:solidFill>
                  <a:srgbClr val="008000"/>
                </a:solidFill>
              </a:rPr>
              <a:t>main.cpp:9:15: error: no match for ‘operator&gt;’ (operand types are ‘</a:t>
            </a:r>
            <a:r>
              <a:rPr lang="en-US" altLang="zh-CN" b="1" dirty="0" err="1">
                <a:solidFill>
                  <a:srgbClr val="008000"/>
                </a:solidFill>
              </a:rPr>
              <a:t>MyInt</a:t>
            </a:r>
            <a:r>
              <a:rPr lang="en-US" altLang="zh-CN" b="1" dirty="0">
                <a:solidFill>
                  <a:srgbClr val="008000"/>
                </a:solidFill>
              </a:rPr>
              <a:t>’ and ‘</a:t>
            </a:r>
            <a:r>
              <a:rPr lang="en-US" altLang="zh-CN" b="1" dirty="0" err="1">
                <a:solidFill>
                  <a:srgbClr val="008000"/>
                </a:solidFill>
              </a:rPr>
              <a:t>MyInt</a:t>
            </a:r>
            <a:r>
              <a:rPr lang="en-US" altLang="zh-CN" b="1" dirty="0">
                <a:solidFill>
                  <a:srgbClr val="008000"/>
                </a:solidFill>
              </a:rPr>
              <a:t>’)</a:t>
            </a:r>
          </a:p>
        </p:txBody>
      </p:sp>
      <p:sp>
        <p:nvSpPr>
          <p:cNvPr id="3" name="文本框 2">
            <a:extLst>
              <a:ext uri="{FF2B5EF4-FFF2-40B4-BE49-F238E27FC236}">
                <a16:creationId xmlns:a16="http://schemas.microsoft.com/office/drawing/2014/main" id="{999A379C-42E9-4679-B730-E40C47E3D2D3}"/>
              </a:ext>
            </a:extLst>
          </p:cNvPr>
          <p:cNvSpPr txBox="1"/>
          <p:nvPr/>
        </p:nvSpPr>
        <p:spPr>
          <a:xfrm>
            <a:off x="5508104" y="1682718"/>
            <a:ext cx="2698175" cy="1815882"/>
          </a:xfrm>
          <a:prstGeom prst="rect">
            <a:avLst/>
          </a:prstGeom>
          <a:noFill/>
        </p:spPr>
        <p:txBody>
          <a:bodyPr wrap="none" rtlCol="0">
            <a:spAutoFit/>
          </a:bodyPr>
          <a:lstStyle/>
          <a:p>
            <a:r>
              <a:rPr lang="zh-CN" altLang="en-US" sz="2800" b="1" dirty="0"/>
              <a:t>模板也可以支持</a:t>
            </a:r>
            <a:endParaRPr lang="en-US" altLang="zh-CN" sz="2800" b="1" dirty="0"/>
          </a:p>
          <a:p>
            <a:r>
              <a:rPr lang="zh-CN" altLang="en-US" sz="2800" b="1" dirty="0"/>
              <a:t>自定义类型</a:t>
            </a:r>
            <a:endParaRPr lang="en-US" altLang="zh-CN" sz="2800" b="1" dirty="0"/>
          </a:p>
          <a:p>
            <a:endParaRPr lang="en-US" altLang="zh-CN" sz="2800" b="1" dirty="0"/>
          </a:p>
          <a:p>
            <a:r>
              <a:rPr lang="zh-CN" altLang="en-US" sz="2800" b="1" dirty="0"/>
              <a:t>编译错误？</a:t>
            </a:r>
          </a:p>
        </p:txBody>
      </p:sp>
      <p:sp>
        <p:nvSpPr>
          <p:cNvPr id="4" name="文本框 3">
            <a:extLst>
              <a:ext uri="{FF2B5EF4-FFF2-40B4-BE49-F238E27FC236}">
                <a16:creationId xmlns:a16="http://schemas.microsoft.com/office/drawing/2014/main" id="{6F9B1AD4-935C-40CE-B95A-EC6F2EF5B61A}"/>
              </a:ext>
            </a:extLst>
          </p:cNvPr>
          <p:cNvSpPr txBox="1"/>
          <p:nvPr/>
        </p:nvSpPr>
        <p:spPr>
          <a:xfrm>
            <a:off x="333599" y="4577889"/>
            <a:ext cx="7782900" cy="400110"/>
          </a:xfrm>
          <a:prstGeom prst="rect">
            <a:avLst/>
          </a:prstGeom>
          <a:noFill/>
        </p:spPr>
        <p:txBody>
          <a:bodyPr wrap="none" rtlCol="0">
            <a:spAutoFit/>
          </a:bodyPr>
          <a:lstStyle/>
          <a:p>
            <a:r>
              <a:rPr lang="zh-CN" altLang="en-US" sz="2000" b="1" dirty="0"/>
              <a:t>模板的编译错误一般会引起大量报错</a:t>
            </a:r>
            <a:r>
              <a:rPr lang="en-US" altLang="zh-CN" sz="2000" b="1" dirty="0"/>
              <a:t>(</a:t>
            </a:r>
            <a:r>
              <a:rPr lang="zh-CN" altLang="en-US" sz="2000" b="1" dirty="0"/>
              <a:t>几百行</a:t>
            </a:r>
            <a:r>
              <a:rPr lang="en-US" altLang="zh-CN" sz="2000" b="1" dirty="0"/>
              <a:t>)</a:t>
            </a:r>
            <a:r>
              <a:rPr lang="zh-CN" altLang="en-US" sz="2000" b="1" dirty="0"/>
              <a:t>，我们只看最上方几行</a:t>
            </a:r>
          </a:p>
        </p:txBody>
      </p:sp>
      <p:sp>
        <p:nvSpPr>
          <p:cNvPr id="8" name="文本框 7">
            <a:extLst>
              <a:ext uri="{FF2B5EF4-FFF2-40B4-BE49-F238E27FC236}">
                <a16:creationId xmlns:a16="http://schemas.microsoft.com/office/drawing/2014/main" id="{71AC457B-C1FE-407A-9B46-AD1A47B8F7F2}"/>
              </a:ext>
            </a:extLst>
          </p:cNvPr>
          <p:cNvSpPr txBox="1"/>
          <p:nvPr/>
        </p:nvSpPr>
        <p:spPr>
          <a:xfrm>
            <a:off x="358819" y="6089814"/>
            <a:ext cx="6180410" cy="461665"/>
          </a:xfrm>
          <a:prstGeom prst="rect">
            <a:avLst/>
          </a:prstGeom>
          <a:noFill/>
        </p:spPr>
        <p:txBody>
          <a:bodyPr wrap="none" rtlCol="0">
            <a:spAutoFit/>
          </a:bodyPr>
          <a:lstStyle/>
          <a:p>
            <a:r>
              <a:rPr lang="zh-CN" altLang="en-US" sz="2400" b="1" dirty="0">
                <a:solidFill>
                  <a:srgbClr val="C00000"/>
                </a:solidFill>
              </a:rPr>
              <a:t>问题：</a:t>
            </a:r>
            <a:r>
              <a:rPr lang="en-US" altLang="zh-CN" sz="2400" b="1" dirty="0">
                <a:solidFill>
                  <a:srgbClr val="C00000"/>
                </a:solidFill>
              </a:rPr>
              <a:t>sort</a:t>
            </a:r>
            <a:r>
              <a:rPr lang="zh-CN" altLang="en-US" sz="2400" b="1" dirty="0">
                <a:solidFill>
                  <a:srgbClr val="C00000"/>
                </a:solidFill>
              </a:rPr>
              <a:t>中需要</a:t>
            </a:r>
            <a:r>
              <a:rPr lang="en-US" altLang="zh-CN" sz="2400" b="1" dirty="0">
                <a:solidFill>
                  <a:srgbClr val="C00000"/>
                </a:solidFill>
              </a:rPr>
              <a:t>operator&gt; </a:t>
            </a:r>
            <a:r>
              <a:rPr lang="zh-CN" altLang="en-US" sz="2400" b="1" dirty="0">
                <a:solidFill>
                  <a:srgbClr val="C00000"/>
                </a:solidFill>
              </a:rPr>
              <a:t>但</a:t>
            </a:r>
            <a:r>
              <a:rPr lang="en-US" altLang="zh-CN" sz="2400" b="1" dirty="0" err="1">
                <a:solidFill>
                  <a:srgbClr val="C00000"/>
                </a:solidFill>
              </a:rPr>
              <a:t>MyInt</a:t>
            </a:r>
            <a:r>
              <a:rPr lang="zh-CN" altLang="en-US" sz="2400" b="1" dirty="0">
                <a:solidFill>
                  <a:srgbClr val="C00000"/>
                </a:solidFill>
              </a:rPr>
              <a:t>并不支持</a:t>
            </a:r>
          </a:p>
        </p:txBody>
      </p:sp>
    </p:spTree>
    <p:extLst>
      <p:ext uri="{BB962C8B-B14F-4D97-AF65-F5344CB8AC3E}">
        <p14:creationId xmlns:p14="http://schemas.microsoft.com/office/powerpoint/2010/main" val="23369752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59465" y="506576"/>
            <a:ext cx="8280920" cy="6186309"/>
          </a:xfrm>
          <a:prstGeom prst="rect">
            <a:avLst/>
          </a:prstGeom>
        </p:spPr>
        <p:txBody>
          <a:bodyPr wrap="square">
            <a:spAutoFit/>
          </a:bodyPr>
          <a:lstStyle/>
          <a:p>
            <a:r>
              <a:rPr lang="en-US" altLang="zh-CN" dirty="0">
                <a:solidFill>
                  <a:srgbClr val="C00000"/>
                </a:solidFill>
                <a:latin typeface="Consolas" charset="0"/>
                <a:ea typeface="Consolas" charset="0"/>
                <a:cs typeface="Consolas" charset="0"/>
              </a:rPr>
              <a:t>class</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endParaRPr lang="en-US" altLang="zh-CN" dirty="0">
              <a:latin typeface="Consolas" charset="0"/>
              <a:ea typeface="Consolas" charset="0"/>
              <a:cs typeface="Consolas" charset="0"/>
            </a:endParaRPr>
          </a:p>
          <a:p>
            <a:r>
              <a:rPr lang="en-US" altLang="zh-CN" dirty="0">
                <a:latin typeface="Consolas" charset="0"/>
                <a:ea typeface="Consolas" charset="0"/>
                <a:cs typeface="Consolas" charset="0"/>
              </a:rPr>
              <a:t>{</a:t>
            </a:r>
          </a:p>
          <a:p>
            <a:r>
              <a:rPr lang="en-US" altLang="zh-CN" dirty="0">
                <a:solidFill>
                  <a:srgbClr val="C00000"/>
                </a:solidFill>
                <a:latin typeface="Consolas" charset="0"/>
                <a:ea typeface="Consolas" charset="0"/>
                <a:cs typeface="Consolas" charset="0"/>
              </a:rPr>
              <a:t>public</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data;</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(int </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data(</a:t>
            </a:r>
            <a:r>
              <a:rPr lang="en-US" altLang="zh-CN" dirty="0" err="1">
                <a:latin typeface="Consolas" charset="0"/>
                <a:ea typeface="Consolas" charset="0"/>
                <a:cs typeface="Consolas" charset="0"/>
              </a:rPr>
              <a:t>val</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bool</a:t>
            </a:r>
            <a:r>
              <a:rPr lang="en-US" altLang="zh-CN" dirty="0">
                <a:latin typeface="Consolas" charset="0"/>
                <a:ea typeface="Consolas" charset="0"/>
                <a:cs typeface="Consolas" charset="0"/>
              </a:rPr>
              <a:t> operator&gt;(</a:t>
            </a:r>
            <a:r>
              <a:rPr lang="en-US" altLang="zh-CN" dirty="0">
                <a:solidFill>
                  <a:srgbClr val="C00000"/>
                </a:solidFill>
                <a:latin typeface="Consolas" charset="0"/>
                <a:ea typeface="Consolas" charset="0"/>
                <a:cs typeface="Consolas" charset="0"/>
              </a:rPr>
              <a:t>const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&amp; b){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用于</a:t>
            </a:r>
            <a:r>
              <a:rPr lang="en-US" altLang="zh-CN" dirty="0">
                <a:solidFill>
                  <a:srgbClr val="008000"/>
                </a:solidFill>
                <a:latin typeface="Consolas" charset="0"/>
                <a:ea typeface="Consolas" charset="0"/>
                <a:cs typeface="Consolas" charset="0"/>
              </a:rPr>
              <a:t>sort</a:t>
            </a:r>
          </a:p>
          <a:p>
            <a:r>
              <a:rPr lang="en-US" altLang="zh-CN" dirty="0">
                <a:latin typeface="Consolas" charset="0"/>
                <a:ea typeface="Consolas" charset="0"/>
                <a:cs typeface="Consolas" charset="0"/>
              </a:rPr>
              <a:t>		return data &gt; </a:t>
            </a:r>
            <a:r>
              <a:rPr lang="en-US" altLang="zh-CN" dirty="0" err="1">
                <a:latin typeface="Consolas" charset="0"/>
                <a:ea typeface="Consolas" charset="0"/>
                <a:cs typeface="Consolas" charset="0"/>
              </a:rPr>
              <a:t>b.data</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friend</a:t>
            </a:r>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ostream</a:t>
            </a:r>
            <a:r>
              <a:rPr lang="en-US" altLang="zh-CN" dirty="0">
                <a:latin typeface="Consolas" charset="0"/>
                <a:ea typeface="Consolas" charset="0"/>
                <a:cs typeface="Consolas" charset="0"/>
              </a:rPr>
              <a:t>&amp;  </a:t>
            </a:r>
            <a:r>
              <a:rPr lang="en-US" altLang="zh-CN" dirty="0">
                <a:solidFill>
                  <a:srgbClr val="008000"/>
                </a:solidFill>
                <a:latin typeface="Consolas" charset="0"/>
                <a:ea typeface="Consolas" charset="0"/>
                <a:cs typeface="Consolas" charset="0"/>
              </a:rPr>
              <a:t>//</a:t>
            </a:r>
            <a:r>
              <a:rPr lang="zh-CN" altLang="en-US" dirty="0">
                <a:solidFill>
                  <a:srgbClr val="008000"/>
                </a:solidFill>
                <a:latin typeface="Consolas" charset="0"/>
                <a:ea typeface="Consolas" charset="0"/>
                <a:cs typeface="Consolas" charset="0"/>
              </a:rPr>
              <a:t>用于</a:t>
            </a:r>
            <a:r>
              <a:rPr lang="en-US" altLang="zh-CN" dirty="0">
                <a:solidFill>
                  <a:srgbClr val="008000"/>
                </a:solidFill>
                <a:latin typeface="Consolas" charset="0"/>
                <a:ea typeface="Consolas" charset="0"/>
                <a:cs typeface="Consolas" charset="0"/>
              </a:rPr>
              <a:t>output</a:t>
            </a:r>
          </a:p>
          <a:p>
            <a:r>
              <a:rPr lang="en-US" altLang="zh-CN" dirty="0">
                <a:latin typeface="Consolas" charset="0"/>
                <a:ea typeface="Consolas" charset="0"/>
                <a:cs typeface="Consolas" charset="0"/>
              </a:rPr>
              <a:t>			operator&lt;&lt;(std::</a:t>
            </a:r>
            <a:r>
              <a:rPr lang="en-US" altLang="zh-CN" dirty="0" err="1">
                <a:latin typeface="Consolas" charset="0"/>
                <a:ea typeface="Consolas" charset="0"/>
                <a:cs typeface="Consolas" charset="0"/>
              </a:rPr>
              <a:t>ostream</a:t>
            </a:r>
            <a:r>
              <a:rPr lang="en-US" altLang="zh-CN" dirty="0">
                <a:latin typeface="Consolas" charset="0"/>
                <a:ea typeface="Consolas" charset="0"/>
                <a:cs typeface="Consolas" charset="0"/>
              </a:rPr>
              <a:t>&amp; out, </a:t>
            </a:r>
            <a:r>
              <a:rPr lang="en-US" altLang="zh-CN" dirty="0">
                <a:solidFill>
                  <a:srgbClr val="C00000"/>
                </a:solidFill>
                <a:latin typeface="Consolas" charset="0"/>
                <a:ea typeface="Consolas" charset="0"/>
                <a:cs typeface="Consolas" charset="0"/>
              </a:rPr>
              <a:t>const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&amp; obj){</a:t>
            </a:r>
          </a:p>
          <a:p>
            <a:r>
              <a:rPr lang="en-US" altLang="zh-CN" dirty="0">
                <a:latin typeface="Consolas" charset="0"/>
                <a:ea typeface="Consolas" charset="0"/>
                <a:cs typeface="Consolas" charset="0"/>
              </a:rPr>
              <a:t>		out &lt;&lt; </a:t>
            </a:r>
            <a:r>
              <a:rPr lang="en-US" altLang="zh-CN" dirty="0" err="1">
                <a:latin typeface="Consolas" charset="0"/>
                <a:ea typeface="Consolas" charset="0"/>
                <a:cs typeface="Consolas" charset="0"/>
              </a:rPr>
              <a:t>obj.data</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return out;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 {3, 2, 4, 1, 5};</a:t>
            </a:r>
          </a:p>
          <a:p>
            <a:r>
              <a:rPr lang="en-US" altLang="zh-CN" dirty="0">
                <a:latin typeface="Consolas" charset="0"/>
                <a:ea typeface="Consolas" charset="0"/>
                <a:cs typeface="Consolas" charset="0"/>
              </a:rPr>
              <a:t>	sort(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output(</a:t>
            </a:r>
            <a:r>
              <a:rPr lang="en-US" altLang="zh-CN" dirty="0" err="1">
                <a:latin typeface="Consolas" charset="0"/>
                <a:ea typeface="Consolas" charset="0"/>
                <a:cs typeface="Consolas" charset="0"/>
              </a:rPr>
              <a:t>arr_c</a:t>
            </a:r>
            <a:r>
              <a:rPr lang="en-US" altLang="zh-CN" dirty="0">
                <a:latin typeface="Consolas" charset="0"/>
                <a:ea typeface="Consolas" charset="0"/>
                <a:cs typeface="Consolas" charset="0"/>
              </a:rPr>
              <a:t>, 5);</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函数模板示例</a:t>
            </a:r>
          </a:p>
        </p:txBody>
      </p:sp>
      <p:sp>
        <p:nvSpPr>
          <p:cNvPr id="9" name="矩形 8">
            <a:extLst>
              <a:ext uri="{FF2B5EF4-FFF2-40B4-BE49-F238E27FC236}">
                <a16:creationId xmlns:a16="http://schemas.microsoft.com/office/drawing/2014/main" id="{6DD847E1-A8AB-4DB8-A387-0EE5BFE85C33}"/>
              </a:ext>
            </a:extLst>
          </p:cNvPr>
          <p:cNvSpPr/>
          <p:nvPr/>
        </p:nvSpPr>
        <p:spPr>
          <a:xfrm>
            <a:off x="5563717" y="5326388"/>
            <a:ext cx="3168352" cy="461665"/>
          </a:xfrm>
          <a:prstGeom prst="rect">
            <a:avLst/>
          </a:prstGeom>
        </p:spPr>
        <p:txBody>
          <a:bodyPr wrap="square">
            <a:spAutoFit/>
          </a:bodyPr>
          <a:lstStyle/>
          <a:p>
            <a:r>
              <a:rPr lang="en-US" altLang="zh-CN" sz="2400" b="1" dirty="0">
                <a:solidFill>
                  <a:srgbClr val="008000"/>
                </a:solidFill>
              </a:rPr>
              <a:t>1 2 3 4 5</a:t>
            </a:r>
          </a:p>
        </p:txBody>
      </p:sp>
      <p:sp>
        <p:nvSpPr>
          <p:cNvPr id="10" name="文本框 9">
            <a:extLst>
              <a:ext uri="{FF2B5EF4-FFF2-40B4-BE49-F238E27FC236}">
                <a16:creationId xmlns:a16="http://schemas.microsoft.com/office/drawing/2014/main" id="{259CBCD7-80AD-427C-A327-801CB64D76D2}"/>
              </a:ext>
            </a:extLst>
          </p:cNvPr>
          <p:cNvSpPr txBox="1"/>
          <p:nvPr/>
        </p:nvSpPr>
        <p:spPr>
          <a:xfrm>
            <a:off x="5580807" y="4869160"/>
            <a:ext cx="1833922" cy="461665"/>
          </a:xfrm>
          <a:prstGeom prst="rect">
            <a:avLst/>
          </a:prstGeom>
          <a:solidFill>
            <a:srgbClr val="FFFF00"/>
          </a:solidFill>
        </p:spPr>
        <p:txBody>
          <a:bodyPr wrap="square" rtlCol="0">
            <a:spAutoFit/>
          </a:bodyPr>
          <a:lstStyle/>
          <a:p>
            <a:r>
              <a:rPr kumimoji="1" lang="zh-CN" altLang="en-US" sz="2400" b="1" dirty="0"/>
              <a:t>运行结果</a:t>
            </a:r>
          </a:p>
        </p:txBody>
      </p:sp>
    </p:spTree>
    <p:extLst>
      <p:ext uri="{BB962C8B-B14F-4D97-AF65-F5344CB8AC3E}">
        <p14:creationId xmlns:p14="http://schemas.microsoft.com/office/powerpoint/2010/main" val="1043494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模板原理</a:t>
            </a:r>
          </a:p>
        </p:txBody>
      </p:sp>
      <p:sp>
        <p:nvSpPr>
          <p:cNvPr id="3" name="内容占位符 2"/>
          <p:cNvSpPr>
            <a:spLocks noGrp="1"/>
          </p:cNvSpPr>
          <p:nvPr>
            <p:ph idx="1"/>
          </p:nvPr>
        </p:nvSpPr>
        <p:spPr>
          <a:xfrm>
            <a:off x="459703" y="1124744"/>
            <a:ext cx="8047806" cy="5904656"/>
          </a:xfrm>
        </p:spPr>
        <p:txBody>
          <a:bodyPr>
            <a:normAutofit lnSpcReduction="10000"/>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对模板的处理是在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编译期</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进行的，每当编译器发现对模板的一种参数的使用，就生成对应参数的一份代码。</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cs typeface="STKaiti" charset="-122"/>
            </a:endParaRPr>
          </a:p>
          <a:p>
            <a:pPr>
              <a:lnSpc>
                <a:spcPct val="100000"/>
              </a:lnSpc>
              <a:buSzPct val="75000"/>
              <a:buFont typeface="Wingdings" panose="05000000000000000000" pitchFamily="2" charset="2"/>
              <a:buChar char="n"/>
            </a:pP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a:lnSpc>
                <a:spcPct val="100000"/>
              </a:lnSpc>
              <a:buSzPct val="75000"/>
              <a:buFont typeface="Wingdings" panose="05000000000000000000" pitchFamily="2" charset="2"/>
              <a:buChar char="n"/>
            </a:pPr>
            <a:endParaRPr lang="en-US" altLang="zh-CN" kern="100" dirty="0">
              <a:cs typeface="STKaiti" charset="-122"/>
            </a:endParaRPr>
          </a:p>
          <a:p>
            <a:pPr>
              <a:lnSpc>
                <a:spcPct val="100000"/>
              </a:lnSpc>
              <a:buSzPct val="75000"/>
              <a:buFont typeface="Wingdings" panose="05000000000000000000" pitchFamily="2" charset="2"/>
              <a:buChar char="n"/>
            </a:pPr>
            <a:endParaRPr lang="en-US" altLang="zh-CN" kern="100" dirty="0">
              <a:cs typeface="STKaiti" charset="-122"/>
            </a:endParaRP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也带来了问题：模板库必须在头文件中实现，不可以分开编译（</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请思考为什么？</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endParaRPr lang="en-US" altLang="zh-CN"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42</a:t>
            </a:fld>
            <a:endParaRPr lang="en-US" altLang="zh-CN" dirty="0"/>
          </a:p>
        </p:txBody>
      </p:sp>
      <p:sp>
        <p:nvSpPr>
          <p:cNvPr id="4" name="文本框 3">
            <a:extLst>
              <a:ext uri="{FF2B5EF4-FFF2-40B4-BE49-F238E27FC236}">
                <a16:creationId xmlns:a16="http://schemas.microsoft.com/office/drawing/2014/main" id="{106FC57D-EBA2-4DF1-8322-3623E05274B5}"/>
              </a:ext>
            </a:extLst>
          </p:cNvPr>
          <p:cNvSpPr txBox="1"/>
          <p:nvPr/>
        </p:nvSpPr>
        <p:spPr>
          <a:xfrm>
            <a:off x="467544" y="2450307"/>
            <a:ext cx="8642109" cy="3416320"/>
          </a:xfrm>
          <a:prstGeom prst="rect">
            <a:avLst/>
          </a:prstGeom>
          <a:noFill/>
        </p:spPr>
        <p:txBody>
          <a:bodyPr wrap="none" rtlCol="0">
            <a:spAutoFit/>
          </a:bodyPr>
          <a:lstStyle/>
          <a:p>
            <a:r>
              <a:rPr lang="en-US" altLang="zh-CN" sz="2400" b="1" dirty="0">
                <a:solidFill>
                  <a:srgbClr val="C00000"/>
                </a:solidFill>
                <a:latin typeface="Consolas" panose="020B0609020204030204" pitchFamily="49" charset="0"/>
              </a:rPr>
              <a:t>template&lt;</a:t>
            </a:r>
            <a:r>
              <a:rPr lang="en-US" altLang="zh-CN" sz="2400" b="1" dirty="0" err="1">
                <a:solidFill>
                  <a:srgbClr val="C00000"/>
                </a:solidFill>
                <a:latin typeface="Consolas" panose="020B0609020204030204" pitchFamily="49" charset="0"/>
              </a:rPr>
              <a:t>typename</a:t>
            </a:r>
            <a:r>
              <a:rPr lang="en-US" altLang="zh-CN" sz="2400" b="1" dirty="0">
                <a:solidFill>
                  <a:srgbClr val="C00000"/>
                </a:solidFill>
                <a:latin typeface="Consolas" panose="020B0609020204030204" pitchFamily="49" charset="0"/>
              </a:rPr>
              <a:t> T&gt;</a:t>
            </a:r>
          </a:p>
          <a:p>
            <a:r>
              <a:rPr lang="en-US" altLang="zh-CN" sz="2400" b="1" dirty="0">
                <a:latin typeface="Consolas" panose="020B0609020204030204" pitchFamily="49" charset="0"/>
              </a:rPr>
              <a:t>T sum(T a, T b) {return a + b;}</a:t>
            </a:r>
          </a:p>
          <a:p>
            <a:endParaRPr lang="en-US" altLang="zh-CN" sz="2400" b="1" dirty="0">
              <a:latin typeface="Consolas" panose="020B0609020204030204" pitchFamily="49" charset="0"/>
            </a:endParaRPr>
          </a:p>
          <a:p>
            <a:r>
              <a:rPr lang="en-US" altLang="zh-CN" sz="2400" b="1" dirty="0">
                <a:latin typeface="Consolas" panose="020B0609020204030204" pitchFamily="49" charset="0"/>
              </a:rPr>
              <a:t>int main() {</a:t>
            </a:r>
          </a:p>
          <a:p>
            <a:r>
              <a:rPr lang="en-US" altLang="zh-CN" sz="2400" b="1" dirty="0">
                <a:latin typeface="Consolas" panose="020B0609020204030204" pitchFamily="49" charset="0"/>
              </a:rPr>
              <a:t>	int a = sum(1, 2);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生成并编译</a:t>
            </a:r>
            <a:r>
              <a:rPr lang="en-US" altLang="zh-CN" sz="2400" b="1" dirty="0">
                <a:solidFill>
                  <a:srgbClr val="008000"/>
                </a:solidFill>
                <a:latin typeface="Consolas" panose="020B0609020204030204" pitchFamily="49" charset="0"/>
              </a:rPr>
              <a:t>int sum(int, int)</a:t>
            </a:r>
          </a:p>
          <a:p>
            <a:r>
              <a:rPr lang="en-US" altLang="zh-CN" sz="2400" b="1" dirty="0">
                <a:latin typeface="Consolas" panose="020B0609020204030204" pitchFamily="49" charset="0"/>
              </a:rPr>
              <a:t>	double b = sum(1.0, 2.0); </a:t>
            </a:r>
          </a:p>
          <a:p>
            <a:r>
              <a:rPr lang="en-US" altLang="zh-CN" sz="2400" b="1" dirty="0">
                <a:latin typeface="Consolas" panose="020B0609020204030204" pitchFamily="49" charset="0"/>
              </a:rPr>
              <a:t>             </a:t>
            </a:r>
            <a:r>
              <a:rPr lang="en-US" altLang="zh-CN" sz="2400" b="1" dirty="0">
                <a:solidFill>
                  <a:srgbClr val="008000"/>
                </a:solidFill>
                <a:latin typeface="Consolas" panose="020B0609020204030204" pitchFamily="49" charset="0"/>
              </a:rPr>
              <a:t>//</a:t>
            </a:r>
            <a:r>
              <a:rPr lang="zh-CN" altLang="en-US" sz="2400" b="1" dirty="0">
                <a:solidFill>
                  <a:srgbClr val="008000"/>
                </a:solidFill>
                <a:latin typeface="Consolas" panose="020B0609020204030204" pitchFamily="49" charset="0"/>
              </a:rPr>
              <a:t>生成并编译</a:t>
            </a:r>
            <a:r>
              <a:rPr lang="en-US" altLang="zh-CN" sz="2400" b="1" dirty="0">
                <a:solidFill>
                  <a:srgbClr val="008000"/>
                </a:solidFill>
                <a:latin typeface="Consolas" panose="020B0609020204030204" pitchFamily="49" charset="0"/>
              </a:rPr>
              <a:t>double sum(double, double)</a:t>
            </a:r>
          </a:p>
          <a:p>
            <a:r>
              <a:rPr lang="en-US" altLang="zh-CN" sz="2400" b="1" dirty="0">
                <a:latin typeface="Consolas" panose="020B0609020204030204" pitchFamily="49" charset="0"/>
              </a:rPr>
              <a:t>	return 0;</a:t>
            </a:r>
          </a:p>
          <a:p>
            <a:r>
              <a:rPr lang="en-US" altLang="zh-CN" sz="2400" b="1" dirty="0">
                <a:latin typeface="Consolas" panose="020B0609020204030204" pitchFamily="49" charset="0"/>
              </a:rPr>
              <a:t>}</a:t>
            </a:r>
            <a:endParaRPr lang="zh-CN" altLang="en-US" sz="2400" b="1" dirty="0">
              <a:latin typeface="Consolas" panose="020B0609020204030204" pitchFamily="49" charset="0"/>
            </a:endParaRPr>
          </a:p>
        </p:txBody>
      </p:sp>
    </p:spTree>
    <p:extLst>
      <p:ext uri="{BB962C8B-B14F-4D97-AF65-F5344CB8AC3E}">
        <p14:creationId xmlns:p14="http://schemas.microsoft.com/office/powerpoint/2010/main" val="22413042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AAB41-7D3C-BE43-992C-FF25ED05F6F0}"/>
              </a:ext>
            </a:extLst>
          </p:cNvPr>
          <p:cNvSpPr>
            <a:spLocks noGrp="1"/>
          </p:cNvSpPr>
          <p:nvPr>
            <p:ph type="title"/>
          </p:nvPr>
        </p:nvSpPr>
        <p:spPr/>
        <p:txBody>
          <a:bodyPr/>
          <a:lstStyle/>
          <a:p>
            <a:r>
              <a:rPr kumimoji="1" lang="zh-CN" altLang="en-US" dirty="0"/>
              <a:t>为什么声明和定义要在一起</a:t>
            </a:r>
          </a:p>
        </p:txBody>
      </p:sp>
      <p:sp>
        <p:nvSpPr>
          <p:cNvPr id="4" name="灯片编号占位符 3">
            <a:extLst>
              <a:ext uri="{FF2B5EF4-FFF2-40B4-BE49-F238E27FC236}">
                <a16:creationId xmlns:a16="http://schemas.microsoft.com/office/drawing/2014/main" id="{B9591548-690A-C940-9F31-ED9AA590FB05}"/>
              </a:ext>
            </a:extLst>
          </p:cNvPr>
          <p:cNvSpPr>
            <a:spLocks noGrp="1"/>
          </p:cNvSpPr>
          <p:nvPr>
            <p:ph type="sldNum" sz="quarter" idx="12"/>
          </p:nvPr>
        </p:nvSpPr>
        <p:spPr/>
        <p:txBody>
          <a:bodyPr/>
          <a:lstStyle/>
          <a:p>
            <a:pPr>
              <a:defRPr/>
            </a:pPr>
            <a:fld id="{BFD7BE51-03DD-4CCA-8227-D775462981B4}" type="slidenum">
              <a:rPr lang="en-US" altLang="zh-CN" smtClean="0"/>
              <a:pPr>
                <a:defRPr/>
              </a:pPr>
              <a:t>43</a:t>
            </a:fld>
            <a:endParaRPr lang="en-US" altLang="zh-CN"/>
          </a:p>
        </p:txBody>
      </p:sp>
      <p:sp>
        <p:nvSpPr>
          <p:cNvPr id="5" name="矩形 4">
            <a:extLst>
              <a:ext uri="{FF2B5EF4-FFF2-40B4-BE49-F238E27FC236}">
                <a16:creationId xmlns:a16="http://schemas.microsoft.com/office/drawing/2014/main" id="{283D3E0B-C93E-B849-8805-1D48107A2CBA}"/>
              </a:ext>
            </a:extLst>
          </p:cNvPr>
          <p:cNvSpPr/>
          <p:nvPr/>
        </p:nvSpPr>
        <p:spPr>
          <a:xfrm>
            <a:off x="169248" y="2132856"/>
            <a:ext cx="3714858" cy="646331"/>
          </a:xfrm>
          <a:prstGeom prst="rect">
            <a:avLst/>
          </a:prstGeom>
          <a:solidFill>
            <a:schemeClr val="accent6">
              <a:lumMod val="20000"/>
              <a:lumOff val="80000"/>
            </a:schemeClr>
          </a:solidFill>
        </p:spPr>
        <p:txBody>
          <a:bodyPr wrap="square">
            <a:spAutoFit/>
          </a:bodyPr>
          <a:lstStyle/>
          <a:p>
            <a:r>
              <a:rPr lang="en-US" altLang="zh-CN" b="1" dirty="0">
                <a:solidFill>
                  <a:srgbClr val="C00000"/>
                </a:solidFill>
                <a:latin typeface="Consolas" panose="020B0609020204030204" pitchFamily="49" charset="0"/>
              </a:rPr>
              <a:t>template&lt;</a:t>
            </a:r>
            <a:r>
              <a:rPr lang="en-US" altLang="zh-CN" b="1" dirty="0" err="1">
                <a:solidFill>
                  <a:srgbClr val="C00000"/>
                </a:solidFill>
                <a:latin typeface="Consolas" panose="020B0609020204030204" pitchFamily="49" charset="0"/>
              </a:rPr>
              <a:t>typename</a:t>
            </a:r>
            <a:r>
              <a:rPr lang="en-US" altLang="zh-CN" b="1" dirty="0">
                <a:solidFill>
                  <a:srgbClr val="C00000"/>
                </a:solidFill>
                <a:latin typeface="Consolas" panose="020B0609020204030204" pitchFamily="49" charset="0"/>
              </a:rPr>
              <a:t> T&gt;</a:t>
            </a:r>
          </a:p>
          <a:p>
            <a:r>
              <a:rPr lang="en-US" altLang="zh-CN" b="1" dirty="0">
                <a:latin typeface="Consolas" panose="020B0609020204030204" pitchFamily="49" charset="0"/>
              </a:rPr>
              <a:t>T sum(T a, T b)</a:t>
            </a:r>
            <a:r>
              <a:rPr lang="zh-CN" altLang="en-US" b="1" dirty="0">
                <a:latin typeface="Consolas" panose="020B0609020204030204" pitchFamily="49" charset="0"/>
              </a:rPr>
              <a:t>；</a:t>
            </a:r>
            <a:endParaRPr lang="en-US" altLang="zh-CN" b="1" dirty="0">
              <a:latin typeface="Consolas" panose="020B0609020204030204" pitchFamily="49" charset="0"/>
            </a:endParaRPr>
          </a:p>
        </p:txBody>
      </p:sp>
      <p:sp>
        <p:nvSpPr>
          <p:cNvPr id="6" name="矩形 5">
            <a:extLst>
              <a:ext uri="{FF2B5EF4-FFF2-40B4-BE49-F238E27FC236}">
                <a16:creationId xmlns:a16="http://schemas.microsoft.com/office/drawing/2014/main" id="{4CFA37E8-3CE2-3A46-B8C5-433399461908}"/>
              </a:ext>
            </a:extLst>
          </p:cNvPr>
          <p:cNvSpPr/>
          <p:nvPr/>
        </p:nvSpPr>
        <p:spPr>
          <a:xfrm>
            <a:off x="4122862" y="2132856"/>
            <a:ext cx="4572000" cy="646331"/>
          </a:xfrm>
          <a:prstGeom prst="rect">
            <a:avLst/>
          </a:prstGeom>
          <a:solidFill>
            <a:schemeClr val="accent1">
              <a:lumMod val="20000"/>
              <a:lumOff val="80000"/>
            </a:schemeClr>
          </a:solidFill>
        </p:spPr>
        <p:txBody>
          <a:bodyPr>
            <a:spAutoFit/>
          </a:bodyPr>
          <a:lstStyle/>
          <a:p>
            <a:r>
              <a:rPr lang="en-US" altLang="zh-CN" b="1" dirty="0">
                <a:solidFill>
                  <a:srgbClr val="C00000"/>
                </a:solidFill>
                <a:latin typeface="Consolas" panose="020B0609020204030204" pitchFamily="49" charset="0"/>
              </a:rPr>
              <a:t>template&lt;</a:t>
            </a:r>
            <a:r>
              <a:rPr lang="en-US" altLang="zh-CN" b="1" dirty="0" err="1">
                <a:solidFill>
                  <a:srgbClr val="C00000"/>
                </a:solidFill>
                <a:latin typeface="Consolas" panose="020B0609020204030204" pitchFamily="49" charset="0"/>
              </a:rPr>
              <a:t>typename</a:t>
            </a:r>
            <a:r>
              <a:rPr lang="en-US" altLang="zh-CN" b="1" dirty="0">
                <a:solidFill>
                  <a:srgbClr val="C00000"/>
                </a:solidFill>
                <a:latin typeface="Consolas" panose="020B0609020204030204" pitchFamily="49" charset="0"/>
              </a:rPr>
              <a:t> T&gt;</a:t>
            </a:r>
          </a:p>
          <a:p>
            <a:r>
              <a:rPr lang="en-US" altLang="zh-CN" b="1" dirty="0">
                <a:latin typeface="Consolas" panose="020B0609020204030204" pitchFamily="49" charset="0"/>
              </a:rPr>
              <a:t>T sum(T a, T b) {return a + b;}</a:t>
            </a:r>
          </a:p>
        </p:txBody>
      </p:sp>
      <p:sp>
        <p:nvSpPr>
          <p:cNvPr id="7" name="文本框 6">
            <a:extLst>
              <a:ext uri="{FF2B5EF4-FFF2-40B4-BE49-F238E27FC236}">
                <a16:creationId xmlns:a16="http://schemas.microsoft.com/office/drawing/2014/main" id="{16124B0E-0B22-9140-A4F9-E5E6878C768D}"/>
              </a:ext>
            </a:extLst>
          </p:cNvPr>
          <p:cNvSpPr txBox="1"/>
          <p:nvPr/>
        </p:nvSpPr>
        <p:spPr>
          <a:xfrm>
            <a:off x="683568" y="1609636"/>
            <a:ext cx="638316" cy="523220"/>
          </a:xfrm>
          <a:prstGeom prst="rect">
            <a:avLst/>
          </a:prstGeom>
          <a:noFill/>
        </p:spPr>
        <p:txBody>
          <a:bodyPr wrap="none" rtlCol="0">
            <a:spAutoFit/>
          </a:bodyPr>
          <a:lstStyle/>
          <a:p>
            <a:r>
              <a:rPr kumimoji="1" lang="en-US" altLang="zh-CN" sz="2800" b="1" dirty="0" err="1"/>
              <a:t>x.h</a:t>
            </a:r>
            <a:endParaRPr kumimoji="1" lang="zh-CN" altLang="en-US" sz="2800" b="1" dirty="0"/>
          </a:p>
        </p:txBody>
      </p:sp>
      <p:sp>
        <p:nvSpPr>
          <p:cNvPr id="8" name="文本框 7">
            <a:extLst>
              <a:ext uri="{FF2B5EF4-FFF2-40B4-BE49-F238E27FC236}">
                <a16:creationId xmlns:a16="http://schemas.microsoft.com/office/drawing/2014/main" id="{139BAEB4-599D-7C4A-8886-A30CCAF2DCB5}"/>
              </a:ext>
            </a:extLst>
          </p:cNvPr>
          <p:cNvSpPr txBox="1"/>
          <p:nvPr/>
        </p:nvSpPr>
        <p:spPr>
          <a:xfrm>
            <a:off x="4932040" y="1525915"/>
            <a:ext cx="981359" cy="523220"/>
          </a:xfrm>
          <a:prstGeom prst="rect">
            <a:avLst/>
          </a:prstGeom>
          <a:noFill/>
        </p:spPr>
        <p:txBody>
          <a:bodyPr wrap="none" rtlCol="0">
            <a:spAutoFit/>
          </a:bodyPr>
          <a:lstStyle/>
          <a:p>
            <a:r>
              <a:rPr kumimoji="1" lang="en-US" altLang="zh-CN" sz="2800" b="1" dirty="0" err="1"/>
              <a:t>x.cpp</a:t>
            </a:r>
            <a:endParaRPr kumimoji="1" lang="zh-CN" altLang="en-US" sz="2800" b="1" dirty="0"/>
          </a:p>
        </p:txBody>
      </p:sp>
      <p:sp>
        <p:nvSpPr>
          <p:cNvPr id="9" name="矩形 8">
            <a:extLst>
              <a:ext uri="{FF2B5EF4-FFF2-40B4-BE49-F238E27FC236}">
                <a16:creationId xmlns:a16="http://schemas.microsoft.com/office/drawing/2014/main" id="{F903FF35-4A02-7541-817F-01B9747400F3}"/>
              </a:ext>
            </a:extLst>
          </p:cNvPr>
          <p:cNvSpPr/>
          <p:nvPr/>
        </p:nvSpPr>
        <p:spPr>
          <a:xfrm>
            <a:off x="1002726" y="3977173"/>
            <a:ext cx="6840760" cy="2031325"/>
          </a:xfrm>
          <a:prstGeom prst="rect">
            <a:avLst/>
          </a:prstGeom>
          <a:solidFill>
            <a:schemeClr val="accent5">
              <a:lumMod val="20000"/>
              <a:lumOff val="80000"/>
            </a:schemeClr>
          </a:solidFill>
        </p:spPr>
        <p:txBody>
          <a:bodyPr wrap="square">
            <a:spAutoFit/>
          </a:bodyPr>
          <a:lstStyle/>
          <a:p>
            <a:r>
              <a:rPr lang="en-US" altLang="zh-CN" b="1" dirty="0">
                <a:latin typeface="Consolas" panose="020B0609020204030204" pitchFamily="49" charset="0"/>
              </a:rPr>
              <a:t>#include</a:t>
            </a:r>
            <a:r>
              <a:rPr lang="zh-CN" altLang="en-US" b="1" dirty="0">
                <a:latin typeface="Consolas" panose="020B0609020204030204" pitchFamily="49" charset="0"/>
              </a:rPr>
              <a:t> </a:t>
            </a:r>
            <a:r>
              <a:rPr lang="en-US" altLang="zh-CN" b="1" dirty="0" err="1">
                <a:latin typeface="Consolas" panose="020B0609020204030204" pitchFamily="49" charset="0"/>
              </a:rPr>
              <a:t>x.h</a:t>
            </a:r>
            <a:endParaRPr lang="en-US" altLang="zh-CN" b="1" dirty="0">
              <a:latin typeface="Consolas" panose="020B0609020204030204" pitchFamily="49" charset="0"/>
            </a:endParaRPr>
          </a:p>
          <a:p>
            <a:r>
              <a:rPr lang="en-US" altLang="zh-CN" b="1" dirty="0" err="1">
                <a:latin typeface="Consolas" panose="020B0609020204030204" pitchFamily="49" charset="0"/>
              </a:rPr>
              <a:t>int</a:t>
            </a:r>
            <a:r>
              <a:rPr lang="en-US" altLang="zh-CN" b="1" dirty="0">
                <a:latin typeface="Consolas" panose="020B0609020204030204" pitchFamily="49" charset="0"/>
              </a:rPr>
              <a:t> main() {</a:t>
            </a:r>
          </a:p>
          <a:p>
            <a:r>
              <a:rPr lang="en-US" altLang="zh-CN" b="1" dirty="0">
                <a:latin typeface="Consolas" panose="020B0609020204030204" pitchFamily="49" charset="0"/>
              </a:rPr>
              <a:t>	</a:t>
            </a:r>
            <a:r>
              <a:rPr lang="en-US" altLang="zh-CN" b="1" dirty="0" err="1">
                <a:latin typeface="Consolas" panose="020B0609020204030204" pitchFamily="49" charset="0"/>
              </a:rPr>
              <a:t>int</a:t>
            </a:r>
            <a:r>
              <a:rPr lang="en-US" altLang="zh-CN" b="1" dirty="0">
                <a:latin typeface="Consolas" panose="020B0609020204030204" pitchFamily="49" charset="0"/>
              </a:rPr>
              <a:t> a = sum(1, 2);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生成并编译</a:t>
            </a:r>
            <a:r>
              <a:rPr lang="en-US" altLang="zh-CN" b="1" dirty="0" err="1">
                <a:solidFill>
                  <a:srgbClr val="008000"/>
                </a:solidFill>
                <a:latin typeface="Consolas" panose="020B0609020204030204" pitchFamily="49" charset="0"/>
              </a:rPr>
              <a:t>int</a:t>
            </a:r>
            <a:r>
              <a:rPr lang="en-US" altLang="zh-CN" b="1" dirty="0">
                <a:solidFill>
                  <a:srgbClr val="008000"/>
                </a:solidFill>
                <a:latin typeface="Consolas" panose="020B0609020204030204" pitchFamily="49" charset="0"/>
              </a:rPr>
              <a:t> sum(</a:t>
            </a:r>
            <a:r>
              <a:rPr lang="en-US" altLang="zh-CN" b="1" dirty="0" err="1">
                <a:solidFill>
                  <a:srgbClr val="008000"/>
                </a:solidFill>
                <a:latin typeface="Consolas" panose="020B0609020204030204" pitchFamily="49" charset="0"/>
              </a:rPr>
              <a:t>int</a:t>
            </a:r>
            <a:r>
              <a:rPr lang="en-US" altLang="zh-CN" b="1" dirty="0">
                <a:solidFill>
                  <a:srgbClr val="008000"/>
                </a:solidFill>
                <a:latin typeface="Consolas" panose="020B0609020204030204" pitchFamily="49" charset="0"/>
              </a:rPr>
              <a:t>, </a:t>
            </a:r>
            <a:r>
              <a:rPr lang="en-US" altLang="zh-CN" b="1" dirty="0" err="1">
                <a:solidFill>
                  <a:srgbClr val="008000"/>
                </a:solidFill>
                <a:latin typeface="Consolas" panose="020B0609020204030204" pitchFamily="49" charset="0"/>
              </a:rPr>
              <a:t>int</a:t>
            </a:r>
            <a:r>
              <a:rPr lang="en-US" altLang="zh-CN" b="1" dirty="0">
                <a:solidFill>
                  <a:srgbClr val="008000"/>
                </a:solidFill>
                <a:latin typeface="Consolas" panose="020B0609020204030204" pitchFamily="49" charset="0"/>
              </a:rPr>
              <a:t>)</a:t>
            </a:r>
          </a:p>
          <a:p>
            <a:r>
              <a:rPr lang="en-US" altLang="zh-CN" b="1" dirty="0">
                <a:latin typeface="Consolas" panose="020B0609020204030204" pitchFamily="49" charset="0"/>
              </a:rPr>
              <a:t>	double b = sum(1.0, 2.0); </a:t>
            </a:r>
          </a:p>
          <a:p>
            <a:r>
              <a:rPr lang="en-US" altLang="zh-CN" b="1" dirty="0">
                <a:latin typeface="Consolas" panose="020B0609020204030204" pitchFamily="49" charset="0"/>
              </a:rPr>
              <a:t>             </a:t>
            </a:r>
            <a:r>
              <a:rPr lang="en-US" altLang="zh-CN" b="1" dirty="0">
                <a:solidFill>
                  <a:srgbClr val="008000"/>
                </a:solidFill>
                <a:latin typeface="Consolas" panose="020B0609020204030204" pitchFamily="49" charset="0"/>
              </a:rPr>
              <a:t>//</a:t>
            </a:r>
            <a:r>
              <a:rPr lang="zh-CN" altLang="en-US" b="1" dirty="0">
                <a:solidFill>
                  <a:srgbClr val="008000"/>
                </a:solidFill>
                <a:latin typeface="Consolas" panose="020B0609020204030204" pitchFamily="49" charset="0"/>
              </a:rPr>
              <a:t>生成并编译</a:t>
            </a:r>
            <a:r>
              <a:rPr lang="en-US" altLang="zh-CN" b="1" dirty="0">
                <a:solidFill>
                  <a:srgbClr val="008000"/>
                </a:solidFill>
                <a:latin typeface="Consolas" panose="020B0609020204030204" pitchFamily="49" charset="0"/>
              </a:rPr>
              <a:t>double sum(double, double)</a:t>
            </a:r>
          </a:p>
          <a:p>
            <a:r>
              <a:rPr lang="en-US" altLang="zh-CN" b="1" dirty="0">
                <a:latin typeface="Consolas" panose="020B0609020204030204" pitchFamily="49" charset="0"/>
              </a:rPr>
              <a:t>	return 0;</a:t>
            </a:r>
          </a:p>
          <a:p>
            <a:r>
              <a:rPr lang="en-US" altLang="zh-CN" b="1" dirty="0">
                <a:latin typeface="Consolas" panose="020B0609020204030204" pitchFamily="49" charset="0"/>
              </a:rPr>
              <a:t>}</a:t>
            </a:r>
            <a:endParaRPr lang="zh-CN" altLang="en-US" b="1" dirty="0">
              <a:latin typeface="Consolas" panose="020B0609020204030204" pitchFamily="49" charset="0"/>
            </a:endParaRPr>
          </a:p>
        </p:txBody>
      </p:sp>
      <p:sp>
        <p:nvSpPr>
          <p:cNvPr id="10" name="文本框 9">
            <a:extLst>
              <a:ext uri="{FF2B5EF4-FFF2-40B4-BE49-F238E27FC236}">
                <a16:creationId xmlns:a16="http://schemas.microsoft.com/office/drawing/2014/main" id="{447DF9C9-D29C-FA41-AAA4-9FA02272814C}"/>
              </a:ext>
            </a:extLst>
          </p:cNvPr>
          <p:cNvSpPr txBox="1"/>
          <p:nvPr/>
        </p:nvSpPr>
        <p:spPr>
          <a:xfrm>
            <a:off x="3339635" y="6027731"/>
            <a:ext cx="1566454" cy="523220"/>
          </a:xfrm>
          <a:prstGeom prst="rect">
            <a:avLst/>
          </a:prstGeom>
          <a:noFill/>
        </p:spPr>
        <p:txBody>
          <a:bodyPr wrap="none" rtlCol="0">
            <a:spAutoFit/>
          </a:bodyPr>
          <a:lstStyle/>
          <a:p>
            <a:r>
              <a:rPr kumimoji="1" lang="en-US" altLang="zh-CN" sz="2800" b="1" dirty="0" err="1"/>
              <a:t>main.cpp</a:t>
            </a:r>
            <a:endParaRPr kumimoji="1" lang="zh-CN" altLang="en-US" sz="2800" b="1" dirty="0"/>
          </a:p>
        </p:txBody>
      </p:sp>
    </p:spTree>
    <p:extLst>
      <p:ext uri="{BB962C8B-B14F-4D97-AF65-F5344CB8AC3E}">
        <p14:creationId xmlns:p14="http://schemas.microsoft.com/office/powerpoint/2010/main" val="36078002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11560" y="1377349"/>
            <a:ext cx="8047806" cy="5504938"/>
          </a:xfrm>
        </p:spPr>
        <p:txBody>
          <a:bodyPr>
            <a:normAutofit fontScale="92500" lnSpcReduction="20000"/>
          </a:bodyPr>
          <a:lstStyle/>
          <a:p>
            <a:pPr>
              <a:lnSpc>
                <a:spcPct val="110000"/>
              </a:lnSpc>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在定义类时也可以将一些类型信息抽取出来，用模板参数来替换，从而使类更具通用性。这种类被称为“类模板”。例如：</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457200" lvl="1" indent="0">
              <a:buNone/>
            </a:pPr>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pPr marL="457200" lvl="1" indent="0">
              <a:buNone/>
            </a:pPr>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std;</a:t>
            </a:r>
          </a:p>
          <a:p>
            <a:pPr marL="457200" lvl="1" indent="0">
              <a:buNone/>
            </a:pPr>
            <a:endParaRPr kumimoji="1" lang="en-US" altLang="zh-CN"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data;</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public:</a:t>
            </a:r>
          </a:p>
          <a:p>
            <a:pPr marL="457200" lvl="1" indent="0">
              <a:buNone/>
            </a:pPr>
            <a:r>
              <a:rPr kumimoji="1" lang="en-US" altLang="zh-CN" dirty="0"/>
              <a:t>	A(T _data): data(_data) {}</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print()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cout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&lt;&lt;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data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&lt;&lt;</a:t>
            </a: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endl</a:t>
            </a: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main() {</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en-US" altLang="zh-CN" dirty="0">
                <a:solidFill>
                  <a:srgbClr val="FF0000"/>
                </a:solidFill>
                <a:latin typeface="Consolas" panose="020B0609020204030204" pitchFamily="49" charset="0"/>
                <a:ea typeface="华文楷体" panose="02010600040101010101" pitchFamily="2" charset="-122"/>
              </a:rPr>
              <a:t>&lt;int&gt;</a:t>
            </a:r>
            <a:r>
              <a:rPr kumimoji="1" lang="en-US" altLang="zh-CN" dirty="0">
                <a:latin typeface="Consolas" panose="020B0609020204030204" pitchFamily="49" charset="0"/>
                <a:ea typeface="华文楷体" panose="02010600040101010101" pitchFamily="2" charset="-122"/>
              </a:rPr>
              <a:t> a(1);</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a.print</a:t>
            </a: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en-US" altLang="zh-CN" dirty="0">
                <a:latin typeface="Consolas" panose="020B0609020204030204" pitchFamily="49" charset="0"/>
                <a:ea typeface="华文楷体" panose="02010600040101010101" pitchFamily="2" charset="-122"/>
              </a:rPr>
              <a:t>	return 0;</a:t>
            </a: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44</a:t>
            </a:fld>
            <a:endParaRPr lang="en-US" altLang="zh-CN"/>
          </a:p>
        </p:txBody>
      </p:sp>
    </p:spTree>
    <p:extLst>
      <p:ext uri="{BB962C8B-B14F-4D97-AF65-F5344CB8AC3E}">
        <p14:creationId xmlns:p14="http://schemas.microsoft.com/office/powerpoint/2010/main" val="2325791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83568" y="1442195"/>
            <a:ext cx="8047806" cy="5167311"/>
          </a:xfrm>
        </p:spPr>
        <p:txBody>
          <a:bodyPr>
            <a:normAutofit fontScale="85000" lnSpcReduction="20000"/>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类模板中成员函数的类外定义</a:t>
            </a:r>
            <a:endParaRPr kumimoji="1" lang="en-US" altLang="zh-CN" b="1" dirty="0">
              <a:solidFill>
                <a:srgbClr val="003366"/>
              </a:solidFill>
              <a:latin typeface="华文楷体" panose="02010600040101010101" pitchFamily="2" charset="-122"/>
              <a:ea typeface="华文楷体" panose="02010600040101010101" pitchFamily="2" charset="-122"/>
            </a:endParaRPr>
          </a:p>
          <a:p>
            <a:pPr marL="457200" lvl="1" indent="0">
              <a:buNone/>
            </a:pPr>
            <a:r>
              <a:rPr lang="en-US" altLang="zh-CN" dirty="0">
                <a:solidFill>
                  <a:srgbClr val="6E200D"/>
                </a:solidFill>
                <a:latin typeface="Consolas" charset="0"/>
                <a:ea typeface="Consolas" charset="0"/>
                <a:cs typeface="Consolas" charset="0"/>
              </a:rPr>
              <a:t>#include </a:t>
            </a:r>
            <a:r>
              <a:rPr lang="en-US" altLang="zh-CN" dirty="0">
                <a:solidFill>
                  <a:srgbClr val="BA0011"/>
                </a:solidFill>
                <a:latin typeface="Consolas" charset="0"/>
                <a:ea typeface="Consolas" charset="0"/>
                <a:cs typeface="Consolas" charset="0"/>
              </a:rPr>
              <a:t>&lt;iostream&gt;</a:t>
            </a:r>
            <a:endParaRPr lang="en-US" altLang="zh-CN" dirty="0">
              <a:solidFill>
                <a:srgbClr val="6E200D"/>
              </a:solidFill>
              <a:latin typeface="Consolas" charset="0"/>
              <a:ea typeface="Consolas" charset="0"/>
              <a:cs typeface="Consolas" charset="0"/>
            </a:endParaRPr>
          </a:p>
          <a:p>
            <a:pPr marL="457200" lvl="1" indent="0">
              <a:buNone/>
            </a:pPr>
            <a:r>
              <a:rPr lang="en-US" altLang="zh-CN" dirty="0">
                <a:solidFill>
                  <a:srgbClr val="B40062"/>
                </a:solidFill>
                <a:latin typeface="Consolas" charset="0"/>
                <a:ea typeface="Consolas" charset="0"/>
                <a:cs typeface="Consolas" charset="0"/>
              </a:rPr>
              <a:t>using</a:t>
            </a:r>
            <a:r>
              <a:rPr lang="en-US" altLang="zh-CN" dirty="0">
                <a:solidFill>
                  <a:srgbClr val="000000"/>
                </a:solidFill>
                <a:latin typeface="Consolas" charset="0"/>
                <a:ea typeface="Consolas" charset="0"/>
                <a:cs typeface="Consolas" charset="0"/>
              </a:rPr>
              <a:t> </a:t>
            </a:r>
            <a:r>
              <a:rPr lang="en-US" altLang="zh-CN" dirty="0">
                <a:solidFill>
                  <a:srgbClr val="B40062"/>
                </a:solidFill>
                <a:latin typeface="Consolas" charset="0"/>
                <a:ea typeface="Consolas" charset="0"/>
                <a:cs typeface="Consolas" charset="0"/>
              </a:rPr>
              <a:t>namespace</a:t>
            </a:r>
            <a:r>
              <a:rPr lang="en-US" altLang="zh-CN" dirty="0">
                <a:solidFill>
                  <a:srgbClr val="000000"/>
                </a:solidFill>
                <a:latin typeface="Consolas" charset="0"/>
                <a:ea typeface="Consolas" charset="0"/>
                <a:cs typeface="Consolas" charset="0"/>
              </a:rPr>
              <a:t> </a:t>
            </a:r>
            <a:r>
              <a:rPr lang="en-US" altLang="zh-CN" dirty="0" err="1">
                <a:solidFill>
                  <a:srgbClr val="000000"/>
                </a:solidFill>
                <a:latin typeface="Consolas" charset="0"/>
                <a:ea typeface="Consolas" charset="0"/>
                <a:cs typeface="Consolas" charset="0"/>
              </a:rPr>
              <a:t>std</a:t>
            </a:r>
            <a:r>
              <a:rPr lang="en-US" altLang="zh-CN" dirty="0">
                <a:solidFill>
                  <a:srgbClr val="000000"/>
                </a:solidFill>
                <a:latin typeface="Consolas" charset="0"/>
                <a:ea typeface="Consolas" charset="0"/>
                <a:cs typeface="Consolas" charset="0"/>
              </a:rPr>
              <a:t>;</a:t>
            </a:r>
          </a:p>
          <a:p>
            <a:pPr marL="457200" lvl="1" indent="0">
              <a:buNone/>
            </a:pPr>
            <a:endParaRPr kumimoji="1" lang="en-US" altLang="zh-CN"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data;</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public:</a:t>
            </a:r>
          </a:p>
          <a:p>
            <a:pPr marL="457200" lvl="1" indent="0">
              <a:buNone/>
            </a:pPr>
            <a:r>
              <a:rPr kumimoji="1" lang="en-US" altLang="zh-CN" dirty="0"/>
              <a:t>	A(T _data): data(_data) {}</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void</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print();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FF0000"/>
                </a:solidFill>
                <a:latin typeface="Consolas" panose="020B0609020204030204" pitchFamily="49" charset="0"/>
                <a:ea typeface="华文楷体" panose="02010600040101010101" pitchFamily="2" charset="-122"/>
              </a:rPr>
              <a:t>template&lt;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T&gt;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solidFill>
                  <a:srgbClr val="0066CC"/>
                </a:solidFill>
                <a:latin typeface="Consolas" panose="020B0609020204030204" pitchFamily="49" charset="0"/>
                <a:ea typeface="华文楷体" panose="02010600040101010101" pitchFamily="2" charset="-122"/>
              </a:rPr>
              <a:t>void</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b="1" u="sng" dirty="0">
                <a:solidFill>
                  <a:srgbClr val="0066CC"/>
                </a:solidFill>
                <a:latin typeface="Consolas" panose="020B0609020204030204" pitchFamily="49" charset="0"/>
                <a:ea typeface="华文楷体" panose="02010600040101010101" pitchFamily="2" charset="-122"/>
              </a:rPr>
              <a:t>A&lt;T&gt;</a:t>
            </a:r>
            <a:r>
              <a:rPr kumimoji="1" lang="en-US" altLang="zh-CN" dirty="0">
                <a:solidFill>
                  <a:srgbClr val="0066CC"/>
                </a:solidFill>
                <a:latin typeface="Consolas" panose="020B0609020204030204" pitchFamily="49" charset="0"/>
                <a:ea typeface="华文楷体" panose="02010600040101010101" pitchFamily="2" charset="-122"/>
              </a:rPr>
              <a:t>::print()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err="1">
                <a:solidFill>
                  <a:srgbClr val="0066CC"/>
                </a:solidFill>
                <a:latin typeface="Consolas" panose="020B0609020204030204" pitchFamily="49" charset="0"/>
                <a:ea typeface="华文楷体" panose="02010600040101010101" pitchFamily="2" charset="-122"/>
              </a:rPr>
              <a:t>cout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&lt;&lt;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data</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&lt;&lt;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err="1">
                <a:solidFill>
                  <a:srgbClr val="0066CC"/>
                </a:solidFill>
                <a:latin typeface="Consolas" panose="020B0609020204030204" pitchFamily="49" charset="0"/>
                <a:ea typeface="华文楷体" panose="02010600040101010101" pitchFamily="2" charset="-122"/>
              </a:rPr>
              <a:t>endl</a:t>
            </a:r>
            <a:r>
              <a:rPr kumimoji="1" lang="en-US" altLang="zh-CN" dirty="0">
                <a:solidFill>
                  <a:srgbClr val="0066CC"/>
                </a:solidFill>
                <a:latin typeface="Consolas" panose="020B0609020204030204" pitchFamily="49" charset="0"/>
                <a:ea typeface="华文楷体" panose="02010600040101010101" pitchFamily="2" charset="-122"/>
              </a:rPr>
              <a:t>;</a:t>
            </a:r>
            <a:r>
              <a:rPr kumimoji="1" lang="zh-CN" altLang="en-US" dirty="0">
                <a:solidFill>
                  <a:srgbClr val="0066CC"/>
                </a:solidFill>
                <a:latin typeface="Consolas" panose="020B0609020204030204" pitchFamily="49" charset="0"/>
                <a:ea typeface="华文楷体" panose="02010600040101010101" pitchFamily="2" charset="-122"/>
              </a:rPr>
              <a:t> </a:t>
            </a:r>
            <a:r>
              <a:rPr kumimoji="1" lang="en-US" altLang="zh-CN" dirty="0">
                <a:solidFill>
                  <a:srgbClr val="0066CC"/>
                </a:solidFill>
                <a:latin typeface="Consolas" panose="020B0609020204030204" pitchFamily="49" charset="0"/>
                <a:ea typeface="华文楷体" panose="02010600040101010101" pitchFamily="2" charset="-122"/>
              </a:rPr>
              <a:t>}</a:t>
            </a:r>
            <a:endParaRPr kumimoji="1" lang="en-US" altLang="zh-CN" dirty="0">
              <a:latin typeface="Consolas" panose="020B0609020204030204" pitchFamily="49" charset="0"/>
              <a:ea typeface="华文楷体" panose="02010600040101010101" pitchFamily="2" charset="-122"/>
            </a:endParaRPr>
          </a:p>
          <a:p>
            <a:pPr marL="457200" lvl="1" indent="0">
              <a:buNone/>
            </a:pPr>
            <a:r>
              <a:rPr kumimoji="1" lang="en-US" altLang="zh-CN" dirty="0" err="1">
                <a:latin typeface="Consolas" panose="020B0609020204030204" pitchFamily="49" charset="0"/>
                <a:ea typeface="华文楷体" panose="02010600040101010101" pitchFamily="2" charset="-122"/>
              </a:rPr>
              <a:t>int</a:t>
            </a:r>
            <a:r>
              <a:rPr kumimoji="1" lang="en-US" altLang="zh-CN" dirty="0">
                <a:latin typeface="Consolas" panose="020B0609020204030204" pitchFamily="49" charset="0"/>
                <a:ea typeface="华文楷体" panose="02010600040101010101" pitchFamily="2" charset="-122"/>
              </a:rPr>
              <a:t> main() {</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a:t>
            </a:r>
            <a:r>
              <a:rPr kumimoji="1" lang="en-US" altLang="zh-CN" dirty="0">
                <a:solidFill>
                  <a:srgbClr val="FF0000"/>
                </a:solidFill>
                <a:latin typeface="Consolas" panose="020B0609020204030204" pitchFamily="49" charset="0"/>
                <a:ea typeface="华文楷体" panose="02010600040101010101" pitchFamily="2" charset="-122"/>
              </a:rPr>
              <a:t>&lt;int&gt;</a:t>
            </a:r>
            <a:r>
              <a:rPr kumimoji="1" lang="en-US" altLang="zh-CN" dirty="0">
                <a:latin typeface="Consolas" panose="020B0609020204030204" pitchFamily="49" charset="0"/>
                <a:ea typeface="华文楷体" panose="02010600040101010101" pitchFamily="2" charset="-122"/>
              </a:rPr>
              <a:t> a(1);</a:t>
            </a: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a.print</a:t>
            </a:r>
            <a:r>
              <a:rPr kumimoji="1" lang="en-US" altLang="zh-CN" dirty="0">
                <a:latin typeface="Consolas" panose="020B0609020204030204" pitchFamily="49" charset="0"/>
                <a:ea typeface="华文楷体" panose="02010600040101010101" pitchFamily="2" charset="-122"/>
              </a:rPr>
              <a:t>();</a:t>
            </a:r>
          </a:p>
          <a:p>
            <a:pPr marL="457200" lvl="1" indent="0">
              <a:buNone/>
            </a:pPr>
            <a:r>
              <a:rPr kumimoji="1" lang="en-US" altLang="zh-CN" dirty="0">
                <a:latin typeface="Consolas" panose="020B0609020204030204" pitchFamily="49" charset="0"/>
                <a:ea typeface="华文楷体" panose="02010600040101010101" pitchFamily="2" charset="-122"/>
              </a:rPr>
              <a:t>	return 0;</a:t>
            </a:r>
          </a:p>
          <a:p>
            <a:pPr marL="457200" lvl="1" indent="0">
              <a:buNone/>
            </a:pP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endParaRPr kumimoji="1" lang="zh-CN" altLang="en-US" dirty="0">
              <a:solidFill>
                <a:srgbClr val="0066CC"/>
              </a:solidFill>
              <a:latin typeface="Consolas" panose="020B0609020204030204" pitchFamily="49" charset="0"/>
              <a:ea typeface="华文楷体" panose="02010600040101010101" pitchFamily="2" charset="-122"/>
            </a:endParaRP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45</a:t>
            </a:fld>
            <a:endParaRPr lang="en-US" altLang="zh-CN"/>
          </a:p>
        </p:txBody>
      </p:sp>
    </p:spTree>
    <p:extLst>
      <p:ext uri="{BB962C8B-B14F-4D97-AF65-F5344CB8AC3E}">
        <p14:creationId xmlns:p14="http://schemas.microsoft.com/office/powerpoint/2010/main" val="4119732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类模板</a:t>
            </a:r>
          </a:p>
        </p:txBody>
      </p:sp>
      <p:sp>
        <p:nvSpPr>
          <p:cNvPr id="3" name="内容占位符 2"/>
          <p:cNvSpPr>
            <a:spLocks noGrp="1"/>
          </p:cNvSpPr>
          <p:nvPr>
            <p:ph idx="1"/>
          </p:nvPr>
        </p:nvSpPr>
        <p:spPr>
          <a:xfrm>
            <a:off x="628650" y="1690689"/>
            <a:ext cx="8047806" cy="4351188"/>
          </a:xfrm>
        </p:spPr>
        <p:txBody>
          <a:bodyPr/>
          <a:lstStyle/>
          <a:p>
            <a:pPr>
              <a:buSzPct val="75000"/>
              <a:buFont typeface="Wingdings" panose="05000000000000000000" pitchFamily="2" charset="2"/>
              <a:buChar char="n"/>
            </a:pPr>
            <a:r>
              <a:rPr kumimoji="1" lang="zh-CN" altLang="en-US" b="1" dirty="0">
                <a:solidFill>
                  <a:srgbClr val="003366"/>
                </a:solidFill>
                <a:latin typeface="华文楷体" panose="02010600040101010101" pitchFamily="2" charset="-122"/>
                <a:ea typeface="华文楷体" panose="02010600040101010101" pitchFamily="2" charset="-122"/>
              </a:rPr>
              <a:t>类模板的“模板参数”</a:t>
            </a:r>
          </a:p>
          <a:p>
            <a:pPr lvl="1"/>
            <a:r>
              <a:rPr kumimoji="1" lang="zh-CN" altLang="en-US" dirty="0">
                <a:latin typeface="华文楷体" panose="02010600040101010101" pitchFamily="2" charset="-122"/>
                <a:ea typeface="华文楷体" panose="02010600040101010101" pitchFamily="2" charset="-122"/>
              </a:rPr>
              <a:t>类型参数：使用</a:t>
            </a:r>
            <a:r>
              <a:rPr kumimoji="1" lang="en-US" altLang="zh-CN" dirty="0" err="1">
                <a:latin typeface="Consolas" panose="020B0609020204030204" pitchFamily="49" charset="0"/>
                <a:ea typeface="华文楷体" panose="02010600040101010101" pitchFamily="2" charset="-122"/>
              </a:rPr>
              <a:t>typename</a:t>
            </a:r>
            <a:r>
              <a:rPr kumimoji="1" lang="zh-CN" altLang="en-US" dirty="0">
                <a:latin typeface="华文楷体" panose="02010600040101010101" pitchFamily="2" charset="-122"/>
                <a:ea typeface="华文楷体" panose="02010600040101010101" pitchFamily="2" charset="-122"/>
              </a:rPr>
              <a:t>或</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华文楷体" panose="02010600040101010101" pitchFamily="2" charset="-122"/>
                <a:ea typeface="华文楷体" panose="02010600040101010101" pitchFamily="2" charset="-122"/>
              </a:rPr>
              <a:t>标记</a:t>
            </a:r>
          </a:p>
          <a:p>
            <a:pPr lvl="1"/>
            <a:r>
              <a:rPr kumimoji="1" lang="zh-CN" altLang="en-US" dirty="0">
                <a:latin typeface="华文楷体" panose="02010600040101010101" pitchFamily="2" charset="-122"/>
                <a:ea typeface="华文楷体" panose="02010600040101010101" pitchFamily="2" charset="-122"/>
              </a:rPr>
              <a:t>非类型参数：</a:t>
            </a:r>
            <a:r>
              <a:rPr kumimoji="1" lang="zh-CN" altLang="en-US" dirty="0">
                <a:solidFill>
                  <a:srgbClr val="FF0000"/>
                </a:solidFill>
                <a:latin typeface="华文楷体" panose="02010600040101010101" pitchFamily="2" charset="-122"/>
                <a:ea typeface="华文楷体" panose="02010600040101010101" pitchFamily="2" charset="-122"/>
              </a:rPr>
              <a:t>整数</a:t>
            </a:r>
            <a:r>
              <a:rPr kumimoji="1" lang="zh-CN" altLang="en-US" dirty="0">
                <a:latin typeface="华文楷体" panose="02010600040101010101" pitchFamily="2" charset="-122"/>
                <a:ea typeface="华文楷体" panose="02010600040101010101" pitchFamily="2" charset="-122"/>
              </a:rPr>
              <a:t>，枚举，指针（指向对象或函数），引用（引用对象或引用函数）。无符号整数</a:t>
            </a:r>
            <a:r>
              <a:rPr kumimoji="1" lang="en-US" altLang="zh-CN" dirty="0">
                <a:latin typeface="华文楷体" panose="02010600040101010101" pitchFamily="2" charset="-122"/>
              </a:rPr>
              <a:t>(unsigned)</a:t>
            </a:r>
            <a:r>
              <a:rPr kumimoji="1" lang="zh-CN" altLang="en-US" dirty="0">
                <a:latin typeface="华文楷体" panose="02010600040101010101" pitchFamily="2" charset="-122"/>
                <a:ea typeface="华文楷体" panose="02010600040101010101" pitchFamily="2" charset="-122"/>
              </a:rPr>
              <a:t>比较常用。如：</a:t>
            </a: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template&lt;</a:t>
            </a:r>
            <a:r>
              <a:rPr kumimoji="1" lang="en-US" altLang="zh-CN" dirty="0" err="1">
                <a:solidFill>
                  <a:srgbClr val="FF0000"/>
                </a:solidFill>
                <a:latin typeface="Consolas" panose="020B0609020204030204" pitchFamily="49" charset="0"/>
                <a:ea typeface="华文楷体" panose="02010600040101010101" pitchFamily="2" charset="-122"/>
              </a:rPr>
              <a:t>typename</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unsigned</a:t>
            </a: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size</a:t>
            </a:r>
            <a:r>
              <a:rPr kumimoji="1" lang="en-US" altLang="zh-CN" dirty="0">
                <a:solidFill>
                  <a:srgbClr val="FF0000"/>
                </a:solidFill>
                <a:latin typeface="Consolas" panose="020B0609020204030204" pitchFamily="49" charset="0"/>
                <a:ea typeface="华文楷体" panose="02010600040101010101" pitchFamily="2" charset="-122"/>
              </a:rPr>
              <a:t>&gt;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class</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array</a:t>
            </a:r>
            <a:r>
              <a:rPr kumimoji="1" lang="zh-CN" altLang="en-US" dirty="0">
                <a:latin typeface="Consolas" panose="020B0609020204030204" pitchFamily="49" charset="0"/>
                <a:ea typeface="华文楷体" panose="02010600040101010101" pitchFamily="2" charset="-122"/>
              </a:rPr>
              <a:t> </a:t>
            </a:r>
            <a:r>
              <a:rPr kumimoji="1" lang="en-US" altLang="zh-CN" dirty="0">
                <a:latin typeface="Consolas" panose="020B0609020204030204" pitchFamily="49" charset="0"/>
                <a:ea typeface="华文楷体" panose="02010600040101010101" pitchFamily="2" charset="-122"/>
              </a:rPr>
              <a:t>{</a:t>
            </a:r>
            <a:endParaRPr kumimoji="1" lang="zh-CN" altLang="en-US" dirty="0">
              <a:latin typeface="Consolas" panose="020B0609020204030204" pitchFamily="49" charset="0"/>
              <a:ea typeface="华文楷体" panose="02010600040101010101" pitchFamily="2" charset="-122"/>
            </a:endParaRPr>
          </a:p>
          <a:p>
            <a:pPr marL="457200" lvl="1" indent="0">
              <a:buNone/>
            </a:pPr>
            <a:r>
              <a:rPr kumimoji="1" lang="zh-CN" altLang="en-US" dirty="0">
                <a:latin typeface="Consolas" panose="020B0609020204030204" pitchFamily="49" charset="0"/>
                <a:ea typeface="华文楷体" panose="02010600040101010101" pitchFamily="2" charset="-122"/>
              </a:rPr>
              <a:t>	</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err="1">
                <a:latin typeface="Consolas" panose="020B0609020204030204" pitchFamily="49" charset="0"/>
                <a:ea typeface="华文楷体" panose="02010600040101010101" pitchFamily="2" charset="-122"/>
              </a:rPr>
              <a:t>elems</a:t>
            </a:r>
            <a:r>
              <a:rPr kumimoji="1" lang="en-US" altLang="zh-CN" dirty="0">
                <a:solidFill>
                  <a:srgbClr val="FF0000"/>
                </a:solidFill>
                <a:latin typeface="Consolas" panose="020B0609020204030204" pitchFamily="49" charset="0"/>
                <a:ea typeface="华文楷体" panose="02010600040101010101" pitchFamily="2" charset="-122"/>
              </a:rPr>
              <a:t>[</a:t>
            </a:r>
            <a:r>
              <a:rPr kumimoji="1" lang="en-US" altLang="zh-CN" b="1" dirty="0">
                <a:solidFill>
                  <a:srgbClr val="0070C0"/>
                </a:solidFill>
                <a:latin typeface="Consolas" panose="020B0609020204030204" pitchFamily="49" charset="0"/>
                <a:ea typeface="华文楷体" panose="02010600040101010101" pitchFamily="2" charset="-122"/>
              </a:rPr>
              <a:t>size</a:t>
            </a:r>
            <a:r>
              <a:rPr kumimoji="1" lang="en-US" altLang="zh-CN" dirty="0">
                <a:solidFill>
                  <a:srgbClr val="FF0000"/>
                </a:solidFill>
                <a:latin typeface="Consolas" panose="020B0609020204030204" pitchFamily="49" charset="0"/>
                <a:ea typeface="华文楷体" panose="02010600040101010101" pitchFamily="2" charset="-122"/>
              </a:rPr>
              <a:t>];</a:t>
            </a: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en-US" altLang="zh-CN" dirty="0">
                <a:latin typeface="Consolas" panose="020B0609020204030204" pitchFamily="49" charset="0"/>
                <a:ea typeface="华文楷体" panose="02010600040101010101" pitchFamily="2" charset="-122"/>
              </a:rPr>
              <a:t>  };</a:t>
            </a:r>
            <a:r>
              <a:rPr kumimoji="1" lang="zh-CN" altLang="en-US" dirty="0">
                <a:latin typeface="Consolas" panose="020B0609020204030204" pitchFamily="49" charset="0"/>
                <a:ea typeface="华文楷体" panose="02010600040101010101" pitchFamily="2" charset="-122"/>
              </a:rPr>
              <a:t> </a:t>
            </a:r>
            <a:endParaRPr kumimoji="1" lang="en-US" altLang="zh-CN" dirty="0">
              <a:latin typeface="Consolas" panose="020B0609020204030204" pitchFamily="49" charset="0"/>
              <a:ea typeface="华文楷体" panose="02010600040101010101" pitchFamily="2" charset="-122"/>
            </a:endParaRPr>
          </a:p>
          <a:p>
            <a:pPr marL="457200" lvl="1" indent="0">
              <a:buNone/>
            </a:pPr>
            <a:endParaRPr kumimoji="1" lang="zh-CN" altLang="en-US" dirty="0">
              <a:solidFill>
                <a:srgbClr val="FF0000"/>
              </a:solidFill>
              <a:latin typeface="Consolas" panose="020B0609020204030204" pitchFamily="49" charset="0"/>
              <a:ea typeface="华文楷体" panose="02010600040101010101" pitchFamily="2" charset="-122"/>
            </a:endParaRPr>
          </a:p>
          <a:p>
            <a:pPr marL="457200" lvl="1" indent="0">
              <a:buNone/>
            </a:pP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array&lt;char,</a:t>
            </a:r>
            <a:r>
              <a:rPr kumimoji="1" lang="zh-CN" altLang="en-US" b="1" dirty="0">
                <a:solidFill>
                  <a:srgbClr val="0070C0"/>
                </a:solidFill>
                <a:latin typeface="Consolas" panose="020B0609020204030204" pitchFamily="49" charset="0"/>
                <a:ea typeface="华文楷体" panose="02010600040101010101" pitchFamily="2" charset="-122"/>
              </a:rPr>
              <a:t> </a:t>
            </a:r>
            <a:r>
              <a:rPr kumimoji="1" lang="en-US" altLang="zh-CN" b="1" dirty="0">
                <a:solidFill>
                  <a:srgbClr val="0070C0"/>
                </a:solidFill>
                <a:latin typeface="Consolas" panose="020B0609020204030204" pitchFamily="49" charset="0"/>
                <a:ea typeface="华文楷体" panose="02010600040101010101" pitchFamily="2" charset="-122"/>
              </a:rPr>
              <a:t>10&gt;</a:t>
            </a:r>
            <a:r>
              <a:rPr kumimoji="1" lang="zh-CN" altLang="en-US" dirty="0">
                <a:solidFill>
                  <a:srgbClr val="FF0000"/>
                </a:solidFill>
                <a:latin typeface="Consolas" panose="020B0609020204030204" pitchFamily="49" charset="0"/>
                <a:ea typeface="华文楷体" panose="02010600040101010101" pitchFamily="2" charset="-122"/>
              </a:rPr>
              <a:t> </a:t>
            </a:r>
            <a:r>
              <a:rPr kumimoji="1" lang="en-US" altLang="zh-CN" dirty="0">
                <a:solidFill>
                  <a:srgbClr val="FF0000"/>
                </a:solidFill>
                <a:latin typeface="Consolas" panose="020B0609020204030204" pitchFamily="49" charset="0"/>
                <a:ea typeface="华文楷体" panose="02010600040101010101" pitchFamily="2" charset="-122"/>
              </a:rPr>
              <a:t>array0;</a:t>
            </a:r>
            <a:r>
              <a:rPr kumimoji="1" lang="zh-CN" altLang="en-US" dirty="0">
                <a:solidFill>
                  <a:srgbClr val="FF0000"/>
                </a:solidFill>
                <a:latin typeface="Consolas" panose="020B0609020204030204" pitchFamily="49" charset="0"/>
                <a:ea typeface="华文楷体" panose="02010600040101010101" pitchFamily="2" charset="-122"/>
              </a:rPr>
              <a:t> </a:t>
            </a:r>
            <a:endParaRPr kumimoji="1" lang="zh-CN" altLang="en-US" dirty="0">
              <a:solidFill>
                <a:srgbClr val="008000"/>
              </a:solidFill>
              <a:latin typeface="Consolas" panose="020B0609020204030204" pitchFamily="49" charset="0"/>
              <a:ea typeface="华文楷体" panose="02010600040101010101" pitchFamily="2"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46</a:t>
            </a:fld>
            <a:endParaRPr lang="en-US" altLang="zh-CN"/>
          </a:p>
        </p:txBody>
      </p:sp>
    </p:spTree>
    <p:extLst>
      <p:ext uri="{BB962C8B-B14F-4D97-AF65-F5344CB8AC3E}">
        <p14:creationId xmlns:p14="http://schemas.microsoft.com/office/powerpoint/2010/main" val="16935991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类模板</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529604"/>
            <a:ext cx="8047806" cy="5030788"/>
          </a:xfrm>
        </p:spPr>
        <p:txBody>
          <a:bodyPr>
            <a:normAutofit/>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所有模板参数必须在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编译期</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确定，不可以使用变量。</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marL="0" indent="0">
              <a:lnSpc>
                <a:spcPct val="100000"/>
              </a:lnSpc>
              <a:buSzPct val="75000"/>
              <a:buNone/>
            </a:pPr>
            <a:r>
              <a:rPr lang="zh-CN" altLang="en-US" kern="100" dirty="0">
                <a:latin typeface="Consolas" panose="020B0609020204030204" pitchFamily="49" charset="0"/>
                <a:ea typeface="华文楷体" panose="02010600040101010101" pitchFamily="2" charset="-122"/>
                <a:cs typeface="STKaiti" charset="-122"/>
              </a:rPr>
              <a:t> </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47</a:t>
            </a:fld>
            <a:endParaRPr lang="en-US" altLang="zh-CN" dirty="0"/>
          </a:p>
        </p:txBody>
      </p:sp>
      <p:sp>
        <p:nvSpPr>
          <p:cNvPr id="4" name="文本框 3">
            <a:extLst>
              <a:ext uri="{FF2B5EF4-FFF2-40B4-BE49-F238E27FC236}">
                <a16:creationId xmlns:a16="http://schemas.microsoft.com/office/drawing/2014/main" id="{4A95C874-F58D-4C87-8E67-B823FA06D989}"/>
              </a:ext>
            </a:extLst>
          </p:cNvPr>
          <p:cNvSpPr txBox="1"/>
          <p:nvPr/>
        </p:nvSpPr>
        <p:spPr>
          <a:xfrm>
            <a:off x="1745347" y="2589022"/>
            <a:ext cx="5814412" cy="4062651"/>
          </a:xfrm>
          <a:prstGeom prst="rect">
            <a:avLst/>
          </a:prstGeom>
          <a:noFill/>
        </p:spPr>
        <p:txBody>
          <a:bodyPr wrap="none" rtlCol="0">
            <a:spAutoFit/>
          </a:bodyPr>
          <a:lstStyle/>
          <a:p>
            <a:r>
              <a:rPr kumimoji="1" lang="en-US" altLang="zh-CN" sz="2000" dirty="0">
                <a:solidFill>
                  <a:srgbClr val="FF0000"/>
                </a:solidFill>
                <a:latin typeface="Consolas" panose="020B0609020204030204" pitchFamily="49" charset="0"/>
                <a:ea typeface="华文楷体" panose="02010600040101010101" pitchFamily="2" charset="-122"/>
              </a:rPr>
              <a:t>template&lt;</a:t>
            </a:r>
            <a:r>
              <a:rPr kumimoji="1" lang="en-US" altLang="zh-CN" sz="2000" dirty="0" err="1">
                <a:solidFill>
                  <a:srgbClr val="FF0000"/>
                </a:solidFill>
                <a:latin typeface="Consolas" panose="020B0609020204030204" pitchFamily="49" charset="0"/>
                <a:ea typeface="华文楷体" panose="02010600040101010101" pitchFamily="2" charset="-122"/>
              </a:rPr>
              <a:t>typename</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T,</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unsigned</a:t>
            </a:r>
            <a:r>
              <a:rPr kumimoji="1" lang="zh-CN" altLang="en-US" sz="2000" dirty="0">
                <a:solidFill>
                  <a:srgbClr val="FF0000"/>
                </a:solidFill>
                <a:latin typeface="Consolas" panose="020B0609020204030204" pitchFamily="49" charset="0"/>
                <a:ea typeface="华文楷体" panose="02010600040101010101" pitchFamily="2" charset="-122"/>
              </a:rPr>
              <a:t> </a:t>
            </a:r>
            <a:r>
              <a:rPr kumimoji="1" lang="en-US" altLang="zh-CN" sz="2000" dirty="0">
                <a:solidFill>
                  <a:srgbClr val="FF0000"/>
                </a:solidFill>
                <a:latin typeface="Consolas" panose="020B0609020204030204" pitchFamily="49" charset="0"/>
                <a:ea typeface="华文楷体" panose="02010600040101010101" pitchFamily="2" charset="-122"/>
              </a:rPr>
              <a:t>size&gt;</a:t>
            </a:r>
            <a:endParaRPr kumimoji="1" lang="zh-CN" altLang="en-US" sz="2000" dirty="0">
              <a:solidFill>
                <a:srgbClr val="FF0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class</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a:p>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T</a:t>
            </a:r>
            <a:r>
              <a:rPr kumimoji="1" lang="zh-CN" altLang="en-US" sz="2000" dirty="0">
                <a:latin typeface="Consolas" panose="020B0609020204030204" pitchFamily="49" charset="0"/>
                <a:ea typeface="华文楷体" panose="02010600040101010101" pitchFamily="2" charset="-122"/>
              </a:rPr>
              <a:t> </a:t>
            </a:r>
            <a:r>
              <a:rPr kumimoji="1" lang="en-US" altLang="zh-CN" sz="2000" dirty="0" err="1">
                <a:latin typeface="Consolas" panose="020B0609020204030204" pitchFamily="49" charset="0"/>
                <a:ea typeface="华文楷体" panose="02010600040101010101" pitchFamily="2" charset="-122"/>
              </a:rPr>
              <a:t>elems</a:t>
            </a:r>
            <a:r>
              <a:rPr kumimoji="1" lang="en-US" altLang="zh-CN" sz="2000" dirty="0">
                <a:latin typeface="Consolas" panose="020B0609020204030204" pitchFamily="49" charset="0"/>
                <a:ea typeface="华文楷体" panose="02010600040101010101" pitchFamily="2" charset="-122"/>
              </a:rPr>
              <a:t>[size];</a:t>
            </a:r>
          </a:p>
          <a:p>
            <a:r>
              <a:rPr kumimoji="1" lang="en-US" altLang="zh-CN" sz="2000" dirty="0">
                <a:latin typeface="Consolas" panose="020B0609020204030204" pitchFamily="49" charset="0"/>
                <a:ea typeface="华文楷体" panose="02010600040101010101" pitchFamily="2" charset="-122"/>
              </a:rPr>
              <a:t>};</a:t>
            </a:r>
            <a:r>
              <a:rPr kumimoji="1" lang="zh-CN" altLang="en-US" sz="2000" dirty="0">
                <a:latin typeface="Consolas" panose="020B0609020204030204" pitchFamily="49" charset="0"/>
                <a:ea typeface="华文楷体" panose="02010600040101010101" pitchFamily="2" charset="-122"/>
              </a:rPr>
              <a:t> </a:t>
            </a:r>
            <a:endParaRPr kumimoji="1" lang="en-US" altLang="zh-CN" sz="2000" dirty="0">
              <a:latin typeface="Consolas" panose="020B0609020204030204" pitchFamily="49" charset="0"/>
              <a:ea typeface="华文楷体" panose="02010600040101010101" pitchFamily="2" charset="-122"/>
            </a:endParaRPr>
          </a:p>
          <a:p>
            <a:endParaRPr kumimoji="1" lang="en-US" altLang="zh-CN" sz="2000" dirty="0">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int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main(){</a:t>
            </a:r>
          </a:p>
          <a:p>
            <a:r>
              <a:rPr kumimoji="1" lang="en-US" altLang="zh-CN" sz="2000" dirty="0">
                <a:latin typeface="Consolas" panose="020B0609020204030204" pitchFamily="49" charset="0"/>
                <a:ea typeface="华文楷体" panose="02010600040101010101" pitchFamily="2" charset="-122"/>
              </a:rPr>
              <a:t>  int n = 5;</a:t>
            </a:r>
            <a:endParaRPr kumimoji="1" lang="zh-CN" altLang="en-US" sz="2000" dirty="0">
              <a:latin typeface="Consolas" panose="020B0609020204030204" pitchFamily="49" charset="0"/>
              <a:ea typeface="华文楷体" panose="02010600040101010101" pitchFamily="2" charset="-122"/>
            </a:endParaRPr>
          </a:p>
          <a:p>
            <a:r>
              <a:rPr kumimoji="1" lang="zh-CN" altLang="en-US" sz="2000" b="1"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n&gt;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array0;</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不能使用变量</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const int m = 5;</a:t>
            </a:r>
          </a:p>
          <a:p>
            <a:r>
              <a:rPr kumimoji="1" lang="en-US" altLang="zh-CN" sz="2000" dirty="0">
                <a:latin typeface="Consolas" panose="020B0609020204030204" pitchFamily="49" charset="0"/>
                <a:ea typeface="华文楷体" panose="02010600040101010101" pitchFamily="2" charset="-122"/>
              </a:rPr>
              <a:t>  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m&gt;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array1;</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可以使用常量</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array&lt;char,</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5&gt;</a:t>
            </a:r>
            <a:r>
              <a:rPr kumimoji="1" lang="zh-CN" altLang="en-US" sz="2000" dirty="0">
                <a:latin typeface="Consolas" panose="020B0609020204030204" pitchFamily="49" charset="0"/>
                <a:ea typeface="华文楷体" panose="02010600040101010101" pitchFamily="2" charset="-122"/>
              </a:rPr>
              <a:t> </a:t>
            </a:r>
            <a:r>
              <a:rPr kumimoji="1" lang="en-US" altLang="zh-CN" sz="2000" dirty="0">
                <a:latin typeface="Consolas" panose="020B0609020204030204" pitchFamily="49" charset="0"/>
                <a:ea typeface="华文楷体" panose="02010600040101010101" pitchFamily="2" charset="-122"/>
              </a:rPr>
              <a:t>array2;</a:t>
            </a:r>
            <a:r>
              <a:rPr kumimoji="1" lang="zh-CN" altLang="en-US" sz="2000" dirty="0">
                <a:latin typeface="Consolas" panose="020B0609020204030204" pitchFamily="49" charset="0"/>
                <a:ea typeface="华文楷体" panose="02010600040101010101" pitchFamily="2" charset="-122"/>
              </a:rPr>
              <a:t> </a:t>
            </a:r>
            <a:r>
              <a:rPr kumimoji="1" lang="en-US" altLang="zh-CN" sz="2000" dirty="0">
                <a:solidFill>
                  <a:srgbClr val="008000"/>
                </a:solidFill>
                <a:latin typeface="Consolas" panose="020B0609020204030204" pitchFamily="49" charset="0"/>
                <a:ea typeface="华文楷体" panose="02010600040101010101" pitchFamily="2" charset="-122"/>
              </a:rPr>
              <a:t>//</a:t>
            </a:r>
            <a:r>
              <a:rPr kumimoji="1" lang="zh-CN" altLang="en-US" sz="2000" dirty="0">
                <a:solidFill>
                  <a:srgbClr val="008000"/>
                </a:solidFill>
                <a:latin typeface="Consolas" panose="020B0609020204030204" pitchFamily="49" charset="0"/>
                <a:ea typeface="华文楷体" panose="02010600040101010101" pitchFamily="2" charset="-122"/>
              </a:rPr>
              <a:t>或具体数值</a:t>
            </a:r>
            <a:endParaRPr kumimoji="1" lang="en-US" altLang="zh-CN" sz="2000" dirty="0">
              <a:solidFill>
                <a:srgbClr val="008000"/>
              </a:solidFill>
              <a:latin typeface="Consolas" panose="020B0609020204030204" pitchFamily="49" charset="0"/>
              <a:ea typeface="华文楷体" panose="02010600040101010101" pitchFamily="2" charset="-122"/>
            </a:endParaRPr>
          </a:p>
          <a:p>
            <a:r>
              <a:rPr kumimoji="1" lang="en-US" altLang="zh-CN" sz="2000" dirty="0">
                <a:latin typeface="Consolas" panose="020B0609020204030204" pitchFamily="49" charset="0"/>
                <a:ea typeface="华文楷体" panose="02010600040101010101" pitchFamily="2" charset="-122"/>
              </a:rPr>
              <a:t>  return 0;</a:t>
            </a:r>
          </a:p>
          <a:p>
            <a:r>
              <a:rPr kumimoji="1" lang="en-US" altLang="zh-CN" sz="2000" dirty="0">
                <a:latin typeface="Consolas" panose="020B0609020204030204" pitchFamily="49" charset="0"/>
                <a:ea typeface="华文楷体" panose="02010600040101010101" pitchFamily="2" charset="-122"/>
              </a:rPr>
              <a:t>}</a:t>
            </a:r>
            <a:endParaRPr kumimoji="1" lang="zh-CN" altLang="en-US" sz="2000" dirty="0">
              <a:latin typeface="Consolas" panose="020B0609020204030204" pitchFamily="49" charset="0"/>
              <a:ea typeface="华文楷体" panose="02010600040101010101" pitchFamily="2" charset="-122"/>
            </a:endParaRPr>
          </a:p>
        </p:txBody>
      </p:sp>
    </p:spTree>
    <p:extLst>
      <p:ext uri="{BB962C8B-B14F-4D97-AF65-F5344CB8AC3E}">
        <p14:creationId xmlns:p14="http://schemas.microsoft.com/office/powerpoint/2010/main" val="843879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31540" y="476672"/>
            <a:ext cx="8280920" cy="6463308"/>
          </a:xfrm>
          <a:prstGeom prst="rect">
            <a:avLst/>
          </a:prstGeom>
        </p:spPr>
        <p:txBody>
          <a:bodyPr wrap="square">
            <a:spAutoFit/>
          </a:bodyPr>
          <a:lstStyle/>
          <a:p>
            <a:r>
              <a:rPr lang="en-US" altLang="zh-CN" dirty="0">
                <a:solidFill>
                  <a:schemeClr val="accent4"/>
                </a:solidFill>
                <a:latin typeface="Consolas" charset="0"/>
                <a:ea typeface="Consolas" charset="0"/>
                <a:cs typeface="Consolas" charset="0"/>
              </a:rPr>
              <a:t>#include &lt;iostream&gt;</a:t>
            </a:r>
          </a:p>
          <a:p>
            <a:r>
              <a:rPr lang="en-US" altLang="zh-CN" dirty="0">
                <a:solidFill>
                  <a:schemeClr val="accent4"/>
                </a:solidFill>
                <a:latin typeface="Consolas" charset="0"/>
                <a:ea typeface="Consolas" charset="0"/>
                <a:cs typeface="Consolas" charset="0"/>
              </a:rPr>
              <a:t>#include &lt;algorithm&gt;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template&lt;class T, unsigned size&gt;</a:t>
            </a:r>
          </a:p>
          <a:p>
            <a:r>
              <a:rPr lang="en-US" altLang="zh-CN" dirty="0">
                <a:solidFill>
                  <a:srgbClr val="C00000"/>
                </a:solidFill>
                <a:latin typeface="Consolas" charset="0"/>
                <a:ea typeface="Consolas" charset="0"/>
                <a:cs typeface="Consolas" charset="0"/>
              </a:rPr>
              <a:t>class</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MyArr</a:t>
            </a:r>
            <a:endParaRPr lang="en-US" altLang="zh-CN" dirty="0">
              <a:latin typeface="Consolas" charset="0"/>
              <a:ea typeface="Consolas" charset="0"/>
              <a:cs typeface="Consolas" charset="0"/>
            </a:endParaRP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T data[size];</a:t>
            </a:r>
          </a:p>
          <a:p>
            <a:r>
              <a:rPr lang="en-US" altLang="zh-CN" dirty="0">
                <a:solidFill>
                  <a:srgbClr val="C00000"/>
                </a:solidFill>
                <a:latin typeface="Consolas" charset="0"/>
                <a:ea typeface="Consolas" charset="0"/>
                <a:cs typeface="Consolas" charset="0"/>
              </a:rPr>
              <a:t>public</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sort(){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size;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a:t>
            </a:r>
            <a:r>
              <a:rPr lang="zh-CN" altLang="en-US" dirty="0">
                <a:latin typeface="Consolas" charset="0"/>
                <a:ea typeface="Consolas" charset="0"/>
                <a:cs typeface="Consolas" charset="0"/>
              </a:rPr>
              <a:t>选择排序</a:t>
            </a:r>
          </a:p>
          <a:p>
            <a:r>
              <a:rPr lang="zh-CN" altLang="en-US" dirty="0">
                <a:latin typeface="Consolas" charset="0"/>
                <a:ea typeface="Consolas" charset="0"/>
                <a:cs typeface="Consolas" charset="0"/>
              </a:rPr>
              <a:t>			</a:t>
            </a:r>
            <a:r>
              <a:rPr lang="en-US" altLang="zh-CN" dirty="0">
                <a:latin typeface="Consolas" charset="0"/>
                <a:ea typeface="Consolas" charset="0"/>
                <a:cs typeface="Consolas" charset="0"/>
              </a:rPr>
              <a:t>for(int j =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+ 1; j &lt; size; </a:t>
            </a:r>
            <a:r>
              <a:rPr lang="en-US" altLang="zh-CN" dirty="0" err="1">
                <a:latin typeface="Consolas" charset="0"/>
                <a:ea typeface="Consolas" charset="0"/>
                <a:cs typeface="Consolas" charset="0"/>
              </a:rPr>
              <a:t>j++</a:t>
            </a:r>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if(data[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&gt; data[j])</a:t>
            </a:r>
          </a:p>
          <a:p>
            <a:r>
              <a:rPr lang="en-US" altLang="zh-CN" dirty="0">
                <a:latin typeface="Consolas" charset="0"/>
                <a:ea typeface="Consolas" charset="0"/>
                <a:cs typeface="Consolas" charset="0"/>
              </a:rPr>
              <a:t>					std::swap(data[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data[j]); //</a:t>
            </a:r>
            <a:r>
              <a:rPr lang="zh-CN" altLang="en-US" dirty="0">
                <a:latin typeface="Consolas" charset="0"/>
                <a:ea typeface="Consolas" charset="0"/>
                <a:cs typeface="Consolas" charset="0"/>
              </a:rPr>
              <a:t>交换两者位置</a:t>
            </a:r>
          </a:p>
          <a:p>
            <a:r>
              <a:rPr lang="zh-CN" altLang="en-US" dirty="0">
                <a:latin typeface="Consolas" charset="0"/>
                <a:ea typeface="Consolas" charset="0"/>
                <a:cs typeface="Consolas" charset="0"/>
              </a:rPr>
              <a:t>			</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output(){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size;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&lt;&lt; " ";</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cout</a:t>
            </a:r>
            <a:r>
              <a:rPr lang="en-US" altLang="zh-CN" dirty="0">
                <a:latin typeface="Consolas" charset="0"/>
                <a:ea typeface="Consolas" charset="0"/>
                <a:cs typeface="Consolas" charset="0"/>
              </a:rPr>
              <a:t> &lt;&lt; std::</a:t>
            </a:r>
            <a:r>
              <a:rPr lang="en-US" altLang="zh-CN" dirty="0" err="1">
                <a:latin typeface="Consolas" charset="0"/>
                <a:ea typeface="Consolas" charset="0"/>
                <a:cs typeface="Consolas" charset="0"/>
              </a:rPr>
              <a:t>endl</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p>
          <a:p>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类模板示例</a:t>
            </a:r>
          </a:p>
        </p:txBody>
      </p:sp>
    </p:spTree>
    <p:extLst>
      <p:ext uri="{BB962C8B-B14F-4D97-AF65-F5344CB8AC3E}">
        <p14:creationId xmlns:p14="http://schemas.microsoft.com/office/powerpoint/2010/main" val="34414051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23528" y="831663"/>
            <a:ext cx="8280920" cy="5355312"/>
          </a:xfrm>
          <a:prstGeom prst="rect">
            <a:avLst/>
          </a:prstGeom>
        </p:spPr>
        <p:txBody>
          <a:bodyPr wrap="square">
            <a:spAutoFit/>
          </a:bodyPr>
          <a:lstStyle/>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void</a:t>
            </a:r>
            <a:r>
              <a:rPr lang="en-US" altLang="zh-CN" dirty="0">
                <a:latin typeface="Consolas" charset="0"/>
                <a:ea typeface="Consolas" charset="0"/>
                <a:cs typeface="Consolas" charset="0"/>
              </a:rPr>
              <a:t> input(){</a:t>
            </a:r>
          </a:p>
          <a:p>
            <a:r>
              <a:rPr lang="en-US" altLang="zh-CN" dirty="0">
                <a:latin typeface="Consolas" charset="0"/>
                <a:ea typeface="Consolas" charset="0"/>
                <a:cs typeface="Consolas" charset="0"/>
              </a:rPr>
              <a:t>		for(</a:t>
            </a:r>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 0;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 &lt; size; </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std::</a:t>
            </a:r>
            <a:r>
              <a:rPr lang="en-US" altLang="zh-CN" dirty="0" err="1">
                <a:latin typeface="Consolas" charset="0"/>
                <a:ea typeface="Consolas" charset="0"/>
                <a:cs typeface="Consolas" charset="0"/>
              </a:rPr>
              <a:t>cin</a:t>
            </a:r>
            <a:r>
              <a:rPr lang="en-US" altLang="zh-CN" dirty="0">
                <a:latin typeface="Consolas" charset="0"/>
                <a:ea typeface="Consolas" charset="0"/>
                <a:cs typeface="Consolas" charset="0"/>
              </a:rPr>
              <a:t> &gt;&gt; data[</a:t>
            </a:r>
            <a:r>
              <a:rPr lang="en-US" altLang="zh-CN" dirty="0" err="1">
                <a:latin typeface="Consolas" charset="0"/>
                <a:ea typeface="Consolas" charset="0"/>
                <a:cs typeface="Consolas" charset="0"/>
              </a:rPr>
              <a:t>i</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a:t>
            </a:r>
          </a:p>
          <a:p>
            <a:endParaRPr lang="en-US" altLang="zh-CN" dirty="0">
              <a:latin typeface="Consolas" charset="0"/>
              <a:ea typeface="Consolas" charset="0"/>
              <a:cs typeface="Consolas" charset="0"/>
            </a:endParaRPr>
          </a:p>
          <a:p>
            <a:r>
              <a:rPr lang="en-US" altLang="zh-CN" dirty="0">
                <a:solidFill>
                  <a:srgbClr val="C00000"/>
                </a:solidFill>
                <a:latin typeface="Consolas" charset="0"/>
                <a:ea typeface="Consolas" charset="0"/>
                <a:cs typeface="Consolas" charset="0"/>
              </a:rPr>
              <a:t>int</a:t>
            </a:r>
            <a:r>
              <a:rPr lang="en-US" altLang="zh-CN" dirty="0">
                <a:latin typeface="Consolas" charset="0"/>
                <a:ea typeface="Consolas" charset="0"/>
                <a:cs typeface="Consolas" charset="0"/>
              </a:rPr>
              <a:t> main()</a:t>
            </a:r>
          </a:p>
          <a:p>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MyArr</a:t>
            </a:r>
            <a:r>
              <a:rPr lang="en-US" altLang="zh-CN" dirty="0">
                <a:latin typeface="Consolas" charset="0"/>
                <a:ea typeface="Consolas" charset="0"/>
                <a:cs typeface="Consolas" charset="0"/>
              </a:rPr>
              <a:t>&lt;int, 5&gt; </a:t>
            </a:r>
            <a:r>
              <a:rPr lang="en-US" altLang="zh-CN" dirty="0" err="1">
                <a:latin typeface="Consolas" charset="0"/>
                <a:ea typeface="Consolas" charset="0"/>
                <a:cs typeface="Consolas" charset="0"/>
              </a:rPr>
              <a:t>arr_a</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arr_a.input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arr_a.sort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arr_a.output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MyArr</a:t>
            </a:r>
            <a:r>
              <a:rPr lang="en-US" altLang="zh-CN" dirty="0">
                <a:latin typeface="Consolas" charset="0"/>
                <a:ea typeface="Consolas" charset="0"/>
                <a:cs typeface="Consolas" charset="0"/>
              </a:rPr>
              <a:t>&lt;float, 5&gt; </a:t>
            </a:r>
            <a:r>
              <a:rPr lang="en-US" altLang="zh-CN" dirty="0" err="1">
                <a:latin typeface="Consolas" charset="0"/>
                <a:ea typeface="Consolas" charset="0"/>
                <a:cs typeface="Consolas" charset="0"/>
              </a:rPr>
              <a:t>arr_b</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arr_b.input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arr_b.sort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err="1">
                <a:latin typeface="Consolas" charset="0"/>
                <a:ea typeface="Consolas" charset="0"/>
                <a:cs typeface="Consolas" charset="0"/>
              </a:rPr>
              <a:t>arr_b.output</a:t>
            </a:r>
            <a:r>
              <a:rPr lang="en-US" altLang="zh-CN" dirty="0">
                <a:latin typeface="Consolas" charset="0"/>
                <a:ea typeface="Consolas" charset="0"/>
                <a:cs typeface="Consolas" charset="0"/>
              </a:rPr>
              <a:t>();</a:t>
            </a:r>
          </a:p>
          <a:p>
            <a:r>
              <a:rPr lang="en-US" altLang="zh-CN" dirty="0">
                <a:latin typeface="Consolas" charset="0"/>
                <a:ea typeface="Consolas" charset="0"/>
                <a:cs typeface="Consolas" charset="0"/>
              </a:rPr>
              <a:t>	</a:t>
            </a:r>
            <a:r>
              <a:rPr lang="en-US" altLang="zh-CN" dirty="0">
                <a:solidFill>
                  <a:srgbClr val="C00000"/>
                </a:solidFill>
                <a:latin typeface="Consolas" charset="0"/>
                <a:ea typeface="Consolas" charset="0"/>
                <a:cs typeface="Consolas" charset="0"/>
              </a:rPr>
              <a:t>return</a:t>
            </a:r>
            <a:r>
              <a:rPr lang="en-US" altLang="zh-CN" dirty="0">
                <a:latin typeface="Consolas" charset="0"/>
                <a:ea typeface="Consolas" charset="0"/>
                <a:cs typeface="Consolas" charset="0"/>
              </a:rPr>
              <a:t> 0;</a:t>
            </a:r>
          </a:p>
          <a:p>
            <a:r>
              <a:rPr lang="en-US" altLang="zh-CN" dirty="0">
                <a:latin typeface="Consolas" charset="0"/>
                <a:ea typeface="Consolas" charset="0"/>
                <a:cs typeface="Consolas" charset="0"/>
              </a:rPr>
              <a:t>}</a:t>
            </a:r>
            <a:endParaRPr lang="is-IS" altLang="zh-CN" dirty="0">
              <a:latin typeface="Consolas" charset="0"/>
              <a:ea typeface="Consolas" charset="0"/>
              <a:cs typeface="Consolas" charset="0"/>
            </a:endParaRPr>
          </a:p>
        </p:txBody>
      </p:sp>
      <p:sp>
        <p:nvSpPr>
          <p:cNvPr id="2" name="标题 1"/>
          <p:cNvSpPr>
            <a:spLocks noGrp="1"/>
          </p:cNvSpPr>
          <p:nvPr>
            <p:ph type="title"/>
          </p:nvPr>
        </p:nvSpPr>
        <p:spPr>
          <a:xfrm>
            <a:off x="1043608" y="168882"/>
            <a:ext cx="7886700" cy="1325563"/>
          </a:xfrm>
        </p:spPr>
        <p:txBody>
          <a:bodyPr/>
          <a:lstStyle/>
          <a:p>
            <a:pPr algn="r"/>
            <a:r>
              <a:rPr kumimoji="1" lang="zh-CN" altLang="en-US" dirty="0">
                <a:solidFill>
                  <a:srgbClr val="0070C0"/>
                </a:solidFill>
              </a:rPr>
              <a:t>类模板示例</a:t>
            </a:r>
          </a:p>
        </p:txBody>
      </p:sp>
      <p:sp>
        <p:nvSpPr>
          <p:cNvPr id="4" name="矩形 3">
            <a:extLst>
              <a:ext uri="{FF2B5EF4-FFF2-40B4-BE49-F238E27FC236}">
                <a16:creationId xmlns:a16="http://schemas.microsoft.com/office/drawing/2014/main" id="{10BCDA1E-D8B8-48DF-A0C3-9F4487939EDC}"/>
              </a:ext>
            </a:extLst>
          </p:cNvPr>
          <p:cNvSpPr/>
          <p:nvPr/>
        </p:nvSpPr>
        <p:spPr>
          <a:xfrm>
            <a:off x="5276696" y="4966348"/>
            <a:ext cx="3168352" cy="830997"/>
          </a:xfrm>
          <a:prstGeom prst="rect">
            <a:avLst/>
          </a:prstGeom>
        </p:spPr>
        <p:txBody>
          <a:bodyPr wrap="square">
            <a:spAutoFit/>
          </a:bodyPr>
          <a:lstStyle/>
          <a:p>
            <a:r>
              <a:rPr lang="en-US" altLang="zh-CN" sz="2400" b="1" dirty="0">
                <a:solidFill>
                  <a:srgbClr val="008000"/>
                </a:solidFill>
              </a:rPr>
              <a:t>1 2 3 4 5</a:t>
            </a:r>
          </a:p>
          <a:p>
            <a:r>
              <a:rPr lang="en-US" altLang="zh-CN" sz="2400" b="1" dirty="0">
                <a:solidFill>
                  <a:srgbClr val="008000"/>
                </a:solidFill>
              </a:rPr>
              <a:t>1.5 2.1 3.2 4.3 5.7</a:t>
            </a:r>
          </a:p>
        </p:txBody>
      </p:sp>
      <p:sp>
        <p:nvSpPr>
          <p:cNvPr id="5" name="文本框 4">
            <a:extLst>
              <a:ext uri="{FF2B5EF4-FFF2-40B4-BE49-F238E27FC236}">
                <a16:creationId xmlns:a16="http://schemas.microsoft.com/office/drawing/2014/main" id="{797C4A3C-F06F-470C-868B-FC5C6413E495}"/>
              </a:ext>
            </a:extLst>
          </p:cNvPr>
          <p:cNvSpPr txBox="1"/>
          <p:nvPr/>
        </p:nvSpPr>
        <p:spPr>
          <a:xfrm>
            <a:off x="5293786" y="4509120"/>
            <a:ext cx="1833922" cy="461665"/>
          </a:xfrm>
          <a:prstGeom prst="rect">
            <a:avLst/>
          </a:prstGeom>
          <a:solidFill>
            <a:srgbClr val="FFFF00"/>
          </a:solidFill>
        </p:spPr>
        <p:txBody>
          <a:bodyPr wrap="square" rtlCol="0">
            <a:spAutoFit/>
          </a:bodyPr>
          <a:lstStyle/>
          <a:p>
            <a:r>
              <a:rPr kumimoji="1" lang="zh-CN" altLang="en-US" sz="2400" b="1" dirty="0"/>
              <a:t>运行结果</a:t>
            </a:r>
          </a:p>
        </p:txBody>
      </p:sp>
      <p:sp>
        <p:nvSpPr>
          <p:cNvPr id="7" name="矩形 6">
            <a:extLst>
              <a:ext uri="{FF2B5EF4-FFF2-40B4-BE49-F238E27FC236}">
                <a16:creationId xmlns:a16="http://schemas.microsoft.com/office/drawing/2014/main" id="{1B86E27B-CD96-4424-813D-A06F83706F1D}"/>
              </a:ext>
            </a:extLst>
          </p:cNvPr>
          <p:cNvSpPr/>
          <p:nvPr/>
        </p:nvSpPr>
        <p:spPr>
          <a:xfrm>
            <a:off x="5165708" y="3526188"/>
            <a:ext cx="3168352" cy="830997"/>
          </a:xfrm>
          <a:prstGeom prst="rect">
            <a:avLst/>
          </a:prstGeom>
        </p:spPr>
        <p:txBody>
          <a:bodyPr wrap="square">
            <a:spAutoFit/>
          </a:bodyPr>
          <a:lstStyle/>
          <a:p>
            <a:r>
              <a:rPr lang="en-US" altLang="zh-CN" sz="2400" b="1" dirty="0">
                <a:solidFill>
                  <a:srgbClr val="008000"/>
                </a:solidFill>
              </a:rPr>
              <a:t>3 2 4 1 5</a:t>
            </a:r>
          </a:p>
          <a:p>
            <a:r>
              <a:rPr lang="en-US" altLang="zh-CN" sz="2400" b="1" dirty="0">
                <a:solidFill>
                  <a:srgbClr val="008000"/>
                </a:solidFill>
              </a:rPr>
              <a:t>3.2 2.1 4.3 1.5 5.7</a:t>
            </a:r>
          </a:p>
        </p:txBody>
      </p:sp>
      <p:sp>
        <p:nvSpPr>
          <p:cNvPr id="8" name="文本框 7">
            <a:extLst>
              <a:ext uri="{FF2B5EF4-FFF2-40B4-BE49-F238E27FC236}">
                <a16:creationId xmlns:a16="http://schemas.microsoft.com/office/drawing/2014/main" id="{FDA3F1A3-F85F-43ED-A5AD-2B853194359A}"/>
              </a:ext>
            </a:extLst>
          </p:cNvPr>
          <p:cNvSpPr txBox="1"/>
          <p:nvPr/>
        </p:nvSpPr>
        <p:spPr>
          <a:xfrm>
            <a:off x="5182798" y="3068960"/>
            <a:ext cx="1833922" cy="461665"/>
          </a:xfrm>
          <a:prstGeom prst="rect">
            <a:avLst/>
          </a:prstGeom>
          <a:solidFill>
            <a:srgbClr val="FFFF00"/>
          </a:solidFill>
        </p:spPr>
        <p:txBody>
          <a:bodyPr wrap="square" rtlCol="0">
            <a:spAutoFit/>
          </a:bodyPr>
          <a:lstStyle/>
          <a:p>
            <a:r>
              <a:rPr kumimoji="1" lang="zh-CN" altLang="en-US" sz="2400" b="1" dirty="0"/>
              <a:t>输入</a:t>
            </a:r>
          </a:p>
        </p:txBody>
      </p:sp>
    </p:spTree>
    <p:extLst>
      <p:ext uri="{BB962C8B-B14F-4D97-AF65-F5344CB8AC3E}">
        <p14:creationId xmlns:p14="http://schemas.microsoft.com/office/powerpoint/2010/main" val="2392540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抽象类</a:t>
            </a:r>
          </a:p>
        </p:txBody>
      </p:sp>
      <p:sp>
        <p:nvSpPr>
          <p:cNvPr id="3" name="内容占位符 2"/>
          <p:cNvSpPr>
            <a:spLocks noGrp="1"/>
          </p:cNvSpPr>
          <p:nvPr>
            <p:ph idx="1"/>
          </p:nvPr>
        </p:nvSpPr>
        <p:spPr>
          <a:xfrm>
            <a:off x="755576" y="1196752"/>
            <a:ext cx="8047806" cy="5112568"/>
          </a:xfrm>
        </p:spPr>
        <p:txBody>
          <a:bodyPr/>
          <a:lstStyle/>
          <a:p>
            <a:r>
              <a:rPr kumimoji="1" lang="zh-CN" altLang="en-US" dirty="0"/>
              <a:t>定义：含有至少一个纯虚函数。</a:t>
            </a:r>
          </a:p>
          <a:p>
            <a:r>
              <a:rPr kumimoji="1" lang="zh-CN" altLang="en-US" dirty="0"/>
              <a:t>特点：</a:t>
            </a:r>
          </a:p>
          <a:p>
            <a:pPr lvl="1"/>
            <a:r>
              <a:rPr kumimoji="1" lang="zh-CN" altLang="en-US" dirty="0"/>
              <a:t>不允许定义对象。</a:t>
            </a:r>
          </a:p>
          <a:p>
            <a:pPr lvl="1"/>
            <a:r>
              <a:rPr kumimoji="1" lang="zh-CN" altLang="en-US" dirty="0"/>
              <a:t>只能为派生类提供接口。</a:t>
            </a:r>
          </a:p>
          <a:p>
            <a:pPr lvl="1"/>
            <a:r>
              <a:rPr kumimoji="1" lang="zh-CN" altLang="en-US" dirty="0"/>
              <a:t>能避免对象切片：保证只有指针和引用能被向上类型转换。</a:t>
            </a:r>
          </a:p>
          <a:p>
            <a:r>
              <a:rPr kumimoji="1" lang="zh-CN" altLang="en-US" dirty="0"/>
              <a:t>应用场景：</a:t>
            </a:r>
          </a:p>
          <a:p>
            <a:pPr marL="0" indent="0">
              <a:buNone/>
            </a:pPr>
            <a:endParaRPr kumimoji="1" lang="zh-CN" altLang="en-US" dirty="0">
              <a:solidFill>
                <a:srgbClr val="FF0000"/>
              </a:solidFill>
            </a:endParaRPr>
          </a:p>
        </p:txBody>
      </p:sp>
      <p:grpSp>
        <p:nvGrpSpPr>
          <p:cNvPr id="4" name="Group 4"/>
          <p:cNvGrpSpPr>
            <a:grpSpLocks/>
          </p:cNvGrpSpPr>
          <p:nvPr/>
        </p:nvGrpSpPr>
        <p:grpSpPr bwMode="auto">
          <a:xfrm>
            <a:off x="611560" y="3789040"/>
            <a:ext cx="7863274" cy="2808312"/>
            <a:chOff x="114" y="1062"/>
            <a:chExt cx="5488" cy="1960"/>
          </a:xfrm>
        </p:grpSpPr>
        <p:sp>
          <p:nvSpPr>
            <p:cNvPr id="5" name="Rectangle 5"/>
            <p:cNvSpPr>
              <a:spLocks noChangeArrowheads="1"/>
            </p:cNvSpPr>
            <p:nvPr/>
          </p:nvSpPr>
          <p:spPr bwMode="auto">
            <a:xfrm>
              <a:off x="2264" y="1062"/>
              <a:ext cx="912"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Shape</a:t>
              </a:r>
            </a:p>
          </p:txBody>
        </p:sp>
        <p:sp>
          <p:nvSpPr>
            <p:cNvPr id="6" name="Rectangle 6"/>
            <p:cNvSpPr>
              <a:spLocks noChangeArrowheads="1"/>
            </p:cNvSpPr>
            <p:nvPr/>
          </p:nvSpPr>
          <p:spPr bwMode="auto">
            <a:xfrm>
              <a:off x="903" y="1751"/>
              <a:ext cx="96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dirty="0">
                  <a:effectLst>
                    <a:outerShdw blurRad="38100" dist="38100" dir="2700000" algn="tl">
                      <a:srgbClr val="C0C0C0"/>
                    </a:outerShdw>
                  </a:effectLst>
                  <a:latin typeface="Times New Roman" panose="02020603050405020304" pitchFamily="18" charset="0"/>
                  <a:ea typeface="宋体" panose="02010600030101010101" pitchFamily="2" charset="-122"/>
                </a:rPr>
                <a:t>Shape2D</a:t>
              </a:r>
            </a:p>
          </p:txBody>
        </p:sp>
        <p:sp>
          <p:nvSpPr>
            <p:cNvPr id="7" name="Rectangle 7"/>
            <p:cNvSpPr>
              <a:spLocks noChangeArrowheads="1"/>
            </p:cNvSpPr>
            <p:nvPr/>
          </p:nvSpPr>
          <p:spPr bwMode="auto">
            <a:xfrm>
              <a:off x="3531" y="1750"/>
              <a:ext cx="964"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Shape3D</a:t>
              </a:r>
            </a:p>
          </p:txBody>
        </p:sp>
        <p:sp>
          <p:nvSpPr>
            <p:cNvPr id="8" name="Rectangle 8"/>
            <p:cNvSpPr>
              <a:spLocks noChangeArrowheads="1"/>
            </p:cNvSpPr>
            <p:nvPr/>
          </p:nvSpPr>
          <p:spPr bwMode="auto">
            <a:xfrm>
              <a:off x="114" y="2686"/>
              <a:ext cx="72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Circle</a:t>
              </a:r>
            </a:p>
          </p:txBody>
        </p:sp>
        <p:sp>
          <p:nvSpPr>
            <p:cNvPr id="9" name="Line 9"/>
            <p:cNvSpPr>
              <a:spLocks noChangeShapeType="1"/>
            </p:cNvSpPr>
            <p:nvPr/>
          </p:nvSpPr>
          <p:spPr bwMode="auto">
            <a:xfrm>
              <a:off x="2744" y="1435"/>
              <a:ext cx="0" cy="14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0" name="Line 10"/>
            <p:cNvSpPr>
              <a:spLocks noChangeShapeType="1"/>
            </p:cNvSpPr>
            <p:nvPr/>
          </p:nvSpPr>
          <p:spPr bwMode="auto">
            <a:xfrm>
              <a:off x="1384" y="210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1" name="Line 11"/>
            <p:cNvSpPr>
              <a:spLocks noChangeShapeType="1"/>
            </p:cNvSpPr>
            <p:nvPr/>
          </p:nvSpPr>
          <p:spPr bwMode="auto">
            <a:xfrm>
              <a:off x="1384" y="1570"/>
              <a:ext cx="2630"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2" name="Line 12"/>
            <p:cNvSpPr>
              <a:spLocks noChangeShapeType="1"/>
            </p:cNvSpPr>
            <p:nvPr/>
          </p:nvSpPr>
          <p:spPr bwMode="auto">
            <a:xfrm>
              <a:off x="1384" y="157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3" name="Line 13"/>
            <p:cNvSpPr>
              <a:spLocks noChangeShapeType="1"/>
            </p:cNvSpPr>
            <p:nvPr/>
          </p:nvSpPr>
          <p:spPr bwMode="auto">
            <a:xfrm>
              <a:off x="4014" y="1570"/>
              <a:ext cx="0" cy="18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4" name="Line 14"/>
            <p:cNvSpPr>
              <a:spLocks noChangeShapeType="1"/>
            </p:cNvSpPr>
            <p:nvPr/>
          </p:nvSpPr>
          <p:spPr bwMode="auto">
            <a:xfrm>
              <a:off x="473" y="2386"/>
              <a:ext cx="1927"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15" name="Rectangle 15"/>
            <p:cNvSpPr>
              <a:spLocks noChangeArrowheads="1"/>
            </p:cNvSpPr>
            <p:nvPr/>
          </p:nvSpPr>
          <p:spPr bwMode="auto">
            <a:xfrm>
              <a:off x="907" y="2686"/>
              <a:ext cx="907"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Triangle</a:t>
              </a:r>
            </a:p>
          </p:txBody>
        </p:sp>
        <p:sp>
          <p:nvSpPr>
            <p:cNvPr id="16" name="Rectangle 16"/>
            <p:cNvSpPr>
              <a:spLocks noChangeArrowheads="1"/>
            </p:cNvSpPr>
            <p:nvPr/>
          </p:nvSpPr>
          <p:spPr bwMode="auto">
            <a:xfrm>
              <a:off x="1881" y="2686"/>
              <a:ext cx="962"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Rectangle</a:t>
              </a:r>
            </a:p>
          </p:txBody>
        </p:sp>
        <p:sp>
          <p:nvSpPr>
            <p:cNvPr id="17" name="Line 17"/>
            <p:cNvSpPr>
              <a:spLocks noChangeShapeType="1"/>
            </p:cNvSpPr>
            <p:nvPr/>
          </p:nvSpPr>
          <p:spPr bwMode="auto">
            <a:xfrm>
              <a:off x="477"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8" name="Line 18"/>
            <p:cNvSpPr>
              <a:spLocks noChangeShapeType="1"/>
            </p:cNvSpPr>
            <p:nvPr/>
          </p:nvSpPr>
          <p:spPr bwMode="auto">
            <a:xfrm>
              <a:off x="1384" y="2387"/>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19" name="Line 19"/>
            <p:cNvSpPr>
              <a:spLocks noChangeShapeType="1"/>
            </p:cNvSpPr>
            <p:nvPr/>
          </p:nvSpPr>
          <p:spPr bwMode="auto">
            <a:xfrm>
              <a:off x="2400"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0" name="Rectangle 20"/>
            <p:cNvSpPr>
              <a:spLocks noChangeArrowheads="1"/>
            </p:cNvSpPr>
            <p:nvPr/>
          </p:nvSpPr>
          <p:spPr bwMode="auto">
            <a:xfrm>
              <a:off x="2910" y="2686"/>
              <a:ext cx="726"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Sphere</a:t>
              </a:r>
            </a:p>
          </p:txBody>
        </p:sp>
        <p:sp>
          <p:nvSpPr>
            <p:cNvPr id="21" name="Line 21"/>
            <p:cNvSpPr>
              <a:spLocks noChangeShapeType="1"/>
            </p:cNvSpPr>
            <p:nvPr/>
          </p:nvSpPr>
          <p:spPr bwMode="auto">
            <a:xfrm>
              <a:off x="4015" y="210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2" name="Line 22"/>
            <p:cNvSpPr>
              <a:spLocks noChangeShapeType="1"/>
            </p:cNvSpPr>
            <p:nvPr/>
          </p:nvSpPr>
          <p:spPr bwMode="auto">
            <a:xfrm>
              <a:off x="3268" y="2386"/>
              <a:ext cx="1768" cy="0"/>
            </a:xfrm>
            <a:prstGeom prst="line">
              <a:avLst/>
            </a:prstGeom>
            <a:noFill/>
            <a:ln w="25400" cap="sq">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zh-CN" altLang="en-US"/>
            </a:p>
          </p:txBody>
        </p:sp>
        <p:sp>
          <p:nvSpPr>
            <p:cNvPr id="23" name="Rectangle 23"/>
            <p:cNvSpPr>
              <a:spLocks noChangeArrowheads="1"/>
            </p:cNvSpPr>
            <p:nvPr/>
          </p:nvSpPr>
          <p:spPr bwMode="auto">
            <a:xfrm>
              <a:off x="3703" y="2686"/>
              <a:ext cx="607"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Cube</a:t>
              </a:r>
            </a:p>
          </p:txBody>
        </p:sp>
        <p:sp>
          <p:nvSpPr>
            <p:cNvPr id="24" name="Rectangle 24"/>
            <p:cNvSpPr>
              <a:spLocks noChangeArrowheads="1"/>
            </p:cNvSpPr>
            <p:nvPr/>
          </p:nvSpPr>
          <p:spPr bwMode="auto">
            <a:xfrm>
              <a:off x="4377" y="2686"/>
              <a:ext cx="1225" cy="336"/>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1" hangingPunct="1">
                <a:defRPr/>
              </a:pPr>
              <a:r>
                <a:rPr lang="en-US" altLang="zh-CN" sz="2800">
                  <a:effectLst>
                    <a:outerShdw blurRad="38100" dist="38100" dir="2700000" algn="tl">
                      <a:srgbClr val="C0C0C0"/>
                    </a:outerShdw>
                  </a:effectLst>
                  <a:latin typeface="Times New Roman" panose="02020603050405020304" pitchFamily="18" charset="0"/>
                  <a:ea typeface="宋体" panose="02010600030101010101" pitchFamily="2" charset="-122"/>
                </a:rPr>
                <a:t>Tetrahedron</a:t>
              </a:r>
            </a:p>
          </p:txBody>
        </p:sp>
        <p:sp>
          <p:nvSpPr>
            <p:cNvPr id="25" name="Line 25"/>
            <p:cNvSpPr>
              <a:spLocks noChangeShapeType="1"/>
            </p:cNvSpPr>
            <p:nvPr/>
          </p:nvSpPr>
          <p:spPr bwMode="auto">
            <a:xfrm>
              <a:off x="3272"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6" name="Line 26"/>
            <p:cNvSpPr>
              <a:spLocks noChangeShapeType="1"/>
            </p:cNvSpPr>
            <p:nvPr/>
          </p:nvSpPr>
          <p:spPr bwMode="auto">
            <a:xfrm>
              <a:off x="4015" y="238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sp>
          <p:nvSpPr>
            <p:cNvPr id="27" name="Line 27"/>
            <p:cNvSpPr>
              <a:spLocks noChangeShapeType="1"/>
            </p:cNvSpPr>
            <p:nvPr/>
          </p:nvSpPr>
          <p:spPr bwMode="auto">
            <a:xfrm>
              <a:off x="5031" y="239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93357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微软雅黑" panose="020B0503020204020204" pitchFamily="34" charset="-122"/>
                <a:ea typeface="微软雅黑" panose="020B0503020204020204" pitchFamily="34" charset="-122"/>
              </a:rPr>
              <a:t>模板与多态</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690688"/>
            <a:ext cx="8047806" cy="4665663"/>
          </a:xfrm>
        </p:spPr>
        <p:txBody>
          <a:bodyPr>
            <a:normAutofit fontScale="92500" lnSpcReduction="20000"/>
          </a:bodyPr>
          <a:lstStyle/>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模板使用泛型标记，使用</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同一段代码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，来关联不同但相似的特定行为，最后可以获得不同的结果。模板也是</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多态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的一种体现。</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但模板的关联是在编译期处理，称为</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静多态</a:t>
            </a:r>
            <a:r>
              <a:rPr lang="zh-CN" altLang="en-US" b="1" kern="100" dirty="0">
                <a:solidFill>
                  <a:srgbClr val="003366"/>
                </a:solidFill>
                <a:latin typeface="Consolas" panose="020B0609020204030204" pitchFamily="49" charset="0"/>
                <a:ea typeface="华文楷体" panose="02010600040101010101" pitchFamily="2" charset="-122"/>
                <a:cs typeface="STKaiti" charset="-122"/>
              </a:rPr>
              <a:t>。</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往往和函数重载同时使用</a:t>
            </a: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高效，省去函数调用</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编译后代码增多</a:t>
            </a:r>
          </a:p>
          <a:p>
            <a:pPr>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基于继承和虚函数的多态在运行期处理，称为</a:t>
            </a:r>
            <a:r>
              <a:rPr lang="zh-CN" altLang="en-US" b="1" kern="100" dirty="0">
                <a:solidFill>
                  <a:srgbClr val="FF0000"/>
                </a:solidFill>
                <a:latin typeface="Consolas" panose="020B0609020204030204" pitchFamily="49" charset="0"/>
                <a:ea typeface="华文楷体" panose="02010600040101010101" pitchFamily="2" charset="-122"/>
                <a:cs typeface="STKaiti" charset="-122"/>
              </a:rPr>
              <a:t>动多态</a:t>
            </a:r>
            <a:endParaRPr lang="en-US" altLang="zh-CN" b="1" kern="100" dirty="0">
              <a:solidFill>
                <a:srgbClr val="FF0000"/>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运行时，灵活方便</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侵入式，必须继承</a:t>
            </a:r>
            <a:endParaRPr lang="en-US" altLang="zh-CN" b="1" kern="100" dirty="0">
              <a:solidFill>
                <a:srgbClr val="003366"/>
              </a:solidFill>
              <a:latin typeface="Consolas" panose="020B0609020204030204" pitchFamily="49" charset="0"/>
              <a:ea typeface="华文楷体" panose="02010600040101010101" pitchFamily="2" charset="-122"/>
              <a:cs typeface="STKaiti" charset="-122"/>
            </a:endParaRPr>
          </a:p>
          <a:p>
            <a:pPr lvl="1">
              <a:lnSpc>
                <a:spcPct val="100000"/>
              </a:lnSpc>
              <a:buSzPct val="75000"/>
              <a:buFont typeface="Wingdings" panose="05000000000000000000" pitchFamily="2" charset="2"/>
              <a:buChar char="n"/>
            </a:pPr>
            <a:r>
              <a:rPr lang="zh-CN" altLang="en-US" b="1" kern="100" dirty="0">
                <a:solidFill>
                  <a:srgbClr val="003366"/>
                </a:solidFill>
                <a:latin typeface="Consolas" panose="020B0609020204030204" pitchFamily="49" charset="0"/>
                <a:ea typeface="华文楷体" panose="02010600040101010101" pitchFamily="2" charset="-122"/>
                <a:cs typeface="STKaiti" charset="-122"/>
              </a:rPr>
              <a:t>存在函数调用</a:t>
            </a: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50</a:t>
            </a:fld>
            <a:endParaRPr lang="en-US" altLang="zh-CN" dirty="0"/>
          </a:p>
        </p:txBody>
      </p:sp>
    </p:spTree>
    <p:extLst>
      <p:ext uri="{BB962C8B-B14F-4D97-AF65-F5344CB8AC3E}">
        <p14:creationId xmlns:p14="http://schemas.microsoft.com/office/powerpoint/2010/main" val="1857841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OOP</a:t>
            </a:r>
            <a:r>
              <a:rPr kumimoji="1" lang="zh-CN" altLang="en-US" dirty="0"/>
              <a:t>核心思想</a:t>
            </a:r>
          </a:p>
        </p:txBody>
      </p:sp>
      <p:sp>
        <p:nvSpPr>
          <p:cNvPr id="5" name="内容占位符 4"/>
          <p:cNvSpPr>
            <a:spLocks noGrp="1"/>
          </p:cNvSpPr>
          <p:nvPr>
            <p:ph idx="1"/>
          </p:nvPr>
        </p:nvSpPr>
        <p:spPr/>
        <p:txBody>
          <a:bodyPr/>
          <a:lstStyle/>
          <a:p>
            <a:r>
              <a:rPr kumimoji="1" lang="en-US" altLang="zh-CN" dirty="0"/>
              <a:t>OOP</a:t>
            </a:r>
            <a:r>
              <a:rPr kumimoji="1" lang="zh-CN" altLang="en-US" dirty="0"/>
              <a:t>的核心思想是</a:t>
            </a:r>
            <a:r>
              <a:rPr kumimoji="1" lang="zh-CN" altLang="en-US" dirty="0">
                <a:solidFill>
                  <a:srgbClr val="FF0000"/>
                </a:solidFill>
              </a:rPr>
              <a:t>数据抽象</a:t>
            </a:r>
            <a:r>
              <a:rPr kumimoji="1" lang="zh-CN" altLang="en-US" dirty="0"/>
              <a:t>、</a:t>
            </a:r>
            <a:r>
              <a:rPr kumimoji="1" lang="zh-CN" altLang="en-US" dirty="0">
                <a:solidFill>
                  <a:srgbClr val="FF0000"/>
                </a:solidFill>
              </a:rPr>
              <a:t>继承</a:t>
            </a:r>
            <a:r>
              <a:rPr kumimoji="1" lang="zh-CN" altLang="en-US" dirty="0"/>
              <a:t>与</a:t>
            </a:r>
            <a:r>
              <a:rPr kumimoji="1" lang="zh-CN" altLang="en-US" dirty="0">
                <a:solidFill>
                  <a:srgbClr val="FF0000"/>
                </a:solidFill>
              </a:rPr>
              <a:t>动态绑定</a:t>
            </a:r>
            <a:endParaRPr kumimoji="1" lang="en-US" altLang="zh-CN" dirty="0">
              <a:solidFill>
                <a:srgbClr val="FF0000"/>
              </a:solidFill>
            </a:endParaRPr>
          </a:p>
          <a:p>
            <a:endParaRPr kumimoji="1" lang="en-US" altLang="zh-CN" dirty="0"/>
          </a:p>
          <a:p>
            <a:r>
              <a:rPr kumimoji="1" lang="zh-CN" altLang="en-US" dirty="0">
                <a:solidFill>
                  <a:srgbClr val="FF0000"/>
                </a:solidFill>
              </a:rPr>
              <a:t>数据抽象</a:t>
            </a:r>
            <a:r>
              <a:rPr kumimoji="1" lang="zh-CN" altLang="en-US" dirty="0"/>
              <a:t>：类的接口与实现分离</a:t>
            </a:r>
            <a:endParaRPr kumimoji="1" lang="en-US" altLang="zh-CN" dirty="0"/>
          </a:p>
          <a:p>
            <a:pPr lvl="1"/>
            <a:endParaRPr kumimoji="1" lang="en-US" altLang="zh-CN" dirty="0"/>
          </a:p>
          <a:p>
            <a:pPr lvl="1"/>
            <a:endParaRPr kumimoji="1" lang="en-US" altLang="zh-CN" dirty="0"/>
          </a:p>
          <a:p>
            <a:r>
              <a:rPr kumimoji="1" lang="zh-CN" altLang="en-US" dirty="0">
                <a:solidFill>
                  <a:srgbClr val="FF0000"/>
                </a:solidFill>
              </a:rPr>
              <a:t>继承</a:t>
            </a:r>
            <a:r>
              <a:rPr kumimoji="1" lang="zh-CN" altLang="en-US" dirty="0"/>
              <a:t>：建立相关类型的层次关系（基类与派生类）</a:t>
            </a:r>
            <a:endParaRPr kumimoji="1" lang="en-US" altLang="zh-CN" dirty="0"/>
          </a:p>
          <a:p>
            <a:pPr lvl="1"/>
            <a:endParaRPr kumimoji="1" lang="en-US" altLang="zh-CN" dirty="0"/>
          </a:p>
          <a:p>
            <a:pPr lvl="1"/>
            <a:endParaRPr kumimoji="1" lang="en-US" altLang="zh-CN" dirty="0"/>
          </a:p>
          <a:p>
            <a:r>
              <a:rPr kumimoji="1" lang="zh-CN" altLang="en-US" dirty="0">
                <a:solidFill>
                  <a:srgbClr val="FF0000"/>
                </a:solidFill>
              </a:rPr>
              <a:t>动态绑定</a:t>
            </a:r>
            <a:r>
              <a:rPr kumimoji="1" lang="zh-CN" altLang="en-US" dirty="0"/>
              <a:t>：统一使用基类指针，实现多态行为</a:t>
            </a:r>
            <a:endParaRPr kumimoji="1" lang="en-US" altLang="zh-CN" dirty="0"/>
          </a:p>
          <a:p>
            <a:pPr lvl="1"/>
            <a:endParaRPr kumimoji="1" lang="zh-CN" altLang="en-US" dirty="0"/>
          </a:p>
        </p:txBody>
      </p:sp>
      <p:sp>
        <p:nvSpPr>
          <p:cNvPr id="3" name="幻灯片编号占位符 2"/>
          <p:cNvSpPr>
            <a:spLocks noGrp="1"/>
          </p:cNvSpPr>
          <p:nvPr>
            <p:ph type="sldNum" sz="quarter" idx="12"/>
          </p:nvPr>
        </p:nvSpPr>
        <p:spPr/>
        <p:txBody>
          <a:bodyPr/>
          <a:lstStyle/>
          <a:p>
            <a:pPr>
              <a:defRPr/>
            </a:pPr>
            <a:fld id="{BFD7BE51-03DD-4CCA-8227-D775462981B4}" type="slidenum">
              <a:rPr lang="en-US" altLang="zh-CN" smtClean="0"/>
              <a:pPr>
                <a:defRPr/>
              </a:pPr>
              <a:t>51</a:t>
            </a:fld>
            <a:endParaRPr lang="en-US" altLang="zh-CN"/>
          </a:p>
        </p:txBody>
      </p:sp>
    </p:spTree>
    <p:extLst>
      <p:ext uri="{BB962C8B-B14F-4D97-AF65-F5344CB8AC3E}">
        <p14:creationId xmlns:p14="http://schemas.microsoft.com/office/powerpoint/2010/main" val="39375832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en-US" altLang="zh-CN" dirty="0"/>
              <a:t>OOP</a:t>
            </a:r>
            <a:r>
              <a:rPr kumimoji="1" lang="zh-CN" altLang="en-US" dirty="0"/>
              <a:t>核心思想</a:t>
            </a:r>
          </a:p>
        </p:txBody>
      </p:sp>
      <p:sp>
        <p:nvSpPr>
          <p:cNvPr id="5" name="内容占位符 4"/>
          <p:cNvSpPr>
            <a:spLocks noGrp="1"/>
          </p:cNvSpPr>
          <p:nvPr>
            <p:ph idx="1"/>
          </p:nvPr>
        </p:nvSpPr>
        <p:spPr>
          <a:xfrm>
            <a:off x="548097" y="1442195"/>
            <a:ext cx="8047806" cy="4749029"/>
          </a:xfrm>
        </p:spPr>
        <p:txBody>
          <a:bodyPr/>
          <a:lstStyle/>
          <a:p>
            <a:r>
              <a:rPr kumimoji="1" lang="en-US" altLang="zh-CN" dirty="0"/>
              <a:t>OOP</a:t>
            </a:r>
            <a:r>
              <a:rPr kumimoji="1" lang="zh-CN" altLang="en-US" dirty="0"/>
              <a:t>的核心思想是</a:t>
            </a:r>
            <a:r>
              <a:rPr kumimoji="1" lang="zh-CN" altLang="en-US" dirty="0">
                <a:solidFill>
                  <a:srgbClr val="FF0000"/>
                </a:solidFill>
              </a:rPr>
              <a:t>数据抽象</a:t>
            </a:r>
            <a:r>
              <a:rPr kumimoji="1" lang="zh-CN" altLang="en-US" dirty="0"/>
              <a:t>、</a:t>
            </a:r>
            <a:r>
              <a:rPr kumimoji="1" lang="zh-CN" altLang="en-US" dirty="0">
                <a:solidFill>
                  <a:srgbClr val="FF0000"/>
                </a:solidFill>
              </a:rPr>
              <a:t>继承</a:t>
            </a:r>
            <a:r>
              <a:rPr kumimoji="1" lang="zh-CN" altLang="en-US" dirty="0"/>
              <a:t>与</a:t>
            </a:r>
            <a:r>
              <a:rPr kumimoji="1" lang="zh-CN" altLang="en-US" dirty="0">
                <a:solidFill>
                  <a:srgbClr val="FF0000"/>
                </a:solidFill>
              </a:rPr>
              <a:t>动态绑定</a:t>
            </a:r>
            <a:endParaRPr kumimoji="1" lang="en-US" altLang="zh-CN" dirty="0">
              <a:solidFill>
                <a:srgbClr val="FF0000"/>
              </a:solidFill>
            </a:endParaRPr>
          </a:p>
          <a:p>
            <a:endParaRPr kumimoji="1" lang="en-US" altLang="zh-CN" dirty="0"/>
          </a:p>
          <a:p>
            <a:r>
              <a:rPr kumimoji="1" lang="zh-CN" altLang="en-US" dirty="0">
                <a:solidFill>
                  <a:srgbClr val="FF0000"/>
                </a:solidFill>
              </a:rPr>
              <a:t>数据抽象</a:t>
            </a:r>
            <a:r>
              <a:rPr kumimoji="1" lang="zh-CN" altLang="en-US" dirty="0"/>
              <a:t>：类的接口与实现分离</a:t>
            </a:r>
            <a:endParaRPr kumimoji="1" lang="en-US" altLang="zh-CN" dirty="0"/>
          </a:p>
          <a:p>
            <a:pPr lvl="1"/>
            <a:r>
              <a:rPr kumimoji="1" lang="zh-CN" altLang="en-US" dirty="0"/>
              <a:t>回顾</a:t>
            </a:r>
            <a:r>
              <a:rPr kumimoji="1" lang="en-US" altLang="zh-CN" dirty="0"/>
              <a:t>Animal/</a:t>
            </a:r>
            <a:r>
              <a:rPr kumimoji="1" lang="zh-CN" altLang="en-US" dirty="0"/>
              <a:t>模板设计的例子</a:t>
            </a:r>
            <a:endParaRPr kumimoji="1" lang="en-US" altLang="zh-CN" dirty="0"/>
          </a:p>
          <a:p>
            <a:pPr lvl="1"/>
            <a:endParaRPr kumimoji="1" lang="en-US" altLang="zh-CN" dirty="0"/>
          </a:p>
          <a:p>
            <a:r>
              <a:rPr kumimoji="1" lang="zh-CN" altLang="en-US" dirty="0">
                <a:solidFill>
                  <a:srgbClr val="FF0000"/>
                </a:solidFill>
              </a:rPr>
              <a:t>继承</a:t>
            </a:r>
            <a:r>
              <a:rPr kumimoji="1" lang="zh-CN" altLang="en-US" dirty="0"/>
              <a:t>：建立相关类型的层次关系（基类与派生类）</a:t>
            </a:r>
            <a:endParaRPr kumimoji="1" lang="en-US" altLang="zh-CN" dirty="0"/>
          </a:p>
          <a:p>
            <a:pPr lvl="1"/>
            <a:r>
              <a:rPr kumimoji="1" lang="en-US" altLang="zh-CN" dirty="0"/>
              <a:t>Is-a</a:t>
            </a:r>
            <a:r>
              <a:rPr kumimoji="1" lang="zh-CN" altLang="en-US" dirty="0"/>
              <a:t>、</a:t>
            </a:r>
            <a:r>
              <a:rPr kumimoji="1" lang="en-US" altLang="zh-CN" dirty="0"/>
              <a:t>is-implementing-in-terms-of:</a:t>
            </a:r>
            <a:r>
              <a:rPr kumimoji="1" lang="zh-CN" altLang="en-US" dirty="0"/>
              <a:t> 客观世界的认知关系</a:t>
            </a:r>
            <a:endParaRPr kumimoji="1" lang="en-US" altLang="zh-CN" dirty="0"/>
          </a:p>
          <a:p>
            <a:pPr lvl="1"/>
            <a:endParaRPr kumimoji="1" lang="en-US" altLang="zh-CN" dirty="0"/>
          </a:p>
          <a:p>
            <a:r>
              <a:rPr kumimoji="1" lang="zh-CN" altLang="en-US" dirty="0">
                <a:solidFill>
                  <a:srgbClr val="FF0000"/>
                </a:solidFill>
              </a:rPr>
              <a:t>动态绑定</a:t>
            </a:r>
            <a:r>
              <a:rPr kumimoji="1" lang="zh-CN" altLang="en-US" dirty="0"/>
              <a:t>：统一使用基类指针，实现多态行为</a:t>
            </a:r>
            <a:endParaRPr kumimoji="1" lang="en-US" altLang="zh-CN" dirty="0"/>
          </a:p>
          <a:p>
            <a:pPr lvl="1"/>
            <a:r>
              <a:rPr kumimoji="1" lang="zh-CN" altLang="en-US" dirty="0"/>
              <a:t>虚函数</a:t>
            </a:r>
            <a:endParaRPr kumimoji="1" lang="en-US" altLang="zh-CN" dirty="0"/>
          </a:p>
          <a:p>
            <a:pPr lvl="1"/>
            <a:r>
              <a:rPr kumimoji="1" lang="zh-CN" altLang="en-US" dirty="0"/>
              <a:t>类型转换，模板</a:t>
            </a:r>
          </a:p>
        </p:txBody>
      </p:sp>
      <p:sp>
        <p:nvSpPr>
          <p:cNvPr id="3" name="幻灯片编号占位符 2"/>
          <p:cNvSpPr>
            <a:spLocks noGrp="1"/>
          </p:cNvSpPr>
          <p:nvPr>
            <p:ph type="sldNum" sz="quarter" idx="12"/>
          </p:nvPr>
        </p:nvSpPr>
        <p:spPr/>
        <p:txBody>
          <a:bodyPr/>
          <a:lstStyle/>
          <a:p>
            <a:pPr>
              <a:defRPr/>
            </a:pPr>
            <a:fld id="{BFD7BE51-03DD-4CCA-8227-D775462981B4}" type="slidenum">
              <a:rPr lang="en-US" altLang="zh-CN" smtClean="0"/>
              <a:pPr>
                <a:defRPr/>
              </a:pPr>
              <a:t>52</a:t>
            </a:fld>
            <a:endParaRPr lang="en-US" altLang="zh-CN"/>
          </a:p>
        </p:txBody>
      </p:sp>
    </p:spTree>
    <p:extLst>
      <p:ext uri="{BB962C8B-B14F-4D97-AF65-F5344CB8AC3E}">
        <p14:creationId xmlns:p14="http://schemas.microsoft.com/office/powerpoint/2010/main" val="33151067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课后阅读</a:t>
            </a:r>
          </a:p>
        </p:txBody>
      </p:sp>
      <p:sp>
        <p:nvSpPr>
          <p:cNvPr id="3" name="内容占位符 2"/>
          <p:cNvSpPr>
            <a:spLocks noGrp="1"/>
          </p:cNvSpPr>
          <p:nvPr>
            <p:ph idx="1"/>
          </p:nvPr>
        </p:nvSpPr>
        <p:spPr/>
        <p:txBody>
          <a:bodyPr/>
          <a:lstStyle/>
          <a:p>
            <a:r>
              <a:rPr kumimoji="1" lang="en-US" altLang="zh-CN" dirty="0"/>
              <a:t>《C++</a:t>
            </a:r>
            <a:r>
              <a:rPr kumimoji="1" lang="zh-CN" altLang="en-US" dirty="0"/>
              <a:t>编程思想</a:t>
            </a:r>
            <a:r>
              <a:rPr kumimoji="1" lang="en-US" altLang="zh-CN" dirty="0"/>
              <a:t>》</a:t>
            </a:r>
          </a:p>
          <a:p>
            <a:pPr lvl="1"/>
            <a:r>
              <a:rPr kumimoji="1" lang="zh-CN" altLang="en-US" dirty="0"/>
              <a:t>多态性与虚函数，第十五章</a:t>
            </a:r>
            <a:endParaRPr kumimoji="1" lang="en-US" altLang="zh-CN" dirty="0"/>
          </a:p>
          <a:p>
            <a:pPr lvl="1"/>
            <a:r>
              <a:rPr kumimoji="1" lang="zh-CN" altLang="en-US" dirty="0"/>
              <a:t>模板，第十六章</a:t>
            </a:r>
          </a:p>
        </p:txBody>
      </p:sp>
      <p:sp>
        <p:nvSpPr>
          <p:cNvPr id="4" name="幻灯片编号占位符 3"/>
          <p:cNvSpPr>
            <a:spLocks noGrp="1"/>
          </p:cNvSpPr>
          <p:nvPr>
            <p:ph type="sldNum" sz="quarter" idx="12"/>
          </p:nvPr>
        </p:nvSpPr>
        <p:spPr/>
        <p:txBody>
          <a:bodyPr/>
          <a:lstStyle/>
          <a:p>
            <a:pPr>
              <a:defRPr/>
            </a:pPr>
            <a:fld id="{BFD7BE51-03DD-4CCA-8227-D775462981B4}" type="slidenum">
              <a:rPr lang="en-US" altLang="zh-CN" smtClean="0"/>
              <a:pPr>
                <a:defRPr/>
              </a:pPr>
              <a:t>53</a:t>
            </a:fld>
            <a:endParaRPr lang="en-US" altLang="zh-CN"/>
          </a:p>
        </p:txBody>
      </p:sp>
    </p:spTree>
    <p:extLst>
      <p:ext uri="{BB962C8B-B14F-4D97-AF65-F5344CB8AC3E}">
        <p14:creationId xmlns:p14="http://schemas.microsoft.com/office/powerpoint/2010/main" val="26425874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b="1" dirty="0">
                <a:latin typeface="微软雅黑" panose="020B0503020204020204" pitchFamily="34" charset="-122"/>
                <a:ea typeface="微软雅黑" panose="020B0503020204020204" pitchFamily="34" charset="-122"/>
              </a:rPr>
              <a:t>(</a:t>
            </a:r>
            <a:r>
              <a:rPr kumimoji="1" lang="zh-CN" altLang="en-US" b="1" dirty="0">
                <a:latin typeface="微软雅黑" panose="020B0503020204020204" pitchFamily="34" charset="-122"/>
                <a:ea typeface="微软雅黑" panose="020B0503020204020204" pitchFamily="34" charset="-122"/>
              </a:rPr>
              <a:t>自学</a:t>
            </a:r>
            <a:r>
              <a:rPr kumimoji="1" lang="en-US" altLang="zh-CN" b="1" dirty="0">
                <a:latin typeface="微软雅黑" panose="020B0503020204020204" pitchFamily="34" charset="-122"/>
                <a:ea typeface="微软雅黑" panose="020B0503020204020204" pitchFamily="34" charset="-122"/>
              </a:rPr>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439865"/>
            <a:ext cx="8047806" cy="5167311"/>
          </a:xfrm>
        </p:spPr>
        <p:txBody>
          <a:bodyPr>
            <a:normAutofit fontScale="77500" lnSpcReduction="20000"/>
          </a:bodyPr>
          <a:lstStyle/>
          <a:p>
            <a:pPr>
              <a:lnSpc>
                <a:spcPct val="100000"/>
              </a:lnSpc>
              <a:buSzPct val="75000"/>
              <a:buFont typeface="Wingdings" panose="05000000000000000000" pitchFamily="2" charset="2"/>
              <a:buChar char="n"/>
            </a:pPr>
            <a:r>
              <a:rPr lang="zh-CN" altLang="zh-CN" sz="3300" b="1" kern="100" dirty="0">
                <a:solidFill>
                  <a:srgbClr val="003366"/>
                </a:solidFill>
                <a:latin typeface="华文楷体" panose="02010600040101010101" pitchFamily="2" charset="-122"/>
                <a:ea typeface="华文楷体" panose="02010600040101010101" pitchFamily="2" charset="-122"/>
                <a:cs typeface="STKaiti" charset="-122"/>
              </a:rPr>
              <a:t>普通类的成员函数，也可以定义为模板函数，如：</a:t>
            </a:r>
            <a:r>
              <a:rPr lang="en-US" altLang="zh-CN" sz="3300" b="1" kern="100" dirty="0">
                <a:solidFill>
                  <a:srgbClr val="003366"/>
                </a:solidFill>
                <a:latin typeface="华文楷体" panose="02010600040101010101" pitchFamily="2" charset="-122"/>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normal_class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public:</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err="1">
                <a:solidFill>
                  <a:srgbClr val="C00000"/>
                </a:solidFill>
                <a:latin typeface="Consolas" panose="020B0609020204030204" pitchFamily="49" charset="0"/>
                <a:ea typeface="华文楷体" panose="02010600040101010101" pitchFamily="2" charset="-122"/>
                <a:cs typeface="Consolas"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value;</a:t>
            </a:r>
          </a:p>
          <a:p>
            <a:pPr marL="0" indent="0">
              <a:lnSpc>
                <a:spcPct val="100000"/>
              </a:lnSpc>
              <a:buNone/>
            </a:pPr>
            <a:r>
              <a:rPr lang="en-US" altLang="zh-CN" kern="100" dirty="0">
                <a:solidFill>
                  <a:srgbClr val="FF0000"/>
                </a:solidFill>
                <a:latin typeface="Consolas" panose="020B0609020204030204" pitchFamily="49" charset="0"/>
                <a:ea typeface="华文楷体" panose="02010600040101010101" pitchFamily="2" charset="-122"/>
                <a:cs typeface="Consolas" charset="0"/>
              </a:rPr>
              <a:t>      template&lt;</a:t>
            </a:r>
            <a:r>
              <a:rPr lang="en-US" altLang="zh-CN" kern="100" dirty="0" err="1">
                <a:solidFill>
                  <a:srgbClr val="FF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FF0000"/>
                </a:solidFill>
                <a:latin typeface="Consolas" panose="020B0609020204030204" pitchFamily="49" charset="0"/>
                <a:ea typeface="华文楷体" panose="02010600040101010101" pitchFamily="2" charset="-122"/>
                <a:cs typeface="Consolas" charset="0"/>
              </a:rPr>
              <a:t> T&gt;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void</a:t>
            </a:r>
            <a:r>
              <a:rPr lang="en-US" altLang="zh-CN" kern="100" dirty="0">
                <a:solidFill>
                  <a:srgbClr val="000000"/>
                </a:solidFill>
                <a:latin typeface="Consolas" panose="020B0609020204030204" pitchFamily="49" charset="0"/>
                <a:ea typeface="华文楷体" panose="02010600040101010101" pitchFamily="2" charset="-122"/>
                <a:cs typeface="Consolas" charset="0"/>
              </a:rPr>
              <a:t> set(T </a:t>
            </a:r>
            <a:r>
              <a:rPr lang="en-US" altLang="zh-CN" kern="100" dirty="0" err="1">
                <a:latin typeface="Consolas" panose="020B0609020204030204" pitchFamily="49" charset="0"/>
                <a:ea typeface="华文楷体" panose="02010600040101010101" pitchFamily="2" charset="-122"/>
                <a:cs typeface="Consolas" charset="0"/>
              </a:rPr>
              <a:t>const</a:t>
            </a:r>
            <a:r>
              <a:rPr lang="en-US" altLang="zh-CN" kern="100" dirty="0">
                <a:latin typeface="Consolas" panose="020B0609020204030204" pitchFamily="49" charset="0"/>
                <a:ea typeface="华文楷体" panose="02010600040101010101" pitchFamily="2" charset="-122"/>
                <a:cs typeface="Consolas" charset="0"/>
              </a:rPr>
              <a:t>&amp;</a:t>
            </a:r>
            <a:r>
              <a:rPr lang="en-US" altLang="zh-CN" kern="100" dirty="0">
                <a:solidFill>
                  <a:srgbClr val="C00000"/>
                </a:solidFill>
                <a:latin typeface="Consolas" panose="020B0609020204030204" pitchFamily="49" charset="0"/>
                <a:ea typeface="华文楷体" panose="02010600040101010101" pitchFamily="2" charset="-122"/>
                <a:cs typeface="Consolas" charset="0"/>
              </a:rPr>
              <a:t> </a:t>
            </a:r>
            <a:r>
              <a:rPr lang="en-US" altLang="zh-CN" kern="100" dirty="0">
                <a:solidFill>
                  <a:srgbClr val="000000"/>
                </a:solidFill>
                <a:latin typeface="Consolas" panose="020B0609020204030204" pitchFamily="49" charset="0"/>
                <a:ea typeface="华文楷体" panose="02010600040101010101" pitchFamily="2" charset="-122"/>
                <a:cs typeface="Consolas" charset="0"/>
              </a:rPr>
              <a:t>v)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value =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kern="100" dirty="0">
                <a:solidFill>
                  <a:srgbClr val="000000"/>
                </a:solidFill>
                <a:latin typeface="Consolas" panose="020B0609020204030204" pitchFamily="49" charset="0"/>
                <a:ea typeface="华文楷体" panose="02010600040101010101" pitchFamily="2" charset="-122"/>
                <a:cs typeface="Consolas" charset="0"/>
              </a:rPr>
              <a:t>(v);</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     </a:t>
            </a:r>
            <a:r>
              <a:rPr lang="en-US"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kern="100" dirty="0">
                <a:solidFill>
                  <a:srgbClr val="008000"/>
                </a:solidFill>
                <a:latin typeface="Consolas" panose="020B0609020204030204" pitchFamily="49" charset="0"/>
                <a:ea typeface="华文楷体" panose="02010600040101010101" pitchFamily="2" charset="-122"/>
                <a:cs typeface="STKaiti" charset="-122"/>
              </a:rPr>
              <a:t>在类内定义</a:t>
            </a:r>
            <a:r>
              <a:rPr lang="zh-CN" altLang="en-US" kern="100" dirty="0">
                <a:solidFill>
                  <a:srgbClr val="466221"/>
                </a:solidFill>
                <a:latin typeface="Consolas" panose="020B0609020204030204" pitchFamily="49" charset="0"/>
                <a:ea typeface="华文楷体" panose="02010600040101010101" pitchFamily="2" charset="-122"/>
                <a:cs typeface="STKaiti" charset="-122"/>
              </a:rPr>
              <a:t> </a:t>
            </a:r>
            <a:r>
              <a:rPr lang="en-US" altLang="zh-CN" kern="100" dirty="0">
                <a:solidFill>
                  <a:srgbClr val="466221"/>
                </a:solidFill>
                <a:latin typeface="Consolas" panose="020B0609020204030204" pitchFamily="49" charset="0"/>
                <a:ea typeface="华文楷体" panose="02010600040101010101" pitchFamily="2" charset="-122"/>
                <a:cs typeface="STKaiti" charset="-122"/>
              </a:rPr>
              <a:t>  </a:t>
            </a:r>
          </a:p>
          <a:p>
            <a:pPr marL="0" indent="0">
              <a:lnSpc>
                <a:spcPct val="100000"/>
              </a:lnSpc>
              <a:buNone/>
            </a:pPr>
            <a:r>
              <a:rPr lang="en-US" altLang="zh-CN" kern="100" dirty="0">
                <a:solidFill>
                  <a:schemeClr val="accent2">
                    <a:lumMod val="50000"/>
                  </a:schemeClr>
                </a:solidFill>
                <a:latin typeface="Consolas" panose="020B0609020204030204" pitchFamily="49" charset="0"/>
                <a:ea typeface="华文楷体" panose="02010600040101010101" pitchFamily="2" charset="-122"/>
                <a:cs typeface="Consolas" charset="0"/>
              </a:rPr>
              <a:t>      </a:t>
            </a:r>
            <a:r>
              <a:rPr lang="en-US" altLang="zh-CN" kern="100" dirty="0">
                <a:solidFill>
                  <a:srgbClr val="000000"/>
                </a:solidFill>
                <a:latin typeface="Consolas" panose="020B0609020204030204" pitchFamily="49" charset="0"/>
                <a:ea typeface="华文楷体" panose="02010600040101010101" pitchFamily="2" charset="-122"/>
                <a:cs typeface="Consolas" charset="0"/>
              </a:rPr>
              <a:t>template&lt;</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000000"/>
                </a:solidFill>
                <a:latin typeface="Consolas" panose="020B0609020204030204" pitchFamily="49" charset="0"/>
                <a:ea typeface="华文楷体" panose="02010600040101010101" pitchFamily="2" charset="-122"/>
                <a:cs typeface="Consolas" charset="0"/>
              </a:rPr>
              <a:t> T&gt; T get();</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solidFill>
                  <a:srgbClr val="FF0000"/>
                </a:solidFill>
                <a:latin typeface="Consolas" panose="020B0609020204030204" pitchFamily="49" charset="0"/>
                <a:ea typeface="华文楷体" panose="02010600040101010101" pitchFamily="2" charset="-122"/>
                <a:cs typeface="Consolas" charset="0"/>
              </a:rPr>
              <a:t>template&lt;</a:t>
            </a:r>
            <a:r>
              <a:rPr lang="en-US" altLang="zh-CN" kern="100" dirty="0" err="1">
                <a:solidFill>
                  <a:srgbClr val="FF0000"/>
                </a:solidFill>
                <a:latin typeface="Consolas" panose="020B0609020204030204" pitchFamily="49" charset="0"/>
                <a:ea typeface="华文楷体" panose="02010600040101010101" pitchFamily="2" charset="-122"/>
                <a:cs typeface="Consolas" charset="0"/>
              </a:rPr>
              <a:t>typename</a:t>
            </a:r>
            <a:r>
              <a:rPr lang="en-US" altLang="zh-CN" kern="100" dirty="0">
                <a:solidFill>
                  <a:srgbClr val="FF0000"/>
                </a:solidFill>
                <a:latin typeface="Consolas" panose="020B0609020204030204" pitchFamily="49" charset="0"/>
                <a:ea typeface="华文楷体" panose="02010600040101010101" pitchFamily="2" charset="-122"/>
                <a:cs typeface="Consolas" charset="0"/>
              </a:rPr>
              <a:t> T&gt;</a:t>
            </a: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kern="100" dirty="0">
                <a:solidFill>
                  <a:srgbClr val="008000"/>
                </a:solidFill>
                <a:latin typeface="Consolas" panose="020B0609020204030204" pitchFamily="49" charset="0"/>
                <a:ea typeface="华文楷体" panose="02010600040101010101" pitchFamily="2" charset="-122"/>
                <a:cs typeface="STKaiti" charset="-122"/>
              </a:rPr>
              <a:t>在类外定义</a:t>
            </a:r>
            <a:endParaRPr lang="en-US" altLang="zh-CN"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T </a:t>
            </a:r>
            <a:r>
              <a:rPr lang="en-US" altLang="zh-CN" kern="100" dirty="0" err="1">
                <a:solidFill>
                  <a:srgbClr val="000000"/>
                </a:solidFill>
                <a:latin typeface="Consolas" panose="020B0609020204030204" pitchFamily="49" charset="0"/>
                <a:ea typeface="华文楷体" panose="02010600040101010101" pitchFamily="2" charset="-122"/>
                <a:cs typeface="Consolas" charset="0"/>
              </a:rPr>
              <a:t>normal_class</a:t>
            </a:r>
            <a:r>
              <a:rPr lang="en-US" altLang="zh-CN" kern="100" dirty="0">
                <a:solidFill>
                  <a:srgbClr val="000000"/>
                </a:solidFill>
                <a:latin typeface="Consolas" panose="020B0609020204030204" pitchFamily="49" charset="0"/>
                <a:ea typeface="华文楷体" panose="02010600040101010101" pitchFamily="2" charset="-122"/>
                <a:cs typeface="Consolas" charset="0"/>
              </a:rPr>
              <a:t>::get() {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kern="100" dirty="0">
                <a:latin typeface="Consolas" panose="020B0609020204030204" pitchFamily="49" charset="0"/>
                <a:ea typeface="华文楷体" panose="02010600040101010101" pitchFamily="2" charset="-122"/>
                <a:cs typeface="Consolas" charset="0"/>
              </a:rPr>
              <a:t>return</a:t>
            </a:r>
            <a:r>
              <a:rPr lang="en-US" altLang="zh-CN" kern="100" dirty="0">
                <a:solidFill>
                  <a:srgbClr val="000000"/>
                </a:solidFill>
                <a:latin typeface="Consolas" panose="020B0609020204030204" pitchFamily="49" charset="0"/>
                <a:ea typeface="华文楷体" panose="02010600040101010101" pitchFamily="2" charset="-122"/>
                <a:cs typeface="Consolas" charset="0"/>
              </a:rPr>
              <a:t> T(value); </a:t>
            </a:r>
          </a:p>
          <a:p>
            <a:pPr marL="0" indent="0">
              <a:lnSpc>
                <a:spcPct val="100000"/>
              </a:lnSpc>
              <a:buNone/>
            </a:pPr>
            <a:r>
              <a:rPr lang="en-US" altLang="zh-CN" kern="100" dirty="0">
                <a:solidFill>
                  <a:srgbClr val="000000"/>
                </a:solidFill>
                <a:latin typeface="Consolas" panose="020B0609020204030204" pitchFamily="49" charset="0"/>
                <a:ea typeface="华文楷体" panose="02010600040101010101" pitchFamily="2" charset="-122"/>
                <a:cs typeface="Consolas" charset="0"/>
              </a:rPr>
              <a:t>  }</a:t>
            </a:r>
            <a:endParaRPr lang="en-US" altLang="zh-CN"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54</a:t>
            </a:fld>
            <a:endParaRPr lang="en-US" altLang="zh-CN"/>
          </a:p>
        </p:txBody>
      </p:sp>
    </p:spTree>
    <p:extLst>
      <p:ext uri="{BB962C8B-B14F-4D97-AF65-F5344CB8AC3E}">
        <p14:creationId xmlns:p14="http://schemas.microsoft.com/office/powerpoint/2010/main" val="17856989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dirty="0"/>
              <a:t>(</a:t>
            </a:r>
            <a:r>
              <a:rPr kumimoji="1" lang="zh-CN" altLang="en-US" dirty="0"/>
              <a:t>自学</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628650" y="1508126"/>
            <a:ext cx="8047806" cy="5030787"/>
          </a:xfrm>
        </p:spPr>
        <p:txBody>
          <a:bodyPr>
            <a:normAutofit lnSpcReduction="10000"/>
          </a:bodyPr>
          <a:lstStyle/>
          <a:p>
            <a:pPr>
              <a:lnSpc>
                <a:spcPct val="100000"/>
              </a:lnSpc>
              <a:buSzPct val="75000"/>
              <a:buFont typeface="Wingdings" panose="05000000000000000000" pitchFamily="2" charset="2"/>
              <a:buChar char="n"/>
            </a:pPr>
            <a:r>
              <a:rPr lang="zh-CN" altLang="mr-IN" b="1" kern="100" dirty="0">
                <a:solidFill>
                  <a:srgbClr val="003366"/>
                </a:solidFill>
                <a:latin typeface="华文楷体" panose="02010600040101010101" pitchFamily="2" charset="-122"/>
                <a:ea typeface="华文楷体" panose="02010600040101010101" pitchFamily="2" charset="-122"/>
                <a:cs typeface="STKaiti" charset="-122"/>
              </a:rPr>
              <a:t>模板类的成员函数，也可有额外的模板参数</a:t>
            </a:r>
            <a:endParaRPr lang="en-US" altLang="zh-CN" b="1" kern="100" dirty="0">
              <a:solidFill>
                <a:srgbClr val="003366"/>
              </a:solidFill>
              <a:latin typeface="华文楷体" panose="02010600040101010101" pitchFamily="2" charset="-122"/>
              <a:ea typeface="华文楷体" panose="02010600040101010101" pitchFamily="2" charset="-122"/>
              <a:cs typeface="STKaiti" charset="-122"/>
            </a:endParaRPr>
          </a:p>
          <a:p>
            <a:pPr marL="0" indent="0">
              <a:lnSpc>
                <a:spcPct val="100000"/>
              </a:lnSpc>
              <a:buSzPct val="75000"/>
              <a:buNone/>
            </a:pP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7030A0"/>
                </a:solidFill>
                <a:latin typeface="Consolas" panose="020B0609020204030204" pitchFamily="49" charset="0"/>
                <a:ea typeface="华文楷体" panose="02010600040101010101" pitchFamily="2" charset="-122"/>
                <a:cs typeface="Consolas" charset="0"/>
              </a:rPr>
              <a:t>template&lt;typename T0&gt;</a:t>
            </a:r>
            <a:r>
              <a:rPr lang="mr-IN" altLang="zh-CN" sz="2000" kern="100" dirty="0">
                <a:latin typeface="Consolas" panose="020B0609020204030204" pitchFamily="49" charset="0"/>
                <a:ea typeface="华文楷体" panose="02010600040101010101" pitchFamily="2" charset="-122"/>
                <a:cs typeface="Consolas" charset="0"/>
              </a:rPr>
              <a:t> class A {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T0 value;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public:</a:t>
            </a: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template&lt;typename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&gt; void set(</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const&amp; v){ </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value = T0(v);</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cs typeface="STKaiti" charset="-122"/>
              </a:rPr>
              <a:t>/// </a:t>
            </a:r>
            <a:r>
              <a:rPr lang="zh-CN" altLang="en-US" sz="2000" kern="100" dirty="0">
                <a:solidFill>
                  <a:srgbClr val="008000"/>
                </a:solidFill>
                <a:cs typeface="STKaiti" charset="-122"/>
              </a:rPr>
              <a:t>将</a:t>
            </a:r>
            <a:r>
              <a:rPr lang="en-US" altLang="zh-CN" sz="2000" kern="100" dirty="0">
                <a:solidFill>
                  <a:srgbClr val="008000"/>
                </a:solidFill>
                <a:cs typeface="STKaiti" charset="-122"/>
              </a:rPr>
              <a:t>T1</a:t>
            </a:r>
            <a:r>
              <a:rPr lang="zh-CN" altLang="en-US" sz="2000" kern="100" dirty="0">
                <a:solidFill>
                  <a:srgbClr val="008000"/>
                </a:solidFill>
                <a:cs typeface="STKaiti" charset="-122"/>
              </a:rPr>
              <a:t>转换为</a:t>
            </a:r>
            <a:r>
              <a:rPr lang="en-US" altLang="zh-CN" sz="2000" kern="100" dirty="0">
                <a:solidFill>
                  <a:srgbClr val="008000"/>
                </a:solidFill>
                <a:cs typeface="STKaiti" charset="-122"/>
              </a:rPr>
              <a:t>T0</a:t>
            </a:r>
            <a:r>
              <a:rPr lang="zh-CN" altLang="en-US" sz="2000" kern="100" dirty="0">
                <a:solidFill>
                  <a:srgbClr val="008000"/>
                </a:solidFill>
                <a:cs typeface="STKaiti" charset="-122"/>
              </a:rPr>
              <a:t>储存</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 </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2000" kern="100" dirty="0">
                <a:solidFill>
                  <a:srgbClr val="008000"/>
                </a:solidFill>
                <a:latin typeface="Consolas" panose="020B0609020204030204" pitchFamily="49" charset="0"/>
                <a:ea typeface="华文楷体" panose="02010600040101010101" pitchFamily="2" charset="-122"/>
                <a:cs typeface="STKaiti" charset="-122"/>
              </a:rPr>
              <a:t>在类内定义 </a:t>
            </a:r>
            <a:endParaRPr lang="en-US" altLang="zh-CN" sz="2000" kern="100" dirty="0">
              <a:solidFill>
                <a:srgbClr val="008000"/>
              </a:solidFill>
              <a:latin typeface="Consolas" panose="020B0609020204030204" pitchFamily="49" charset="0"/>
              <a:ea typeface="华文楷体" panose="02010600040101010101" pitchFamily="2" charset="-122"/>
              <a:cs typeface="STKaiti" charset="-122"/>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template&lt;typename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&gt;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get();</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7030A0"/>
                </a:solidFill>
                <a:latin typeface="Consolas" panose="020B0609020204030204" pitchFamily="49" charset="0"/>
                <a:ea typeface="华文楷体" panose="02010600040101010101" pitchFamily="2" charset="-122"/>
                <a:cs typeface="Consolas" charset="0"/>
              </a:rPr>
              <a:t>template&lt;typename T0&gt;</a:t>
            </a:r>
            <a:r>
              <a:rPr lang="mr-IN"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template&lt;typename T1&gt; </a:t>
            </a:r>
            <a:endParaRPr lang="en-US" altLang="zh-CN" sz="2000" kern="100" dirty="0">
              <a:solidFill>
                <a:srgbClr val="FF000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20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000" kern="100" dirty="0">
                <a:latin typeface="Consolas" panose="020B0609020204030204" pitchFamily="49" charset="0"/>
                <a:ea typeface="华文楷体" panose="02010600040101010101" pitchFamily="2" charset="-122"/>
                <a:cs typeface="Consolas" charset="0"/>
              </a:rPr>
              <a:t> </a:t>
            </a:r>
            <a:r>
              <a:rPr lang="mr-IN" altLang="zh-CN" sz="2000" b="1" u="sng" kern="100" dirty="0">
                <a:latin typeface="Consolas" panose="020B0609020204030204" pitchFamily="49" charset="0"/>
                <a:ea typeface="华文楷体" panose="02010600040101010101" pitchFamily="2" charset="-122"/>
                <a:cs typeface="Consolas" charset="0"/>
              </a:rPr>
              <a:t>A</a:t>
            </a:r>
            <a:r>
              <a:rPr lang="en-US" altLang="zh-CN" sz="2000" b="1" u="sng" kern="100" dirty="0">
                <a:latin typeface="Consolas" panose="020B0609020204030204" pitchFamily="49" charset="0"/>
                <a:ea typeface="华文楷体" panose="02010600040101010101" pitchFamily="2" charset="-122"/>
                <a:cs typeface="Consolas" charset="0"/>
              </a:rPr>
              <a:t>&lt;T0&gt;</a:t>
            </a:r>
            <a:r>
              <a:rPr lang="mr-IN" altLang="zh-CN" sz="2000" kern="100" dirty="0">
                <a:latin typeface="Consolas" panose="020B0609020204030204" pitchFamily="49" charset="0"/>
                <a:ea typeface="华文楷体" panose="02010600040101010101" pitchFamily="2" charset="-122"/>
                <a:cs typeface="Consolas" charset="0"/>
              </a:rPr>
              <a:t>::get(){</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latin typeface="Consolas" panose="020B0609020204030204" pitchFamily="49" charset="0"/>
                <a:ea typeface="华文楷体" panose="02010600040101010101" pitchFamily="2" charset="-122"/>
                <a:cs typeface="Consolas" charset="0"/>
              </a:rPr>
              <a:t>return T1(value);}</a:t>
            </a:r>
            <a:endParaRPr lang="en-US" altLang="zh-CN" sz="2000" kern="100" dirty="0">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000" kern="100" dirty="0">
                <a:cs typeface="Consolas" charset="0"/>
              </a:rPr>
              <a:t>       </a:t>
            </a:r>
            <a:r>
              <a:rPr lang="en-US" altLang="zh-CN" sz="2000" kern="100" dirty="0">
                <a:latin typeface="Consolas" panose="020B0609020204030204" pitchFamily="49" charset="0"/>
                <a:ea typeface="华文楷体" panose="02010600040101010101" pitchFamily="2" charset="-122"/>
                <a:cs typeface="Consolas" charset="0"/>
              </a:rPr>
              <a:t> </a:t>
            </a:r>
            <a:r>
              <a:rPr lang="mr-IN" altLang="zh-CN" sz="20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2000" kern="100" dirty="0">
                <a:solidFill>
                  <a:srgbClr val="008000"/>
                </a:solidFill>
                <a:latin typeface="Consolas" panose="020B0609020204030204" pitchFamily="49" charset="0"/>
                <a:ea typeface="华文楷体" panose="02010600040101010101" pitchFamily="2" charset="-122"/>
                <a:cs typeface="STKaiti" charset="-122"/>
              </a:rPr>
              <a:t>类外定义</a:t>
            </a:r>
            <a:r>
              <a:rPr lang="zh-CN" altLang="en-US" sz="2000" kern="100" dirty="0">
                <a:solidFill>
                  <a:srgbClr val="008000"/>
                </a:solidFill>
                <a:latin typeface="Consolas" panose="020B0609020204030204" pitchFamily="49" charset="0"/>
                <a:ea typeface="华文楷体" panose="02010600040101010101" pitchFamily="2" charset="-122"/>
                <a:cs typeface="STKaiti" charset="-122"/>
              </a:rPr>
              <a:t>，</a:t>
            </a:r>
            <a:r>
              <a:rPr lang="mr-IN" altLang="zh-CN" sz="2000" kern="100" dirty="0">
                <a:solidFill>
                  <a:srgbClr val="008000"/>
                </a:solidFill>
                <a:cs typeface="STKaiti" charset="-122"/>
              </a:rPr>
              <a:t> </a:t>
            </a:r>
            <a:r>
              <a:rPr lang="zh-CN" altLang="en-US" sz="2000" kern="100" dirty="0">
                <a:solidFill>
                  <a:srgbClr val="008000"/>
                </a:solidFill>
                <a:cs typeface="STKaiti" charset="-122"/>
              </a:rPr>
              <a:t>将</a:t>
            </a:r>
            <a:r>
              <a:rPr lang="en-US" altLang="zh-CN" sz="2000" kern="100" dirty="0">
                <a:solidFill>
                  <a:srgbClr val="008000"/>
                </a:solidFill>
                <a:cs typeface="STKaiti" charset="-122"/>
              </a:rPr>
              <a:t>T0</a:t>
            </a:r>
            <a:r>
              <a:rPr lang="zh-CN" altLang="en-US" sz="2000" kern="100" dirty="0">
                <a:solidFill>
                  <a:srgbClr val="008000"/>
                </a:solidFill>
                <a:cs typeface="STKaiti" charset="-122"/>
              </a:rPr>
              <a:t>转换为</a:t>
            </a:r>
            <a:r>
              <a:rPr lang="en-US" altLang="zh-CN" sz="2000" kern="100" dirty="0">
                <a:solidFill>
                  <a:srgbClr val="008000"/>
                </a:solidFill>
                <a:cs typeface="STKaiti" charset="-122"/>
              </a:rPr>
              <a:t>T1</a:t>
            </a:r>
            <a:r>
              <a:rPr lang="zh-CN" altLang="en-US" sz="2000" kern="100" dirty="0">
                <a:solidFill>
                  <a:srgbClr val="008000"/>
                </a:solidFill>
                <a:cs typeface="STKaiti" charset="-122"/>
              </a:rPr>
              <a:t>返回</a:t>
            </a:r>
            <a:endParaRPr lang="en-US" altLang="zh-CN" sz="2000" kern="100" dirty="0">
              <a:solidFill>
                <a:srgbClr val="008000"/>
              </a:solidFill>
              <a:latin typeface="Consolas" panose="020B0609020204030204" pitchFamily="49" charset="0"/>
              <a:ea typeface="华文楷体" panose="02010600040101010101" pitchFamily="2" charset="-122"/>
              <a:cs typeface="Consolas" charset="0"/>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55</a:t>
            </a:fld>
            <a:endParaRPr lang="en-US" altLang="zh-CN"/>
          </a:p>
        </p:txBody>
      </p:sp>
    </p:spTree>
    <p:extLst>
      <p:ext uri="{BB962C8B-B14F-4D97-AF65-F5344CB8AC3E}">
        <p14:creationId xmlns:p14="http://schemas.microsoft.com/office/powerpoint/2010/main" val="33904017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628800"/>
            <a:ext cx="8983910" cy="4749029"/>
          </a:xfrm>
        </p:spPr>
        <p:txBody>
          <a:bodyPr>
            <a:normAutofit/>
          </a:bodyPr>
          <a:lstStyle/>
          <a:p>
            <a:pPr>
              <a:lnSpc>
                <a:spcPct val="100000"/>
              </a:lnSpc>
              <a:buSzPct val="75000"/>
              <a:buFont typeface="Wingdings" panose="05000000000000000000" pitchFamily="2" charset="2"/>
              <a:buChar char="n"/>
            </a:pPr>
            <a:r>
              <a:rPr lang="zh-CN" altLang="en-US" sz="2400" b="1" kern="100" dirty="0">
                <a:solidFill>
                  <a:srgbClr val="003366"/>
                </a:solidFill>
                <a:latin typeface="华文楷体" panose="02010600040101010101" pitchFamily="2" charset="-122"/>
                <a:ea typeface="华文楷体" panose="02010600040101010101" pitchFamily="2" charset="-122"/>
                <a:cs typeface="STKaiti" charset="-122"/>
              </a:rPr>
              <a:t>注意不能写成：</a:t>
            </a:r>
            <a:br>
              <a:rPr lang="en-US" altLang="zh-CN" sz="2400" b="1" kern="100" dirty="0">
                <a:solidFill>
                  <a:srgbClr val="003366"/>
                </a:solidFill>
                <a:latin typeface="华文楷体" panose="02010600040101010101" pitchFamily="2" charset="-122"/>
                <a:ea typeface="华文楷体" panose="02010600040101010101" pitchFamily="2" charset="-122"/>
                <a:cs typeface="STKaiti" charset="-122"/>
              </a:rPr>
            </a:b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 </a:t>
            </a:r>
            <a:endParaRPr lang="en-US" altLang="zh-CN" sz="2400" kern="100" dirty="0">
              <a:solidFill>
                <a:srgbClr val="FF0000"/>
              </a:solidFill>
              <a:latin typeface="Consolas" panose="020B0609020204030204" pitchFamily="49" charset="0"/>
              <a:ea typeface="华文楷体" panose="02010600040101010101" pitchFamily="2" charset="-122"/>
              <a:cs typeface="Consolas" charset="0"/>
            </a:endParaRPr>
          </a:p>
          <a:p>
            <a:pPr marL="0" indent="0">
              <a:lnSpc>
                <a:spcPct val="100000"/>
              </a:lnSpc>
              <a:buNone/>
            </a:pP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2400" kern="100" dirty="0">
                <a:latin typeface="Consolas" panose="020B0609020204030204" pitchFamily="49" charset="0"/>
                <a:ea typeface="华文楷体" panose="02010600040101010101" pitchFamily="2" charset="-122"/>
                <a:cs typeface="Consolas" charset="0"/>
              </a:rPr>
              <a:t> </a:t>
            </a:r>
            <a:r>
              <a:rPr lang="mr-IN" altLang="zh-CN" sz="2400" kern="100" dirty="0" err="1">
                <a:latin typeface="Consolas" panose="020B0609020204030204" pitchFamily="49" charset="0"/>
                <a:ea typeface="华文楷体" panose="02010600040101010101" pitchFamily="2" charset="-122"/>
                <a:cs typeface="Consolas" charset="0"/>
              </a:rPr>
              <a:t>A</a:t>
            </a:r>
            <a:r>
              <a:rPr lang="en-US" altLang="zh-CN" sz="2400" kern="100" dirty="0">
                <a:latin typeface="Consolas" panose="020B0609020204030204" pitchFamily="49" charset="0"/>
                <a:ea typeface="华文楷体" panose="02010600040101010101" pitchFamily="2" charset="-122"/>
                <a:cs typeface="Consolas" charset="0"/>
              </a:rPr>
              <a:t>&lt;T0&gt;</a:t>
            </a:r>
            <a:r>
              <a:rPr lang="mr-IN" altLang="zh-CN" sz="2400" kern="100" dirty="0">
                <a:latin typeface="Consolas" panose="020B0609020204030204" pitchFamily="49" charset="0"/>
                <a:ea typeface="华文楷体" panose="02010600040101010101" pitchFamily="2" charset="-122"/>
                <a:cs typeface="Consolas" charset="0"/>
              </a:rPr>
              <a:t>::</a:t>
            </a:r>
            <a:r>
              <a:rPr lang="mr-IN" altLang="zh-CN" sz="2400" kern="100" dirty="0" err="1">
                <a:latin typeface="Consolas" panose="020B0609020204030204" pitchFamily="49" charset="0"/>
                <a:ea typeface="华文楷体" panose="02010600040101010101" pitchFamily="2" charset="-122"/>
                <a:cs typeface="Consolas" charset="0"/>
              </a:rPr>
              <a:t>get</a:t>
            </a:r>
            <a:r>
              <a:rPr lang="mr-IN" altLang="zh-CN" sz="2400" kern="100" dirty="0">
                <a:latin typeface="Consolas" panose="020B0609020204030204" pitchFamily="49" charset="0"/>
                <a:ea typeface="华文楷体" panose="02010600040101010101" pitchFamily="2" charset="-122"/>
                <a:cs typeface="Consolas" charset="0"/>
              </a:rPr>
              <a:t>(){</a:t>
            </a:r>
            <a:r>
              <a:rPr lang="en-US" altLang="zh-CN" sz="2400" kern="100" dirty="0">
                <a:latin typeface="Consolas" panose="020B0609020204030204" pitchFamily="49" charset="0"/>
                <a:ea typeface="华文楷体" panose="02010600040101010101" pitchFamily="2" charset="-122"/>
                <a:cs typeface="Consolas" charset="0"/>
              </a:rPr>
              <a:t> </a:t>
            </a:r>
            <a:r>
              <a:rPr lang="mr-IN" altLang="zh-CN" sz="2400" kern="100" dirty="0" err="1">
                <a:latin typeface="Consolas" panose="020B0609020204030204" pitchFamily="49" charset="0"/>
                <a:ea typeface="华文楷体" panose="02010600040101010101" pitchFamily="2" charset="-122"/>
                <a:cs typeface="Consolas" charset="0"/>
              </a:rPr>
              <a:t>return</a:t>
            </a:r>
            <a:r>
              <a:rPr lang="mr-IN" altLang="zh-CN" sz="2400" kern="100" dirty="0">
                <a:latin typeface="Consolas" panose="020B0609020204030204" pitchFamily="49" charset="0"/>
                <a:ea typeface="华文楷体" panose="02010600040101010101" pitchFamily="2" charset="-122"/>
                <a:cs typeface="Consolas" charset="0"/>
              </a:rPr>
              <a:t> T1(</a:t>
            </a:r>
            <a:r>
              <a:rPr lang="mr-IN" altLang="zh-CN" sz="2400" kern="100" dirty="0" err="1">
                <a:latin typeface="Consolas" panose="020B0609020204030204" pitchFamily="49" charset="0"/>
                <a:ea typeface="华文楷体" panose="02010600040101010101" pitchFamily="2" charset="-122"/>
                <a:cs typeface="Consolas" charset="0"/>
              </a:rPr>
              <a:t>value</a:t>
            </a:r>
            <a:r>
              <a:rPr lang="mr-IN" altLang="zh-CN"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 </a:t>
            </a:r>
            <a:r>
              <a:rPr lang="zh-CN" altLang="en-US" sz="2400" kern="100" dirty="0">
                <a:latin typeface="Consolas" panose="020B0609020204030204" pitchFamily="49" charset="0"/>
                <a:ea typeface="华文楷体" panose="02010600040101010101" pitchFamily="2" charset="-122"/>
                <a:cs typeface="Consolas" charset="0"/>
              </a:rPr>
              <a:t>    </a:t>
            </a:r>
            <a:br>
              <a:rPr lang="en-US" altLang="zh-CN" sz="2400" kern="100" dirty="0">
                <a:latin typeface="Consolas" panose="020B0609020204030204" pitchFamily="49" charset="0"/>
                <a:ea typeface="华文楷体" panose="02010600040101010101" pitchFamily="2" charset="-122"/>
                <a:cs typeface="Consolas" charset="0"/>
              </a:rPr>
            </a:br>
            <a:r>
              <a:rPr lang="zh-CN" altLang="en-US" sz="2400" kern="100" dirty="0">
                <a:latin typeface="Consolas" panose="020B0609020204030204" pitchFamily="49" charset="0"/>
                <a:ea typeface="华文楷体" panose="02010600040101010101" pitchFamily="2" charset="-122"/>
                <a:cs typeface="Consolas" charset="0"/>
              </a:rPr>
              <a:t>  </a:t>
            </a:r>
            <a:r>
              <a:rPr lang="mr-IN" altLang="zh-CN" sz="2400" kern="100" dirty="0">
                <a:solidFill>
                  <a:srgbClr val="008000"/>
                </a:solidFill>
                <a:latin typeface="Consolas" panose="020B0609020204030204" pitchFamily="49" charset="0"/>
                <a:ea typeface="华文楷体" panose="02010600040101010101" pitchFamily="2" charset="-122"/>
                <a:cs typeface="STKaiti" charset="-122"/>
              </a:rPr>
              <a:t>/// </a:t>
            </a:r>
            <a:r>
              <a:rPr lang="zh-CN" altLang="en-US" sz="2400" kern="100" dirty="0">
                <a:solidFill>
                  <a:srgbClr val="FF0000"/>
                </a:solidFill>
                <a:cs typeface="STKaiti" charset="-122"/>
              </a:rPr>
              <a:t>错误，与多个参数的模板混淆</a:t>
            </a:r>
            <a:endParaRPr lang="en-US" altLang="zh-CN" sz="2400" kern="100" dirty="0">
              <a:solidFill>
                <a:srgbClr val="FF0000"/>
              </a:solidFill>
              <a:cs typeface="STKaiti" charset="-122"/>
            </a:endParaRPr>
          </a:p>
          <a:p>
            <a:pPr marL="0" indent="0">
              <a:lnSpc>
                <a:spcPct val="100000"/>
              </a:lnSpc>
              <a:buNone/>
            </a:pPr>
            <a:endParaRPr lang="en-US" altLang="zh-CN" sz="2400" kern="100" dirty="0">
              <a:solidFill>
                <a:srgbClr val="FF0000"/>
              </a:solidFill>
              <a:cs typeface="Consolas" charset="0"/>
            </a:endParaRPr>
          </a:p>
          <a:p>
            <a:pPr marL="0" indent="0">
              <a:lnSpc>
                <a:spcPct val="100000"/>
              </a:lnSpc>
              <a:buNone/>
            </a:pPr>
            <a:r>
              <a:rPr lang="en-US" altLang="zh-CN" sz="2400" kern="100" dirty="0">
                <a:solidFill>
                  <a:srgbClr val="7030A0"/>
                </a:solidFill>
                <a:cs typeface="Consolas" charset="0"/>
              </a:rPr>
              <a:t> </a:t>
            </a:r>
            <a:r>
              <a:rPr lang="mr-IN" altLang="zh-CN" sz="2400" kern="100" dirty="0" err="1">
                <a:solidFill>
                  <a:srgbClr val="7030A0"/>
                </a:solidFill>
                <a:cs typeface="Consolas" charset="0"/>
              </a:rPr>
              <a:t>template</a:t>
            </a:r>
            <a:r>
              <a:rPr lang="mr-IN" altLang="zh-CN" sz="2400" kern="100" dirty="0">
                <a:solidFill>
                  <a:srgbClr val="7030A0"/>
                </a:solidFill>
                <a:cs typeface="Consolas" charset="0"/>
              </a:rPr>
              <a:t>&lt;</a:t>
            </a:r>
            <a:r>
              <a:rPr lang="mr-IN" altLang="zh-CN" sz="2400" kern="100" dirty="0" err="1">
                <a:solidFill>
                  <a:srgbClr val="7030A0"/>
                </a:solidFill>
                <a:cs typeface="Consolas" charset="0"/>
              </a:rPr>
              <a:t>typename</a:t>
            </a:r>
            <a:r>
              <a:rPr lang="mr-IN" altLang="zh-CN" sz="2400" kern="100" dirty="0">
                <a:solidFill>
                  <a:srgbClr val="7030A0"/>
                </a:solidFill>
                <a:cs typeface="Consolas" charset="0"/>
              </a:rPr>
              <a:t> T0&gt;</a:t>
            </a:r>
            <a:r>
              <a:rPr lang="mr-IN" altLang="zh-CN" sz="2400" kern="100" dirty="0">
                <a:cs typeface="Consolas" charset="0"/>
              </a:rPr>
              <a:t> </a:t>
            </a:r>
            <a:r>
              <a:rPr lang="mr-IN" altLang="zh-CN" sz="2400" kern="100" dirty="0" err="1">
                <a:solidFill>
                  <a:srgbClr val="FF0000"/>
                </a:solidFill>
                <a:cs typeface="Consolas" charset="0"/>
              </a:rPr>
              <a:t>template</a:t>
            </a:r>
            <a:r>
              <a:rPr lang="mr-IN" altLang="zh-CN" sz="2400" kern="100" dirty="0">
                <a:solidFill>
                  <a:srgbClr val="FF0000"/>
                </a:solidFill>
                <a:cs typeface="Consolas" charset="0"/>
              </a:rPr>
              <a:t>&lt;</a:t>
            </a:r>
            <a:r>
              <a:rPr lang="mr-IN" altLang="zh-CN" sz="2400" kern="100" dirty="0" err="1">
                <a:solidFill>
                  <a:srgbClr val="FF0000"/>
                </a:solidFill>
                <a:cs typeface="Consolas" charset="0"/>
              </a:rPr>
              <a:t>typename</a:t>
            </a:r>
            <a:r>
              <a:rPr lang="mr-IN" altLang="zh-CN" sz="2400" kern="100" dirty="0">
                <a:solidFill>
                  <a:srgbClr val="FF0000"/>
                </a:solidFill>
                <a:cs typeface="Consolas" charset="0"/>
              </a:rPr>
              <a:t> T1&gt; </a:t>
            </a:r>
            <a:endParaRPr lang="en-US" altLang="zh-CN" sz="2400" kern="100" dirty="0">
              <a:solidFill>
                <a:srgbClr val="FF0000"/>
              </a:solidFill>
              <a:cs typeface="Consolas" charset="0"/>
            </a:endParaRPr>
          </a:p>
          <a:p>
            <a:pPr marL="0" indent="0">
              <a:lnSpc>
                <a:spcPct val="100000"/>
              </a:lnSpc>
              <a:buNone/>
            </a:pPr>
            <a:r>
              <a:rPr lang="en-US" altLang="zh-CN" sz="2400" kern="100" dirty="0">
                <a:solidFill>
                  <a:srgbClr val="FF0000"/>
                </a:solidFill>
                <a:cs typeface="Consolas" charset="0"/>
              </a:rPr>
              <a:t> </a:t>
            </a:r>
            <a:r>
              <a:rPr lang="mr-IN" altLang="zh-CN" sz="2400" kern="100" dirty="0">
                <a:solidFill>
                  <a:srgbClr val="FF0000"/>
                </a:solidFill>
                <a:cs typeface="Consolas" charset="0"/>
              </a:rPr>
              <a:t>T1</a:t>
            </a:r>
            <a:r>
              <a:rPr lang="mr-IN" altLang="zh-CN" sz="2400" kern="100" dirty="0">
                <a:cs typeface="Consolas" charset="0"/>
              </a:rPr>
              <a:t> </a:t>
            </a:r>
            <a:r>
              <a:rPr lang="mr-IN" altLang="zh-CN" sz="2400" u="sng" kern="100" dirty="0" err="1">
                <a:cs typeface="Consolas" charset="0"/>
              </a:rPr>
              <a:t>A</a:t>
            </a:r>
            <a:r>
              <a:rPr lang="en-US" altLang="zh-CN" sz="2400" u="sng" kern="100" dirty="0">
                <a:cs typeface="Consolas" charset="0"/>
              </a:rPr>
              <a:t>&lt;T0&gt;</a:t>
            </a:r>
            <a:r>
              <a:rPr lang="mr-IN" altLang="zh-CN" sz="2400" kern="100" dirty="0">
                <a:cs typeface="Consolas" charset="0"/>
              </a:rPr>
              <a:t>::</a:t>
            </a:r>
            <a:r>
              <a:rPr lang="mr-IN" altLang="zh-CN" sz="2400" kern="100" dirty="0" err="1">
                <a:cs typeface="Consolas" charset="0"/>
              </a:rPr>
              <a:t>get</a:t>
            </a:r>
            <a:r>
              <a:rPr lang="mr-IN" altLang="zh-CN" sz="2400" kern="100" dirty="0">
                <a:cs typeface="Consolas" charset="0"/>
              </a:rPr>
              <a:t>(){</a:t>
            </a:r>
            <a:r>
              <a:rPr lang="en-US" altLang="zh-CN" sz="2400" kern="100" dirty="0">
                <a:cs typeface="Consolas" charset="0"/>
              </a:rPr>
              <a:t> </a:t>
            </a:r>
            <a:r>
              <a:rPr lang="mr-IN" altLang="zh-CN" sz="2400" kern="100" dirty="0" err="1">
                <a:cs typeface="Consolas" charset="0"/>
              </a:rPr>
              <a:t>return</a:t>
            </a:r>
            <a:r>
              <a:rPr lang="mr-IN" altLang="zh-CN" sz="2400" kern="100" dirty="0">
                <a:cs typeface="Consolas" charset="0"/>
              </a:rPr>
              <a:t> T1(</a:t>
            </a:r>
            <a:r>
              <a:rPr lang="mr-IN" altLang="zh-CN" sz="2400" kern="100" dirty="0" err="1">
                <a:cs typeface="Consolas" charset="0"/>
              </a:rPr>
              <a:t>value</a:t>
            </a:r>
            <a:r>
              <a:rPr lang="mr-IN" altLang="zh-CN" sz="2400" kern="100" dirty="0">
                <a:cs typeface="Consolas" charset="0"/>
              </a:rPr>
              <a:t>);} </a:t>
            </a:r>
            <a:r>
              <a:rPr lang="en-US" altLang="zh-CN" sz="2400" kern="100" dirty="0">
                <a:cs typeface="Consolas" charset="0"/>
              </a:rPr>
              <a:t> </a:t>
            </a:r>
            <a:r>
              <a:rPr lang="mr-IN" altLang="zh-CN" sz="2400" kern="100" dirty="0">
                <a:solidFill>
                  <a:srgbClr val="008000"/>
                </a:solidFill>
                <a:cs typeface="STKaiti" charset="-122"/>
              </a:rPr>
              <a:t>/// </a:t>
            </a:r>
            <a:r>
              <a:rPr lang="zh-CN" altLang="en-US" sz="2400" kern="100" dirty="0">
                <a:solidFill>
                  <a:srgbClr val="008000"/>
                </a:solidFill>
                <a:cs typeface="STKaiti" charset="-122"/>
              </a:rPr>
              <a:t>正确</a:t>
            </a:r>
            <a:endParaRPr lang="en-US" altLang="zh-CN" sz="2400" kern="100" dirty="0">
              <a:solidFill>
                <a:srgbClr val="008000"/>
              </a:solidFill>
              <a:cs typeface="Consolas" charset="0"/>
            </a:endParaRPr>
          </a:p>
          <a:p>
            <a:endParaRPr kumimoji="1" lang="zh-CN" altLang="en-US" sz="2400" dirty="0"/>
          </a:p>
        </p:txBody>
      </p:sp>
      <p:sp>
        <p:nvSpPr>
          <p:cNvPr id="7" name="标题 1"/>
          <p:cNvSpPr>
            <a:spLocks noGrp="1"/>
          </p:cNvSpPr>
          <p:nvPr>
            <p:ph type="title"/>
          </p:nvPr>
        </p:nvSpPr>
        <p:spPr>
          <a:xfrm>
            <a:off x="628650" y="365126"/>
            <a:ext cx="7886700" cy="1325563"/>
          </a:xfrm>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dirty="0"/>
              <a:t>(</a:t>
            </a:r>
            <a:r>
              <a:rPr kumimoji="1" lang="zh-CN" altLang="en-US" dirty="0"/>
              <a:t>自学</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55804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8E1973-9F28-4BBB-8E0A-B01F9B168C29}"/>
              </a:ext>
            </a:extLst>
          </p:cNvPr>
          <p:cNvSpPr>
            <a:spLocks noGrp="1"/>
          </p:cNvSpPr>
          <p:nvPr>
            <p:ph type="title"/>
          </p:nvPr>
        </p:nvSpPr>
        <p:spPr/>
        <p:txBody>
          <a:bodyPr/>
          <a:lstStyle/>
          <a:p>
            <a:r>
              <a:rPr kumimoji="1" lang="zh-CN" altLang="en-US" dirty="0"/>
              <a:t>成员函数模板 </a:t>
            </a:r>
            <a:r>
              <a:rPr kumimoji="1" lang="en-US" altLang="zh-CN" dirty="0"/>
              <a:t>(</a:t>
            </a:r>
            <a:r>
              <a:rPr kumimoji="1" lang="zh-CN" altLang="en-US" dirty="0"/>
              <a:t>自学</a:t>
            </a:r>
            <a:r>
              <a:rPr kumimoji="1" lang="en-US" altLang="zh-CN" dirty="0"/>
              <a:t>)</a:t>
            </a:r>
            <a:endParaRPr lang="zh-CN" altLang="en-US" dirty="0"/>
          </a:p>
        </p:txBody>
      </p:sp>
      <p:sp>
        <p:nvSpPr>
          <p:cNvPr id="3" name="内容占位符 2">
            <a:extLst>
              <a:ext uri="{FF2B5EF4-FFF2-40B4-BE49-F238E27FC236}">
                <a16:creationId xmlns:a16="http://schemas.microsoft.com/office/drawing/2014/main" id="{5D5297C4-12B2-41A0-9880-08D98E3418C1}"/>
              </a:ext>
            </a:extLst>
          </p:cNvPr>
          <p:cNvSpPr>
            <a:spLocks noGrp="1"/>
          </p:cNvSpPr>
          <p:nvPr>
            <p:ph idx="1"/>
          </p:nvPr>
        </p:nvSpPr>
        <p:spPr/>
        <p:txBody>
          <a:bodyPr/>
          <a:lstStyle/>
          <a:p>
            <a:r>
              <a:rPr lang="zh-CN" altLang="en-US" dirty="0"/>
              <a:t>多个参数的模板</a:t>
            </a:r>
          </a:p>
        </p:txBody>
      </p:sp>
      <p:sp>
        <p:nvSpPr>
          <p:cNvPr id="4" name="灯片编号占位符 3">
            <a:extLst>
              <a:ext uri="{FF2B5EF4-FFF2-40B4-BE49-F238E27FC236}">
                <a16:creationId xmlns:a16="http://schemas.microsoft.com/office/drawing/2014/main" id="{A534344A-EEC8-40D2-AC6C-A12AC00FF8A4}"/>
              </a:ext>
            </a:extLst>
          </p:cNvPr>
          <p:cNvSpPr>
            <a:spLocks noGrp="1"/>
          </p:cNvSpPr>
          <p:nvPr>
            <p:ph type="sldNum" sz="quarter" idx="12"/>
          </p:nvPr>
        </p:nvSpPr>
        <p:spPr/>
        <p:txBody>
          <a:bodyPr/>
          <a:lstStyle/>
          <a:p>
            <a:pPr>
              <a:defRPr/>
            </a:pPr>
            <a:fld id="{BFD7BE51-03DD-4CCA-8227-D775462981B4}" type="slidenum">
              <a:rPr lang="en-US" altLang="zh-CN" smtClean="0"/>
              <a:pPr>
                <a:defRPr/>
              </a:pPr>
              <a:t>57</a:t>
            </a:fld>
            <a:endParaRPr lang="en-US" altLang="zh-CN"/>
          </a:p>
        </p:txBody>
      </p:sp>
      <p:sp>
        <p:nvSpPr>
          <p:cNvPr id="5" name="矩形 4">
            <a:extLst>
              <a:ext uri="{FF2B5EF4-FFF2-40B4-BE49-F238E27FC236}">
                <a16:creationId xmlns:a16="http://schemas.microsoft.com/office/drawing/2014/main" id="{86654F51-2080-4EC7-BEEB-67FD826C5455}"/>
              </a:ext>
            </a:extLst>
          </p:cNvPr>
          <p:cNvSpPr/>
          <p:nvPr/>
        </p:nvSpPr>
        <p:spPr>
          <a:xfrm>
            <a:off x="1030072" y="2459504"/>
            <a:ext cx="7625013" cy="1938992"/>
          </a:xfrm>
          <a:prstGeom prst="rect">
            <a:avLst/>
          </a:prstGeom>
        </p:spPr>
        <p:txBody>
          <a:bodyPr wrap="square">
            <a:spAutoFit/>
          </a:bodyPr>
          <a:lstStyle/>
          <a:p>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多个参数的类模板：</a:t>
            </a:r>
            <a:endParaRPr lang="en-US" altLang="zh-CN" sz="2400" kern="100" dirty="0">
              <a:solidFill>
                <a:srgbClr val="7030A0"/>
              </a:solidFill>
              <a:latin typeface="Consolas" panose="020B0609020204030204" pitchFamily="49" charset="0"/>
              <a:ea typeface="华文楷体" panose="02010600040101010101" pitchFamily="2" charset="-122"/>
              <a:cs typeface="Consolas" charset="0"/>
            </a:endParaRPr>
          </a:p>
          <a:p>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class</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a:t>
            </a:r>
          </a:p>
          <a:p>
            <a:r>
              <a:rPr lang="en-US" altLang="zh-CN" sz="2400" kern="100" dirty="0">
                <a:latin typeface="Consolas" panose="020B0609020204030204" pitchFamily="49" charset="0"/>
                <a:ea typeface="华文楷体" panose="02010600040101010101" pitchFamily="2" charset="-122"/>
                <a:cs typeface="Consolas" charset="0"/>
              </a:rPr>
              <a:t>{</a:t>
            </a:r>
          </a:p>
          <a:p>
            <a:r>
              <a:rPr lang="en-US" altLang="zh-CN" sz="2400" kern="100" dirty="0">
                <a:latin typeface="Consolas" panose="020B0609020204030204" pitchFamily="49" charset="0"/>
                <a:ea typeface="华文楷体" panose="02010600040101010101" pitchFamily="2" charset="-122"/>
                <a:cs typeface="Consolas" charset="0"/>
              </a:rPr>
              <a:t>	…</a:t>
            </a:r>
          </a:p>
          <a:p>
            <a:r>
              <a:rPr lang="en-US" altLang="zh-CN" sz="2400" kern="100" dirty="0">
                <a:latin typeface="Consolas" panose="020B0609020204030204" pitchFamily="49" charset="0"/>
                <a:ea typeface="华文楷体" panose="02010600040101010101" pitchFamily="2" charset="-122"/>
                <a:cs typeface="Consolas" charset="0"/>
              </a:rPr>
              <a:t>};</a:t>
            </a:r>
          </a:p>
        </p:txBody>
      </p:sp>
      <p:sp>
        <p:nvSpPr>
          <p:cNvPr id="6" name="矩形 5">
            <a:extLst>
              <a:ext uri="{FF2B5EF4-FFF2-40B4-BE49-F238E27FC236}">
                <a16:creationId xmlns:a16="http://schemas.microsoft.com/office/drawing/2014/main" id="{E7871F5B-3E1F-4062-ADA4-5C276B14FD85}"/>
              </a:ext>
            </a:extLst>
          </p:cNvPr>
          <p:cNvSpPr/>
          <p:nvPr/>
        </p:nvSpPr>
        <p:spPr>
          <a:xfrm>
            <a:off x="890605" y="4629035"/>
            <a:ext cx="7625012" cy="1200329"/>
          </a:xfrm>
          <a:prstGeom prst="rect">
            <a:avLst/>
          </a:prstGeom>
        </p:spPr>
        <p:txBody>
          <a:bodyPr wrap="square">
            <a:spAutoFit/>
          </a:bodyPr>
          <a:lstStyle/>
          <a:p>
            <a:pPr>
              <a:defRPr/>
            </a:pP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多个参数的函数模板</a:t>
            </a:r>
            <a:endParaRPr lang="en-US" altLang="zh-CN" sz="2400" kern="100" dirty="0">
              <a:solidFill>
                <a:srgbClr val="7030A0"/>
              </a:solidFill>
              <a:latin typeface="Consolas" panose="020B0609020204030204" pitchFamily="49" charset="0"/>
              <a:ea typeface="华文楷体" panose="02010600040101010101" pitchFamily="2" charset="-122"/>
              <a:cs typeface="Consolas" charset="0"/>
            </a:endParaRPr>
          </a:p>
          <a:p>
            <a:pPr>
              <a:defRPr/>
            </a:pP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24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7030A0"/>
                </a:solidFill>
                <a:latin typeface="Consolas" panose="020B0609020204030204" pitchFamily="49" charset="0"/>
                <a:ea typeface="华文楷体" panose="02010600040101010101" pitchFamily="2" charset="-122"/>
                <a:cs typeface="Consolas" charset="0"/>
              </a:rPr>
              <a:t> T0</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24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2400" kern="100" dirty="0">
                <a:solidFill>
                  <a:srgbClr val="FF0000"/>
                </a:solidFill>
                <a:latin typeface="Consolas" panose="020B0609020204030204" pitchFamily="49" charset="0"/>
                <a:ea typeface="华文楷体" panose="02010600040101010101" pitchFamily="2" charset="-122"/>
                <a:cs typeface="Consolas" charset="0"/>
              </a:rPr>
              <a:t> T1&gt;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void</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err="1">
                <a:latin typeface="Consolas" panose="020B0609020204030204" pitchFamily="49" charset="0"/>
                <a:ea typeface="华文楷体" panose="02010600040101010101" pitchFamily="2" charset="-122"/>
                <a:cs typeface="Consolas" charset="0"/>
              </a:rPr>
              <a:t>func</a:t>
            </a:r>
            <a:r>
              <a:rPr lang="en-US" altLang="zh-CN" sz="2400" kern="100" dirty="0">
                <a:latin typeface="Consolas" panose="020B0609020204030204" pitchFamily="49" charset="0"/>
                <a:ea typeface="华文楷体" panose="02010600040101010101" pitchFamily="2" charset="-122"/>
                <a:cs typeface="Consolas" charset="0"/>
              </a:rPr>
              <a:t>(</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T0</a:t>
            </a:r>
            <a:r>
              <a:rPr lang="zh-CN" altLang="en-US" sz="2400" kern="100" dirty="0">
                <a:solidFill>
                  <a:srgbClr val="7030A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7030A0"/>
                </a:solidFill>
                <a:latin typeface="Consolas" panose="020B0609020204030204" pitchFamily="49" charset="0"/>
                <a:ea typeface="华文楷体" panose="02010600040101010101" pitchFamily="2" charset="-122"/>
                <a:cs typeface="Consolas" charset="0"/>
              </a:rPr>
              <a:t>a1</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T1</a:t>
            </a:r>
            <a:r>
              <a:rPr lang="zh-CN" altLang="en-US" sz="2400" kern="100" dirty="0">
                <a:solidFill>
                  <a:srgbClr val="FF0000"/>
                </a:solidFill>
                <a:latin typeface="Consolas" panose="020B0609020204030204" pitchFamily="49" charset="0"/>
                <a:ea typeface="华文楷体" panose="02010600040101010101" pitchFamily="2" charset="-122"/>
                <a:cs typeface="Consolas" charset="0"/>
              </a:rPr>
              <a:t> </a:t>
            </a:r>
            <a:r>
              <a:rPr lang="en-US" altLang="zh-CN" sz="2400" kern="100" dirty="0">
                <a:solidFill>
                  <a:srgbClr val="FF0000"/>
                </a:solidFill>
                <a:latin typeface="Consolas" panose="020B0609020204030204" pitchFamily="49" charset="0"/>
                <a:ea typeface="华文楷体" panose="02010600040101010101" pitchFamily="2" charset="-122"/>
                <a:cs typeface="Consolas" charset="0"/>
              </a:rPr>
              <a:t>a2</a:t>
            </a:r>
            <a:r>
              <a:rPr lang="en-US" altLang="zh-CN" sz="2400" kern="100" dirty="0">
                <a:latin typeface="Consolas" panose="020B0609020204030204" pitchFamily="49" charset="0"/>
                <a:ea typeface="华文楷体" panose="02010600040101010101" pitchFamily="2" charset="-122"/>
                <a:cs typeface="Consolas" charset="0"/>
              </a:rPr>
              <a:t>)</a:t>
            </a:r>
            <a:r>
              <a:rPr lang="zh-CN" altLang="en-US" sz="2400" kern="100" dirty="0">
                <a:latin typeface="Consolas" panose="020B0609020204030204" pitchFamily="49" charset="0"/>
                <a:ea typeface="华文楷体" panose="02010600040101010101" pitchFamily="2" charset="-122"/>
                <a:cs typeface="Consolas" charset="0"/>
              </a:rPr>
              <a:t> </a:t>
            </a:r>
            <a:r>
              <a:rPr lang="en-US" altLang="zh-CN" sz="2400" kern="100" dirty="0">
                <a:latin typeface="Consolas" panose="020B0609020204030204" pitchFamily="49" charset="0"/>
                <a:ea typeface="华文楷体" panose="02010600040101010101" pitchFamily="2" charset="-122"/>
                <a:cs typeface="Consolas" charset="0"/>
              </a:rPr>
              <a:t>{…}</a:t>
            </a:r>
            <a:endParaRPr kumimoji="1" lang="zh-CN" altLang="en-US" sz="2400" dirty="0"/>
          </a:p>
        </p:txBody>
      </p:sp>
    </p:spTree>
    <p:extLst>
      <p:ext uri="{BB962C8B-B14F-4D97-AF65-F5344CB8AC3E}">
        <p14:creationId xmlns:p14="http://schemas.microsoft.com/office/powerpoint/2010/main" val="10980200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latin typeface="微软雅黑" panose="020B0503020204020204" pitchFamily="34" charset="-122"/>
                <a:ea typeface="微软雅黑" panose="020B0503020204020204" pitchFamily="34" charset="-122"/>
              </a:rPr>
              <a:t>成员函数模板 </a:t>
            </a:r>
            <a:r>
              <a:rPr kumimoji="1" lang="en-US" altLang="zh-CN" dirty="0"/>
              <a:t>(</a:t>
            </a:r>
            <a:r>
              <a:rPr kumimoji="1" lang="zh-CN" altLang="en-US" dirty="0"/>
              <a:t>自学</a:t>
            </a:r>
            <a:r>
              <a:rPr kumimoji="1" lang="en-US" altLang="zh-CN" dirty="0"/>
              <a:t>)</a:t>
            </a:r>
            <a:endParaRPr kumimoji="1" lang="zh-CN" altLang="en-US" b="1"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400288" y="1281953"/>
            <a:ext cx="8343423" cy="5576047"/>
          </a:xfrm>
        </p:spPr>
        <p:txBody>
          <a:bodyPr>
            <a:normAutofit/>
          </a:bodyPr>
          <a:lstStyle/>
          <a:p>
            <a:pPr>
              <a:lnSpc>
                <a:spcPct val="100000"/>
              </a:lnSpc>
              <a:buSzPct val="75000"/>
              <a:buFont typeface="Wingdings" panose="05000000000000000000" pitchFamily="2" charset="2"/>
              <a:buChar char="n"/>
            </a:pPr>
            <a:r>
              <a:rPr lang="zh-CN" altLang="en-US" sz="2200" b="1" kern="100" dirty="0">
                <a:solidFill>
                  <a:srgbClr val="003366"/>
                </a:solidFill>
                <a:latin typeface="华文楷体" panose="02010600040101010101" pitchFamily="2" charset="-122"/>
                <a:ea typeface="华文楷体" panose="02010600040101010101" pitchFamily="2" charset="-122"/>
                <a:cs typeface="STKaiti" charset="-122"/>
              </a:rPr>
              <a:t>模板使用中通常可以从参数自动推导类型，</a:t>
            </a:r>
            <a:r>
              <a:rPr lang="zh-CN" altLang="en-US" sz="2200" kern="100" dirty="0">
                <a:latin typeface="华文楷体" panose="02010600040101010101" pitchFamily="2" charset="-122"/>
                <a:cs typeface="STKaiti" charset="-122"/>
              </a:rPr>
              <a:t>无法推导时需要</a:t>
            </a:r>
            <a:r>
              <a:rPr lang="zh-CN" altLang="en-US" sz="2200" b="1" kern="100" dirty="0">
                <a:solidFill>
                  <a:srgbClr val="003366"/>
                </a:solidFill>
                <a:latin typeface="华文楷体" panose="02010600040101010101" pitchFamily="2" charset="-122"/>
                <a:ea typeface="华文楷体" panose="02010600040101010101" pitchFamily="2" charset="-122"/>
                <a:cs typeface="STKaiti" charset="-122"/>
              </a:rPr>
              <a:t>指定</a:t>
            </a:r>
            <a:endParaRPr lang="en-US" altLang="zh-CN" sz="2200" b="1" kern="100" dirty="0">
              <a:solidFill>
                <a:srgbClr val="003366"/>
              </a:solidFill>
              <a:latin typeface="华文楷体" panose="02010600040101010101" pitchFamily="2" charset="-122"/>
              <a:ea typeface="华文楷体" panose="02010600040101010101" pitchFamily="2" charset="-122"/>
              <a:cs typeface="Consolas" charset="0"/>
            </a:endParaRPr>
          </a:p>
          <a:p>
            <a:pPr>
              <a:lnSpc>
                <a:spcPct val="100000"/>
              </a:lnSpc>
              <a:buSzPct val="75000"/>
              <a:buFont typeface="Wingdings" panose="05000000000000000000" pitchFamily="2" charset="2"/>
              <a:buChar char="n"/>
            </a:pPr>
            <a:r>
              <a:rPr lang="zh-CN" altLang="zh-CN" sz="2200" b="1" kern="100" dirty="0">
                <a:solidFill>
                  <a:srgbClr val="003366"/>
                </a:solidFill>
                <a:latin typeface="华文楷体" panose="02010600040101010101" pitchFamily="2" charset="-122"/>
                <a:ea typeface="华文楷体" panose="02010600040101010101" pitchFamily="2" charset="-122"/>
              </a:rPr>
              <a:t>普通</a:t>
            </a:r>
            <a:r>
              <a:rPr lang="zh-CN" altLang="mr-IN" sz="2200" b="1" kern="100" dirty="0">
                <a:solidFill>
                  <a:srgbClr val="003366"/>
                </a:solidFill>
                <a:latin typeface="华文楷体" panose="02010600040101010101" pitchFamily="2" charset="-122"/>
                <a:ea typeface="华文楷体" panose="02010600040101010101" pitchFamily="2" charset="-122"/>
              </a:rPr>
              <a:t>类模板的成员函数，也可有额外的模板参数</a:t>
            </a:r>
            <a:endParaRPr lang="en-US" altLang="zh-CN" sz="2200" b="1" kern="100" dirty="0">
              <a:solidFill>
                <a:srgbClr val="003366"/>
              </a:solidFill>
              <a:latin typeface="华文楷体" panose="02010600040101010101" pitchFamily="2" charset="-122"/>
              <a:ea typeface="华文楷体" panose="02010600040101010101" pitchFamily="2" charset="-122"/>
            </a:endParaRPr>
          </a:p>
          <a:p>
            <a:pPr marL="0" indent="0">
              <a:lnSpc>
                <a:spcPct val="100000"/>
              </a:lnSpc>
              <a:buSzPct val="75000"/>
              <a:buNone/>
            </a:pPr>
            <a:r>
              <a:rPr lang="en-US" altLang="zh-CN" sz="2200" kern="100" dirty="0">
                <a:solidFill>
                  <a:srgbClr val="7030A0"/>
                </a:solidFill>
                <a:latin typeface="Consolas" panose="020B0609020204030204" pitchFamily="49" charset="0"/>
                <a:ea typeface="华文楷体" panose="02010600040101010101" pitchFamily="2" charset="-122"/>
                <a:cs typeface="Consolas" charset="0"/>
              </a:rPr>
              <a:t> </a:t>
            </a:r>
            <a:endParaRPr lang="en-US" altLang="zh-CN" sz="2200"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
        <p:nvSpPr>
          <p:cNvPr id="5" name="幻灯片编号占位符 4"/>
          <p:cNvSpPr>
            <a:spLocks noGrp="1"/>
          </p:cNvSpPr>
          <p:nvPr>
            <p:ph type="sldNum" sz="quarter" idx="12"/>
          </p:nvPr>
        </p:nvSpPr>
        <p:spPr/>
        <p:txBody>
          <a:bodyPr/>
          <a:lstStyle/>
          <a:p>
            <a:pPr>
              <a:defRPr/>
            </a:pPr>
            <a:fld id="{BFD7BE51-03DD-4CCA-8227-D775462981B4}" type="slidenum">
              <a:rPr lang="en-US" altLang="zh-CN" smtClean="0"/>
              <a:pPr>
                <a:defRPr/>
              </a:pPr>
              <a:t>58</a:t>
            </a:fld>
            <a:endParaRPr lang="en-US" altLang="zh-CN"/>
          </a:p>
        </p:txBody>
      </p:sp>
      <p:sp>
        <p:nvSpPr>
          <p:cNvPr id="4" name="矩形 3">
            <a:extLst>
              <a:ext uri="{FF2B5EF4-FFF2-40B4-BE49-F238E27FC236}">
                <a16:creationId xmlns:a16="http://schemas.microsoft.com/office/drawing/2014/main" id="{E6716D8E-99EC-5246-AABF-1FCB65F8EB7A}"/>
              </a:ext>
            </a:extLst>
          </p:cNvPr>
          <p:cNvSpPr/>
          <p:nvPr/>
        </p:nvSpPr>
        <p:spPr>
          <a:xfrm>
            <a:off x="611560" y="2443529"/>
            <a:ext cx="8668871" cy="4308872"/>
          </a:xfrm>
          <a:prstGeom prst="rect">
            <a:avLst/>
          </a:prstGeom>
        </p:spPr>
        <p:txBody>
          <a:bodyPr wrap="square">
            <a:spAutoFit/>
          </a:bodyPr>
          <a:lstStyle/>
          <a:p>
            <a:pPr>
              <a:buSzPct val="75000"/>
            </a:pPr>
            <a:r>
              <a:rPr lang="zh-CN" altLang="en-US" sz="17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 T0&gt;</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class</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A</a:t>
            </a:r>
            <a:r>
              <a:rPr lang="mr-IN" altLang="zh-CN" sz="1700" kern="100" dirty="0">
                <a:latin typeface="Consolas" panose="020B0609020204030204" pitchFamily="49" charset="0"/>
                <a:ea typeface="华文楷体" panose="02010600040101010101" pitchFamily="2" charset="-122"/>
                <a:cs typeface="Consolas" charset="0"/>
              </a:rPr>
              <a:t> { </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T0 </a:t>
            </a:r>
            <a:r>
              <a:rPr lang="mr-IN" altLang="zh-CN" sz="1700" kern="100" dirty="0" err="1">
                <a:latin typeface="Consolas" panose="020B0609020204030204" pitchFamily="49" charset="0"/>
                <a:ea typeface="华文楷体" panose="02010600040101010101" pitchFamily="2" charset="-122"/>
                <a:cs typeface="Consolas" charset="0"/>
              </a:rPr>
              <a:t>value</a:t>
            </a:r>
            <a:r>
              <a:rPr lang="mr-IN" altLang="zh-CN" sz="1700" kern="100" dirty="0">
                <a:latin typeface="Consolas" panose="020B0609020204030204" pitchFamily="49" charset="0"/>
                <a:ea typeface="华文楷体" panose="02010600040101010101" pitchFamily="2" charset="-122"/>
                <a:cs typeface="Consolas" charset="0"/>
              </a:rPr>
              <a:t>; </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zh-CN" altLang="en-US" sz="1700" kern="100" dirty="0">
                <a:latin typeface="Consolas" panose="020B0609020204030204" pitchFamily="49" charset="0"/>
                <a:ea typeface="华文楷体" panose="02010600040101010101" pitchFamily="2" charset="-122"/>
                <a:cs typeface="Consolas" charset="0"/>
              </a:rPr>
              <a:t> </a:t>
            </a:r>
            <a:r>
              <a:rPr lang="en-US" altLang="zh-CN" sz="1700" kern="100" dirty="0">
                <a:latin typeface="Consolas" panose="020B0609020204030204" pitchFamily="49" charset="0"/>
                <a:ea typeface="华文楷体" panose="02010600040101010101" pitchFamily="2" charset="-122"/>
                <a:cs typeface="Consolas" charset="0"/>
              </a:rPr>
              <a:t>public:</a:t>
            </a: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template</a:t>
            </a:r>
            <a:r>
              <a:rPr lang="mr-IN" altLang="zh-CN" sz="1700" kern="100" dirty="0">
                <a:latin typeface="Consolas" panose="020B0609020204030204" pitchFamily="49" charset="0"/>
                <a:ea typeface="华文楷体" panose="02010600040101010101" pitchFamily="2" charset="-122"/>
                <a:cs typeface="Consolas" charset="0"/>
              </a:rPr>
              <a:t>&lt;</a:t>
            </a:r>
            <a:r>
              <a:rPr lang="mr-IN" altLang="zh-CN" sz="1700" kern="100" dirty="0" err="1">
                <a:latin typeface="Consolas" panose="020B0609020204030204" pitchFamily="49" charset="0"/>
                <a:ea typeface="华文楷体" panose="02010600040101010101" pitchFamily="2" charset="-122"/>
                <a:cs typeface="Consolas" charset="0"/>
              </a:rPr>
              <a:t>typename</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&gt; </a:t>
            </a:r>
            <a:r>
              <a:rPr lang="mr-IN" altLang="zh-CN" sz="1700" kern="100" dirty="0" err="1">
                <a:latin typeface="Consolas" panose="020B0609020204030204" pitchFamily="49" charset="0"/>
                <a:ea typeface="华文楷体" panose="02010600040101010101" pitchFamily="2" charset="-122"/>
                <a:cs typeface="Consolas" charset="0"/>
              </a:rPr>
              <a:t>void</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set</a:t>
            </a:r>
            <a:r>
              <a:rPr lang="mr-IN" altLang="zh-CN" sz="1700" kern="100" dirty="0">
                <a:latin typeface="Consolas" panose="020B0609020204030204" pitchFamily="49" charset="0"/>
                <a:ea typeface="华文楷体" panose="02010600040101010101" pitchFamily="2" charset="-122"/>
                <a:cs typeface="Consolas" charset="0"/>
              </a:rPr>
              <a:t>(</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const</a:t>
            </a:r>
            <a:r>
              <a:rPr lang="mr-IN" altLang="zh-CN" sz="1700" kern="100" dirty="0">
                <a:latin typeface="Consolas" panose="020B0609020204030204" pitchFamily="49" charset="0"/>
                <a:ea typeface="华文楷体" panose="02010600040101010101" pitchFamily="2" charset="-122"/>
                <a:cs typeface="Consolas" charset="0"/>
              </a:rPr>
              <a:t>&amp; </a:t>
            </a:r>
            <a:r>
              <a:rPr lang="mr-IN" altLang="zh-CN" sz="1700" kern="100" dirty="0" err="1">
                <a:latin typeface="Consolas" panose="020B0609020204030204" pitchFamily="49" charset="0"/>
                <a:ea typeface="华文楷体" panose="02010600040101010101" pitchFamily="2" charset="-122"/>
                <a:cs typeface="Consolas" charset="0"/>
              </a:rPr>
              <a:t>v</a:t>
            </a:r>
            <a:r>
              <a:rPr lang="mr-IN" altLang="zh-CN" sz="1700" kern="100" dirty="0">
                <a:latin typeface="Consolas" panose="020B0609020204030204" pitchFamily="49" charset="0"/>
                <a:ea typeface="华文楷体" panose="02010600040101010101" pitchFamily="2" charset="-122"/>
                <a:cs typeface="Consolas" charset="0"/>
              </a:rPr>
              <a:t>){ </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value = T0(v);</a:t>
            </a:r>
            <a:r>
              <a:rPr lang="en-US" altLang="zh-CN" sz="1700" kern="100" dirty="0">
                <a:latin typeface="Consolas" panose="020B0609020204030204" pitchFamily="49" charset="0"/>
                <a:ea typeface="华文楷体" panose="02010600040101010101" pitchFamily="2" charset="-122"/>
                <a:cs typeface="Consolas" charset="0"/>
              </a:rPr>
              <a:t> </a:t>
            </a:r>
            <a:r>
              <a:rPr lang="mr-IN" altLang="zh-CN" kern="100" dirty="0">
                <a:solidFill>
                  <a:srgbClr val="008000"/>
                </a:solidFill>
                <a:cs typeface="STKaiti" charset="-122"/>
              </a:rPr>
              <a:t>/// </a:t>
            </a:r>
            <a:r>
              <a:rPr lang="zh-CN" altLang="en-US" kern="100" dirty="0">
                <a:solidFill>
                  <a:srgbClr val="008000"/>
                </a:solidFill>
                <a:cs typeface="STKaiti" charset="-122"/>
              </a:rPr>
              <a:t>将</a:t>
            </a:r>
            <a:r>
              <a:rPr lang="en-US" altLang="zh-CN" kern="100" dirty="0">
                <a:solidFill>
                  <a:srgbClr val="008000"/>
                </a:solidFill>
                <a:cs typeface="STKaiti" charset="-122"/>
              </a:rPr>
              <a:t>T1</a:t>
            </a:r>
            <a:r>
              <a:rPr lang="zh-CN" altLang="en-US" kern="100" dirty="0">
                <a:solidFill>
                  <a:srgbClr val="008000"/>
                </a:solidFill>
                <a:cs typeface="STKaiti" charset="-122"/>
              </a:rPr>
              <a:t>转换为</a:t>
            </a:r>
            <a:r>
              <a:rPr lang="en-US" altLang="zh-CN" kern="100" dirty="0">
                <a:solidFill>
                  <a:srgbClr val="008000"/>
                </a:solidFill>
                <a:cs typeface="STKaiti" charset="-122"/>
              </a:rPr>
              <a:t>T0</a:t>
            </a:r>
            <a:r>
              <a:rPr lang="zh-CN" altLang="en-US" kern="100" dirty="0">
                <a:solidFill>
                  <a:srgbClr val="008000"/>
                </a:solidFill>
                <a:cs typeface="STKaiti" charset="-122"/>
              </a:rPr>
              <a:t>储存</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 </a:t>
            </a:r>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sz="1700" kern="100" dirty="0">
                <a:solidFill>
                  <a:srgbClr val="008000"/>
                </a:solidFill>
                <a:latin typeface="Consolas" panose="020B0609020204030204" pitchFamily="49" charset="0"/>
                <a:ea typeface="华文楷体" panose="02010600040101010101" pitchFamily="2" charset="-122"/>
                <a:cs typeface="STKaiti" charset="-122"/>
              </a:rPr>
              <a:t>在类内定义 </a:t>
            </a:r>
            <a:endParaRPr lang="en-US" altLang="zh-CN" sz="1700" kern="100" dirty="0">
              <a:solidFill>
                <a:srgbClr val="008000"/>
              </a:solidFill>
              <a:latin typeface="Consolas" panose="020B0609020204030204" pitchFamily="49" charset="0"/>
              <a:ea typeface="华文楷体" panose="02010600040101010101" pitchFamily="2" charset="-122"/>
              <a:cs typeface="STKaiti" charset="-122"/>
            </a:endParaRPr>
          </a:p>
          <a:p>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template</a:t>
            </a:r>
            <a:r>
              <a:rPr lang="mr-IN" altLang="zh-CN" sz="1700" kern="100" dirty="0">
                <a:latin typeface="Consolas" panose="020B0609020204030204" pitchFamily="49" charset="0"/>
                <a:ea typeface="华文楷体" panose="02010600040101010101" pitchFamily="2" charset="-122"/>
                <a:cs typeface="Consolas" charset="0"/>
              </a:rPr>
              <a:t>&lt;</a:t>
            </a:r>
            <a:r>
              <a:rPr lang="mr-IN" altLang="zh-CN" sz="1700" kern="100" dirty="0" err="1">
                <a:latin typeface="Consolas" panose="020B0609020204030204" pitchFamily="49" charset="0"/>
                <a:ea typeface="华文楷体" panose="02010600040101010101" pitchFamily="2" charset="-122"/>
                <a:cs typeface="Consolas" charset="0"/>
              </a:rPr>
              <a:t>typename</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&gt;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latin typeface="Consolas" panose="020B0609020204030204" pitchFamily="49" charset="0"/>
                <a:ea typeface="华文楷体" panose="02010600040101010101" pitchFamily="2" charset="-122"/>
                <a:cs typeface="Consolas" charset="0"/>
              </a:rPr>
              <a:t>get</a:t>
            </a:r>
            <a:r>
              <a:rPr lang="mr-IN" altLang="zh-CN" sz="1700" kern="100" dirty="0">
                <a:latin typeface="Consolas" panose="020B0609020204030204" pitchFamily="49" charset="0"/>
                <a:ea typeface="华文楷体" panose="02010600040101010101" pitchFamily="2" charset="-122"/>
                <a:cs typeface="Consolas" charset="0"/>
              </a:rPr>
              <a:t>();</a:t>
            </a:r>
            <a:endParaRPr lang="en-US" altLang="zh-CN" sz="1700" kern="100" dirty="0">
              <a:latin typeface="Consolas" panose="020B0609020204030204" pitchFamily="49" charset="0"/>
              <a:ea typeface="华文楷体" panose="02010600040101010101" pitchFamily="2" charset="-122"/>
              <a:cs typeface="Consolas" charset="0"/>
            </a:endParaRPr>
          </a:p>
          <a:p>
            <a:r>
              <a:rPr lang="en-US" altLang="zh-CN" sz="1700" kern="100" dirty="0">
                <a:latin typeface="Consolas" panose="020B0609020204030204" pitchFamily="49" charset="0"/>
                <a:ea typeface="华文楷体" panose="02010600040101010101" pitchFamily="2" charset="-122"/>
                <a:cs typeface="Consolas" charset="0"/>
              </a:rPr>
              <a:t> </a:t>
            </a:r>
            <a:r>
              <a:rPr lang="zh-CN" altLang="en-US"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a:t>
            </a:r>
            <a:endParaRPr lang="en-US" altLang="zh-CN" sz="1700" kern="100" dirty="0">
              <a:latin typeface="Consolas" panose="020B0609020204030204" pitchFamily="49" charset="0"/>
              <a:ea typeface="华文楷体" panose="02010600040101010101" pitchFamily="2" charset="-122"/>
              <a:cs typeface="Consolas" charset="0"/>
            </a:endParaRPr>
          </a:p>
          <a:p>
            <a:r>
              <a:rPr lang="zh-CN" altLang="en-US" sz="1700" kern="100" dirty="0">
                <a:solidFill>
                  <a:srgbClr val="7030A0"/>
                </a:solidFill>
                <a:latin typeface="Consolas" panose="020B0609020204030204" pitchFamily="49" charset="0"/>
                <a:ea typeface="华文楷体" panose="02010600040101010101" pitchFamily="2" charset="-122"/>
                <a:cs typeface="Consolas" charset="0"/>
              </a:rPr>
              <a:t>  </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template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&lt;</a:t>
            </a:r>
            <a:r>
              <a:rPr lang="mr-IN" altLang="zh-CN" sz="1700" kern="100" dirty="0" err="1">
                <a:solidFill>
                  <a:srgbClr val="7030A0"/>
                </a:solidFill>
                <a:latin typeface="Consolas" panose="020B0609020204030204" pitchFamily="49" charset="0"/>
                <a:ea typeface="华文楷体" panose="02010600040101010101" pitchFamily="2" charset="-122"/>
                <a:cs typeface="Consolas" charset="0"/>
              </a:rPr>
              <a:t>typename</a:t>
            </a:r>
            <a:r>
              <a:rPr lang="mr-IN" altLang="zh-CN" sz="1700" kern="100" dirty="0">
                <a:solidFill>
                  <a:srgbClr val="7030A0"/>
                </a:solidFill>
                <a:latin typeface="Consolas" panose="020B0609020204030204" pitchFamily="49" charset="0"/>
                <a:ea typeface="华文楷体" panose="02010600040101010101" pitchFamily="2" charset="-122"/>
                <a:cs typeface="Consolas" charset="0"/>
              </a:rPr>
              <a:t> T0&gt;</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err="1">
                <a:solidFill>
                  <a:srgbClr val="FF0000"/>
                </a:solidFill>
                <a:latin typeface="Consolas" panose="020B0609020204030204" pitchFamily="49" charset="0"/>
                <a:ea typeface="华文楷体" panose="02010600040101010101" pitchFamily="2" charset="-122"/>
                <a:cs typeface="Consolas" charset="0"/>
              </a:rPr>
              <a:t>template</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&lt;</a:t>
            </a:r>
            <a:r>
              <a:rPr lang="mr-IN" altLang="zh-CN" sz="1700" kern="100" dirty="0" err="1">
                <a:solidFill>
                  <a:srgbClr val="FF0000"/>
                </a:solidFill>
                <a:latin typeface="Consolas" panose="020B0609020204030204" pitchFamily="49" charset="0"/>
                <a:ea typeface="华文楷体" panose="02010600040101010101" pitchFamily="2" charset="-122"/>
                <a:cs typeface="Consolas" charset="0"/>
              </a:rPr>
              <a:t>typename</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 T1&gt; </a:t>
            </a:r>
            <a:endParaRPr lang="en-US" altLang="zh-CN" sz="1700" kern="100" dirty="0">
              <a:solidFill>
                <a:srgbClr val="FF0000"/>
              </a:solidFill>
              <a:latin typeface="Consolas" panose="020B0609020204030204" pitchFamily="49" charset="0"/>
              <a:ea typeface="华文楷体" panose="02010600040101010101" pitchFamily="2" charset="-122"/>
              <a:cs typeface="Consolas" charset="0"/>
            </a:endParaRPr>
          </a:p>
          <a:p>
            <a:r>
              <a:rPr lang="en-US" altLang="zh-CN" sz="1700" kern="100" dirty="0">
                <a:solidFill>
                  <a:srgbClr val="FF0000"/>
                </a:solidFill>
                <a:latin typeface="Consolas" panose="020B0609020204030204" pitchFamily="49" charset="0"/>
                <a:ea typeface="华文楷体" panose="02010600040101010101" pitchFamily="2" charset="-122"/>
                <a:cs typeface="Consolas" charset="0"/>
              </a:rPr>
              <a:t> </a:t>
            </a:r>
            <a:r>
              <a:rPr lang="zh-CN" altLang="en-US" sz="1700" kern="100" dirty="0">
                <a:solidFill>
                  <a:srgbClr val="FF0000"/>
                </a:solidFill>
                <a:latin typeface="Consolas" panose="020B0609020204030204" pitchFamily="49" charset="0"/>
                <a:ea typeface="华文楷体" panose="02010600040101010101" pitchFamily="2" charset="-122"/>
                <a:cs typeface="Consolas" charset="0"/>
              </a:rPr>
              <a:t> </a:t>
            </a:r>
            <a:r>
              <a:rPr lang="mr-IN" altLang="zh-CN" sz="1700" kern="100" dirty="0">
                <a:solidFill>
                  <a:srgbClr val="FF0000"/>
                </a:solidFill>
                <a:latin typeface="Consolas" panose="020B0609020204030204" pitchFamily="49" charset="0"/>
                <a:ea typeface="华文楷体" panose="02010600040101010101" pitchFamily="2" charset="-122"/>
                <a:cs typeface="Consolas" charset="0"/>
              </a:rPr>
              <a:t>T1</a:t>
            </a:r>
            <a:r>
              <a:rPr lang="mr-IN" altLang="zh-CN" sz="1700" kern="100" dirty="0">
                <a:latin typeface="Consolas" panose="020B0609020204030204" pitchFamily="49" charset="0"/>
                <a:ea typeface="华文楷体" panose="02010600040101010101" pitchFamily="2" charset="-122"/>
                <a:cs typeface="Consolas" charset="0"/>
              </a:rPr>
              <a:t> </a:t>
            </a:r>
            <a:r>
              <a:rPr lang="mr-IN" altLang="zh-CN" sz="1700" b="1" u="sng" kern="100" dirty="0" err="1">
                <a:latin typeface="Consolas" panose="020B0609020204030204" pitchFamily="49" charset="0"/>
                <a:ea typeface="华文楷体" panose="02010600040101010101" pitchFamily="2" charset="-122"/>
                <a:cs typeface="Consolas" charset="0"/>
              </a:rPr>
              <a:t>A</a:t>
            </a:r>
            <a:r>
              <a:rPr lang="en-US" altLang="zh-CN" sz="1700" b="1" u="sng" kern="100" dirty="0">
                <a:latin typeface="Consolas" panose="020B0609020204030204" pitchFamily="49" charset="0"/>
                <a:ea typeface="华文楷体" panose="02010600040101010101" pitchFamily="2" charset="-122"/>
                <a:cs typeface="Consolas" charset="0"/>
              </a:rPr>
              <a:t>&lt;T0&gt;</a:t>
            </a:r>
            <a:r>
              <a:rPr lang="mr-IN" altLang="zh-CN" sz="1700" kern="100" dirty="0">
                <a:latin typeface="Consolas" panose="020B0609020204030204" pitchFamily="49" charset="0"/>
                <a:ea typeface="华文楷体" panose="02010600040101010101" pitchFamily="2" charset="-122"/>
                <a:cs typeface="Consolas" charset="0"/>
              </a:rPr>
              <a:t>::</a:t>
            </a:r>
            <a:r>
              <a:rPr lang="mr-IN" altLang="zh-CN" sz="1700" kern="100" dirty="0" err="1">
                <a:latin typeface="Consolas" panose="020B0609020204030204" pitchFamily="49" charset="0"/>
                <a:ea typeface="华文楷体" panose="02010600040101010101" pitchFamily="2" charset="-122"/>
                <a:cs typeface="Consolas" charset="0"/>
              </a:rPr>
              <a:t>get</a:t>
            </a:r>
            <a:r>
              <a:rPr lang="mr-IN" altLang="zh-CN" sz="1700" kern="100" dirty="0">
                <a:latin typeface="Consolas" panose="020B0609020204030204" pitchFamily="49" charset="0"/>
                <a:ea typeface="华文楷体" panose="02010600040101010101" pitchFamily="2" charset="-122"/>
                <a:cs typeface="Consolas" charset="0"/>
              </a:rPr>
              <a:t>(){</a:t>
            </a:r>
            <a:r>
              <a:rPr lang="en-US" altLang="zh-CN" sz="1700" kern="100" dirty="0">
                <a:latin typeface="Consolas" panose="020B0609020204030204" pitchFamily="49" charset="0"/>
                <a:ea typeface="华文楷体" panose="02010600040101010101" pitchFamily="2" charset="-122"/>
                <a:cs typeface="Consolas" charset="0"/>
              </a:rPr>
              <a:t> </a:t>
            </a:r>
            <a:r>
              <a:rPr lang="mr-IN" altLang="zh-CN" sz="1700" kern="100" dirty="0">
                <a:latin typeface="Consolas" panose="020B0609020204030204" pitchFamily="49" charset="0"/>
                <a:ea typeface="华文楷体" panose="02010600040101010101" pitchFamily="2" charset="-122"/>
                <a:cs typeface="Consolas" charset="0"/>
              </a:rPr>
              <a:t>return T1(value);} </a:t>
            </a:r>
            <a:r>
              <a:rPr lang="mr-IN" altLang="zh-CN" kern="100" dirty="0">
                <a:solidFill>
                  <a:srgbClr val="008000"/>
                </a:solidFill>
                <a:latin typeface="Consolas" panose="020B0609020204030204" pitchFamily="49" charset="0"/>
                <a:ea typeface="华文楷体" panose="02010600040101010101" pitchFamily="2" charset="-122"/>
                <a:cs typeface="STKaiti" charset="-122"/>
              </a:rPr>
              <a:t>/// </a:t>
            </a:r>
            <a:r>
              <a:rPr lang="zh-CN" altLang="mr-IN" kern="100" dirty="0">
                <a:solidFill>
                  <a:srgbClr val="008000"/>
                </a:solidFill>
                <a:latin typeface="Consolas" panose="020B0609020204030204" pitchFamily="49" charset="0"/>
                <a:ea typeface="华文楷体" panose="02010600040101010101" pitchFamily="2" charset="-122"/>
                <a:cs typeface="STKaiti" charset="-122"/>
              </a:rPr>
              <a:t>类外定义</a:t>
            </a:r>
            <a:r>
              <a:rPr lang="zh-CN" altLang="en-US" kern="100" dirty="0">
                <a:solidFill>
                  <a:srgbClr val="008000"/>
                </a:solidFill>
                <a:latin typeface="Consolas" panose="020B0609020204030204" pitchFamily="49" charset="0"/>
                <a:ea typeface="华文楷体" panose="02010600040101010101" pitchFamily="2" charset="-122"/>
                <a:cs typeface="STKaiti" charset="-122"/>
              </a:rPr>
              <a:t>，</a:t>
            </a:r>
            <a:r>
              <a:rPr lang="mr-IN" altLang="zh-CN" kern="100" dirty="0">
                <a:solidFill>
                  <a:srgbClr val="008000"/>
                </a:solidFill>
                <a:cs typeface="STKaiti" charset="-122"/>
              </a:rPr>
              <a:t> </a:t>
            </a:r>
            <a:r>
              <a:rPr lang="zh-CN" altLang="en-US" kern="100" dirty="0">
                <a:solidFill>
                  <a:srgbClr val="008000"/>
                </a:solidFill>
                <a:cs typeface="STKaiti" charset="-122"/>
              </a:rPr>
              <a:t>将</a:t>
            </a:r>
            <a:r>
              <a:rPr lang="en-US" altLang="zh-CN" kern="100" dirty="0">
                <a:solidFill>
                  <a:srgbClr val="008000"/>
                </a:solidFill>
                <a:cs typeface="STKaiti" charset="-122"/>
              </a:rPr>
              <a:t>T0</a:t>
            </a:r>
            <a:r>
              <a:rPr lang="zh-CN" altLang="en-US" kern="100" dirty="0">
                <a:solidFill>
                  <a:srgbClr val="008000"/>
                </a:solidFill>
                <a:cs typeface="STKaiti" charset="-122"/>
              </a:rPr>
              <a:t>转换为</a:t>
            </a:r>
            <a:r>
              <a:rPr lang="en-US" altLang="zh-CN" kern="100" dirty="0">
                <a:solidFill>
                  <a:srgbClr val="008000"/>
                </a:solidFill>
                <a:cs typeface="STKaiti" charset="-122"/>
              </a:rPr>
              <a:t>T1</a:t>
            </a:r>
            <a:r>
              <a:rPr lang="zh-CN" altLang="en-US" kern="100" dirty="0">
                <a:solidFill>
                  <a:srgbClr val="008000"/>
                </a:solidFill>
                <a:cs typeface="STKaiti" charset="-122"/>
              </a:rPr>
              <a:t>返回</a:t>
            </a:r>
            <a:endParaRPr lang="en-US" altLang="zh-CN" sz="1700" kern="100" dirty="0">
              <a:solidFill>
                <a:srgbClr val="000000"/>
              </a:solidFill>
              <a:latin typeface="Consolas" panose="020B0609020204030204" pitchFamily="49" charset="0"/>
              <a:ea typeface="华文楷体" panose="02010600040101010101" pitchFamily="2" charset="-122"/>
              <a:cs typeface="Consolas" charset="0"/>
            </a:endParaRPr>
          </a:p>
          <a:p>
            <a:r>
              <a:rPr lang="zh-CN" altLang="en-US" sz="1700"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main() {</a:t>
            </a:r>
          </a:p>
          <a:p>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A&lt;</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int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&gt; a;</a:t>
            </a:r>
          </a:p>
          <a:p>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a.set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(5);      </a:t>
            </a:r>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a:t>
            </a:r>
            <a:r>
              <a:rPr lang="zh-CN" altLang="en-US" sz="1700" b="1" kern="100" dirty="0">
                <a:solidFill>
                  <a:srgbClr val="00B050"/>
                </a:solidFill>
                <a:latin typeface="Consolas" panose="020B0609020204030204" pitchFamily="49" charset="0"/>
                <a:ea typeface="华文楷体" panose="02010600040101010101" pitchFamily="2" charset="-122"/>
                <a:cs typeface="Consolas" charset="0"/>
              </a:rPr>
              <a:t>自动推导</a:t>
            </a:r>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5</a:t>
            </a:r>
            <a:r>
              <a:rPr lang="zh-CN" altLang="en-US" sz="1700" b="1" kern="100" dirty="0">
                <a:solidFill>
                  <a:srgbClr val="00B050"/>
                </a:solidFill>
                <a:latin typeface="Consolas" panose="020B0609020204030204" pitchFamily="49" charset="0"/>
                <a:ea typeface="华文楷体" panose="02010600040101010101" pitchFamily="2" charset="-122"/>
                <a:cs typeface="Consolas" charset="0"/>
              </a:rPr>
              <a:t>为整数类型</a:t>
            </a:r>
            <a:endParaRPr lang="en-US" altLang="zh-CN" sz="1700" b="1" kern="100" dirty="0">
              <a:solidFill>
                <a:srgbClr val="00B050"/>
              </a:solidFill>
              <a:latin typeface="Consolas" panose="020B0609020204030204" pitchFamily="49" charset="0"/>
              <a:ea typeface="华文楷体" panose="02010600040101010101" pitchFamily="2" charset="-122"/>
              <a:cs typeface="Consolas" charset="0"/>
            </a:endParaRPr>
          </a:p>
          <a:p>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    double t = </a:t>
            </a:r>
            <a:r>
              <a:rPr lang="en-US" altLang="zh-CN" sz="1700" kern="100" dirty="0" err="1">
                <a:solidFill>
                  <a:srgbClr val="000000"/>
                </a:solidFill>
                <a:latin typeface="Consolas" panose="020B0609020204030204" pitchFamily="49" charset="0"/>
                <a:ea typeface="华文楷体" panose="02010600040101010101" pitchFamily="2" charset="-122"/>
                <a:cs typeface="Consolas" charset="0"/>
              </a:rPr>
              <a:t>a.get</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&lt;</a:t>
            </a:r>
            <a:r>
              <a:rPr lang="en-US" altLang="zh-CN" sz="1700" b="1" kern="100" dirty="0">
                <a:solidFill>
                  <a:srgbClr val="FF0000"/>
                </a:solidFill>
                <a:latin typeface="Consolas" panose="020B0609020204030204" pitchFamily="49" charset="0"/>
                <a:ea typeface="华文楷体" panose="02010600040101010101" pitchFamily="2" charset="-122"/>
                <a:cs typeface="Consolas" charset="0"/>
              </a:rPr>
              <a:t>double</a:t>
            </a:r>
            <a:r>
              <a:rPr lang="en-US" altLang="zh-CN" sz="1700" kern="100" dirty="0">
                <a:solidFill>
                  <a:srgbClr val="000000"/>
                </a:solidFill>
                <a:latin typeface="Consolas" panose="020B0609020204030204" pitchFamily="49" charset="0"/>
                <a:ea typeface="华文楷体" panose="02010600040101010101" pitchFamily="2" charset="-122"/>
                <a:cs typeface="Consolas" charset="0"/>
              </a:rPr>
              <a:t>&gt;();    </a:t>
            </a:r>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a:t>
            </a:r>
            <a:r>
              <a:rPr lang="zh-CN" altLang="en-US" sz="1700" b="1" kern="100" dirty="0">
                <a:solidFill>
                  <a:srgbClr val="00B050"/>
                </a:solidFill>
                <a:latin typeface="Consolas" panose="020B0609020204030204" pitchFamily="49" charset="0"/>
                <a:ea typeface="华文楷体" panose="02010600040101010101" pitchFamily="2" charset="-122"/>
                <a:cs typeface="Consolas" charset="0"/>
              </a:rPr>
              <a:t>手动指定返回值类型</a:t>
            </a:r>
            <a:endParaRPr lang="en-US" altLang="zh-CN" sz="1700" b="1" kern="100" dirty="0">
              <a:solidFill>
                <a:srgbClr val="00B050"/>
              </a:solidFill>
              <a:latin typeface="Consolas" panose="020B0609020204030204" pitchFamily="49" charset="0"/>
              <a:ea typeface="华文楷体" panose="02010600040101010101" pitchFamily="2" charset="-122"/>
              <a:cs typeface="Consolas" charset="0"/>
            </a:endParaRPr>
          </a:p>
          <a:p>
            <a:r>
              <a:rPr lang="en-US" altLang="zh-CN" sz="1700" b="1" kern="100" dirty="0">
                <a:solidFill>
                  <a:srgbClr val="00B050"/>
                </a:solidFill>
                <a:latin typeface="Consolas" panose="020B0609020204030204" pitchFamily="49" charset="0"/>
                <a:ea typeface="华文楷体" panose="02010600040101010101" pitchFamily="2" charset="-122"/>
                <a:cs typeface="Consolas" charset="0"/>
              </a:rPr>
              <a:t>	</a:t>
            </a:r>
            <a:r>
              <a:rPr lang="en-US" altLang="zh-CN" sz="1700" kern="100" dirty="0">
                <a:latin typeface="Consolas" panose="020B0609020204030204" pitchFamily="49" charset="0"/>
                <a:ea typeface="华文楷体" panose="02010600040101010101" pitchFamily="2" charset="-122"/>
                <a:cs typeface="Consolas" charset="0"/>
              </a:rPr>
              <a:t>return 0;</a:t>
            </a:r>
          </a:p>
          <a:p>
            <a:r>
              <a:rPr lang="en-US" altLang="zh-CN" sz="1700" kern="100" dirty="0">
                <a:solidFill>
                  <a:srgbClr val="000000"/>
                </a:solidFill>
                <a:latin typeface="Consolas" panose="020B0609020204030204" pitchFamily="49" charset="0"/>
                <a:ea typeface="华文楷体" panose="02010600040101010101" pitchFamily="2" charset="-122"/>
                <a:cs typeface="STKaiti" charset="-122"/>
              </a:rPr>
              <a:t>  }</a:t>
            </a:r>
            <a:endParaRPr lang="en-US" altLang="zh-CN" sz="1700" kern="100" dirty="0">
              <a:solidFill>
                <a:schemeClr val="accent4">
                  <a:lumMod val="50000"/>
                </a:schemeClr>
              </a:solidFill>
              <a:latin typeface="Consolas" panose="020B0609020204030204" pitchFamily="49" charset="0"/>
              <a:ea typeface="华文楷体" panose="02010600040101010101" pitchFamily="2" charset="-122"/>
              <a:cs typeface="STKaiti" charset="-122"/>
            </a:endParaRPr>
          </a:p>
        </p:txBody>
      </p:sp>
    </p:spTree>
    <p:extLst>
      <p:ext uri="{BB962C8B-B14F-4D97-AF65-F5344CB8AC3E}">
        <p14:creationId xmlns:p14="http://schemas.microsoft.com/office/powerpoint/2010/main" val="41172349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EE5A-7510-4C4A-BEC3-5DDE18AD568E}"/>
              </a:ext>
            </a:extLst>
          </p:cNvPr>
          <p:cNvSpPr>
            <a:spLocks noGrp="1"/>
          </p:cNvSpPr>
          <p:nvPr>
            <p:ph type="title"/>
          </p:nvPr>
        </p:nvSpPr>
        <p:spPr/>
        <p:txBody>
          <a:bodyPr/>
          <a:lstStyle/>
          <a:p>
            <a:r>
              <a:rPr lang="zh-CN" altLang="en-US" dirty="0"/>
              <a:t>课后练习 </a:t>
            </a:r>
            <a:r>
              <a:rPr lang="en-US" altLang="zh-CN" dirty="0"/>
              <a:t>1</a:t>
            </a:r>
            <a:endParaRPr lang="en-US" dirty="0"/>
          </a:p>
        </p:txBody>
      </p:sp>
      <p:sp>
        <p:nvSpPr>
          <p:cNvPr id="3" name="Content Placeholder 2">
            <a:extLst>
              <a:ext uri="{FF2B5EF4-FFF2-40B4-BE49-F238E27FC236}">
                <a16:creationId xmlns:a16="http://schemas.microsoft.com/office/drawing/2014/main" id="{2FFE598A-7EC9-416C-A557-CAFF91B7E991}"/>
              </a:ext>
            </a:extLst>
          </p:cNvPr>
          <p:cNvSpPr>
            <a:spLocks noGrp="1"/>
          </p:cNvSpPr>
          <p:nvPr>
            <p:ph idx="1"/>
          </p:nvPr>
        </p:nvSpPr>
        <p:spPr/>
        <p:txBody>
          <a:bodyPr/>
          <a:lstStyle/>
          <a:p>
            <a:r>
              <a:rPr lang="zh-CN" altLang="en-US" dirty="0"/>
              <a:t>我们在学函数重载的时候知道，编译器只通过函数名和参数列表来区分不同的函数，因此重载的函数和原函数不能只有返回值不同。那么在重写和虚函数的情况下呢？现在有以下代码，试试看能不能编译通过，如果不行，则修改它使得能编译通过。运行编译后的程序，看看结果是否符合你的预期。尝试解释在重载、重写、虚函数重写的情况下 </a:t>
            </a:r>
            <a:r>
              <a:rPr lang="en-US" altLang="zh-CN" dirty="0" err="1"/>
              <a:t>c++</a:t>
            </a:r>
            <a:r>
              <a:rPr lang="en-US" altLang="zh-CN" dirty="0"/>
              <a:t> </a:t>
            </a:r>
            <a:r>
              <a:rPr lang="zh-CN" altLang="en-US" dirty="0"/>
              <a:t>为什么要这样设计。</a:t>
            </a:r>
            <a:endParaRPr lang="en-US" dirty="0"/>
          </a:p>
        </p:txBody>
      </p:sp>
      <p:sp>
        <p:nvSpPr>
          <p:cNvPr id="4" name="Slide Number Placeholder 3">
            <a:extLst>
              <a:ext uri="{FF2B5EF4-FFF2-40B4-BE49-F238E27FC236}">
                <a16:creationId xmlns:a16="http://schemas.microsoft.com/office/drawing/2014/main" id="{6C6701C6-0B21-4CD0-87E1-981BC9EAEC01}"/>
              </a:ext>
            </a:extLst>
          </p:cNvPr>
          <p:cNvSpPr>
            <a:spLocks noGrp="1"/>
          </p:cNvSpPr>
          <p:nvPr>
            <p:ph type="sldNum" sz="quarter" idx="12"/>
          </p:nvPr>
        </p:nvSpPr>
        <p:spPr/>
        <p:txBody>
          <a:bodyPr/>
          <a:lstStyle/>
          <a:p>
            <a:pPr>
              <a:defRPr/>
            </a:pPr>
            <a:fld id="{BFD7BE51-03DD-4CCA-8227-D775462981B4}" type="slidenum">
              <a:rPr lang="en-US" altLang="zh-CN" smtClean="0"/>
              <a:pPr>
                <a:defRPr/>
              </a:pPr>
              <a:t>59</a:t>
            </a:fld>
            <a:endParaRPr lang="en-US" altLang="zh-CN"/>
          </a:p>
        </p:txBody>
      </p:sp>
    </p:spTree>
    <p:extLst>
      <p:ext uri="{BB962C8B-B14F-4D97-AF65-F5344CB8AC3E}">
        <p14:creationId xmlns:p14="http://schemas.microsoft.com/office/powerpoint/2010/main" val="2127458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95536" y="404664"/>
            <a:ext cx="8534772" cy="6370975"/>
          </a:xfrm>
          <a:prstGeom prst="rect">
            <a:avLst/>
          </a:prstGeom>
        </p:spPr>
        <p:txBody>
          <a:bodyPr wrap="square">
            <a:spAutoFit/>
          </a:bodyPr>
          <a:lstStyle/>
          <a:p>
            <a:r>
              <a:rPr lang="en-US" altLang="zh-CN" sz="1700" dirty="0">
                <a:solidFill>
                  <a:srgbClr val="6E200D"/>
                </a:solidFill>
                <a:latin typeface="Consolas" charset="0"/>
                <a:ea typeface="Consolas" charset="0"/>
                <a:cs typeface="Consolas" charset="0"/>
              </a:rPr>
              <a:t>#include </a:t>
            </a:r>
            <a:r>
              <a:rPr lang="en-US" altLang="zh-CN" sz="1700" dirty="0">
                <a:solidFill>
                  <a:srgbClr val="BA0011"/>
                </a:solidFill>
                <a:latin typeface="Consolas" charset="0"/>
                <a:ea typeface="Consolas" charset="0"/>
                <a:cs typeface="Consolas" charset="0"/>
              </a:rPr>
              <a:t>&lt;</a:t>
            </a:r>
            <a:r>
              <a:rPr lang="en-US" altLang="zh-CN" sz="1700" dirty="0" err="1">
                <a:solidFill>
                  <a:srgbClr val="BA0011"/>
                </a:solidFill>
                <a:latin typeface="Consolas" charset="0"/>
                <a:ea typeface="Consolas" charset="0"/>
                <a:cs typeface="Consolas" charset="0"/>
              </a:rPr>
              <a:t>iostream</a:t>
            </a:r>
            <a:r>
              <a:rPr lang="en-US" altLang="zh-CN" sz="1700" dirty="0">
                <a:solidFill>
                  <a:srgbClr val="BA0011"/>
                </a:solidFill>
                <a:latin typeface="Consolas" charset="0"/>
                <a:ea typeface="Consolas" charset="0"/>
                <a:cs typeface="Consolas" charset="0"/>
              </a:rPr>
              <a:t>&gt;</a:t>
            </a:r>
            <a:endParaRPr lang="en-US" altLang="zh-CN" sz="1700" dirty="0">
              <a:solidFill>
                <a:srgbClr val="6E200D"/>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using</a:t>
            </a:r>
            <a:r>
              <a:rPr lang="en-US" altLang="zh-CN"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namespace</a:t>
            </a:r>
            <a:r>
              <a:rPr lang="en-US" altLang="zh-CN" sz="1700" dirty="0">
                <a:solidFill>
                  <a:srgbClr val="000000"/>
                </a:solidFill>
                <a:latin typeface="Consolas" charset="0"/>
                <a:ea typeface="Consolas" charset="0"/>
                <a:cs typeface="Consolas" charset="0"/>
              </a:rPr>
              <a:t> </a:t>
            </a:r>
            <a:r>
              <a:rPr lang="en-US" altLang="zh-CN" sz="1700" dirty="0" err="1">
                <a:solidFill>
                  <a:srgbClr val="000000"/>
                </a:solidFill>
                <a:latin typeface="Consolas" charset="0"/>
                <a:ea typeface="Consolas" charset="0"/>
                <a:cs typeface="Consolas" charset="0"/>
              </a:rPr>
              <a:t>std</a:t>
            </a:r>
            <a:r>
              <a:rPr lang="en-US" altLang="zh-CN" sz="1700" dirty="0">
                <a:solidFill>
                  <a:srgbClr val="000000"/>
                </a:solidFill>
                <a:latin typeface="Consolas" charset="0"/>
                <a:ea typeface="Consolas" charset="0"/>
                <a:cs typeface="Consolas" charset="0"/>
              </a:rPr>
              <a:t>;</a:t>
            </a:r>
          </a:p>
          <a:p>
            <a:endParaRPr lang="en-US" altLang="zh-CN"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a:t>
            </a:r>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public:</a:t>
            </a:r>
            <a:r>
              <a:rPr lang="en-US" altLang="zh-CN" sz="1700" dirty="0">
                <a:solidFill>
                  <a:srgbClr val="000000"/>
                </a:solidFill>
                <a:latin typeface="Consolas" charset="0"/>
                <a:ea typeface="Consolas" charset="0"/>
                <a:cs typeface="Consolas" charset="0"/>
              </a:rPr>
              <a:t>  </a:t>
            </a:r>
          </a:p>
          <a:p>
            <a:r>
              <a:rPr lang="en-US" altLang="zh-CN"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virtual void</a:t>
            </a:r>
            <a:r>
              <a:rPr lang="zh-CN" altLang="en-US" sz="1700" dirty="0">
                <a:solidFill>
                  <a:srgbClr val="B40062"/>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motion()=0;</a:t>
            </a:r>
          </a:p>
          <a:p>
            <a:r>
              <a:rPr lang="en-US" altLang="zh-CN" sz="1700" dirty="0">
                <a:solidFill>
                  <a:srgbClr val="000000"/>
                </a:solidFill>
                <a:latin typeface="Consolas" charset="0"/>
                <a:ea typeface="Consolas" charset="0"/>
                <a:cs typeface="Consolas" charset="0"/>
              </a:rPr>
              <a:t>};</a:t>
            </a:r>
            <a:endParaRPr lang="zh-CN" altLang="en-US"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void</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Pet::motion(){</a:t>
            </a:r>
            <a:r>
              <a:rPr lang="zh-CN" altLang="en-US" sz="1700" dirty="0">
                <a:solidFill>
                  <a:srgbClr val="000000"/>
                </a:solidFill>
                <a:latin typeface="Consolas" charset="0"/>
                <a:ea typeface="Consolas" charset="0"/>
                <a:cs typeface="Consolas" charset="0"/>
              </a:rPr>
              <a:t> </a:t>
            </a:r>
            <a:r>
              <a:rPr lang="en-US" altLang="zh-CN" sz="1700" dirty="0" err="1">
                <a:solidFill>
                  <a:srgbClr val="000000"/>
                </a:solidFill>
                <a:latin typeface="Consolas" charset="0"/>
                <a:ea typeface="Consolas" charset="0"/>
                <a:cs typeface="Consolas" charset="0"/>
              </a:rPr>
              <a:t>cout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&lt;&lt; </a:t>
            </a:r>
            <a:r>
              <a:rPr lang="en-US" altLang="zh-CN" sz="1700" dirty="0">
                <a:solidFill>
                  <a:srgbClr val="BA0011"/>
                </a:solidFill>
                <a:latin typeface="Consolas" charset="0"/>
                <a:ea typeface="Consolas" charset="0"/>
                <a:cs typeface="Consolas" charset="0"/>
              </a:rPr>
              <a:t>"Pet</a:t>
            </a:r>
            <a:r>
              <a:rPr lang="zh-CN" altLang="en-US" sz="1700" dirty="0">
                <a:solidFill>
                  <a:srgbClr val="BA0011"/>
                </a:solidFill>
                <a:latin typeface="Consolas" charset="0"/>
                <a:ea typeface="Consolas" charset="0"/>
                <a:cs typeface="Consolas" charset="0"/>
              </a:rPr>
              <a:t> </a:t>
            </a:r>
            <a:r>
              <a:rPr lang="en-US" altLang="zh-CN" sz="1700" dirty="0">
                <a:solidFill>
                  <a:srgbClr val="BA0011"/>
                </a:solidFill>
                <a:latin typeface="Consolas" charset="0"/>
                <a:ea typeface="Consolas" charset="0"/>
                <a:cs typeface="Consolas" charset="0"/>
              </a:rPr>
              <a:t>motion:</a:t>
            </a:r>
            <a:r>
              <a:rPr lang="zh-CN" altLang="en-US" sz="1700" dirty="0">
                <a:solidFill>
                  <a:srgbClr val="BA0011"/>
                </a:solidFill>
                <a:latin typeface="Consolas" charset="0"/>
                <a:ea typeface="Consolas" charset="0"/>
                <a:cs typeface="Consolas" charset="0"/>
              </a:rPr>
              <a:t> </a:t>
            </a:r>
            <a:r>
              <a:rPr lang="en-US" altLang="zh-CN" sz="1700" dirty="0">
                <a:solidFill>
                  <a:srgbClr val="BA0011"/>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&lt;&lt; </a:t>
            </a:r>
            <a:r>
              <a:rPr lang="en-US" altLang="zh-CN" sz="1700" dirty="0" err="1">
                <a:solidFill>
                  <a:srgbClr val="000000"/>
                </a:solidFill>
                <a:latin typeface="Consolas" charset="0"/>
                <a:ea typeface="Consolas" charset="0"/>
                <a:cs typeface="Consolas" charset="0"/>
              </a:rPr>
              <a:t>endl</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a:t>
            </a:r>
            <a:r>
              <a:rPr lang="en-US" altLang="zh-CN" sz="1700" dirty="0">
                <a:solidFill>
                  <a:srgbClr val="000000"/>
                </a:solidFill>
                <a:latin typeface="Consolas" charset="0"/>
                <a:ea typeface="Consolas" charset="0"/>
                <a:cs typeface="Consolas" charset="0"/>
              </a:rPr>
              <a:t> Dog: </a:t>
            </a:r>
            <a:r>
              <a:rPr lang="en-US" altLang="zh-CN" sz="1700" dirty="0">
                <a:solidFill>
                  <a:srgbClr val="B40062"/>
                </a:solidFill>
                <a:latin typeface="Consolas" charset="0"/>
                <a:ea typeface="Consolas" charset="0"/>
                <a:cs typeface="Consolas" charset="0"/>
              </a:rPr>
              <a:t>public</a:t>
            </a:r>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public: </a:t>
            </a:r>
          </a:p>
          <a:p>
            <a:r>
              <a:rPr lang="en-US" altLang="zh-CN" sz="1700" dirty="0">
                <a:solidFill>
                  <a:srgbClr val="B40062"/>
                </a:solidFill>
                <a:latin typeface="Consolas" charset="0"/>
                <a:ea typeface="Consolas" charset="0"/>
                <a:cs typeface="Consolas" charset="0"/>
              </a:rPr>
              <a:t>  void</a:t>
            </a:r>
            <a:r>
              <a:rPr lang="en-US" altLang="zh-CN" sz="1700" dirty="0">
                <a:solidFill>
                  <a:srgbClr val="000000"/>
                </a:solidFill>
                <a:latin typeface="Consolas" charset="0"/>
                <a:ea typeface="Consolas" charset="0"/>
                <a:cs typeface="Consolas" charset="0"/>
              </a:rPr>
              <a:t> motion() </a:t>
            </a:r>
            <a:r>
              <a:rPr lang="en-US" altLang="zh-CN" sz="1700" dirty="0">
                <a:solidFill>
                  <a:srgbClr val="B40062"/>
                </a:solidFill>
                <a:latin typeface="Consolas" charset="0"/>
                <a:ea typeface="Consolas" charset="0"/>
                <a:cs typeface="Consolas" charset="0"/>
              </a:rPr>
              <a:t>override </a:t>
            </a:r>
            <a:r>
              <a:rPr lang="en-US" altLang="zh-CN" sz="1700" dirty="0">
                <a:solidFill>
                  <a:srgbClr val="000000"/>
                </a:solidFill>
                <a:latin typeface="Consolas" charset="0"/>
                <a:ea typeface="Consolas" charset="0"/>
                <a:cs typeface="Consolas" charset="0"/>
              </a:rPr>
              <a:t>{Pet::motion(); </a:t>
            </a:r>
            <a:r>
              <a:rPr lang="en-US" altLang="zh-CN" sz="1700" dirty="0" err="1">
                <a:solidFill>
                  <a:srgbClr val="000000"/>
                </a:solidFill>
                <a:latin typeface="Consolas" charset="0"/>
                <a:ea typeface="Consolas" charset="0"/>
                <a:cs typeface="Consolas" charset="0"/>
              </a:rPr>
              <a:t>cout</a:t>
            </a:r>
            <a:r>
              <a:rPr lang="en-US" altLang="zh-CN" sz="1700" dirty="0">
                <a:solidFill>
                  <a:srgbClr val="000000"/>
                </a:solidFill>
                <a:latin typeface="Consolas" charset="0"/>
                <a:ea typeface="Consolas" charset="0"/>
                <a:cs typeface="Consolas" charset="0"/>
              </a:rPr>
              <a:t> &lt;&lt; </a:t>
            </a:r>
            <a:r>
              <a:rPr lang="en-US" altLang="zh-CN" sz="1700" dirty="0">
                <a:solidFill>
                  <a:srgbClr val="BA0011"/>
                </a:solidFill>
                <a:latin typeface="Consolas" charset="0"/>
                <a:ea typeface="Consolas" charset="0"/>
                <a:cs typeface="Consolas" charset="0"/>
              </a:rPr>
              <a:t>"dog run" </a:t>
            </a:r>
            <a:r>
              <a:rPr lang="en-US" altLang="zh-CN" sz="1700" dirty="0">
                <a:solidFill>
                  <a:srgbClr val="000000"/>
                </a:solidFill>
                <a:latin typeface="Consolas" charset="0"/>
                <a:ea typeface="Consolas" charset="0"/>
                <a:cs typeface="Consolas" charset="0"/>
              </a:rPr>
              <a:t>&lt;&lt; </a:t>
            </a:r>
            <a:r>
              <a:rPr lang="en-US" altLang="zh-CN" sz="1700" dirty="0" err="1">
                <a:solidFill>
                  <a:srgbClr val="000000"/>
                </a:solidFill>
                <a:latin typeface="Consolas" charset="0"/>
                <a:ea typeface="Consolas" charset="0"/>
                <a:cs typeface="Consolas" charset="0"/>
              </a:rPr>
              <a:t>endl</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000000"/>
                </a:solidFill>
                <a:latin typeface="Consolas" charset="0"/>
                <a:ea typeface="Consolas" charset="0"/>
                <a:cs typeface="Consolas" charset="0"/>
              </a:rPr>
              <a:t>};</a:t>
            </a:r>
            <a:endParaRPr lang="zh-CN" altLang="en-US" sz="1700" dirty="0">
              <a:solidFill>
                <a:srgbClr val="B40062"/>
              </a:solidFill>
              <a:latin typeface="Consolas" charset="0"/>
              <a:ea typeface="Consolas" charset="0"/>
              <a:cs typeface="Consolas" charset="0"/>
            </a:endParaRPr>
          </a:p>
          <a:p>
            <a:r>
              <a:rPr lang="en-US" altLang="zh-CN" sz="1700" dirty="0">
                <a:solidFill>
                  <a:srgbClr val="B40062"/>
                </a:solidFill>
                <a:latin typeface="Consolas" charset="0"/>
                <a:ea typeface="Consolas" charset="0"/>
                <a:cs typeface="Consolas" charset="0"/>
              </a:rPr>
              <a:t>class</a:t>
            </a:r>
            <a:r>
              <a:rPr lang="en-US" altLang="zh-CN" sz="1700" dirty="0">
                <a:solidFill>
                  <a:srgbClr val="000000"/>
                </a:solidFill>
                <a:latin typeface="Consolas" charset="0"/>
                <a:ea typeface="Consolas" charset="0"/>
                <a:cs typeface="Consolas" charset="0"/>
              </a:rPr>
              <a:t> Bird: </a:t>
            </a:r>
            <a:r>
              <a:rPr lang="en-US" altLang="zh-CN" sz="1700" dirty="0">
                <a:solidFill>
                  <a:srgbClr val="B40062"/>
                </a:solidFill>
                <a:latin typeface="Consolas" charset="0"/>
                <a:ea typeface="Consolas" charset="0"/>
                <a:cs typeface="Consolas" charset="0"/>
              </a:rPr>
              <a:t>public</a:t>
            </a:r>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p>
          <a:p>
            <a:r>
              <a:rPr lang="en-US" altLang="zh-CN" sz="1700" dirty="0">
                <a:solidFill>
                  <a:srgbClr val="B40062"/>
                </a:solidFill>
                <a:latin typeface="Consolas" charset="0"/>
                <a:ea typeface="Consolas" charset="0"/>
                <a:cs typeface="Consolas" charset="0"/>
              </a:rPr>
              <a:t>public: </a:t>
            </a:r>
          </a:p>
          <a:p>
            <a:r>
              <a:rPr lang="en-US" altLang="zh-CN" sz="1700" dirty="0">
                <a:solidFill>
                  <a:srgbClr val="B40062"/>
                </a:solidFill>
                <a:latin typeface="Consolas" charset="0"/>
                <a:ea typeface="Consolas" charset="0"/>
                <a:cs typeface="Consolas" charset="0"/>
              </a:rPr>
              <a:t>  void</a:t>
            </a:r>
            <a:r>
              <a:rPr lang="en-US" altLang="zh-CN" sz="1700" dirty="0">
                <a:solidFill>
                  <a:srgbClr val="000000"/>
                </a:solidFill>
                <a:latin typeface="Consolas" charset="0"/>
                <a:ea typeface="Consolas" charset="0"/>
                <a:cs typeface="Consolas" charset="0"/>
              </a:rPr>
              <a:t> motion() </a:t>
            </a:r>
            <a:r>
              <a:rPr lang="en-US" altLang="zh-CN" sz="1700" dirty="0">
                <a:solidFill>
                  <a:srgbClr val="B40062"/>
                </a:solidFill>
                <a:latin typeface="Consolas" charset="0"/>
                <a:ea typeface="Consolas" charset="0"/>
                <a:cs typeface="Consolas" charset="0"/>
              </a:rPr>
              <a:t>override </a:t>
            </a:r>
            <a:r>
              <a:rPr lang="en-US" altLang="zh-CN" sz="1700" dirty="0">
                <a:solidFill>
                  <a:srgbClr val="000000"/>
                </a:solidFill>
                <a:latin typeface="Consolas" charset="0"/>
                <a:ea typeface="Consolas" charset="0"/>
                <a:cs typeface="Consolas" charset="0"/>
              </a:rPr>
              <a:t>{Pet::motion(); </a:t>
            </a:r>
            <a:r>
              <a:rPr lang="en-US" altLang="zh-CN" sz="1700" dirty="0" err="1">
                <a:solidFill>
                  <a:srgbClr val="000000"/>
                </a:solidFill>
                <a:latin typeface="Consolas" charset="0"/>
                <a:ea typeface="Consolas" charset="0"/>
                <a:cs typeface="Consolas" charset="0"/>
              </a:rPr>
              <a:t>cout</a:t>
            </a:r>
            <a:r>
              <a:rPr lang="en-US" altLang="zh-CN" sz="1700" dirty="0">
                <a:solidFill>
                  <a:srgbClr val="000000"/>
                </a:solidFill>
                <a:latin typeface="Consolas" charset="0"/>
                <a:ea typeface="Consolas" charset="0"/>
                <a:cs typeface="Consolas" charset="0"/>
              </a:rPr>
              <a:t> &lt;&lt; </a:t>
            </a:r>
            <a:r>
              <a:rPr lang="en-US" altLang="zh-CN" sz="1700" dirty="0">
                <a:solidFill>
                  <a:srgbClr val="BA0011"/>
                </a:solidFill>
                <a:latin typeface="Consolas" charset="0"/>
                <a:ea typeface="Consolas" charset="0"/>
                <a:cs typeface="Consolas" charset="0"/>
              </a:rPr>
              <a:t>"bird fly" </a:t>
            </a:r>
            <a:r>
              <a:rPr lang="en-US" altLang="zh-CN" sz="1700" dirty="0">
                <a:solidFill>
                  <a:srgbClr val="000000"/>
                </a:solidFill>
                <a:latin typeface="Consolas" charset="0"/>
                <a:ea typeface="Consolas" charset="0"/>
                <a:cs typeface="Consolas" charset="0"/>
              </a:rPr>
              <a:t>&lt;&lt; </a:t>
            </a:r>
            <a:r>
              <a:rPr lang="en-US" altLang="zh-CN" sz="1700" dirty="0" err="1">
                <a:solidFill>
                  <a:srgbClr val="000000"/>
                </a:solidFill>
                <a:latin typeface="Consolas" charset="0"/>
                <a:ea typeface="Consolas" charset="0"/>
                <a:cs typeface="Consolas" charset="0"/>
              </a:rPr>
              <a:t>endl</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endParaRPr lang="en-US" altLang="zh-CN" sz="1700" dirty="0">
              <a:solidFill>
                <a:srgbClr val="000000"/>
              </a:solidFill>
              <a:latin typeface="Consolas" charset="0"/>
              <a:ea typeface="Consolas" charset="0"/>
              <a:cs typeface="Consolas" charset="0"/>
            </a:endParaRPr>
          </a:p>
          <a:p>
            <a:r>
              <a:rPr lang="en-US" altLang="zh-CN" sz="1700" dirty="0">
                <a:solidFill>
                  <a:srgbClr val="000000"/>
                </a:solidFill>
                <a:latin typeface="Consolas" charset="0"/>
                <a:ea typeface="Consolas" charset="0"/>
                <a:cs typeface="Consolas" charset="0"/>
              </a:rPr>
              <a:t>};</a:t>
            </a:r>
          </a:p>
          <a:p>
            <a:r>
              <a:rPr lang="en-US" altLang="zh-CN" sz="1700" dirty="0" err="1">
                <a:solidFill>
                  <a:srgbClr val="B40062"/>
                </a:solidFill>
                <a:latin typeface="Consolas" charset="0"/>
                <a:ea typeface="Consolas" charset="0"/>
                <a:cs typeface="Consolas" charset="0"/>
              </a:rPr>
              <a:t>int</a:t>
            </a:r>
            <a:r>
              <a:rPr lang="en-US" altLang="zh-CN" sz="1700" dirty="0">
                <a:solidFill>
                  <a:srgbClr val="000000"/>
                </a:solidFill>
                <a:latin typeface="Consolas" charset="0"/>
                <a:ea typeface="Consolas" charset="0"/>
                <a:cs typeface="Consolas" charset="0"/>
              </a:rPr>
              <a:t> main() {</a:t>
            </a:r>
          </a:p>
          <a:p>
            <a:r>
              <a:rPr lang="en-US" altLang="zh-CN" sz="1700" dirty="0">
                <a:solidFill>
                  <a:srgbClr val="000000"/>
                </a:solidFill>
                <a:latin typeface="Consolas" charset="0"/>
                <a:ea typeface="Consolas" charset="0"/>
                <a:cs typeface="Consolas" charset="0"/>
              </a:rPr>
              <a:t>  Pet*</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new </a:t>
            </a:r>
            <a:r>
              <a:rPr lang="en-US" altLang="zh-CN" sz="1700" dirty="0">
                <a:solidFill>
                  <a:srgbClr val="000000"/>
                </a:solidFill>
                <a:latin typeface="Consolas" charset="0"/>
                <a:ea typeface="Consolas" charset="0"/>
                <a:cs typeface="Consolas" charset="0"/>
              </a:rPr>
              <a:t>Dog;</a:t>
            </a:r>
            <a:r>
              <a:rPr lang="zh-CN" altLang="en-US" sz="1700" dirty="0">
                <a:solidFill>
                  <a:srgbClr val="000000"/>
                </a:solidFill>
                <a:latin typeface="Consolas" charset="0"/>
                <a:ea typeface="Consolas" charset="0"/>
                <a:cs typeface="Consolas" charset="0"/>
              </a:rPr>
              <a:t> </a:t>
            </a:r>
            <a:r>
              <a:rPr lang="en-US" altLang="zh-CN" sz="1700" dirty="0">
                <a:solidFill>
                  <a:srgbClr val="1D8519"/>
                </a:solidFill>
                <a:latin typeface="Menlo-Regular" charset="0"/>
              </a:rPr>
              <a:t>///</a:t>
            </a:r>
            <a:r>
              <a:rPr lang="zh-CN" altLang="en-US" sz="1700" dirty="0">
                <a:solidFill>
                  <a:srgbClr val="1D8519"/>
                </a:solidFill>
                <a:latin typeface="Menlo-Regular" charset="0"/>
              </a:rPr>
              <a:t> 向上类型转换</a:t>
            </a:r>
          </a:p>
          <a:p>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p-&gt;motion();</a:t>
            </a:r>
          </a:p>
          <a:p>
            <a:r>
              <a:rPr lang="en-US" altLang="zh-CN" sz="1700" dirty="0">
                <a:solidFill>
                  <a:srgbClr val="000000"/>
                </a:solidFill>
                <a:latin typeface="Consolas" charset="0"/>
                <a:ea typeface="Consolas" charset="0"/>
                <a:cs typeface="Consolas" charset="0"/>
              </a:rPr>
              <a:t>  p</a:t>
            </a:r>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a:t>
            </a:r>
            <a:r>
              <a:rPr lang="zh-CN" altLang="en-US" sz="1700" dirty="0">
                <a:solidFill>
                  <a:srgbClr val="000000"/>
                </a:solidFill>
                <a:latin typeface="Consolas" charset="0"/>
                <a:ea typeface="Consolas" charset="0"/>
                <a:cs typeface="Consolas" charset="0"/>
              </a:rPr>
              <a:t> </a:t>
            </a:r>
            <a:r>
              <a:rPr lang="en-US" altLang="zh-CN" sz="1700" dirty="0">
                <a:solidFill>
                  <a:srgbClr val="B40062"/>
                </a:solidFill>
                <a:latin typeface="Consolas" charset="0"/>
                <a:ea typeface="Consolas" charset="0"/>
                <a:cs typeface="Consolas" charset="0"/>
              </a:rPr>
              <a:t>new </a:t>
            </a:r>
            <a:r>
              <a:rPr lang="en-US" altLang="zh-CN" sz="1700" dirty="0">
                <a:solidFill>
                  <a:srgbClr val="000000"/>
                </a:solidFill>
                <a:latin typeface="Consolas" charset="0"/>
                <a:ea typeface="Consolas" charset="0"/>
                <a:cs typeface="Consolas" charset="0"/>
              </a:rPr>
              <a:t>Bird;</a:t>
            </a:r>
            <a:r>
              <a:rPr lang="zh-CN" altLang="en-US" sz="1700" dirty="0">
                <a:solidFill>
                  <a:srgbClr val="000000"/>
                </a:solidFill>
                <a:latin typeface="Consolas" charset="0"/>
                <a:ea typeface="Consolas" charset="0"/>
                <a:cs typeface="Consolas" charset="0"/>
              </a:rPr>
              <a:t> </a:t>
            </a:r>
            <a:r>
              <a:rPr lang="en-US" altLang="zh-CN" sz="1700" dirty="0">
                <a:solidFill>
                  <a:srgbClr val="1D8519"/>
                </a:solidFill>
                <a:latin typeface="Menlo-Regular" charset="0"/>
              </a:rPr>
              <a:t>///</a:t>
            </a:r>
            <a:r>
              <a:rPr lang="zh-CN" altLang="en-US" sz="1700" dirty="0">
                <a:solidFill>
                  <a:srgbClr val="1D8519"/>
                </a:solidFill>
                <a:latin typeface="Menlo-Regular" charset="0"/>
              </a:rPr>
              <a:t> 向上类型转换</a:t>
            </a:r>
          </a:p>
          <a:p>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p-&gt;motion();</a:t>
            </a:r>
            <a:endParaRPr lang="zh-CN" altLang="en-US" sz="1700" dirty="0">
              <a:solidFill>
                <a:srgbClr val="000000"/>
              </a:solidFill>
              <a:latin typeface="Consolas" charset="0"/>
              <a:ea typeface="Consolas" charset="0"/>
              <a:cs typeface="Consolas" charset="0"/>
            </a:endParaRPr>
          </a:p>
          <a:p>
            <a:r>
              <a:rPr lang="zh-CN" altLang="en-US" sz="1700" dirty="0">
                <a:solidFill>
                  <a:srgbClr val="000000"/>
                </a:solidFill>
                <a:latin typeface="Consolas" charset="0"/>
                <a:ea typeface="Consolas" charset="0"/>
                <a:cs typeface="Consolas" charset="0"/>
              </a:rPr>
              <a:t>  </a:t>
            </a:r>
            <a:r>
              <a:rPr lang="en-US" altLang="zh-CN" sz="1700" dirty="0">
                <a:solidFill>
                  <a:srgbClr val="000000"/>
                </a:solidFill>
                <a:latin typeface="Consolas" charset="0"/>
                <a:ea typeface="Consolas" charset="0"/>
                <a:cs typeface="Consolas" charset="0"/>
              </a:rPr>
              <a:t>//p = </a:t>
            </a:r>
            <a:r>
              <a:rPr lang="en-US" altLang="zh-CN" sz="1700" dirty="0">
                <a:solidFill>
                  <a:srgbClr val="B40062"/>
                </a:solidFill>
                <a:latin typeface="Consolas" charset="0"/>
                <a:ea typeface="Consolas" charset="0"/>
                <a:cs typeface="Consolas" charset="0"/>
              </a:rPr>
              <a:t>new </a:t>
            </a:r>
            <a:r>
              <a:rPr lang="en-US" altLang="zh-CN" sz="1700" dirty="0">
                <a:solidFill>
                  <a:srgbClr val="000000"/>
                </a:solidFill>
                <a:latin typeface="Consolas" charset="0"/>
                <a:ea typeface="Consolas" charset="0"/>
                <a:cs typeface="Consolas" charset="0"/>
              </a:rPr>
              <a:t>Pet; </a:t>
            </a:r>
            <a:r>
              <a:rPr lang="en-US" altLang="zh-CN" sz="1700" dirty="0">
                <a:solidFill>
                  <a:srgbClr val="1D8519"/>
                </a:solidFill>
                <a:latin typeface="Menlo-Regular" charset="0"/>
              </a:rPr>
              <a:t>/// </a:t>
            </a:r>
            <a:r>
              <a:rPr lang="zh-CN" altLang="en-US" sz="1700" dirty="0">
                <a:solidFill>
                  <a:srgbClr val="1D8519"/>
                </a:solidFill>
                <a:latin typeface="Menlo-Regular" charset="0"/>
              </a:rPr>
              <a:t>不允许定义抽象类对象</a:t>
            </a:r>
            <a:endParaRPr lang="en-US" altLang="zh-CN" sz="1700" dirty="0">
              <a:solidFill>
                <a:srgbClr val="1D8519"/>
              </a:solidFill>
              <a:latin typeface="Menlo-Regular" charset="0"/>
            </a:endParaRPr>
          </a:p>
          <a:p>
            <a:r>
              <a:rPr lang="en-US" altLang="zh-CN" sz="1700" dirty="0">
                <a:solidFill>
                  <a:srgbClr val="000000"/>
                </a:solidFill>
                <a:latin typeface="Consolas" charset="0"/>
                <a:ea typeface="Consolas" charset="0"/>
                <a:cs typeface="Consolas" charset="0"/>
              </a:rPr>
              <a:t>  return 0;</a:t>
            </a:r>
            <a:endParaRPr lang="en-US" altLang="zh-CN" sz="1700" dirty="0">
              <a:solidFill>
                <a:srgbClr val="1D8519"/>
              </a:solidFill>
              <a:latin typeface="Menlo-Regular" charset="0"/>
            </a:endParaRPr>
          </a:p>
          <a:p>
            <a:r>
              <a:rPr lang="en-US" altLang="zh-CN" sz="1700" dirty="0">
                <a:solidFill>
                  <a:srgbClr val="000000"/>
                </a:solidFill>
                <a:latin typeface="Consolas" charset="0"/>
                <a:ea typeface="Consolas" charset="0"/>
                <a:cs typeface="Consolas" charset="0"/>
              </a:rPr>
              <a:t>}</a:t>
            </a:r>
          </a:p>
        </p:txBody>
      </p:sp>
      <p:sp>
        <p:nvSpPr>
          <p:cNvPr id="2" name="标题 1"/>
          <p:cNvSpPr>
            <a:spLocks noGrp="1"/>
          </p:cNvSpPr>
          <p:nvPr>
            <p:ph type="title"/>
          </p:nvPr>
        </p:nvSpPr>
        <p:spPr>
          <a:xfrm>
            <a:off x="5476256" y="168882"/>
            <a:ext cx="3454052" cy="1325563"/>
          </a:xfrm>
        </p:spPr>
        <p:txBody>
          <a:bodyPr/>
          <a:lstStyle/>
          <a:p>
            <a:pPr algn="r"/>
            <a:r>
              <a:rPr kumimoji="1" lang="zh-CN" altLang="en-US" dirty="0">
                <a:solidFill>
                  <a:srgbClr val="0070C0"/>
                </a:solidFill>
              </a:rPr>
              <a:t>纯虚函数与抽象类示例</a:t>
            </a:r>
          </a:p>
        </p:txBody>
      </p:sp>
      <p:sp>
        <p:nvSpPr>
          <p:cNvPr id="7" name="矩形 6"/>
          <p:cNvSpPr/>
          <p:nvPr/>
        </p:nvSpPr>
        <p:spPr>
          <a:xfrm>
            <a:off x="6228184" y="5373216"/>
            <a:ext cx="3454052" cy="1200329"/>
          </a:xfrm>
          <a:prstGeom prst="rect">
            <a:avLst/>
          </a:prstGeom>
        </p:spPr>
        <p:txBody>
          <a:bodyPr wrap="square">
            <a:spAutoFit/>
          </a:bodyPr>
          <a:lstStyle/>
          <a:p>
            <a:r>
              <a:rPr lang="en-US" altLang="zh-CN" b="1" dirty="0">
                <a:solidFill>
                  <a:srgbClr val="00B050"/>
                </a:solidFill>
                <a:latin typeface="AndaleMono" charset="0"/>
              </a:rPr>
              <a:t>Pet motion: </a:t>
            </a:r>
          </a:p>
          <a:p>
            <a:r>
              <a:rPr lang="en-US" altLang="zh-CN" b="1" dirty="0">
                <a:solidFill>
                  <a:srgbClr val="00B050"/>
                </a:solidFill>
                <a:latin typeface="AndaleMono" charset="0"/>
              </a:rPr>
              <a:t>dog run</a:t>
            </a:r>
            <a:endParaRPr lang="zh-CN" altLang="en-US" b="1" dirty="0">
              <a:solidFill>
                <a:srgbClr val="00B050"/>
              </a:solidFill>
              <a:latin typeface="AndaleMono" charset="0"/>
            </a:endParaRPr>
          </a:p>
          <a:p>
            <a:r>
              <a:rPr lang="en-US" altLang="zh-CN" b="1" dirty="0">
                <a:solidFill>
                  <a:srgbClr val="00B050"/>
                </a:solidFill>
                <a:latin typeface="AndaleMono" charset="0"/>
              </a:rPr>
              <a:t>Pet motion: </a:t>
            </a:r>
          </a:p>
          <a:p>
            <a:r>
              <a:rPr lang="en-US" altLang="zh-CN" b="1" dirty="0">
                <a:solidFill>
                  <a:srgbClr val="00B050"/>
                </a:solidFill>
                <a:latin typeface="AndaleMono" charset="0"/>
              </a:rPr>
              <a:t>bird fly</a:t>
            </a:r>
            <a:endParaRPr lang="zh-CN" altLang="en-US" b="1" dirty="0">
              <a:solidFill>
                <a:srgbClr val="00B050"/>
              </a:solidFill>
            </a:endParaRPr>
          </a:p>
        </p:txBody>
      </p:sp>
      <p:sp>
        <p:nvSpPr>
          <p:cNvPr id="8" name="文本框 7"/>
          <p:cNvSpPr txBox="1"/>
          <p:nvPr/>
        </p:nvSpPr>
        <p:spPr>
          <a:xfrm>
            <a:off x="6297860" y="4911551"/>
            <a:ext cx="1415772" cy="461665"/>
          </a:xfrm>
          <a:prstGeom prst="rect">
            <a:avLst/>
          </a:prstGeom>
          <a:solidFill>
            <a:srgbClr val="FFFF00"/>
          </a:solidFill>
        </p:spPr>
        <p:txBody>
          <a:bodyPr wrap="none" rtlCol="0">
            <a:spAutoFit/>
          </a:bodyPr>
          <a:lstStyle/>
          <a:p>
            <a:r>
              <a:rPr kumimoji="1" lang="zh-CN" altLang="en-US" sz="2400" b="1" dirty="0"/>
              <a:t>运行结果</a:t>
            </a:r>
          </a:p>
        </p:txBody>
      </p:sp>
    </p:spTree>
    <p:extLst>
      <p:ext uri="{BB962C8B-B14F-4D97-AF65-F5344CB8AC3E}">
        <p14:creationId xmlns:p14="http://schemas.microsoft.com/office/powerpoint/2010/main" val="8373674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AF840-6147-4190-A154-05946A0FED4D}"/>
              </a:ext>
            </a:extLst>
          </p:cNvPr>
          <p:cNvSpPr>
            <a:spLocks noGrp="1"/>
          </p:cNvSpPr>
          <p:nvPr>
            <p:ph idx="1"/>
          </p:nvPr>
        </p:nvSpPr>
        <p:spPr>
          <a:xfrm>
            <a:off x="467544" y="295858"/>
            <a:ext cx="9577064" cy="6266283"/>
          </a:xfrm>
        </p:spPr>
        <p:txBody>
          <a:bodyPr/>
          <a:lstStyle/>
          <a:p>
            <a:pPr marL="0" indent="0">
              <a:lnSpc>
                <a:spcPct val="80000"/>
              </a:lnSpc>
              <a:buNone/>
            </a:pPr>
            <a:r>
              <a:rPr lang="en-US" sz="1600" dirty="0">
                <a:solidFill>
                  <a:schemeClr val="tx1"/>
                </a:solidFill>
              </a:rPr>
              <a:t>#include &lt;iostream&gt;</a:t>
            </a:r>
          </a:p>
          <a:p>
            <a:pPr>
              <a:lnSpc>
                <a:spcPct val="80000"/>
              </a:lnSpc>
            </a:pPr>
            <a:endParaRPr lang="en-US" sz="1600" dirty="0">
              <a:solidFill>
                <a:schemeClr val="tx1"/>
              </a:solidFill>
            </a:endParaRPr>
          </a:p>
          <a:p>
            <a:pPr marL="0" indent="0">
              <a:lnSpc>
                <a:spcPct val="80000"/>
              </a:lnSpc>
              <a:buNone/>
            </a:pPr>
            <a:r>
              <a:rPr lang="en-US" sz="1600" dirty="0">
                <a:solidFill>
                  <a:schemeClr val="tx1"/>
                </a:solidFill>
              </a:rPr>
              <a:t>class Base {</a:t>
            </a:r>
          </a:p>
          <a:p>
            <a:pPr marL="0" indent="0">
              <a:lnSpc>
                <a:spcPct val="80000"/>
              </a:lnSpc>
              <a:buNone/>
            </a:pPr>
            <a:r>
              <a:rPr lang="en-US" sz="1600" dirty="0">
                <a:solidFill>
                  <a:schemeClr val="tx1"/>
                </a:solidFill>
              </a:rPr>
              <a:t>public:</a:t>
            </a:r>
          </a:p>
          <a:p>
            <a:pPr marL="0" indent="0">
              <a:lnSpc>
                <a:spcPct val="80000"/>
              </a:lnSpc>
              <a:buNone/>
            </a:pPr>
            <a:r>
              <a:rPr lang="en-US" sz="1600" dirty="0">
                <a:solidFill>
                  <a:schemeClr val="tx1"/>
                </a:solidFill>
              </a:rPr>
              <a:t>    virtual void f() {std::</a:t>
            </a:r>
            <a:r>
              <a:rPr lang="en-US" sz="1600" dirty="0" err="1">
                <a:solidFill>
                  <a:schemeClr val="tx1"/>
                </a:solidFill>
              </a:rPr>
              <a:t>cout</a:t>
            </a:r>
            <a:r>
              <a:rPr lang="en-US" sz="1600" dirty="0">
                <a:solidFill>
                  <a:schemeClr val="tx1"/>
                </a:solidFill>
              </a:rPr>
              <a:t> &lt;&lt; "Call Base void f() "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virtual void g() {std::</a:t>
            </a:r>
            <a:r>
              <a:rPr lang="en-US" sz="1600" dirty="0" err="1">
                <a:solidFill>
                  <a:schemeClr val="tx1"/>
                </a:solidFill>
              </a:rPr>
              <a:t>cout</a:t>
            </a:r>
            <a:r>
              <a:rPr lang="en-US" sz="1600" dirty="0">
                <a:solidFill>
                  <a:schemeClr val="tx1"/>
                </a:solidFill>
              </a:rPr>
              <a:t> &lt;&lt; "Call Base void g() "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void h() {std::</a:t>
            </a:r>
            <a:r>
              <a:rPr lang="en-US" sz="1600" dirty="0" err="1">
                <a:solidFill>
                  <a:schemeClr val="tx1"/>
                </a:solidFill>
              </a:rPr>
              <a:t>cout</a:t>
            </a:r>
            <a:r>
              <a:rPr lang="en-US" sz="1600" dirty="0">
                <a:solidFill>
                  <a:schemeClr val="tx1"/>
                </a:solidFill>
              </a:rPr>
              <a:t> &lt;&lt; "Call Base void h()"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a:t>
            </a:r>
          </a:p>
          <a:p>
            <a:pPr marL="0" indent="0">
              <a:lnSpc>
                <a:spcPct val="80000"/>
              </a:lnSpc>
              <a:buNone/>
            </a:pPr>
            <a:r>
              <a:rPr lang="en-US" sz="1600" dirty="0">
                <a:solidFill>
                  <a:schemeClr val="tx1"/>
                </a:solidFill>
              </a:rPr>
              <a:t>class Derived : public Base {</a:t>
            </a:r>
          </a:p>
          <a:p>
            <a:pPr marL="0" indent="0">
              <a:lnSpc>
                <a:spcPct val="80000"/>
              </a:lnSpc>
              <a:buNone/>
            </a:pPr>
            <a:r>
              <a:rPr lang="en-US" sz="1600" dirty="0">
                <a:solidFill>
                  <a:schemeClr val="tx1"/>
                </a:solidFill>
              </a:rPr>
              <a:t>public:</a:t>
            </a:r>
          </a:p>
          <a:p>
            <a:pPr marL="0" indent="0">
              <a:lnSpc>
                <a:spcPct val="80000"/>
              </a:lnSpc>
              <a:buNone/>
            </a:pPr>
            <a:r>
              <a:rPr lang="en-US" sz="1600" dirty="0">
                <a:solidFill>
                  <a:schemeClr val="tx1"/>
                </a:solidFill>
              </a:rPr>
              <a:t>    void f() { std::</a:t>
            </a:r>
            <a:r>
              <a:rPr lang="en-US" sz="1600" dirty="0" err="1">
                <a:solidFill>
                  <a:schemeClr val="tx1"/>
                </a:solidFill>
              </a:rPr>
              <a:t>cout</a:t>
            </a:r>
            <a:r>
              <a:rPr lang="en-US" sz="1600" dirty="0">
                <a:solidFill>
                  <a:schemeClr val="tx1"/>
                </a:solidFill>
              </a:rPr>
              <a:t> &lt;&lt; "Call Derive void f() " &lt;&lt; std::</a:t>
            </a:r>
            <a:r>
              <a:rPr lang="en-US" sz="1600" dirty="0" err="1">
                <a:solidFill>
                  <a:schemeClr val="tx1"/>
                </a:solidFill>
              </a:rPr>
              <a:t>endl</a:t>
            </a:r>
            <a:r>
              <a:rPr lang="en-US" sz="1600" dirty="0">
                <a:solidFill>
                  <a:schemeClr val="tx1"/>
                </a:solidFill>
              </a:rPr>
              <a:t>; }</a:t>
            </a:r>
          </a:p>
          <a:p>
            <a:pPr marL="0" indent="0">
              <a:lnSpc>
                <a:spcPct val="80000"/>
              </a:lnSpc>
              <a:buNone/>
            </a:pPr>
            <a:r>
              <a:rPr lang="en-US" sz="1600" dirty="0">
                <a:solidFill>
                  <a:schemeClr val="tx1"/>
                </a:solidFill>
              </a:rPr>
              <a:t>    int g() {</a:t>
            </a:r>
          </a:p>
          <a:p>
            <a:pPr marL="0" indent="0">
              <a:lnSpc>
                <a:spcPct val="80000"/>
              </a:lnSpc>
              <a:buNone/>
            </a:pPr>
            <a:r>
              <a:rPr lang="en-US" sz="1600" dirty="0">
                <a:solidFill>
                  <a:schemeClr val="tx1"/>
                </a:solidFill>
              </a:rPr>
              <a:t>        std::</a:t>
            </a:r>
            <a:r>
              <a:rPr lang="en-US" sz="1600" dirty="0" err="1">
                <a:solidFill>
                  <a:schemeClr val="tx1"/>
                </a:solidFill>
              </a:rPr>
              <a:t>cout</a:t>
            </a:r>
            <a:r>
              <a:rPr lang="en-US" sz="1600" dirty="0">
                <a:solidFill>
                  <a:schemeClr val="tx1"/>
                </a:solidFill>
              </a:rPr>
              <a:t> &lt;&lt; "Call Derive int g()"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return 0;</a:t>
            </a:r>
          </a:p>
          <a:p>
            <a:pPr marL="0" indent="0">
              <a:lnSpc>
                <a:spcPct val="80000"/>
              </a:lnSpc>
              <a:buNone/>
            </a:pPr>
            <a:r>
              <a:rPr lang="en-US" sz="1600" dirty="0">
                <a:solidFill>
                  <a:schemeClr val="tx1"/>
                </a:solidFill>
              </a:rPr>
              <a:t>    }</a:t>
            </a:r>
          </a:p>
          <a:p>
            <a:pPr marL="0" indent="0">
              <a:lnSpc>
                <a:spcPct val="80000"/>
              </a:lnSpc>
              <a:buNone/>
            </a:pPr>
            <a:r>
              <a:rPr lang="en-US" sz="1600" dirty="0">
                <a:solidFill>
                  <a:schemeClr val="tx1"/>
                </a:solidFill>
              </a:rPr>
              <a:t>    int h() {</a:t>
            </a:r>
          </a:p>
          <a:p>
            <a:pPr marL="0" indent="0">
              <a:lnSpc>
                <a:spcPct val="80000"/>
              </a:lnSpc>
              <a:buNone/>
            </a:pPr>
            <a:r>
              <a:rPr lang="en-US" sz="1600" dirty="0">
                <a:solidFill>
                  <a:schemeClr val="tx1"/>
                </a:solidFill>
              </a:rPr>
              <a:t>        std::</a:t>
            </a:r>
            <a:r>
              <a:rPr lang="en-US" sz="1600" dirty="0" err="1">
                <a:solidFill>
                  <a:schemeClr val="tx1"/>
                </a:solidFill>
              </a:rPr>
              <a:t>cout</a:t>
            </a:r>
            <a:r>
              <a:rPr lang="en-US" sz="1600" dirty="0">
                <a:solidFill>
                  <a:schemeClr val="tx1"/>
                </a:solidFill>
              </a:rPr>
              <a:t> &lt;&lt; "Call Base int h()" &lt;&lt; std::</a:t>
            </a:r>
            <a:r>
              <a:rPr lang="en-US" sz="1600" dirty="0" err="1">
                <a:solidFill>
                  <a:schemeClr val="tx1"/>
                </a:solidFill>
              </a:rPr>
              <a:t>endl</a:t>
            </a:r>
            <a:r>
              <a:rPr lang="en-US" sz="1600" dirty="0">
                <a:solidFill>
                  <a:schemeClr val="tx1"/>
                </a:solidFill>
              </a:rPr>
              <a:t>;</a:t>
            </a:r>
          </a:p>
          <a:p>
            <a:pPr marL="0" indent="0">
              <a:lnSpc>
                <a:spcPct val="80000"/>
              </a:lnSpc>
              <a:buNone/>
            </a:pPr>
            <a:r>
              <a:rPr lang="en-US" sz="1600" dirty="0">
                <a:solidFill>
                  <a:schemeClr val="tx1"/>
                </a:solidFill>
              </a:rPr>
              <a:t>        return 0;</a:t>
            </a:r>
          </a:p>
          <a:p>
            <a:pPr marL="0" indent="0">
              <a:lnSpc>
                <a:spcPct val="80000"/>
              </a:lnSpc>
              <a:buNone/>
            </a:pPr>
            <a:r>
              <a:rPr lang="en-US" sz="1600" dirty="0">
                <a:solidFill>
                  <a:schemeClr val="tx1"/>
                </a:solidFill>
              </a:rPr>
              <a:t>    }</a:t>
            </a:r>
          </a:p>
          <a:p>
            <a:pPr marL="0" indent="0">
              <a:lnSpc>
                <a:spcPct val="80000"/>
              </a:lnSpc>
              <a:buNone/>
            </a:pPr>
            <a:r>
              <a:rPr lang="en-US" sz="1600" dirty="0">
                <a:solidFill>
                  <a:schemeClr val="tx1"/>
                </a:solidFill>
              </a:rPr>
              <a:t>};</a:t>
            </a:r>
          </a:p>
        </p:txBody>
      </p:sp>
      <p:sp>
        <p:nvSpPr>
          <p:cNvPr id="4" name="Slide Number Placeholder 3">
            <a:extLst>
              <a:ext uri="{FF2B5EF4-FFF2-40B4-BE49-F238E27FC236}">
                <a16:creationId xmlns:a16="http://schemas.microsoft.com/office/drawing/2014/main" id="{53B03B82-786F-45D4-8172-9DDAD1F1848C}"/>
              </a:ext>
            </a:extLst>
          </p:cNvPr>
          <p:cNvSpPr>
            <a:spLocks noGrp="1"/>
          </p:cNvSpPr>
          <p:nvPr>
            <p:ph type="sldNum" sz="quarter" idx="12"/>
          </p:nvPr>
        </p:nvSpPr>
        <p:spPr/>
        <p:txBody>
          <a:bodyPr/>
          <a:lstStyle/>
          <a:p>
            <a:pPr>
              <a:defRPr/>
            </a:pPr>
            <a:fld id="{BFD7BE51-03DD-4CCA-8227-D775462981B4}" type="slidenum">
              <a:rPr lang="en-US" altLang="zh-CN" smtClean="0"/>
              <a:pPr>
                <a:defRPr/>
              </a:pPr>
              <a:t>60</a:t>
            </a:fld>
            <a:endParaRPr lang="en-US" altLang="zh-CN"/>
          </a:p>
        </p:txBody>
      </p:sp>
    </p:spTree>
    <p:extLst>
      <p:ext uri="{BB962C8B-B14F-4D97-AF65-F5344CB8AC3E}">
        <p14:creationId xmlns:p14="http://schemas.microsoft.com/office/powerpoint/2010/main" val="12146965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FAE7-C0F4-42FE-BDFD-8B47AAAF6D11}"/>
              </a:ext>
            </a:extLst>
          </p:cNvPr>
          <p:cNvSpPr>
            <a:spLocks noGrp="1"/>
          </p:cNvSpPr>
          <p:nvPr>
            <p:ph type="title"/>
          </p:nvPr>
        </p:nvSpPr>
        <p:spPr/>
        <p:txBody>
          <a:bodyPr/>
          <a:lstStyle/>
          <a:p>
            <a:r>
              <a:rPr lang="zh-CN" altLang="en-US" dirty="0"/>
              <a:t>课后练习 </a:t>
            </a:r>
            <a:r>
              <a:rPr lang="en-US" altLang="zh-CN" dirty="0"/>
              <a:t>2</a:t>
            </a:r>
            <a:endParaRPr lang="en-US" dirty="0"/>
          </a:p>
        </p:txBody>
      </p:sp>
      <p:sp>
        <p:nvSpPr>
          <p:cNvPr id="3" name="Content Placeholder 2">
            <a:extLst>
              <a:ext uri="{FF2B5EF4-FFF2-40B4-BE49-F238E27FC236}">
                <a16:creationId xmlns:a16="http://schemas.microsoft.com/office/drawing/2014/main" id="{9CB4FA96-5118-498B-9FA9-FC0104F851CA}"/>
              </a:ext>
            </a:extLst>
          </p:cNvPr>
          <p:cNvSpPr>
            <a:spLocks noGrp="1"/>
          </p:cNvSpPr>
          <p:nvPr>
            <p:ph idx="1"/>
          </p:nvPr>
        </p:nvSpPr>
        <p:spPr/>
        <p:txBody>
          <a:bodyPr/>
          <a:lstStyle/>
          <a:p>
            <a:r>
              <a:rPr lang="zh-CN" altLang="en-US" dirty="0"/>
              <a:t>仿照 </a:t>
            </a:r>
            <a:r>
              <a:rPr lang="en-US" altLang="zh-CN" dirty="0"/>
              <a:t>C++ </a:t>
            </a:r>
            <a:r>
              <a:rPr lang="zh-CN" altLang="en-US" dirty="0"/>
              <a:t>的 </a:t>
            </a:r>
            <a:r>
              <a:rPr lang="en-US" altLang="zh-CN" dirty="0"/>
              <a:t>vector </a:t>
            </a:r>
            <a:r>
              <a:rPr lang="zh-CN" altLang="en-US" dirty="0"/>
              <a:t>实现一个 </a:t>
            </a:r>
            <a:r>
              <a:rPr lang="en-US" altLang="zh-CN" dirty="0"/>
              <a:t>Vector </a:t>
            </a:r>
            <a:r>
              <a:rPr lang="zh-CN" altLang="en-US" dirty="0"/>
              <a:t>类，要求使用模板以支持任意类型的元素，并且至少具有以下成员函数（省略了函数参数），测试代码见下页</a:t>
            </a:r>
            <a:endParaRPr lang="en-US" altLang="zh-CN" dirty="0"/>
          </a:p>
          <a:p>
            <a:pPr lvl="1"/>
            <a:r>
              <a:rPr lang="en-US" sz="2000" dirty="0"/>
              <a:t>void </a:t>
            </a:r>
            <a:r>
              <a:rPr lang="en-US" sz="2000" dirty="0" err="1"/>
              <a:t>push_back</a:t>
            </a:r>
            <a:r>
              <a:rPr lang="en-US" sz="2000" dirty="0"/>
              <a:t>(); // </a:t>
            </a:r>
            <a:r>
              <a:rPr lang="zh-CN" altLang="en-US" sz="2000" dirty="0"/>
              <a:t>在尾部插入一个元素</a:t>
            </a:r>
          </a:p>
          <a:p>
            <a:pPr lvl="1"/>
            <a:r>
              <a:rPr lang="en-US" sz="2000" dirty="0"/>
              <a:t>void </a:t>
            </a:r>
            <a:r>
              <a:rPr lang="en-US" sz="2000" dirty="0" err="1"/>
              <a:t>pop_back</a:t>
            </a:r>
            <a:r>
              <a:rPr lang="en-US" sz="2000" dirty="0"/>
              <a:t>(); // </a:t>
            </a:r>
            <a:r>
              <a:rPr lang="zh-CN" altLang="en-US" sz="2000" dirty="0"/>
              <a:t>将尾部最后一个参数弹出</a:t>
            </a:r>
          </a:p>
          <a:p>
            <a:pPr lvl="1"/>
            <a:r>
              <a:rPr lang="en-US" sz="2000" dirty="0"/>
              <a:t>int size(); // </a:t>
            </a:r>
            <a:r>
              <a:rPr lang="zh-CN" altLang="en-US" sz="2000" dirty="0"/>
              <a:t>返回 </a:t>
            </a:r>
            <a:r>
              <a:rPr lang="en-US" sz="2000" dirty="0"/>
              <a:t>vector </a:t>
            </a:r>
            <a:r>
              <a:rPr lang="zh-CN" altLang="en-US" sz="2000" dirty="0"/>
              <a:t>的大小</a:t>
            </a:r>
          </a:p>
          <a:p>
            <a:pPr lvl="1"/>
            <a:r>
              <a:rPr lang="en-US" sz="2000" dirty="0"/>
              <a:t>operator[](); // </a:t>
            </a:r>
            <a:r>
              <a:rPr lang="zh-CN" altLang="en-US" sz="2000" dirty="0"/>
              <a:t>重载 </a:t>
            </a:r>
            <a:r>
              <a:rPr lang="en-US" altLang="zh-CN" sz="2000" dirty="0"/>
              <a:t>[] </a:t>
            </a:r>
            <a:r>
              <a:rPr lang="zh-CN" altLang="en-US" sz="2000" dirty="0"/>
              <a:t>运算符</a:t>
            </a:r>
            <a:endParaRPr lang="en-US" sz="2000" dirty="0"/>
          </a:p>
        </p:txBody>
      </p:sp>
      <p:sp>
        <p:nvSpPr>
          <p:cNvPr id="4" name="Slide Number Placeholder 3">
            <a:extLst>
              <a:ext uri="{FF2B5EF4-FFF2-40B4-BE49-F238E27FC236}">
                <a16:creationId xmlns:a16="http://schemas.microsoft.com/office/drawing/2014/main" id="{ADE92CAF-5C30-41AA-BDE9-99B5F6DB5D3C}"/>
              </a:ext>
            </a:extLst>
          </p:cNvPr>
          <p:cNvSpPr>
            <a:spLocks noGrp="1"/>
          </p:cNvSpPr>
          <p:nvPr>
            <p:ph type="sldNum" sz="quarter" idx="12"/>
          </p:nvPr>
        </p:nvSpPr>
        <p:spPr/>
        <p:txBody>
          <a:bodyPr/>
          <a:lstStyle/>
          <a:p>
            <a:pPr>
              <a:defRPr/>
            </a:pPr>
            <a:fld id="{BFD7BE51-03DD-4CCA-8227-D775462981B4}" type="slidenum">
              <a:rPr lang="en-US" altLang="zh-CN" smtClean="0"/>
              <a:pPr>
                <a:defRPr/>
              </a:pPr>
              <a:t>61</a:t>
            </a:fld>
            <a:endParaRPr lang="en-US" altLang="zh-CN"/>
          </a:p>
        </p:txBody>
      </p:sp>
    </p:spTree>
    <p:extLst>
      <p:ext uri="{BB962C8B-B14F-4D97-AF65-F5344CB8AC3E}">
        <p14:creationId xmlns:p14="http://schemas.microsoft.com/office/powerpoint/2010/main" val="9677602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B2EA25-2E20-4179-927D-17779665EC54}"/>
              </a:ext>
            </a:extLst>
          </p:cNvPr>
          <p:cNvSpPr>
            <a:spLocks noGrp="1"/>
          </p:cNvSpPr>
          <p:nvPr>
            <p:ph idx="1"/>
          </p:nvPr>
        </p:nvSpPr>
        <p:spPr>
          <a:xfrm>
            <a:off x="138336" y="103170"/>
            <a:ext cx="8047806" cy="7092873"/>
          </a:xfrm>
        </p:spPr>
        <p:txBody>
          <a:bodyPr/>
          <a:lstStyle/>
          <a:p>
            <a:pPr marL="0" indent="0">
              <a:buNone/>
            </a:pPr>
            <a:r>
              <a:rPr lang="en-US" sz="1200" dirty="0"/>
              <a:t>#include &lt;iostream&gt;</a:t>
            </a:r>
          </a:p>
          <a:p>
            <a:pPr marL="0" indent="0">
              <a:buNone/>
            </a:pPr>
            <a:r>
              <a:rPr lang="en-US" sz="1200" dirty="0"/>
              <a:t>#include "</a:t>
            </a:r>
            <a:r>
              <a:rPr lang="en-US" sz="1200" dirty="0" err="1"/>
              <a:t>Vector.h</a:t>
            </a:r>
            <a:r>
              <a:rPr lang="en-US" sz="1200" dirty="0"/>
              <a:t>"</a:t>
            </a:r>
          </a:p>
          <a:p>
            <a:pPr marL="0" indent="0">
              <a:buNone/>
            </a:pPr>
            <a:r>
              <a:rPr lang="en-US" sz="1200" dirty="0"/>
              <a:t>#include &lt;string&gt;</a:t>
            </a:r>
          </a:p>
          <a:p>
            <a:pPr marL="0" indent="0">
              <a:buNone/>
            </a:pPr>
            <a:r>
              <a:rPr lang="en-US" sz="1200" dirty="0"/>
              <a:t>int main() {</a:t>
            </a:r>
          </a:p>
          <a:p>
            <a:pPr marL="0" indent="0">
              <a:buNone/>
            </a:pPr>
            <a:r>
              <a:rPr lang="en-US" sz="1200" dirty="0"/>
              <a:t>    Vector&lt;int&gt; </a:t>
            </a:r>
            <a:r>
              <a:rPr lang="en-US" sz="1200" dirty="0" err="1"/>
              <a:t>int_v</a:t>
            </a:r>
            <a:r>
              <a:rPr lang="en-US" sz="1200" dirty="0"/>
              <a:t>;</a:t>
            </a:r>
          </a:p>
          <a:p>
            <a:pPr marL="0" indent="0">
              <a:buNone/>
            </a:pPr>
            <a:r>
              <a:rPr lang="en-US" sz="1200" dirty="0"/>
              <a:t>    Vector&lt;std::string&gt; </a:t>
            </a:r>
            <a:r>
              <a:rPr lang="en-US" sz="1200" dirty="0" err="1"/>
              <a:t>string_v</a:t>
            </a:r>
            <a:r>
              <a:rPr lang="en-US" sz="1200" dirty="0"/>
              <a:t>;</a:t>
            </a:r>
          </a:p>
          <a:p>
            <a:pPr marL="0" indent="0">
              <a:buNone/>
            </a:pPr>
            <a:r>
              <a:rPr lang="en-US" sz="1200" dirty="0"/>
              <a:t>    Vector&lt;Vector&lt;int&gt;&gt; matrix;</a:t>
            </a:r>
          </a:p>
          <a:p>
            <a:pPr marL="0" indent="0">
              <a:buNone/>
            </a:pPr>
            <a:r>
              <a:rPr lang="en-US" sz="1200" dirty="0"/>
              <a:t>    for (int </a:t>
            </a:r>
            <a:r>
              <a:rPr lang="en-US" sz="1200" dirty="0" err="1"/>
              <a:t>i</a:t>
            </a:r>
            <a:r>
              <a:rPr lang="en-US" sz="1200" dirty="0"/>
              <a:t> = 0; </a:t>
            </a:r>
            <a:r>
              <a:rPr lang="en-US" sz="1200" dirty="0" err="1"/>
              <a:t>i</a:t>
            </a:r>
            <a:r>
              <a:rPr lang="en-US" sz="1200" dirty="0"/>
              <a:t> &lt; 100; ++</a:t>
            </a:r>
            <a:r>
              <a:rPr lang="en-US" sz="1200" dirty="0" err="1"/>
              <a:t>i</a:t>
            </a:r>
            <a:r>
              <a:rPr lang="en-US" sz="1200" dirty="0"/>
              <a:t>) </a:t>
            </a:r>
            <a:r>
              <a:rPr lang="en-US" sz="1200" dirty="0" err="1"/>
              <a:t>int_v.push_back</a:t>
            </a:r>
            <a:r>
              <a:rPr lang="en-US" sz="1200" dirty="0"/>
              <a:t>(</a:t>
            </a:r>
            <a:r>
              <a:rPr lang="en-US" sz="1200" dirty="0" err="1"/>
              <a:t>i</a:t>
            </a:r>
            <a:r>
              <a:rPr lang="en-US" sz="1200" dirty="0"/>
              <a:t>);</a:t>
            </a:r>
          </a:p>
          <a:p>
            <a:pPr marL="0" indent="0">
              <a:buNone/>
            </a:pPr>
            <a:r>
              <a:rPr lang="en-US" sz="1200" dirty="0"/>
              <a:t>    for (int </a:t>
            </a:r>
            <a:r>
              <a:rPr lang="en-US" sz="1200" dirty="0" err="1"/>
              <a:t>i</a:t>
            </a:r>
            <a:r>
              <a:rPr lang="en-US" sz="1200" dirty="0"/>
              <a:t> = 0; </a:t>
            </a:r>
            <a:r>
              <a:rPr lang="en-US" sz="1200" dirty="0" err="1"/>
              <a:t>i</a:t>
            </a:r>
            <a:r>
              <a:rPr lang="en-US" sz="1200" dirty="0"/>
              <a:t> &lt; 10; ++</a:t>
            </a:r>
            <a:r>
              <a:rPr lang="en-US" sz="1200" dirty="0" err="1"/>
              <a:t>i</a:t>
            </a:r>
            <a:r>
              <a:rPr lang="en-US" sz="1200" dirty="0"/>
              <a:t>) </a:t>
            </a:r>
            <a:r>
              <a:rPr lang="en-US" sz="1200" dirty="0" err="1"/>
              <a:t>string_v.push_back</a:t>
            </a:r>
            <a:r>
              <a:rPr lang="en-US" sz="1200" dirty="0"/>
              <a:t>("</a:t>
            </a:r>
            <a:r>
              <a:rPr lang="en-US" sz="1200" dirty="0" err="1"/>
              <a:t>abcd</a:t>
            </a:r>
            <a:r>
              <a:rPr lang="en-US" sz="1200" dirty="0"/>
              <a:t>");</a:t>
            </a:r>
          </a:p>
          <a:p>
            <a:pPr marL="0" indent="0">
              <a:buNone/>
            </a:pPr>
            <a:r>
              <a:rPr lang="en-US" sz="1200" dirty="0"/>
              <a:t>    for (int </a:t>
            </a:r>
            <a:r>
              <a:rPr lang="en-US" sz="1200" dirty="0" err="1"/>
              <a:t>i</a:t>
            </a:r>
            <a:r>
              <a:rPr lang="en-US" sz="1200" dirty="0"/>
              <a:t> = 0; </a:t>
            </a:r>
            <a:r>
              <a:rPr lang="en-US" sz="1200" dirty="0" err="1"/>
              <a:t>i</a:t>
            </a:r>
            <a:r>
              <a:rPr lang="en-US" sz="1200" dirty="0"/>
              <a:t> &lt; 50; ++</a:t>
            </a:r>
            <a:r>
              <a:rPr lang="en-US" sz="1200" dirty="0" err="1"/>
              <a:t>i</a:t>
            </a:r>
            <a:r>
              <a:rPr lang="en-US" sz="1200" dirty="0"/>
              <a:t>) {</a:t>
            </a:r>
          </a:p>
          <a:p>
            <a:pPr marL="0" indent="0">
              <a:buNone/>
            </a:pPr>
            <a:r>
              <a:rPr lang="en-US" sz="1200" dirty="0"/>
              <a:t>        Vector&lt;int&gt; </a:t>
            </a:r>
            <a:r>
              <a:rPr lang="en-US" sz="1200" dirty="0" err="1"/>
              <a:t>tmp_v</a:t>
            </a:r>
            <a:r>
              <a:rPr lang="en-US" sz="1200" dirty="0"/>
              <a:t>;</a:t>
            </a:r>
          </a:p>
          <a:p>
            <a:pPr marL="0" indent="0">
              <a:buNone/>
            </a:pPr>
            <a:r>
              <a:rPr lang="en-US" sz="1200" dirty="0"/>
              <a:t>        for (int j = 0; j &lt; 50; ++j) </a:t>
            </a:r>
            <a:r>
              <a:rPr lang="en-US" sz="1200" dirty="0" err="1"/>
              <a:t>tmp_v.append</a:t>
            </a:r>
            <a:r>
              <a:rPr lang="en-US" sz="1200" dirty="0"/>
              <a:t>(j);</a:t>
            </a:r>
          </a:p>
          <a:p>
            <a:pPr marL="0" indent="0">
              <a:buNone/>
            </a:pPr>
            <a:r>
              <a:rPr lang="en-US" sz="1200" dirty="0"/>
              <a:t>        </a:t>
            </a:r>
            <a:r>
              <a:rPr lang="en-US" sz="1200" dirty="0" err="1"/>
              <a:t>matrix.append</a:t>
            </a:r>
            <a:r>
              <a:rPr lang="en-US" sz="1200" dirty="0"/>
              <a:t>(</a:t>
            </a:r>
            <a:r>
              <a:rPr lang="en-US" sz="1200" dirty="0" err="1"/>
              <a:t>tmp_v</a:t>
            </a:r>
            <a:r>
              <a:rPr lang="en-US" sz="1200" dirty="0"/>
              <a:t>);</a:t>
            </a:r>
          </a:p>
          <a:p>
            <a:pPr marL="0" indent="0">
              <a:buNone/>
            </a:pPr>
            <a:r>
              <a:rPr lang="en-US" sz="1200" dirty="0"/>
              <a:t>    }</a:t>
            </a:r>
          </a:p>
          <a:p>
            <a:pPr marL="0" indent="0">
              <a:buNone/>
            </a:pPr>
            <a:r>
              <a:rPr lang="en-US" sz="1200" dirty="0"/>
              <a:t>    std::</a:t>
            </a:r>
            <a:r>
              <a:rPr lang="en-US" sz="1200" dirty="0" err="1"/>
              <a:t>cout</a:t>
            </a:r>
            <a:r>
              <a:rPr lang="en-US" sz="1200" dirty="0"/>
              <a:t> &lt;&lt; </a:t>
            </a:r>
            <a:r>
              <a:rPr lang="en-US" sz="1200" dirty="0" err="1"/>
              <a:t>int_v.size</a:t>
            </a:r>
            <a:r>
              <a:rPr lang="en-US" sz="1200" dirty="0"/>
              <a:t>() &lt;&lt; std::</a:t>
            </a:r>
            <a:r>
              <a:rPr lang="en-US" sz="1200" dirty="0" err="1"/>
              <a:t>endl</a:t>
            </a:r>
            <a:r>
              <a:rPr lang="en-US" sz="1200" dirty="0"/>
              <a:t>;</a:t>
            </a:r>
          </a:p>
          <a:p>
            <a:pPr marL="0" indent="0">
              <a:buNone/>
            </a:pPr>
            <a:r>
              <a:rPr lang="en-US" sz="1200" dirty="0"/>
              <a:t>    for (int </a:t>
            </a:r>
            <a:r>
              <a:rPr lang="en-US" sz="1200" dirty="0" err="1"/>
              <a:t>i</a:t>
            </a:r>
            <a:r>
              <a:rPr lang="en-US" sz="1200" dirty="0"/>
              <a:t> = 0; </a:t>
            </a:r>
            <a:r>
              <a:rPr lang="en-US" sz="1200" dirty="0" err="1"/>
              <a:t>i</a:t>
            </a:r>
            <a:r>
              <a:rPr lang="en-US" sz="1200" dirty="0"/>
              <a:t> &lt; 100; </a:t>
            </a:r>
            <a:r>
              <a:rPr lang="en-US" sz="1200" dirty="0" err="1"/>
              <a:t>i</a:t>
            </a:r>
            <a:r>
              <a:rPr lang="en-US" sz="1200" dirty="0"/>
              <a:t> += 2) std::</a:t>
            </a:r>
            <a:r>
              <a:rPr lang="en-US" sz="1200" dirty="0" err="1"/>
              <a:t>cout</a:t>
            </a:r>
            <a:r>
              <a:rPr lang="en-US" sz="1200" dirty="0"/>
              <a:t> &lt;&lt; </a:t>
            </a:r>
            <a:r>
              <a:rPr lang="en-US" sz="1200" dirty="0" err="1"/>
              <a:t>int_v</a:t>
            </a:r>
            <a:r>
              <a:rPr lang="en-US" sz="1200" dirty="0"/>
              <a:t>[</a:t>
            </a:r>
            <a:r>
              <a:rPr lang="en-US" sz="1200" dirty="0" err="1"/>
              <a:t>i</a:t>
            </a:r>
            <a:r>
              <a:rPr lang="en-US" sz="1200" dirty="0"/>
              <a:t>] &lt;&lt; " ";</a:t>
            </a:r>
          </a:p>
          <a:p>
            <a:pPr marL="0" indent="0">
              <a:buNone/>
            </a:pPr>
            <a:r>
              <a:rPr lang="en-US" sz="1200" dirty="0"/>
              <a:t>    std::</a:t>
            </a:r>
            <a:r>
              <a:rPr lang="en-US" sz="1200" dirty="0" err="1"/>
              <a:t>cout</a:t>
            </a:r>
            <a:r>
              <a:rPr lang="en-US" sz="1200" dirty="0"/>
              <a:t> &lt;&lt; std::</a:t>
            </a:r>
            <a:r>
              <a:rPr lang="en-US" sz="1200" dirty="0" err="1"/>
              <a:t>endl</a:t>
            </a:r>
            <a:r>
              <a:rPr lang="en-US" sz="1200" dirty="0"/>
              <a:t>;</a:t>
            </a:r>
          </a:p>
          <a:p>
            <a:pPr marL="0" indent="0">
              <a:buNone/>
            </a:pPr>
            <a:r>
              <a:rPr lang="en-US" sz="1200" dirty="0"/>
              <a:t>    while (</a:t>
            </a:r>
            <a:r>
              <a:rPr lang="en-US" sz="1200" dirty="0" err="1"/>
              <a:t>string_v.size</a:t>
            </a:r>
            <a:r>
              <a:rPr lang="en-US" sz="1200" dirty="0"/>
              <a:t>() &gt; 0) {</a:t>
            </a:r>
          </a:p>
          <a:p>
            <a:pPr marL="0" indent="0">
              <a:buNone/>
            </a:pPr>
            <a:r>
              <a:rPr lang="en-US" sz="1200" dirty="0"/>
              <a:t>        std::</a:t>
            </a:r>
            <a:r>
              <a:rPr lang="en-US" sz="1200" dirty="0" err="1"/>
              <a:t>cout</a:t>
            </a:r>
            <a:r>
              <a:rPr lang="en-US" sz="1200" dirty="0"/>
              <a:t> &lt;&lt; </a:t>
            </a:r>
            <a:r>
              <a:rPr lang="en-US" sz="1200" dirty="0" err="1"/>
              <a:t>string_v</a:t>
            </a:r>
            <a:r>
              <a:rPr lang="en-US" sz="1200" dirty="0"/>
              <a:t>[</a:t>
            </a:r>
            <a:r>
              <a:rPr lang="en-US" sz="1200" dirty="0" err="1"/>
              <a:t>string_v.size</a:t>
            </a:r>
            <a:r>
              <a:rPr lang="en-US" sz="1200" dirty="0"/>
              <a:t>() - 1] &lt;&lt; std::</a:t>
            </a:r>
            <a:r>
              <a:rPr lang="en-US" sz="1200" dirty="0" err="1"/>
              <a:t>endl</a:t>
            </a:r>
            <a:r>
              <a:rPr lang="en-US" sz="1200" dirty="0"/>
              <a:t>;</a:t>
            </a:r>
          </a:p>
          <a:p>
            <a:pPr marL="0" indent="0">
              <a:buNone/>
            </a:pPr>
            <a:r>
              <a:rPr lang="en-US" sz="1200" dirty="0"/>
              <a:t>        </a:t>
            </a:r>
            <a:r>
              <a:rPr lang="en-US" sz="1200" dirty="0" err="1"/>
              <a:t>string_v.pop_back</a:t>
            </a:r>
            <a:r>
              <a:rPr lang="en-US" sz="1200" dirty="0"/>
              <a:t>();</a:t>
            </a:r>
          </a:p>
          <a:p>
            <a:pPr marL="0" indent="0">
              <a:buNone/>
            </a:pPr>
            <a:r>
              <a:rPr lang="en-US" sz="1200" dirty="0"/>
              <a:t>    }</a:t>
            </a:r>
          </a:p>
          <a:p>
            <a:pPr marL="0" indent="0">
              <a:buNone/>
            </a:pPr>
            <a:r>
              <a:rPr lang="en-US" sz="1200" dirty="0"/>
              <a:t>    return 0;</a:t>
            </a:r>
          </a:p>
          <a:p>
            <a:pPr marL="0" indent="0">
              <a:buNone/>
            </a:pPr>
            <a:r>
              <a:rPr lang="en-US" sz="1200" dirty="0"/>
              <a:t>}</a:t>
            </a:r>
            <a:endParaRPr lang="en-US" sz="1600" dirty="0"/>
          </a:p>
        </p:txBody>
      </p:sp>
      <p:sp>
        <p:nvSpPr>
          <p:cNvPr id="4" name="Slide Number Placeholder 3">
            <a:extLst>
              <a:ext uri="{FF2B5EF4-FFF2-40B4-BE49-F238E27FC236}">
                <a16:creationId xmlns:a16="http://schemas.microsoft.com/office/drawing/2014/main" id="{643B6161-D9D4-47C8-8122-A4A8B187B537}"/>
              </a:ext>
            </a:extLst>
          </p:cNvPr>
          <p:cNvSpPr>
            <a:spLocks noGrp="1"/>
          </p:cNvSpPr>
          <p:nvPr>
            <p:ph type="sldNum" sz="quarter" idx="12"/>
          </p:nvPr>
        </p:nvSpPr>
        <p:spPr/>
        <p:txBody>
          <a:bodyPr/>
          <a:lstStyle/>
          <a:p>
            <a:pPr>
              <a:defRPr/>
            </a:pPr>
            <a:fld id="{BFD7BE51-03DD-4CCA-8227-D775462981B4}" type="slidenum">
              <a:rPr lang="en-US" altLang="zh-CN" smtClean="0"/>
              <a:pPr>
                <a:defRPr/>
              </a:pPr>
              <a:t>62</a:t>
            </a:fld>
            <a:endParaRPr lang="en-US" altLang="zh-CN"/>
          </a:p>
        </p:txBody>
      </p:sp>
    </p:spTree>
    <p:extLst>
      <p:ext uri="{BB962C8B-B14F-4D97-AF65-F5344CB8AC3E}">
        <p14:creationId xmlns:p14="http://schemas.microsoft.com/office/powerpoint/2010/main" val="10705521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ctrTitle"/>
          </p:nvPr>
        </p:nvSpPr>
        <p:spPr>
          <a:xfrm>
            <a:off x="684213" y="2420938"/>
            <a:ext cx="7772400" cy="1800225"/>
          </a:xfrm>
        </p:spPr>
        <p:txBody>
          <a:bodyPr/>
          <a:lstStyle/>
          <a:p>
            <a:r>
              <a:rPr lang="zh-TW" altLang="en-US" sz="11500">
                <a:solidFill>
                  <a:srgbClr val="0070C0"/>
                </a:solidFill>
              </a:rPr>
              <a:t>结 束</a:t>
            </a:r>
            <a:endParaRPr lang="en-US" altLang="zh-CN" sz="11500">
              <a:solidFill>
                <a:srgbClr val="0070C0"/>
              </a:solidFill>
            </a:endParaRPr>
          </a:p>
        </p:txBody>
      </p:sp>
    </p:spTree>
    <p:extLst>
      <p:ext uri="{BB962C8B-B14F-4D97-AF65-F5344CB8AC3E}">
        <p14:creationId xmlns:p14="http://schemas.microsoft.com/office/powerpoint/2010/main" val="203649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034E5-8913-4FC9-9CF4-5B7E0DD4758F}"/>
              </a:ext>
            </a:extLst>
          </p:cNvPr>
          <p:cNvSpPr>
            <a:spLocks noGrp="1"/>
          </p:cNvSpPr>
          <p:nvPr>
            <p:ph type="title"/>
          </p:nvPr>
        </p:nvSpPr>
        <p:spPr/>
        <p:txBody>
          <a:bodyPr/>
          <a:lstStyle/>
          <a:p>
            <a:r>
              <a:rPr lang="zh-CN" altLang="en-US" dirty="0"/>
              <a:t>抽象类</a:t>
            </a:r>
          </a:p>
        </p:txBody>
      </p:sp>
      <p:sp>
        <p:nvSpPr>
          <p:cNvPr id="3" name="内容占位符 2">
            <a:extLst>
              <a:ext uri="{FF2B5EF4-FFF2-40B4-BE49-F238E27FC236}">
                <a16:creationId xmlns:a16="http://schemas.microsoft.com/office/drawing/2014/main" id="{10D4A7C6-C25C-4D7D-8BE8-698AD201843D}"/>
              </a:ext>
            </a:extLst>
          </p:cNvPr>
          <p:cNvSpPr>
            <a:spLocks noGrp="1"/>
          </p:cNvSpPr>
          <p:nvPr>
            <p:ph idx="1"/>
          </p:nvPr>
        </p:nvSpPr>
        <p:spPr/>
        <p:txBody>
          <a:bodyPr/>
          <a:lstStyle/>
          <a:p>
            <a:r>
              <a:rPr kumimoji="1" lang="zh-CN" altLang="en-US" dirty="0"/>
              <a:t>基类纯虚函数被派生类重写覆盖之前仍是纯虚函数。因此当继承一个抽象类时，</a:t>
            </a:r>
            <a:r>
              <a:rPr kumimoji="1" lang="zh-CN" altLang="en-US" dirty="0">
                <a:solidFill>
                  <a:srgbClr val="FF0000"/>
                </a:solidFill>
              </a:rPr>
              <a:t>除纯虚析构函数外（后面解释）</a:t>
            </a:r>
            <a:r>
              <a:rPr kumimoji="1" lang="zh-CN" altLang="en-US" dirty="0"/>
              <a:t>，必须</a:t>
            </a:r>
            <a:r>
              <a:rPr kumimoji="1" lang="zh-CN" altLang="en-US" dirty="0">
                <a:solidFill>
                  <a:srgbClr val="FF0000"/>
                </a:solidFill>
              </a:rPr>
              <a:t>实现所有纯虚函数</a:t>
            </a:r>
            <a:r>
              <a:rPr kumimoji="1" lang="zh-CN" altLang="en-US" dirty="0"/>
              <a:t>，否则继承出的类也是抽象类。</a:t>
            </a:r>
            <a:endParaRPr kumimoji="1" lang="en-US" altLang="zh-CN" dirty="0"/>
          </a:p>
          <a:p>
            <a:endParaRPr lang="zh-CN" altLang="en-US" dirty="0"/>
          </a:p>
        </p:txBody>
      </p:sp>
      <p:sp>
        <p:nvSpPr>
          <p:cNvPr id="4" name="灯片编号占位符 3">
            <a:extLst>
              <a:ext uri="{FF2B5EF4-FFF2-40B4-BE49-F238E27FC236}">
                <a16:creationId xmlns:a16="http://schemas.microsoft.com/office/drawing/2014/main" id="{04517C3F-2029-47A4-B7E8-7F00E88E4535}"/>
              </a:ext>
            </a:extLst>
          </p:cNvPr>
          <p:cNvSpPr>
            <a:spLocks noGrp="1"/>
          </p:cNvSpPr>
          <p:nvPr>
            <p:ph type="sldNum" sz="quarter" idx="12"/>
          </p:nvPr>
        </p:nvSpPr>
        <p:spPr/>
        <p:txBody>
          <a:bodyPr/>
          <a:lstStyle/>
          <a:p>
            <a:pPr>
              <a:defRPr/>
            </a:pPr>
            <a:fld id="{BFD7BE51-03DD-4CCA-8227-D775462981B4}" type="slidenum">
              <a:rPr lang="en-US" altLang="zh-CN" smtClean="0"/>
              <a:pPr>
                <a:defRPr/>
              </a:pPr>
              <a:t>7</a:t>
            </a:fld>
            <a:endParaRPr lang="en-US" altLang="zh-CN"/>
          </a:p>
        </p:txBody>
      </p:sp>
    </p:spTree>
    <p:extLst>
      <p:ext uri="{BB962C8B-B14F-4D97-AF65-F5344CB8AC3E}">
        <p14:creationId xmlns:p14="http://schemas.microsoft.com/office/powerpoint/2010/main" val="1576016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E915A179-BCD0-4A6C-9B9A-73BC7C459C0A}"/>
              </a:ext>
            </a:extLst>
          </p:cNvPr>
          <p:cNvSpPr>
            <a:spLocks noGrp="1"/>
          </p:cNvSpPr>
          <p:nvPr>
            <p:ph type="sldNum" sz="quarter" idx="12"/>
          </p:nvPr>
        </p:nvSpPr>
        <p:spPr/>
        <p:txBody>
          <a:bodyPr/>
          <a:lstStyle/>
          <a:p>
            <a:pPr>
              <a:defRPr/>
            </a:pPr>
            <a:fld id="{BFD7BE51-03DD-4CCA-8227-D775462981B4}" type="slidenum">
              <a:rPr lang="en-US" altLang="zh-CN" smtClean="0"/>
              <a:pPr>
                <a:defRPr/>
              </a:pPr>
              <a:t>8</a:t>
            </a:fld>
            <a:endParaRPr lang="en-US" altLang="zh-CN"/>
          </a:p>
        </p:txBody>
      </p:sp>
      <p:sp>
        <p:nvSpPr>
          <p:cNvPr id="6" name="矩形 5">
            <a:extLst>
              <a:ext uri="{FF2B5EF4-FFF2-40B4-BE49-F238E27FC236}">
                <a16:creationId xmlns:a16="http://schemas.microsoft.com/office/drawing/2014/main" id="{15B745D3-D93D-3340-96D4-FFA8822AAB5E}"/>
              </a:ext>
            </a:extLst>
          </p:cNvPr>
          <p:cNvSpPr/>
          <p:nvPr/>
        </p:nvSpPr>
        <p:spPr>
          <a:xfrm>
            <a:off x="611560" y="548680"/>
            <a:ext cx="8052370" cy="6186309"/>
          </a:xfrm>
          <a:prstGeom prst="rect">
            <a:avLst/>
          </a:prstGeom>
        </p:spPr>
        <p:txBody>
          <a:bodyPr wrap="square">
            <a:spAutoFit/>
          </a:bodyPr>
          <a:lstStyle/>
          <a:p>
            <a:r>
              <a:rPr lang="en-US" altLang="zh-CN" sz="1700" dirty="0">
                <a:solidFill>
                  <a:srgbClr val="6E200D"/>
                </a:solidFill>
                <a:latin typeface="Consolas" charset="0"/>
                <a:cs typeface="Consolas" charset="0"/>
              </a:rPr>
              <a:t>#include</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A0011"/>
                </a:solidFill>
                <a:latin typeface="Consolas" charset="0"/>
                <a:cs typeface="Consolas" charset="0"/>
              </a:rPr>
              <a:t>&lt;iostream&gt;</a:t>
            </a:r>
          </a:p>
          <a:p>
            <a:r>
              <a:rPr lang="en-US" altLang="zh-CN" dirty="0">
                <a:solidFill>
                  <a:srgbClr val="B40062"/>
                </a:solidFill>
                <a:latin typeface="Consolas" charset="0"/>
                <a:cs typeface="Consolas" charset="0"/>
              </a:rPr>
              <a:t>using namespace </a:t>
            </a:r>
            <a:r>
              <a:rPr lang="en-US" altLang="zh-CN" dirty="0" err="1">
                <a:latin typeface="Consolas" panose="020B0609020204030204" pitchFamily="49" charset="0"/>
                <a:cs typeface="Consolas" panose="020B0609020204030204" pitchFamily="49" charset="0"/>
              </a:rPr>
              <a:t>std</a:t>
            </a:r>
            <a:r>
              <a:rPr lang="en-US" altLang="zh-CN" dirty="0">
                <a:latin typeface="Consolas" panose="020B0609020204030204" pitchFamily="49" charset="0"/>
                <a:cs typeface="Consolas" panose="020B0609020204030204" pitchFamily="49" charset="0"/>
              </a:rPr>
              <a:t>;</a:t>
            </a:r>
          </a:p>
          <a:p>
            <a:br>
              <a:rPr lang="en-US" altLang="zh-CN" dirty="0">
                <a:solidFill>
                  <a:srgbClr val="BBBBBB"/>
                </a:solidFill>
                <a:latin typeface="Consolas" panose="020B0609020204030204" pitchFamily="49" charset="0"/>
                <a:cs typeface="Consolas" panose="020B0609020204030204" pitchFamily="49" charset="0"/>
              </a:rPr>
            </a:br>
            <a:r>
              <a:rPr lang="en-US" altLang="zh-CN" dirty="0">
                <a:solidFill>
                  <a:srgbClr val="B40062"/>
                </a:solidFill>
                <a:latin typeface="Consolas" charset="0"/>
                <a:cs typeface="Consolas" charset="0"/>
              </a:rPr>
              <a:t>class</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r>
              <a:rPr lang="en-US" altLang="zh-CN" dirty="0">
                <a:solidFill>
                  <a:srgbClr val="BBBBBB"/>
                </a:solidFill>
                <a:latin typeface="Consolas" panose="020B0609020204030204" pitchFamily="49" charset="0"/>
                <a:cs typeface="Consolas" panose="020B0609020204030204" pitchFamily="49" charset="0"/>
              </a:rPr>
              <a:t>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virtual void </a:t>
            </a:r>
            <a:r>
              <a:rPr lang="en-US" altLang="zh-CN" dirty="0" err="1">
                <a:latin typeface="Consolas" panose="020B0609020204030204" pitchFamily="49" charset="0"/>
                <a:cs typeface="Consolas" panose="020B0609020204030204" pitchFamily="49" charset="0"/>
              </a:rPr>
              <a:t>func</a:t>
            </a:r>
            <a:r>
              <a:rPr lang="en-US" altLang="zh-CN" dirty="0">
                <a:latin typeface="Consolas" panose="020B0609020204030204" pitchFamily="49" charset="0"/>
                <a:cs typeface="Consolas" panose="020B0609020204030204" pitchFamily="49" charset="0"/>
              </a:rPr>
              <a:t>()=0; </a:t>
            </a:r>
          </a:p>
          <a:p>
            <a:r>
              <a:rPr lang="en-US" altLang="zh-CN" dirty="0">
                <a:latin typeface="Consolas" panose="020B0609020204030204" pitchFamily="49" charset="0"/>
                <a:cs typeface="Consolas" panose="020B0609020204030204" pitchFamily="49" charset="0"/>
              </a:rPr>
              <a:t>};</a:t>
            </a:r>
          </a:p>
          <a:p>
            <a:r>
              <a:rPr lang="en-US" altLang="zh-CN" dirty="0">
                <a:solidFill>
                  <a:srgbClr val="B40062"/>
                </a:solidFill>
                <a:latin typeface="Consolas" charset="0"/>
                <a:cs typeface="Consolas" charset="0"/>
              </a:rPr>
              <a:t>class </a:t>
            </a:r>
            <a:r>
              <a:rPr lang="en-US" altLang="zh-CN" dirty="0">
                <a:latin typeface="Consolas" panose="020B0609020204030204" pitchFamily="49" charset="0"/>
                <a:cs typeface="Consolas" panose="020B0609020204030204" pitchFamily="49" charset="0"/>
              </a:rPr>
              <a:t>Derive1:</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40062"/>
                </a:solidFill>
                <a:latin typeface="Consolas" charset="0"/>
                <a:cs typeface="Consolas" charset="0"/>
              </a:rPr>
              <a:t>public</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r>
              <a:rPr lang="en-US" altLang="zh-CN" dirty="0">
                <a:solidFill>
                  <a:srgbClr val="1D8519"/>
                </a:solidFill>
                <a:latin typeface="Consolas" panose="020B0609020204030204" pitchFamily="49" charset="0"/>
                <a:cs typeface="Consolas" panose="020B0609020204030204" pitchFamily="49" charset="0"/>
              </a:rPr>
              <a:t> //Derive1</a:t>
            </a:r>
            <a:r>
              <a:rPr lang="zh-CN" altLang="en-US" dirty="0">
                <a:solidFill>
                  <a:srgbClr val="1D8519"/>
                </a:solidFill>
                <a:latin typeface="Consolas" panose="020B0609020204030204" pitchFamily="49" charset="0"/>
                <a:cs typeface="Consolas" panose="020B0609020204030204" pitchFamily="49" charset="0"/>
              </a:rPr>
              <a:t>仍为抽象类</a:t>
            </a:r>
            <a:endParaRPr lang="en-US" altLang="zh-CN" dirty="0">
              <a:latin typeface="Consolas" panose="020B0609020204030204" pitchFamily="49" charset="0"/>
              <a:cs typeface="Consolas" panose="020B0609020204030204" pitchFamily="49" charset="0"/>
            </a:endParaRPr>
          </a:p>
          <a:p>
            <a:r>
              <a:rPr lang="en-US" altLang="zh-CN" dirty="0">
                <a:solidFill>
                  <a:srgbClr val="B40062"/>
                </a:solidFill>
                <a:latin typeface="Consolas" charset="0"/>
                <a:cs typeface="Consolas" charset="0"/>
              </a:rPr>
              <a:t>class </a:t>
            </a:r>
            <a:r>
              <a:rPr lang="en-US" altLang="zh-CN" dirty="0">
                <a:latin typeface="Consolas" panose="020B0609020204030204" pitchFamily="49" charset="0"/>
                <a:cs typeface="Consolas" panose="020B0609020204030204" pitchFamily="49" charset="0"/>
              </a:rPr>
              <a:t>Derive2:</a:t>
            </a:r>
            <a:r>
              <a:rPr lang="en-US" altLang="zh-CN" dirty="0">
                <a:solidFill>
                  <a:srgbClr val="BBBBBB"/>
                </a:solidFill>
                <a:latin typeface="Consolas" panose="020B0609020204030204" pitchFamily="49" charset="0"/>
                <a:cs typeface="Consolas" panose="020B0609020204030204" pitchFamily="49" charset="0"/>
              </a:rPr>
              <a:t> </a:t>
            </a:r>
            <a:r>
              <a:rPr lang="en-US" altLang="zh-CN" dirty="0">
                <a:solidFill>
                  <a:srgbClr val="B40062"/>
                </a:solidFill>
                <a:latin typeface="Consolas" charset="0"/>
                <a:cs typeface="Consolas" charset="0"/>
              </a:rPr>
              <a:t>public</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panose="020B0609020204030204" pitchFamily="49" charset="0"/>
                <a:cs typeface="Consolas" panose="020B0609020204030204" pitchFamily="49" charset="0"/>
              </a:rPr>
              <a:t>Base {</a:t>
            </a:r>
          </a:p>
          <a:p>
            <a:r>
              <a:rPr lang="en-US" altLang="zh-CN" dirty="0">
                <a:solidFill>
                  <a:srgbClr val="B40062"/>
                </a:solidFill>
                <a:latin typeface="Consolas" charset="0"/>
                <a:cs typeface="Consolas" charset="0"/>
              </a:rPr>
              <a:t>public: </a:t>
            </a:r>
          </a:p>
          <a:p>
            <a:r>
              <a:rPr lang="en-US" altLang="zh-CN" dirty="0">
                <a:solidFill>
                  <a:srgbClr val="B40062"/>
                </a:solidFill>
                <a:latin typeface="Consolas" charset="0"/>
                <a:cs typeface="Consolas" charset="0"/>
              </a:rPr>
              <a:t>	void </a:t>
            </a:r>
            <a:r>
              <a:rPr lang="en-US" altLang="zh-CN" dirty="0" err="1">
                <a:latin typeface="Consolas" panose="020B0609020204030204" pitchFamily="49" charset="0"/>
                <a:cs typeface="Consolas" panose="020B0609020204030204" pitchFamily="49" charset="0"/>
              </a:rPr>
              <a:t>func</a:t>
            </a:r>
            <a:r>
              <a:rPr lang="en-US" altLang="zh-CN" dirty="0">
                <a:latin typeface="Consolas" panose="020B0609020204030204" pitchFamily="49" charset="0"/>
                <a:cs typeface="Consolas" panose="020B0609020204030204" pitchFamily="49" charset="0"/>
              </a:rPr>
              <a:t>() {</a:t>
            </a:r>
          </a:p>
          <a:p>
            <a:r>
              <a:rPr lang="en-US" altLang="zh-CN" dirty="0">
                <a:latin typeface="Consolas" panose="020B0609020204030204" pitchFamily="49" charset="0"/>
                <a:cs typeface="Consolas" panose="020B0609020204030204" pitchFamily="49" charset="0"/>
              </a:rPr>
              <a:t>		</a:t>
            </a:r>
            <a:r>
              <a:rPr lang="en-US" altLang="zh-CN" dirty="0" err="1">
                <a:latin typeface="Consolas" panose="020B0609020204030204" pitchFamily="49" charset="0"/>
                <a:cs typeface="Consolas" panose="020B0609020204030204" pitchFamily="49" charset="0"/>
              </a:rPr>
              <a:t>cout</a:t>
            </a:r>
            <a:r>
              <a:rPr lang="en-US" altLang="zh-CN" dirty="0">
                <a:latin typeface="Consolas" panose="020B0609020204030204" pitchFamily="49" charset="0"/>
                <a:cs typeface="Consolas" panose="020B0609020204030204" pitchFamily="49" charset="0"/>
              </a:rPr>
              <a:t> &lt;&lt; </a:t>
            </a:r>
            <a:r>
              <a:rPr lang="en-US" altLang="zh-CN" dirty="0">
                <a:solidFill>
                  <a:srgbClr val="BA0011"/>
                </a:solidFill>
                <a:latin typeface="Consolas" charset="0"/>
                <a:cs typeface="Consolas" charset="0"/>
              </a:rPr>
              <a:t>"Derive2::</a:t>
            </a:r>
            <a:r>
              <a:rPr lang="en-US" altLang="zh-CN" dirty="0" err="1">
                <a:solidFill>
                  <a:srgbClr val="BA0011"/>
                </a:solidFill>
                <a:latin typeface="Consolas" charset="0"/>
                <a:cs typeface="Consolas" charset="0"/>
              </a:rPr>
              <a:t>func</a:t>
            </a:r>
            <a:r>
              <a:rPr lang="en-US" altLang="zh-CN" dirty="0">
                <a:solidFill>
                  <a:srgbClr val="BA0011"/>
                </a:solidFill>
                <a:latin typeface="Consolas" charset="0"/>
                <a:cs typeface="Consolas" charset="0"/>
              </a:rPr>
              <a:t>" </a:t>
            </a:r>
            <a:r>
              <a:rPr lang="en-US" altLang="zh-CN" dirty="0">
                <a:latin typeface="Consolas" panose="020B0609020204030204" pitchFamily="49" charset="0"/>
                <a:cs typeface="Consolas" panose="020B0609020204030204" pitchFamily="49" charset="0"/>
              </a:rPr>
              <a:t>&lt;&lt; </a:t>
            </a:r>
            <a:r>
              <a:rPr lang="en-US" altLang="zh-CN" dirty="0" err="1">
                <a:latin typeface="Consolas" panose="020B0609020204030204" pitchFamily="49" charset="0"/>
                <a:cs typeface="Consolas" panose="020B0609020204030204" pitchFamily="49" charset="0"/>
              </a:rPr>
              <a:t>endl</a:t>
            </a:r>
            <a:r>
              <a:rPr lang="en-US" altLang="zh-CN" dirty="0">
                <a:latin typeface="Consolas" panose="020B0609020204030204" pitchFamily="49" charset="0"/>
                <a:cs typeface="Consolas" panose="020B0609020204030204" pitchFamily="49" charset="0"/>
              </a:rPr>
              <a:t>;</a:t>
            </a:r>
          </a:p>
          <a:p>
            <a:r>
              <a:rPr lang="en-US" altLang="zh-CN" dirty="0">
                <a:latin typeface="Consolas" panose="020B0609020204030204" pitchFamily="49" charset="0"/>
                <a:cs typeface="Consolas" panose="020B0609020204030204" pitchFamily="49" charset="0"/>
              </a:rPr>
              <a:t>} </a:t>
            </a:r>
          </a:p>
          <a:p>
            <a:r>
              <a:rPr lang="en-US" altLang="zh-CN" dirty="0">
                <a:latin typeface="Consolas" panose="020B0609020204030204" pitchFamily="49" charset="0"/>
                <a:cs typeface="Consolas" panose="020B0609020204030204" pitchFamily="49" charset="0"/>
              </a:rPr>
              <a:t>};</a:t>
            </a:r>
          </a:p>
          <a:p>
            <a:endParaRPr lang="en-US" altLang="zh-CN" dirty="0">
              <a:latin typeface="Consolas" panose="020B0609020204030204" pitchFamily="49" charset="0"/>
              <a:cs typeface="Consolas" panose="020B0609020204030204" pitchFamily="49" charset="0"/>
            </a:endParaRPr>
          </a:p>
          <a:p>
            <a:r>
              <a:rPr lang="en-US" altLang="zh-CN" dirty="0" err="1">
                <a:solidFill>
                  <a:srgbClr val="B40062"/>
                </a:solidFill>
                <a:latin typeface="Consolas" charset="0"/>
                <a:cs typeface="Consolas" charset="0"/>
              </a:rPr>
              <a:t>int</a:t>
            </a:r>
            <a:r>
              <a:rPr lang="en-US" altLang="zh-CN" dirty="0">
                <a:solidFill>
                  <a:srgbClr val="BBBBBB"/>
                </a:solidFill>
                <a:latin typeface="Consolas" panose="020B0609020204030204" pitchFamily="49" charset="0"/>
                <a:cs typeface="Consolas" panose="020B0609020204030204" pitchFamily="49" charset="0"/>
              </a:rPr>
              <a:t> </a:t>
            </a:r>
            <a:r>
              <a:rPr lang="en-US" altLang="zh-CN" dirty="0">
                <a:latin typeface="Consolas" charset="0"/>
                <a:cs typeface="Consolas" charset="0"/>
              </a:rPr>
              <a:t>main()</a:t>
            </a:r>
          </a:p>
          <a:p>
            <a:r>
              <a:rPr lang="en-US" altLang="zh-CN" dirty="0">
                <a:latin typeface="Consolas" charset="0"/>
                <a:cs typeface="Consolas" charset="0"/>
              </a:rPr>
              <a:t>{</a:t>
            </a:r>
          </a:p>
          <a:p>
            <a:r>
              <a:rPr lang="en-US" altLang="zh-CN" dirty="0">
                <a:solidFill>
                  <a:srgbClr val="1D8519"/>
                </a:solidFill>
                <a:latin typeface="Consolas" panose="020B0609020204030204" pitchFamily="49" charset="0"/>
                <a:cs typeface="Consolas" panose="020B0609020204030204" pitchFamily="49" charset="0"/>
              </a:rPr>
              <a:t>	// Derive1 d1; //</a:t>
            </a:r>
            <a:r>
              <a:rPr lang="zh-CN" altLang="en-US" dirty="0">
                <a:solidFill>
                  <a:srgbClr val="1D8519"/>
                </a:solidFill>
                <a:latin typeface="Consolas" panose="020B0609020204030204" pitchFamily="49" charset="0"/>
                <a:cs typeface="Consolas" panose="020B0609020204030204" pitchFamily="49" charset="0"/>
              </a:rPr>
              <a:t>编译错误，</a:t>
            </a:r>
            <a:r>
              <a:rPr lang="en-US" altLang="zh-CN" dirty="0">
                <a:solidFill>
                  <a:srgbClr val="1D8519"/>
                </a:solidFill>
                <a:latin typeface="Consolas" panose="020B0609020204030204" pitchFamily="49" charset="0"/>
                <a:cs typeface="Consolas" panose="020B0609020204030204" pitchFamily="49" charset="0"/>
              </a:rPr>
              <a:t>Derive1</a:t>
            </a:r>
            <a:r>
              <a:rPr lang="zh-CN" altLang="en-US" dirty="0">
                <a:solidFill>
                  <a:srgbClr val="1D8519"/>
                </a:solidFill>
                <a:latin typeface="Consolas" panose="020B0609020204030204" pitchFamily="49" charset="0"/>
                <a:cs typeface="Consolas" panose="020B0609020204030204" pitchFamily="49" charset="0"/>
              </a:rPr>
              <a:t>仍为抽象类</a:t>
            </a:r>
          </a:p>
          <a:p>
            <a:r>
              <a:rPr lang="en-US" altLang="zh-CN" dirty="0">
                <a:solidFill>
                  <a:srgbClr val="000000"/>
                </a:solidFill>
                <a:latin typeface="Consolas" panose="020B0609020204030204" pitchFamily="49" charset="0"/>
                <a:cs typeface="Consolas" panose="020B0609020204030204" pitchFamily="49" charset="0"/>
              </a:rPr>
              <a:t>	Derive2 d2;</a:t>
            </a:r>
          </a:p>
          <a:p>
            <a:r>
              <a:rPr lang="en-US" altLang="zh-CN" dirty="0">
                <a:latin typeface="Consolas" panose="020B0609020204030204" pitchFamily="49" charset="0"/>
                <a:cs typeface="Consolas" panose="020B0609020204030204" pitchFamily="49" charset="0"/>
              </a:rPr>
              <a:t>	d2.func();</a:t>
            </a:r>
          </a:p>
          <a:p>
            <a:r>
              <a:rPr lang="en-US" altLang="zh-CN" dirty="0">
                <a:solidFill>
                  <a:srgbClr val="000000"/>
                </a:solidFill>
                <a:latin typeface="Consolas" charset="0"/>
                <a:ea typeface="Consolas" charset="0"/>
                <a:cs typeface="Consolas" charset="0"/>
              </a:rPr>
              <a:t>    return 0;</a:t>
            </a:r>
            <a:endParaRPr lang="en-US" altLang="zh-CN" dirty="0">
              <a:latin typeface="Consolas" panose="020B0609020204030204" pitchFamily="49" charset="0"/>
              <a:cs typeface="Consolas" panose="020B0609020204030204" pitchFamily="49" charset="0"/>
            </a:endParaRPr>
          </a:p>
          <a:p>
            <a:r>
              <a:rPr lang="en-US" altLang="zh-CN" dirty="0">
                <a:latin typeface="Consolas" panose="020B0609020204030204" pitchFamily="49" charset="0"/>
                <a:cs typeface="Consolas" panose="020B0609020204030204" pitchFamily="49" charset="0"/>
              </a:rPr>
              <a:t>}</a:t>
            </a:r>
            <a:endParaRPr lang="en-US" altLang="zh-CN" b="0" dirty="0">
              <a:effectLst/>
              <a:latin typeface="Consolas" panose="020B0609020204030204" pitchFamily="49" charset="0"/>
              <a:cs typeface="Consolas" panose="020B0609020204030204" pitchFamily="49" charset="0"/>
            </a:endParaRPr>
          </a:p>
        </p:txBody>
      </p:sp>
      <p:sp>
        <p:nvSpPr>
          <p:cNvPr id="7" name="矩形 6">
            <a:extLst>
              <a:ext uri="{FF2B5EF4-FFF2-40B4-BE49-F238E27FC236}">
                <a16:creationId xmlns:a16="http://schemas.microsoft.com/office/drawing/2014/main" id="{F1C11A48-5BEF-9748-9542-41E2B856C923}"/>
              </a:ext>
            </a:extLst>
          </p:cNvPr>
          <p:cNvSpPr/>
          <p:nvPr/>
        </p:nvSpPr>
        <p:spPr>
          <a:xfrm>
            <a:off x="6876256" y="4931876"/>
            <a:ext cx="3454052" cy="369332"/>
          </a:xfrm>
          <a:prstGeom prst="rect">
            <a:avLst/>
          </a:prstGeom>
        </p:spPr>
        <p:txBody>
          <a:bodyPr wrap="square">
            <a:spAutoFit/>
          </a:bodyPr>
          <a:lstStyle/>
          <a:p>
            <a:r>
              <a:rPr lang="en-US" altLang="zh-CN" b="1" dirty="0">
                <a:solidFill>
                  <a:srgbClr val="00B050"/>
                </a:solidFill>
                <a:latin typeface="AndaleMono" charset="0"/>
              </a:rPr>
              <a:t>Derive2::</a:t>
            </a:r>
            <a:r>
              <a:rPr lang="en-US" altLang="zh-CN" b="1" dirty="0" err="1">
                <a:solidFill>
                  <a:srgbClr val="00B050"/>
                </a:solidFill>
                <a:latin typeface="AndaleMono" charset="0"/>
              </a:rPr>
              <a:t>func</a:t>
            </a:r>
            <a:endParaRPr lang="zh-CN" altLang="en-US" b="1" dirty="0">
              <a:solidFill>
                <a:srgbClr val="00B050"/>
              </a:solidFill>
              <a:latin typeface="AndaleMono" charset="0"/>
            </a:endParaRPr>
          </a:p>
        </p:txBody>
      </p:sp>
      <p:sp>
        <p:nvSpPr>
          <p:cNvPr id="8" name="文本框 7">
            <a:extLst>
              <a:ext uri="{FF2B5EF4-FFF2-40B4-BE49-F238E27FC236}">
                <a16:creationId xmlns:a16="http://schemas.microsoft.com/office/drawing/2014/main" id="{D26B52AC-7596-344F-9675-C957E743137D}"/>
              </a:ext>
            </a:extLst>
          </p:cNvPr>
          <p:cNvSpPr txBox="1"/>
          <p:nvPr/>
        </p:nvSpPr>
        <p:spPr>
          <a:xfrm>
            <a:off x="6945932" y="4470211"/>
            <a:ext cx="1415772" cy="461665"/>
          </a:xfrm>
          <a:prstGeom prst="rect">
            <a:avLst/>
          </a:prstGeom>
          <a:solidFill>
            <a:srgbClr val="FFFF00"/>
          </a:solidFill>
        </p:spPr>
        <p:txBody>
          <a:bodyPr wrap="none" rtlCol="0">
            <a:spAutoFit/>
          </a:bodyPr>
          <a:lstStyle/>
          <a:p>
            <a:r>
              <a:rPr kumimoji="1" lang="zh-CN" altLang="en-US" sz="2400" b="1" dirty="0"/>
              <a:t>运行结果</a:t>
            </a:r>
          </a:p>
        </p:txBody>
      </p:sp>
      <p:sp>
        <p:nvSpPr>
          <p:cNvPr id="9" name="标题 1">
            <a:extLst>
              <a:ext uri="{FF2B5EF4-FFF2-40B4-BE49-F238E27FC236}">
                <a16:creationId xmlns:a16="http://schemas.microsoft.com/office/drawing/2014/main" id="{E9785751-07C2-4E48-860B-697E11DBA105}"/>
              </a:ext>
            </a:extLst>
          </p:cNvPr>
          <p:cNvSpPr txBox="1">
            <a:spLocks/>
          </p:cNvSpPr>
          <p:nvPr/>
        </p:nvSpPr>
        <p:spPr bwMode="auto">
          <a:xfrm>
            <a:off x="5868144" y="168882"/>
            <a:ext cx="3062164" cy="1325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sz="4400" b="1" kern="1200">
                <a:solidFill>
                  <a:schemeClr val="tx1"/>
                </a:solidFill>
                <a:latin typeface="微软雅黑" panose="020B0503020204020204" pitchFamily="34" charset="-122"/>
                <a:ea typeface="微软雅黑" panose="020B0503020204020204" pitchFamily="34" charset="-122"/>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r" defTabSz="914400"/>
            <a:r>
              <a:rPr kumimoji="1" lang="zh-CN" altLang="en-US" dirty="0">
                <a:solidFill>
                  <a:srgbClr val="0070C0"/>
                </a:solidFill>
              </a:rPr>
              <a:t>抽象类示例</a:t>
            </a:r>
          </a:p>
        </p:txBody>
      </p:sp>
    </p:spTree>
    <p:extLst>
      <p:ext uri="{BB962C8B-B14F-4D97-AF65-F5344CB8AC3E}">
        <p14:creationId xmlns:p14="http://schemas.microsoft.com/office/powerpoint/2010/main" val="391495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F60691-2BAD-724D-BEA5-3DC7191E7ECB}"/>
              </a:ext>
            </a:extLst>
          </p:cNvPr>
          <p:cNvSpPr>
            <a:spLocks noGrp="1"/>
          </p:cNvSpPr>
          <p:nvPr>
            <p:ph type="title"/>
          </p:nvPr>
        </p:nvSpPr>
        <p:spPr/>
        <p:txBody>
          <a:bodyPr/>
          <a:lstStyle/>
          <a:p>
            <a:r>
              <a:rPr kumimoji="1" lang="zh-CN" altLang="en-US" dirty="0"/>
              <a:t>纯虚析构函数</a:t>
            </a:r>
          </a:p>
        </p:txBody>
      </p:sp>
      <p:sp>
        <p:nvSpPr>
          <p:cNvPr id="4" name="灯片编号占位符 3">
            <a:extLst>
              <a:ext uri="{FF2B5EF4-FFF2-40B4-BE49-F238E27FC236}">
                <a16:creationId xmlns:a16="http://schemas.microsoft.com/office/drawing/2014/main" id="{38F8B07F-2E50-524F-B015-0CC9ED6C182C}"/>
              </a:ext>
            </a:extLst>
          </p:cNvPr>
          <p:cNvSpPr>
            <a:spLocks noGrp="1"/>
          </p:cNvSpPr>
          <p:nvPr>
            <p:ph type="sldNum" sz="quarter" idx="12"/>
          </p:nvPr>
        </p:nvSpPr>
        <p:spPr/>
        <p:txBody>
          <a:bodyPr/>
          <a:lstStyle/>
          <a:p>
            <a:pPr>
              <a:defRPr/>
            </a:pPr>
            <a:fld id="{BFD7BE51-03DD-4CCA-8227-D775462981B4}" type="slidenum">
              <a:rPr lang="en-US" altLang="zh-CN" smtClean="0"/>
              <a:pPr>
                <a:defRPr/>
              </a:pPr>
              <a:t>9</a:t>
            </a:fld>
            <a:endParaRPr lang="en-US" altLang="zh-CN"/>
          </a:p>
        </p:txBody>
      </p:sp>
      <p:sp>
        <p:nvSpPr>
          <p:cNvPr id="5" name="内容占位符 2">
            <a:extLst>
              <a:ext uri="{FF2B5EF4-FFF2-40B4-BE49-F238E27FC236}">
                <a16:creationId xmlns:a16="http://schemas.microsoft.com/office/drawing/2014/main" id="{8BF7C63A-26DB-3B4F-BEBF-6C511EBC8CA4}"/>
              </a:ext>
            </a:extLst>
          </p:cNvPr>
          <p:cNvSpPr>
            <a:spLocks noGrp="1"/>
          </p:cNvSpPr>
          <p:nvPr>
            <p:ph idx="1"/>
          </p:nvPr>
        </p:nvSpPr>
        <p:spPr/>
        <p:txBody>
          <a:bodyPr/>
          <a:lstStyle/>
          <a:p>
            <a:r>
              <a:rPr kumimoji="1" lang="zh-CN" altLang="en-US" dirty="0"/>
              <a:t>回顾：虚函数与析构函数</a:t>
            </a:r>
          </a:p>
          <a:p>
            <a:pPr lvl="1"/>
            <a:r>
              <a:rPr kumimoji="1" lang="zh-CN" altLang="en-US" dirty="0"/>
              <a:t>析构函数能是虚的，且常常是虚的。虚析构函数</a:t>
            </a:r>
            <a:r>
              <a:rPr kumimoji="1" lang="zh-CN" altLang="en-US" dirty="0">
                <a:solidFill>
                  <a:srgbClr val="FF0000"/>
                </a:solidFill>
              </a:rPr>
              <a:t>仍需定义函数体</a:t>
            </a:r>
            <a:r>
              <a:rPr kumimoji="1" lang="zh-CN" altLang="en-US" dirty="0"/>
              <a:t>。</a:t>
            </a:r>
          </a:p>
          <a:p>
            <a:pPr lvl="1"/>
            <a:r>
              <a:rPr kumimoji="1" lang="zh-CN" altLang="en-US" dirty="0">
                <a:solidFill>
                  <a:srgbClr val="FF0000"/>
                </a:solidFill>
              </a:rPr>
              <a:t>虚析构函数</a:t>
            </a:r>
            <a:r>
              <a:rPr kumimoji="1" lang="zh-CN" altLang="en-US" dirty="0"/>
              <a:t>的用途：当删除基类对象指针时，编译器将根据指针所指对象的</a:t>
            </a:r>
            <a:r>
              <a:rPr kumimoji="1" lang="zh-CN" altLang="en-US" dirty="0">
                <a:solidFill>
                  <a:srgbClr val="FF0000"/>
                </a:solidFill>
              </a:rPr>
              <a:t>实际类型</a:t>
            </a:r>
            <a:r>
              <a:rPr kumimoji="1" lang="zh-CN" altLang="en-US" dirty="0"/>
              <a:t>，调用相应的析构函数。</a:t>
            </a:r>
          </a:p>
        </p:txBody>
      </p:sp>
    </p:spTree>
    <p:extLst>
      <p:ext uri="{BB962C8B-B14F-4D97-AF65-F5344CB8AC3E}">
        <p14:creationId xmlns:p14="http://schemas.microsoft.com/office/powerpoint/2010/main" val="20260215"/>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defRPr sz="2800" b="1" dirty="0" smtClean="0"/>
        </a:defPPr>
      </a:lstStyle>
    </a:txDef>
  </a:objectDefaults>
  <a:extraClrSchemeLst/>
  <a:extLst>
    <a:ext uri="{05A4C25C-085E-4340-85A3-A5531E510DB2}">
      <thm15:themeFamily xmlns:thm15="http://schemas.microsoft.com/office/thememl/2012/main" name="组合与继承" id="{F1B1E50D-EA5B-FC45-8B7A-C66EF2726E6C}" vid="{227C9911-8B80-9A4F-AEB1-49CEC3FCAF2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oop</Template>
  <TotalTime>18564</TotalTime>
  <Words>7587</Words>
  <Application>Microsoft Macintosh PowerPoint</Application>
  <PresentationFormat>全屏显示(4:3)</PresentationFormat>
  <Paragraphs>902</Paragraphs>
  <Slides>63</Slides>
  <Notes>31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63</vt:i4>
      </vt:variant>
    </vt:vector>
  </HeadingPairs>
  <TitlesOfParts>
    <vt:vector size="76" baseType="lpstr">
      <vt:lpstr>STKaiti</vt:lpstr>
      <vt:lpstr>STKaiti</vt:lpstr>
      <vt:lpstr>微软雅黑</vt:lpstr>
      <vt:lpstr>AndaleMono</vt:lpstr>
      <vt:lpstr>Arial</vt:lpstr>
      <vt:lpstr>Calibri</vt:lpstr>
      <vt:lpstr>Calibri Light</vt:lpstr>
      <vt:lpstr>Consolas</vt:lpstr>
      <vt:lpstr>Courier</vt:lpstr>
      <vt:lpstr>Menlo-Regular</vt:lpstr>
      <vt:lpstr>Times New Roman</vt:lpstr>
      <vt:lpstr>Wingdings</vt:lpstr>
      <vt:lpstr>Office 主题</vt:lpstr>
      <vt:lpstr>面向对象程序设计基础 （OOP）</vt:lpstr>
      <vt:lpstr>上期要点回顾</vt:lpstr>
      <vt:lpstr>本讲内容提要</vt:lpstr>
      <vt:lpstr>纯虚函数</vt:lpstr>
      <vt:lpstr>抽象类</vt:lpstr>
      <vt:lpstr>纯虚函数与抽象类示例</vt:lpstr>
      <vt:lpstr>抽象类</vt:lpstr>
      <vt:lpstr>PowerPoint 演示文稿</vt:lpstr>
      <vt:lpstr>纯虚析构函数</vt:lpstr>
      <vt:lpstr>纯虚析构函数</vt:lpstr>
      <vt:lpstr>纯虚析构函数</vt:lpstr>
      <vt:lpstr>PowerPoint 演示文稿</vt:lpstr>
      <vt:lpstr>回顾：向上类型转换</vt:lpstr>
      <vt:lpstr>向下类型转换</vt:lpstr>
      <vt:lpstr>向下类型转换</vt:lpstr>
      <vt:lpstr>向下类型转换</vt:lpstr>
      <vt:lpstr>示例</vt:lpstr>
      <vt:lpstr>示例</vt:lpstr>
      <vt:lpstr>向下类型转换</vt:lpstr>
      <vt:lpstr>向下类型转换</vt:lpstr>
      <vt:lpstr>类型转换其他用法</vt:lpstr>
      <vt:lpstr>向上向下类型转换与虚函数表</vt:lpstr>
      <vt:lpstr>示例</vt:lpstr>
      <vt:lpstr>回忆：多重继承</vt:lpstr>
      <vt:lpstr>多重继承中的虚函数</vt:lpstr>
      <vt:lpstr>多重继承示例</vt:lpstr>
      <vt:lpstr>多态（Polymorphism）</vt:lpstr>
      <vt:lpstr>多态（Polymorphism）</vt:lpstr>
      <vt:lpstr>多态示例</vt:lpstr>
      <vt:lpstr>多态示例</vt:lpstr>
      <vt:lpstr>多态（Polymorphism）</vt:lpstr>
      <vt:lpstr>Template设计模式</vt:lpstr>
      <vt:lpstr>Template设计模式</vt:lpstr>
      <vt:lpstr>PowerPoint 演示文稿</vt:lpstr>
      <vt:lpstr>模板：引入</vt:lpstr>
      <vt:lpstr>函数模板</vt:lpstr>
      <vt:lpstr>函数模板</vt:lpstr>
      <vt:lpstr>函数模板示例</vt:lpstr>
      <vt:lpstr>函数模板示例</vt:lpstr>
      <vt:lpstr>函数模板示例</vt:lpstr>
      <vt:lpstr>函数模板示例</vt:lpstr>
      <vt:lpstr>模板原理</vt:lpstr>
      <vt:lpstr>为什么声明和定义要在一起</vt:lpstr>
      <vt:lpstr>类模板</vt:lpstr>
      <vt:lpstr>类模板</vt:lpstr>
      <vt:lpstr>类模板</vt:lpstr>
      <vt:lpstr>类模板</vt:lpstr>
      <vt:lpstr>类模板示例</vt:lpstr>
      <vt:lpstr>类模板示例</vt:lpstr>
      <vt:lpstr>模板与多态</vt:lpstr>
      <vt:lpstr>OOP核心思想</vt:lpstr>
      <vt:lpstr>OOP核心思想</vt:lpstr>
      <vt:lpstr>课后阅读</vt:lpstr>
      <vt:lpstr>成员函数模板 (自学)</vt:lpstr>
      <vt:lpstr>成员函数模板 (自学)</vt:lpstr>
      <vt:lpstr>成员函数模板 (自学)</vt:lpstr>
      <vt:lpstr>成员函数模板 (自学)</vt:lpstr>
      <vt:lpstr>成员函数模板 (自学)</vt:lpstr>
      <vt:lpstr>课后练习 1</vt:lpstr>
      <vt:lpstr>PowerPoint 演示文稿</vt:lpstr>
      <vt:lpstr>课后练习 2</vt:lpstr>
      <vt:lpstr>PowerPoint 演示文稿</vt:lpstr>
      <vt:lpstr>结 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面向对象程序设计基础 （OOP）</dc:title>
  <dc:creator>Microsoft Office 用户</dc:creator>
  <cp:lastModifiedBy>Yuqi Luo</cp:lastModifiedBy>
  <cp:revision>955</cp:revision>
  <cp:lastPrinted>2020-04-19T08:15:47Z</cp:lastPrinted>
  <dcterms:created xsi:type="dcterms:W3CDTF">2018-01-30T12:02:41Z</dcterms:created>
  <dcterms:modified xsi:type="dcterms:W3CDTF">2025-04-13T14:25:46Z</dcterms:modified>
</cp:coreProperties>
</file>