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439" r:id="rId2"/>
    <p:sldId id="342" r:id="rId3"/>
    <p:sldId id="320" r:id="rId4"/>
    <p:sldId id="261" r:id="rId5"/>
    <p:sldId id="366" r:id="rId6"/>
    <p:sldId id="259" r:id="rId7"/>
    <p:sldId id="269" r:id="rId8"/>
    <p:sldId id="270" r:id="rId9"/>
    <p:sldId id="271" r:id="rId10"/>
    <p:sldId id="272" r:id="rId11"/>
    <p:sldId id="273" r:id="rId12"/>
    <p:sldId id="274" r:id="rId13"/>
    <p:sldId id="311" r:id="rId14"/>
    <p:sldId id="319" r:id="rId15"/>
    <p:sldId id="313" r:id="rId16"/>
    <p:sldId id="275" r:id="rId17"/>
    <p:sldId id="276" r:id="rId18"/>
    <p:sldId id="277" r:id="rId19"/>
    <p:sldId id="339" r:id="rId20"/>
    <p:sldId id="278" r:id="rId21"/>
    <p:sldId id="279" r:id="rId22"/>
    <p:sldId id="380" r:id="rId23"/>
    <p:sldId id="314" r:id="rId24"/>
    <p:sldId id="280" r:id="rId25"/>
    <p:sldId id="281" r:id="rId26"/>
    <p:sldId id="296" r:id="rId27"/>
    <p:sldId id="326" r:id="rId28"/>
    <p:sldId id="297" r:id="rId29"/>
    <p:sldId id="298" r:id="rId30"/>
    <p:sldId id="299" r:id="rId31"/>
    <p:sldId id="300" r:id="rId32"/>
    <p:sldId id="324" r:id="rId33"/>
    <p:sldId id="332" r:id="rId34"/>
    <p:sldId id="301" r:id="rId35"/>
    <p:sldId id="302" r:id="rId36"/>
    <p:sldId id="303" r:id="rId37"/>
    <p:sldId id="335" r:id="rId38"/>
    <p:sldId id="330" r:id="rId39"/>
    <p:sldId id="376" r:id="rId40"/>
    <p:sldId id="336" r:id="rId41"/>
    <p:sldId id="312" r:id="rId42"/>
    <p:sldId id="334" r:id="rId43"/>
    <p:sldId id="377" r:id="rId44"/>
    <p:sldId id="284" r:id="rId45"/>
    <p:sldId id="341" r:id="rId46"/>
    <p:sldId id="340" r:id="rId47"/>
    <p:sldId id="285" r:id="rId48"/>
    <p:sldId id="286" r:id="rId49"/>
    <p:sldId id="288" r:id="rId50"/>
    <p:sldId id="289" r:id="rId51"/>
    <p:sldId id="290" r:id="rId52"/>
    <p:sldId id="309" r:id="rId53"/>
    <p:sldId id="331" r:id="rId54"/>
    <p:sldId id="294" r:id="rId55"/>
    <p:sldId id="371" r:id="rId56"/>
    <p:sldId id="372" r:id="rId57"/>
    <p:sldId id="373" r:id="rId58"/>
    <p:sldId id="378" r:id="rId59"/>
    <p:sldId id="374" r:id="rId60"/>
    <p:sldId id="375" r:id="rId61"/>
    <p:sldId id="379" r:id="rId62"/>
    <p:sldId id="321" r:id="rId63"/>
    <p:sldId id="370" r:id="rId64"/>
    <p:sldId id="266" r:id="rId65"/>
    <p:sldId id="316" r:id="rId66"/>
    <p:sldId id="347" r:id="rId67"/>
    <p:sldId id="325" r:id="rId68"/>
    <p:sldId id="351" r:id="rId69"/>
    <p:sldId id="367" r:id="rId70"/>
    <p:sldId id="369" r:id="rId71"/>
    <p:sldId id="349" r:id="rId72"/>
    <p:sldId id="343" r:id="rId73"/>
    <p:sldId id="267" r:id="rId74"/>
    <p:sldId id="357" r:id="rId75"/>
    <p:sldId id="352" r:id="rId76"/>
    <p:sldId id="295" r:id="rId7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3366"/>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45" autoAdjust="0"/>
    <p:restoredTop sz="78980" autoAdjust="0"/>
  </p:normalViewPr>
  <p:slideViewPr>
    <p:cSldViewPr snapToGrid="0">
      <p:cViewPr varScale="1">
        <p:scale>
          <a:sx n="100" d="100"/>
          <a:sy n="100" d="100"/>
        </p:scale>
        <p:origin x="2008" y="1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0351D-DC77-A845-815A-CA7E3B427425}" type="datetimeFigureOut">
              <a:rPr kumimoji="1" lang="zh-CN" altLang="en-US" smtClean="0"/>
              <a:t>2025/4/27</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BE021-5935-B145-90F5-A16BFE31A5F5}" type="slidenum">
              <a:rPr kumimoji="1" lang="zh-CN" altLang="en-US" smtClean="0"/>
              <a:t>‹#›</a:t>
            </a:fld>
            <a:endParaRPr kumimoji="1" lang="zh-CN" altLang="en-US"/>
          </a:p>
        </p:txBody>
      </p:sp>
    </p:spTree>
    <p:extLst>
      <p:ext uri="{BB962C8B-B14F-4D97-AF65-F5344CB8AC3E}">
        <p14:creationId xmlns:p14="http://schemas.microsoft.com/office/powerpoint/2010/main" val="560496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****补充使用这些类的客户代码：</a:t>
            </a:r>
          </a:p>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4</a:t>
            </a:fld>
            <a:endParaRPr kumimoji="1" lang="zh-CN" altLang="en-US"/>
          </a:p>
        </p:txBody>
      </p:sp>
    </p:spTree>
    <p:extLst>
      <p:ext uri="{BB962C8B-B14F-4D97-AF65-F5344CB8AC3E}">
        <p14:creationId xmlns:p14="http://schemas.microsoft.com/office/powerpoint/2010/main" val="2595735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42</a:t>
            </a:fld>
            <a:endParaRPr kumimoji="1" lang="zh-CN" altLang="en-US"/>
          </a:p>
        </p:txBody>
      </p:sp>
    </p:spTree>
    <p:extLst>
      <p:ext uri="{BB962C8B-B14F-4D97-AF65-F5344CB8AC3E}">
        <p14:creationId xmlns:p14="http://schemas.microsoft.com/office/powerpoint/2010/main" val="57230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函数对象：</a:t>
            </a:r>
            <a:endParaRPr kumimoji="1" lang="en-US" altLang="zh-CN" dirty="0"/>
          </a:p>
          <a:p>
            <a:r>
              <a:rPr lang="en-US" altLang="zh-CN" sz="1200" b="0" i="0" kern="1200" dirty="0">
                <a:solidFill>
                  <a:schemeClr val="tx1"/>
                </a:solidFill>
                <a:effectLst/>
                <a:latin typeface="+mn-lt"/>
                <a:ea typeface="+mn-ea"/>
                <a:cs typeface="+mn-cs"/>
              </a:rPr>
              <a:t>class Compare</a:t>
            </a:r>
          </a:p>
          <a:p>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public:</a:t>
            </a:r>
          </a:p>
          <a:p>
            <a:r>
              <a:rPr lang="en-US" altLang="zh-CN" sz="1200" b="0" i="0" kern="1200" dirty="0">
                <a:solidFill>
                  <a:schemeClr val="tx1"/>
                </a:solidFill>
                <a:effectLst/>
                <a:latin typeface="+mn-lt"/>
                <a:ea typeface="+mn-ea"/>
                <a:cs typeface="+mn-cs"/>
              </a:rPr>
              <a:t>bool operator() (</a:t>
            </a:r>
            <a:r>
              <a:rPr lang="en-US" altLang="zh-CN" sz="1200" b="0" i="0" kern="1200" dirty="0" err="1">
                <a:solidFill>
                  <a:schemeClr val="tx1"/>
                </a:solidFill>
                <a:effectLst/>
                <a:latin typeface="+mn-lt"/>
                <a:ea typeface="+mn-ea"/>
                <a:cs typeface="+mn-cs"/>
              </a:rPr>
              <a:t>const</a:t>
            </a:r>
            <a:r>
              <a:rPr lang="en-US" altLang="zh-CN" sz="1200" b="0" i="0" kern="1200" dirty="0">
                <a:solidFill>
                  <a:schemeClr val="tx1"/>
                </a:solidFill>
                <a:effectLst/>
                <a:latin typeface="+mn-lt"/>
                <a:ea typeface="+mn-ea"/>
                <a:cs typeface="+mn-cs"/>
              </a:rPr>
              <a:t> string &amp;str1, </a:t>
            </a:r>
            <a:r>
              <a:rPr lang="en-US" altLang="zh-CN" sz="1200" b="0" i="0" kern="1200" dirty="0" err="1">
                <a:solidFill>
                  <a:schemeClr val="tx1"/>
                </a:solidFill>
                <a:effectLst/>
                <a:latin typeface="+mn-lt"/>
                <a:ea typeface="+mn-ea"/>
                <a:cs typeface="+mn-cs"/>
              </a:rPr>
              <a:t>const</a:t>
            </a:r>
            <a:r>
              <a:rPr lang="en-US" altLang="zh-CN" sz="1200" b="0" i="0" kern="1200" dirty="0">
                <a:solidFill>
                  <a:schemeClr val="tx1"/>
                </a:solidFill>
                <a:effectLst/>
                <a:latin typeface="+mn-lt"/>
                <a:ea typeface="+mn-ea"/>
                <a:cs typeface="+mn-cs"/>
              </a:rPr>
              <a:t> string &amp;str2) </a:t>
            </a:r>
            <a:r>
              <a:rPr lang="en-US" altLang="zh-CN" sz="1200" b="0" i="0" kern="1200" dirty="0" err="1">
                <a:solidFill>
                  <a:schemeClr val="tx1"/>
                </a:solidFill>
                <a:effectLst/>
                <a:latin typeface="+mn-lt"/>
                <a:ea typeface="+mn-ea"/>
                <a:cs typeface="+mn-cs"/>
              </a:rPr>
              <a:t>const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return str1 &gt; str2;</a:t>
            </a:r>
          </a:p>
          <a:p>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a:t>
            </a:r>
          </a:p>
        </p:txBody>
      </p:sp>
      <p:sp>
        <p:nvSpPr>
          <p:cNvPr id="4" name="灯片编号占位符 3"/>
          <p:cNvSpPr>
            <a:spLocks noGrp="1"/>
          </p:cNvSpPr>
          <p:nvPr>
            <p:ph type="sldNum" sz="quarter" idx="5"/>
          </p:nvPr>
        </p:nvSpPr>
        <p:spPr/>
        <p:txBody>
          <a:bodyPr/>
          <a:lstStyle/>
          <a:p>
            <a:fld id="{0F0BE021-5935-B145-90F5-A16BFE31A5F5}" type="slidenum">
              <a:rPr kumimoji="1" lang="zh-CN" altLang="en-US" smtClean="0"/>
              <a:t>47</a:t>
            </a:fld>
            <a:endParaRPr kumimoji="1" lang="zh-CN" altLang="en-US"/>
          </a:p>
        </p:txBody>
      </p:sp>
    </p:spTree>
    <p:extLst>
      <p:ext uri="{BB962C8B-B14F-4D97-AF65-F5344CB8AC3E}">
        <p14:creationId xmlns:p14="http://schemas.microsoft.com/office/powerpoint/2010/main" val="3991005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多数操作复杂度为</a:t>
            </a:r>
            <a:r>
              <a:rPr lang="en-US" altLang="zh-CN" dirty="0"/>
              <a:t>O(</a:t>
            </a:r>
            <a:r>
              <a:rPr lang="en-US" altLang="zh-CN" dirty="0" err="1"/>
              <a:t>logn</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0F0BE021-5935-B145-90F5-A16BFE31A5F5}" type="slidenum">
              <a:rPr kumimoji="1" lang="zh-CN" altLang="en-US" smtClean="0"/>
              <a:t>48</a:t>
            </a:fld>
            <a:endParaRPr kumimoji="1" lang="zh-CN" altLang="en-US"/>
          </a:p>
        </p:txBody>
      </p:sp>
    </p:spTree>
    <p:extLst>
      <p:ext uri="{BB962C8B-B14F-4D97-AF65-F5344CB8AC3E}">
        <p14:creationId xmlns:p14="http://schemas.microsoft.com/office/powerpoint/2010/main" val="201900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b="1" kern="100" dirty="0">
                <a:solidFill>
                  <a:srgbClr val="FF0000"/>
                </a:solidFill>
                <a:latin typeface="华文楷体" panose="02010600040101010101" pitchFamily="2" charset="-122"/>
                <a:ea typeface="华文楷体" panose="02010600040101010101" pitchFamily="2" charset="-122"/>
                <a:cs typeface="STKaiti" charset="-122"/>
              </a:rPr>
              <a:t>不能部分</a:t>
            </a: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特化</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r>
              <a:rPr kumimoji="1" lang="zh-CN" altLang="en-US" dirty="0"/>
              <a:t>具体的例子（即不允许的情况）</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64</a:t>
            </a:fld>
            <a:endParaRPr kumimoji="1" lang="zh-CN" altLang="en-US"/>
          </a:p>
        </p:txBody>
      </p:sp>
    </p:spTree>
    <p:extLst>
      <p:ext uri="{BB962C8B-B14F-4D97-AF65-F5344CB8AC3E}">
        <p14:creationId xmlns:p14="http://schemas.microsoft.com/office/powerpoint/2010/main" val="99478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这一页</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65</a:t>
            </a:fld>
            <a:endParaRPr kumimoji="1" lang="zh-CN" altLang="en-US"/>
          </a:p>
        </p:txBody>
      </p:sp>
    </p:spTree>
    <p:extLst>
      <p:ext uri="{BB962C8B-B14F-4D97-AF65-F5344CB8AC3E}">
        <p14:creationId xmlns:p14="http://schemas.microsoft.com/office/powerpoint/2010/main" val="1289454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b="1" kern="100" dirty="0">
                <a:solidFill>
                  <a:srgbClr val="FF0000"/>
                </a:solidFill>
                <a:latin typeface="华文楷体" panose="02010600040101010101" pitchFamily="2" charset="-122"/>
                <a:ea typeface="华文楷体" panose="02010600040101010101" pitchFamily="2" charset="-122"/>
                <a:cs typeface="STKaiti" charset="-122"/>
              </a:rPr>
              <a:t>不能部分</a:t>
            </a: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特化</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r>
              <a:rPr kumimoji="1" lang="zh-CN" altLang="en-US" dirty="0"/>
              <a:t>具体的例子（即不允许的情况）</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66</a:t>
            </a:fld>
            <a:endParaRPr kumimoji="1" lang="zh-CN" altLang="en-US"/>
          </a:p>
        </p:txBody>
      </p:sp>
    </p:spTree>
    <p:extLst>
      <p:ext uri="{BB962C8B-B14F-4D97-AF65-F5344CB8AC3E}">
        <p14:creationId xmlns:p14="http://schemas.microsoft.com/office/powerpoint/2010/main" val="1866405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69</a:t>
            </a:fld>
            <a:endParaRPr kumimoji="1" lang="zh-CN" altLang="en-US"/>
          </a:p>
        </p:txBody>
      </p:sp>
    </p:spTree>
    <p:extLst>
      <p:ext uri="{BB962C8B-B14F-4D97-AF65-F5344CB8AC3E}">
        <p14:creationId xmlns:p14="http://schemas.microsoft.com/office/powerpoint/2010/main" val="3128343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kumimoji="1" lang="zh-CN" altLang="en-US" dirty="0"/>
              <a:t>两个例子，只是更换了一下</a:t>
            </a:r>
            <a:r>
              <a:rPr kumimoji="1" lang="en-US" altLang="zh-CN" dirty="0"/>
              <a:t>func2</a:t>
            </a:r>
            <a:r>
              <a:rPr kumimoji="1" lang="zh-CN" altLang="en-US" dirty="0"/>
              <a:t>和</a:t>
            </a:r>
            <a:r>
              <a:rPr kumimoji="1" lang="en-US" altLang="zh-CN" dirty="0"/>
              <a:t>func3</a:t>
            </a:r>
            <a:r>
              <a:rPr kumimoji="1" lang="zh-CN" altLang="en-US" dirty="0"/>
              <a:t>的顺序，为什么会造成结果上的区别呢？</a:t>
            </a:r>
          </a:p>
          <a:p>
            <a:pPr marL="0" marR="0" indent="0" algn="l" defTabSz="914400" rtl="0" eaLnBrk="1" fontAlgn="auto" latinLnBrk="0" hangingPunct="1">
              <a:lnSpc>
                <a:spcPct val="100000"/>
              </a:lnSpc>
              <a:spcBef>
                <a:spcPts val="0"/>
              </a:spcBef>
              <a:spcAft>
                <a:spcPts val="0"/>
              </a:spcAft>
              <a:buClrTx/>
              <a:buSzTx/>
              <a:buFontTx/>
              <a:buNone/>
              <a:defRPr/>
            </a:pPr>
            <a:r>
              <a:rPr kumimoji="1" lang="zh-CN" altLang="en-US" dirty="0"/>
              <a:t>首先，</a:t>
            </a:r>
            <a:r>
              <a:rPr kumimoji="1" lang="en-US" altLang="zh-CN" dirty="0"/>
              <a:t>C++</a:t>
            </a:r>
            <a:r>
              <a:rPr kumimoji="1" lang="zh-CN" altLang="en-US" dirty="0"/>
              <a:t>的函数匹配过程中，重载是优先于模板特化的，这是因为：</a:t>
            </a:r>
            <a:r>
              <a:rPr kumimoji="1" lang="en-US" altLang="zh-CN" dirty="0"/>
              <a:t>C++</a:t>
            </a:r>
            <a:r>
              <a:rPr kumimoji="1" lang="zh-CN" altLang="en-US" dirty="0"/>
              <a:t>标准委员会认为如果因为程序员随意写了一个函数模版的全特化版本，而使得原先的重载函数模板匹配结果发生改变</a:t>
            </a:r>
            <a:r>
              <a:rPr kumimoji="1" lang="en-US" altLang="zh-CN" dirty="0"/>
              <a:t>(</a:t>
            </a:r>
            <a:r>
              <a:rPr kumimoji="1" lang="zh-CN" altLang="en-US" dirty="0"/>
              <a:t>也就是改变了约定的重载解析规则</a:t>
            </a:r>
            <a:r>
              <a:rPr kumimoji="1" lang="en-US" altLang="zh-CN" dirty="0"/>
              <a:t>)</a:t>
            </a:r>
            <a:r>
              <a:rPr kumimoji="1" lang="zh-CN" altLang="en-US" dirty="0"/>
              <a:t>，是不能接受的。</a:t>
            </a:r>
          </a:p>
          <a:p>
            <a:pPr marL="0" marR="0" indent="0" algn="l" defTabSz="914400" rtl="0" eaLnBrk="1" fontAlgn="auto" latinLnBrk="0" hangingPunct="1">
              <a:lnSpc>
                <a:spcPct val="100000"/>
              </a:lnSpc>
              <a:spcBef>
                <a:spcPts val="0"/>
              </a:spcBef>
              <a:spcAft>
                <a:spcPts val="0"/>
              </a:spcAft>
              <a:buClrTx/>
              <a:buSzTx/>
              <a:buFontTx/>
              <a:buNone/>
              <a:defRPr/>
            </a:pPr>
            <a:r>
              <a:rPr kumimoji="1" lang="zh-CN" altLang="en-US" dirty="0"/>
              <a:t>因此调用时会先在两个基础模板（</a:t>
            </a:r>
            <a:r>
              <a:rPr kumimoji="1" lang="en-US" altLang="zh-CN" dirty="0"/>
              <a:t>func1</a:t>
            </a:r>
            <a:r>
              <a:rPr kumimoji="1" lang="zh-CN" altLang="en-US" dirty="0"/>
              <a:t>和</a:t>
            </a:r>
            <a:r>
              <a:rPr kumimoji="1" lang="en-US" altLang="zh-CN" dirty="0"/>
              <a:t>func2</a:t>
            </a:r>
            <a:r>
              <a:rPr kumimoji="1" lang="zh-CN" altLang="en-US" dirty="0"/>
              <a:t>）中挑选更匹配的模板</a:t>
            </a:r>
          </a:p>
          <a:p>
            <a:pPr marL="0" marR="0" indent="0" algn="l" defTabSz="914400" rtl="0" eaLnBrk="1" fontAlgn="auto" latinLnBrk="0" hangingPunct="1">
              <a:lnSpc>
                <a:spcPct val="100000"/>
              </a:lnSpc>
              <a:spcBef>
                <a:spcPts val="0"/>
              </a:spcBef>
              <a:spcAft>
                <a:spcPts val="0"/>
              </a:spcAft>
              <a:buClrTx/>
              <a:buSzTx/>
              <a:buFontTx/>
              <a:buNone/>
              <a:defRPr/>
            </a:pPr>
            <a:r>
              <a:rPr kumimoji="1" lang="zh-CN" altLang="en-US" dirty="0"/>
              <a:t>其次，函数模版的全特化到底是哪个函数基础模版的特化，需要参考可见原则，也就是说当特化版本声明时，它只可能特化的是当前编译单元已经定义的函数基础模版。</a:t>
            </a:r>
          </a:p>
          <a:p>
            <a:pPr marL="0" marR="0" indent="0" algn="l" defTabSz="914400" rtl="0" eaLnBrk="1" fontAlgn="auto" latinLnBrk="0" hangingPunct="1">
              <a:lnSpc>
                <a:spcPct val="100000"/>
              </a:lnSpc>
              <a:spcBef>
                <a:spcPts val="0"/>
              </a:spcBef>
              <a:spcAft>
                <a:spcPts val="0"/>
              </a:spcAft>
              <a:buClrTx/>
              <a:buSzTx/>
              <a:buFontTx/>
              <a:buNone/>
              <a:defRPr/>
            </a:pPr>
            <a:r>
              <a:rPr kumimoji="1" lang="zh-CN" altLang="en-US" dirty="0"/>
              <a:t>因此当这张</a:t>
            </a:r>
            <a:r>
              <a:rPr kumimoji="1" lang="en-US" altLang="zh-CN" dirty="0"/>
              <a:t>PPT</a:t>
            </a:r>
            <a:r>
              <a:rPr kumimoji="1" lang="zh-CN" altLang="en-US" dirty="0"/>
              <a:t>中，</a:t>
            </a:r>
            <a:r>
              <a:rPr kumimoji="1" lang="en-US" altLang="zh-CN" dirty="0"/>
              <a:t>func3</a:t>
            </a:r>
            <a:r>
              <a:rPr kumimoji="1" lang="zh-CN" altLang="en-US" dirty="0"/>
              <a:t>在</a:t>
            </a:r>
            <a:r>
              <a:rPr kumimoji="1" lang="en-US" altLang="zh-CN" dirty="0"/>
              <a:t>func1</a:t>
            </a:r>
            <a:r>
              <a:rPr kumimoji="1" lang="zh-CN" altLang="en-US" dirty="0"/>
              <a:t>后时，它就为</a:t>
            </a:r>
            <a:r>
              <a:rPr kumimoji="1" lang="en-US" altLang="zh-CN" dirty="0"/>
              <a:t>func1</a:t>
            </a:r>
            <a:r>
              <a:rPr kumimoji="1" lang="zh-CN" altLang="en-US" dirty="0"/>
              <a:t>的特化版本。而</a:t>
            </a:r>
            <a:r>
              <a:rPr kumimoji="1" lang="en-US" altLang="zh-CN" dirty="0"/>
              <a:t>C++</a:t>
            </a:r>
            <a:r>
              <a:rPr kumimoji="1" lang="zh-CN" altLang="en-US" dirty="0"/>
              <a:t>函数匹配中重载优先于特化，所以优先匹配到了</a:t>
            </a:r>
            <a:r>
              <a:rPr kumimoji="1" lang="en-US" altLang="zh-CN" dirty="0"/>
              <a:t>func2</a:t>
            </a:r>
            <a:r>
              <a:rPr kumimoji="1" lang="zh-CN" altLang="en-US" dirty="0"/>
              <a:t>，此时</a:t>
            </a:r>
            <a:r>
              <a:rPr kumimoji="1" lang="en-US" altLang="zh-CN" dirty="0"/>
              <a:t>func2</a:t>
            </a:r>
            <a:r>
              <a:rPr kumimoji="1" lang="zh-CN" altLang="en-US" dirty="0"/>
              <a:t>没有特化版本，所以直接调用了</a:t>
            </a:r>
            <a:r>
              <a:rPr kumimoji="1" lang="en-US" altLang="zh-CN" dirty="0"/>
              <a:t>func2</a:t>
            </a:r>
            <a:r>
              <a:rPr kumimoji="1" lang="zh-CN" altLang="en-US"/>
              <a:t>模板。</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70</a:t>
            </a:fld>
            <a:endParaRPr kumimoji="1" lang="zh-CN" altLang="en-US"/>
          </a:p>
        </p:txBody>
      </p:sp>
    </p:spTree>
    <p:extLst>
      <p:ext uri="{BB962C8B-B14F-4D97-AF65-F5344CB8AC3E}">
        <p14:creationId xmlns:p14="http://schemas.microsoft.com/office/powerpoint/2010/main" val="23817443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71</a:t>
            </a:fld>
            <a:endParaRPr kumimoji="1" lang="zh-CN" altLang="en-US"/>
          </a:p>
        </p:txBody>
      </p:sp>
    </p:spTree>
    <p:extLst>
      <p:ext uri="{BB962C8B-B14F-4D97-AF65-F5344CB8AC3E}">
        <p14:creationId xmlns:p14="http://schemas.microsoft.com/office/powerpoint/2010/main" val="341189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72</a:t>
            </a:fld>
            <a:endParaRPr kumimoji="1" lang="zh-CN" altLang="en-US"/>
          </a:p>
        </p:txBody>
      </p:sp>
    </p:spTree>
    <p:extLst>
      <p:ext uri="{BB962C8B-B14F-4D97-AF65-F5344CB8AC3E}">
        <p14:creationId xmlns:p14="http://schemas.microsoft.com/office/powerpoint/2010/main" val="103951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****补充使用这些类的客户代码：</a:t>
            </a:r>
          </a:p>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5</a:t>
            </a:fld>
            <a:endParaRPr kumimoji="1" lang="zh-CN" altLang="en-US"/>
          </a:p>
        </p:txBody>
      </p:sp>
    </p:spTree>
    <p:extLst>
      <p:ext uri="{BB962C8B-B14F-4D97-AF65-F5344CB8AC3E}">
        <p14:creationId xmlns:p14="http://schemas.microsoft.com/office/powerpoint/2010/main" val="2735223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73</a:t>
            </a:fld>
            <a:endParaRPr kumimoji="1" lang="zh-CN" altLang="en-US"/>
          </a:p>
        </p:txBody>
      </p:sp>
    </p:spTree>
    <p:extLst>
      <p:ext uri="{BB962C8B-B14F-4D97-AF65-F5344CB8AC3E}">
        <p14:creationId xmlns:p14="http://schemas.microsoft.com/office/powerpoint/2010/main" val="411406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74</a:t>
            </a:fld>
            <a:endParaRPr kumimoji="1" lang="zh-CN" altLang="en-US"/>
          </a:p>
        </p:txBody>
      </p:sp>
    </p:spTree>
    <p:extLst>
      <p:ext uri="{BB962C8B-B14F-4D97-AF65-F5344CB8AC3E}">
        <p14:creationId xmlns:p14="http://schemas.microsoft.com/office/powerpoint/2010/main" val="2025214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这一页要表达的</a:t>
            </a:r>
            <a:r>
              <a:rPr kumimoji="1" lang="en-US" altLang="zh-CN" dirty="0"/>
              <a:t>point</a:t>
            </a:r>
            <a:r>
              <a:rPr kumimoji="1" lang="zh-CN" altLang="en-US" dirty="0"/>
              <a:t>是什么？</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13</a:t>
            </a:fld>
            <a:endParaRPr kumimoji="1" lang="zh-CN" altLang="en-US"/>
          </a:p>
        </p:txBody>
      </p:sp>
    </p:spTree>
    <p:extLst>
      <p:ext uri="{BB962C8B-B14F-4D97-AF65-F5344CB8AC3E}">
        <p14:creationId xmlns:p14="http://schemas.microsoft.com/office/powerpoint/2010/main" val="81085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红色部分是我们课程涉及的内容</a:t>
            </a:r>
          </a:p>
        </p:txBody>
      </p:sp>
      <p:sp>
        <p:nvSpPr>
          <p:cNvPr id="4" name="灯片编号占位符 3"/>
          <p:cNvSpPr>
            <a:spLocks noGrp="1"/>
          </p:cNvSpPr>
          <p:nvPr>
            <p:ph type="sldNum" sz="quarter" idx="5"/>
          </p:nvPr>
        </p:nvSpPr>
        <p:spPr/>
        <p:txBody>
          <a:bodyPr/>
          <a:lstStyle/>
          <a:p>
            <a:fld id="{0F0BE021-5935-B145-90F5-A16BFE31A5F5}" type="slidenum">
              <a:rPr kumimoji="1" lang="zh-CN" altLang="en-US" smtClean="0"/>
              <a:t>15</a:t>
            </a:fld>
            <a:endParaRPr kumimoji="1" lang="zh-CN" altLang="en-US"/>
          </a:p>
        </p:txBody>
      </p:sp>
    </p:spTree>
    <p:extLst>
      <p:ext uri="{BB962C8B-B14F-4D97-AF65-F5344CB8AC3E}">
        <p14:creationId xmlns:p14="http://schemas.microsoft.com/office/powerpoint/2010/main" val="2265657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删除：</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创建：</a:t>
            </a:r>
            <a:r>
              <a:rPr lang="en-US" altLang="zh-CN" b="1" kern="100" dirty="0" err="1">
                <a:latin typeface="Consolas" panose="020B0609020204030204" pitchFamily="49" charset="0"/>
                <a:ea typeface="华文楷体" panose="02010600040101010101" pitchFamily="2" charset="-122"/>
                <a:cs typeface="STKaiti" charset="-122"/>
              </a:rPr>
              <a:t>forward_as_tuple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函数</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返回右值引用的元组</a:t>
            </a:r>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21</a:t>
            </a:fld>
            <a:endParaRPr kumimoji="1" lang="zh-CN" altLang="en-US"/>
          </a:p>
        </p:txBody>
      </p:sp>
    </p:spTree>
    <p:extLst>
      <p:ext uri="{BB962C8B-B14F-4D97-AF65-F5344CB8AC3E}">
        <p14:creationId xmlns:p14="http://schemas.microsoft.com/office/powerpoint/2010/main" val="1101775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0F0BE021-5935-B145-90F5-A16BFE31A5F5}" type="slidenum">
              <a:rPr kumimoji="1" lang="zh-CN" altLang="en-US" smtClean="0"/>
              <a:t>23</a:t>
            </a:fld>
            <a:endParaRPr kumimoji="1" lang="zh-CN" altLang="en-US"/>
          </a:p>
        </p:txBody>
      </p:sp>
    </p:spTree>
    <p:extLst>
      <p:ext uri="{BB962C8B-B14F-4D97-AF65-F5344CB8AC3E}">
        <p14:creationId xmlns:p14="http://schemas.microsoft.com/office/powerpoint/2010/main" val="3774214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左值引用：可以取地址</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29</a:t>
            </a:fld>
            <a:endParaRPr kumimoji="1" lang="zh-CN" altLang="en-US"/>
          </a:p>
        </p:txBody>
      </p:sp>
    </p:spTree>
    <p:extLst>
      <p:ext uri="{BB962C8B-B14F-4D97-AF65-F5344CB8AC3E}">
        <p14:creationId xmlns:p14="http://schemas.microsoft.com/office/powerpoint/2010/main" val="167028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F0BE021-5935-B145-90F5-A16BFE31A5F5}" type="slidenum">
              <a:rPr kumimoji="1" lang="zh-CN" altLang="en-US" smtClean="0"/>
              <a:t>32</a:t>
            </a:fld>
            <a:endParaRPr kumimoji="1" lang="zh-CN" altLang="en-US"/>
          </a:p>
        </p:txBody>
      </p:sp>
    </p:spTree>
    <p:extLst>
      <p:ext uri="{BB962C8B-B14F-4D97-AF65-F5344CB8AC3E}">
        <p14:creationId xmlns:p14="http://schemas.microsoft.com/office/powerpoint/2010/main" val="836583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Push_back</a:t>
            </a:r>
            <a:r>
              <a:rPr kumimoji="1" lang="zh-CN" altLang="en-US" dirty="0"/>
              <a:t>到了一定程度之后，可能会造成数组的整体移动，导致所有的内存地址发生改变。</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35</a:t>
            </a:fld>
            <a:endParaRPr kumimoji="1" lang="zh-CN" altLang="en-US"/>
          </a:p>
        </p:txBody>
      </p:sp>
    </p:spTree>
    <p:extLst>
      <p:ext uri="{BB962C8B-B14F-4D97-AF65-F5344CB8AC3E}">
        <p14:creationId xmlns:p14="http://schemas.microsoft.com/office/powerpoint/2010/main" val="1836074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B316CD0-B21C-4E0E-9991-CFABC5B9F3F3}" type="datetimeFigureOut">
              <a:rPr lang="zh-CN" altLang="en-US" smtClean="0"/>
              <a:t>2025/4/27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2811967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B316CD0-B21C-4E0E-9991-CFABC5B9F3F3}" type="datetimeFigureOut">
              <a:rPr lang="zh-CN" altLang="en-US" smtClean="0"/>
              <a:t>2025/4/27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106347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B316CD0-B21C-4E0E-9991-CFABC5B9F3F3}" type="datetimeFigureOut">
              <a:rPr lang="zh-CN" altLang="en-US" smtClean="0"/>
              <a:t>2025/4/27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191450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B316CD0-B21C-4E0E-9991-CFABC5B9F3F3}" type="datetimeFigureOut">
              <a:rPr lang="zh-CN" altLang="en-US" smtClean="0"/>
              <a:t>2025/4/27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69615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B316CD0-B21C-4E0E-9991-CFABC5B9F3F3}" type="datetimeFigureOut">
              <a:rPr lang="zh-CN" altLang="en-US" smtClean="0"/>
              <a:t>2025/4/27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4142007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B316CD0-B21C-4E0E-9991-CFABC5B9F3F3}" type="datetimeFigureOut">
              <a:rPr lang="zh-CN" altLang="en-US" smtClean="0"/>
              <a:t>2025/4/27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74460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B316CD0-B21C-4E0E-9991-CFABC5B9F3F3}" type="datetimeFigureOut">
              <a:rPr lang="zh-CN" altLang="en-US" smtClean="0"/>
              <a:t>2025/4/27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382245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B316CD0-B21C-4E0E-9991-CFABC5B9F3F3}" type="datetimeFigureOut">
              <a:rPr lang="zh-CN" altLang="en-US" smtClean="0"/>
              <a:t>2025/4/27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240679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16CD0-B21C-4E0E-9991-CFABC5B9F3F3}" type="datetimeFigureOut">
              <a:rPr lang="zh-CN" altLang="en-US" smtClean="0"/>
              <a:t>2025/4/27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26425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B316CD0-B21C-4E0E-9991-CFABC5B9F3F3}" type="datetimeFigureOut">
              <a:rPr lang="zh-CN" altLang="en-US" smtClean="0"/>
              <a:t>2025/4/27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651205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B316CD0-B21C-4E0E-9991-CFABC5B9F3F3}" type="datetimeFigureOut">
              <a:rPr lang="zh-CN" altLang="en-US" smtClean="0"/>
              <a:t>2025/4/27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761834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16CD0-B21C-4E0E-9991-CFABC5B9F3F3}" type="datetimeFigureOut">
              <a:rPr lang="zh-CN" altLang="en-US" smtClean="0"/>
              <a:t>2025/4/27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3974CB-F90C-42EB-85A9-915E3DFCF262}" type="slidenum">
              <a:rPr lang="zh-CN" altLang="en-US" smtClean="0"/>
              <a:t>‹#›</a:t>
            </a:fld>
            <a:endParaRPr lang="zh-CN" altLang="en-US"/>
          </a:p>
        </p:txBody>
      </p:sp>
    </p:spTree>
    <p:extLst>
      <p:ext uri="{BB962C8B-B14F-4D97-AF65-F5344CB8AC3E}">
        <p14:creationId xmlns:p14="http://schemas.microsoft.com/office/powerpoint/2010/main" val="301262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lp.csai.tsinghua.edu.cn/" TargetMode="External"/><Relationship Id="rId2" Type="http://schemas.openxmlformats.org/officeDocument/2006/relationships/hyperlink" Target="mailto:liuzy@tsinghua.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cplusplus.com/reference/vector/vector/push_back/"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en.cppreference.com/w/cpp/memory/allocator"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dirty="0">
                <a:solidFill>
                  <a:srgbClr val="0066CC"/>
                </a:solidFill>
                <a:latin typeface="微软雅黑" panose="020B0503020204020204" pitchFamily="34" charset="-122"/>
                <a:ea typeface="微软雅黑" panose="020B0503020204020204" pitchFamily="34" charset="-122"/>
                <a:sym typeface="+mn-ea"/>
              </a:rPr>
              <a:t>模板与</a:t>
            </a:r>
            <a:r>
              <a:rPr lang="en-US" altLang="zh-CN" b="1" dirty="0">
                <a:solidFill>
                  <a:srgbClr val="0066CC"/>
                </a:solidFill>
                <a:latin typeface="微软雅黑" panose="020B0503020204020204" pitchFamily="34" charset="-122"/>
                <a:ea typeface="微软雅黑" panose="020B0503020204020204" pitchFamily="34" charset="-122"/>
                <a:sym typeface="+mn-ea"/>
              </a:rPr>
              <a:t>STL</a:t>
            </a:r>
            <a:r>
              <a:rPr lang="zh-CN" altLang="en-US" b="1" dirty="0">
                <a:solidFill>
                  <a:srgbClr val="0066CC"/>
                </a:solidFill>
                <a:latin typeface="微软雅黑" panose="020B0503020204020204" pitchFamily="34" charset="-122"/>
                <a:ea typeface="微软雅黑" panose="020B0503020204020204" pitchFamily="34" charset="-122"/>
                <a:sym typeface="+mn-ea"/>
              </a:rPr>
              <a:t>初步</a:t>
            </a:r>
            <a:br>
              <a:rPr lang="zh-CN" altLang="en-US" b="1" dirty="0">
                <a:solidFill>
                  <a:srgbClr val="0066CC"/>
                </a:solidFill>
                <a:latin typeface="微软雅黑" panose="020B0503020204020204" pitchFamily="34" charset="-122"/>
                <a:ea typeface="微软雅黑" panose="020B0503020204020204" pitchFamily="34" charset="-122"/>
                <a:sym typeface="+mn-ea"/>
              </a:rPr>
            </a:br>
            <a:r>
              <a:rPr lang="zh-CN" altLang="en-US" b="1" dirty="0">
                <a:solidFill>
                  <a:srgbClr val="0066CC"/>
                </a:solidFill>
                <a:latin typeface="微软雅黑" panose="020B0503020204020204" pitchFamily="34" charset="-122"/>
                <a:ea typeface="微软雅黑" panose="020B0503020204020204" pitchFamily="34" charset="-122"/>
                <a:sym typeface="+mn-ea"/>
              </a:rPr>
              <a:t>（</a:t>
            </a:r>
            <a:r>
              <a:rPr lang="en-US" altLang="zh-CN" b="1" dirty="0">
                <a:solidFill>
                  <a:srgbClr val="0066CC"/>
                </a:solidFill>
                <a:latin typeface="微软雅黑" panose="020B0503020204020204" pitchFamily="34" charset="-122"/>
                <a:ea typeface="微软雅黑" panose="020B0503020204020204" pitchFamily="34" charset="-122"/>
                <a:sym typeface="+mn-ea"/>
              </a:rPr>
              <a:t>OOP</a:t>
            </a:r>
            <a:r>
              <a:rPr lang="zh-CN" altLang="en-US" b="1" dirty="0">
                <a:solidFill>
                  <a:srgbClr val="0066CC"/>
                </a:solidFill>
                <a:latin typeface="微软雅黑" panose="020B0503020204020204" pitchFamily="34" charset="-122"/>
                <a:ea typeface="微软雅黑" panose="020B0503020204020204" pitchFamily="34" charset="-122"/>
                <a:sym typeface="+mn-ea"/>
              </a:rPr>
              <a:t>）</a:t>
            </a:r>
            <a:endParaRPr lang="zh-CN" altLang="en-US" b="1">
              <a:solidFill>
                <a:srgbClr val="0066CC"/>
              </a:solidFill>
              <a:latin typeface="微软雅黑" panose="020B0503020204020204" pitchFamily="34" charset="-122"/>
              <a:ea typeface="微软雅黑" panose="020B0503020204020204" pitchFamily="34" charset="-122"/>
            </a:endParaRPr>
          </a:p>
        </p:txBody>
      </p:sp>
      <p:sp>
        <p:nvSpPr>
          <p:cNvPr id="5" name="副标题 2"/>
          <p:cNvSpPr txBox="1"/>
          <p:nvPr/>
        </p:nvSpPr>
        <p:spPr bwMode="auto">
          <a:xfrm>
            <a:off x="0" y="4509120"/>
            <a:ext cx="9144000" cy="2348880"/>
          </a:xfrm>
          <a:prstGeom prst="rect">
            <a:avLst/>
          </a:prstGeom>
          <a:noFill/>
          <a:ln>
            <a:noFill/>
          </a:ln>
        </p:spPr>
        <p:txBody>
          <a:bodyPr vert="horz" wrap="square" lIns="91440" tIns="45720" rIns="91440" bIns="45720" numCol="1" anchor="t" anchorCtr="0" compatLnSpc="1"/>
          <a:lstStyle>
            <a:lvl1pPr marL="0" indent="0" algn="ctr" rtl="0" eaLnBrk="1" fontAlgn="base" hangingPunct="1">
              <a:lnSpc>
                <a:spcPct val="90000"/>
              </a:lnSpc>
              <a:spcBef>
                <a:spcPts val="1000"/>
              </a:spcBef>
              <a:spcAft>
                <a:spcPct val="0"/>
              </a:spcAft>
              <a:buFont typeface="Arial" panose="020B0604020202020204" pitchFamily="34" charset="0"/>
              <a:buNone/>
              <a:defRPr sz="2400" kern="1200">
                <a:solidFill>
                  <a:schemeClr val="tx1"/>
                </a:solidFill>
                <a:latin typeface="Consolas" panose="020B0609020204030204" pitchFamily="49" charset="0"/>
                <a:ea typeface="华文楷体" panose="02010600040101010101" pitchFamily="2" charset="-122"/>
                <a:cs typeface="+mn-cs"/>
              </a:defRPr>
            </a:lvl1pPr>
            <a:lvl2pPr marL="457200" indent="0" algn="ctr" rtl="0" eaLnBrk="1" fontAlgn="base" hangingPunct="1">
              <a:lnSpc>
                <a:spcPct val="90000"/>
              </a:lnSpc>
              <a:spcBef>
                <a:spcPts val="500"/>
              </a:spcBef>
              <a:spcAft>
                <a:spcPct val="0"/>
              </a:spcAft>
              <a:buFont typeface="Arial" panose="020B0604020202020204" pitchFamily="34" charset="0"/>
              <a:buNone/>
              <a:defRPr sz="2000" kern="1200">
                <a:solidFill>
                  <a:schemeClr val="tx1"/>
                </a:solidFill>
                <a:latin typeface="Consolas" panose="020B0609020204030204" pitchFamily="49" charset="0"/>
                <a:ea typeface="华文楷体" panose="02010600040101010101" pitchFamily="2" charset="-122"/>
                <a:cs typeface="+mn-cs"/>
              </a:defRPr>
            </a:lvl2pPr>
            <a:lvl3pPr marL="914400" indent="0" algn="ctr" rtl="0" eaLnBrk="1" fontAlgn="base" hangingPunct="1">
              <a:lnSpc>
                <a:spcPct val="90000"/>
              </a:lnSpc>
              <a:spcBef>
                <a:spcPts val="500"/>
              </a:spcBef>
              <a:spcAft>
                <a:spcPct val="0"/>
              </a:spcAft>
              <a:buFont typeface="Arial" panose="020B0604020202020204" pitchFamily="34" charset="0"/>
              <a:buNone/>
              <a:defRPr sz="1800" kern="1200">
                <a:solidFill>
                  <a:schemeClr val="tx1"/>
                </a:solidFill>
                <a:latin typeface="Consolas" panose="020B0609020204030204" pitchFamily="49" charset="0"/>
                <a:ea typeface="华文楷体" panose="02010600040101010101" pitchFamily="2" charset="-122"/>
                <a:cs typeface="+mn-cs"/>
              </a:defRPr>
            </a:lvl3pPr>
            <a:lvl4pPr marL="1371600" indent="0" algn="ctr" rtl="0" eaLnBrk="1" fontAlgn="base" hangingPunct="1">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4pPr>
            <a:lvl5pPr marL="1828800" indent="0" algn="ctr" rtl="0" eaLnBrk="1" fontAlgn="base" hangingPunct="1">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3600" b="1" dirty="0"/>
              <a:t>刘知远</a:t>
            </a:r>
            <a:endParaRPr lang="en-US" altLang="zh-CN" sz="3600" b="1" dirty="0"/>
          </a:p>
          <a:p>
            <a:r>
              <a:rPr lang="en-US" altLang="zh-CN" sz="2800" b="1" dirty="0">
                <a:hlinkClick r:id="rId2"/>
              </a:rPr>
              <a:t>liuzy@tsinghua.edu.cn</a:t>
            </a:r>
            <a:endParaRPr lang="en-US" altLang="zh-CN" sz="2800" b="1" dirty="0"/>
          </a:p>
          <a:p>
            <a:r>
              <a:rPr lang="en-US" altLang="zh-CN" sz="2800" b="1" dirty="0">
                <a:hlinkClick r:id="rId3"/>
              </a:rPr>
              <a:t>https://nlp.csai.tsinghua.edu.cn/</a:t>
            </a:r>
            <a:endParaRPr lang="en-US" altLang="zh-CN" sz="2800" b="1" dirty="0"/>
          </a:p>
          <a:p>
            <a:pPr defTabSz="914400" eaLnBrk="1" hangingPunct="1"/>
            <a:r>
              <a:rPr lang="zh-CN" altLang="en-US" b="1" dirty="0"/>
              <a:t>课程团队：刘知远 任炬 黄民烈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命名空间（</a:t>
            </a:r>
            <a:r>
              <a:rPr kumimoji="1" lang="en-US" altLang="zh-CN" b="1" dirty="0">
                <a:latin typeface="微软雅黑" panose="020B0503020204020204" pitchFamily="34" charset="-122"/>
                <a:ea typeface="微软雅黑" panose="020B0503020204020204" pitchFamily="34" charset="-122"/>
              </a:rPr>
              <a:t>3</a:t>
            </a:r>
            <a:r>
              <a:rPr kumimoji="1" lang="zh-CN" altLang="en-US" b="1" dirty="0">
                <a:latin typeface="微软雅黑" panose="020B0503020204020204" pitchFamily="34" charset="-122"/>
                <a:ea typeface="微软雅黑" panose="020B0503020204020204" pitchFamily="34" charset="-122"/>
              </a:rPr>
              <a:t>）</a:t>
            </a:r>
          </a:p>
        </p:txBody>
      </p:sp>
      <p:sp>
        <p:nvSpPr>
          <p:cNvPr id="3" name="内容占位符 2"/>
          <p:cNvSpPr>
            <a:spLocks noGrp="1"/>
          </p:cNvSpPr>
          <p:nvPr>
            <p:ph idx="1"/>
          </p:nvPr>
        </p:nvSpPr>
        <p:spPr>
          <a:xfrm>
            <a:off x="628650" y="1690688"/>
            <a:ext cx="8047806" cy="4890585"/>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使用</a:t>
            </a:r>
            <a:r>
              <a:rPr lang="en-US" altLang="zh-CN" b="1" kern="100" dirty="0">
                <a:solidFill>
                  <a:srgbClr val="FF0000"/>
                </a:solidFill>
                <a:latin typeface="Consolas" panose="020B0609020204030204" pitchFamily="49" charset="0"/>
                <a:ea typeface="华文楷体" panose="02010600040101010101" pitchFamily="2" charset="-122"/>
                <a:cs typeface="STKaiti" charset="-122"/>
              </a:rPr>
              <a:t>using</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声明简化命名空间使用</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使用整个命名空间：所有成员都直接可用</a:t>
            </a:r>
            <a:endParaRPr lang="en-US" altLang="zh-CN" b="1" kern="100" dirty="0">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using </a:t>
            </a:r>
            <a:r>
              <a:rPr lang="en-US" altLang="zh-CN" kern="100" dirty="0">
                <a:latin typeface="Consolas" panose="020B0609020204030204" pitchFamily="49" charset="0"/>
                <a:ea typeface="华文楷体" panose="02010600040101010101" pitchFamily="2" charset="-122"/>
                <a:cs typeface="STKaiti" charset="-122"/>
              </a:rPr>
              <a:t>namespace A;</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x = 3; y = 6;</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使用部分成员：所选成员可直接使用</a:t>
            </a:r>
            <a:endParaRPr lang="en-US" altLang="zh-CN" b="1" kern="100" dirty="0">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using A::</a:t>
            </a:r>
            <a:r>
              <a:rPr lang="en-US" altLang="zh-CN" kern="100" dirty="0">
                <a:latin typeface="Consolas" panose="020B0609020204030204" pitchFamily="49" charset="0"/>
                <a:ea typeface="华文楷体" panose="02010600040101010101" pitchFamily="2" charset="-122"/>
                <a:cs typeface="STKaiti" charset="-122"/>
              </a:rPr>
              <a:t>x;</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x = 3;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a:t>
            </a:r>
            <a:r>
              <a:rPr lang="en-US" altLang="zh-CN" kern="100" dirty="0">
                <a:latin typeface="Consolas" panose="020B0609020204030204" pitchFamily="49" charset="0"/>
                <a:ea typeface="华文楷体" panose="02010600040101010101" pitchFamily="2" charset="-122"/>
                <a:cs typeface="STKaiti" charset="-122"/>
              </a:rPr>
              <a:t>y = 6;</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任何情况下，都</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不应出现命名冲突</a:t>
            </a:r>
            <a:endParaRPr lang="en-US" altLang="zh-CN" b="1" kern="100" dirty="0">
              <a:solidFill>
                <a:srgbClr val="FF0000"/>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10</a:t>
            </a:fld>
            <a:endParaRPr lang="en-US" altLang="zh-CN" dirty="0"/>
          </a:p>
        </p:txBody>
      </p:sp>
    </p:spTree>
    <p:extLst>
      <p:ext uri="{BB962C8B-B14F-4D97-AF65-F5344CB8AC3E}">
        <p14:creationId xmlns:p14="http://schemas.microsoft.com/office/powerpoint/2010/main" val="4131430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98725" y="1879155"/>
            <a:ext cx="8062912" cy="2952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defRPr/>
            </a:pPr>
            <a:r>
              <a:rPr lang="en-US" altLang="zh-CN" sz="5400" b="1" dirty="0">
                <a:solidFill>
                  <a:srgbClr val="0066CC"/>
                </a:solidFill>
                <a:latin typeface="微软雅黑" panose="020B0503020204020204" pitchFamily="34" charset="-122"/>
                <a:ea typeface="微软雅黑" panose="020B0503020204020204" pitchFamily="34" charset="-122"/>
              </a:rPr>
              <a:t>STL</a:t>
            </a:r>
            <a:r>
              <a:rPr lang="zh-CN" altLang="en-US" sz="5400" b="1" dirty="0">
                <a:solidFill>
                  <a:srgbClr val="0066CC"/>
                </a:solidFill>
                <a:latin typeface="微软雅黑" panose="020B0503020204020204" pitchFamily="34" charset="-122"/>
                <a:ea typeface="微软雅黑" panose="020B0503020204020204" pitchFamily="34" charset="-122"/>
              </a:rPr>
              <a:t>初步</a:t>
            </a:r>
          </a:p>
        </p:txBody>
      </p:sp>
    </p:spTree>
    <p:extLst>
      <p:ext uri="{BB962C8B-B14F-4D97-AF65-F5344CB8AC3E}">
        <p14:creationId xmlns:p14="http://schemas.microsoft.com/office/powerpoint/2010/main" val="3066191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简介</a:t>
            </a:r>
          </a:p>
        </p:txBody>
      </p:sp>
      <p:sp>
        <p:nvSpPr>
          <p:cNvPr id="3" name="内容占位符 2"/>
          <p:cNvSpPr>
            <a:spLocks noGrp="1"/>
          </p:cNvSpPr>
          <p:nvPr>
            <p:ph idx="1"/>
          </p:nvPr>
        </p:nvSpPr>
        <p:spPr>
          <a:xfrm>
            <a:off x="628650" y="1690689"/>
            <a:ext cx="8047806" cy="4009356"/>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标准模板库（英文：</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Standard Template Library</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，缩写：</a:t>
            </a:r>
            <a:r>
              <a:rPr lang="en-US" altLang="zh-CN" b="1" kern="100" dirty="0">
                <a:solidFill>
                  <a:srgbClr val="FF0000"/>
                </a:solidFill>
                <a:latin typeface="Consolas" panose="020B0609020204030204" pitchFamily="49" charset="0"/>
                <a:ea typeface="华文楷体" panose="02010600040101010101" pitchFamily="2" charset="-122"/>
                <a:cs typeface="STKaiti" charset="-122"/>
              </a:rPr>
              <a:t>STL</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），是一个高效的</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软件库，</a:t>
            </a:r>
            <a:r>
              <a:rPr lang="zh-CN" altLang="en-US" b="1" kern="100" dirty="0">
                <a:solidFill>
                  <a:srgbClr val="003366"/>
                </a:solidFill>
                <a:latin typeface="华文楷体" panose="02010600040101010101" pitchFamily="2" charset="-122"/>
                <a:ea typeface="华文楷体" panose="02010600040101010101" pitchFamily="2" charset="-122"/>
              </a:rPr>
              <a:t>它被容纳于</a:t>
            </a:r>
            <a:r>
              <a:rPr lang="en-US" altLang="zh-CN" b="1" kern="100" dirty="0">
                <a:solidFill>
                  <a:srgbClr val="003366"/>
                </a:solidFill>
                <a:latin typeface="华文楷体" panose="02010600040101010101" pitchFamily="2" charset="-122"/>
                <a:ea typeface="华文楷体" panose="02010600040101010101" pitchFamily="2" charset="-122"/>
              </a:rPr>
              <a:t>C++ </a:t>
            </a:r>
            <a:r>
              <a:rPr lang="zh-CN" altLang="en-US" b="1" kern="100" dirty="0">
                <a:solidFill>
                  <a:srgbClr val="003366"/>
                </a:solidFill>
                <a:latin typeface="华文楷体" panose="02010600040101010101" pitchFamily="2" charset="-122"/>
                <a:ea typeface="华文楷体" panose="02010600040101010101" pitchFamily="2" charset="-122"/>
              </a:rPr>
              <a:t>标准程序库</a:t>
            </a:r>
            <a:r>
              <a:rPr lang="en-US" altLang="zh-CN" b="1" kern="100" dirty="0">
                <a:solidFill>
                  <a:srgbClr val="003366"/>
                </a:solidFill>
                <a:latin typeface="华文楷体" panose="02010600040101010101" pitchFamily="2" charset="-122"/>
                <a:ea typeface="华文楷体" panose="02010600040101010101" pitchFamily="2" charset="-122"/>
              </a:rPr>
              <a:t>C++ Standard Library</a:t>
            </a:r>
            <a:r>
              <a:rPr lang="zh-CN" altLang="en-US" b="1" kern="100" dirty="0">
                <a:solidFill>
                  <a:srgbClr val="003366"/>
                </a:solidFill>
                <a:latin typeface="华文楷体" panose="02010600040101010101" pitchFamily="2" charset="-122"/>
                <a:ea typeface="华文楷体" panose="02010600040101010101" pitchFamily="2" charset="-122"/>
              </a:rPr>
              <a:t>中。</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其中包含</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4</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个组件，分别为</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算法</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容器</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函数</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迭代器</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基于</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模板</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编写。</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关键理念：将“在数据上执行的</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操作</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”与“要执行操作的</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数据</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”分离。</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12</a:t>
            </a:fld>
            <a:endParaRPr lang="en-US" altLang="zh-CN" dirty="0"/>
          </a:p>
        </p:txBody>
      </p:sp>
    </p:spTree>
    <p:extLst>
      <p:ext uri="{BB962C8B-B14F-4D97-AF65-F5344CB8AC3E}">
        <p14:creationId xmlns:p14="http://schemas.microsoft.com/office/powerpoint/2010/main" val="1610838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简介</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13</a:t>
            </a:fld>
            <a:endParaRPr lang="en-US" altLang="zh-CN"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1321" y="2223640"/>
            <a:ext cx="6661358" cy="3555307"/>
          </a:xfrm>
          <a:prstGeom prst="rect">
            <a:avLst/>
          </a:prstGeom>
        </p:spPr>
      </p:pic>
    </p:spTree>
    <p:extLst>
      <p:ext uri="{BB962C8B-B14F-4D97-AF65-F5344CB8AC3E}">
        <p14:creationId xmlns:p14="http://schemas.microsoft.com/office/powerpoint/2010/main" val="2474934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简介</a:t>
            </a:r>
          </a:p>
        </p:txBody>
      </p:sp>
      <p:sp>
        <p:nvSpPr>
          <p:cNvPr id="3" name="内容占位符 2"/>
          <p:cNvSpPr>
            <a:spLocks noGrp="1"/>
          </p:cNvSpPr>
          <p:nvPr>
            <p:ph idx="1"/>
          </p:nvPr>
        </p:nvSpPr>
        <p:spPr>
          <a:xfrm>
            <a:off x="628650" y="1690689"/>
            <a:ext cx="8047806" cy="4009356"/>
          </a:xfrm>
        </p:spPr>
        <p:txBody>
          <a:bodyPr>
            <a:normAutofit/>
          </a:bodyPr>
          <a:lstStyle/>
          <a:p>
            <a:pPr>
              <a:lnSpc>
                <a:spcPct val="100000"/>
              </a:lnSpc>
              <a:buSzPct val="75000"/>
              <a:buFont typeface="Wingdings" panose="05000000000000000000" pitchFamily="2" charset="2"/>
              <a:buChar char="n"/>
            </a:pP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STL</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的命名空间是</a:t>
            </a:r>
            <a:r>
              <a:rPr lang="en-US" altLang="zh-CN" b="1" kern="100" dirty="0" err="1">
                <a:solidFill>
                  <a:srgbClr val="003366"/>
                </a:solidFill>
                <a:latin typeface="华文楷体" panose="02010600040101010101" pitchFamily="2" charset="-122"/>
                <a:ea typeface="华文楷体" panose="02010600040101010101" pitchFamily="2" charset="-122"/>
                <a:cs typeface="STKaiti" charset="-122"/>
              </a:rPr>
              <a:t>std</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kern="100" dirty="0">
                <a:latin typeface="华文楷体" panose="02010600040101010101" pitchFamily="2" charset="-122"/>
                <a:ea typeface="华文楷体" panose="02010600040101010101" pitchFamily="2" charset="-122"/>
                <a:cs typeface="STKaiti" charset="-122"/>
              </a:rPr>
              <a:t>一般使用</a:t>
            </a:r>
            <a:r>
              <a:rPr lang="en-US" altLang="zh-CN" kern="100" dirty="0" err="1">
                <a:latin typeface="华文楷体" panose="02010600040101010101" pitchFamily="2" charset="-122"/>
                <a:ea typeface="华文楷体" panose="02010600040101010101" pitchFamily="2" charset="-122"/>
                <a:cs typeface="STKaiti" charset="-122"/>
              </a:rPr>
              <a:t>std</a:t>
            </a:r>
            <a:r>
              <a:rPr lang="en-US" altLang="zh-CN" kern="100" dirty="0">
                <a:latin typeface="华文楷体" panose="02010600040101010101" pitchFamily="2" charset="-122"/>
                <a:ea typeface="华文楷体" panose="02010600040101010101" pitchFamily="2" charset="-122"/>
                <a:cs typeface="STKaiti" charset="-122"/>
              </a:rPr>
              <a:t>::name</a:t>
            </a:r>
            <a:r>
              <a:rPr lang="zh-CN" altLang="en-US" kern="100" dirty="0">
                <a:latin typeface="华文楷体" panose="02010600040101010101" pitchFamily="2" charset="-122"/>
                <a:ea typeface="华文楷体" panose="02010600040101010101" pitchFamily="2" charset="-122"/>
                <a:cs typeface="STKaiti" charset="-122"/>
              </a:rPr>
              <a:t>来使用</a:t>
            </a:r>
            <a:r>
              <a:rPr lang="en-US" altLang="zh-CN" kern="100" dirty="0">
                <a:latin typeface="华文楷体" panose="02010600040101010101" pitchFamily="2" charset="-122"/>
                <a:ea typeface="华文楷体" panose="02010600040101010101" pitchFamily="2" charset="-122"/>
                <a:cs typeface="STKaiti" charset="-122"/>
              </a:rPr>
              <a:t>STL</a:t>
            </a:r>
            <a:r>
              <a:rPr lang="zh-CN" altLang="en-US" kern="100" dirty="0">
                <a:latin typeface="华文楷体" panose="02010600040101010101" pitchFamily="2" charset="-122"/>
                <a:ea typeface="华文楷体" panose="02010600040101010101" pitchFamily="2" charset="-122"/>
                <a:cs typeface="STKaiti" charset="-122"/>
              </a:rPr>
              <a:t>的函数或对象</a:t>
            </a:r>
            <a:endParaRPr lang="en-US" altLang="zh-CN" kern="100" dirty="0">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kern="100" dirty="0">
                <a:latin typeface="华文楷体" panose="02010600040101010101" pitchFamily="2" charset="-122"/>
                <a:ea typeface="华文楷体" panose="02010600040101010101" pitchFamily="2" charset="-122"/>
                <a:cs typeface="STKaiti" charset="-122"/>
              </a:rPr>
              <a:t>也可以使用</a:t>
            </a:r>
            <a:r>
              <a:rPr lang="en-US" altLang="zh-CN" kern="100" dirty="0">
                <a:latin typeface="华文楷体" panose="02010600040101010101" pitchFamily="2" charset="-122"/>
                <a:ea typeface="华文楷体" panose="02010600040101010101" pitchFamily="2" charset="-122"/>
                <a:cs typeface="STKaiti" charset="-122"/>
              </a:rPr>
              <a:t>using namespace </a:t>
            </a:r>
            <a:r>
              <a:rPr lang="en-US" altLang="zh-CN" kern="100" dirty="0" err="1">
                <a:latin typeface="华文楷体" panose="02010600040101010101" pitchFamily="2" charset="-122"/>
                <a:ea typeface="华文楷体" panose="02010600040101010101" pitchFamily="2" charset="-122"/>
                <a:cs typeface="STKaiti" charset="-122"/>
              </a:rPr>
              <a:t>std</a:t>
            </a:r>
            <a:r>
              <a:rPr lang="zh-CN" altLang="en-US" kern="100" dirty="0">
                <a:latin typeface="华文楷体" panose="02010600040101010101" pitchFamily="2" charset="-122"/>
                <a:ea typeface="华文楷体" panose="02010600040101010101" pitchFamily="2" charset="-122"/>
                <a:cs typeface="STKaiti" charset="-122"/>
              </a:rPr>
              <a:t>来引入</a:t>
            </a:r>
            <a:r>
              <a:rPr lang="en-US" altLang="zh-CN" kern="100" dirty="0">
                <a:latin typeface="华文楷体" panose="02010600040101010101" pitchFamily="2" charset="-122"/>
                <a:ea typeface="华文楷体" panose="02010600040101010101" pitchFamily="2" charset="-122"/>
                <a:cs typeface="STKaiti" charset="-122"/>
              </a:rPr>
              <a:t>STL</a:t>
            </a:r>
            <a:r>
              <a:rPr lang="zh-CN" altLang="en-US" kern="100" dirty="0">
                <a:latin typeface="华文楷体" panose="02010600040101010101" pitchFamily="2" charset="-122"/>
                <a:ea typeface="华文楷体" panose="02010600040101010101" pitchFamily="2" charset="-122"/>
                <a:cs typeface="STKaiti" charset="-122"/>
              </a:rPr>
              <a:t>的命名空间（不推荐在大型工程中使用，容易污染命名空间）</a:t>
            </a:r>
            <a:endParaRPr lang="en-US" altLang="zh-CN" kern="100" dirty="0">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关于</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STL</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的文档和例子可以在以下网址查询</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457200" lvl="1" indent="0">
              <a:lnSpc>
                <a:spcPct val="100000"/>
              </a:lnSpc>
              <a:buSzPct val="75000"/>
              <a:buNone/>
            </a:pPr>
            <a:r>
              <a:rPr lang="en-US" altLang="zh-CN" kern="100" dirty="0">
                <a:latin typeface="华文楷体" panose="02010600040101010101" pitchFamily="2" charset="-122"/>
                <a:ea typeface="华文楷体" panose="02010600040101010101" pitchFamily="2" charset="-122"/>
                <a:cs typeface="STKaiti" charset="-122"/>
              </a:rPr>
              <a:t>http://www.cplusplus.com/</a:t>
            </a:r>
          </a:p>
          <a:p>
            <a:pPr marL="457200" lvl="1" indent="0">
              <a:lnSpc>
                <a:spcPct val="100000"/>
              </a:lnSpc>
              <a:buSzPct val="75000"/>
              <a:buNone/>
            </a:pPr>
            <a:r>
              <a:rPr lang="zh-CN" altLang="en-US" kern="100" dirty="0">
                <a:latin typeface="华文楷体" panose="02010600040101010101" pitchFamily="2" charset="-122"/>
                <a:ea typeface="华文楷体" panose="02010600040101010101" pitchFamily="2" charset="-122"/>
                <a:cs typeface="STKaiti" charset="-122"/>
              </a:rPr>
              <a:t>多写多查多用，是学习</a:t>
            </a:r>
            <a:r>
              <a:rPr lang="en-US" altLang="zh-CN" kern="100" dirty="0">
                <a:latin typeface="华文楷体" panose="02010600040101010101" pitchFamily="2" charset="-122"/>
                <a:ea typeface="华文楷体" panose="02010600040101010101" pitchFamily="2" charset="-122"/>
                <a:cs typeface="STKaiti" charset="-122"/>
              </a:rPr>
              <a:t>STL</a:t>
            </a:r>
            <a:r>
              <a:rPr lang="zh-CN" altLang="en-US" kern="100" dirty="0">
                <a:latin typeface="华文楷体" panose="02010600040101010101" pitchFamily="2" charset="-122"/>
                <a:ea typeface="华文楷体" panose="02010600040101010101" pitchFamily="2" charset="-122"/>
                <a:cs typeface="STKaiti" charset="-122"/>
              </a:rPr>
              <a:t>库的最好方法</a:t>
            </a:r>
            <a:endParaRPr lang="en-US" altLang="zh-CN" kern="100" dirty="0">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14</a:t>
            </a:fld>
            <a:endParaRPr lang="en-US" altLang="zh-CN" dirty="0"/>
          </a:p>
        </p:txBody>
      </p:sp>
    </p:spTree>
    <p:extLst>
      <p:ext uri="{BB962C8B-B14F-4D97-AF65-F5344CB8AC3E}">
        <p14:creationId xmlns:p14="http://schemas.microsoft.com/office/powerpoint/2010/main" val="2168340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简介</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15</a:t>
            </a:fld>
            <a:endParaRPr lang="en-US" altLang="zh-CN" dirty="0"/>
          </a:p>
        </p:txBody>
      </p:sp>
      <p:grpSp>
        <p:nvGrpSpPr>
          <p:cNvPr id="19" name="组合 18">
            <a:extLst>
              <a:ext uri="{FF2B5EF4-FFF2-40B4-BE49-F238E27FC236}">
                <a16:creationId xmlns:a16="http://schemas.microsoft.com/office/drawing/2014/main" id="{2D356128-6520-48EC-A105-9F343DD1D3E6}"/>
              </a:ext>
            </a:extLst>
          </p:cNvPr>
          <p:cNvGrpSpPr/>
          <p:nvPr/>
        </p:nvGrpSpPr>
        <p:grpSpPr>
          <a:xfrm>
            <a:off x="323675" y="1934527"/>
            <a:ext cx="8528948" cy="3709584"/>
            <a:chOff x="1811513" y="1452282"/>
            <a:chExt cx="9453242" cy="3709584"/>
          </a:xfrm>
        </p:grpSpPr>
        <p:sp>
          <p:nvSpPr>
            <p:cNvPr id="20" name="箭头: 右 19">
              <a:extLst>
                <a:ext uri="{FF2B5EF4-FFF2-40B4-BE49-F238E27FC236}">
                  <a16:creationId xmlns:a16="http://schemas.microsoft.com/office/drawing/2014/main" id="{31F524CF-B2F3-4F75-91AE-EF418EEC57CD}"/>
                </a:ext>
              </a:extLst>
            </p:cNvPr>
            <p:cNvSpPr/>
            <p:nvPr/>
          </p:nvSpPr>
          <p:spPr>
            <a:xfrm>
              <a:off x="1864634" y="2050214"/>
              <a:ext cx="9205148" cy="6723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rPr>
                <a:t>             1998       </a:t>
              </a:r>
              <a:r>
                <a:rPr lang="en-US" altLang="zh-CN" sz="1600" dirty="0"/>
                <a:t>                    </a:t>
              </a:r>
              <a:r>
                <a:rPr lang="en-US" altLang="zh-CN" sz="1600" dirty="0">
                  <a:solidFill>
                    <a:schemeClr val="tx1"/>
                  </a:solidFill>
                </a:rPr>
                <a:t>2011                             2014</a:t>
              </a:r>
              <a:r>
                <a:rPr lang="en-US" altLang="zh-CN" sz="1600" dirty="0"/>
                <a:t>                              </a:t>
              </a:r>
              <a:r>
                <a:rPr lang="en-US" altLang="zh-CN" sz="1600" dirty="0">
                  <a:solidFill>
                    <a:schemeClr val="tx1"/>
                  </a:solidFill>
                </a:rPr>
                <a:t>2017</a:t>
              </a:r>
              <a:endParaRPr lang="zh-CN" altLang="en-US" sz="1600" dirty="0">
                <a:solidFill>
                  <a:schemeClr val="tx1"/>
                </a:solidFill>
              </a:endParaRPr>
            </a:p>
          </p:txBody>
        </p:sp>
        <p:sp>
          <p:nvSpPr>
            <p:cNvPr id="21" name="文本框 20">
              <a:extLst>
                <a:ext uri="{FF2B5EF4-FFF2-40B4-BE49-F238E27FC236}">
                  <a16:creationId xmlns:a16="http://schemas.microsoft.com/office/drawing/2014/main" id="{BE4C9D30-C584-4FA8-A777-2326E6B71B1C}"/>
                </a:ext>
              </a:extLst>
            </p:cNvPr>
            <p:cNvSpPr txBox="1"/>
            <p:nvPr/>
          </p:nvSpPr>
          <p:spPr>
            <a:xfrm>
              <a:off x="2328390" y="1667366"/>
              <a:ext cx="1357949"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C++98</a:t>
              </a:r>
              <a:endParaRPr lang="zh-CN" altLang="en-US" b="1"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2286AD3C-01D4-457B-B6EF-1D1AFE5FBE87}"/>
                </a:ext>
              </a:extLst>
            </p:cNvPr>
            <p:cNvSpPr txBox="1"/>
            <p:nvPr/>
          </p:nvSpPr>
          <p:spPr>
            <a:xfrm>
              <a:off x="4269583" y="1674621"/>
              <a:ext cx="1225942"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C++11</a:t>
              </a:r>
              <a:endParaRPr lang="zh-CN" altLang="en-US" b="1"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3DA06168-6612-4B1C-A4E7-55EE35454DAE}"/>
                </a:ext>
              </a:extLst>
            </p:cNvPr>
            <p:cNvSpPr txBox="1"/>
            <p:nvPr/>
          </p:nvSpPr>
          <p:spPr>
            <a:xfrm>
              <a:off x="6373674" y="1674621"/>
              <a:ext cx="1183251"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C++14</a:t>
              </a:r>
              <a:endParaRPr lang="zh-CN" altLang="en-US" b="1"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3A2EDBF8-758B-41F0-87BC-C2C852EFBC0C}"/>
                </a:ext>
              </a:extLst>
            </p:cNvPr>
            <p:cNvSpPr txBox="1"/>
            <p:nvPr/>
          </p:nvSpPr>
          <p:spPr>
            <a:xfrm>
              <a:off x="8314322" y="1674621"/>
              <a:ext cx="1247646"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C++17</a:t>
              </a:r>
              <a:endParaRPr lang="zh-CN" altLang="en-US" b="1" dirty="0">
                <a:latin typeface="微软雅黑" panose="020B0503020204020204" pitchFamily="34" charset="-122"/>
                <a:ea typeface="微软雅黑" panose="020B0503020204020204" pitchFamily="34" charset="-122"/>
              </a:endParaRPr>
            </a:p>
          </p:txBody>
        </p:sp>
        <p:cxnSp>
          <p:nvCxnSpPr>
            <p:cNvPr id="25" name="直接连接符 24">
              <a:extLst>
                <a:ext uri="{FF2B5EF4-FFF2-40B4-BE49-F238E27FC236}">
                  <a16:creationId xmlns:a16="http://schemas.microsoft.com/office/drawing/2014/main" id="{8325D260-6E6A-4946-B6E9-707FF5480F26}"/>
                </a:ext>
              </a:extLst>
            </p:cNvPr>
            <p:cNvCxnSpPr/>
            <p:nvPr/>
          </p:nvCxnSpPr>
          <p:spPr>
            <a:xfrm>
              <a:off x="3832412" y="1452282"/>
              <a:ext cx="0" cy="3480482"/>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直接连接符 25">
              <a:extLst>
                <a:ext uri="{FF2B5EF4-FFF2-40B4-BE49-F238E27FC236}">
                  <a16:creationId xmlns:a16="http://schemas.microsoft.com/office/drawing/2014/main" id="{25C077D1-8F7B-4400-B5FA-DF3D7243E024}"/>
                </a:ext>
              </a:extLst>
            </p:cNvPr>
            <p:cNvCxnSpPr/>
            <p:nvPr/>
          </p:nvCxnSpPr>
          <p:spPr>
            <a:xfrm>
              <a:off x="6078449" y="1452282"/>
              <a:ext cx="0" cy="3480482"/>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直接连接符 26">
              <a:extLst>
                <a:ext uri="{FF2B5EF4-FFF2-40B4-BE49-F238E27FC236}">
                  <a16:creationId xmlns:a16="http://schemas.microsoft.com/office/drawing/2014/main" id="{C57D66DF-432F-4BCD-A665-8AC867309F9F}"/>
                </a:ext>
              </a:extLst>
            </p:cNvPr>
            <p:cNvCxnSpPr/>
            <p:nvPr/>
          </p:nvCxnSpPr>
          <p:spPr>
            <a:xfrm>
              <a:off x="8054156" y="1498179"/>
              <a:ext cx="0" cy="3480482"/>
            </a:xfrm>
            <a:prstGeom prst="line">
              <a:avLst/>
            </a:prstGeom>
            <a:ln w="2857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8" name="文本框 27">
              <a:extLst>
                <a:ext uri="{FF2B5EF4-FFF2-40B4-BE49-F238E27FC236}">
                  <a16:creationId xmlns:a16="http://schemas.microsoft.com/office/drawing/2014/main" id="{C13DDF42-DFC3-4382-982D-408D7D9AC3FB}"/>
                </a:ext>
              </a:extLst>
            </p:cNvPr>
            <p:cNvSpPr txBox="1"/>
            <p:nvPr/>
          </p:nvSpPr>
          <p:spPr>
            <a:xfrm>
              <a:off x="1811513" y="2668876"/>
              <a:ext cx="218307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solidFill>
                    <a:srgbClr val="FF0000"/>
                  </a:solidFill>
                </a:rPr>
                <a:t>containers</a:t>
              </a:r>
            </a:p>
            <a:p>
              <a:pPr marL="285750" indent="-285750">
                <a:buFont typeface="Arial" panose="020B0604020202020204" pitchFamily="34" charset="0"/>
                <a:buChar char="•"/>
              </a:pPr>
              <a:r>
                <a:rPr lang="en-US" altLang="zh-CN" b="1" dirty="0">
                  <a:solidFill>
                    <a:srgbClr val="FF0000"/>
                  </a:solidFill>
                </a:rPr>
                <a:t>algorithms </a:t>
              </a:r>
            </a:p>
            <a:p>
              <a:pPr marL="285750" indent="-285750">
                <a:buFont typeface="Arial" panose="020B0604020202020204" pitchFamily="34" charset="0"/>
                <a:buChar char="•"/>
              </a:pPr>
              <a:r>
                <a:rPr lang="en-US" altLang="zh-CN" b="1" dirty="0">
                  <a:solidFill>
                    <a:srgbClr val="FF0000"/>
                  </a:solidFill>
                </a:rPr>
                <a:t>Strings</a:t>
              </a:r>
            </a:p>
            <a:p>
              <a:pPr marL="285750" indent="-285750">
                <a:buFont typeface="Arial" panose="020B0604020202020204" pitchFamily="34" charset="0"/>
                <a:buChar char="•"/>
              </a:pPr>
              <a:r>
                <a:rPr lang="en-US" altLang="zh-CN" b="1" dirty="0">
                  <a:solidFill>
                    <a:srgbClr val="FF0000"/>
                  </a:solidFill>
                </a:rPr>
                <a:t>I/O Streams</a:t>
              </a:r>
            </a:p>
          </p:txBody>
        </p:sp>
        <p:sp>
          <p:nvSpPr>
            <p:cNvPr id="29" name="文本框 28">
              <a:extLst>
                <a:ext uri="{FF2B5EF4-FFF2-40B4-BE49-F238E27FC236}">
                  <a16:creationId xmlns:a16="http://schemas.microsoft.com/office/drawing/2014/main" id="{9771D8B2-10AA-406B-B060-735C3D4EFAF3}"/>
                </a:ext>
              </a:extLst>
            </p:cNvPr>
            <p:cNvSpPr txBox="1"/>
            <p:nvPr/>
          </p:nvSpPr>
          <p:spPr>
            <a:xfrm>
              <a:off x="3878211" y="2641885"/>
              <a:ext cx="2079485" cy="2277547"/>
            </a:xfrm>
            <a:prstGeom prst="rect">
              <a:avLst/>
            </a:prstGeom>
            <a:noFill/>
          </p:spPr>
          <p:txBody>
            <a:bodyPr wrap="square" rtlCol="0">
              <a:spAutoFit/>
            </a:bodyPr>
            <a:lstStyle/>
            <a:p>
              <a:pPr marL="285750" indent="-285750">
                <a:buFont typeface="Arial" panose="020B0604020202020204" pitchFamily="34" charset="0"/>
                <a:buChar char="•"/>
              </a:pPr>
              <a:r>
                <a:rPr lang="en-US" altLang="zh-CN" sz="1600" b="1" dirty="0">
                  <a:solidFill>
                    <a:srgbClr val="FF0000"/>
                  </a:solidFill>
                </a:rPr>
                <a:t>Move semantic </a:t>
              </a:r>
            </a:p>
            <a:p>
              <a:pPr marL="285750" indent="-285750">
                <a:buFont typeface="Arial" panose="020B0604020202020204" pitchFamily="34" charset="0"/>
                <a:buChar char="•"/>
              </a:pPr>
              <a:r>
                <a:rPr lang="en-US" altLang="zh-CN" sz="1200" dirty="0"/>
                <a:t>Unified initialization</a:t>
              </a:r>
            </a:p>
            <a:p>
              <a:pPr marL="285750" indent="-285750">
                <a:buFont typeface="Arial" panose="020B0604020202020204" pitchFamily="34" charset="0"/>
                <a:buChar char="•"/>
              </a:pPr>
              <a:r>
                <a:rPr lang="en-US" altLang="zh-CN" sz="1400" b="1" dirty="0">
                  <a:solidFill>
                    <a:srgbClr val="FF0000"/>
                  </a:solidFill>
                </a:rPr>
                <a:t>auto and </a:t>
              </a:r>
              <a:r>
                <a:rPr lang="en-US" altLang="zh-CN" sz="1400" b="1" dirty="0" err="1">
                  <a:solidFill>
                    <a:srgbClr val="FF0000"/>
                  </a:solidFill>
                </a:rPr>
                <a:t>decltype</a:t>
              </a:r>
              <a:endParaRPr lang="en-US" altLang="zh-CN" sz="1400" b="1" dirty="0">
                <a:solidFill>
                  <a:srgbClr val="FF0000"/>
                </a:solidFill>
              </a:endParaRPr>
            </a:p>
            <a:p>
              <a:pPr marL="285750" indent="-285750">
                <a:buFont typeface="Arial" panose="020B0604020202020204" pitchFamily="34" charset="0"/>
                <a:buChar char="•"/>
              </a:pPr>
              <a:r>
                <a:rPr lang="en-US" altLang="zh-CN" sz="1400" dirty="0"/>
                <a:t>Lambda functions</a:t>
              </a:r>
            </a:p>
            <a:p>
              <a:pPr marL="285750" indent="-285750">
                <a:buFont typeface="Arial" panose="020B0604020202020204" pitchFamily="34" charset="0"/>
                <a:buChar char="•"/>
              </a:pPr>
              <a:r>
                <a:rPr lang="en-US" altLang="zh-CN" sz="1400" dirty="0"/>
                <a:t>Multithreading</a:t>
              </a:r>
            </a:p>
            <a:p>
              <a:pPr marL="285750" indent="-285750">
                <a:buFont typeface="Arial" panose="020B0604020202020204" pitchFamily="34" charset="0"/>
                <a:buChar char="•"/>
              </a:pPr>
              <a:r>
                <a:rPr lang="en-US" altLang="zh-CN" sz="1400" b="1" dirty="0">
                  <a:solidFill>
                    <a:srgbClr val="FF0000"/>
                  </a:solidFill>
                </a:rPr>
                <a:t>Regular expressions</a:t>
              </a:r>
            </a:p>
            <a:p>
              <a:pPr marL="285750" indent="-285750">
                <a:buFont typeface="Arial" panose="020B0604020202020204" pitchFamily="34" charset="0"/>
                <a:buChar char="•"/>
              </a:pPr>
              <a:r>
                <a:rPr lang="en-US" altLang="zh-CN" sz="1600" b="1" dirty="0">
                  <a:solidFill>
                    <a:srgbClr val="FF0000"/>
                  </a:solidFill>
                </a:rPr>
                <a:t>Smart pointers</a:t>
              </a:r>
            </a:p>
            <a:p>
              <a:pPr marL="285750" indent="-285750">
                <a:buFont typeface="Arial" panose="020B0604020202020204" pitchFamily="34" charset="0"/>
                <a:buChar char="•"/>
              </a:pPr>
              <a:r>
                <a:rPr lang="en-US" altLang="zh-CN" sz="1200" dirty="0"/>
                <a:t>Hash tables</a:t>
              </a:r>
            </a:p>
            <a:p>
              <a:pPr marL="285750" indent="-285750">
                <a:buFont typeface="Arial" panose="020B0604020202020204" pitchFamily="34" charset="0"/>
                <a:buChar char="•"/>
              </a:pPr>
              <a:r>
                <a:rPr lang="en-US" altLang="zh-CN" sz="1200" dirty="0" err="1"/>
                <a:t>std</a:t>
              </a:r>
              <a:r>
                <a:rPr lang="en-US" altLang="zh-CN" sz="1200" dirty="0"/>
                <a:t>::array</a:t>
              </a:r>
            </a:p>
          </p:txBody>
        </p:sp>
        <p:sp>
          <p:nvSpPr>
            <p:cNvPr id="30" name="文本框 29">
              <a:extLst>
                <a:ext uri="{FF2B5EF4-FFF2-40B4-BE49-F238E27FC236}">
                  <a16:creationId xmlns:a16="http://schemas.microsoft.com/office/drawing/2014/main" id="{89759DE1-7FCC-49FF-90B3-438C988310E1}"/>
                </a:ext>
              </a:extLst>
            </p:cNvPr>
            <p:cNvSpPr txBox="1"/>
            <p:nvPr/>
          </p:nvSpPr>
          <p:spPr>
            <a:xfrm>
              <a:off x="6078449" y="2691359"/>
              <a:ext cx="2034280"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1200" dirty="0"/>
                <a:t>Reader-writer locks</a:t>
              </a:r>
            </a:p>
            <a:p>
              <a:pPr marL="285750" indent="-285750">
                <a:buFont typeface="Arial" panose="020B0604020202020204" pitchFamily="34" charset="0"/>
                <a:buChar char="•"/>
              </a:pPr>
              <a:r>
                <a:rPr lang="en-US" altLang="zh-CN" sz="1200" dirty="0"/>
                <a:t>Generalized lambdas</a:t>
              </a:r>
            </a:p>
          </p:txBody>
        </p:sp>
        <p:sp>
          <p:nvSpPr>
            <p:cNvPr id="31" name="文本框 30">
              <a:extLst>
                <a:ext uri="{FF2B5EF4-FFF2-40B4-BE49-F238E27FC236}">
                  <a16:creationId xmlns:a16="http://schemas.microsoft.com/office/drawing/2014/main" id="{25C9217D-52D4-4B9F-A19A-154B6E616DA2}"/>
                </a:ext>
              </a:extLst>
            </p:cNvPr>
            <p:cNvSpPr txBox="1"/>
            <p:nvPr/>
          </p:nvSpPr>
          <p:spPr>
            <a:xfrm>
              <a:off x="8174909" y="2668876"/>
              <a:ext cx="3089846" cy="2492990"/>
            </a:xfrm>
            <a:prstGeom prst="rect">
              <a:avLst/>
            </a:prstGeom>
            <a:noFill/>
          </p:spPr>
          <p:txBody>
            <a:bodyPr wrap="square" rtlCol="0">
              <a:spAutoFit/>
            </a:bodyPr>
            <a:lstStyle/>
            <a:p>
              <a:pPr marL="285750" indent="-285750">
                <a:buFont typeface="Arial" panose="020B0604020202020204" pitchFamily="34" charset="0"/>
                <a:buChar char="•"/>
              </a:pPr>
              <a:r>
                <a:rPr lang="en-US" altLang="zh-CN" sz="1200" dirty="0"/>
                <a:t>Fold expressions</a:t>
              </a:r>
            </a:p>
            <a:p>
              <a:pPr marL="285750" indent="-285750">
                <a:buFont typeface="Arial" panose="020B0604020202020204" pitchFamily="34" charset="0"/>
                <a:buChar char="•"/>
              </a:pPr>
              <a:r>
                <a:rPr lang="en-US" altLang="zh-CN" sz="1200" dirty="0" err="1"/>
                <a:t>constexpr</a:t>
              </a:r>
              <a:r>
                <a:rPr lang="en-US" altLang="zh-CN" sz="1200" dirty="0"/>
                <a:t> if</a:t>
              </a:r>
            </a:p>
            <a:p>
              <a:pPr marL="285750" indent="-285750">
                <a:buFont typeface="Arial" panose="020B0604020202020204" pitchFamily="34" charset="0"/>
                <a:buChar char="•"/>
              </a:pPr>
              <a:r>
                <a:rPr lang="en-US" altLang="zh-CN" sz="1200" dirty="0"/>
                <a:t>Initializers in if and switch statements</a:t>
              </a:r>
            </a:p>
            <a:p>
              <a:pPr marL="285750" indent="-285750">
                <a:buFont typeface="Arial" panose="020B0604020202020204" pitchFamily="34" charset="0"/>
                <a:buChar char="•"/>
              </a:pPr>
              <a:r>
                <a:rPr lang="en-US" altLang="zh-CN" sz="1200" dirty="0"/>
                <a:t>Structured blinding declarations</a:t>
              </a:r>
            </a:p>
            <a:p>
              <a:pPr marL="285750" indent="-285750">
                <a:buFont typeface="Arial" panose="020B0604020202020204" pitchFamily="34" charset="0"/>
                <a:buChar char="•"/>
              </a:pPr>
              <a:r>
                <a:rPr lang="en-US" altLang="zh-CN" sz="1200" dirty="0"/>
                <a:t>Template deduction of constructors</a:t>
              </a:r>
            </a:p>
            <a:p>
              <a:pPr marL="285750" indent="-285750">
                <a:buFont typeface="Arial" panose="020B0604020202020204" pitchFamily="34" charset="0"/>
                <a:buChar char="•"/>
              </a:pPr>
              <a:r>
                <a:rPr lang="en-US" altLang="zh-CN" sz="1200" dirty="0"/>
                <a:t>Guarantees copy elision</a:t>
              </a:r>
            </a:p>
            <a:p>
              <a:pPr marL="285750" indent="-285750">
                <a:buFont typeface="Arial" panose="020B0604020202020204" pitchFamily="34" charset="0"/>
                <a:buChar char="•"/>
              </a:pPr>
              <a:r>
                <a:rPr lang="en-US" altLang="zh-CN" sz="1200" dirty="0" err="1"/>
                <a:t>auto_ptr</a:t>
              </a:r>
              <a:r>
                <a:rPr lang="en-US" altLang="zh-CN" sz="1200" dirty="0"/>
                <a:t> and trigraphs removes</a:t>
              </a:r>
            </a:p>
            <a:p>
              <a:pPr marL="285750" indent="-285750">
                <a:buFont typeface="Arial" panose="020B0604020202020204" pitchFamily="34" charset="0"/>
                <a:buChar char="•"/>
              </a:pPr>
              <a:r>
                <a:rPr lang="en-US" altLang="zh-CN" sz="1200" dirty="0" err="1"/>
                <a:t>string_view</a:t>
              </a:r>
              <a:endParaRPr lang="en-US" altLang="zh-CN" sz="1200" dirty="0"/>
            </a:p>
            <a:p>
              <a:pPr marL="285750" indent="-285750">
                <a:buFont typeface="Arial" panose="020B0604020202020204" pitchFamily="34" charset="0"/>
                <a:buChar char="•"/>
              </a:pPr>
              <a:r>
                <a:rPr lang="en-US" altLang="zh-CN" sz="1200" dirty="0"/>
                <a:t>Parallel algorithm of the STL </a:t>
              </a:r>
            </a:p>
            <a:p>
              <a:pPr marL="285750" indent="-285750">
                <a:buFont typeface="Arial" panose="020B0604020202020204" pitchFamily="34" charset="0"/>
                <a:buChar char="•"/>
              </a:pPr>
              <a:r>
                <a:rPr lang="en-US" altLang="zh-CN" sz="1200" dirty="0"/>
                <a:t>The filesystem library</a:t>
              </a:r>
            </a:p>
            <a:p>
              <a:pPr marL="285750" indent="-285750">
                <a:buFont typeface="Arial" panose="020B0604020202020204" pitchFamily="34" charset="0"/>
                <a:buChar char="•"/>
              </a:pPr>
              <a:r>
                <a:rPr lang="en-US" altLang="zh-CN" sz="1200" dirty="0" err="1"/>
                <a:t>std</a:t>
              </a:r>
              <a:r>
                <a:rPr lang="en-US" altLang="zh-CN" sz="1200" dirty="0"/>
                <a:t>::any</a:t>
              </a:r>
            </a:p>
            <a:p>
              <a:pPr marL="285750" indent="-285750">
                <a:buFont typeface="Arial" panose="020B0604020202020204" pitchFamily="34" charset="0"/>
                <a:buChar char="•"/>
              </a:pPr>
              <a:r>
                <a:rPr lang="en-US" altLang="zh-CN" sz="1200" dirty="0" err="1"/>
                <a:t>std</a:t>
              </a:r>
              <a:r>
                <a:rPr lang="en-US" altLang="zh-CN" sz="1200" dirty="0"/>
                <a:t>::optional</a:t>
              </a:r>
            </a:p>
            <a:p>
              <a:pPr marL="285750" indent="-285750">
                <a:buFont typeface="Arial" panose="020B0604020202020204" pitchFamily="34" charset="0"/>
                <a:buChar char="•"/>
              </a:pPr>
              <a:r>
                <a:rPr lang="en-US" altLang="zh-CN" sz="1200" dirty="0" err="1"/>
                <a:t>std</a:t>
              </a:r>
              <a:r>
                <a:rPr lang="en-US" altLang="zh-CN" sz="1200" dirty="0"/>
                <a:t>::variant</a:t>
              </a:r>
            </a:p>
          </p:txBody>
        </p:sp>
      </p:grpSp>
      <p:sp>
        <p:nvSpPr>
          <p:cNvPr id="3" name="文本框 2">
            <a:extLst>
              <a:ext uri="{FF2B5EF4-FFF2-40B4-BE49-F238E27FC236}">
                <a16:creationId xmlns:a16="http://schemas.microsoft.com/office/drawing/2014/main" id="{A24E8D62-DA38-4F7C-B05E-8BD433D86205}"/>
              </a:ext>
            </a:extLst>
          </p:cNvPr>
          <p:cNvSpPr txBox="1"/>
          <p:nvPr/>
        </p:nvSpPr>
        <p:spPr>
          <a:xfrm>
            <a:off x="2279360" y="5980389"/>
            <a:ext cx="3570208" cy="461665"/>
          </a:xfrm>
          <a:prstGeom prst="rect">
            <a:avLst/>
          </a:prstGeom>
          <a:noFill/>
        </p:spPr>
        <p:txBody>
          <a:bodyPr wrap="none" rtlCol="0">
            <a:spAutoFit/>
          </a:bodyPr>
          <a:lstStyle/>
          <a:p>
            <a:r>
              <a:rPr lang="zh-CN" altLang="en-US" sz="2400" dirty="0"/>
              <a:t>课程主要介绍红色的部分</a:t>
            </a:r>
          </a:p>
        </p:txBody>
      </p:sp>
    </p:spTree>
    <p:extLst>
      <p:ext uri="{BB962C8B-B14F-4D97-AF65-F5344CB8AC3E}">
        <p14:creationId xmlns:p14="http://schemas.microsoft.com/office/powerpoint/2010/main" val="3778234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p>
        </p:txBody>
      </p:sp>
      <p:sp>
        <p:nvSpPr>
          <p:cNvPr id="3" name="内容占位符 2"/>
          <p:cNvSpPr>
            <a:spLocks noGrp="1"/>
          </p:cNvSpPr>
          <p:nvPr>
            <p:ph idx="1"/>
          </p:nvPr>
        </p:nvSpPr>
        <p:spPr>
          <a:xfrm>
            <a:off x="628650" y="1690689"/>
            <a:ext cx="8047806" cy="4009356"/>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容器</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是包含、放置数据的工具。通常为数据结构。</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包括</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简单容器</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simple container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序列容器</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sequence container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关系容器</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associative container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16</a:t>
            </a:fld>
            <a:endParaRPr lang="en-US" altLang="zh-CN" dirty="0"/>
          </a:p>
        </p:txBody>
      </p:sp>
    </p:spTree>
    <p:extLst>
      <p:ext uri="{BB962C8B-B14F-4D97-AF65-F5344CB8AC3E}">
        <p14:creationId xmlns:p14="http://schemas.microsoft.com/office/powerpoint/2010/main" val="870447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pair</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9"/>
            <a:ext cx="8190610" cy="4009356"/>
          </a:xfrm>
        </p:spPr>
        <p:txBody>
          <a:bodyPr>
            <a:normAutofit fontScale="85000" lnSpcReduction="20000"/>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最简单的容器，由两个单独数据组成。</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sz="2400" kern="100" dirty="0">
                <a:solidFill>
                  <a:srgbClr val="003366"/>
                </a:solidFill>
                <a:latin typeface="Consolas" panose="020B0609020204030204" pitchFamily="49" charset="0"/>
                <a:ea typeface="华文楷体" panose="02010600040101010101" pitchFamily="2" charset="-122"/>
                <a:cs typeface="STKaiti" charset="-122"/>
              </a:rPr>
              <a:t>   template&lt;class T1, class T2&gt; struct </a:t>
            </a: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pair{</a:t>
            </a:r>
          </a:p>
          <a:p>
            <a:pPr marL="0" indent="0">
              <a:lnSpc>
                <a:spcPct val="100000"/>
              </a:lnSpc>
              <a:buSzPct val="75000"/>
              <a:buNone/>
            </a:pP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	T1</a:t>
            </a:r>
            <a:r>
              <a:rPr lang="zh-CN" altLang="en-US" sz="2400"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first;</a:t>
            </a:r>
          </a:p>
          <a:p>
            <a:pPr marL="0" indent="0">
              <a:lnSpc>
                <a:spcPct val="100000"/>
              </a:lnSpc>
              <a:buSzPct val="75000"/>
              <a:buNone/>
            </a:pP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	T2</a:t>
            </a:r>
            <a:r>
              <a:rPr lang="zh-CN" altLang="en-US" sz="2400"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second;</a:t>
            </a:r>
          </a:p>
          <a:p>
            <a:pPr marL="0" indent="0">
              <a:lnSpc>
                <a:spcPct val="100000"/>
              </a:lnSpc>
              <a:buSzPct val="75000"/>
              <a:buNone/>
            </a:pP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sz="2400" b="1" kern="100" dirty="0">
                <a:solidFill>
                  <a:srgbClr val="008000"/>
                </a:solidFill>
                <a:latin typeface="Consolas" panose="020B0609020204030204" pitchFamily="49" charset="0"/>
                <a:ea typeface="华文楷体" panose="02010600040101010101" pitchFamily="2" charset="-122"/>
                <a:cs typeface="STKaiti" charset="-122"/>
              </a:rPr>
              <a:t>//</a:t>
            </a:r>
            <a:r>
              <a:rPr lang="zh-CN" altLang="en-US" sz="2400" b="1" kern="100" dirty="0">
                <a:solidFill>
                  <a:srgbClr val="008000"/>
                </a:solidFill>
                <a:latin typeface="Consolas" panose="020B0609020204030204" pitchFamily="49" charset="0"/>
                <a:ea typeface="华文楷体" panose="02010600040101010101" pitchFamily="2" charset="-122"/>
                <a:cs typeface="STKaiti" charset="-122"/>
              </a:rPr>
              <a:t>若干其它函数</a:t>
            </a:r>
            <a:endParaRPr lang="en-US" altLang="zh-CN" sz="2400" b="1" kern="100" dirty="0">
              <a:solidFill>
                <a:srgbClr val="008000"/>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sz="2400" kern="100" dirty="0">
                <a:solidFill>
                  <a:srgbClr val="003366"/>
                </a:solidFill>
                <a:latin typeface="Consolas" panose="020B0609020204030204" pitchFamily="49" charset="0"/>
                <a:ea typeface="华文楷体" panose="02010600040101010101" pitchFamily="2" charset="-122"/>
                <a:cs typeface="STKaiti" charset="-122"/>
              </a:rPr>
              <a:t>;</a:t>
            </a:r>
          </a:p>
          <a:p>
            <a:pPr>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通过</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first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second</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两个成员变量获取数据。</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457200" lvl="1" indent="0">
              <a:lnSpc>
                <a:spcPct val="100000"/>
              </a:lnSpc>
              <a:buSzPct val="75000"/>
              <a:buNone/>
            </a:pPr>
            <a:r>
              <a:rPr lang="en-US" altLang="zh-CN" sz="2800" kern="100" dirty="0" err="1">
                <a:solidFill>
                  <a:srgbClr val="003366"/>
                </a:solidFill>
                <a:latin typeface="Consolas" panose="020B0609020204030204" pitchFamily="49" charset="0"/>
                <a:ea typeface="华文楷体" panose="02010600040101010101" pitchFamily="2" charset="-122"/>
                <a:cs typeface="STKaiti" charset="-122"/>
              </a:rPr>
              <a:t>std</a:t>
            </a:r>
            <a:r>
              <a:rPr lang="en-US" altLang="zh-CN" sz="2800" kern="100" dirty="0">
                <a:solidFill>
                  <a:srgbClr val="003366"/>
                </a:solidFill>
                <a:latin typeface="Consolas" panose="020B0609020204030204" pitchFamily="49" charset="0"/>
                <a:ea typeface="华文楷体" panose="02010600040101010101" pitchFamily="2" charset="-122"/>
                <a:cs typeface="STKaiti" charset="-122"/>
              </a:rPr>
              <a:t>::</a:t>
            </a:r>
            <a:r>
              <a:rPr lang="en-US" altLang="zh-CN" sz="2800" kern="100" dirty="0">
                <a:solidFill>
                  <a:srgbClr val="FF0000"/>
                </a:solidFill>
                <a:latin typeface="Consolas" panose="020B0609020204030204" pitchFamily="49" charset="0"/>
                <a:ea typeface="华文楷体" panose="02010600040101010101" pitchFamily="2" charset="-122"/>
                <a:cs typeface="STKaiti" charset="-122"/>
              </a:rPr>
              <a:t>pair</a:t>
            </a:r>
            <a:r>
              <a:rPr lang="en-US" altLang="zh-CN" sz="2800" kern="100" dirty="0">
                <a:solidFill>
                  <a:srgbClr val="003366"/>
                </a:solidFill>
                <a:latin typeface="Consolas" panose="020B0609020204030204" pitchFamily="49" charset="0"/>
                <a:ea typeface="华文楷体" panose="02010600040101010101" pitchFamily="2" charset="-122"/>
                <a:cs typeface="STKaiti" charset="-122"/>
              </a:rPr>
              <a:t>&lt;</a:t>
            </a:r>
            <a:r>
              <a:rPr lang="en-US" altLang="zh-CN" sz="2800" kern="100" dirty="0" err="1">
                <a:solidFill>
                  <a:srgbClr val="003366"/>
                </a:solidFill>
                <a:latin typeface="Consolas" panose="020B0609020204030204" pitchFamily="49" charset="0"/>
                <a:ea typeface="华文楷体" panose="02010600040101010101" pitchFamily="2" charset="-122"/>
                <a:cs typeface="STKaiti" charset="-122"/>
              </a:rPr>
              <a:t>int</a:t>
            </a:r>
            <a:r>
              <a:rPr lang="en-US" altLang="zh-CN" sz="2800"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sz="2800" kern="100" dirty="0" err="1">
                <a:solidFill>
                  <a:srgbClr val="003366"/>
                </a:solidFill>
                <a:latin typeface="Consolas" panose="020B0609020204030204" pitchFamily="49" charset="0"/>
                <a:ea typeface="华文楷体" panose="02010600040101010101" pitchFamily="2" charset="-122"/>
                <a:cs typeface="STKaiti" charset="-122"/>
              </a:rPr>
              <a:t>int</a:t>
            </a:r>
            <a:r>
              <a:rPr lang="en-US" altLang="zh-CN" sz="2800" kern="100" dirty="0">
                <a:solidFill>
                  <a:srgbClr val="003366"/>
                </a:solidFill>
                <a:latin typeface="Consolas" panose="020B0609020204030204" pitchFamily="49" charset="0"/>
                <a:ea typeface="华文楷体" panose="02010600040101010101" pitchFamily="2" charset="-122"/>
                <a:cs typeface="STKaiti" charset="-122"/>
              </a:rPr>
              <a:t>&gt; t;</a:t>
            </a:r>
          </a:p>
          <a:p>
            <a:pPr marL="457200" lvl="1" indent="0">
              <a:lnSpc>
                <a:spcPct val="100000"/>
              </a:lnSpc>
              <a:buSzPct val="75000"/>
              <a:buNone/>
            </a:pPr>
            <a:r>
              <a:rPr lang="en-US" altLang="zh-CN" sz="2800" kern="100" dirty="0" err="1">
                <a:solidFill>
                  <a:srgbClr val="003366"/>
                </a:solidFill>
                <a:latin typeface="Consolas" panose="020B0609020204030204" pitchFamily="49" charset="0"/>
                <a:ea typeface="华文楷体" panose="02010600040101010101" pitchFamily="2" charset="-122"/>
                <a:cs typeface="STKaiti" charset="-122"/>
              </a:rPr>
              <a:t>t.</a:t>
            </a:r>
            <a:r>
              <a:rPr lang="en-US" altLang="zh-CN" sz="2800" kern="100" dirty="0" err="1">
                <a:solidFill>
                  <a:srgbClr val="FF0000"/>
                </a:solidFill>
                <a:latin typeface="Consolas" panose="020B0609020204030204" pitchFamily="49" charset="0"/>
                <a:ea typeface="华文楷体" panose="02010600040101010101" pitchFamily="2" charset="-122"/>
                <a:cs typeface="STKaiti" charset="-122"/>
              </a:rPr>
              <a:t>first</a:t>
            </a:r>
            <a:r>
              <a:rPr lang="en-US" altLang="zh-CN" sz="2800" kern="100" dirty="0">
                <a:solidFill>
                  <a:srgbClr val="003366"/>
                </a:solidFill>
                <a:latin typeface="Consolas" panose="020B0609020204030204" pitchFamily="49" charset="0"/>
                <a:ea typeface="华文楷体" panose="02010600040101010101" pitchFamily="2" charset="-122"/>
                <a:cs typeface="STKaiti" charset="-122"/>
              </a:rPr>
              <a:t> = 4; </a:t>
            </a:r>
            <a:r>
              <a:rPr lang="en-US" altLang="zh-CN" sz="2800" kern="100" dirty="0" err="1">
                <a:solidFill>
                  <a:srgbClr val="003366"/>
                </a:solidFill>
                <a:latin typeface="Consolas" panose="020B0609020204030204" pitchFamily="49" charset="0"/>
                <a:ea typeface="华文楷体" panose="02010600040101010101" pitchFamily="2" charset="-122"/>
                <a:cs typeface="STKaiti" charset="-122"/>
              </a:rPr>
              <a:t>t.</a:t>
            </a:r>
            <a:r>
              <a:rPr lang="en-US" altLang="zh-CN" sz="2800" kern="100" dirty="0" err="1">
                <a:solidFill>
                  <a:srgbClr val="FF0000"/>
                </a:solidFill>
                <a:latin typeface="Consolas" panose="020B0609020204030204" pitchFamily="49" charset="0"/>
                <a:ea typeface="华文楷体" panose="02010600040101010101" pitchFamily="2" charset="-122"/>
                <a:cs typeface="STKaiti" charset="-122"/>
              </a:rPr>
              <a:t>second</a:t>
            </a:r>
            <a:r>
              <a:rPr lang="en-US" altLang="zh-CN" sz="2800" kern="100" dirty="0">
                <a:solidFill>
                  <a:srgbClr val="003366"/>
                </a:solidFill>
                <a:latin typeface="Consolas" panose="020B0609020204030204" pitchFamily="49" charset="0"/>
                <a:ea typeface="华文楷体" panose="02010600040101010101" pitchFamily="2" charset="-122"/>
                <a:cs typeface="STKaiti" charset="-122"/>
              </a:rPr>
              <a:t> = 5;</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17</a:t>
            </a:fld>
            <a:endParaRPr lang="en-US" altLang="zh-CN" dirty="0"/>
          </a:p>
        </p:txBody>
      </p:sp>
    </p:spTree>
    <p:extLst>
      <p:ext uri="{BB962C8B-B14F-4D97-AF65-F5344CB8AC3E}">
        <p14:creationId xmlns:p14="http://schemas.microsoft.com/office/powerpoint/2010/main" val="2409558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pair</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9"/>
            <a:ext cx="8047806" cy="4009356"/>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创建：使用函数</a:t>
            </a:r>
            <a:r>
              <a:rPr lang="en-US" altLang="zh-CN" b="1" kern="100" dirty="0" err="1">
                <a:solidFill>
                  <a:srgbClr val="003366"/>
                </a:solidFill>
                <a:latin typeface="Consolas" panose="020B0609020204030204" pitchFamily="49" charset="0"/>
                <a:ea typeface="华文楷体" panose="02010600040101010101" pitchFamily="2" charset="-122"/>
                <a:cs typeface="STKaiti" charset="-122"/>
              </a:rPr>
              <a:t>make_pair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auto t =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std::</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make_pair</a:t>
            </a:r>
            <a:r>
              <a:rPr lang="en-US" altLang="zh-CN" kern="100" dirty="0">
                <a:solidFill>
                  <a:srgbClr val="003366"/>
                </a:solidFill>
                <a:latin typeface="Consolas" panose="020B0609020204030204" pitchFamily="49" charset="0"/>
                <a:ea typeface="华文楷体" panose="02010600040101010101" pitchFamily="2" charset="-122"/>
                <a:cs typeface="STKaiti" charset="-122"/>
              </a:rPr>
              <a:t>(“</a:t>
            </a:r>
            <a:r>
              <a:rPr lang="en-US" altLang="zh-CN" kern="100" dirty="0" err="1">
                <a:solidFill>
                  <a:srgbClr val="003366"/>
                </a:solidFill>
                <a:latin typeface="Consolas" panose="020B0609020204030204" pitchFamily="49" charset="0"/>
                <a:ea typeface="华文楷体" panose="02010600040101010101" pitchFamily="2" charset="-122"/>
                <a:cs typeface="STKaiti" charset="-122"/>
              </a:rPr>
              <a:t>abc</a:t>
            </a:r>
            <a:r>
              <a:rPr lang="en-US" altLang="zh-CN" kern="100" dirty="0">
                <a:solidFill>
                  <a:srgbClr val="003366"/>
                </a:solidFill>
                <a:latin typeface="Consolas" panose="020B0609020204030204" pitchFamily="49" charset="0"/>
                <a:ea typeface="华文楷体" panose="02010600040101010101" pitchFamily="2" charset="-122"/>
                <a:cs typeface="STKaiti" charset="-122"/>
              </a:rPr>
              <a:t>”, 7.8);</a:t>
            </a:r>
          </a:p>
          <a:p>
            <a:pPr lvl="1">
              <a:lnSpc>
                <a:spcPct val="100000"/>
              </a:lnSpc>
              <a:buSzPct val="75000"/>
              <a:buFont typeface="Wingdings" panose="05000000000000000000" pitchFamily="2" charset="2"/>
              <a:buChar char="n"/>
            </a:pPr>
            <a:r>
              <a:rPr lang="zh-CN" altLang="en-US" sz="2800" b="1" kern="100" dirty="0">
                <a:solidFill>
                  <a:srgbClr val="003366"/>
                </a:solidFill>
                <a:latin typeface="华文楷体" panose="02010600040101010101" pitchFamily="2" charset="-122"/>
                <a:ea typeface="华文楷体" panose="02010600040101010101" pitchFamily="2" charset="-122"/>
                <a:cs typeface="STKaiti" charset="-122"/>
              </a:rPr>
              <a:t>优势：</a:t>
            </a:r>
            <a:r>
              <a:rPr lang="zh-CN" altLang="en-US" sz="2800" b="1" kern="100" dirty="0">
                <a:solidFill>
                  <a:srgbClr val="FF0000"/>
                </a:solidFill>
                <a:latin typeface="华文楷体" panose="02010600040101010101" pitchFamily="2" charset="-122"/>
                <a:ea typeface="华文楷体" panose="02010600040101010101" pitchFamily="2" charset="-122"/>
                <a:cs typeface="STKaiti" charset="-122"/>
              </a:rPr>
              <a:t>自动推导成员类型</a:t>
            </a:r>
            <a:r>
              <a:rPr lang="zh-CN" altLang="en-US" sz="2800"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sz="2800"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支持小于、等于等比较运算符。</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sz="2800" b="1" kern="100" dirty="0">
                <a:solidFill>
                  <a:srgbClr val="003366"/>
                </a:solidFill>
                <a:latin typeface="华文楷体" panose="02010600040101010101" pitchFamily="2" charset="-122"/>
                <a:ea typeface="华文楷体" panose="02010600040101010101" pitchFamily="2" charset="-122"/>
                <a:cs typeface="STKaiti" charset="-122"/>
              </a:rPr>
              <a:t>先比较</a:t>
            </a:r>
            <a:r>
              <a:rPr lang="en-US" altLang="zh-CN" sz="2800" b="1" kern="100" dirty="0">
                <a:solidFill>
                  <a:srgbClr val="003366"/>
                </a:solidFill>
                <a:latin typeface="Consolas" panose="020B0609020204030204" pitchFamily="49" charset="0"/>
                <a:ea typeface="华文楷体" panose="02010600040101010101" pitchFamily="2" charset="-122"/>
                <a:cs typeface="STKaiti" charset="-122"/>
              </a:rPr>
              <a:t>first</a:t>
            </a:r>
            <a:r>
              <a:rPr lang="zh-CN" altLang="en-US" sz="2800" b="1" kern="100" dirty="0">
                <a:solidFill>
                  <a:srgbClr val="003366"/>
                </a:solidFill>
                <a:latin typeface="华文楷体" panose="02010600040101010101" pitchFamily="2" charset="-122"/>
                <a:ea typeface="华文楷体" panose="02010600040101010101" pitchFamily="2" charset="-122"/>
                <a:cs typeface="STKaiti" charset="-122"/>
              </a:rPr>
              <a:t>，后比较</a:t>
            </a:r>
            <a:r>
              <a:rPr lang="en-US" altLang="zh-CN" sz="2800" b="1" kern="100" dirty="0">
                <a:solidFill>
                  <a:srgbClr val="003366"/>
                </a:solidFill>
                <a:latin typeface="Consolas" panose="020B0609020204030204" pitchFamily="49" charset="0"/>
                <a:ea typeface="华文楷体" panose="02010600040101010101" pitchFamily="2" charset="-122"/>
                <a:cs typeface="STKaiti" charset="-122"/>
              </a:rPr>
              <a:t>second</a:t>
            </a:r>
            <a:r>
              <a:rPr lang="zh-CN" altLang="en-US" sz="2800"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sz="2800"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sz="2800" b="1" kern="100" dirty="0">
                <a:solidFill>
                  <a:srgbClr val="003366"/>
                </a:solidFill>
                <a:latin typeface="华文楷体" panose="02010600040101010101" pitchFamily="2" charset="-122"/>
                <a:ea typeface="华文楷体" panose="02010600040101010101" pitchFamily="2" charset="-122"/>
                <a:cs typeface="STKaiti" charset="-122"/>
              </a:rPr>
              <a:t>要求成员类型支持比较</a:t>
            </a:r>
            <a:r>
              <a:rPr lang="en-US" altLang="zh-CN" sz="2800"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sz="2800" b="1" kern="100" dirty="0">
                <a:solidFill>
                  <a:srgbClr val="003366"/>
                </a:solidFill>
                <a:latin typeface="华文楷体" panose="02010600040101010101" pitchFamily="2" charset="-122"/>
                <a:ea typeface="华文楷体" panose="02010600040101010101" pitchFamily="2" charset="-122"/>
                <a:cs typeface="STKaiti" charset="-122"/>
              </a:rPr>
              <a:t>实现比较运算符重载</a:t>
            </a:r>
            <a:r>
              <a:rPr lang="en-US" altLang="zh-CN" sz="2800"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sz="2800"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sz="2800"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18</a:t>
            </a:fld>
            <a:endParaRPr lang="en-US" altLang="zh-CN" dirty="0"/>
          </a:p>
        </p:txBody>
      </p:sp>
      <p:sp>
        <p:nvSpPr>
          <p:cNvPr id="4" name="文本框 3">
            <a:extLst>
              <a:ext uri="{FF2B5EF4-FFF2-40B4-BE49-F238E27FC236}">
                <a16:creationId xmlns:a16="http://schemas.microsoft.com/office/drawing/2014/main" id="{BCFE4BE4-A61A-4BFC-99D7-D90E3B12E07F}"/>
              </a:ext>
            </a:extLst>
          </p:cNvPr>
          <p:cNvSpPr txBox="1"/>
          <p:nvPr/>
        </p:nvSpPr>
        <p:spPr>
          <a:xfrm>
            <a:off x="1015384" y="5051789"/>
            <a:ext cx="7661072" cy="830997"/>
          </a:xfrm>
          <a:prstGeom prst="rect">
            <a:avLst/>
          </a:prstGeom>
          <a:noFill/>
        </p:spPr>
        <p:txBody>
          <a:bodyPr wrap="none" rtlCol="0">
            <a:spAutoFit/>
          </a:bodyPr>
          <a:lstStyle/>
          <a:p>
            <a:r>
              <a:rPr lang="en-US" altLang="zh-CN" sz="2400" dirty="0">
                <a:latin typeface="Consolas" panose="020B0609020204030204" pitchFamily="49" charset="0"/>
              </a:rPr>
              <a:t>std::</a:t>
            </a:r>
            <a:r>
              <a:rPr lang="en-US" altLang="zh-CN" sz="2400" dirty="0" err="1">
                <a:latin typeface="Consolas" panose="020B0609020204030204" pitchFamily="49" charset="0"/>
              </a:rPr>
              <a:t>make_pair</a:t>
            </a:r>
            <a:r>
              <a:rPr lang="en-US" altLang="zh-CN" sz="2400" dirty="0">
                <a:latin typeface="Consolas" panose="020B0609020204030204" pitchFamily="49" charset="0"/>
              </a:rPr>
              <a:t>(1, 4) &lt; std::</a:t>
            </a:r>
            <a:r>
              <a:rPr lang="en-US" altLang="zh-CN" sz="2400" dirty="0" err="1">
                <a:latin typeface="Consolas" panose="020B0609020204030204" pitchFamily="49" charset="0"/>
              </a:rPr>
              <a:t>make_pair</a:t>
            </a:r>
            <a:r>
              <a:rPr lang="en-US" altLang="zh-CN" sz="2400" dirty="0">
                <a:latin typeface="Consolas" panose="020B0609020204030204" pitchFamily="49" charset="0"/>
              </a:rPr>
              <a:t>(2, 3);</a:t>
            </a:r>
          </a:p>
          <a:p>
            <a:r>
              <a:rPr lang="en-US" altLang="zh-CN" sz="2400" dirty="0">
                <a:latin typeface="Consolas" panose="020B0609020204030204" pitchFamily="49" charset="0"/>
              </a:rPr>
              <a:t>std::</a:t>
            </a:r>
            <a:r>
              <a:rPr lang="en-US" altLang="zh-CN" sz="2400" dirty="0" err="1">
                <a:latin typeface="Consolas" panose="020B0609020204030204" pitchFamily="49" charset="0"/>
              </a:rPr>
              <a:t>make_pair</a:t>
            </a:r>
            <a:r>
              <a:rPr lang="en-US" altLang="zh-CN" sz="2400" dirty="0">
                <a:latin typeface="Consolas" panose="020B0609020204030204" pitchFamily="49" charset="0"/>
              </a:rPr>
              <a:t>(1, 4) &gt; std::</a:t>
            </a:r>
            <a:r>
              <a:rPr lang="en-US" altLang="zh-CN" sz="2400" dirty="0" err="1">
                <a:latin typeface="Consolas" panose="020B0609020204030204" pitchFamily="49" charset="0"/>
              </a:rPr>
              <a:t>make_pair</a:t>
            </a:r>
            <a:r>
              <a:rPr lang="en-US" altLang="zh-CN" sz="2400" dirty="0">
                <a:latin typeface="Consolas" panose="020B0609020204030204" pitchFamily="49" charset="0"/>
              </a:rPr>
              <a:t>(1, 2);</a:t>
            </a:r>
          </a:p>
        </p:txBody>
      </p:sp>
    </p:spTree>
    <p:extLst>
      <p:ext uri="{BB962C8B-B14F-4D97-AF65-F5344CB8AC3E}">
        <p14:creationId xmlns:p14="http://schemas.microsoft.com/office/powerpoint/2010/main" val="200327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pair</a:t>
            </a:r>
            <a:r>
              <a:rPr kumimoji="1" lang="zh-CN" altLang="en-US" b="1" dirty="0">
                <a:latin typeface="微软雅黑" panose="020B0503020204020204" pitchFamily="34" charset="-122"/>
                <a:ea typeface="微软雅黑" panose="020B0503020204020204" pitchFamily="34" charset="-122"/>
              </a:rPr>
              <a:t>举例</a:t>
            </a:r>
          </a:p>
        </p:txBody>
      </p:sp>
      <p:sp>
        <p:nvSpPr>
          <p:cNvPr id="3" name="内容占位符 2"/>
          <p:cNvSpPr>
            <a:spLocks noGrp="1"/>
          </p:cNvSpPr>
          <p:nvPr>
            <p:ph idx="1"/>
          </p:nvPr>
        </p:nvSpPr>
        <p:spPr>
          <a:xfrm>
            <a:off x="628650" y="1690689"/>
            <a:ext cx="8047806" cy="4921983"/>
          </a:xfrm>
        </p:spPr>
        <p:txBody>
          <a:bodyPr>
            <a:normAutofit lnSpcReduction="10000"/>
          </a:bodyPr>
          <a:lstStyle/>
          <a:p>
            <a:pPr>
              <a:lnSpc>
                <a:spcPct val="100000"/>
              </a:lnSpc>
              <a:buSzPct val="75000"/>
              <a:buFont typeface="Wingdings" panose="05000000000000000000" pitchFamily="2" charset="2"/>
              <a:buChar char="n"/>
            </a:pPr>
            <a:r>
              <a:rPr lang="en-US" altLang="zh-CN" b="1" kern="100" dirty="0">
                <a:solidFill>
                  <a:srgbClr val="003366"/>
                </a:solidFill>
                <a:latin typeface="Consolas" panose="020B0609020204030204" pitchFamily="49" charset="0"/>
                <a:ea typeface="华文楷体" panose="02010600040101010101" pitchFamily="2" charset="-122"/>
                <a:cs typeface="STKaiti" charset="-122"/>
              </a:rPr>
              <a:t>pair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使用举例</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rPr>
              <a:t>#include &lt;string&gt;</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rPr>
              <a:t>int main(){</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rPr>
              <a:t>  std::pair&lt;std::string, double&gt; p1("Alice", 90.5);</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rPr>
              <a:t>  std::pair&lt;std::string, double&gt; p2;</a:t>
            </a:r>
          </a:p>
          <a:p>
            <a:pPr marL="0" indent="0">
              <a:lnSpc>
                <a:spcPct val="100000"/>
              </a:lnSpc>
              <a:buSzPct val="75000"/>
              <a:buNone/>
            </a:pPr>
            <a:endParaRPr lang="en-US" altLang="zh-CN" sz="2000" kern="100" dirty="0">
              <a:latin typeface="Consolas" panose="020B0609020204030204" pitchFamily="49" charset="0"/>
              <a:ea typeface="华文楷体" panose="02010600040101010101" pitchFamily="2" charset="-122"/>
            </a:endParaRP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rPr>
              <a:t>  p2.first = "Bob";</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rPr>
              <a:t>  p2.second = 85.0;</a:t>
            </a:r>
          </a:p>
          <a:p>
            <a:pPr marL="0" indent="0">
              <a:lnSpc>
                <a:spcPct val="100000"/>
              </a:lnSpc>
              <a:buSzPct val="75000"/>
              <a:buNone/>
            </a:pPr>
            <a:endParaRPr lang="en-US" altLang="zh-CN" sz="2000" kern="100" dirty="0">
              <a:latin typeface="Consolas" panose="020B0609020204030204" pitchFamily="49" charset="0"/>
              <a:ea typeface="华文楷体" panose="02010600040101010101" pitchFamily="2" charset="-122"/>
            </a:endParaRP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rPr>
              <a:t>  auto p3 = std::</a:t>
            </a:r>
            <a:r>
              <a:rPr lang="en-US" altLang="zh-CN" sz="2000" kern="100" dirty="0" err="1">
                <a:latin typeface="Consolas" panose="020B0609020204030204" pitchFamily="49" charset="0"/>
                <a:ea typeface="华文楷体" panose="02010600040101010101" pitchFamily="2" charset="-122"/>
              </a:rPr>
              <a:t>make_pair</a:t>
            </a:r>
            <a:r>
              <a:rPr lang="en-US" altLang="zh-CN" sz="2000" kern="100" dirty="0">
                <a:latin typeface="Consolas" panose="020B0609020204030204" pitchFamily="49" charset="0"/>
                <a:ea typeface="华文楷体" panose="02010600040101010101" pitchFamily="2" charset="-122"/>
              </a:rPr>
              <a:t>("David", "95.0");</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rPr>
              <a:t>  return 0;</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rPr>
              <a:t>}</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19</a:t>
            </a:fld>
            <a:endParaRPr lang="en-US" altLang="zh-CN" dirty="0"/>
          </a:p>
        </p:txBody>
      </p:sp>
    </p:spTree>
    <p:extLst>
      <p:ext uri="{BB962C8B-B14F-4D97-AF65-F5344CB8AC3E}">
        <p14:creationId xmlns:p14="http://schemas.microsoft.com/office/powerpoint/2010/main" val="208309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2</a:t>
            </a:fld>
            <a:endParaRPr lang="en-US" altLang="zh-CN"/>
          </a:p>
        </p:txBody>
      </p:sp>
      <p:sp>
        <p:nvSpPr>
          <p:cNvPr id="9" name="标题 2">
            <a:extLst>
              <a:ext uri="{FF2B5EF4-FFF2-40B4-BE49-F238E27FC236}">
                <a16:creationId xmlns:a16="http://schemas.microsoft.com/office/drawing/2014/main" id="{DF88069F-43F0-AB4D-BE66-A90FA67622E7}"/>
              </a:ext>
            </a:extLst>
          </p:cNvPr>
          <p:cNvSpPr>
            <a:spLocks noGrp="1"/>
          </p:cNvSpPr>
          <p:nvPr>
            <p:ph type="title"/>
          </p:nvPr>
        </p:nvSpPr>
        <p:spPr>
          <a:xfrm>
            <a:off x="628650" y="303237"/>
            <a:ext cx="7886700" cy="1325563"/>
          </a:xfrm>
        </p:spPr>
        <p:txBody>
          <a:bodyPr/>
          <a:lstStyle/>
          <a:p>
            <a:pPr fontAlgn="base">
              <a:spcAft>
                <a:spcPct val="0"/>
              </a:spcAft>
            </a:pPr>
            <a:r>
              <a:rPr lang="zh-CN" altLang="en-US" b="1" dirty="0">
                <a:latin typeface="微软雅黑" panose="020B0503020204020204" pitchFamily="34" charset="-122"/>
                <a:ea typeface="微软雅黑" panose="020B0503020204020204" pitchFamily="34" charset="-122"/>
              </a:rPr>
              <a:t>上期要点回顾</a:t>
            </a:r>
            <a:endParaRPr lang="en-US" b="1" dirty="0">
              <a:latin typeface="微软雅黑" panose="020B0503020204020204" pitchFamily="34" charset="-122"/>
              <a:ea typeface="微软雅黑" panose="020B0503020204020204" pitchFamily="34" charset="-122"/>
            </a:endParaRPr>
          </a:p>
        </p:txBody>
      </p:sp>
      <p:sp>
        <p:nvSpPr>
          <p:cNvPr id="10" name="内容占位符 3">
            <a:extLst>
              <a:ext uri="{FF2B5EF4-FFF2-40B4-BE49-F238E27FC236}">
                <a16:creationId xmlns:a16="http://schemas.microsoft.com/office/drawing/2014/main" id="{FE81EB6B-438A-D445-89F2-0AB92F658F85}"/>
              </a:ext>
            </a:extLst>
          </p:cNvPr>
          <p:cNvSpPr>
            <a:spLocks noGrp="1"/>
          </p:cNvSpPr>
          <p:nvPr>
            <p:ph idx="1"/>
          </p:nvPr>
        </p:nvSpPr>
        <p:spPr>
          <a:xfrm>
            <a:off x="628650" y="1789884"/>
            <a:ext cx="8047806" cy="4749029"/>
          </a:xfrm>
        </p:spPr>
        <p:txBody>
          <a:bodyPr/>
          <a:lstStyle/>
          <a:p>
            <a:pPr fontAlgn="base">
              <a:spcAft>
                <a:spcPct val="0"/>
              </a:spcAft>
              <a:buSzPct val="75000"/>
              <a:buFont typeface="Wingdings" pitchFamily="2" charset="2"/>
              <a:buChar char="n"/>
            </a:pPr>
            <a:r>
              <a:rPr lang="zh-CN" altLang="en-US" b="1" dirty="0">
                <a:solidFill>
                  <a:srgbClr val="003366"/>
                </a:solidFill>
                <a:latin typeface="Consolas" panose="020B0609020204030204" pitchFamily="49" charset="0"/>
                <a:ea typeface="华文楷体" panose="02010600040101010101" pitchFamily="2" charset="-122"/>
              </a:rPr>
              <a:t> 纯虚函数与抽象类</a:t>
            </a:r>
          </a:p>
          <a:p>
            <a:pPr fontAlgn="base">
              <a:spcAft>
                <a:spcPct val="0"/>
              </a:spcAft>
              <a:buSzPct val="75000"/>
              <a:buFont typeface="Wingdings" pitchFamily="2" charset="2"/>
              <a:buChar char="n"/>
            </a:pPr>
            <a:r>
              <a:rPr lang="zh-CN" altLang="en-US" b="1" dirty="0">
                <a:solidFill>
                  <a:srgbClr val="003366"/>
                </a:solidFill>
                <a:latin typeface="Consolas" panose="020B0609020204030204" pitchFamily="49" charset="0"/>
                <a:ea typeface="华文楷体" panose="02010600040101010101" pitchFamily="2" charset="-122"/>
              </a:rPr>
              <a:t> 向下类型转换</a:t>
            </a:r>
          </a:p>
          <a:p>
            <a:pPr fontAlgn="base">
              <a:spcAft>
                <a:spcPct val="0"/>
              </a:spcAft>
              <a:buSzPct val="75000"/>
              <a:buFont typeface="Wingdings" pitchFamily="2" charset="2"/>
              <a:buChar char="n"/>
            </a:pPr>
            <a:r>
              <a:rPr lang="zh-CN" altLang="en-US" b="1" dirty="0">
                <a:solidFill>
                  <a:srgbClr val="003366"/>
                </a:solidFill>
                <a:latin typeface="Consolas" panose="020B0609020204030204" pitchFamily="49" charset="0"/>
                <a:ea typeface="华文楷体" panose="02010600040101010101" pitchFamily="2" charset="-122"/>
              </a:rPr>
              <a:t> 多重继承的利弊</a:t>
            </a:r>
            <a:endParaRPr lang="en-US" altLang="zh-CN" b="1" dirty="0">
              <a:solidFill>
                <a:srgbClr val="003366"/>
              </a:solidFill>
              <a:latin typeface="Consolas" panose="020B0609020204030204" pitchFamily="49" charset="0"/>
              <a:ea typeface="华文楷体" panose="02010600040101010101" pitchFamily="2" charset="-122"/>
            </a:endParaRPr>
          </a:p>
          <a:p>
            <a:pPr fontAlgn="base">
              <a:spcAft>
                <a:spcPct val="0"/>
              </a:spcAft>
              <a:buSzPct val="75000"/>
              <a:buFont typeface="Wingdings" pitchFamily="2" charset="2"/>
              <a:buChar char="n"/>
            </a:pPr>
            <a:r>
              <a:rPr lang="zh-CN" altLang="en-US" b="1" dirty="0">
                <a:solidFill>
                  <a:srgbClr val="003366"/>
                </a:solidFill>
                <a:latin typeface="Consolas" panose="020B0609020204030204" pitchFamily="49" charset="0"/>
                <a:ea typeface="华文楷体" panose="02010600040101010101" pitchFamily="2" charset="-122"/>
              </a:rPr>
              <a:t> 多态</a:t>
            </a:r>
            <a:endParaRPr lang="en-US" altLang="zh-CN" b="1" dirty="0">
              <a:solidFill>
                <a:srgbClr val="003366"/>
              </a:solidFill>
              <a:latin typeface="Consolas" panose="020B0609020204030204" pitchFamily="49" charset="0"/>
              <a:ea typeface="华文楷体" panose="02010600040101010101" pitchFamily="2" charset="-122"/>
            </a:endParaRPr>
          </a:p>
          <a:p>
            <a:pPr fontAlgn="base">
              <a:spcAft>
                <a:spcPct val="0"/>
              </a:spcAft>
              <a:buSzPct val="75000"/>
              <a:buFont typeface="Wingdings" pitchFamily="2" charset="2"/>
              <a:buChar char="n"/>
            </a:pPr>
            <a:r>
              <a:rPr lang="zh-CN" altLang="en-US" b="1" dirty="0">
                <a:solidFill>
                  <a:srgbClr val="003366"/>
                </a:solidFill>
                <a:latin typeface="Consolas" panose="020B0609020204030204" pitchFamily="49" charset="0"/>
                <a:ea typeface="华文楷体" panose="02010600040101010101" pitchFamily="2" charset="-122"/>
              </a:rPr>
              <a:t> 函数模板和类模板</a:t>
            </a:r>
          </a:p>
        </p:txBody>
      </p:sp>
    </p:spTree>
    <p:extLst>
      <p:ext uri="{BB962C8B-B14F-4D97-AF65-F5344CB8AC3E}">
        <p14:creationId xmlns:p14="http://schemas.microsoft.com/office/powerpoint/2010/main" val="132234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tuple</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9"/>
            <a:ext cx="8047806" cy="4553700"/>
          </a:xfrm>
        </p:spPr>
        <p:txBody>
          <a:bodyPr>
            <a:normAutofit/>
          </a:bodyPr>
          <a:lstStyle/>
          <a:p>
            <a:pPr>
              <a:lnSpc>
                <a:spcPct val="100000"/>
              </a:lnSpc>
              <a:buSzPct val="75000"/>
              <a:buFont typeface="Wingdings" panose="05000000000000000000" pitchFamily="2" charset="2"/>
              <a:buChar char="n"/>
            </a:pP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C++11</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新增，</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pair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的扩展，由若干成员组成的</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元组</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类型。</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dirty="0">
                <a:latin typeface="Consolas" panose="020B0609020204030204" pitchFamily="49" charset="0"/>
                <a:ea typeface="华文楷体" panose="02010600040101010101" pitchFamily="2" charset="-122"/>
              </a:rPr>
              <a:t> template&lt; class ... Types &gt; class tuple;</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20</a:t>
            </a:fld>
            <a:endParaRPr lang="en-US" altLang="zh-CN" dirty="0"/>
          </a:p>
        </p:txBody>
      </p:sp>
    </p:spTree>
    <p:extLst>
      <p:ext uri="{BB962C8B-B14F-4D97-AF65-F5344CB8AC3E}">
        <p14:creationId xmlns:p14="http://schemas.microsoft.com/office/powerpoint/2010/main" val="1580429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tuple</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9"/>
            <a:ext cx="8286750" cy="4553700"/>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创建：</a:t>
            </a:r>
            <a:r>
              <a:rPr lang="en-US" altLang="zh-CN" b="1" kern="100" dirty="0" err="1">
                <a:latin typeface="Consolas" panose="020B0609020204030204" pitchFamily="49" charset="0"/>
                <a:ea typeface="华文楷体" panose="02010600040101010101" pitchFamily="2" charset="-122"/>
                <a:cs typeface="STKaiti" charset="-122"/>
              </a:rPr>
              <a:t>make_tuple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函数</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000" kern="100" dirty="0">
                <a:latin typeface="Consolas" panose="020B0609020204030204" pitchFamily="49" charset="0"/>
                <a:ea typeface="华文楷体" panose="02010600040101010101" pitchFamily="2" charset="-122"/>
                <a:cs typeface="STKaiti" charset="-122"/>
              </a:rPr>
              <a:t>auto t = </a:t>
            </a:r>
            <a:r>
              <a:rPr lang="en-US" altLang="zh-CN" sz="2000" kern="100" dirty="0">
                <a:solidFill>
                  <a:srgbClr val="FF0000"/>
                </a:solidFill>
                <a:latin typeface="Consolas" panose="020B0609020204030204" pitchFamily="49" charset="0"/>
                <a:ea typeface="华文楷体" panose="02010600040101010101" pitchFamily="2" charset="-122"/>
                <a:cs typeface="STKaiti" charset="-122"/>
              </a:rPr>
              <a:t>std::</a:t>
            </a:r>
            <a:r>
              <a:rPr lang="en-US" altLang="zh-CN" sz="2000" kern="100" dirty="0" err="1">
                <a:solidFill>
                  <a:srgbClr val="FF0000"/>
                </a:solidFill>
                <a:latin typeface="Consolas" panose="020B0609020204030204" pitchFamily="49" charset="0"/>
                <a:ea typeface="华文楷体" panose="02010600040101010101" pitchFamily="2" charset="-122"/>
                <a:cs typeface="STKaiti" charset="-122"/>
              </a:rPr>
              <a:t>make_tuple</a:t>
            </a:r>
            <a:r>
              <a:rPr lang="en-US" altLang="zh-CN" sz="2000" kern="100" dirty="0">
                <a:latin typeface="Consolas" panose="020B0609020204030204" pitchFamily="49" charset="0"/>
                <a:ea typeface="华文楷体" panose="02010600040101010101" pitchFamily="2" charset="-122"/>
                <a:cs typeface="STKaiti" charset="-122"/>
              </a:rPr>
              <a:t>(“</a:t>
            </a:r>
            <a:r>
              <a:rPr lang="en-US" altLang="zh-CN" sz="2000" kern="100" dirty="0" err="1">
                <a:latin typeface="Consolas" panose="020B0609020204030204" pitchFamily="49" charset="0"/>
                <a:ea typeface="华文楷体" panose="02010600040101010101" pitchFamily="2" charset="-122"/>
                <a:cs typeface="STKaiti" charset="-122"/>
              </a:rPr>
              <a:t>abc</a:t>
            </a:r>
            <a:r>
              <a:rPr lang="en-US" altLang="zh-CN" sz="2000" kern="100" dirty="0">
                <a:latin typeface="Consolas" panose="020B0609020204030204" pitchFamily="49" charset="0"/>
                <a:ea typeface="华文楷体" panose="02010600040101010101" pitchFamily="2" charset="-122"/>
                <a:cs typeface="STKaiti" charset="-122"/>
              </a:rPr>
              <a:t>”, 7.8, 123, ‘3’);</a:t>
            </a:r>
          </a:p>
          <a:p>
            <a:pPr>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创建：</a:t>
            </a:r>
            <a:r>
              <a:rPr lang="en-US" altLang="zh-CN" b="1" kern="100" dirty="0">
                <a:latin typeface="Consolas" panose="020B0609020204030204" pitchFamily="49" charset="0"/>
                <a:ea typeface="华文楷体" panose="02010600040101010101" pitchFamily="2" charset="-122"/>
                <a:cs typeface="STKaiti" charset="-122"/>
              </a:rPr>
              <a:t>tie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函数</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返回左值引用的元组</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sz="2000" kern="100" dirty="0">
                <a:latin typeface="Consolas" panose="020B0609020204030204" pitchFamily="49" charset="0"/>
                <a:ea typeface="华文楷体" panose="02010600040101010101" pitchFamily="2" charset="-122"/>
                <a:cs typeface="STKaiti" charset="-122"/>
              </a:rPr>
              <a:t>std::string x; double y; int z;</a:t>
            </a:r>
          </a:p>
          <a:p>
            <a:pPr marL="0" indent="0">
              <a:lnSpc>
                <a:spcPct val="100000"/>
              </a:lnSpc>
              <a:buSzPct val="75000"/>
              <a:buNone/>
            </a:pP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sz="2000" kern="100" dirty="0">
                <a:solidFill>
                  <a:srgbClr val="FF0000"/>
                </a:solidFill>
                <a:latin typeface="Consolas" panose="020B0609020204030204" pitchFamily="49" charset="0"/>
                <a:ea typeface="华文楷体" panose="02010600040101010101" pitchFamily="2" charset="-122"/>
                <a:cs typeface="STKaiti" charset="-122"/>
              </a:rPr>
              <a:t>std::tie</a:t>
            </a:r>
            <a:r>
              <a:rPr lang="en-US" altLang="zh-CN" sz="2000" kern="100" dirty="0">
                <a:latin typeface="Consolas" panose="020B0609020204030204" pitchFamily="49" charset="0"/>
                <a:ea typeface="华文楷体" panose="02010600040101010101" pitchFamily="2" charset="-122"/>
                <a:cs typeface="STKaiti" charset="-122"/>
              </a:rPr>
              <a:t>(x, y, z) = std::</a:t>
            </a:r>
            <a:r>
              <a:rPr lang="en-US" altLang="zh-CN" sz="2000" kern="100" dirty="0" err="1">
                <a:latin typeface="Consolas" panose="020B0609020204030204" pitchFamily="49" charset="0"/>
                <a:ea typeface="华文楷体" panose="02010600040101010101" pitchFamily="2" charset="-122"/>
                <a:cs typeface="STKaiti" charset="-122"/>
              </a:rPr>
              <a:t>make_tuple</a:t>
            </a:r>
            <a:r>
              <a:rPr lang="en-US" altLang="zh-CN" sz="2000" kern="100" dirty="0">
                <a:latin typeface="Consolas" panose="020B0609020204030204" pitchFamily="49" charset="0"/>
                <a:ea typeface="华文楷体" panose="02010600040101010101" pitchFamily="2" charset="-122"/>
                <a:cs typeface="STKaiti" charset="-122"/>
              </a:rPr>
              <a:t>(“</a:t>
            </a:r>
            <a:r>
              <a:rPr lang="en-US" altLang="zh-CN" sz="2000" kern="100" dirty="0" err="1">
                <a:latin typeface="Consolas" panose="020B0609020204030204" pitchFamily="49" charset="0"/>
                <a:ea typeface="华文楷体" panose="02010600040101010101" pitchFamily="2" charset="-122"/>
                <a:cs typeface="STKaiti" charset="-122"/>
              </a:rPr>
              <a:t>abc</a:t>
            </a:r>
            <a:r>
              <a:rPr lang="en-US" altLang="zh-CN" sz="2000" kern="100" dirty="0">
                <a:latin typeface="Consolas" panose="020B0609020204030204" pitchFamily="49" charset="0"/>
                <a:ea typeface="华文楷体" panose="02010600040101010101" pitchFamily="2" charset="-122"/>
                <a:cs typeface="STKaiti" charset="-122"/>
              </a:rPr>
              <a:t>”, 7.8, 123);</a:t>
            </a:r>
          </a:p>
          <a:p>
            <a:pPr marL="0" indent="0">
              <a:lnSpc>
                <a:spcPct val="100000"/>
              </a:lnSpc>
              <a:buSzPct val="75000"/>
              <a:buNone/>
            </a:pPr>
            <a:r>
              <a:rPr lang="zh-CN" altLang="en-US" sz="2200" kern="100" dirty="0">
                <a:latin typeface="Consolas" panose="020B0609020204030204" pitchFamily="49" charset="0"/>
                <a:ea typeface="华文楷体" panose="02010600040101010101" pitchFamily="2" charset="-122"/>
                <a:cs typeface="STKaiti" charset="-122"/>
              </a:rPr>
              <a:t>    </a:t>
            </a:r>
            <a:r>
              <a:rPr lang="en-US" altLang="zh-CN" sz="2200" kern="100" dirty="0">
                <a:solidFill>
                  <a:srgbClr val="008000"/>
                </a:solidFill>
                <a:latin typeface="Consolas" panose="020B0609020204030204" pitchFamily="49" charset="0"/>
                <a:ea typeface="华文楷体" panose="02010600040101010101" pitchFamily="2" charset="-122"/>
                <a:cs typeface="STKaiti" charset="-122"/>
              </a:rPr>
              <a:t>//</a:t>
            </a:r>
            <a:r>
              <a:rPr lang="zh-CN" altLang="en-US" sz="2200" kern="100" dirty="0">
                <a:solidFill>
                  <a:srgbClr val="008000"/>
                </a:solidFill>
                <a:latin typeface="Consolas" panose="020B0609020204030204" pitchFamily="49" charset="0"/>
                <a:ea typeface="华文楷体" panose="02010600040101010101" pitchFamily="2" charset="-122"/>
                <a:cs typeface="STKaiti" charset="-122"/>
              </a:rPr>
              <a:t>等价于 </a:t>
            </a:r>
            <a:r>
              <a:rPr lang="en-US" altLang="zh-CN" sz="2200" kern="100" dirty="0">
                <a:solidFill>
                  <a:srgbClr val="008000"/>
                </a:solidFill>
                <a:latin typeface="Consolas" panose="020B0609020204030204" pitchFamily="49" charset="0"/>
                <a:ea typeface="华文楷体" panose="02010600040101010101" pitchFamily="2" charset="-122"/>
                <a:cs typeface="STKaiti" charset="-122"/>
              </a:rPr>
              <a:t>x</a:t>
            </a:r>
            <a:r>
              <a:rPr lang="zh-CN" altLang="en-US" sz="2200" kern="100" dirty="0">
                <a:solidFill>
                  <a:srgbClr val="008000"/>
                </a:solidFill>
                <a:latin typeface="Consolas" panose="020B0609020204030204" pitchFamily="49" charset="0"/>
                <a:ea typeface="华文楷体" panose="02010600040101010101" pitchFamily="2" charset="-122"/>
                <a:cs typeface="STKaiti" charset="-122"/>
              </a:rPr>
              <a:t> </a:t>
            </a:r>
            <a:r>
              <a:rPr lang="en-US" altLang="zh-CN" sz="2200" kern="100" dirty="0">
                <a:solidFill>
                  <a:srgbClr val="008000"/>
                </a:solidFill>
                <a:latin typeface="Consolas" panose="020B0609020204030204" pitchFamily="49" charset="0"/>
                <a:ea typeface="华文楷体" panose="02010600040101010101" pitchFamily="2" charset="-122"/>
                <a:cs typeface="STKaiti" charset="-122"/>
              </a:rPr>
              <a:t>=</a:t>
            </a:r>
            <a:r>
              <a:rPr lang="zh-CN" altLang="en-US" sz="2200" kern="100" dirty="0">
                <a:solidFill>
                  <a:srgbClr val="008000"/>
                </a:solidFill>
                <a:latin typeface="Consolas" panose="020B0609020204030204" pitchFamily="49" charset="0"/>
                <a:ea typeface="华文楷体" panose="02010600040101010101" pitchFamily="2" charset="-122"/>
                <a:cs typeface="STKaiti" charset="-122"/>
              </a:rPr>
              <a:t> </a:t>
            </a:r>
            <a:r>
              <a:rPr lang="en-US" altLang="zh-CN" sz="2200" kern="100" dirty="0">
                <a:solidFill>
                  <a:srgbClr val="008000"/>
                </a:solidFill>
                <a:latin typeface="Consolas" panose="020B0609020204030204" pitchFamily="49" charset="0"/>
                <a:ea typeface="华文楷体" panose="02010600040101010101" pitchFamily="2" charset="-122"/>
                <a:cs typeface="STKaiti" charset="-122"/>
              </a:rPr>
              <a:t>"</a:t>
            </a:r>
            <a:r>
              <a:rPr lang="en-US" altLang="zh-CN" sz="2200" kern="100" dirty="0" err="1">
                <a:solidFill>
                  <a:srgbClr val="008000"/>
                </a:solidFill>
                <a:latin typeface="Consolas" panose="020B0609020204030204" pitchFamily="49" charset="0"/>
                <a:ea typeface="华文楷体" panose="02010600040101010101" pitchFamily="2" charset="-122"/>
                <a:cs typeface="STKaiti" charset="-122"/>
              </a:rPr>
              <a:t>abc</a:t>
            </a:r>
            <a:r>
              <a:rPr lang="en-US" altLang="zh-CN" sz="2200" kern="100" dirty="0">
                <a:solidFill>
                  <a:srgbClr val="008000"/>
                </a:solidFill>
                <a:latin typeface="Consolas" panose="020B0609020204030204" pitchFamily="49" charset="0"/>
                <a:ea typeface="华文楷体" panose="02010600040101010101" pitchFamily="2" charset="-122"/>
                <a:cs typeface="STKaiti" charset="-122"/>
              </a:rPr>
              <a:t>"; y = 7.8; z = 123</a:t>
            </a:r>
            <a:endParaRPr lang="en-US" altLang="zh-CN" sz="2600" kern="100" dirty="0">
              <a:solidFill>
                <a:srgbClr val="008000"/>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21</a:t>
            </a:fld>
            <a:endParaRPr lang="en-US" altLang="zh-CN" dirty="0"/>
          </a:p>
        </p:txBody>
      </p:sp>
    </p:spTree>
    <p:extLst>
      <p:ext uri="{BB962C8B-B14F-4D97-AF65-F5344CB8AC3E}">
        <p14:creationId xmlns:p14="http://schemas.microsoft.com/office/powerpoint/2010/main" val="2218691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tuple</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9"/>
            <a:ext cx="8047806" cy="4553700"/>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通过</a:t>
            </a:r>
            <a:r>
              <a:rPr lang="en-US" altLang="zh-CN" b="1" kern="100" dirty="0" err="1">
                <a:solidFill>
                  <a:srgbClr val="003366"/>
                </a:solidFill>
                <a:latin typeface="Consolas" panose="020B0609020204030204" pitchFamily="49" charset="0"/>
                <a:ea typeface="华文楷体" panose="02010600040101010101" pitchFamily="2" charset="-122"/>
                <a:cs typeface="STKaiti" charset="-122"/>
              </a:rPr>
              <a:t>std</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::get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函数获取数据。</a:t>
            </a:r>
            <a:endParaRPr lang="en-US" altLang="zh-CN" b="1" kern="100" dirty="0">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zh-CN" altLang="en-US" sz="2000" kern="100" dirty="0">
                <a:latin typeface="Consolas" panose="020B0609020204030204" pitchFamily="49" charset="0"/>
                <a:ea typeface="华文楷体" panose="02010600040101010101" pitchFamily="2" charset="-122"/>
                <a:cs typeface="STKaiti" charset="-122"/>
              </a:rPr>
              <a:t> </a:t>
            </a:r>
            <a:r>
              <a:rPr lang="en-US" altLang="zh-CN" sz="2000" kern="100" dirty="0">
                <a:latin typeface="Consolas" panose="020B0609020204030204" pitchFamily="49" charset="0"/>
                <a:ea typeface="华文楷体" panose="02010600040101010101" pitchFamily="2" charset="-122"/>
                <a:cs typeface="STKaiti" charset="-122"/>
              </a:rPr>
              <a:t>auto t = </a:t>
            </a:r>
            <a:r>
              <a:rPr lang="en-US" altLang="zh-CN" sz="2000" kern="100" dirty="0" err="1">
                <a:solidFill>
                  <a:srgbClr val="FF0000"/>
                </a:solidFill>
                <a:latin typeface="Consolas" panose="020B0609020204030204" pitchFamily="49" charset="0"/>
                <a:ea typeface="华文楷体" panose="02010600040101010101" pitchFamily="2" charset="-122"/>
                <a:cs typeface="STKaiti" charset="-122"/>
              </a:rPr>
              <a:t>std</a:t>
            </a:r>
            <a:r>
              <a:rPr lang="en-US" altLang="zh-CN" sz="2000" kern="100" dirty="0">
                <a:solidFill>
                  <a:srgbClr val="FF0000"/>
                </a:solidFill>
                <a:latin typeface="Consolas" panose="020B0609020204030204" pitchFamily="49" charset="0"/>
                <a:ea typeface="华文楷体" panose="02010600040101010101" pitchFamily="2" charset="-122"/>
                <a:cs typeface="STKaiti" charset="-122"/>
              </a:rPr>
              <a:t>::</a:t>
            </a:r>
            <a:r>
              <a:rPr lang="en-US" altLang="zh-CN" sz="2000" kern="100" dirty="0" err="1">
                <a:solidFill>
                  <a:srgbClr val="FF0000"/>
                </a:solidFill>
                <a:latin typeface="Consolas" panose="020B0609020204030204" pitchFamily="49" charset="0"/>
                <a:ea typeface="华文楷体" panose="02010600040101010101" pitchFamily="2" charset="-122"/>
                <a:cs typeface="STKaiti" charset="-122"/>
              </a:rPr>
              <a:t>make_tuple</a:t>
            </a:r>
            <a:r>
              <a:rPr lang="en-US" altLang="zh-CN" sz="2000" kern="100" dirty="0">
                <a:latin typeface="Consolas" panose="020B0609020204030204" pitchFamily="49" charset="0"/>
                <a:ea typeface="华文楷体" panose="02010600040101010101" pitchFamily="2" charset="-122"/>
                <a:cs typeface="STKaiti" charset="-122"/>
              </a:rPr>
              <a:t>(“</a:t>
            </a:r>
            <a:r>
              <a:rPr lang="en-US" altLang="zh-CN" sz="2000" kern="100" dirty="0" err="1">
                <a:latin typeface="Consolas" panose="020B0609020204030204" pitchFamily="49" charset="0"/>
                <a:ea typeface="华文楷体" panose="02010600040101010101" pitchFamily="2" charset="-122"/>
                <a:cs typeface="STKaiti" charset="-122"/>
              </a:rPr>
              <a:t>abc</a:t>
            </a:r>
            <a:r>
              <a:rPr lang="en-US" altLang="zh-CN" sz="2000" kern="100" dirty="0">
                <a:latin typeface="Consolas" panose="020B0609020204030204" pitchFamily="49" charset="0"/>
                <a:ea typeface="华文楷体" panose="02010600040101010101" pitchFamily="2" charset="-122"/>
                <a:cs typeface="STKaiti" charset="-122"/>
              </a:rPr>
              <a:t>”, 7.8, 123, ‘3’); </a:t>
            </a:r>
          </a:p>
          <a:p>
            <a:pPr marL="0" indent="0">
              <a:lnSpc>
                <a:spcPct val="100000"/>
              </a:lnSpc>
              <a:buSzPct val="75000"/>
              <a:buNone/>
            </a:pPr>
            <a:r>
              <a:rPr lang="zh-CN" altLang="en-US" sz="2000" kern="100" dirty="0">
                <a:latin typeface="Consolas" panose="020B0609020204030204" pitchFamily="49" charset="0"/>
                <a:ea typeface="华文楷体" panose="02010600040101010101" pitchFamily="2" charset="-122"/>
                <a:cs typeface="STKaiti" charset="-122"/>
              </a:rPr>
              <a:t> </a:t>
            </a:r>
            <a:r>
              <a:rPr lang="en-US" altLang="zh-CN" sz="2000" kern="100" dirty="0">
                <a:latin typeface="Consolas" panose="020B0609020204030204" pitchFamily="49" charset="0"/>
                <a:ea typeface="华文楷体" panose="02010600040101010101" pitchFamily="2" charset="-122"/>
                <a:cs typeface="STKaiti" charset="-122"/>
              </a:rPr>
              <a:t>auto</a:t>
            </a:r>
            <a:r>
              <a:rPr lang="zh-CN" altLang="en-US" sz="2000" kern="100" dirty="0">
                <a:latin typeface="Consolas" panose="020B0609020204030204" pitchFamily="49" charset="0"/>
                <a:ea typeface="华文楷体" panose="02010600040101010101" pitchFamily="2" charset="-122"/>
                <a:cs typeface="STKaiti" charset="-122"/>
              </a:rPr>
              <a:t> </a:t>
            </a:r>
            <a:r>
              <a:rPr lang="en-US" altLang="zh-CN" sz="2000" kern="100" dirty="0">
                <a:latin typeface="Consolas" panose="020B0609020204030204" pitchFamily="49" charset="0"/>
                <a:ea typeface="华文楷体" panose="02010600040101010101" pitchFamily="2" charset="-122"/>
                <a:cs typeface="STKaiti" charset="-122"/>
              </a:rPr>
              <a:t>v0 = </a:t>
            </a:r>
            <a:r>
              <a:rPr lang="en-US" altLang="zh-CN" sz="2000" kern="100" dirty="0" err="1">
                <a:solidFill>
                  <a:srgbClr val="FF0000"/>
                </a:solidFill>
                <a:latin typeface="Consolas" panose="020B0609020204030204" pitchFamily="49" charset="0"/>
                <a:ea typeface="华文楷体" panose="02010600040101010101" pitchFamily="2" charset="-122"/>
                <a:cs typeface="STKaiti" charset="-122"/>
              </a:rPr>
              <a:t>std</a:t>
            </a:r>
            <a:r>
              <a:rPr lang="en-US" altLang="zh-CN" sz="2000" kern="100" dirty="0">
                <a:solidFill>
                  <a:srgbClr val="FF0000"/>
                </a:solidFill>
                <a:latin typeface="Consolas" panose="020B0609020204030204" pitchFamily="49" charset="0"/>
                <a:ea typeface="华文楷体" panose="02010600040101010101" pitchFamily="2" charset="-122"/>
                <a:cs typeface="STKaiti" charset="-122"/>
              </a:rPr>
              <a:t>::get</a:t>
            </a:r>
            <a:r>
              <a:rPr lang="en-US" altLang="zh-CN" sz="2000" kern="100" dirty="0">
                <a:latin typeface="Consolas" panose="020B0609020204030204" pitchFamily="49" charset="0"/>
                <a:ea typeface="华文楷体" panose="02010600040101010101" pitchFamily="2" charset="-122"/>
                <a:cs typeface="STKaiti" charset="-122"/>
              </a:rPr>
              <a:t>&lt;0&gt;(t);</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cs typeface="STKaiti" charset="-122"/>
              </a:rPr>
              <a:t> auto</a:t>
            </a:r>
            <a:r>
              <a:rPr lang="zh-CN" altLang="en-US" sz="2000" kern="100" dirty="0">
                <a:latin typeface="Consolas" panose="020B0609020204030204" pitchFamily="49" charset="0"/>
                <a:ea typeface="华文楷体" panose="02010600040101010101" pitchFamily="2" charset="-122"/>
                <a:cs typeface="STKaiti" charset="-122"/>
              </a:rPr>
              <a:t> </a:t>
            </a:r>
            <a:r>
              <a:rPr lang="en-US" altLang="zh-CN" sz="2000" kern="100" dirty="0">
                <a:latin typeface="Consolas" panose="020B0609020204030204" pitchFamily="49" charset="0"/>
                <a:ea typeface="华文楷体" panose="02010600040101010101" pitchFamily="2" charset="-122"/>
                <a:cs typeface="STKaiti" charset="-122"/>
              </a:rPr>
              <a:t>v1 = </a:t>
            </a:r>
            <a:r>
              <a:rPr lang="en-US" altLang="zh-CN" sz="2000" kern="100" dirty="0" err="1">
                <a:solidFill>
                  <a:srgbClr val="FF0000"/>
                </a:solidFill>
                <a:latin typeface="Consolas" panose="020B0609020204030204" pitchFamily="49" charset="0"/>
                <a:ea typeface="华文楷体" panose="02010600040101010101" pitchFamily="2" charset="-122"/>
                <a:cs typeface="STKaiti" charset="-122"/>
              </a:rPr>
              <a:t>std</a:t>
            </a:r>
            <a:r>
              <a:rPr lang="en-US" altLang="zh-CN" sz="2000" kern="100" dirty="0">
                <a:solidFill>
                  <a:srgbClr val="FF0000"/>
                </a:solidFill>
                <a:latin typeface="Consolas" panose="020B0609020204030204" pitchFamily="49" charset="0"/>
                <a:ea typeface="华文楷体" panose="02010600040101010101" pitchFamily="2" charset="-122"/>
                <a:cs typeface="STKaiti" charset="-122"/>
              </a:rPr>
              <a:t>::get</a:t>
            </a:r>
            <a:r>
              <a:rPr lang="en-US" altLang="zh-CN" sz="2000" kern="100" dirty="0">
                <a:latin typeface="Consolas" panose="020B0609020204030204" pitchFamily="49" charset="0"/>
                <a:ea typeface="华文楷体" panose="02010600040101010101" pitchFamily="2" charset="-122"/>
                <a:cs typeface="STKaiti" charset="-122"/>
              </a:rPr>
              <a:t>&lt;1&gt;(t);</a:t>
            </a:r>
          </a:p>
          <a:p>
            <a:pPr>
              <a:lnSpc>
                <a:spcPct val="100000"/>
              </a:lnSpc>
              <a:buSzPct val="75000"/>
              <a:buFont typeface="Wingdings" panose="05000000000000000000" pitchFamily="2" charset="2"/>
              <a:buChar char="n"/>
            </a:pP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其下标需要</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在编译时确定</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：不能设定运行时可变的长度，不能当做数组</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22</a:t>
            </a:fld>
            <a:endParaRPr lang="en-US" altLang="zh-CN" dirty="0"/>
          </a:p>
        </p:txBody>
      </p:sp>
      <p:sp>
        <p:nvSpPr>
          <p:cNvPr id="4" name="文本框 3">
            <a:extLst>
              <a:ext uri="{FF2B5EF4-FFF2-40B4-BE49-F238E27FC236}">
                <a16:creationId xmlns:a16="http://schemas.microsoft.com/office/drawing/2014/main" id="{2C2FE026-4159-492E-A811-252E67D11B0C}"/>
              </a:ext>
            </a:extLst>
          </p:cNvPr>
          <p:cNvSpPr txBox="1"/>
          <p:nvPr/>
        </p:nvSpPr>
        <p:spPr>
          <a:xfrm>
            <a:off x="1841539" y="5831027"/>
            <a:ext cx="5019323" cy="707886"/>
          </a:xfrm>
          <a:prstGeom prst="rect">
            <a:avLst/>
          </a:prstGeom>
          <a:noFill/>
        </p:spPr>
        <p:txBody>
          <a:bodyPr wrap="none" rtlCol="0">
            <a:spAutoFit/>
          </a:bodyPr>
          <a:lstStyle/>
          <a:p>
            <a:r>
              <a:rPr lang="en-US" altLang="zh-CN" sz="2000" kern="100" dirty="0">
                <a:latin typeface="Consolas" panose="020B0609020204030204" pitchFamily="49" charset="0"/>
                <a:ea typeface="华文楷体" panose="02010600040101010101" pitchFamily="2" charset="-122"/>
                <a:cs typeface="STKaiti" charset="-122"/>
              </a:rPr>
              <a:t>int </a:t>
            </a:r>
            <a:r>
              <a:rPr lang="en-US" altLang="zh-CN" sz="2000" kern="100" dirty="0" err="1">
                <a:latin typeface="Consolas" panose="020B0609020204030204" pitchFamily="49" charset="0"/>
                <a:ea typeface="华文楷体" panose="02010600040101010101" pitchFamily="2" charset="-122"/>
                <a:cs typeface="STKaiti" charset="-122"/>
              </a:rPr>
              <a:t>i</a:t>
            </a:r>
            <a:r>
              <a:rPr lang="en-US" altLang="zh-CN" sz="2000" kern="100" dirty="0">
                <a:latin typeface="Consolas" panose="020B0609020204030204" pitchFamily="49" charset="0"/>
                <a:ea typeface="华文楷体" panose="02010600040101010101" pitchFamily="2" charset="-122"/>
                <a:cs typeface="STKaiti" charset="-122"/>
              </a:rPr>
              <a:t> = 0;</a:t>
            </a:r>
          </a:p>
          <a:p>
            <a:r>
              <a:rPr lang="en-US" altLang="zh-CN" sz="2000" kern="100" dirty="0">
                <a:latin typeface="Consolas" panose="020B0609020204030204" pitchFamily="49" charset="0"/>
                <a:ea typeface="华文楷体" panose="02010600040101010101" pitchFamily="2" charset="-122"/>
                <a:cs typeface="STKaiti" charset="-122"/>
              </a:rPr>
              <a:t>v = std::get&lt;</a:t>
            </a:r>
            <a:r>
              <a:rPr lang="en-US" altLang="zh-CN" sz="2000" b="1" kern="100" dirty="0" err="1">
                <a:solidFill>
                  <a:srgbClr val="C00000"/>
                </a:solidFill>
                <a:latin typeface="Consolas" panose="020B0609020204030204" pitchFamily="49" charset="0"/>
                <a:ea typeface="华文楷体" panose="02010600040101010101" pitchFamily="2" charset="-122"/>
                <a:cs typeface="STKaiti" charset="-122"/>
              </a:rPr>
              <a:t>i</a:t>
            </a:r>
            <a:r>
              <a:rPr lang="en-US" altLang="zh-CN" sz="2000" kern="100" dirty="0">
                <a:latin typeface="Consolas" panose="020B0609020204030204" pitchFamily="49" charset="0"/>
                <a:ea typeface="华文楷体" panose="02010600040101010101" pitchFamily="2" charset="-122"/>
                <a:cs typeface="STKaiti" charset="-122"/>
              </a:rPr>
              <a:t>&gt;(tuple); </a:t>
            </a:r>
            <a:r>
              <a:rPr lang="en-US" altLang="zh-CN" sz="2000" kern="100" dirty="0">
                <a:solidFill>
                  <a:srgbClr val="008000"/>
                </a:solidFill>
                <a:latin typeface="Consolas" panose="020B0609020204030204" pitchFamily="49" charset="0"/>
                <a:ea typeface="华文楷体" panose="02010600040101010101" pitchFamily="2" charset="-122"/>
                <a:cs typeface="STKaiti" charset="-122"/>
              </a:rPr>
              <a:t>//</a:t>
            </a:r>
            <a:r>
              <a:rPr lang="zh-CN" altLang="en-US" sz="2000" kern="100" dirty="0">
                <a:solidFill>
                  <a:srgbClr val="008000"/>
                </a:solidFill>
                <a:latin typeface="Consolas" panose="020B0609020204030204" pitchFamily="49" charset="0"/>
                <a:ea typeface="华文楷体" panose="02010600040101010101" pitchFamily="2" charset="-122"/>
                <a:cs typeface="STKaiti" charset="-122"/>
              </a:rPr>
              <a:t>编译错误</a:t>
            </a:r>
            <a:endParaRPr lang="en-US" altLang="zh-CN" sz="2000" kern="100" dirty="0">
              <a:solidFill>
                <a:srgbClr val="008000"/>
              </a:solidFill>
              <a:latin typeface="Consolas" panose="020B0609020204030204" pitchFamily="49" charset="0"/>
              <a:ea typeface="华文楷体" panose="02010600040101010101" pitchFamily="2" charset="-122"/>
              <a:cs typeface="STKaiti" charset="-122"/>
            </a:endParaRPr>
          </a:p>
        </p:txBody>
      </p:sp>
    </p:spTree>
    <p:extLst>
      <p:ext uri="{BB962C8B-B14F-4D97-AF65-F5344CB8AC3E}">
        <p14:creationId xmlns:p14="http://schemas.microsoft.com/office/powerpoint/2010/main" val="2089072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tuple</a:t>
            </a:r>
            <a:r>
              <a:rPr kumimoji="1" lang="zh-CN" altLang="en-US" b="1" dirty="0">
                <a:latin typeface="微软雅黑" panose="020B0503020204020204" pitchFamily="34" charset="-122"/>
                <a:ea typeface="微软雅黑" panose="020B0503020204020204" pitchFamily="34" charset="-122"/>
              </a:rPr>
              <a:t>举例</a:t>
            </a:r>
          </a:p>
        </p:txBody>
      </p:sp>
      <p:sp>
        <p:nvSpPr>
          <p:cNvPr id="3" name="内容占位符 2"/>
          <p:cNvSpPr>
            <a:spLocks noGrp="1"/>
          </p:cNvSpPr>
          <p:nvPr>
            <p:ph idx="1"/>
          </p:nvPr>
        </p:nvSpPr>
        <p:spPr>
          <a:xfrm>
            <a:off x="628650" y="1494262"/>
            <a:ext cx="8286750" cy="5227213"/>
          </a:xfrm>
        </p:spPr>
        <p:txBody>
          <a:bodyPr>
            <a:normAutofit fontScale="77500" lnSpcReduction="20000"/>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用于函数多返回值的传递：</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#include &lt;tuple&gt;</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std::tuple&lt;int, double&gt; f(int x){ </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return std::</a:t>
            </a:r>
            <a:r>
              <a:rPr lang="en-US" altLang="zh-CN" sz="2400" kern="100" dirty="0" err="1">
                <a:latin typeface="Consolas" panose="020B0609020204030204" pitchFamily="49" charset="0"/>
                <a:ea typeface="华文楷体" panose="02010600040101010101" pitchFamily="2" charset="-122"/>
                <a:cs typeface="STKaiti" charset="-122"/>
              </a:rPr>
              <a:t>make_tuple</a:t>
            </a:r>
            <a:r>
              <a:rPr lang="en-US" altLang="zh-CN" sz="2400" kern="100" dirty="0">
                <a:latin typeface="Consolas" panose="020B0609020204030204" pitchFamily="49" charset="0"/>
                <a:ea typeface="华文楷体" panose="02010600040101010101" pitchFamily="2" charset="-122"/>
                <a:cs typeface="STKaiti" charset="-122"/>
              </a:rPr>
              <a:t>(x, double(x)/2);</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int main() {</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int </a:t>
            </a:r>
            <a:r>
              <a:rPr lang="en-US" altLang="zh-CN" sz="2400" kern="100" dirty="0" err="1">
                <a:latin typeface="Consolas" panose="020B0609020204030204" pitchFamily="49" charset="0"/>
                <a:ea typeface="华文楷体" panose="02010600040101010101" pitchFamily="2" charset="-122"/>
                <a:cs typeface="STKaiti" charset="-122"/>
              </a:rPr>
              <a:t>xval</a:t>
            </a:r>
            <a:r>
              <a:rPr lang="en-US" altLang="zh-CN" sz="2400" kern="100" dirty="0">
                <a:latin typeface="Consolas" panose="020B0609020204030204" pitchFamily="49" charset="0"/>
                <a:ea typeface="华文楷体" panose="02010600040101010101" pitchFamily="2" charset="-122"/>
                <a:cs typeface="STKaiti" charset="-122"/>
              </a:rPr>
              <a:t>; </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double </a:t>
            </a:r>
            <a:r>
              <a:rPr lang="en-US" altLang="zh-CN" sz="2400" kern="100" dirty="0" err="1">
                <a:latin typeface="Consolas" panose="020B0609020204030204" pitchFamily="49" charset="0"/>
                <a:ea typeface="华文楷体" panose="02010600040101010101" pitchFamily="2" charset="-122"/>
                <a:cs typeface="STKaiti" charset="-122"/>
              </a:rPr>
              <a:t>half_x</a:t>
            </a:r>
            <a:r>
              <a:rPr lang="en-US" altLang="zh-CN" sz="2400"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std::tie(</a:t>
            </a:r>
            <a:r>
              <a:rPr lang="en-US" altLang="zh-CN" sz="2400" kern="100" dirty="0" err="1">
                <a:latin typeface="Consolas" panose="020B0609020204030204" pitchFamily="49" charset="0"/>
                <a:ea typeface="华文楷体" panose="02010600040101010101" pitchFamily="2" charset="-122"/>
                <a:cs typeface="STKaiti" charset="-122"/>
              </a:rPr>
              <a:t>xval</a:t>
            </a: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400" kern="100" dirty="0" err="1">
                <a:latin typeface="Consolas" panose="020B0609020204030204" pitchFamily="49" charset="0"/>
                <a:ea typeface="华文楷体" panose="02010600040101010101" pitchFamily="2" charset="-122"/>
                <a:cs typeface="STKaiti" charset="-122"/>
              </a:rPr>
              <a:t>half_x</a:t>
            </a:r>
            <a:r>
              <a:rPr lang="en-US" altLang="zh-CN" sz="2400" kern="100" dirty="0">
                <a:latin typeface="Consolas" panose="020B0609020204030204" pitchFamily="49" charset="0"/>
                <a:ea typeface="华文楷体" panose="02010600040101010101" pitchFamily="2" charset="-122"/>
                <a:cs typeface="STKaiti" charset="-122"/>
              </a:rPr>
              <a:t>) = f(7);</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return 0;</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endParaRPr lang="en-US" altLang="zh-CN" sz="2400" kern="100" dirty="0">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作为</a:t>
            </a:r>
            <a:r>
              <a:rPr lang="en-US" altLang="zh-CN" b="1" kern="100" dirty="0">
                <a:latin typeface="Consolas" panose="020B0609020204030204" pitchFamily="49" charset="0"/>
                <a:ea typeface="华文楷体" panose="02010600040101010101" pitchFamily="2" charset="-122"/>
                <a:cs typeface="STKaiti" charset="-122"/>
              </a:rPr>
              <a:t>tuple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的特例，</a:t>
            </a:r>
            <a:r>
              <a:rPr lang="en-US" altLang="zh-CN" b="1" kern="100" dirty="0">
                <a:latin typeface="Consolas" panose="020B0609020204030204" pitchFamily="49" charset="0"/>
                <a:ea typeface="华文楷体" panose="02010600040101010101" pitchFamily="2" charset="-122"/>
                <a:cs typeface="STKaiti" charset="-122"/>
              </a:rPr>
              <a:t>pair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可用于两个返回值的传递</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除此之外，</a:t>
            </a:r>
            <a:r>
              <a:rPr lang="en-US" altLang="zh-CN" b="1" kern="100" dirty="0">
                <a:latin typeface="Consolas" panose="020B0609020204030204" pitchFamily="49" charset="0"/>
                <a:ea typeface="华文楷体" panose="02010600040101010101" pitchFamily="2" charset="-122"/>
                <a:cs typeface="STKaiti" charset="-122"/>
              </a:rPr>
              <a:t>pair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在</a:t>
            </a:r>
            <a:r>
              <a:rPr lang="en-US" altLang="zh-CN" b="1" kern="100" dirty="0">
                <a:latin typeface="Consolas" panose="020B0609020204030204" pitchFamily="49" charset="0"/>
                <a:ea typeface="华文楷体" panose="02010600040101010101" pitchFamily="2" charset="-122"/>
                <a:cs typeface="STKaiti" charset="-122"/>
              </a:rPr>
              <a:t>map</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中大量使用。</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23</a:t>
            </a:fld>
            <a:endParaRPr lang="en-US" altLang="zh-CN" dirty="0"/>
          </a:p>
        </p:txBody>
      </p:sp>
    </p:spTree>
    <p:extLst>
      <p:ext uri="{BB962C8B-B14F-4D97-AF65-F5344CB8AC3E}">
        <p14:creationId xmlns:p14="http://schemas.microsoft.com/office/powerpoint/2010/main" val="877265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vector</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9"/>
            <a:ext cx="8393431" cy="4553700"/>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会自动扩展容量的</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数组</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，以循序</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(Sequential)</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的方式维护变量集合。</a:t>
            </a:r>
            <a:r>
              <a:rPr lang="en-US" altLang="zh-CN" kern="100" dirty="0">
                <a:solidFill>
                  <a:srgbClr val="003366"/>
                </a:solidFill>
                <a:latin typeface="华文楷体" panose="02010600040101010101" pitchFamily="2" charset="-122"/>
                <a:ea typeface="华文楷体" panose="02010600040101010101" pitchFamily="2" charset="-122"/>
                <a:cs typeface="STKaiti" charset="-122"/>
              </a:rPr>
              <a:t>		</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cs typeface="STKaiti" charset="-122"/>
              </a:rPr>
              <a:t>    template&lt;class T, class Allocator = std::allocator&lt;T&gt;&gt; </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cs typeface="STKaiti" charset="-122"/>
              </a:rPr>
              <a:t>    class vector;</a:t>
            </a:r>
          </a:p>
          <a:p>
            <a:pPr>
              <a:lnSpc>
                <a:spcPct val="100000"/>
              </a:lnSpc>
              <a:buSzPct val="75000"/>
              <a:buFont typeface="Wingdings" panose="05000000000000000000" pitchFamily="2" charset="2"/>
              <a:buChar char="n"/>
            </a:pPr>
            <a:r>
              <a:rPr lang="en-US" altLang="zh-CN" b="1" kern="100" dirty="0">
                <a:solidFill>
                  <a:srgbClr val="003366"/>
                </a:solidFill>
                <a:latin typeface="Consolas" panose="020B0609020204030204" pitchFamily="49" charset="0"/>
                <a:ea typeface="华文楷体" panose="02010600040101010101" pitchFamily="2" charset="-122"/>
                <a:cs typeface="STKaiti" charset="-122"/>
              </a:rPr>
              <a:t>STL</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中最基本的序列容器，提供有效、安全的数组以替代</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语言中原生数组。</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允许直接以</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下标</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访问。（高速）</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24</a:t>
            </a:fld>
            <a:endParaRPr lang="en-US" altLang="zh-CN" dirty="0"/>
          </a:p>
        </p:txBody>
      </p:sp>
    </p:spTree>
    <p:extLst>
      <p:ext uri="{BB962C8B-B14F-4D97-AF65-F5344CB8AC3E}">
        <p14:creationId xmlns:p14="http://schemas.microsoft.com/office/powerpoint/2010/main" val="951217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vector</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创建：</a:t>
            </a:r>
            <a:r>
              <a:rPr lang="en-US" altLang="zh-CN" kern="100" dirty="0">
                <a:latin typeface="Consolas" panose="020B0609020204030204" pitchFamily="49" charset="0"/>
                <a:ea typeface="华文楷体" panose="02010600040101010101" pitchFamily="2" charset="-122"/>
                <a:cs typeface="STKaiti" charset="-122"/>
              </a:rPr>
              <a:t>std::vector&lt;int&gt; x;</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当前数组长度：</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x.</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size</a:t>
            </a:r>
            <a:r>
              <a:rPr lang="en-US" altLang="zh-CN" kern="100" dirty="0">
                <a:latin typeface="Consolas" panose="020B0609020204030204" pitchFamily="49" charset="0"/>
                <a:ea typeface="华文楷体" panose="02010600040101010101" pitchFamily="2" charset="-122"/>
                <a:cs typeface="STKaiti" charset="-122"/>
              </a:rPr>
              <a:t>();</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清空</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x.</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clear</a:t>
            </a:r>
            <a:r>
              <a:rPr lang="en-US" altLang="zh-CN" kern="100" dirty="0">
                <a:latin typeface="Consolas" panose="020B0609020204030204" pitchFamily="49" charset="0"/>
                <a:ea typeface="华文楷体" panose="02010600040101010101" pitchFamily="2" charset="-122"/>
                <a:cs typeface="STKaiti" charset="-122"/>
              </a:rPr>
              <a:t>();</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在末尾添加</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删除：（高速）</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b="1"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x.</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push_back</a:t>
            </a:r>
            <a:r>
              <a:rPr lang="en-US" altLang="zh-CN" kern="100" dirty="0">
                <a:latin typeface="Consolas" panose="020B0609020204030204" pitchFamily="49" charset="0"/>
                <a:ea typeface="华文楷体" panose="02010600040101010101" pitchFamily="2" charset="-122"/>
                <a:cs typeface="STKaiti" charset="-122"/>
              </a:rPr>
              <a:t>(1); </a:t>
            </a:r>
            <a:r>
              <a:rPr lang="en-US" altLang="zh-CN" kern="100" dirty="0" err="1">
                <a:latin typeface="Consolas" panose="020B0609020204030204" pitchFamily="49" charset="0"/>
                <a:ea typeface="华文楷体" panose="02010600040101010101" pitchFamily="2" charset="-122"/>
                <a:cs typeface="STKaiti" charset="-122"/>
              </a:rPr>
              <a:t>x.</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pop_back</a:t>
            </a:r>
            <a:r>
              <a:rPr lang="en-US" altLang="zh-CN" kern="100" dirty="0">
                <a:latin typeface="Consolas" panose="020B0609020204030204" pitchFamily="49" charset="0"/>
                <a:ea typeface="华文楷体" panose="02010600040101010101" pitchFamily="2" charset="-122"/>
                <a:cs typeface="STKaiti" charset="-122"/>
              </a:rPr>
              <a:t>();</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（使用</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迭代器</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）在中间添加</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删除：（低速）</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华文楷体" panose="02010600040101010101" pitchFamily="2" charset="-122"/>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x.</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insert</a:t>
            </a:r>
            <a:r>
              <a:rPr lang="en-US" altLang="zh-CN" kern="100" dirty="0">
                <a:latin typeface="Consolas" panose="020B0609020204030204" pitchFamily="49" charset="0"/>
                <a:ea typeface="华文楷体" panose="02010600040101010101" pitchFamily="2" charset="-122"/>
                <a:cs typeface="STKaiti" charset="-122"/>
              </a:rPr>
              <a:t>(</a:t>
            </a:r>
            <a:r>
              <a:rPr lang="en-US" altLang="zh-CN" kern="100" dirty="0" err="1">
                <a:latin typeface="Consolas" panose="020B0609020204030204" pitchFamily="49" charset="0"/>
                <a:ea typeface="华文楷体" panose="02010600040101010101" pitchFamily="2" charset="-122"/>
                <a:cs typeface="STKaiti" charset="-122"/>
              </a:rPr>
              <a:t>x.begin</a:t>
            </a:r>
            <a:r>
              <a:rPr lang="en-US" altLang="zh-CN" kern="100" dirty="0">
                <a:latin typeface="Consolas" panose="020B0609020204030204" pitchFamily="49" charset="0"/>
                <a:ea typeface="华文楷体" panose="02010600040101010101" pitchFamily="2" charset="-122"/>
                <a:cs typeface="STKaiti" charset="-122"/>
              </a:rPr>
              <a:t>()+1, 5);</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x.</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erase</a:t>
            </a:r>
            <a:r>
              <a:rPr lang="en-US" altLang="zh-CN" kern="100" dirty="0">
                <a:latin typeface="Consolas" panose="020B0609020204030204" pitchFamily="49" charset="0"/>
                <a:ea typeface="华文楷体" panose="02010600040101010101" pitchFamily="2" charset="-122"/>
                <a:cs typeface="STKaiti" charset="-122"/>
              </a:rPr>
              <a:t>(</a:t>
            </a:r>
            <a:r>
              <a:rPr lang="en-US" altLang="zh-CN" kern="100" dirty="0" err="1">
                <a:latin typeface="Consolas" panose="020B0609020204030204" pitchFamily="49" charset="0"/>
                <a:ea typeface="华文楷体" panose="02010600040101010101" pitchFamily="2" charset="-122"/>
                <a:cs typeface="STKaiti" charset="-122"/>
              </a:rPr>
              <a:t>x.begin</a:t>
            </a:r>
            <a:r>
              <a:rPr lang="en-US" altLang="zh-CN" kern="100" dirty="0">
                <a:latin typeface="Consolas" panose="020B0609020204030204" pitchFamily="49" charset="0"/>
                <a:ea typeface="华文楷体" panose="02010600040101010101" pitchFamily="2" charset="-122"/>
                <a:cs typeface="STKaiti" charset="-122"/>
              </a:rPr>
              <a:t>()+1);</a:t>
            </a:r>
            <a:endParaRPr lang="en-US" altLang="zh-CN" kern="100" dirty="0">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25</a:t>
            </a:fld>
            <a:endParaRPr lang="en-US" altLang="zh-CN" dirty="0"/>
          </a:p>
        </p:txBody>
      </p:sp>
    </p:spTree>
    <p:extLst>
      <p:ext uri="{BB962C8B-B14F-4D97-AF65-F5344CB8AC3E}">
        <p14:creationId xmlns:p14="http://schemas.microsoft.com/office/powerpoint/2010/main" val="499520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a:t>
            </a: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一种检查容器内元素并遍历元素的</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数据类型</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提供一种方法</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顺序</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访问一个聚合对象中各个元素</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 </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而又不需暴露该对象的内部表示。</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为遍历不同的聚合结构（需拥有相同的基类）提供一个</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统一</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的接口。</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使用上</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类似指针</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26</a:t>
            </a:fld>
            <a:endParaRPr lang="en-US" altLang="zh-CN" dirty="0"/>
          </a:p>
        </p:txBody>
      </p:sp>
    </p:spTree>
    <p:extLst>
      <p:ext uri="{BB962C8B-B14F-4D97-AF65-F5344CB8AC3E}">
        <p14:creationId xmlns:p14="http://schemas.microsoft.com/office/powerpoint/2010/main" val="3938185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迭代器：以</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为例</a:t>
            </a:r>
          </a:p>
        </p:txBody>
      </p:sp>
      <p:sp>
        <p:nvSpPr>
          <p:cNvPr id="3" name="内容占位符 2"/>
          <p:cNvSpPr>
            <a:spLocks noGrp="1"/>
          </p:cNvSpPr>
          <p:nvPr>
            <p:ph idx="1"/>
          </p:nvPr>
        </p:nvSpPr>
        <p:spPr>
          <a:xfrm>
            <a:off x="628649" y="1690688"/>
            <a:ext cx="8082213" cy="5030787"/>
          </a:xfrm>
        </p:spPr>
        <p:txBody>
          <a:bodyPr>
            <a:normAutofit/>
          </a:bodyPr>
          <a:lstStyle/>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定义：</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template&lt;class T, class Allocator = </a:t>
            </a:r>
            <a:r>
              <a:rPr lang="en-US" altLang="zh-CN" kern="100" dirty="0" err="1">
                <a:latin typeface="Consolas" panose="020B0609020204030204" pitchFamily="49" charset="0"/>
                <a:ea typeface="华文楷体" panose="02010600040101010101" pitchFamily="2" charset="-122"/>
                <a:cs typeface="STKaiti" charset="-122"/>
              </a:rPr>
              <a:t>std</a:t>
            </a:r>
            <a:r>
              <a:rPr lang="en-US" altLang="zh-CN" kern="100" dirty="0">
                <a:latin typeface="Consolas" panose="020B0609020204030204" pitchFamily="49" charset="0"/>
                <a:ea typeface="华文楷体" panose="02010600040101010101" pitchFamily="2" charset="-122"/>
                <a:cs typeface="STKaiti" charset="-122"/>
              </a:rPr>
              <a:t>::allocator&lt;T&gt;&gt;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class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vector</a:t>
            </a:r>
            <a:r>
              <a:rPr lang="en-US" altLang="zh-CN" kern="100" dirty="0">
                <a:latin typeface="Consolas" panose="020B0609020204030204" pitchFamily="49" charset="0"/>
                <a:ea typeface="华文楷体" panose="02010600040101010101" pitchFamily="2" charset="-122"/>
                <a:cs typeface="STKaiti" charset="-122"/>
              </a:rPr>
              <a: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class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iterator</a:t>
            </a:r>
            <a:r>
              <a:rPr lang="en-US" altLang="zh-CN" kern="100" dirty="0">
                <a:latin typeface="Consolas" panose="020B0609020204030204" pitchFamily="49" charset="0"/>
                <a:ea typeface="华文楷体" panose="02010600040101010101" pitchFamily="2" charset="-122"/>
                <a:cs typeface="STKaiti" charset="-122"/>
              </a:rPr>
              <a: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27</a:t>
            </a:fld>
            <a:endParaRPr lang="en-US" altLang="zh-CN" dirty="0"/>
          </a:p>
        </p:txBody>
      </p:sp>
    </p:spTree>
    <p:extLst>
      <p:ext uri="{BB962C8B-B14F-4D97-AF65-F5344CB8AC3E}">
        <p14:creationId xmlns:p14="http://schemas.microsoft.com/office/powerpoint/2010/main" val="1182027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迭代器：以</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为例</a:t>
            </a: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en-US" altLang="zh-CN" dirty="0">
                <a:latin typeface="Consolas" panose="020B0609020204030204" pitchFamily="49" charset="0"/>
                <a:ea typeface="华文楷体" panose="02010600040101010101" pitchFamily="2" charset="-122"/>
              </a:rPr>
              <a:t>vector&lt;</a:t>
            </a:r>
            <a:r>
              <a:rPr lang="en-US" altLang="zh-CN" dirty="0" err="1">
                <a:latin typeface="Consolas" panose="020B0609020204030204" pitchFamily="49" charset="0"/>
                <a:ea typeface="华文楷体" panose="02010600040101010101" pitchFamily="2" charset="-122"/>
              </a:rPr>
              <a:t>int</a:t>
            </a:r>
            <a:r>
              <a:rPr lang="en-US" altLang="zh-CN" dirty="0">
                <a:latin typeface="Consolas" panose="020B0609020204030204" pitchFamily="49" charset="0"/>
                <a:ea typeface="华文楷体" panose="02010600040101010101" pitchFamily="2" charset="-122"/>
              </a:rPr>
              <a:t>&gt;::</a:t>
            </a:r>
            <a:r>
              <a:rPr lang="en-US" altLang="zh-CN" dirty="0">
                <a:solidFill>
                  <a:srgbClr val="FF0000"/>
                </a:solidFill>
                <a:latin typeface="Consolas" panose="020B0609020204030204" pitchFamily="49" charset="0"/>
                <a:ea typeface="华文楷体" panose="02010600040101010101" pitchFamily="2" charset="-122"/>
              </a:rPr>
              <a:t>iterator</a:t>
            </a:r>
            <a:r>
              <a:rPr lang="en-US" altLang="zh-CN" dirty="0">
                <a:latin typeface="Consolas" panose="020B0609020204030204" pitchFamily="49" charset="0"/>
                <a:ea typeface="华文楷体" panose="02010600040101010101" pitchFamily="2" charset="-122"/>
              </a:rPr>
              <a:t> </a:t>
            </a:r>
            <a:r>
              <a:rPr lang="en-US" altLang="zh-CN" dirty="0" err="1">
                <a:latin typeface="Consolas" panose="020B0609020204030204" pitchFamily="49" charset="0"/>
                <a:ea typeface="华文楷体" panose="02010600040101010101" pitchFamily="2" charset="-122"/>
              </a:rPr>
              <a:t>iter</a:t>
            </a:r>
            <a:r>
              <a:rPr lang="en-US" altLang="zh-CN" dirty="0">
                <a:latin typeface="Consolas" panose="020B0609020204030204" pitchFamily="49" charset="0"/>
                <a:ea typeface="华文楷体" panose="02010600040101010101" pitchFamily="2" charset="-122"/>
              </a:rPr>
              <a:t>;</a:t>
            </a: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定义了一个名为</a:t>
            </a:r>
            <a:r>
              <a:rPr lang="en-US" altLang="zh-CN" kern="100" dirty="0" err="1">
                <a:latin typeface="Consolas" panose="020B0609020204030204" pitchFamily="49" charset="0"/>
                <a:ea typeface="华文楷体" panose="02010600040101010101" pitchFamily="2" charset="-122"/>
                <a:cs typeface="STKaiti" charset="-122"/>
              </a:rPr>
              <a:t>iter</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的变量，它的数据类型是由</a:t>
            </a:r>
            <a:r>
              <a:rPr lang="en-US" altLang="zh-CN" kern="100" dirty="0">
                <a:latin typeface="Consolas" panose="020B0609020204030204" pitchFamily="49" charset="0"/>
                <a:ea typeface="华文楷体" panose="02010600040101010101" pitchFamily="2" charset="-122"/>
                <a:cs typeface="STKaiti" charset="-122"/>
              </a:rPr>
              <a:t>vector&lt;</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&gt;</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定义的</a:t>
            </a:r>
            <a:r>
              <a:rPr lang="en-US" altLang="zh-CN" kern="100" dirty="0">
                <a:latin typeface="Consolas" panose="020B0609020204030204" pitchFamily="49" charset="0"/>
                <a:ea typeface="华文楷体" panose="02010600040101010101" pitchFamily="2" charset="-122"/>
                <a:cs typeface="STKaiti" charset="-122"/>
              </a:rPr>
              <a:t>iterator</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类型。</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en-US" altLang="zh-CN" kern="100" dirty="0">
                <a:latin typeface="Consolas" panose="020B0609020204030204" pitchFamily="49" charset="0"/>
                <a:ea typeface="华文楷体" panose="02010600040101010101" pitchFamily="2" charset="-122"/>
                <a:cs typeface="STKaiti" charset="-122"/>
              </a:rPr>
              <a:t>begin</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函数：</a:t>
            </a:r>
            <a:r>
              <a:rPr lang="en-US" altLang="zh-CN" kern="100" dirty="0" err="1">
                <a:latin typeface="Consolas" panose="020B0609020204030204" pitchFamily="49" charset="0"/>
                <a:ea typeface="华文楷体" panose="02010600040101010101" pitchFamily="2" charset="-122"/>
                <a:cs typeface="STKaiti" charset="-122"/>
              </a:rPr>
              <a:t>x.</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begin</a:t>
            </a:r>
            <a:r>
              <a:rPr lang="en-US" altLang="zh-CN" kern="100" dirty="0">
                <a:latin typeface="Consolas" panose="020B0609020204030204" pitchFamily="49" charset="0"/>
                <a:ea typeface="华文楷体" panose="02010600040101010101" pitchFamily="2" charset="-122"/>
                <a:cs typeface="STKaiti" charset="-122"/>
              </a:rPr>
              <a:t>()</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，返回</a:t>
            </a:r>
            <a:r>
              <a:rPr lang="en-US" altLang="zh-CN" kern="100" dirty="0">
                <a:latin typeface="Consolas" panose="020B0609020204030204" pitchFamily="49" charset="0"/>
                <a:ea typeface="华文楷体" panose="02010600040101010101" pitchFamily="2" charset="-122"/>
                <a:cs typeface="STKaiti" charset="-122"/>
              </a:rPr>
              <a:t>vector</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中第一个元素的迭代器。</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en-US" altLang="zh-CN" kern="100" dirty="0">
                <a:latin typeface="Consolas" panose="020B0609020204030204" pitchFamily="49" charset="0"/>
                <a:ea typeface="华文楷体" panose="02010600040101010101" pitchFamily="2" charset="-122"/>
                <a:cs typeface="STKaiti" charset="-122"/>
              </a:rPr>
              <a:t>end</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函数：</a:t>
            </a:r>
            <a:r>
              <a:rPr lang="en-US" altLang="zh-CN" kern="100" dirty="0" err="1">
                <a:latin typeface="Consolas" panose="020B0609020204030204" pitchFamily="49" charset="0"/>
                <a:ea typeface="华文楷体" panose="02010600040101010101" pitchFamily="2" charset="-122"/>
                <a:cs typeface="STKaiti" charset="-122"/>
              </a:rPr>
              <a:t>x.</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end</a:t>
            </a:r>
            <a:r>
              <a:rPr lang="en-US" altLang="zh-CN" kern="100" dirty="0">
                <a:latin typeface="Consolas" panose="020B0609020204030204" pitchFamily="49" charset="0"/>
                <a:ea typeface="华文楷体" panose="02010600040101010101" pitchFamily="2" charset="-122"/>
                <a:cs typeface="STKaiti" charset="-122"/>
              </a:rPr>
              <a:t>()</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，返回</a:t>
            </a:r>
            <a:r>
              <a:rPr lang="en-US" altLang="zh-CN" kern="100" dirty="0">
                <a:latin typeface="Consolas" panose="020B0609020204030204" pitchFamily="49" charset="0"/>
                <a:ea typeface="华文楷体" panose="02010600040101010101" pitchFamily="2" charset="-122"/>
                <a:cs typeface="STKaiti" charset="-122"/>
              </a:rPr>
              <a:t>vector</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中最后一个元素</a:t>
            </a:r>
            <a:r>
              <a:rPr lang="zh-CN" altLang="en-US" kern="100" dirty="0">
                <a:solidFill>
                  <a:srgbClr val="FF0000"/>
                </a:solidFill>
                <a:latin typeface="华文楷体" panose="02010600040101010101" pitchFamily="2" charset="-122"/>
                <a:ea typeface="华文楷体" panose="02010600040101010101" pitchFamily="2" charset="-122"/>
                <a:cs typeface="STKaiti" charset="-122"/>
              </a:rPr>
              <a:t>之后的位置</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的迭代器。</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en-US" altLang="zh-CN" kern="100" dirty="0">
                <a:latin typeface="Consolas" panose="020B0609020204030204" pitchFamily="49" charset="0"/>
                <a:ea typeface="华文楷体" panose="02010600040101010101" pitchFamily="2" charset="-122"/>
                <a:cs typeface="STKaiti" charset="-122"/>
              </a:rPr>
              <a:t>begin</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和</a:t>
            </a:r>
            <a:r>
              <a:rPr lang="en-US" altLang="zh-CN" kern="100" dirty="0">
                <a:latin typeface="Consolas" panose="020B0609020204030204" pitchFamily="49" charset="0"/>
                <a:ea typeface="华文楷体" panose="02010600040101010101" pitchFamily="2" charset="-122"/>
                <a:cs typeface="STKaiti" charset="-122"/>
              </a:rPr>
              <a:t>end</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函数构成所有元素的</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左闭右开</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区间。</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28</a:t>
            </a:fld>
            <a:endParaRPr lang="en-US" altLang="zh-CN" dirty="0"/>
          </a:p>
        </p:txBody>
      </p:sp>
    </p:spTree>
    <p:extLst>
      <p:ext uri="{BB962C8B-B14F-4D97-AF65-F5344CB8AC3E}">
        <p14:creationId xmlns:p14="http://schemas.microsoft.com/office/powerpoint/2010/main" val="877744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迭代器：以</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为例</a:t>
            </a: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下一个元素：</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t>
            </a:r>
            <a:r>
              <a:rPr lang="en-US" altLang="zh-CN" kern="100" dirty="0" err="1">
                <a:latin typeface="Consolas" panose="020B0609020204030204" pitchFamily="49" charset="0"/>
                <a:ea typeface="华文楷体" panose="02010600040101010101" pitchFamily="2" charset="-122"/>
                <a:cs typeface="STKaiti" charset="-122"/>
              </a:rPr>
              <a:t>iter</a:t>
            </a:r>
            <a:endParaRPr lang="en-US" altLang="zh-CN" kern="100" dirty="0">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上一个元素：</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t>
            </a:r>
            <a:r>
              <a:rPr lang="en-US" altLang="zh-CN" kern="100" dirty="0" err="1">
                <a:latin typeface="Consolas" panose="020B0609020204030204" pitchFamily="49" charset="0"/>
                <a:ea typeface="华文楷体" panose="02010600040101010101" pitchFamily="2" charset="-122"/>
                <a:cs typeface="STKaiti" charset="-122"/>
              </a:rPr>
              <a:t>iter</a:t>
            </a:r>
            <a:endParaRPr lang="en-US" altLang="zh-CN" kern="100" dirty="0">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下</a:t>
            </a:r>
            <a:r>
              <a:rPr lang="en-US" altLang="zh-CN" kern="100" dirty="0">
                <a:solidFill>
                  <a:srgbClr val="003366"/>
                </a:solidFill>
                <a:latin typeface="Consolas" panose="020B0609020204030204" pitchFamily="49" charset="0"/>
                <a:ea typeface="华文楷体" panose="02010600040101010101" pitchFamily="2" charset="-122"/>
                <a:cs typeface="STKaiti" charset="-122"/>
              </a:rPr>
              <a:t>n</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个元素：</a:t>
            </a:r>
            <a:r>
              <a:rPr lang="en-US" altLang="zh-CN" kern="100" dirty="0" err="1">
                <a:latin typeface="Consolas" panose="020B0609020204030204" pitchFamily="49" charset="0"/>
                <a:ea typeface="华文楷体" panose="02010600040101010101" pitchFamily="2" charset="-122"/>
                <a:cs typeface="STKaiti" charset="-122"/>
              </a:rPr>
              <a:t>iter</a:t>
            </a:r>
            <a:r>
              <a:rPr lang="en-US" altLang="zh-CN" kern="100" dirty="0">
                <a:latin typeface="Consolas" panose="020B0609020204030204" pitchFamily="49" charset="0"/>
                <a:ea typeface="华文楷体" panose="02010600040101010101" pitchFamily="2" charset="-122"/>
                <a:cs typeface="STKaiti" charset="-122"/>
              </a:rPr>
              <a: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t>
            </a: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n</a:t>
            </a: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上</a:t>
            </a:r>
            <a:r>
              <a:rPr lang="en-US" altLang="zh-CN" kern="100" dirty="0">
                <a:solidFill>
                  <a:srgbClr val="003366"/>
                </a:solidFill>
                <a:latin typeface="Consolas" panose="020B0609020204030204" pitchFamily="49" charset="0"/>
                <a:ea typeface="华文楷体" panose="02010600040101010101" pitchFamily="2" charset="-122"/>
                <a:cs typeface="STKaiti" charset="-122"/>
              </a:rPr>
              <a:t>n</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个元素：</a:t>
            </a:r>
            <a:r>
              <a:rPr lang="en-US" altLang="zh-CN" kern="100" dirty="0" err="1">
                <a:latin typeface="Consolas" panose="020B0609020204030204" pitchFamily="49" charset="0"/>
                <a:ea typeface="华文楷体" panose="02010600040101010101" pitchFamily="2" charset="-122"/>
                <a:cs typeface="STKaiti" charset="-122"/>
              </a:rPr>
              <a:t>iter</a:t>
            </a:r>
            <a:r>
              <a:rPr lang="en-US" altLang="zh-CN" kern="100" dirty="0">
                <a:latin typeface="Consolas" panose="020B0609020204030204" pitchFamily="49" charset="0"/>
                <a:ea typeface="华文楷体" panose="02010600040101010101" pitchFamily="2" charset="-122"/>
                <a:cs typeface="STKaiti" charset="-122"/>
              </a:rPr>
              <a: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t>
            </a: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n</a:t>
            </a: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访问元素值</a:t>
            </a:r>
            <a:r>
              <a:rPr lang="en-US" altLang="zh-CN"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解引用运算符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iter</a:t>
            </a:r>
            <a:r>
              <a:rPr lang="en-US" altLang="zh-CN"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 5;</a:t>
            </a: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解引用运算符返回的是左值引用</a:t>
            </a:r>
            <a:endParaRPr lang="en-US" altLang="zh-CN" kern="100" dirty="0">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29</a:t>
            </a:fld>
            <a:endParaRPr lang="en-US" altLang="zh-CN" dirty="0"/>
          </a:p>
        </p:txBody>
      </p:sp>
    </p:spTree>
    <p:extLst>
      <p:ext uri="{BB962C8B-B14F-4D97-AF65-F5344CB8AC3E}">
        <p14:creationId xmlns:p14="http://schemas.microsoft.com/office/powerpoint/2010/main" val="57555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base">
              <a:spcAft>
                <a:spcPct val="0"/>
              </a:spcAft>
            </a:pPr>
            <a:r>
              <a:rPr lang="zh-CN" altLang="en-US" b="1" dirty="0">
                <a:latin typeface="微软雅黑" panose="020B0503020204020204" pitchFamily="34" charset="-122"/>
                <a:ea typeface="微软雅黑" panose="020B0503020204020204" pitchFamily="34" charset="-122"/>
              </a:rPr>
              <a:t>本讲内容提要</a:t>
            </a:r>
            <a:endParaRPr lang="en-US"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p:txBody>
          <a:bodyPr/>
          <a:lstStyle/>
          <a:p>
            <a:pPr fontAlgn="base">
              <a:spcAft>
                <a:spcPct val="0"/>
              </a:spcAft>
              <a:buSzPct val="75000"/>
              <a:buFont typeface="Wingdings" pitchFamily="2" charset="2"/>
              <a:buChar char="n"/>
            </a:pPr>
            <a:r>
              <a:rPr lang="zh-CN" altLang="en-US" b="1" dirty="0">
                <a:solidFill>
                  <a:srgbClr val="003366"/>
                </a:solidFill>
                <a:latin typeface="Consolas" panose="020B0609020204030204" pitchFamily="49" charset="0"/>
                <a:ea typeface="华文楷体" panose="02010600040101010101" pitchFamily="2" charset="-122"/>
              </a:rPr>
              <a:t> 命名空间</a:t>
            </a:r>
          </a:p>
          <a:p>
            <a:pPr fontAlgn="base">
              <a:spcAft>
                <a:spcPct val="0"/>
              </a:spcAft>
              <a:buSzPct val="75000"/>
              <a:buFont typeface="Wingdings" pitchFamily="2" charset="2"/>
              <a:buChar char="n"/>
            </a:pPr>
            <a:r>
              <a:rPr lang="en-US" altLang="zh-CN" b="1" dirty="0">
                <a:solidFill>
                  <a:srgbClr val="003366"/>
                </a:solidFill>
                <a:latin typeface="Consolas" panose="020B0609020204030204" pitchFamily="49" charset="0"/>
                <a:ea typeface="华文楷体" panose="02010600040101010101" pitchFamily="2" charset="-122"/>
              </a:rPr>
              <a:t> STL</a:t>
            </a:r>
            <a:r>
              <a:rPr lang="zh-CN" altLang="en-US" b="1" dirty="0">
                <a:solidFill>
                  <a:srgbClr val="003366"/>
                </a:solidFill>
                <a:latin typeface="Consolas" panose="020B0609020204030204" pitchFamily="49" charset="0"/>
                <a:ea typeface="华文楷体" panose="02010600040101010101" pitchFamily="2" charset="-122"/>
              </a:rPr>
              <a:t>初步</a:t>
            </a:r>
            <a:r>
              <a:rPr lang="en-US" altLang="zh-CN" b="1" dirty="0">
                <a:solidFill>
                  <a:srgbClr val="003366"/>
                </a:solidFill>
                <a:latin typeface="Consolas" panose="020B0609020204030204" pitchFamily="49" charset="0"/>
                <a:ea typeface="华文楷体" panose="02010600040101010101" pitchFamily="2" charset="-122"/>
              </a:rPr>
              <a:t>——</a:t>
            </a:r>
            <a:r>
              <a:rPr lang="zh-CN" altLang="en-US" b="1" dirty="0">
                <a:solidFill>
                  <a:srgbClr val="003366"/>
                </a:solidFill>
                <a:latin typeface="Consolas" panose="020B0609020204030204" pitchFamily="49" charset="0"/>
                <a:ea typeface="华文楷体" panose="02010600040101010101" pitchFamily="2" charset="-122"/>
              </a:rPr>
              <a:t>容器与迭代器</a:t>
            </a:r>
            <a:endParaRPr lang="en-US" altLang="zh-CN" b="1" dirty="0">
              <a:solidFill>
                <a:srgbClr val="003366"/>
              </a:solidFill>
              <a:latin typeface="Consolas" panose="020B0609020204030204" pitchFamily="49" charset="0"/>
              <a:ea typeface="华文楷体" panose="02010600040101010101" pitchFamily="2" charset="-122"/>
            </a:endParaRPr>
          </a:p>
          <a:p>
            <a:pPr fontAlgn="base">
              <a:spcAft>
                <a:spcPct val="0"/>
              </a:spcAft>
              <a:buSzPct val="75000"/>
              <a:buFont typeface="Wingdings" pitchFamily="2" charset="2"/>
              <a:buChar char="n"/>
            </a:pPr>
            <a:endParaRPr lang="en-US" altLang="zh-CN" b="1" dirty="0">
              <a:solidFill>
                <a:srgbClr val="003366"/>
              </a:solidFill>
              <a:latin typeface="Consolas" panose="020B0609020204030204" pitchFamily="49" charset="0"/>
              <a:ea typeface="华文楷体" panose="02010600040101010101" pitchFamily="2" charset="-122"/>
            </a:endParaRPr>
          </a:p>
          <a:p>
            <a:pPr fontAlgn="base">
              <a:spcAft>
                <a:spcPct val="0"/>
              </a:spcAft>
              <a:buSzPct val="75000"/>
              <a:buFont typeface="Wingdings" pitchFamily="2" charset="2"/>
              <a:buChar char="n"/>
            </a:pPr>
            <a:r>
              <a:rPr lang="zh-CN" altLang="en-US" b="1" dirty="0">
                <a:solidFill>
                  <a:srgbClr val="003366"/>
                </a:solidFill>
                <a:latin typeface="Consolas" panose="020B0609020204030204" pitchFamily="49" charset="0"/>
                <a:ea typeface="华文楷体" panose="02010600040101010101" pitchFamily="2" charset="-122"/>
              </a:rPr>
              <a:t>函数模板与类模板特化（自学）</a:t>
            </a:r>
          </a:p>
          <a:p>
            <a:pPr fontAlgn="base">
              <a:spcAft>
                <a:spcPct val="0"/>
              </a:spcAft>
              <a:buSzPct val="75000"/>
              <a:buFont typeface="Wingdings" pitchFamily="2" charset="2"/>
              <a:buChar char="n"/>
            </a:pPr>
            <a:endParaRPr lang="en-US" altLang="zh-CN" b="1" dirty="0">
              <a:solidFill>
                <a:srgbClr val="003366"/>
              </a:solidFill>
              <a:latin typeface="Consolas" panose="020B0609020204030204" pitchFamily="49" charset="0"/>
              <a:ea typeface="华文楷体" panose="02010600040101010101" pitchFamily="2" charset="-122"/>
            </a:endParaRPr>
          </a:p>
          <a:p>
            <a:pPr fontAlgn="base">
              <a:spcAft>
                <a:spcPct val="0"/>
              </a:spcAft>
              <a:buSzPct val="75000"/>
              <a:buFont typeface="Wingdings" pitchFamily="2" charset="2"/>
              <a:buChar char="n"/>
            </a:pPr>
            <a:endParaRPr lang="zh-CN" altLang="en-US" b="1" dirty="0">
              <a:solidFill>
                <a:srgbClr val="003366"/>
              </a:solidFill>
              <a:latin typeface="Consolas" panose="020B0609020204030204" pitchFamily="49" charset="0"/>
              <a:ea typeface="华文楷体"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a:p>
        </p:txBody>
      </p:sp>
    </p:spTree>
    <p:extLst>
      <p:ext uri="{BB962C8B-B14F-4D97-AF65-F5344CB8AC3E}">
        <p14:creationId xmlns:p14="http://schemas.microsoft.com/office/powerpoint/2010/main" val="2393357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迭代器：以</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为例</a:t>
            </a: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迭代器移动：与整数作加法</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iter</a:t>
            </a:r>
            <a:r>
              <a:rPr lang="en-US" altLang="zh-CN" kern="100" dirty="0">
                <a:latin typeface="Consolas" panose="020B0609020204030204" pitchFamily="49" charset="0"/>
                <a:ea typeface="华文楷体" panose="02010600040101010101" pitchFamily="2" charset="-122"/>
                <a:cs typeface="STKaiti" charset="-122"/>
              </a:rPr>
              <a: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t>
            </a: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5;</a:t>
            </a: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元素位置差：迭代器相减</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dist</a:t>
            </a:r>
            <a:r>
              <a:rPr lang="en-US" altLang="zh-CN" kern="100" dirty="0">
                <a:latin typeface="Consolas" panose="020B0609020204030204" pitchFamily="49" charset="0"/>
                <a:ea typeface="华文楷体" panose="02010600040101010101" pitchFamily="2" charset="-122"/>
                <a:cs typeface="STKaiti" charset="-122"/>
              </a:rPr>
              <a:t> = iter1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t>
            </a: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iter2;</a:t>
            </a: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其本质都是</a:t>
            </a:r>
            <a:r>
              <a:rPr lang="zh-CN" altLang="en-US" kern="100" dirty="0">
                <a:solidFill>
                  <a:srgbClr val="FF0000"/>
                </a:solidFill>
                <a:latin typeface="华文楷体" panose="02010600040101010101" pitchFamily="2" charset="-122"/>
                <a:ea typeface="华文楷体" panose="02010600040101010101" pitchFamily="2" charset="-122"/>
                <a:cs typeface="STKaiti" charset="-122"/>
              </a:rPr>
              <a:t>重定义运算符</a:t>
            </a:r>
            <a:endParaRPr lang="en-US" altLang="zh-CN" kern="100" dirty="0">
              <a:solidFill>
                <a:srgbClr val="FF0000"/>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30</a:t>
            </a:fld>
            <a:endParaRPr lang="en-US" altLang="zh-CN" dirty="0"/>
          </a:p>
        </p:txBody>
      </p:sp>
    </p:spTree>
    <p:extLst>
      <p:ext uri="{BB962C8B-B14F-4D97-AF65-F5344CB8AC3E}">
        <p14:creationId xmlns:p14="http://schemas.microsoft.com/office/powerpoint/2010/main" val="2622151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迭代器：以</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为例</a:t>
            </a:r>
          </a:p>
        </p:txBody>
      </p:sp>
      <p:sp>
        <p:nvSpPr>
          <p:cNvPr id="3" name="内容占位符 2"/>
          <p:cNvSpPr>
            <a:spLocks noGrp="1"/>
          </p:cNvSpPr>
          <p:nvPr>
            <p:ph idx="1"/>
          </p:nvPr>
        </p:nvSpPr>
        <p:spPr>
          <a:xfrm>
            <a:off x="628650" y="1690689"/>
            <a:ext cx="8301706" cy="4553700"/>
          </a:xfrm>
        </p:spPr>
        <p:txBody>
          <a:bodyPr>
            <a:normAutofit/>
          </a:bodyPr>
          <a:lstStyle/>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遍历</a:t>
            </a:r>
            <a:r>
              <a:rPr lang="en-US" altLang="zh-CN" kern="100" dirty="0">
                <a:latin typeface="Consolas" panose="020B0609020204030204" pitchFamily="49" charset="0"/>
                <a:ea typeface="华文楷体" panose="02010600040101010101" pitchFamily="2" charset="-122"/>
                <a:cs typeface="STKaiti" charset="-122"/>
              </a:rPr>
              <a:t>vector</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cs typeface="STKaiti" charset="-122"/>
              </a:rPr>
              <a:t>  for(vector&lt;</a:t>
            </a:r>
            <a:r>
              <a:rPr lang="en-US" altLang="zh-CN" sz="2000" kern="100" dirty="0" err="1">
                <a:latin typeface="Consolas" panose="020B0609020204030204" pitchFamily="49" charset="0"/>
                <a:ea typeface="华文楷体" panose="02010600040101010101" pitchFamily="2" charset="-122"/>
                <a:cs typeface="STKaiti" charset="-122"/>
              </a:rPr>
              <a:t>int</a:t>
            </a:r>
            <a:r>
              <a:rPr lang="en-US" altLang="zh-CN" sz="2000" kern="100" dirty="0">
                <a:latin typeface="Consolas" panose="020B0609020204030204" pitchFamily="49" charset="0"/>
                <a:ea typeface="华文楷体" panose="02010600040101010101" pitchFamily="2" charset="-122"/>
                <a:cs typeface="STKaiti" charset="-122"/>
              </a:rPr>
              <a:t>&gt;::iterator it = </a:t>
            </a:r>
            <a:r>
              <a:rPr lang="en-US" altLang="zh-CN" sz="2000" kern="100" dirty="0" err="1">
                <a:latin typeface="Consolas" panose="020B0609020204030204" pitchFamily="49" charset="0"/>
                <a:ea typeface="华文楷体" panose="02010600040101010101" pitchFamily="2" charset="-122"/>
                <a:cs typeface="STKaiti" charset="-122"/>
              </a:rPr>
              <a:t>vec.begin</a:t>
            </a:r>
            <a:r>
              <a:rPr lang="en-US" altLang="zh-CN" sz="2000" kern="100" dirty="0">
                <a:latin typeface="Consolas" panose="020B0609020204030204" pitchFamily="49" charset="0"/>
                <a:ea typeface="华文楷体" panose="02010600040101010101" pitchFamily="2" charset="-122"/>
                <a:cs typeface="STKaiti" charset="-122"/>
              </a:rPr>
              <a:t>(); </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cs typeface="STKaiti" charset="-122"/>
              </a:rPr>
              <a:t>	it != </a:t>
            </a:r>
            <a:r>
              <a:rPr lang="en-US" altLang="zh-CN" sz="2000" kern="100" dirty="0" err="1">
                <a:latin typeface="Consolas" panose="020B0609020204030204" pitchFamily="49" charset="0"/>
                <a:ea typeface="华文楷体" panose="02010600040101010101" pitchFamily="2" charset="-122"/>
                <a:cs typeface="STKaiti" charset="-122"/>
              </a:rPr>
              <a:t>vec.end</a:t>
            </a:r>
            <a:r>
              <a:rPr lang="en-US" altLang="zh-CN" sz="2000" kern="100" dirty="0">
                <a:latin typeface="Consolas" panose="020B0609020204030204" pitchFamily="49" charset="0"/>
                <a:ea typeface="华文楷体" panose="02010600040101010101" pitchFamily="2" charset="-122"/>
                <a:cs typeface="STKaiti" charset="-122"/>
              </a:rPr>
              <a:t>(); ++it) </a:t>
            </a:r>
            <a:r>
              <a:rPr lang="en-US" altLang="zh-CN" sz="2000" kern="100" dirty="0">
                <a:solidFill>
                  <a:schemeClr val="accent6">
                    <a:lumMod val="75000"/>
                  </a:schemeClr>
                </a:solidFill>
                <a:latin typeface="华文楷体" panose="02010600040101010101" pitchFamily="2" charset="-122"/>
                <a:ea typeface="华文楷体" panose="02010600040101010101" pitchFamily="2" charset="-122"/>
                <a:cs typeface="STKaiti" charset="-122"/>
              </a:rPr>
              <a:t> //</a:t>
            </a:r>
            <a:r>
              <a:rPr lang="en-US" altLang="zh-CN" sz="2000" kern="100" dirty="0">
                <a:solidFill>
                  <a:schemeClr val="accent6">
                    <a:lumMod val="75000"/>
                  </a:schemeClr>
                </a:solidFill>
                <a:latin typeface="Consolas" panose="020B0609020204030204" pitchFamily="49" charset="0"/>
                <a:ea typeface="华文楷体" panose="02010600040101010101" pitchFamily="2" charset="-122"/>
                <a:cs typeface="STKaiti" charset="-122"/>
              </a:rPr>
              <a:t>use *it</a:t>
            </a:r>
            <a:endParaRPr lang="en-US" altLang="zh-CN" sz="2000" kern="100" dirty="0">
              <a:solidFill>
                <a:schemeClr val="accent6">
                  <a:lumMod val="75000"/>
                </a:schemeClr>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sz="2000"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en-US" altLang="zh-CN" kern="100" dirty="0">
                <a:solidFill>
                  <a:srgbClr val="003366"/>
                </a:solidFill>
                <a:latin typeface="华文楷体" panose="02010600040101010101" pitchFamily="2" charset="-122"/>
                <a:ea typeface="华文楷体" panose="02010600040101010101" pitchFamily="2" charset="-122"/>
                <a:cs typeface="STKaiti" charset="-122"/>
              </a:rPr>
              <a:t>C++11</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中常使用</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auto</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替代</a:t>
            </a:r>
            <a:r>
              <a:rPr lang="en-US" altLang="zh-CN" kern="100" dirty="0">
                <a:latin typeface="Consolas" panose="020B0609020204030204" pitchFamily="49" charset="0"/>
                <a:ea typeface="华文楷体" panose="02010600040101010101" pitchFamily="2" charset="-122"/>
                <a:cs typeface="STKaiti" charset="-122"/>
              </a:rPr>
              <a:t>vector&lt;</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&gt;:: iterator</a:t>
            </a:r>
            <a:r>
              <a:rPr lang="zh-CN" altLang="en-US" kern="100" dirty="0">
                <a:solidFill>
                  <a:srgbClr val="003366"/>
                </a:solidFill>
                <a:latin typeface="Consolas" panose="020B0609020204030204" pitchFamily="49" charset="0"/>
                <a:ea typeface="华文楷体" panose="02010600040101010101" pitchFamily="2" charset="-122"/>
                <a:cs typeface="STKaiti" charset="-122"/>
              </a:rPr>
              <a:t>，以简化代码</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000" kern="100" dirty="0">
                <a:latin typeface="Consolas" panose="020B0609020204030204" pitchFamily="49" charset="0"/>
                <a:ea typeface="华文楷体" panose="02010600040101010101" pitchFamily="2" charset="-122"/>
                <a:cs typeface="STKaiti" charset="-122"/>
              </a:rPr>
              <a:t>for(</a:t>
            </a:r>
            <a:r>
              <a:rPr lang="en-US" altLang="zh-CN" sz="2000" kern="100" dirty="0">
                <a:solidFill>
                  <a:srgbClr val="FF0000"/>
                </a:solidFill>
                <a:latin typeface="Consolas" panose="020B0609020204030204" pitchFamily="49" charset="0"/>
                <a:ea typeface="华文楷体" panose="02010600040101010101" pitchFamily="2" charset="-122"/>
                <a:cs typeface="STKaiti" charset="-122"/>
              </a:rPr>
              <a:t>auto</a:t>
            </a:r>
            <a:r>
              <a:rPr lang="en-US" altLang="zh-CN" sz="2000" kern="100" dirty="0">
                <a:latin typeface="Consolas" panose="020B0609020204030204" pitchFamily="49" charset="0"/>
                <a:ea typeface="华文楷体" panose="02010600040101010101" pitchFamily="2" charset="-122"/>
                <a:cs typeface="STKaiti" charset="-122"/>
              </a:rPr>
              <a:t> it = </a:t>
            </a:r>
            <a:r>
              <a:rPr lang="en-US" altLang="zh-CN" sz="2000" kern="100" dirty="0" err="1">
                <a:latin typeface="Consolas" panose="020B0609020204030204" pitchFamily="49" charset="0"/>
                <a:ea typeface="华文楷体" panose="02010600040101010101" pitchFamily="2" charset="-122"/>
                <a:cs typeface="STKaiti" charset="-122"/>
              </a:rPr>
              <a:t>vec.begin</a:t>
            </a:r>
            <a:r>
              <a:rPr lang="en-US" altLang="zh-CN" sz="2000" kern="100" dirty="0">
                <a:latin typeface="Consolas" panose="020B0609020204030204" pitchFamily="49" charset="0"/>
                <a:ea typeface="华文楷体" panose="02010600040101010101" pitchFamily="2" charset="-122"/>
                <a:cs typeface="STKaiti" charset="-122"/>
              </a:rPr>
              <a:t>(); it != </a:t>
            </a:r>
            <a:r>
              <a:rPr lang="en-US" altLang="zh-CN" sz="2000" kern="100" dirty="0" err="1">
                <a:latin typeface="Consolas" panose="020B0609020204030204" pitchFamily="49" charset="0"/>
                <a:ea typeface="华文楷体" panose="02010600040101010101" pitchFamily="2" charset="-122"/>
                <a:cs typeface="STKaiti" charset="-122"/>
              </a:rPr>
              <a:t>vec.end</a:t>
            </a:r>
            <a:r>
              <a:rPr lang="en-US" altLang="zh-CN" sz="2000" kern="100" dirty="0">
                <a:latin typeface="Consolas" panose="020B0609020204030204" pitchFamily="49" charset="0"/>
                <a:ea typeface="华文楷体" panose="02010600040101010101" pitchFamily="2" charset="-122"/>
                <a:cs typeface="STKaiti" charset="-122"/>
              </a:rPr>
              <a:t>(); ++it)</a:t>
            </a:r>
          </a:p>
          <a:p>
            <a:pPr marL="0" indent="0">
              <a:lnSpc>
                <a:spcPct val="100000"/>
              </a:lnSpc>
              <a:buSzPct val="75000"/>
              <a:buNone/>
            </a:pPr>
            <a:r>
              <a:rPr lang="en-US" altLang="zh-CN" sz="2000" kern="100" dirty="0">
                <a:solidFill>
                  <a:schemeClr val="accent6">
                    <a:lumMod val="75000"/>
                  </a:schemeClr>
                </a:solidFill>
                <a:latin typeface="Consolas" panose="020B0609020204030204" pitchFamily="49" charset="0"/>
                <a:ea typeface="华文楷体" panose="02010600040101010101" pitchFamily="2" charset="-122"/>
                <a:cs typeface="STKaiti" charset="-122"/>
              </a:rPr>
              <a:t>						</a:t>
            </a:r>
            <a:r>
              <a:rPr lang="en-US" altLang="zh-CN" sz="2000" kern="100" dirty="0">
                <a:solidFill>
                  <a:schemeClr val="accent6">
                    <a:lumMod val="75000"/>
                  </a:schemeClr>
                </a:solidFill>
                <a:latin typeface="华文楷体" panose="02010600040101010101" pitchFamily="2" charset="-122"/>
                <a:ea typeface="华文楷体" panose="02010600040101010101" pitchFamily="2" charset="-122"/>
                <a:cs typeface="STKaiti" charset="-122"/>
              </a:rPr>
              <a:t>//</a:t>
            </a:r>
            <a:r>
              <a:rPr lang="en-US" altLang="zh-CN" sz="2000" kern="100" dirty="0">
                <a:solidFill>
                  <a:schemeClr val="accent6">
                    <a:lumMod val="75000"/>
                  </a:schemeClr>
                </a:solidFill>
                <a:latin typeface="Consolas" panose="020B0609020204030204" pitchFamily="49" charset="0"/>
                <a:ea typeface="华文楷体" panose="02010600040101010101" pitchFamily="2" charset="-122"/>
                <a:cs typeface="STKaiti" charset="-122"/>
              </a:rPr>
              <a:t>use *it</a:t>
            </a:r>
            <a:endParaRPr lang="en-US" altLang="zh-CN" sz="2400" kern="100" dirty="0">
              <a:solidFill>
                <a:schemeClr val="accent6">
                  <a:lumMod val="75000"/>
                </a:schemeClr>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31</a:t>
            </a:fld>
            <a:endParaRPr lang="en-US" altLang="zh-CN" dirty="0"/>
          </a:p>
        </p:txBody>
      </p:sp>
    </p:spTree>
    <p:extLst>
      <p:ext uri="{BB962C8B-B14F-4D97-AF65-F5344CB8AC3E}">
        <p14:creationId xmlns:p14="http://schemas.microsoft.com/office/powerpoint/2010/main" val="3608196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迭代器：以</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为例</a:t>
            </a:r>
          </a:p>
        </p:txBody>
      </p:sp>
      <p:sp>
        <p:nvSpPr>
          <p:cNvPr id="3" name="内容占位符 2"/>
          <p:cNvSpPr>
            <a:spLocks noGrp="1"/>
          </p:cNvSpPr>
          <p:nvPr>
            <p:ph idx="1"/>
          </p:nvPr>
        </p:nvSpPr>
        <p:spPr>
          <a:xfrm>
            <a:off x="628650" y="1690688"/>
            <a:ext cx="8301706" cy="4802185"/>
          </a:xfrm>
        </p:spPr>
        <p:txBody>
          <a:bodyPr>
            <a:normAutofit lnSpcReduction="10000"/>
          </a:bodyPr>
          <a:lstStyle/>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完整示例：</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buNone/>
            </a:pPr>
            <a:r>
              <a:rPr lang="en-US" altLang="zh-CN" sz="2000" kern="100" dirty="0">
                <a:latin typeface="Consolas" panose="020B0609020204030204" pitchFamily="49" charset="0"/>
                <a:ea typeface="华文楷体" panose="02010600040101010101" pitchFamily="2" charset="-122"/>
              </a:rPr>
              <a:t>#include &lt;iostream&gt;</a:t>
            </a:r>
          </a:p>
          <a:p>
            <a:pPr marL="0" indent="0">
              <a:buNone/>
            </a:pPr>
            <a:r>
              <a:rPr lang="en-US" altLang="zh-CN" sz="2000" kern="100" dirty="0">
                <a:latin typeface="Consolas" panose="020B0609020204030204" pitchFamily="49" charset="0"/>
                <a:ea typeface="华文楷体" panose="02010600040101010101" pitchFamily="2" charset="-122"/>
              </a:rPr>
              <a:t>#include</a:t>
            </a:r>
            <a:r>
              <a:rPr lang="zh-CN" altLang="en-US" sz="2000" kern="100" dirty="0">
                <a:latin typeface="Consolas" panose="020B0609020204030204" pitchFamily="49" charset="0"/>
                <a:ea typeface="华文楷体" panose="02010600040101010101" pitchFamily="2" charset="-122"/>
              </a:rPr>
              <a:t> </a:t>
            </a:r>
            <a:r>
              <a:rPr lang="en-US" altLang="zh-CN" sz="2000" kern="100" dirty="0">
                <a:latin typeface="Consolas" panose="020B0609020204030204" pitchFamily="49" charset="0"/>
                <a:ea typeface="华文楷体" panose="02010600040101010101" pitchFamily="2" charset="-122"/>
              </a:rPr>
              <a:t>&lt;vector&gt;</a:t>
            </a:r>
          </a:p>
          <a:p>
            <a:pPr marL="0" indent="0">
              <a:buNone/>
            </a:pPr>
            <a:r>
              <a:rPr lang="en-US" altLang="zh-CN" sz="2000" kern="100" dirty="0">
                <a:latin typeface="Consolas" panose="020B0609020204030204" pitchFamily="49" charset="0"/>
                <a:ea typeface="华文楷体" panose="02010600040101010101" pitchFamily="2" charset="-122"/>
              </a:rPr>
              <a:t>using namespace </a:t>
            </a:r>
            <a:r>
              <a:rPr lang="en-US" altLang="zh-CN" sz="2000" kern="100" dirty="0" err="1">
                <a:latin typeface="Consolas" panose="020B0609020204030204" pitchFamily="49" charset="0"/>
                <a:ea typeface="华文楷体" panose="02010600040101010101" pitchFamily="2" charset="-122"/>
              </a:rPr>
              <a:t>std</a:t>
            </a:r>
            <a:r>
              <a:rPr lang="en-US" altLang="zh-CN" sz="2000" kern="100" dirty="0">
                <a:latin typeface="Consolas" panose="020B0609020204030204" pitchFamily="49" charset="0"/>
                <a:ea typeface="华文楷体" panose="02010600040101010101" pitchFamily="2" charset="-122"/>
              </a:rPr>
              <a:t>;</a:t>
            </a:r>
            <a:endParaRPr lang="en-US" altLang="zh-CN" sz="2000" kern="100" dirty="0">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sz="2000" kern="100" dirty="0" err="1">
                <a:latin typeface="Consolas" panose="020B0609020204030204" pitchFamily="49" charset="0"/>
                <a:ea typeface="华文楷体" panose="02010600040101010101" pitchFamily="2" charset="-122"/>
                <a:cs typeface="STKaiti" charset="-122"/>
              </a:rPr>
              <a:t>int</a:t>
            </a:r>
            <a:r>
              <a:rPr lang="en-US" altLang="zh-CN" sz="2000" kern="100" dirty="0">
                <a:latin typeface="Consolas" panose="020B0609020204030204" pitchFamily="49" charset="0"/>
                <a:ea typeface="华文楷体" panose="02010600040101010101" pitchFamily="2" charset="-122"/>
                <a:cs typeface="STKaiti" charset="-122"/>
              </a:rPr>
              <a:t> main() {</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cs typeface="STKaiti" charset="-122"/>
              </a:rPr>
              <a:t>    vector&lt;int&gt; </a:t>
            </a:r>
            <a:r>
              <a:rPr lang="en-US" altLang="zh-CN" sz="2000" kern="100" dirty="0" err="1">
                <a:latin typeface="Consolas" panose="020B0609020204030204" pitchFamily="49" charset="0"/>
                <a:ea typeface="华文楷体" panose="02010600040101010101" pitchFamily="2" charset="-122"/>
                <a:cs typeface="STKaiti" charset="-122"/>
              </a:rPr>
              <a:t>vec</a:t>
            </a:r>
            <a:r>
              <a:rPr lang="en-US" altLang="zh-CN" sz="2000" kern="100" dirty="0">
                <a:latin typeface="Consolas" panose="020B0609020204030204" pitchFamily="49" charset="0"/>
                <a:ea typeface="华文楷体" panose="02010600040101010101" pitchFamily="2" charset="-122"/>
                <a:cs typeface="STKaiti" charset="-122"/>
              </a:rPr>
              <a:t> = {1,2,3,4,5};</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cs typeface="STKaiti" charset="-122"/>
              </a:rPr>
              <a:t>    </a:t>
            </a:r>
            <a:r>
              <a:rPr lang="en-US" altLang="zh-CN" sz="2000" kern="100" dirty="0" err="1">
                <a:latin typeface="Consolas" panose="020B0609020204030204" pitchFamily="49" charset="0"/>
                <a:ea typeface="华文楷体" panose="02010600040101010101" pitchFamily="2" charset="-122"/>
                <a:cs typeface="STKaiti" charset="-122"/>
              </a:rPr>
              <a:t>cout</a:t>
            </a:r>
            <a:r>
              <a:rPr lang="en-US" altLang="zh-CN" sz="2000" kern="100" dirty="0">
                <a:latin typeface="Consolas" panose="020B0609020204030204" pitchFamily="49" charset="0"/>
                <a:ea typeface="华文楷体" panose="02010600040101010101" pitchFamily="2" charset="-122"/>
                <a:cs typeface="STKaiti" charset="-122"/>
              </a:rPr>
              <a:t> &lt;&lt; </a:t>
            </a:r>
            <a:r>
              <a:rPr lang="en-US" altLang="zh-CN" sz="2000" kern="100" dirty="0" err="1">
                <a:latin typeface="Consolas" panose="020B0609020204030204" pitchFamily="49" charset="0"/>
                <a:ea typeface="华文楷体" panose="02010600040101010101" pitchFamily="2" charset="-122"/>
                <a:cs typeface="STKaiti" charset="-122"/>
              </a:rPr>
              <a:t>vec.end</a:t>
            </a:r>
            <a:r>
              <a:rPr lang="en-US" altLang="zh-CN" sz="2000" kern="100" dirty="0">
                <a:latin typeface="Consolas" panose="020B0609020204030204" pitchFamily="49" charset="0"/>
                <a:ea typeface="华文楷体" panose="02010600040101010101" pitchFamily="2" charset="-122"/>
                <a:cs typeface="STKaiti" charset="-122"/>
              </a:rPr>
              <a:t>() - </a:t>
            </a:r>
            <a:r>
              <a:rPr lang="en-US" altLang="zh-CN" sz="2000" kern="100" dirty="0" err="1">
                <a:latin typeface="Consolas" panose="020B0609020204030204" pitchFamily="49" charset="0"/>
                <a:ea typeface="华文楷体" panose="02010600040101010101" pitchFamily="2" charset="-122"/>
                <a:cs typeface="STKaiti" charset="-122"/>
              </a:rPr>
              <a:t>vec.begin</a:t>
            </a:r>
            <a:r>
              <a:rPr lang="en-US" altLang="zh-CN" sz="2000" kern="100" dirty="0">
                <a:latin typeface="Consolas" panose="020B0609020204030204" pitchFamily="49" charset="0"/>
                <a:ea typeface="华文楷体" panose="02010600040101010101" pitchFamily="2" charset="-122"/>
                <a:cs typeface="STKaiti" charset="-122"/>
              </a:rPr>
              <a:t>() &lt;&lt; </a:t>
            </a:r>
            <a:r>
              <a:rPr lang="en-US" altLang="zh-CN" sz="2000" kern="100" dirty="0" err="1">
                <a:latin typeface="Consolas" panose="020B0609020204030204" pitchFamily="49" charset="0"/>
                <a:ea typeface="华文楷体" panose="02010600040101010101" pitchFamily="2" charset="-122"/>
                <a:cs typeface="STKaiti" charset="-122"/>
              </a:rPr>
              <a:t>endl</a:t>
            </a:r>
            <a:r>
              <a:rPr lang="en-US" altLang="zh-CN" sz="2000"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cs typeface="STKaiti" charset="-122"/>
              </a:rPr>
              <a:t>    for(auto it = </a:t>
            </a:r>
            <a:r>
              <a:rPr lang="en-US" altLang="zh-CN" sz="2000" kern="100" dirty="0" err="1">
                <a:latin typeface="Consolas" panose="020B0609020204030204" pitchFamily="49" charset="0"/>
                <a:ea typeface="华文楷体" panose="02010600040101010101" pitchFamily="2" charset="-122"/>
                <a:cs typeface="STKaiti" charset="-122"/>
              </a:rPr>
              <a:t>vec.begin</a:t>
            </a:r>
            <a:r>
              <a:rPr lang="en-US" altLang="zh-CN" sz="2000" kern="100" dirty="0">
                <a:latin typeface="Consolas" panose="020B0609020204030204" pitchFamily="49" charset="0"/>
                <a:ea typeface="华文楷体" panose="02010600040101010101" pitchFamily="2" charset="-122"/>
                <a:cs typeface="STKaiti" charset="-122"/>
              </a:rPr>
              <a:t>(); it != </a:t>
            </a:r>
            <a:r>
              <a:rPr lang="en-US" altLang="zh-CN" sz="2000" kern="100" dirty="0" err="1">
                <a:latin typeface="Consolas" panose="020B0609020204030204" pitchFamily="49" charset="0"/>
                <a:ea typeface="华文楷体" panose="02010600040101010101" pitchFamily="2" charset="-122"/>
                <a:cs typeface="STKaiti" charset="-122"/>
              </a:rPr>
              <a:t>vec.end</a:t>
            </a:r>
            <a:r>
              <a:rPr lang="en-US" altLang="zh-CN" sz="2000" kern="100" dirty="0">
                <a:latin typeface="Consolas" panose="020B0609020204030204" pitchFamily="49" charset="0"/>
                <a:ea typeface="华文楷体" panose="02010600040101010101" pitchFamily="2" charset="-122"/>
                <a:cs typeface="STKaiti" charset="-122"/>
              </a:rPr>
              <a:t>(); ++it){</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cs typeface="STKaiti" charset="-122"/>
              </a:rPr>
              <a:t>        *it *= 2; </a:t>
            </a:r>
            <a:r>
              <a:rPr lang="en-US" altLang="zh-CN" sz="2000" kern="100" dirty="0" err="1">
                <a:latin typeface="Consolas" panose="020B0609020204030204" pitchFamily="49" charset="0"/>
                <a:ea typeface="华文楷体" panose="02010600040101010101" pitchFamily="2" charset="-122"/>
                <a:cs typeface="STKaiti" charset="-122"/>
              </a:rPr>
              <a:t>cout</a:t>
            </a:r>
            <a:r>
              <a:rPr lang="en-US" altLang="zh-CN" sz="2000" kern="100" dirty="0">
                <a:latin typeface="Consolas" panose="020B0609020204030204" pitchFamily="49" charset="0"/>
                <a:ea typeface="华文楷体" panose="02010600040101010101" pitchFamily="2" charset="-122"/>
                <a:cs typeface="STKaiti" charset="-122"/>
              </a:rPr>
              <a:t> &lt;&lt; *it &lt;&lt; </a:t>
            </a:r>
            <a:r>
              <a:rPr lang="en-US" altLang="zh-CN" sz="2000" kern="100" dirty="0" err="1">
                <a:latin typeface="Consolas" panose="020B0609020204030204" pitchFamily="49" charset="0"/>
                <a:ea typeface="华文楷体" panose="02010600040101010101" pitchFamily="2" charset="-122"/>
                <a:cs typeface="STKaiti" charset="-122"/>
              </a:rPr>
              <a:t>endl</a:t>
            </a:r>
            <a:r>
              <a:rPr lang="en-US" altLang="zh-CN" sz="2000"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cs typeface="STKaiti" charset="-122"/>
              </a:rPr>
              <a:t>    }</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cs typeface="STKaiti" charset="-122"/>
              </a:rPr>
              <a:t>    return 0;</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cs typeface="STKaiti" charset="-122"/>
              </a:rPr>
              <a:t>}</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32</a:t>
            </a:fld>
            <a:endParaRPr lang="en-US" altLang="zh-CN" dirty="0"/>
          </a:p>
        </p:txBody>
      </p:sp>
      <p:sp>
        <p:nvSpPr>
          <p:cNvPr id="6" name="矩形 5">
            <a:extLst>
              <a:ext uri="{FF2B5EF4-FFF2-40B4-BE49-F238E27FC236}">
                <a16:creationId xmlns:a16="http://schemas.microsoft.com/office/drawing/2014/main" id="{D6822B3C-961C-8742-BAE9-F4C31E7744B8}"/>
              </a:ext>
            </a:extLst>
          </p:cNvPr>
          <p:cNvSpPr/>
          <p:nvPr/>
        </p:nvSpPr>
        <p:spPr>
          <a:xfrm>
            <a:off x="6968378" y="2277588"/>
            <a:ext cx="1036544" cy="1754326"/>
          </a:xfrm>
          <a:prstGeom prst="rect">
            <a:avLst/>
          </a:prstGeom>
        </p:spPr>
        <p:txBody>
          <a:bodyPr wrap="square">
            <a:spAutoFit/>
          </a:bodyPr>
          <a:lstStyle/>
          <a:p>
            <a:r>
              <a:rPr lang="en-US" altLang="zh-CN" b="1" dirty="0">
                <a:solidFill>
                  <a:srgbClr val="00B050"/>
                </a:solidFill>
                <a:latin typeface="AndaleMono" charset="0"/>
              </a:rPr>
              <a:t>5</a:t>
            </a:r>
          </a:p>
          <a:p>
            <a:r>
              <a:rPr lang="en-US" altLang="zh-CN" b="1" dirty="0">
                <a:solidFill>
                  <a:srgbClr val="00B050"/>
                </a:solidFill>
                <a:latin typeface="AndaleMono" charset="0"/>
              </a:rPr>
              <a:t>2</a:t>
            </a:r>
          </a:p>
          <a:p>
            <a:r>
              <a:rPr lang="en-US" altLang="zh-CN" b="1" dirty="0">
                <a:solidFill>
                  <a:srgbClr val="00B050"/>
                </a:solidFill>
                <a:latin typeface="AndaleMono" charset="0"/>
              </a:rPr>
              <a:t>4</a:t>
            </a:r>
          </a:p>
          <a:p>
            <a:r>
              <a:rPr lang="en-US" altLang="zh-CN" b="1" dirty="0">
                <a:solidFill>
                  <a:srgbClr val="00B050"/>
                </a:solidFill>
                <a:latin typeface="AndaleMono" charset="0"/>
              </a:rPr>
              <a:t>6</a:t>
            </a:r>
          </a:p>
          <a:p>
            <a:r>
              <a:rPr lang="en-US" altLang="zh-CN" b="1" dirty="0">
                <a:solidFill>
                  <a:srgbClr val="00B050"/>
                </a:solidFill>
                <a:latin typeface="AndaleMono" charset="0"/>
              </a:rPr>
              <a:t>8</a:t>
            </a:r>
          </a:p>
          <a:p>
            <a:r>
              <a:rPr lang="en-US" altLang="zh-CN" b="1" dirty="0">
                <a:solidFill>
                  <a:srgbClr val="00B050"/>
                </a:solidFill>
                <a:latin typeface="AndaleMono" charset="0"/>
              </a:rPr>
              <a:t>10</a:t>
            </a:r>
            <a:endParaRPr lang="zh-CN" altLang="en-US" b="1" dirty="0">
              <a:solidFill>
                <a:srgbClr val="00B050"/>
              </a:solidFill>
            </a:endParaRPr>
          </a:p>
        </p:txBody>
      </p:sp>
      <p:sp>
        <p:nvSpPr>
          <p:cNvPr id="7" name="文本框 6">
            <a:extLst>
              <a:ext uri="{FF2B5EF4-FFF2-40B4-BE49-F238E27FC236}">
                <a16:creationId xmlns:a16="http://schemas.microsoft.com/office/drawing/2014/main" id="{739389F3-DA63-FD41-AFBD-EF662B9D45FA}"/>
              </a:ext>
            </a:extLst>
          </p:cNvPr>
          <p:cNvSpPr txBox="1"/>
          <p:nvPr/>
        </p:nvSpPr>
        <p:spPr>
          <a:xfrm>
            <a:off x="6832426" y="1802651"/>
            <a:ext cx="1800130" cy="461665"/>
          </a:xfrm>
          <a:prstGeom prst="rect">
            <a:avLst/>
          </a:prstGeom>
          <a:solidFill>
            <a:srgbClr val="FFFF00"/>
          </a:solidFill>
        </p:spPr>
        <p:txBody>
          <a:bodyPr wrap="square" rtlCol="0">
            <a:spAutoFit/>
          </a:bodyPr>
          <a:lstStyle/>
          <a:p>
            <a:pPr algn="ctr"/>
            <a:r>
              <a:rPr kumimoji="1" lang="zh-CN" altLang="en-US" sz="2400" b="1" dirty="0"/>
              <a:t>运行结果</a:t>
            </a:r>
          </a:p>
        </p:txBody>
      </p:sp>
    </p:spTree>
    <p:extLst>
      <p:ext uri="{BB962C8B-B14F-4D97-AF65-F5344CB8AC3E}">
        <p14:creationId xmlns:p14="http://schemas.microsoft.com/office/powerpoint/2010/main" val="917999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迭代器：以</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为例</a:t>
            </a:r>
          </a:p>
        </p:txBody>
      </p:sp>
      <p:sp>
        <p:nvSpPr>
          <p:cNvPr id="3" name="内容占位符 2"/>
          <p:cNvSpPr>
            <a:spLocks noGrp="1"/>
          </p:cNvSpPr>
          <p:nvPr>
            <p:ph idx="1"/>
          </p:nvPr>
        </p:nvSpPr>
        <p:spPr>
          <a:xfrm>
            <a:off x="628650" y="1690689"/>
            <a:ext cx="8301706" cy="4553700"/>
          </a:xfrm>
        </p:spPr>
        <p:txBody>
          <a:bodyPr>
            <a:normAutofit/>
          </a:bodyPr>
          <a:lstStyle/>
          <a:p>
            <a:pPr>
              <a:lnSpc>
                <a:spcPct val="100000"/>
              </a:lnSpc>
              <a:buSzPct val="75000"/>
              <a:buFont typeface="Wingdings" panose="05000000000000000000" pitchFamily="2" charset="2"/>
              <a:buChar char="n"/>
            </a:pPr>
            <a:r>
              <a:rPr lang="en-US" altLang="zh-CN" kern="100" dirty="0">
                <a:solidFill>
                  <a:srgbClr val="003366"/>
                </a:solidFill>
                <a:latin typeface="华文楷体" panose="02010600040101010101" pitchFamily="2" charset="-122"/>
                <a:ea typeface="华文楷体" panose="02010600040101010101" pitchFamily="2" charset="-122"/>
                <a:cs typeface="STKaiti" charset="-122"/>
              </a:rPr>
              <a:t>C++11</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中按范围遍历</a:t>
            </a:r>
            <a:r>
              <a:rPr lang="en-US" altLang="zh-CN" kern="100" dirty="0">
                <a:latin typeface="Consolas" panose="020B0609020204030204" pitchFamily="49" charset="0"/>
                <a:ea typeface="华文楷体" panose="02010600040101010101" pitchFamily="2" charset="-122"/>
                <a:cs typeface="STKaiti" charset="-122"/>
              </a:rPr>
              <a:t>vector</a:t>
            </a: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for(auto &amp; x : </a:t>
            </a:r>
            <a:r>
              <a:rPr lang="en-US" altLang="zh-CN" kern="100" dirty="0" err="1">
                <a:latin typeface="Consolas" panose="020B0609020204030204" pitchFamily="49" charset="0"/>
                <a:ea typeface="华文楷体" panose="02010600040101010101" pitchFamily="2" charset="-122"/>
                <a:cs typeface="STKaiti" charset="-122"/>
              </a:rPr>
              <a:t>vec</a:t>
            </a:r>
            <a:r>
              <a:rPr lang="en-US" altLang="zh-CN"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kern="100" dirty="0">
                <a:latin typeface="华文楷体" panose="02010600040101010101" pitchFamily="2" charset="-122"/>
                <a:ea typeface="华文楷体" panose="02010600040101010101" pitchFamily="2" charset="-122"/>
                <a:cs typeface="STKaiti" charset="-122"/>
              </a:rPr>
              <a:t> </a:t>
            </a:r>
            <a:r>
              <a:rPr lang="en-US" altLang="zh-CN" b="1" kern="100" dirty="0">
                <a:solidFill>
                  <a:srgbClr val="008000"/>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直接利用</a:t>
            </a:r>
            <a:r>
              <a:rPr lang="en-US" altLang="zh-CN" b="1" kern="100" dirty="0" err="1">
                <a:solidFill>
                  <a:srgbClr val="008000"/>
                </a:solidFill>
                <a:latin typeface="Consolas" panose="020B0609020204030204" pitchFamily="49" charset="0"/>
                <a:ea typeface="华文楷体" panose="02010600040101010101" pitchFamily="2" charset="-122"/>
                <a:cs typeface="STKaiti" charset="-122"/>
              </a:rPr>
              <a:t>vec</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中元素</a:t>
            </a:r>
            <a:r>
              <a:rPr lang="en-US" altLang="zh-CN" b="1" kern="100" dirty="0">
                <a:solidFill>
                  <a:srgbClr val="008000"/>
                </a:solidFill>
                <a:latin typeface="Consolas" panose="020B0609020204030204" pitchFamily="49" charset="0"/>
                <a:ea typeface="华文楷体" panose="02010600040101010101" pitchFamily="2" charset="-122"/>
                <a:cs typeface="STKaiti" charset="-122"/>
              </a:rPr>
              <a:t>x</a:t>
            </a:r>
            <a:endParaRPr lang="en-US" altLang="zh-CN" b="1" kern="100" dirty="0">
              <a:solidFill>
                <a:srgbClr val="008000"/>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kern="100" dirty="0">
                <a:solidFill>
                  <a:srgbClr val="003366"/>
                </a:solidFill>
                <a:latin typeface="华文楷体" panose="02010600040101010101" pitchFamily="2" charset="-122"/>
                <a:ea typeface="华文楷体" panose="02010600040101010101" pitchFamily="2" charset="-122"/>
                <a:cs typeface="STKaiti" charset="-122"/>
              </a:rPr>
              <a:t>与以下方法等价：</a:t>
            </a: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for(vector&lt;int&gt;::iterator it = </a:t>
            </a:r>
            <a:r>
              <a:rPr lang="en-US" altLang="zh-CN" kern="100" dirty="0" err="1">
                <a:latin typeface="Consolas" panose="020B0609020204030204" pitchFamily="49" charset="0"/>
                <a:ea typeface="华文楷体" panose="02010600040101010101" pitchFamily="2" charset="-122"/>
                <a:cs typeface="STKaiti" charset="-122"/>
              </a:rPr>
              <a:t>vec.begin</a:t>
            </a:r>
            <a:r>
              <a:rPr lang="en-US" altLang="zh-CN" kern="100" dirty="0">
                <a:latin typeface="Consolas" panose="020B0609020204030204" pitchFamily="49" charset="0"/>
                <a:ea typeface="华文楷体" panose="02010600040101010101" pitchFamily="2" charset="-122"/>
                <a:cs typeface="STKaiti" charset="-122"/>
              </a:rPr>
              <a:t>(); it != </a:t>
            </a:r>
            <a:r>
              <a:rPr lang="en-US" altLang="zh-CN" kern="100" dirty="0" err="1">
                <a:latin typeface="Consolas" panose="020B0609020204030204" pitchFamily="49" charset="0"/>
                <a:ea typeface="华文楷体" panose="02010600040101010101" pitchFamily="2" charset="-122"/>
                <a:cs typeface="STKaiti" charset="-122"/>
              </a:rPr>
              <a:t>vec.end</a:t>
            </a:r>
            <a:r>
              <a:rPr lang="en-US" altLang="zh-CN" kern="100" dirty="0">
                <a:latin typeface="Consolas" panose="020B0609020204030204" pitchFamily="49" charset="0"/>
                <a:ea typeface="华文楷体" panose="02010600040101010101" pitchFamily="2" charset="-122"/>
                <a:cs typeface="STKaiti" charset="-122"/>
              </a:rPr>
              <a:t>(); ++it)</a:t>
            </a:r>
          </a:p>
          <a:p>
            <a:pPr marL="0" indent="0">
              <a:lnSpc>
                <a:spcPct val="100000"/>
              </a:lnSpc>
              <a:buSzPct val="75000"/>
              <a:buNone/>
            </a:pPr>
            <a:r>
              <a:rPr lang="en-US" altLang="zh-CN" kern="100" dirty="0">
                <a:latin typeface="华文楷体" panose="02010600040101010101" pitchFamily="2" charset="-122"/>
                <a:ea typeface="华文楷体" panose="02010600040101010101" pitchFamily="2" charset="-122"/>
                <a:cs typeface="STKaiti" charset="-122"/>
              </a:rPr>
              <a:t> </a:t>
            </a:r>
            <a:r>
              <a:rPr lang="en-US" altLang="zh-CN" b="1" kern="100" dirty="0">
                <a:solidFill>
                  <a:srgbClr val="008000"/>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008000"/>
                </a:solidFill>
                <a:latin typeface="华文楷体" panose="02010600040101010101" pitchFamily="2" charset="-122"/>
                <a:ea typeface="华文楷体" panose="02010600040101010101" pitchFamily="2" charset="-122"/>
                <a:cs typeface="STKaiti" charset="-122"/>
              </a:rPr>
              <a:t>使用</a:t>
            </a:r>
            <a:r>
              <a:rPr lang="en-US" altLang="zh-CN" b="1" kern="100" dirty="0">
                <a:solidFill>
                  <a:srgbClr val="008000"/>
                </a:solidFill>
                <a:latin typeface="华文楷体" panose="02010600040101010101" pitchFamily="2" charset="-122"/>
                <a:ea typeface="华文楷体" panose="02010600040101010101" pitchFamily="2" charset="-122"/>
                <a:cs typeface="STKaiti" charset="-122"/>
              </a:rPr>
              <a:t> *it</a:t>
            </a:r>
            <a:r>
              <a:rPr lang="zh-CN" altLang="en-US" b="1" kern="100" dirty="0">
                <a:solidFill>
                  <a:srgbClr val="008000"/>
                </a:solidFill>
                <a:latin typeface="华文楷体" panose="02010600040101010101" pitchFamily="2" charset="-122"/>
                <a:ea typeface="华文楷体" panose="02010600040101010101" pitchFamily="2" charset="-122"/>
                <a:cs typeface="STKaiti" charset="-122"/>
              </a:rPr>
              <a:t>，即</a:t>
            </a:r>
            <a:r>
              <a:rPr lang="en-US" altLang="zh-CN" b="1" kern="100" dirty="0">
                <a:solidFill>
                  <a:srgbClr val="008000"/>
                </a:solidFill>
                <a:latin typeface="华文楷体" panose="02010600040101010101" pitchFamily="2" charset="-122"/>
                <a:ea typeface="华文楷体" panose="02010600040101010101" pitchFamily="2" charset="-122"/>
                <a:cs typeface="STKaiti" charset="-122"/>
              </a:rPr>
              <a:t>it</a:t>
            </a:r>
            <a:r>
              <a:rPr lang="zh-CN" altLang="en-US" b="1" kern="100" dirty="0">
                <a:solidFill>
                  <a:srgbClr val="008000"/>
                </a:solidFill>
                <a:latin typeface="华文楷体" panose="02010600040101010101" pitchFamily="2" charset="-122"/>
                <a:ea typeface="华文楷体" panose="02010600040101010101" pitchFamily="2" charset="-122"/>
                <a:cs typeface="STKaiti" charset="-122"/>
              </a:rPr>
              <a:t>是指向元素的指针</a:t>
            </a:r>
            <a:endParaRPr lang="en-US" altLang="zh-CN" b="1" kern="100" dirty="0">
              <a:solidFill>
                <a:srgbClr val="008000"/>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8000"/>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33</a:t>
            </a:fld>
            <a:endParaRPr lang="en-US" altLang="zh-CN" dirty="0"/>
          </a:p>
        </p:txBody>
      </p:sp>
    </p:spTree>
    <p:extLst>
      <p:ext uri="{BB962C8B-B14F-4D97-AF65-F5344CB8AC3E}">
        <p14:creationId xmlns:p14="http://schemas.microsoft.com/office/powerpoint/2010/main" val="1781955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迭代器：以</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为例</a:t>
            </a: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en-US" altLang="zh-CN" kern="100" dirty="0">
                <a:latin typeface="Consolas" panose="020B0609020204030204" pitchFamily="49" charset="0"/>
                <a:ea typeface="华文楷体" panose="02010600040101010101" pitchFamily="2" charset="-122"/>
                <a:cs typeface="STKaiti" charset="-122"/>
              </a:rPr>
              <a:t>auto it = </a:t>
            </a:r>
            <a:r>
              <a:rPr lang="en-US" altLang="zh-CN" kern="100" dirty="0" err="1">
                <a:latin typeface="Consolas" panose="020B0609020204030204" pitchFamily="49" charset="0"/>
                <a:ea typeface="华文楷体" panose="02010600040101010101" pitchFamily="2" charset="-122"/>
                <a:cs typeface="STKaiti" charset="-122"/>
              </a:rPr>
              <a:t>vec.begin</a:t>
            </a:r>
            <a:r>
              <a:rPr lang="en-US" altLang="zh-CN" kern="100" dirty="0">
                <a:latin typeface="Consolas" panose="020B0609020204030204" pitchFamily="49" charset="0"/>
                <a:ea typeface="华文楷体" panose="02010600040101010101" pitchFamily="2" charset="-122"/>
                <a:cs typeface="STKaiti" charset="-122"/>
              </a:rPr>
              <a:t>();</a:t>
            </a:r>
          </a:p>
          <a:p>
            <a:pPr>
              <a:lnSpc>
                <a:spcPct val="100000"/>
              </a:lnSpc>
              <a:buSzPct val="75000"/>
              <a:buFont typeface="Wingdings" panose="05000000000000000000" pitchFamily="2" charset="2"/>
              <a:buChar char="n"/>
            </a:pPr>
            <a:r>
              <a:rPr lang="en-US" altLang="zh-CN" kern="100" dirty="0" err="1">
                <a:latin typeface="Consolas" panose="020B0609020204030204" pitchFamily="49" charset="0"/>
                <a:ea typeface="华文楷体" panose="02010600040101010101" pitchFamily="2" charset="-122"/>
                <a:cs typeface="STKaiti" charset="-122"/>
              </a:rPr>
              <a:t>vec.erase</a:t>
            </a:r>
            <a:r>
              <a:rPr lang="en-US" altLang="zh-CN" kern="100" dirty="0">
                <a:latin typeface="Consolas" panose="020B0609020204030204" pitchFamily="49" charset="0"/>
                <a:ea typeface="华文楷体" panose="02010600040101010101" pitchFamily="2" charset="-122"/>
                <a:cs typeface="STKaiti" charset="-122"/>
              </a:rPr>
              <a:t>(it);</a:t>
            </a: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是否能继续使用</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it</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迭代器？</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34</a:t>
            </a:fld>
            <a:endParaRPr lang="en-US" altLang="zh-CN" dirty="0"/>
          </a:p>
        </p:txBody>
      </p:sp>
    </p:spTree>
    <p:extLst>
      <p:ext uri="{BB962C8B-B14F-4D97-AF65-F5344CB8AC3E}">
        <p14:creationId xmlns:p14="http://schemas.microsoft.com/office/powerpoint/2010/main" val="5062773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迭代器：失效</a:t>
            </a: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当迭代器不再指向本应指向的元素时，称此迭代器</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失效</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en-US" altLang="zh-CN" b="1" kern="100" dirty="0">
                <a:latin typeface="Consolas" panose="020B0609020204030204" pitchFamily="49" charset="0"/>
                <a:ea typeface="华文楷体" panose="02010600040101010101" pitchFamily="2" charset="-122"/>
                <a:cs typeface="STKaiti" charset="-122"/>
              </a:rPr>
              <a:t>vector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中什么情况下会发生迭代器失效？</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看作纯粹的指针</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调用</a:t>
            </a:r>
            <a:r>
              <a:rPr lang="en-US" altLang="zh-CN" b="1" kern="100" dirty="0">
                <a:latin typeface="Consolas" panose="020B0609020204030204" pitchFamily="49" charset="0"/>
                <a:ea typeface="华文楷体" panose="02010600040101010101" pitchFamily="2" charset="-122"/>
                <a:cs typeface="STKaiti" charset="-122"/>
              </a:rPr>
              <a:t>insert/erase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后，所修改位置之后的所有迭代器失效。（原先的内存空间存储的元素被改变）</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调用</a:t>
            </a:r>
            <a:r>
              <a:rPr lang="en-US" altLang="zh-CN" b="1" kern="100" dirty="0" err="1">
                <a:latin typeface="Consolas" panose="020B0609020204030204" pitchFamily="49" charset="0"/>
                <a:ea typeface="华文楷体" panose="02010600040101010101" pitchFamily="2" charset="-122"/>
                <a:cs typeface="STKaiti" charset="-122"/>
              </a:rPr>
              <a:t>push_back</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等修改</a:t>
            </a:r>
            <a:r>
              <a:rPr lang="en-US" altLang="zh-CN" b="1" kern="100" dirty="0">
                <a:latin typeface="Consolas" panose="020B0609020204030204" pitchFamily="49" charset="0"/>
                <a:ea typeface="华文楷体" panose="02010600040101010101" pitchFamily="2" charset="-122"/>
                <a:cs typeface="STKaiti" charset="-122"/>
              </a:rPr>
              <a:t>vector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大小的方法时，可能会使所有迭代器失效（</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为什么？</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35</a:t>
            </a:fld>
            <a:endParaRPr lang="en-US" altLang="zh-CN" dirty="0"/>
          </a:p>
        </p:txBody>
      </p:sp>
    </p:spTree>
    <p:extLst>
      <p:ext uri="{BB962C8B-B14F-4D97-AF65-F5344CB8AC3E}">
        <p14:creationId xmlns:p14="http://schemas.microsoft.com/office/powerpoint/2010/main" val="4228798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原理</a:t>
            </a: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en-US" altLang="zh-CN" b="1" kern="100" dirty="0">
                <a:latin typeface="Consolas" panose="020B0609020204030204" pitchFamily="49" charset="0"/>
                <a:ea typeface="华文楷体" panose="02010600040101010101" pitchFamily="2" charset="-122"/>
                <a:cs typeface="STKaiti" charset="-122"/>
              </a:rPr>
              <a:t>vector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是会</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自动扩展容量</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a:t>
            </a:r>
            <a:r>
              <a:rPr lang="zh-CN" altLang="en-US" b="1" u="sng" kern="100" dirty="0">
                <a:solidFill>
                  <a:srgbClr val="003366"/>
                </a:solidFill>
                <a:latin typeface="华文楷体" panose="02010600040101010101" pitchFamily="2" charset="-122"/>
                <a:ea typeface="华文楷体" panose="02010600040101010101" pitchFamily="2" charset="-122"/>
                <a:cs typeface="STKaiti" charset="-122"/>
              </a:rPr>
              <a:t>数组</a:t>
            </a:r>
            <a:endParaRPr lang="en-US" altLang="zh-CN" b="1" u="sng"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除了</a:t>
            </a:r>
            <a:r>
              <a:rPr lang="en-US" altLang="zh-CN" b="1" kern="100" dirty="0">
                <a:latin typeface="Consolas" panose="020B0609020204030204" pitchFamily="49" charset="0"/>
                <a:ea typeface="华文楷体" panose="02010600040101010101" pitchFamily="2" charset="-122"/>
                <a:cs typeface="STKaiti" charset="-122"/>
              </a:rPr>
              <a:t>size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，另保存</a:t>
            </a:r>
            <a:r>
              <a:rPr lang="en-US" altLang="zh-CN" b="1" kern="100" dirty="0">
                <a:latin typeface="Consolas" panose="020B0609020204030204" pitchFamily="49" charset="0"/>
                <a:ea typeface="华文楷体" panose="02010600040101010101" pitchFamily="2" charset="-122"/>
                <a:cs typeface="STKaiti" charset="-122"/>
              </a:rPr>
              <a:t>capacity</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：最大容量限制。</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如果</a:t>
            </a:r>
            <a:r>
              <a:rPr lang="en-US" altLang="zh-CN" b="1" kern="100" dirty="0">
                <a:latin typeface="Consolas" panose="020B0609020204030204" pitchFamily="49" charset="0"/>
                <a:ea typeface="华文楷体" panose="02010600040101010101" pitchFamily="2" charset="-122"/>
                <a:cs typeface="STKaiti" charset="-122"/>
              </a:rPr>
              <a:t>size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达到了</a:t>
            </a:r>
            <a:r>
              <a:rPr lang="en-US" altLang="zh-CN" b="1" kern="100" dirty="0">
                <a:latin typeface="Consolas" panose="020B0609020204030204" pitchFamily="49" charset="0"/>
                <a:ea typeface="华文楷体" panose="02010600040101010101" pitchFamily="2" charset="-122"/>
                <a:cs typeface="STKaiti" charset="-122"/>
              </a:rPr>
              <a:t>capacity</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，则另申请一片</a:t>
            </a:r>
            <a:r>
              <a:rPr lang="en-US" altLang="zh-CN" b="1" kern="100" dirty="0">
                <a:latin typeface="Consolas" panose="020B0609020204030204" pitchFamily="49" charset="0"/>
                <a:ea typeface="华文楷体" panose="02010600040101010101" pitchFamily="2" charset="-122"/>
                <a:cs typeface="STKaiti" charset="-122"/>
              </a:rPr>
              <a:t>capacity*2</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的空间，并整体迁移</a:t>
            </a:r>
            <a:r>
              <a:rPr lang="en-US" altLang="zh-CN" b="1" kern="100" dirty="0">
                <a:latin typeface="Consolas" panose="020B0609020204030204" pitchFamily="49" charset="0"/>
                <a:ea typeface="华文楷体" panose="02010600040101010101" pitchFamily="2" charset="-122"/>
                <a:cs typeface="STKaiti" charset="-122"/>
              </a:rPr>
              <a:t>vector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内容。</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其时间复杂度为均摊</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O(1)</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整体迁移过程使所有迭代器失效。</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36</a:t>
            </a:fld>
            <a:endParaRPr lang="en-US" altLang="zh-CN" dirty="0"/>
          </a:p>
        </p:txBody>
      </p:sp>
    </p:spTree>
    <p:extLst>
      <p:ext uri="{BB962C8B-B14F-4D97-AF65-F5344CB8AC3E}">
        <p14:creationId xmlns:p14="http://schemas.microsoft.com/office/powerpoint/2010/main" val="1045379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vector</a:t>
            </a:r>
            <a:r>
              <a:rPr kumimoji="1" lang="zh-CN" altLang="en-US" b="1" dirty="0">
                <a:latin typeface="微软雅黑" panose="020B0503020204020204" pitchFamily="34" charset="-122"/>
                <a:ea typeface="微软雅黑" panose="020B0503020204020204" pitchFamily="34" charset="-122"/>
              </a:rPr>
              <a:t>原理</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37</a:t>
            </a:fld>
            <a:endParaRPr lang="en-US" altLang="zh-CN"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225" y="1970348"/>
            <a:ext cx="7757549" cy="4106343"/>
          </a:xfrm>
          <a:prstGeom prst="rect">
            <a:avLst/>
          </a:prstGeom>
        </p:spPr>
      </p:pic>
    </p:spTree>
    <p:extLst>
      <p:ext uri="{BB962C8B-B14F-4D97-AF65-F5344CB8AC3E}">
        <p14:creationId xmlns:p14="http://schemas.microsoft.com/office/powerpoint/2010/main" val="4059127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迭代器：失效</a:t>
            </a:r>
          </a:p>
        </p:txBody>
      </p:sp>
      <p:sp>
        <p:nvSpPr>
          <p:cNvPr id="3" name="内容占位符 2"/>
          <p:cNvSpPr>
            <a:spLocks noGrp="1"/>
          </p:cNvSpPr>
          <p:nvPr>
            <p:ph idx="1"/>
          </p:nvPr>
        </p:nvSpPr>
        <p:spPr>
          <a:xfrm>
            <a:off x="628649" y="1690689"/>
            <a:ext cx="8082213" cy="4553700"/>
          </a:xfrm>
        </p:spPr>
        <p:txBody>
          <a:bodyPr>
            <a:normAutofit fontScale="92500" lnSpcReduction="10000"/>
          </a:bodyPr>
          <a:lstStyle/>
          <a:p>
            <a:pPr>
              <a:lnSpc>
                <a:spcPct val="100000"/>
              </a:lnSpc>
              <a:buSzPct val="75000"/>
              <a:buFont typeface="Wingdings" panose="05000000000000000000" pitchFamily="2" charset="2"/>
              <a:buChar char="n"/>
            </a:pPr>
            <a:r>
              <a:rPr lang="zh-CN" altLang="en-US" sz="3200" b="1" kern="100" dirty="0">
                <a:solidFill>
                  <a:srgbClr val="003366"/>
                </a:solidFill>
                <a:latin typeface="华文楷体" panose="02010600040101010101" pitchFamily="2" charset="-122"/>
                <a:ea typeface="华文楷体" panose="02010600040101010101" pitchFamily="2" charset="-122"/>
                <a:cs typeface="STKaiti" charset="-122"/>
              </a:rPr>
              <a:t>在遍历的时候增加元素，可能会导致迭代器失效</a:t>
            </a:r>
            <a:endParaRPr lang="en-US" altLang="zh-CN" sz="3200"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cs typeface="STKaiti" charset="-122"/>
              </a:rPr>
              <a:t>#include &lt;iostream&gt;</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cs typeface="STKaiti" charset="-122"/>
              </a:rPr>
              <a:t>#include &lt;vector&gt;</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cs typeface="STKaiti" charset="-122"/>
              </a:rPr>
              <a:t>using namespace std;</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cs typeface="STKaiti" charset="-122"/>
              </a:rPr>
              <a:t>int main(){   </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cs typeface="STKaiti" charset="-122"/>
              </a:rPr>
              <a:t>   vector&lt;int&gt; </a:t>
            </a:r>
            <a:r>
              <a:rPr lang="en-US" altLang="zh-CN" sz="2000" kern="100" dirty="0" err="1">
                <a:latin typeface="Consolas" panose="020B0609020204030204" pitchFamily="49" charset="0"/>
                <a:ea typeface="华文楷体" panose="02010600040101010101" pitchFamily="2" charset="-122"/>
                <a:cs typeface="STKaiti" charset="-122"/>
              </a:rPr>
              <a:t>vec</a:t>
            </a:r>
            <a:r>
              <a:rPr lang="en-US" altLang="zh-CN" sz="2000" kern="100" dirty="0">
                <a:latin typeface="Consolas" panose="020B0609020204030204" pitchFamily="49" charset="0"/>
                <a:ea typeface="华文楷体" panose="02010600040101010101" pitchFamily="2" charset="-122"/>
                <a:cs typeface="STKaiti" charset="-122"/>
              </a:rPr>
              <a:t> = {1,2,3,4,5};</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cs typeface="STKaiti" charset="-122"/>
              </a:rPr>
              <a:t>   for(auto it = </a:t>
            </a:r>
            <a:r>
              <a:rPr lang="en-US" altLang="zh-CN" sz="2000" kern="100" dirty="0" err="1">
                <a:latin typeface="Consolas" panose="020B0609020204030204" pitchFamily="49" charset="0"/>
                <a:ea typeface="华文楷体" panose="02010600040101010101" pitchFamily="2" charset="-122"/>
                <a:cs typeface="STKaiti" charset="-122"/>
              </a:rPr>
              <a:t>vec.begin</a:t>
            </a:r>
            <a:r>
              <a:rPr lang="en-US" altLang="zh-CN" sz="2000" kern="100" dirty="0">
                <a:latin typeface="Consolas" panose="020B0609020204030204" pitchFamily="49" charset="0"/>
                <a:ea typeface="华文楷体" panose="02010600040101010101" pitchFamily="2" charset="-122"/>
                <a:cs typeface="STKaiti" charset="-122"/>
              </a:rPr>
              <a:t>(); it != </a:t>
            </a:r>
            <a:r>
              <a:rPr lang="en-US" altLang="zh-CN" sz="2000" kern="100" dirty="0" err="1">
                <a:latin typeface="Consolas" panose="020B0609020204030204" pitchFamily="49" charset="0"/>
                <a:ea typeface="华文楷体" panose="02010600040101010101" pitchFamily="2" charset="-122"/>
                <a:cs typeface="STKaiti" charset="-122"/>
              </a:rPr>
              <a:t>vec.end</a:t>
            </a:r>
            <a:r>
              <a:rPr lang="en-US" altLang="zh-CN" sz="2000" kern="100" dirty="0">
                <a:latin typeface="Consolas" panose="020B0609020204030204" pitchFamily="49" charset="0"/>
                <a:ea typeface="华文楷体" panose="02010600040101010101" pitchFamily="2" charset="-122"/>
                <a:cs typeface="STKaiti" charset="-122"/>
              </a:rPr>
              <a:t>(); ++it)</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cs typeface="STKaiti" charset="-122"/>
              </a:rPr>
              <a:t>      </a:t>
            </a:r>
            <a:r>
              <a:rPr lang="en-US" altLang="zh-CN" sz="2000" kern="100" dirty="0" err="1">
                <a:latin typeface="Consolas" panose="020B0609020204030204" pitchFamily="49" charset="0"/>
                <a:ea typeface="华文楷体" panose="02010600040101010101" pitchFamily="2" charset="-122"/>
                <a:cs typeface="STKaiti" charset="-122"/>
              </a:rPr>
              <a:t>vec.push_back</a:t>
            </a:r>
            <a:r>
              <a:rPr lang="en-US" altLang="zh-CN" sz="2000" kern="100" dirty="0">
                <a:latin typeface="Consolas" panose="020B0609020204030204" pitchFamily="49" charset="0"/>
                <a:ea typeface="华文楷体" panose="02010600040101010101" pitchFamily="2" charset="-122"/>
                <a:cs typeface="STKaiti" charset="-122"/>
              </a:rPr>
              <a:t>(*it); </a:t>
            </a:r>
            <a:r>
              <a:rPr lang="en-US" altLang="zh-CN" sz="2000" kern="100" dirty="0">
                <a:solidFill>
                  <a:srgbClr val="FF0000"/>
                </a:solidFill>
                <a:latin typeface="Consolas" panose="020B0609020204030204" pitchFamily="49" charset="0"/>
                <a:ea typeface="华文楷体" panose="02010600040101010101" pitchFamily="2" charset="-122"/>
                <a:cs typeface="STKaiti" charset="-122"/>
              </a:rPr>
              <a:t>//Error</a:t>
            </a:r>
          </a:p>
          <a:p>
            <a:pPr marL="0" indent="0">
              <a:lnSpc>
                <a:spcPct val="100000"/>
              </a:lnSpc>
              <a:buSzPct val="75000"/>
              <a:buNone/>
            </a:pPr>
            <a:r>
              <a:rPr lang="en-US" altLang="zh-CN" sz="2000" kern="100" dirty="0">
                <a:solidFill>
                  <a:srgbClr val="FF0000"/>
                </a:solidFill>
                <a:latin typeface="Consolas" panose="020B0609020204030204" pitchFamily="49" charset="0"/>
                <a:ea typeface="华文楷体" panose="02010600040101010101" pitchFamily="2" charset="-122"/>
                <a:cs typeface="STKaiti" charset="-122"/>
              </a:rPr>
              <a:t>   </a:t>
            </a:r>
            <a:r>
              <a:rPr lang="en-US" altLang="zh-CN" sz="2000" kern="100" dirty="0">
                <a:latin typeface="Consolas" panose="020B0609020204030204" pitchFamily="49" charset="0"/>
                <a:ea typeface="华文楷体" panose="02010600040101010101" pitchFamily="2" charset="-122"/>
                <a:cs typeface="STKaiti" charset="-122"/>
              </a:rPr>
              <a:t>return 0;</a:t>
            </a:r>
          </a:p>
          <a:p>
            <a:pPr marL="0" indent="0">
              <a:lnSpc>
                <a:spcPct val="100000"/>
              </a:lnSpc>
              <a:buSzPct val="75000"/>
              <a:buNone/>
            </a:pPr>
            <a:r>
              <a:rPr lang="en-US" altLang="zh-CN" sz="2000" kern="100" dirty="0">
                <a:latin typeface="Consolas" panose="020B0609020204030204" pitchFamily="49" charset="0"/>
                <a:ea typeface="华文楷体" panose="02010600040101010101" pitchFamily="2" charset="-122"/>
                <a:cs typeface="STKaiti" charset="-122"/>
              </a:rPr>
              <a:t>}</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38</a:t>
            </a:fld>
            <a:endParaRPr lang="en-US" altLang="zh-CN" dirty="0"/>
          </a:p>
        </p:txBody>
      </p:sp>
    </p:spTree>
    <p:extLst>
      <p:ext uri="{BB962C8B-B14F-4D97-AF65-F5344CB8AC3E}">
        <p14:creationId xmlns:p14="http://schemas.microsoft.com/office/powerpoint/2010/main" val="15650770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49" y="365126"/>
            <a:ext cx="8191965" cy="1325563"/>
          </a:xfrm>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err="1">
                <a:latin typeface="微软雅黑" panose="020B0503020204020204" pitchFamily="34" charset="-122"/>
                <a:ea typeface="微软雅黑" panose="020B0503020204020204" pitchFamily="34" charset="-122"/>
              </a:rPr>
              <a:t>push_back</a:t>
            </a:r>
            <a:r>
              <a:rPr kumimoji="1" lang="zh-CN" altLang="en-US" b="1" dirty="0">
                <a:latin typeface="微软雅黑" panose="020B0503020204020204" pitchFamily="34" charset="-122"/>
                <a:ea typeface="微软雅黑" panose="020B0503020204020204" pitchFamily="34" charset="-122"/>
              </a:rPr>
              <a:t>失效原理</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39</a:t>
            </a:fld>
            <a:endParaRPr lang="en-US" altLang="zh-CN" dirty="0"/>
          </a:p>
        </p:txBody>
      </p:sp>
      <p:grpSp>
        <p:nvGrpSpPr>
          <p:cNvPr id="4" name="组合 3">
            <a:extLst>
              <a:ext uri="{FF2B5EF4-FFF2-40B4-BE49-F238E27FC236}">
                <a16:creationId xmlns:a16="http://schemas.microsoft.com/office/drawing/2014/main" id="{38A4BD5D-2A12-7E44-BB43-224C6920CDC7}"/>
              </a:ext>
            </a:extLst>
          </p:cNvPr>
          <p:cNvGrpSpPr/>
          <p:nvPr/>
        </p:nvGrpSpPr>
        <p:grpSpPr>
          <a:xfrm>
            <a:off x="2346450" y="2456587"/>
            <a:ext cx="3854825" cy="735106"/>
            <a:chOff x="1353670" y="2312894"/>
            <a:chExt cx="3854825" cy="735106"/>
          </a:xfrm>
        </p:grpSpPr>
        <p:sp>
          <p:nvSpPr>
            <p:cNvPr id="6" name="矩形 2">
              <a:extLst>
                <a:ext uri="{FF2B5EF4-FFF2-40B4-BE49-F238E27FC236}">
                  <a16:creationId xmlns:a16="http://schemas.microsoft.com/office/drawing/2014/main" id="{887BA28E-B3DB-8B41-B06B-D17505134CFE}"/>
                </a:ext>
              </a:extLst>
            </p:cNvPr>
            <p:cNvSpPr/>
            <p:nvPr/>
          </p:nvSpPr>
          <p:spPr>
            <a:xfrm>
              <a:off x="135367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t>1</a:t>
              </a:r>
              <a:endParaRPr lang="zh-CN" altLang="en-US" sz="4400" dirty="0"/>
            </a:p>
          </p:txBody>
        </p:sp>
        <p:sp>
          <p:nvSpPr>
            <p:cNvPr id="7" name="矩形 6">
              <a:extLst>
                <a:ext uri="{FF2B5EF4-FFF2-40B4-BE49-F238E27FC236}">
                  <a16:creationId xmlns:a16="http://schemas.microsoft.com/office/drawing/2014/main" id="{938A370C-EEB2-B24C-8078-9B6CF9630E9E}"/>
                </a:ext>
              </a:extLst>
            </p:cNvPr>
            <p:cNvSpPr/>
            <p:nvPr/>
          </p:nvSpPr>
          <p:spPr>
            <a:xfrm>
              <a:off x="2124635"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solidFill>
                    <a:schemeClr val="tx1"/>
                  </a:solidFill>
                </a:rPr>
                <a:t>2</a:t>
              </a:r>
              <a:endParaRPr lang="zh-CN" altLang="en-US" sz="4400" dirty="0">
                <a:solidFill>
                  <a:schemeClr val="tx1"/>
                </a:solidFill>
              </a:endParaRPr>
            </a:p>
          </p:txBody>
        </p:sp>
        <p:sp>
          <p:nvSpPr>
            <p:cNvPr id="8" name="矩形 7">
              <a:extLst>
                <a:ext uri="{FF2B5EF4-FFF2-40B4-BE49-F238E27FC236}">
                  <a16:creationId xmlns:a16="http://schemas.microsoft.com/office/drawing/2014/main" id="{60B19682-0BF2-9844-93BE-48E521D99627}"/>
                </a:ext>
              </a:extLst>
            </p:cNvPr>
            <p:cNvSpPr/>
            <p:nvPr/>
          </p:nvSpPr>
          <p:spPr>
            <a:xfrm>
              <a:off x="289560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t>3</a:t>
              </a:r>
              <a:endParaRPr lang="zh-CN" altLang="en-US" sz="4400" dirty="0"/>
            </a:p>
          </p:txBody>
        </p:sp>
        <p:sp>
          <p:nvSpPr>
            <p:cNvPr id="9" name="矩形 8">
              <a:extLst>
                <a:ext uri="{FF2B5EF4-FFF2-40B4-BE49-F238E27FC236}">
                  <a16:creationId xmlns:a16="http://schemas.microsoft.com/office/drawing/2014/main" id="{C27966E1-EF84-D743-8D61-1F8CFE8E8EA3}"/>
                </a:ext>
              </a:extLst>
            </p:cNvPr>
            <p:cNvSpPr/>
            <p:nvPr/>
          </p:nvSpPr>
          <p:spPr>
            <a:xfrm>
              <a:off x="3666565"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t>1</a:t>
              </a:r>
              <a:endParaRPr lang="zh-CN" altLang="en-US" sz="4400" dirty="0"/>
            </a:p>
          </p:txBody>
        </p:sp>
        <p:sp>
          <p:nvSpPr>
            <p:cNvPr id="10" name="矩形 9">
              <a:extLst>
                <a:ext uri="{FF2B5EF4-FFF2-40B4-BE49-F238E27FC236}">
                  <a16:creationId xmlns:a16="http://schemas.microsoft.com/office/drawing/2014/main" id="{3AFDCF15-A4E1-DD4E-9478-29CAF87AA7AD}"/>
                </a:ext>
              </a:extLst>
            </p:cNvPr>
            <p:cNvSpPr/>
            <p:nvPr/>
          </p:nvSpPr>
          <p:spPr>
            <a:xfrm>
              <a:off x="4437530" y="2312894"/>
              <a:ext cx="770965" cy="735106"/>
            </a:xfrm>
            <a:prstGeom prst="rect">
              <a:avLst/>
            </a:prstGeom>
            <a:ln w="38100">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4400" dirty="0"/>
            </a:p>
          </p:txBody>
        </p:sp>
      </p:grpSp>
      <p:grpSp>
        <p:nvGrpSpPr>
          <p:cNvPr id="13" name="组合 26">
            <a:extLst>
              <a:ext uri="{FF2B5EF4-FFF2-40B4-BE49-F238E27FC236}">
                <a16:creationId xmlns:a16="http://schemas.microsoft.com/office/drawing/2014/main" id="{1B0E8340-41A9-954B-9B65-9096AC75BDD0}"/>
              </a:ext>
            </a:extLst>
          </p:cNvPr>
          <p:cNvGrpSpPr/>
          <p:nvPr/>
        </p:nvGrpSpPr>
        <p:grpSpPr>
          <a:xfrm>
            <a:off x="1668373" y="5090235"/>
            <a:ext cx="6167720" cy="735107"/>
            <a:chOff x="1353670" y="2312893"/>
            <a:chExt cx="6167720" cy="735107"/>
          </a:xfrm>
        </p:grpSpPr>
        <p:sp>
          <p:nvSpPr>
            <p:cNvPr id="14" name="矩形 27">
              <a:extLst>
                <a:ext uri="{FF2B5EF4-FFF2-40B4-BE49-F238E27FC236}">
                  <a16:creationId xmlns:a16="http://schemas.microsoft.com/office/drawing/2014/main" id="{30755CB7-F965-5145-9582-2F211977DBAB}"/>
                </a:ext>
              </a:extLst>
            </p:cNvPr>
            <p:cNvSpPr/>
            <p:nvPr/>
          </p:nvSpPr>
          <p:spPr>
            <a:xfrm>
              <a:off x="135367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t>1</a:t>
              </a:r>
              <a:endParaRPr lang="zh-CN" altLang="en-US" sz="4400" dirty="0"/>
            </a:p>
          </p:txBody>
        </p:sp>
        <p:sp>
          <p:nvSpPr>
            <p:cNvPr id="15" name="矩形 28">
              <a:extLst>
                <a:ext uri="{FF2B5EF4-FFF2-40B4-BE49-F238E27FC236}">
                  <a16:creationId xmlns:a16="http://schemas.microsoft.com/office/drawing/2014/main" id="{81DD074F-75AC-5141-9FF7-168623021A0F}"/>
                </a:ext>
              </a:extLst>
            </p:cNvPr>
            <p:cNvSpPr/>
            <p:nvPr/>
          </p:nvSpPr>
          <p:spPr>
            <a:xfrm>
              <a:off x="2124635"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solidFill>
                    <a:schemeClr val="tx1"/>
                  </a:solidFill>
                </a:rPr>
                <a:t>2</a:t>
              </a:r>
              <a:endParaRPr lang="zh-CN" altLang="en-US" sz="4400" dirty="0">
                <a:solidFill>
                  <a:schemeClr val="tx1"/>
                </a:solidFill>
              </a:endParaRPr>
            </a:p>
          </p:txBody>
        </p:sp>
        <p:sp>
          <p:nvSpPr>
            <p:cNvPr id="16" name="矩形 29">
              <a:extLst>
                <a:ext uri="{FF2B5EF4-FFF2-40B4-BE49-F238E27FC236}">
                  <a16:creationId xmlns:a16="http://schemas.microsoft.com/office/drawing/2014/main" id="{9FF02690-5C7B-774C-B113-E1C0503C8553}"/>
                </a:ext>
              </a:extLst>
            </p:cNvPr>
            <p:cNvSpPr/>
            <p:nvPr/>
          </p:nvSpPr>
          <p:spPr>
            <a:xfrm>
              <a:off x="289560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solidFill>
                    <a:schemeClr val="tx1"/>
                  </a:solidFill>
                </a:rPr>
                <a:t>3</a:t>
              </a:r>
              <a:endParaRPr lang="zh-CN" altLang="en-US" sz="4400" dirty="0">
                <a:solidFill>
                  <a:schemeClr val="tx1"/>
                </a:solidFill>
              </a:endParaRPr>
            </a:p>
          </p:txBody>
        </p:sp>
        <p:sp>
          <p:nvSpPr>
            <p:cNvPr id="17" name="矩形 30">
              <a:extLst>
                <a:ext uri="{FF2B5EF4-FFF2-40B4-BE49-F238E27FC236}">
                  <a16:creationId xmlns:a16="http://schemas.microsoft.com/office/drawing/2014/main" id="{E3353956-60B2-0049-BF03-588B52D35B95}"/>
                </a:ext>
              </a:extLst>
            </p:cNvPr>
            <p:cNvSpPr/>
            <p:nvPr/>
          </p:nvSpPr>
          <p:spPr>
            <a:xfrm>
              <a:off x="3666565"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solidFill>
                    <a:schemeClr val="tx1"/>
                  </a:solidFill>
                </a:rPr>
                <a:t>1</a:t>
              </a:r>
              <a:endParaRPr lang="zh-CN" altLang="en-US" sz="4400" dirty="0">
                <a:solidFill>
                  <a:schemeClr val="tx1"/>
                </a:solidFill>
              </a:endParaRPr>
            </a:p>
          </p:txBody>
        </p:sp>
        <p:sp>
          <p:nvSpPr>
            <p:cNvPr id="18" name="矩形 31">
              <a:extLst>
                <a:ext uri="{FF2B5EF4-FFF2-40B4-BE49-F238E27FC236}">
                  <a16:creationId xmlns:a16="http://schemas.microsoft.com/office/drawing/2014/main" id="{3D68B00C-907F-234A-ACEC-9DBECFD07990}"/>
                </a:ext>
              </a:extLst>
            </p:cNvPr>
            <p:cNvSpPr/>
            <p:nvPr/>
          </p:nvSpPr>
          <p:spPr>
            <a:xfrm>
              <a:off x="443753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solidFill>
                    <a:srgbClr val="FF0000"/>
                  </a:solidFill>
                </a:rPr>
                <a:t>2</a:t>
              </a:r>
              <a:endParaRPr lang="zh-CN" altLang="en-US" sz="4400" dirty="0">
                <a:solidFill>
                  <a:srgbClr val="FF0000"/>
                </a:solidFill>
              </a:endParaRPr>
            </a:p>
          </p:txBody>
        </p:sp>
        <p:sp>
          <p:nvSpPr>
            <p:cNvPr id="19" name="矩形 32">
              <a:extLst>
                <a:ext uri="{FF2B5EF4-FFF2-40B4-BE49-F238E27FC236}">
                  <a16:creationId xmlns:a16="http://schemas.microsoft.com/office/drawing/2014/main" id="{AA28DAD4-E8E3-6D4A-9D88-F24B545F86FA}"/>
                </a:ext>
              </a:extLst>
            </p:cNvPr>
            <p:cNvSpPr/>
            <p:nvPr/>
          </p:nvSpPr>
          <p:spPr>
            <a:xfrm>
              <a:off x="5208495"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4400"/>
            </a:p>
          </p:txBody>
        </p:sp>
        <p:sp>
          <p:nvSpPr>
            <p:cNvPr id="20" name="矩形 33">
              <a:extLst>
                <a:ext uri="{FF2B5EF4-FFF2-40B4-BE49-F238E27FC236}">
                  <a16:creationId xmlns:a16="http://schemas.microsoft.com/office/drawing/2014/main" id="{868173C4-E5C8-9046-AB9F-886B2792A275}"/>
                </a:ext>
              </a:extLst>
            </p:cNvPr>
            <p:cNvSpPr/>
            <p:nvPr/>
          </p:nvSpPr>
          <p:spPr>
            <a:xfrm>
              <a:off x="597946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4400"/>
            </a:p>
          </p:txBody>
        </p:sp>
        <p:sp>
          <p:nvSpPr>
            <p:cNvPr id="37" name="矩形 33">
              <a:extLst>
                <a:ext uri="{FF2B5EF4-FFF2-40B4-BE49-F238E27FC236}">
                  <a16:creationId xmlns:a16="http://schemas.microsoft.com/office/drawing/2014/main" id="{868AA9D4-D28D-1A4C-8745-5447136C2D1D}"/>
                </a:ext>
              </a:extLst>
            </p:cNvPr>
            <p:cNvSpPr/>
            <p:nvPr/>
          </p:nvSpPr>
          <p:spPr>
            <a:xfrm>
              <a:off x="6750425" y="2312893"/>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4400"/>
            </a:p>
          </p:txBody>
        </p:sp>
      </p:grpSp>
      <p:cxnSp>
        <p:nvCxnSpPr>
          <p:cNvPr id="21" name="直接箭头连接符 35">
            <a:extLst>
              <a:ext uri="{FF2B5EF4-FFF2-40B4-BE49-F238E27FC236}">
                <a16:creationId xmlns:a16="http://schemas.microsoft.com/office/drawing/2014/main" id="{12D9011E-57C1-1348-B699-EB8E28A608F8}"/>
              </a:ext>
            </a:extLst>
          </p:cNvPr>
          <p:cNvCxnSpPr>
            <a:cxnSpLocks/>
          </p:cNvCxnSpPr>
          <p:nvPr/>
        </p:nvCxnSpPr>
        <p:spPr>
          <a:xfrm>
            <a:off x="5836553" y="1834382"/>
            <a:ext cx="0" cy="62220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22" name="文本框 36">
            <a:extLst>
              <a:ext uri="{FF2B5EF4-FFF2-40B4-BE49-F238E27FC236}">
                <a16:creationId xmlns:a16="http://schemas.microsoft.com/office/drawing/2014/main" id="{6EA50726-8092-094A-B705-980D5FFB271C}"/>
              </a:ext>
            </a:extLst>
          </p:cNvPr>
          <p:cNvSpPr txBox="1"/>
          <p:nvPr/>
        </p:nvSpPr>
        <p:spPr>
          <a:xfrm>
            <a:off x="5830390" y="1613978"/>
            <a:ext cx="3098925" cy="1200329"/>
          </a:xfrm>
          <a:prstGeom prst="rect">
            <a:avLst/>
          </a:prstGeom>
          <a:noFill/>
        </p:spPr>
        <p:txBody>
          <a:bodyPr wrap="none" rtlCol="0">
            <a:spAutoFit/>
          </a:bodyPr>
          <a:lstStyle/>
          <a:p>
            <a:r>
              <a:rPr lang="zh-CN" altLang="en-US" sz="3600" dirty="0">
                <a:solidFill>
                  <a:srgbClr val="FF0000"/>
                </a:solidFill>
                <a:latin typeface="华文楷体" panose="02010600040101010101" pitchFamily="2" charset="-122"/>
                <a:ea typeface="华文楷体" panose="02010600040101010101" pitchFamily="2" charset="-122"/>
              </a:rPr>
              <a:t>增加 </a:t>
            </a:r>
            <a:r>
              <a:rPr lang="en-US" altLang="zh-CN" sz="2800" dirty="0" err="1">
                <a:latin typeface="华文楷体" panose="02010600040101010101" pitchFamily="2" charset="-122"/>
                <a:ea typeface="华文楷体" panose="02010600040101010101" pitchFamily="2" charset="-122"/>
              </a:rPr>
              <a:t>push_back</a:t>
            </a:r>
            <a:r>
              <a:rPr lang="en-US" altLang="zh-CN" sz="2800" dirty="0">
                <a:latin typeface="华文楷体" panose="02010600040101010101" pitchFamily="2" charset="-122"/>
                <a:ea typeface="华文楷体" panose="02010600040101010101" pitchFamily="2" charset="-122"/>
              </a:rPr>
              <a:t>(2)</a:t>
            </a:r>
            <a:endParaRPr lang="zh-CN" altLang="en-US" sz="2800" dirty="0">
              <a:latin typeface="华文楷体" panose="02010600040101010101" pitchFamily="2" charset="-122"/>
              <a:ea typeface="华文楷体" panose="02010600040101010101" pitchFamily="2" charset="-122"/>
            </a:endParaRPr>
          </a:p>
          <a:p>
            <a:endParaRPr lang="zh-CN" altLang="en-US" sz="3600" dirty="0">
              <a:solidFill>
                <a:srgbClr val="FF0000"/>
              </a:solidFill>
              <a:latin typeface="华文楷体" panose="02010600040101010101" pitchFamily="2" charset="-122"/>
              <a:ea typeface="华文楷体" panose="02010600040101010101" pitchFamily="2" charset="-122"/>
            </a:endParaRPr>
          </a:p>
        </p:txBody>
      </p:sp>
      <p:sp>
        <p:nvSpPr>
          <p:cNvPr id="24" name="文本框 41">
            <a:extLst>
              <a:ext uri="{FF2B5EF4-FFF2-40B4-BE49-F238E27FC236}">
                <a16:creationId xmlns:a16="http://schemas.microsoft.com/office/drawing/2014/main" id="{038F2F62-A22C-7A47-ABA8-29A86179460D}"/>
              </a:ext>
            </a:extLst>
          </p:cNvPr>
          <p:cNvSpPr txBox="1"/>
          <p:nvPr/>
        </p:nvSpPr>
        <p:spPr>
          <a:xfrm>
            <a:off x="1103763" y="3737246"/>
            <a:ext cx="6955750" cy="461665"/>
          </a:xfrm>
          <a:prstGeom prst="rect">
            <a:avLst/>
          </a:prstGeom>
          <a:noFill/>
        </p:spPr>
        <p:txBody>
          <a:bodyPr wrap="none" rtlCol="0">
            <a:spAutoFit/>
          </a:bodyPr>
          <a:lstStyle/>
          <a:p>
            <a:r>
              <a:rPr lang="zh-CN" altLang="en-US" sz="2400" dirty="0">
                <a:latin typeface="华文楷体" panose="02010600040101010101" pitchFamily="2" charset="-122"/>
                <a:ea typeface="华文楷体" panose="02010600040101010101" pitchFamily="2" charset="-122"/>
              </a:rPr>
              <a:t>开辟新倍增内存并复制已有数据，</a:t>
            </a:r>
            <a:r>
              <a:rPr lang="zh-CN" altLang="en-US" sz="2400" dirty="0">
                <a:solidFill>
                  <a:srgbClr val="FF0000"/>
                </a:solidFill>
                <a:latin typeface="华文楷体" panose="02010600040101010101" pitchFamily="2" charset="-122"/>
                <a:ea typeface="华文楷体" panose="02010600040101010101" pitchFamily="2" charset="-122"/>
              </a:rPr>
              <a:t>所有迭代器失效</a:t>
            </a:r>
          </a:p>
        </p:txBody>
      </p:sp>
      <p:sp>
        <p:nvSpPr>
          <p:cNvPr id="30" name="文本框 41">
            <a:extLst>
              <a:ext uri="{FF2B5EF4-FFF2-40B4-BE49-F238E27FC236}">
                <a16:creationId xmlns:a16="http://schemas.microsoft.com/office/drawing/2014/main" id="{47DAB039-28E9-304B-AF55-4AC8917436D1}"/>
              </a:ext>
            </a:extLst>
          </p:cNvPr>
          <p:cNvSpPr txBox="1"/>
          <p:nvPr/>
        </p:nvSpPr>
        <p:spPr>
          <a:xfrm>
            <a:off x="5387785" y="3191693"/>
            <a:ext cx="843501" cy="461665"/>
          </a:xfrm>
          <a:prstGeom prst="rect">
            <a:avLst/>
          </a:prstGeom>
          <a:noFill/>
        </p:spPr>
        <p:txBody>
          <a:bodyPr wrap="none" rtlCol="0">
            <a:spAutoFit/>
          </a:bodyPr>
          <a:lstStyle/>
          <a:p>
            <a:r>
              <a:rPr lang="en-US" altLang="zh-CN" sz="2400" dirty="0">
                <a:latin typeface="华文楷体" panose="02010600040101010101" pitchFamily="2" charset="-122"/>
                <a:ea typeface="华文楷体" panose="02010600040101010101" pitchFamily="2" charset="-122"/>
              </a:rPr>
              <a:t>end()</a:t>
            </a:r>
            <a:endParaRPr lang="zh-CN" altLang="en-US" sz="2400" dirty="0">
              <a:latin typeface="华文楷体" panose="02010600040101010101" pitchFamily="2" charset="-122"/>
              <a:ea typeface="华文楷体" panose="02010600040101010101" pitchFamily="2" charset="-122"/>
            </a:endParaRPr>
          </a:p>
        </p:txBody>
      </p:sp>
      <p:sp>
        <p:nvSpPr>
          <p:cNvPr id="31" name="文本框 41">
            <a:extLst>
              <a:ext uri="{FF2B5EF4-FFF2-40B4-BE49-F238E27FC236}">
                <a16:creationId xmlns:a16="http://schemas.microsoft.com/office/drawing/2014/main" id="{E269D4A9-19F0-4643-A776-FEB7FC8BD21B}"/>
              </a:ext>
            </a:extLst>
          </p:cNvPr>
          <p:cNvSpPr txBox="1"/>
          <p:nvPr/>
        </p:nvSpPr>
        <p:spPr>
          <a:xfrm>
            <a:off x="2250809" y="3198167"/>
            <a:ext cx="1077539" cy="461665"/>
          </a:xfrm>
          <a:prstGeom prst="rect">
            <a:avLst/>
          </a:prstGeom>
          <a:noFill/>
        </p:spPr>
        <p:txBody>
          <a:bodyPr wrap="none" rtlCol="0">
            <a:spAutoFit/>
          </a:bodyPr>
          <a:lstStyle/>
          <a:p>
            <a:r>
              <a:rPr lang="en-US" altLang="zh-CN" sz="2400" dirty="0">
                <a:latin typeface="华文楷体" panose="02010600040101010101" pitchFamily="2" charset="-122"/>
                <a:ea typeface="华文楷体" panose="02010600040101010101" pitchFamily="2" charset="-122"/>
              </a:rPr>
              <a:t>begin()</a:t>
            </a:r>
            <a:endParaRPr lang="zh-CN" altLang="en-US" sz="2400" dirty="0">
              <a:latin typeface="华文楷体" panose="02010600040101010101" pitchFamily="2" charset="-122"/>
              <a:ea typeface="华文楷体" panose="02010600040101010101" pitchFamily="2" charset="-122"/>
            </a:endParaRPr>
          </a:p>
        </p:txBody>
      </p:sp>
      <p:cxnSp>
        <p:nvCxnSpPr>
          <p:cNvPr id="32" name="直接箭头连接符 35">
            <a:extLst>
              <a:ext uri="{FF2B5EF4-FFF2-40B4-BE49-F238E27FC236}">
                <a16:creationId xmlns:a16="http://schemas.microsoft.com/office/drawing/2014/main" id="{C0B08B6F-5EBE-294A-BE9B-E7BA5C278E6D}"/>
              </a:ext>
            </a:extLst>
          </p:cNvPr>
          <p:cNvCxnSpPr>
            <a:cxnSpLocks/>
          </p:cNvCxnSpPr>
          <p:nvPr/>
        </p:nvCxnSpPr>
        <p:spPr>
          <a:xfrm>
            <a:off x="5039348" y="1834382"/>
            <a:ext cx="0" cy="622205"/>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33" name="直接箭头连接符 35">
            <a:extLst>
              <a:ext uri="{FF2B5EF4-FFF2-40B4-BE49-F238E27FC236}">
                <a16:creationId xmlns:a16="http://schemas.microsoft.com/office/drawing/2014/main" id="{96A8F814-C701-FE47-984E-EE316D01FEC9}"/>
              </a:ext>
            </a:extLst>
          </p:cNvPr>
          <p:cNvCxnSpPr>
            <a:cxnSpLocks/>
          </p:cNvCxnSpPr>
          <p:nvPr/>
        </p:nvCxnSpPr>
        <p:spPr>
          <a:xfrm>
            <a:off x="2741146" y="1834382"/>
            <a:ext cx="0" cy="622205"/>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B6239492-3229-244D-9701-B77C21E386EB}"/>
              </a:ext>
            </a:extLst>
          </p:cNvPr>
          <p:cNvCxnSpPr/>
          <p:nvPr/>
        </p:nvCxnSpPr>
        <p:spPr>
          <a:xfrm>
            <a:off x="2741146" y="1944158"/>
            <a:ext cx="229204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6" name="文本框 41">
            <a:extLst>
              <a:ext uri="{FF2B5EF4-FFF2-40B4-BE49-F238E27FC236}">
                <a16:creationId xmlns:a16="http://schemas.microsoft.com/office/drawing/2014/main" id="{8D4DEEA6-5E9D-F542-8B33-D826465CDF07}"/>
              </a:ext>
            </a:extLst>
          </p:cNvPr>
          <p:cNvSpPr txBox="1"/>
          <p:nvPr/>
        </p:nvSpPr>
        <p:spPr>
          <a:xfrm>
            <a:off x="3260231" y="1482493"/>
            <a:ext cx="1253869" cy="461665"/>
          </a:xfrm>
          <a:prstGeom prst="rect">
            <a:avLst/>
          </a:prstGeom>
          <a:noFill/>
        </p:spPr>
        <p:txBody>
          <a:bodyPr wrap="none" rtlCol="0">
            <a:spAutoFit/>
          </a:bodyPr>
          <a:lstStyle/>
          <a:p>
            <a:r>
              <a:rPr lang="en-US" altLang="zh-CN" sz="2400" dirty="0">
                <a:latin typeface="华文楷体" panose="02010600040101010101" pitchFamily="2" charset="-122"/>
                <a:ea typeface="华文楷体" panose="02010600040101010101" pitchFamily="2" charset="-122"/>
              </a:rPr>
              <a:t>capacity</a:t>
            </a:r>
            <a:endParaRPr lang="zh-CN" altLang="en-US" sz="2400" dirty="0">
              <a:latin typeface="华文楷体" panose="02010600040101010101" pitchFamily="2" charset="-122"/>
              <a:ea typeface="华文楷体" panose="02010600040101010101" pitchFamily="2" charset="-122"/>
            </a:endParaRPr>
          </a:p>
        </p:txBody>
      </p:sp>
      <p:cxnSp>
        <p:nvCxnSpPr>
          <p:cNvPr id="39" name="直接箭头连接符 35">
            <a:extLst>
              <a:ext uri="{FF2B5EF4-FFF2-40B4-BE49-F238E27FC236}">
                <a16:creationId xmlns:a16="http://schemas.microsoft.com/office/drawing/2014/main" id="{912147E2-9713-804A-BED1-957D0A14E04F}"/>
              </a:ext>
            </a:extLst>
          </p:cNvPr>
          <p:cNvCxnSpPr>
            <a:cxnSpLocks/>
          </p:cNvCxnSpPr>
          <p:nvPr/>
        </p:nvCxnSpPr>
        <p:spPr>
          <a:xfrm>
            <a:off x="7450268" y="4660728"/>
            <a:ext cx="0" cy="414614"/>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40" name="直接箭头连接符 35">
            <a:extLst>
              <a:ext uri="{FF2B5EF4-FFF2-40B4-BE49-F238E27FC236}">
                <a16:creationId xmlns:a16="http://schemas.microsoft.com/office/drawing/2014/main" id="{7BC7F8E6-5AD4-354E-BD83-3CE01215A7B8}"/>
              </a:ext>
            </a:extLst>
          </p:cNvPr>
          <p:cNvCxnSpPr>
            <a:cxnSpLocks/>
          </p:cNvCxnSpPr>
          <p:nvPr/>
        </p:nvCxnSpPr>
        <p:spPr>
          <a:xfrm>
            <a:off x="2061372" y="4660728"/>
            <a:ext cx="7860" cy="414614"/>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9C738D01-B804-FD46-950F-A0607207426D}"/>
              </a:ext>
            </a:extLst>
          </p:cNvPr>
          <p:cNvCxnSpPr>
            <a:cxnSpLocks/>
          </p:cNvCxnSpPr>
          <p:nvPr/>
        </p:nvCxnSpPr>
        <p:spPr>
          <a:xfrm>
            <a:off x="2069232" y="4781988"/>
            <a:ext cx="538103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2" name="文本框 41">
            <a:extLst>
              <a:ext uri="{FF2B5EF4-FFF2-40B4-BE49-F238E27FC236}">
                <a16:creationId xmlns:a16="http://schemas.microsoft.com/office/drawing/2014/main" id="{74EFEDD3-3CC9-7E4B-858E-E69E2E6E377C}"/>
              </a:ext>
            </a:extLst>
          </p:cNvPr>
          <p:cNvSpPr txBox="1"/>
          <p:nvPr/>
        </p:nvSpPr>
        <p:spPr>
          <a:xfrm>
            <a:off x="4152290" y="4304287"/>
            <a:ext cx="1253869" cy="461665"/>
          </a:xfrm>
          <a:prstGeom prst="rect">
            <a:avLst/>
          </a:prstGeom>
          <a:noFill/>
        </p:spPr>
        <p:txBody>
          <a:bodyPr wrap="none" rtlCol="0">
            <a:spAutoFit/>
          </a:bodyPr>
          <a:lstStyle/>
          <a:p>
            <a:r>
              <a:rPr lang="en-US" altLang="zh-CN" sz="2400" dirty="0">
                <a:latin typeface="华文楷体" panose="02010600040101010101" pitchFamily="2" charset="-122"/>
                <a:ea typeface="华文楷体" panose="02010600040101010101" pitchFamily="2" charset="-122"/>
              </a:rPr>
              <a:t>capacity</a:t>
            </a:r>
            <a:endParaRPr lang="zh-CN" altLang="en-US" sz="2400" dirty="0">
              <a:latin typeface="华文楷体" panose="02010600040101010101" pitchFamily="2" charset="-122"/>
              <a:ea typeface="华文楷体" panose="02010600040101010101" pitchFamily="2" charset="-122"/>
            </a:endParaRPr>
          </a:p>
        </p:txBody>
      </p:sp>
      <p:sp>
        <p:nvSpPr>
          <p:cNvPr id="12" name="文本框 11">
            <a:extLst>
              <a:ext uri="{FF2B5EF4-FFF2-40B4-BE49-F238E27FC236}">
                <a16:creationId xmlns:a16="http://schemas.microsoft.com/office/drawing/2014/main" id="{C3E7CAE1-0FE2-4C70-B750-A2D4CB43FB61}"/>
              </a:ext>
            </a:extLst>
          </p:cNvPr>
          <p:cNvSpPr txBox="1"/>
          <p:nvPr/>
        </p:nvSpPr>
        <p:spPr>
          <a:xfrm>
            <a:off x="615687" y="2562530"/>
            <a:ext cx="1534459" cy="523220"/>
          </a:xfrm>
          <a:prstGeom prst="rect">
            <a:avLst/>
          </a:prstGeom>
          <a:noFill/>
        </p:spPr>
        <p:txBody>
          <a:bodyPr wrap="none" rtlCol="0">
            <a:spAutoFit/>
          </a:bodyPr>
          <a:lstStyle/>
          <a:p>
            <a:r>
              <a:rPr lang="en-US" altLang="zh-CN" sz="2800" dirty="0"/>
              <a:t>Address1</a:t>
            </a:r>
            <a:endParaRPr lang="zh-CN" altLang="en-US" sz="2800" dirty="0"/>
          </a:p>
        </p:txBody>
      </p:sp>
      <p:sp>
        <p:nvSpPr>
          <p:cNvPr id="44" name="文本框 43">
            <a:extLst>
              <a:ext uri="{FF2B5EF4-FFF2-40B4-BE49-F238E27FC236}">
                <a16:creationId xmlns:a16="http://schemas.microsoft.com/office/drawing/2014/main" id="{E5F4300B-6038-4573-97AF-B4B8A97304F6}"/>
              </a:ext>
            </a:extLst>
          </p:cNvPr>
          <p:cNvSpPr txBox="1"/>
          <p:nvPr/>
        </p:nvSpPr>
        <p:spPr>
          <a:xfrm>
            <a:off x="133914" y="5196178"/>
            <a:ext cx="1534459" cy="523220"/>
          </a:xfrm>
          <a:prstGeom prst="rect">
            <a:avLst/>
          </a:prstGeom>
          <a:noFill/>
        </p:spPr>
        <p:txBody>
          <a:bodyPr wrap="none" rtlCol="0">
            <a:spAutoFit/>
          </a:bodyPr>
          <a:lstStyle/>
          <a:p>
            <a:r>
              <a:rPr lang="en-US" altLang="zh-CN" sz="2800" dirty="0"/>
              <a:t>Address2</a:t>
            </a:r>
            <a:endParaRPr lang="zh-CN" altLang="en-US" sz="2800" dirty="0"/>
          </a:p>
        </p:txBody>
      </p:sp>
    </p:spTree>
    <p:extLst>
      <p:ext uri="{BB962C8B-B14F-4D97-AF65-F5344CB8AC3E}">
        <p14:creationId xmlns:p14="http://schemas.microsoft.com/office/powerpoint/2010/main" val="1091504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回顾：类模板</a:t>
            </a:r>
          </a:p>
        </p:txBody>
      </p:sp>
      <p:sp>
        <p:nvSpPr>
          <p:cNvPr id="3" name="内容占位符 2"/>
          <p:cNvSpPr>
            <a:spLocks noGrp="1"/>
          </p:cNvSpPr>
          <p:nvPr>
            <p:ph idx="1"/>
          </p:nvPr>
        </p:nvSpPr>
        <p:spPr>
          <a:xfrm>
            <a:off x="611560" y="1477708"/>
            <a:ext cx="8047806" cy="5243768"/>
          </a:xfrm>
        </p:spPr>
        <p:txBody>
          <a:bodyPr>
            <a:normAutofit fontScale="92500" lnSpcReduction="10000"/>
          </a:bodyPr>
          <a:lstStyle/>
          <a:p>
            <a:pPr>
              <a:lnSpc>
                <a:spcPct val="110000"/>
              </a:lnSpc>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在定义类时也可以将一些类型信息抽取出来，用模板参数来替换，从而使类更具通用性。这种类被称为“类模板”。例如：</a:t>
            </a:r>
            <a:endParaRPr kumimoji="1" lang="en-US" altLang="zh-CN" b="1" dirty="0">
              <a:solidFill>
                <a:srgbClr val="003366"/>
              </a:solidFill>
              <a:latin typeface="华文楷体" panose="02010600040101010101" pitchFamily="2" charset="-122"/>
              <a:ea typeface="华文楷体" panose="02010600040101010101" pitchFamily="2" charset="-122"/>
            </a:endParaRPr>
          </a:p>
          <a:p>
            <a:pPr marL="457200" lvl="1" indent="0">
              <a:buNone/>
            </a:pPr>
            <a:r>
              <a:rPr lang="en-US" altLang="zh-CN" sz="2000" dirty="0">
                <a:solidFill>
                  <a:srgbClr val="6E200D"/>
                </a:solidFill>
                <a:latin typeface="Consolas" charset="0"/>
                <a:ea typeface="Consolas" charset="0"/>
                <a:cs typeface="Consolas" charset="0"/>
              </a:rPr>
              <a:t>#include </a:t>
            </a:r>
            <a:r>
              <a:rPr lang="en-US" altLang="zh-CN" sz="2000" dirty="0">
                <a:solidFill>
                  <a:srgbClr val="BA0011"/>
                </a:solidFill>
                <a:latin typeface="Consolas" charset="0"/>
                <a:ea typeface="Consolas" charset="0"/>
                <a:cs typeface="Consolas" charset="0"/>
              </a:rPr>
              <a:t>&lt;iostream&gt;</a:t>
            </a:r>
            <a:endParaRPr lang="en-US" altLang="zh-CN" sz="2000" dirty="0">
              <a:solidFill>
                <a:srgbClr val="6E200D"/>
              </a:solidFill>
              <a:latin typeface="Consolas" charset="0"/>
              <a:ea typeface="Consolas" charset="0"/>
              <a:cs typeface="Consolas" charset="0"/>
            </a:endParaRPr>
          </a:p>
          <a:p>
            <a:pPr marL="457200" lvl="1" indent="0">
              <a:buNone/>
            </a:pPr>
            <a:r>
              <a:rPr lang="en-US" altLang="zh-CN" sz="2000" dirty="0">
                <a:solidFill>
                  <a:srgbClr val="B40062"/>
                </a:solidFill>
                <a:latin typeface="Consolas" charset="0"/>
                <a:ea typeface="Consolas" charset="0"/>
                <a:cs typeface="Consolas" charset="0"/>
              </a:rPr>
              <a:t>using</a:t>
            </a:r>
            <a:r>
              <a:rPr lang="en-US" altLang="zh-CN" sz="2000" dirty="0">
                <a:solidFill>
                  <a:srgbClr val="000000"/>
                </a:solidFill>
                <a:latin typeface="Consolas" charset="0"/>
                <a:ea typeface="Consolas" charset="0"/>
                <a:cs typeface="Consolas" charset="0"/>
              </a:rPr>
              <a:t> </a:t>
            </a:r>
            <a:r>
              <a:rPr lang="en-US" altLang="zh-CN" sz="2000" dirty="0">
                <a:solidFill>
                  <a:srgbClr val="B40062"/>
                </a:solidFill>
                <a:latin typeface="Consolas" charset="0"/>
                <a:ea typeface="Consolas" charset="0"/>
                <a:cs typeface="Consolas" charset="0"/>
              </a:rPr>
              <a:t>namespace</a:t>
            </a:r>
            <a:r>
              <a:rPr lang="en-US" altLang="zh-CN" sz="2000" dirty="0">
                <a:solidFill>
                  <a:srgbClr val="000000"/>
                </a:solidFill>
                <a:latin typeface="Consolas" charset="0"/>
                <a:ea typeface="Consolas" charset="0"/>
                <a:cs typeface="Consolas" charset="0"/>
              </a:rPr>
              <a:t> std;</a:t>
            </a:r>
          </a:p>
          <a:p>
            <a:pPr marL="457200" lvl="1" indent="0">
              <a:buNone/>
            </a:pPr>
            <a:endParaRPr kumimoji="1" lang="en-US" altLang="zh-CN" sz="2000"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sz="2000" dirty="0">
                <a:solidFill>
                  <a:srgbClr val="FF0000"/>
                </a:solidFill>
                <a:latin typeface="Consolas" panose="020B0609020204030204" pitchFamily="49" charset="0"/>
                <a:ea typeface="华文楷体" panose="02010600040101010101" pitchFamily="2" charset="-122"/>
              </a:rPr>
              <a:t>template</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&lt;</a:t>
            </a:r>
            <a:r>
              <a:rPr kumimoji="1" lang="en-US" altLang="zh-CN" sz="2000" dirty="0" err="1">
                <a:solidFill>
                  <a:srgbClr val="FF0000"/>
                </a:solidFill>
                <a:latin typeface="Consolas" panose="020B0609020204030204" pitchFamily="49" charset="0"/>
                <a:ea typeface="华文楷体" panose="02010600040101010101" pitchFamily="2" charset="-122"/>
              </a:rPr>
              <a:t>typename</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T&gt;</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class</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t>
            </a:r>
            <a:endParaRPr kumimoji="1" lang="zh-CN" altLang="en-US" sz="2000" dirty="0">
              <a:latin typeface="Consolas" panose="020B0609020204030204" pitchFamily="49" charset="0"/>
              <a:ea typeface="华文楷体" panose="02010600040101010101" pitchFamily="2" charset="-122"/>
            </a:endParaRPr>
          </a:p>
          <a:p>
            <a:pPr marL="457200" lvl="1" indent="0">
              <a:buNone/>
            </a:pPr>
            <a:r>
              <a:rPr kumimoji="1" lang="zh-CN" altLang="en-US" sz="2000" dirty="0">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T</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data;</a:t>
            </a:r>
            <a:endParaRPr kumimoji="1" lang="zh-CN" altLang="en-US" sz="2000"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sz="2000" dirty="0">
                <a:latin typeface="Consolas" panose="020B0609020204030204" pitchFamily="49" charset="0"/>
                <a:ea typeface="华文楷体" panose="02010600040101010101" pitchFamily="2" charset="-122"/>
              </a:rPr>
              <a:t>public:</a:t>
            </a:r>
            <a:endParaRPr kumimoji="1" lang="zh-CN" altLang="en-US" sz="2000" dirty="0">
              <a:latin typeface="Consolas" panose="020B0609020204030204" pitchFamily="49" charset="0"/>
              <a:ea typeface="华文楷体" panose="02010600040101010101" pitchFamily="2" charset="-122"/>
            </a:endParaRPr>
          </a:p>
          <a:p>
            <a:pPr marL="457200" lvl="1" indent="0">
              <a:buNone/>
            </a:pP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void</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print()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t>
            </a:r>
            <a:r>
              <a:rPr kumimoji="1" lang="zh-CN" altLang="en-US" sz="2000" dirty="0">
                <a:latin typeface="Consolas" panose="020B0609020204030204" pitchFamily="49" charset="0"/>
                <a:ea typeface="华文楷体" panose="02010600040101010101" pitchFamily="2" charset="-122"/>
              </a:rPr>
              <a:t> </a:t>
            </a:r>
            <a:r>
              <a:rPr kumimoji="1" lang="en-US" altLang="zh-CN" sz="2000" dirty="0" err="1">
                <a:latin typeface="Consolas" panose="020B0609020204030204" pitchFamily="49" charset="0"/>
                <a:ea typeface="华文楷体" panose="02010600040101010101" pitchFamily="2" charset="-122"/>
              </a:rPr>
              <a:t>cout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&lt;&lt;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data</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&lt;&lt;</a:t>
            </a:r>
            <a:r>
              <a:rPr kumimoji="1" lang="zh-CN" altLang="en-US" sz="2000" dirty="0">
                <a:latin typeface="Consolas" panose="020B0609020204030204" pitchFamily="49" charset="0"/>
                <a:ea typeface="华文楷体" panose="02010600040101010101" pitchFamily="2" charset="-122"/>
              </a:rPr>
              <a:t> </a:t>
            </a:r>
            <a:r>
              <a:rPr kumimoji="1" lang="en-US" altLang="zh-CN" sz="2000" dirty="0" err="1">
                <a:latin typeface="Consolas" panose="020B0609020204030204" pitchFamily="49" charset="0"/>
                <a:ea typeface="华文楷体" panose="02010600040101010101" pitchFamily="2" charset="-122"/>
              </a:rPr>
              <a:t>endl</a:t>
            </a:r>
            <a:r>
              <a:rPr kumimoji="1" lang="en-US" altLang="zh-CN" sz="2000" dirty="0">
                <a:latin typeface="Consolas" panose="020B0609020204030204" pitchFamily="49" charset="0"/>
                <a:ea typeface="华文楷体" panose="02010600040101010101" pitchFamily="2" charset="-122"/>
              </a:rPr>
              <a: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t>
            </a:r>
            <a:endParaRPr kumimoji="1" lang="zh-CN" altLang="en-US" sz="2000" dirty="0">
              <a:latin typeface="Consolas" panose="020B0609020204030204" pitchFamily="49" charset="0"/>
              <a:ea typeface="华文楷体" panose="02010600040101010101" pitchFamily="2" charset="-122"/>
            </a:endParaRPr>
          </a:p>
          <a:p>
            <a:pPr marL="457200" lvl="1" indent="0">
              <a:buNone/>
            </a:pPr>
            <a:r>
              <a:rPr kumimoji="1" lang="en-US" altLang="zh-CN" sz="2000" dirty="0">
                <a:latin typeface="Consolas" panose="020B0609020204030204" pitchFamily="49" charset="0"/>
                <a:ea typeface="华文楷体" panose="02010600040101010101" pitchFamily="2" charset="-122"/>
              </a:rPr>
              <a:t>};</a:t>
            </a:r>
            <a:r>
              <a:rPr kumimoji="1" lang="zh-CN" altLang="en-US" sz="2000" dirty="0">
                <a:latin typeface="Consolas" panose="020B0609020204030204" pitchFamily="49" charset="0"/>
                <a:ea typeface="华文楷体" panose="02010600040101010101" pitchFamily="2" charset="-122"/>
              </a:rPr>
              <a:t> </a:t>
            </a:r>
            <a:endParaRPr kumimoji="1" lang="en-US" altLang="zh-CN" sz="2000" dirty="0">
              <a:latin typeface="Consolas" panose="020B0609020204030204" pitchFamily="49" charset="0"/>
              <a:ea typeface="华文楷体" panose="02010600040101010101" pitchFamily="2" charset="-122"/>
            </a:endParaRPr>
          </a:p>
          <a:p>
            <a:pPr marL="457200" lvl="1" indent="0">
              <a:buNone/>
            </a:pPr>
            <a:r>
              <a:rPr kumimoji="1" lang="en-US" altLang="zh-CN" sz="2000" dirty="0" err="1">
                <a:latin typeface="Consolas" panose="020B0609020204030204" pitchFamily="49" charset="0"/>
                <a:ea typeface="华文楷体" panose="02010600040101010101" pitchFamily="2" charset="-122"/>
              </a:rPr>
              <a:t>int</a:t>
            </a:r>
            <a:r>
              <a:rPr kumimoji="1" lang="en-US" altLang="zh-CN" sz="2000" dirty="0">
                <a:latin typeface="Consolas" panose="020B0609020204030204" pitchFamily="49" charset="0"/>
                <a:ea typeface="华文楷体" panose="02010600040101010101" pitchFamily="2" charset="-122"/>
              </a:rPr>
              <a:t> main() {</a:t>
            </a:r>
          </a:p>
          <a:p>
            <a:pPr marL="457200" lvl="1" indent="0">
              <a:buNone/>
            </a:pP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a:t>
            </a:r>
            <a:r>
              <a:rPr kumimoji="1" lang="en-US" altLang="zh-CN" sz="2000" dirty="0">
                <a:solidFill>
                  <a:srgbClr val="FF0000"/>
                </a:solidFill>
                <a:latin typeface="Consolas" panose="020B0609020204030204" pitchFamily="49" charset="0"/>
                <a:ea typeface="华文楷体" panose="02010600040101010101" pitchFamily="2" charset="-122"/>
              </a:rPr>
              <a:t>&lt;</a:t>
            </a:r>
            <a:r>
              <a:rPr kumimoji="1" lang="en-US" altLang="zh-CN" sz="2000" dirty="0" err="1">
                <a:solidFill>
                  <a:srgbClr val="FF0000"/>
                </a:solidFill>
                <a:latin typeface="Consolas" panose="020B0609020204030204" pitchFamily="49" charset="0"/>
                <a:ea typeface="华文楷体" panose="02010600040101010101" pitchFamily="2" charset="-122"/>
              </a:rPr>
              <a:t>int</a:t>
            </a:r>
            <a:r>
              <a:rPr kumimoji="1" lang="en-US" altLang="zh-CN" sz="2000" dirty="0">
                <a:solidFill>
                  <a:srgbClr val="FF0000"/>
                </a:solidFill>
                <a:latin typeface="Consolas" panose="020B0609020204030204" pitchFamily="49" charset="0"/>
                <a:ea typeface="华文楷体" panose="02010600040101010101" pitchFamily="2" charset="-122"/>
              </a:rPr>
              <a:t>&gt;</a:t>
            </a:r>
            <a:r>
              <a:rPr kumimoji="1" lang="en-US" altLang="zh-CN" sz="2000" dirty="0">
                <a:latin typeface="Consolas" panose="020B0609020204030204" pitchFamily="49" charset="0"/>
                <a:ea typeface="华文楷体" panose="02010600040101010101" pitchFamily="2" charset="-122"/>
              </a:rPr>
              <a:t> a;</a:t>
            </a:r>
          </a:p>
          <a:p>
            <a:pPr marL="457200" lvl="1" indent="0">
              <a:buNone/>
            </a:pPr>
            <a:r>
              <a:rPr kumimoji="1" lang="zh-CN" altLang="en-US" sz="2000" dirty="0">
                <a:latin typeface="Consolas" panose="020B0609020204030204" pitchFamily="49" charset="0"/>
                <a:ea typeface="华文楷体" panose="02010600040101010101" pitchFamily="2" charset="-122"/>
              </a:rPr>
              <a:t>	</a:t>
            </a:r>
            <a:r>
              <a:rPr kumimoji="1" lang="en-US" altLang="zh-CN" sz="2000" dirty="0" err="1">
                <a:latin typeface="Consolas" panose="020B0609020204030204" pitchFamily="49" charset="0"/>
                <a:ea typeface="华文楷体" panose="02010600040101010101" pitchFamily="2" charset="-122"/>
              </a:rPr>
              <a:t>a.print</a:t>
            </a:r>
            <a:r>
              <a:rPr kumimoji="1" lang="en-US" altLang="zh-CN" sz="2000" dirty="0">
                <a:latin typeface="Consolas" panose="020B0609020204030204" pitchFamily="49" charset="0"/>
                <a:ea typeface="华文楷体" panose="02010600040101010101" pitchFamily="2" charset="-122"/>
              </a:rPr>
              <a:t>();</a:t>
            </a:r>
          </a:p>
          <a:p>
            <a:pPr marL="457200" lvl="1" indent="0">
              <a:buNone/>
            </a:pPr>
            <a:r>
              <a:rPr kumimoji="1" lang="en-US" altLang="zh-CN" sz="2000" dirty="0">
                <a:latin typeface="Consolas" panose="020B0609020204030204" pitchFamily="49" charset="0"/>
                <a:ea typeface="华文楷体" panose="02010600040101010101" pitchFamily="2" charset="-122"/>
              </a:rPr>
              <a:t>	return 0;</a:t>
            </a:r>
          </a:p>
          <a:p>
            <a:pPr marL="457200" lvl="1" indent="0">
              <a:buNone/>
            </a:pPr>
            <a:r>
              <a:rPr kumimoji="1" lang="en-US" altLang="zh-CN" sz="2000" dirty="0">
                <a:latin typeface="Consolas" panose="020B0609020204030204" pitchFamily="49" charset="0"/>
                <a:ea typeface="华文楷体" panose="02010600040101010101" pitchFamily="2" charset="-122"/>
              </a:rPr>
              <a:t>}</a:t>
            </a:r>
            <a:endParaRPr kumimoji="1" lang="zh-CN" altLang="en-US" sz="2000" dirty="0">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4</a:t>
            </a:fld>
            <a:endParaRPr lang="en-US" altLang="zh-CN"/>
          </a:p>
        </p:txBody>
      </p:sp>
    </p:spTree>
    <p:extLst>
      <p:ext uri="{BB962C8B-B14F-4D97-AF65-F5344CB8AC3E}">
        <p14:creationId xmlns:p14="http://schemas.microsoft.com/office/powerpoint/2010/main" val="23257918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迭代器：失效</a:t>
            </a:r>
          </a:p>
        </p:txBody>
      </p:sp>
      <p:sp>
        <p:nvSpPr>
          <p:cNvPr id="3" name="内容占位符 2"/>
          <p:cNvSpPr>
            <a:spLocks noGrp="1"/>
          </p:cNvSpPr>
          <p:nvPr>
            <p:ph idx="1"/>
          </p:nvPr>
        </p:nvSpPr>
        <p:spPr>
          <a:xfrm>
            <a:off x="628650" y="1547254"/>
            <a:ext cx="8082213" cy="5174222"/>
          </a:xfrm>
        </p:spPr>
        <p:txBody>
          <a:bodyPr>
            <a:normAutofit/>
          </a:bodyPr>
          <a:lstStyle/>
          <a:p>
            <a:pPr>
              <a:lnSpc>
                <a:spcPct val="100000"/>
              </a:lnSpc>
              <a:buSzPct val="75000"/>
              <a:buFont typeface="Wingdings" panose="05000000000000000000" pitchFamily="2" charset="2"/>
              <a:buChar char="n"/>
            </a:pPr>
            <a:r>
              <a:rPr lang="zh-CN" altLang="en-US" sz="3200" b="1" kern="100" dirty="0">
                <a:solidFill>
                  <a:srgbClr val="003366"/>
                </a:solidFill>
                <a:latin typeface="华文楷体" panose="02010600040101010101" pitchFamily="2" charset="-122"/>
                <a:ea typeface="华文楷体" panose="02010600040101010101" pitchFamily="2" charset="-122"/>
                <a:cs typeface="STKaiti" charset="-122"/>
              </a:rPr>
              <a:t>使用</a:t>
            </a:r>
            <a:r>
              <a:rPr lang="en-US" altLang="zh-CN" sz="3200" b="1" kern="100" dirty="0">
                <a:solidFill>
                  <a:srgbClr val="003366"/>
                </a:solidFill>
                <a:latin typeface="华文楷体" panose="02010600040101010101" pitchFamily="2" charset="-122"/>
                <a:ea typeface="华文楷体" panose="02010600040101010101" pitchFamily="2" charset="-122"/>
                <a:cs typeface="STKaiti" charset="-122"/>
              </a:rPr>
              <a:t>erase</a:t>
            </a:r>
            <a:r>
              <a:rPr lang="zh-CN" altLang="en-US" sz="3200" b="1" kern="100" dirty="0">
                <a:solidFill>
                  <a:srgbClr val="003366"/>
                </a:solidFill>
                <a:latin typeface="华文楷体" panose="02010600040101010101" pitchFamily="2" charset="-122"/>
                <a:ea typeface="华文楷体" panose="02010600040101010101" pitchFamily="2" charset="-122"/>
                <a:cs typeface="STKaiti" charset="-122"/>
              </a:rPr>
              <a:t>删除元素，被删除元素及之后的所有元素均会失效</a:t>
            </a:r>
            <a:endParaRPr lang="en-US" altLang="zh-CN" sz="3200"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vector&lt;</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&gt; </a:t>
            </a:r>
            <a:r>
              <a:rPr lang="en-US" altLang="zh-CN" kern="100" dirty="0" err="1">
                <a:latin typeface="Consolas" panose="020B0609020204030204" pitchFamily="49" charset="0"/>
                <a:ea typeface="华文楷体" panose="02010600040101010101" pitchFamily="2" charset="-122"/>
                <a:cs typeface="STKaiti" charset="-122"/>
              </a:rPr>
              <a:t>vec</a:t>
            </a:r>
            <a:r>
              <a:rPr lang="en-US" altLang="zh-CN" kern="100" dirty="0">
                <a:latin typeface="Consolas" panose="020B0609020204030204" pitchFamily="49" charset="0"/>
                <a:ea typeface="华文楷体" panose="02010600040101010101" pitchFamily="2" charset="-122"/>
                <a:cs typeface="STKaiti" charset="-122"/>
              </a:rPr>
              <a:t> = {1,2,3,4,5};</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auto first = </a:t>
            </a:r>
            <a:r>
              <a:rPr lang="en-US" altLang="zh-CN" kern="100" dirty="0" err="1">
                <a:latin typeface="Consolas" panose="020B0609020204030204" pitchFamily="49" charset="0"/>
                <a:ea typeface="华文楷体" panose="02010600040101010101" pitchFamily="2" charset="-122"/>
                <a:cs typeface="STKaiti" charset="-122"/>
              </a:rPr>
              <a:t>vec.begin</a:t>
            </a:r>
            <a:r>
              <a:rPr lang="en-US" altLang="zh-CN"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auto second = </a:t>
            </a:r>
            <a:r>
              <a:rPr lang="en-US" altLang="zh-CN" kern="100" dirty="0" err="1">
                <a:latin typeface="Consolas" panose="020B0609020204030204" pitchFamily="49" charset="0"/>
                <a:ea typeface="华文楷体" panose="02010600040101010101" pitchFamily="2" charset="-122"/>
                <a:cs typeface="STKaiti" charset="-122"/>
              </a:rPr>
              <a:t>vec.begin</a:t>
            </a:r>
            <a:r>
              <a:rPr lang="en-US" altLang="zh-CN" kern="100" dirty="0">
                <a:latin typeface="Consolas" panose="020B0609020204030204" pitchFamily="49" charset="0"/>
                <a:ea typeface="华文楷体" panose="02010600040101010101" pitchFamily="2" charset="-122"/>
                <a:cs typeface="STKaiti" charset="-122"/>
              </a:rPr>
              <a:t>() + 1;</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auto third = </a:t>
            </a:r>
            <a:r>
              <a:rPr lang="en-US" altLang="zh-CN" kern="100" dirty="0" err="1">
                <a:latin typeface="Consolas" panose="020B0609020204030204" pitchFamily="49" charset="0"/>
                <a:ea typeface="华文楷体" panose="02010600040101010101" pitchFamily="2" charset="-122"/>
                <a:cs typeface="STKaiti" charset="-122"/>
              </a:rPr>
              <a:t>vec.begin</a:t>
            </a:r>
            <a:r>
              <a:rPr lang="en-US" altLang="zh-CN" kern="100" dirty="0">
                <a:latin typeface="Consolas" panose="020B0609020204030204" pitchFamily="49" charset="0"/>
                <a:ea typeface="华文楷体" panose="02010600040101010101" pitchFamily="2" charset="-122"/>
                <a:cs typeface="STKaiti" charset="-122"/>
              </a:rPr>
              <a:t>() + 2;</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auto ret = </a:t>
            </a:r>
            <a:r>
              <a:rPr lang="en-US" altLang="zh-CN" kern="100" dirty="0" err="1">
                <a:latin typeface="Consolas" panose="020B0609020204030204" pitchFamily="49" charset="0"/>
                <a:ea typeface="华文楷体" panose="02010600040101010101" pitchFamily="2" charset="-122"/>
                <a:cs typeface="STKaiti" charset="-122"/>
              </a:rPr>
              <a:t>vec.erase</a:t>
            </a:r>
            <a:r>
              <a:rPr lang="en-US" altLang="zh-CN" kern="100" dirty="0">
                <a:latin typeface="Consolas" panose="020B0609020204030204" pitchFamily="49" charset="0"/>
                <a:ea typeface="华文楷体" panose="02010600040101010101" pitchFamily="2" charset="-122"/>
                <a:cs typeface="STKaiti" charset="-122"/>
              </a:rPr>
              <a:t>(second);</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r>
              <a:rPr lang="en-US" altLang="zh-CN" b="1" kern="100" dirty="0">
                <a:solidFill>
                  <a:srgbClr val="008000"/>
                </a:solidFill>
                <a:latin typeface="Consolas" panose="020B0609020204030204" pitchFamily="49" charset="0"/>
                <a:ea typeface="华文楷体" panose="02010600040101010101" pitchFamily="2" charset="-122"/>
                <a:cs typeface="STKaiti" charset="-122"/>
              </a:rPr>
              <a:t>//first</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指向</a:t>
            </a:r>
            <a:r>
              <a:rPr lang="en-US" altLang="zh-CN" b="1" kern="100" dirty="0">
                <a:solidFill>
                  <a:srgbClr val="008000"/>
                </a:solidFill>
                <a:latin typeface="Consolas" panose="020B0609020204030204" pitchFamily="49" charset="0"/>
                <a:ea typeface="华文楷体" panose="02010600040101010101" pitchFamily="2" charset="-122"/>
                <a:cs typeface="STKaiti" charset="-122"/>
              </a:rPr>
              <a:t>1</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a:t>
            </a:r>
            <a:r>
              <a:rPr lang="en-US" altLang="zh-CN" b="1" kern="100" dirty="0">
                <a:solidFill>
                  <a:srgbClr val="008000"/>
                </a:solidFill>
                <a:latin typeface="Consolas" panose="020B0609020204030204" pitchFamily="49" charset="0"/>
                <a:ea typeface="华文楷体" panose="02010600040101010101" pitchFamily="2" charset="-122"/>
                <a:cs typeface="STKaiti" charset="-122"/>
              </a:rPr>
              <a:t>second</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和</a:t>
            </a:r>
            <a:r>
              <a:rPr lang="en-US" altLang="zh-CN" b="1" kern="100" dirty="0">
                <a:solidFill>
                  <a:srgbClr val="008000"/>
                </a:solidFill>
                <a:latin typeface="Consolas" panose="020B0609020204030204" pitchFamily="49" charset="0"/>
                <a:ea typeface="华文楷体" panose="02010600040101010101" pitchFamily="2" charset="-122"/>
                <a:cs typeface="STKaiti" charset="-122"/>
              </a:rPr>
              <a:t>third</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失效</a:t>
            </a:r>
            <a:endParaRPr lang="en-US" altLang="zh-CN" b="1" kern="100" dirty="0">
              <a:solidFill>
                <a:srgbClr val="008000"/>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b="1" kern="100" dirty="0">
                <a:solidFill>
                  <a:srgbClr val="008000"/>
                </a:solidFill>
                <a:latin typeface="Consolas" panose="020B0609020204030204" pitchFamily="49" charset="0"/>
                <a:ea typeface="华文楷体" panose="02010600040101010101" pitchFamily="2" charset="-122"/>
                <a:cs typeface="STKaiti" charset="-122"/>
              </a:rPr>
              <a:t>   //ret</a:t>
            </a:r>
            <a:r>
              <a:rPr lang="zh-CN" altLang="en-US" b="1" kern="100" dirty="0">
                <a:solidFill>
                  <a:srgbClr val="008000"/>
                </a:solidFill>
                <a:latin typeface="Consolas" panose="020B0609020204030204" pitchFamily="49" charset="0"/>
                <a:ea typeface="华文楷体" panose="02010600040101010101" pitchFamily="2" charset="-122"/>
                <a:cs typeface="STKaiti" charset="-122"/>
              </a:rPr>
              <a:t>指向</a:t>
            </a:r>
            <a:r>
              <a:rPr lang="en-US" altLang="zh-CN" b="1" kern="100" dirty="0">
                <a:solidFill>
                  <a:srgbClr val="008000"/>
                </a:solidFill>
                <a:latin typeface="Consolas" panose="020B0609020204030204" pitchFamily="49" charset="0"/>
                <a:ea typeface="华文楷体" panose="02010600040101010101" pitchFamily="2" charset="-122"/>
                <a:cs typeface="STKaiti" charset="-122"/>
              </a:rPr>
              <a:t>3</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40</a:t>
            </a:fld>
            <a:endParaRPr lang="en-US" altLang="zh-CN" dirty="0"/>
          </a:p>
        </p:txBody>
      </p:sp>
    </p:spTree>
    <p:extLst>
      <p:ext uri="{BB962C8B-B14F-4D97-AF65-F5344CB8AC3E}">
        <p14:creationId xmlns:p14="http://schemas.microsoft.com/office/powerpoint/2010/main" val="638313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886700" cy="1325563"/>
          </a:xfrm>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erase</a:t>
            </a:r>
            <a:r>
              <a:rPr kumimoji="1" lang="zh-CN" altLang="en-US" b="1" dirty="0">
                <a:latin typeface="微软雅黑" panose="020B0503020204020204" pitchFamily="34" charset="-122"/>
                <a:ea typeface="微软雅黑" panose="020B0503020204020204" pitchFamily="34" charset="-122"/>
              </a:rPr>
              <a:t>失效原理</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41</a:t>
            </a:fld>
            <a:endParaRPr lang="en-US" altLang="zh-CN" dirty="0"/>
          </a:p>
        </p:txBody>
      </p:sp>
      <p:grpSp>
        <p:nvGrpSpPr>
          <p:cNvPr id="4" name="组合 3">
            <a:extLst>
              <a:ext uri="{FF2B5EF4-FFF2-40B4-BE49-F238E27FC236}">
                <a16:creationId xmlns:a16="http://schemas.microsoft.com/office/drawing/2014/main" id="{5D8F8B07-C72C-4D6B-9EDA-707A5CD44C23}"/>
              </a:ext>
            </a:extLst>
          </p:cNvPr>
          <p:cNvGrpSpPr/>
          <p:nvPr/>
        </p:nvGrpSpPr>
        <p:grpSpPr>
          <a:xfrm>
            <a:off x="1353670" y="2312894"/>
            <a:ext cx="5396755" cy="735106"/>
            <a:chOff x="1353670" y="2312894"/>
            <a:chExt cx="5396755" cy="735106"/>
          </a:xfrm>
        </p:grpSpPr>
        <p:sp>
          <p:nvSpPr>
            <p:cNvPr id="3" name="矩形 2">
              <a:extLst>
                <a:ext uri="{FF2B5EF4-FFF2-40B4-BE49-F238E27FC236}">
                  <a16:creationId xmlns:a16="http://schemas.microsoft.com/office/drawing/2014/main" id="{1D099655-7DFB-415F-852D-0BDE4EF2392A}"/>
                </a:ext>
              </a:extLst>
            </p:cNvPr>
            <p:cNvSpPr/>
            <p:nvPr/>
          </p:nvSpPr>
          <p:spPr>
            <a:xfrm>
              <a:off x="135367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t>1</a:t>
              </a:r>
              <a:endParaRPr lang="zh-CN" altLang="en-US" sz="4400" dirty="0"/>
            </a:p>
          </p:txBody>
        </p:sp>
        <p:sp>
          <p:nvSpPr>
            <p:cNvPr id="7" name="矩形 6">
              <a:extLst>
                <a:ext uri="{FF2B5EF4-FFF2-40B4-BE49-F238E27FC236}">
                  <a16:creationId xmlns:a16="http://schemas.microsoft.com/office/drawing/2014/main" id="{3ACEC2DC-AC56-452B-8AD8-DD76E0CD7B6F}"/>
                </a:ext>
              </a:extLst>
            </p:cNvPr>
            <p:cNvSpPr/>
            <p:nvPr/>
          </p:nvSpPr>
          <p:spPr>
            <a:xfrm>
              <a:off x="2124635"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solidFill>
                    <a:srgbClr val="FF0000"/>
                  </a:solidFill>
                </a:rPr>
                <a:t>2</a:t>
              </a:r>
              <a:endParaRPr lang="zh-CN" altLang="en-US" sz="4400" dirty="0">
                <a:solidFill>
                  <a:srgbClr val="FF0000"/>
                </a:solidFill>
              </a:endParaRPr>
            </a:p>
          </p:txBody>
        </p:sp>
        <p:sp>
          <p:nvSpPr>
            <p:cNvPr id="8" name="矩形 7">
              <a:extLst>
                <a:ext uri="{FF2B5EF4-FFF2-40B4-BE49-F238E27FC236}">
                  <a16:creationId xmlns:a16="http://schemas.microsoft.com/office/drawing/2014/main" id="{12731F12-1B65-4BC0-89D0-7E3319FBEDA3}"/>
                </a:ext>
              </a:extLst>
            </p:cNvPr>
            <p:cNvSpPr/>
            <p:nvPr/>
          </p:nvSpPr>
          <p:spPr>
            <a:xfrm>
              <a:off x="289560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t>3</a:t>
              </a:r>
              <a:endParaRPr lang="zh-CN" altLang="en-US" sz="4400" dirty="0"/>
            </a:p>
          </p:txBody>
        </p:sp>
        <p:sp>
          <p:nvSpPr>
            <p:cNvPr id="9" name="矩形 8">
              <a:extLst>
                <a:ext uri="{FF2B5EF4-FFF2-40B4-BE49-F238E27FC236}">
                  <a16:creationId xmlns:a16="http://schemas.microsoft.com/office/drawing/2014/main" id="{495E2A7C-92A6-4E34-89BE-1AA2A5D3EF10}"/>
                </a:ext>
              </a:extLst>
            </p:cNvPr>
            <p:cNvSpPr/>
            <p:nvPr/>
          </p:nvSpPr>
          <p:spPr>
            <a:xfrm>
              <a:off x="3666565"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t>4</a:t>
              </a:r>
              <a:endParaRPr lang="zh-CN" altLang="en-US" sz="4400" dirty="0"/>
            </a:p>
          </p:txBody>
        </p:sp>
        <p:sp>
          <p:nvSpPr>
            <p:cNvPr id="10" name="矩形 9">
              <a:extLst>
                <a:ext uri="{FF2B5EF4-FFF2-40B4-BE49-F238E27FC236}">
                  <a16:creationId xmlns:a16="http://schemas.microsoft.com/office/drawing/2014/main" id="{D0D5F9A8-FEC8-43BA-9590-1FCD5566AE51}"/>
                </a:ext>
              </a:extLst>
            </p:cNvPr>
            <p:cNvSpPr/>
            <p:nvPr/>
          </p:nvSpPr>
          <p:spPr>
            <a:xfrm>
              <a:off x="443753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t>5</a:t>
              </a:r>
              <a:endParaRPr lang="zh-CN" altLang="en-US" sz="4400" dirty="0"/>
            </a:p>
          </p:txBody>
        </p:sp>
        <p:sp>
          <p:nvSpPr>
            <p:cNvPr id="11" name="矩形 10">
              <a:extLst>
                <a:ext uri="{FF2B5EF4-FFF2-40B4-BE49-F238E27FC236}">
                  <a16:creationId xmlns:a16="http://schemas.microsoft.com/office/drawing/2014/main" id="{9CB03894-BFA6-4490-92D6-638760051505}"/>
                </a:ext>
              </a:extLst>
            </p:cNvPr>
            <p:cNvSpPr/>
            <p:nvPr/>
          </p:nvSpPr>
          <p:spPr>
            <a:xfrm>
              <a:off x="5208495"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4400"/>
            </a:p>
          </p:txBody>
        </p:sp>
        <p:sp>
          <p:nvSpPr>
            <p:cNvPr id="12" name="矩形 11">
              <a:extLst>
                <a:ext uri="{FF2B5EF4-FFF2-40B4-BE49-F238E27FC236}">
                  <a16:creationId xmlns:a16="http://schemas.microsoft.com/office/drawing/2014/main" id="{B6CCFA25-042D-4931-8BAE-947B3A9EB49B}"/>
                </a:ext>
              </a:extLst>
            </p:cNvPr>
            <p:cNvSpPr/>
            <p:nvPr/>
          </p:nvSpPr>
          <p:spPr>
            <a:xfrm>
              <a:off x="597946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4400"/>
            </a:p>
          </p:txBody>
        </p:sp>
      </p:grpSp>
      <p:grpSp>
        <p:nvGrpSpPr>
          <p:cNvPr id="27" name="组合 26">
            <a:extLst>
              <a:ext uri="{FF2B5EF4-FFF2-40B4-BE49-F238E27FC236}">
                <a16:creationId xmlns:a16="http://schemas.microsoft.com/office/drawing/2014/main" id="{98DBCC27-45F3-41CF-A448-F7E5E32229C6}"/>
              </a:ext>
            </a:extLst>
          </p:cNvPr>
          <p:cNvGrpSpPr/>
          <p:nvPr/>
        </p:nvGrpSpPr>
        <p:grpSpPr>
          <a:xfrm>
            <a:off x="1353669" y="4769223"/>
            <a:ext cx="5396755" cy="735106"/>
            <a:chOff x="1353670" y="2312894"/>
            <a:chExt cx="5396755" cy="735106"/>
          </a:xfrm>
        </p:grpSpPr>
        <p:sp>
          <p:nvSpPr>
            <p:cNvPr id="28" name="矩形 27">
              <a:extLst>
                <a:ext uri="{FF2B5EF4-FFF2-40B4-BE49-F238E27FC236}">
                  <a16:creationId xmlns:a16="http://schemas.microsoft.com/office/drawing/2014/main" id="{76C6EBB6-D185-4B03-B614-56178F562C03}"/>
                </a:ext>
              </a:extLst>
            </p:cNvPr>
            <p:cNvSpPr/>
            <p:nvPr/>
          </p:nvSpPr>
          <p:spPr>
            <a:xfrm>
              <a:off x="135367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t>1</a:t>
              </a:r>
              <a:endParaRPr lang="zh-CN" altLang="en-US" sz="4400" dirty="0"/>
            </a:p>
          </p:txBody>
        </p:sp>
        <p:sp>
          <p:nvSpPr>
            <p:cNvPr id="29" name="矩形 28">
              <a:extLst>
                <a:ext uri="{FF2B5EF4-FFF2-40B4-BE49-F238E27FC236}">
                  <a16:creationId xmlns:a16="http://schemas.microsoft.com/office/drawing/2014/main" id="{ECB634DA-0F88-4790-93AE-78099F041ED2}"/>
                </a:ext>
              </a:extLst>
            </p:cNvPr>
            <p:cNvSpPr/>
            <p:nvPr/>
          </p:nvSpPr>
          <p:spPr>
            <a:xfrm>
              <a:off x="2124635"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solidFill>
                    <a:srgbClr val="FF0000"/>
                  </a:solidFill>
                </a:rPr>
                <a:t>3</a:t>
              </a:r>
              <a:endParaRPr lang="zh-CN" altLang="en-US" sz="4400" dirty="0">
                <a:solidFill>
                  <a:srgbClr val="FF0000"/>
                </a:solidFill>
              </a:endParaRPr>
            </a:p>
          </p:txBody>
        </p:sp>
        <p:sp>
          <p:nvSpPr>
            <p:cNvPr id="30" name="矩形 29">
              <a:extLst>
                <a:ext uri="{FF2B5EF4-FFF2-40B4-BE49-F238E27FC236}">
                  <a16:creationId xmlns:a16="http://schemas.microsoft.com/office/drawing/2014/main" id="{C6427601-3641-47BB-9752-49E7614B4806}"/>
                </a:ext>
              </a:extLst>
            </p:cNvPr>
            <p:cNvSpPr/>
            <p:nvPr/>
          </p:nvSpPr>
          <p:spPr>
            <a:xfrm>
              <a:off x="289560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solidFill>
                    <a:srgbClr val="FF0000"/>
                  </a:solidFill>
                </a:rPr>
                <a:t>4</a:t>
              </a:r>
              <a:endParaRPr lang="zh-CN" altLang="en-US" sz="4400" dirty="0">
                <a:solidFill>
                  <a:srgbClr val="FF0000"/>
                </a:solidFill>
              </a:endParaRPr>
            </a:p>
          </p:txBody>
        </p:sp>
        <p:sp>
          <p:nvSpPr>
            <p:cNvPr id="31" name="矩形 30">
              <a:extLst>
                <a:ext uri="{FF2B5EF4-FFF2-40B4-BE49-F238E27FC236}">
                  <a16:creationId xmlns:a16="http://schemas.microsoft.com/office/drawing/2014/main" id="{DC51BF33-0BA6-4B8A-B6F9-47108576B3D6}"/>
                </a:ext>
              </a:extLst>
            </p:cNvPr>
            <p:cNvSpPr/>
            <p:nvPr/>
          </p:nvSpPr>
          <p:spPr>
            <a:xfrm>
              <a:off x="3666565"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4400" dirty="0">
                  <a:solidFill>
                    <a:srgbClr val="FF0000"/>
                  </a:solidFill>
                </a:rPr>
                <a:t>5</a:t>
              </a:r>
              <a:endParaRPr lang="zh-CN" altLang="en-US" sz="4400" dirty="0">
                <a:solidFill>
                  <a:srgbClr val="FF0000"/>
                </a:solidFill>
              </a:endParaRPr>
            </a:p>
          </p:txBody>
        </p:sp>
        <p:sp>
          <p:nvSpPr>
            <p:cNvPr id="32" name="矩形 31">
              <a:extLst>
                <a:ext uri="{FF2B5EF4-FFF2-40B4-BE49-F238E27FC236}">
                  <a16:creationId xmlns:a16="http://schemas.microsoft.com/office/drawing/2014/main" id="{EB75BFF3-3F9D-4188-B12F-F2AA5E144B1B}"/>
                </a:ext>
              </a:extLst>
            </p:cNvPr>
            <p:cNvSpPr/>
            <p:nvPr/>
          </p:nvSpPr>
          <p:spPr>
            <a:xfrm>
              <a:off x="443753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4400" dirty="0"/>
            </a:p>
          </p:txBody>
        </p:sp>
        <p:sp>
          <p:nvSpPr>
            <p:cNvPr id="33" name="矩形 32">
              <a:extLst>
                <a:ext uri="{FF2B5EF4-FFF2-40B4-BE49-F238E27FC236}">
                  <a16:creationId xmlns:a16="http://schemas.microsoft.com/office/drawing/2014/main" id="{32DD9F77-1DA8-4CF0-BEBB-F9BE5DE722A4}"/>
                </a:ext>
              </a:extLst>
            </p:cNvPr>
            <p:cNvSpPr/>
            <p:nvPr/>
          </p:nvSpPr>
          <p:spPr>
            <a:xfrm>
              <a:off x="5208495"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4400"/>
            </a:p>
          </p:txBody>
        </p:sp>
        <p:sp>
          <p:nvSpPr>
            <p:cNvPr id="34" name="矩形 33">
              <a:extLst>
                <a:ext uri="{FF2B5EF4-FFF2-40B4-BE49-F238E27FC236}">
                  <a16:creationId xmlns:a16="http://schemas.microsoft.com/office/drawing/2014/main" id="{F205C27A-66E6-4A0B-B136-BDACC125A8E9}"/>
                </a:ext>
              </a:extLst>
            </p:cNvPr>
            <p:cNvSpPr/>
            <p:nvPr/>
          </p:nvSpPr>
          <p:spPr>
            <a:xfrm>
              <a:off x="5979460" y="2312894"/>
              <a:ext cx="770965" cy="73510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4400"/>
            </a:p>
          </p:txBody>
        </p:sp>
      </p:grpSp>
      <p:cxnSp>
        <p:nvCxnSpPr>
          <p:cNvPr id="36" name="直接箭头连接符 35">
            <a:extLst>
              <a:ext uri="{FF2B5EF4-FFF2-40B4-BE49-F238E27FC236}">
                <a16:creationId xmlns:a16="http://schemas.microsoft.com/office/drawing/2014/main" id="{C3F1FC53-B3E4-4553-8849-EF92691506D6}"/>
              </a:ext>
            </a:extLst>
          </p:cNvPr>
          <p:cNvCxnSpPr>
            <a:cxnSpLocks/>
            <a:endCxn id="7" idx="0"/>
          </p:cNvCxnSpPr>
          <p:nvPr/>
        </p:nvCxnSpPr>
        <p:spPr>
          <a:xfrm>
            <a:off x="2510118" y="1690689"/>
            <a:ext cx="0" cy="622205"/>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7" name="文本框 36">
            <a:extLst>
              <a:ext uri="{FF2B5EF4-FFF2-40B4-BE49-F238E27FC236}">
                <a16:creationId xmlns:a16="http://schemas.microsoft.com/office/drawing/2014/main" id="{E6BAA27F-E333-4285-9257-FE8A158028A6}"/>
              </a:ext>
            </a:extLst>
          </p:cNvPr>
          <p:cNvSpPr txBox="1"/>
          <p:nvPr/>
        </p:nvSpPr>
        <p:spPr>
          <a:xfrm>
            <a:off x="2751311" y="1581804"/>
            <a:ext cx="1107996" cy="646331"/>
          </a:xfrm>
          <a:prstGeom prst="rect">
            <a:avLst/>
          </a:prstGeom>
          <a:noFill/>
        </p:spPr>
        <p:txBody>
          <a:bodyPr wrap="none" rtlCol="0">
            <a:spAutoFit/>
          </a:bodyPr>
          <a:lstStyle/>
          <a:p>
            <a:r>
              <a:rPr lang="zh-CN" altLang="en-US" sz="3600" dirty="0">
                <a:solidFill>
                  <a:srgbClr val="FF0000"/>
                </a:solidFill>
                <a:latin typeface="华文楷体" panose="02010600040101010101" pitchFamily="2" charset="-122"/>
                <a:ea typeface="华文楷体" panose="02010600040101010101" pitchFamily="2" charset="-122"/>
              </a:rPr>
              <a:t>删除</a:t>
            </a:r>
          </a:p>
        </p:txBody>
      </p:sp>
      <p:cxnSp>
        <p:nvCxnSpPr>
          <p:cNvPr id="41" name="直接箭头连接符 40">
            <a:extLst>
              <a:ext uri="{FF2B5EF4-FFF2-40B4-BE49-F238E27FC236}">
                <a16:creationId xmlns:a16="http://schemas.microsoft.com/office/drawing/2014/main" id="{B0526716-6D7C-4E9A-B5AB-7723793BB628}"/>
              </a:ext>
            </a:extLst>
          </p:cNvPr>
          <p:cNvCxnSpPr>
            <a:stCxn id="3" idx="2"/>
            <a:endCxn id="28" idx="0"/>
          </p:cNvCxnSpPr>
          <p:nvPr/>
        </p:nvCxnSpPr>
        <p:spPr>
          <a:xfrm flipH="1">
            <a:off x="1739152" y="3048000"/>
            <a:ext cx="1" cy="1721223"/>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2" name="文本框 41">
            <a:extLst>
              <a:ext uri="{FF2B5EF4-FFF2-40B4-BE49-F238E27FC236}">
                <a16:creationId xmlns:a16="http://schemas.microsoft.com/office/drawing/2014/main" id="{14EDDEDB-EC2D-49DB-8ED5-B24E4DC0C55C}"/>
              </a:ext>
            </a:extLst>
          </p:cNvPr>
          <p:cNvSpPr txBox="1"/>
          <p:nvPr/>
        </p:nvSpPr>
        <p:spPr>
          <a:xfrm>
            <a:off x="438415" y="3585446"/>
            <a:ext cx="1107996" cy="646331"/>
          </a:xfrm>
          <a:prstGeom prst="rect">
            <a:avLst/>
          </a:prstGeom>
          <a:noFill/>
        </p:spPr>
        <p:txBody>
          <a:bodyPr wrap="none" rtlCol="0">
            <a:spAutoFit/>
          </a:bodyPr>
          <a:lstStyle/>
          <a:p>
            <a:r>
              <a:rPr lang="zh-CN" altLang="en-US" sz="3600" dirty="0">
                <a:latin typeface="华文楷体" panose="02010600040101010101" pitchFamily="2" charset="-122"/>
                <a:ea typeface="华文楷体" panose="02010600040101010101" pitchFamily="2" charset="-122"/>
              </a:rPr>
              <a:t>有效</a:t>
            </a:r>
          </a:p>
        </p:txBody>
      </p:sp>
      <p:cxnSp>
        <p:nvCxnSpPr>
          <p:cNvPr id="44" name="直接箭头连接符 43">
            <a:extLst>
              <a:ext uri="{FF2B5EF4-FFF2-40B4-BE49-F238E27FC236}">
                <a16:creationId xmlns:a16="http://schemas.microsoft.com/office/drawing/2014/main" id="{36C011E2-4B90-4EF8-A075-319CB5962523}"/>
              </a:ext>
            </a:extLst>
          </p:cNvPr>
          <p:cNvCxnSpPr>
            <a:stCxn id="7" idx="2"/>
          </p:cNvCxnSpPr>
          <p:nvPr/>
        </p:nvCxnSpPr>
        <p:spPr>
          <a:xfrm flipH="1">
            <a:off x="2510116" y="3048000"/>
            <a:ext cx="2" cy="53744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5" name="直接箭头连接符 44">
            <a:extLst>
              <a:ext uri="{FF2B5EF4-FFF2-40B4-BE49-F238E27FC236}">
                <a16:creationId xmlns:a16="http://schemas.microsoft.com/office/drawing/2014/main" id="{6F593A12-7675-40C7-866D-33818A1A6094}"/>
              </a:ext>
            </a:extLst>
          </p:cNvPr>
          <p:cNvCxnSpPr/>
          <p:nvPr/>
        </p:nvCxnSpPr>
        <p:spPr>
          <a:xfrm flipH="1">
            <a:off x="3281078" y="3048000"/>
            <a:ext cx="2" cy="53744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6" name="直接箭头连接符 45">
            <a:extLst>
              <a:ext uri="{FF2B5EF4-FFF2-40B4-BE49-F238E27FC236}">
                <a16:creationId xmlns:a16="http://schemas.microsoft.com/office/drawing/2014/main" id="{989A0467-9F0C-4EE3-95E5-0142528D81BC}"/>
              </a:ext>
            </a:extLst>
          </p:cNvPr>
          <p:cNvCxnSpPr/>
          <p:nvPr/>
        </p:nvCxnSpPr>
        <p:spPr>
          <a:xfrm flipH="1">
            <a:off x="4040406" y="3048000"/>
            <a:ext cx="2" cy="53744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47" name="直接箭头连接符 46">
            <a:extLst>
              <a:ext uri="{FF2B5EF4-FFF2-40B4-BE49-F238E27FC236}">
                <a16:creationId xmlns:a16="http://schemas.microsoft.com/office/drawing/2014/main" id="{18E3A22B-DCFF-45AB-934F-530A0C39D6F3}"/>
              </a:ext>
            </a:extLst>
          </p:cNvPr>
          <p:cNvCxnSpPr/>
          <p:nvPr/>
        </p:nvCxnSpPr>
        <p:spPr>
          <a:xfrm flipH="1">
            <a:off x="4829293" y="3048436"/>
            <a:ext cx="2" cy="537446"/>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8" name="文本框 47">
            <a:extLst>
              <a:ext uri="{FF2B5EF4-FFF2-40B4-BE49-F238E27FC236}">
                <a16:creationId xmlns:a16="http://schemas.microsoft.com/office/drawing/2014/main" id="{3CE79F05-08BE-4BB1-BAFB-55D24208738B}"/>
              </a:ext>
            </a:extLst>
          </p:cNvPr>
          <p:cNvSpPr txBox="1"/>
          <p:nvPr/>
        </p:nvSpPr>
        <p:spPr>
          <a:xfrm>
            <a:off x="3031883" y="3660742"/>
            <a:ext cx="1107996" cy="646331"/>
          </a:xfrm>
          <a:prstGeom prst="rect">
            <a:avLst/>
          </a:prstGeom>
          <a:noFill/>
        </p:spPr>
        <p:txBody>
          <a:bodyPr wrap="none" rtlCol="0">
            <a:spAutoFit/>
          </a:bodyPr>
          <a:lstStyle/>
          <a:p>
            <a:r>
              <a:rPr lang="zh-CN" altLang="en-US" sz="3600" dirty="0">
                <a:solidFill>
                  <a:srgbClr val="FF0000"/>
                </a:solidFill>
                <a:latin typeface="华文楷体" panose="02010600040101010101" pitchFamily="2" charset="-122"/>
                <a:ea typeface="华文楷体" panose="02010600040101010101" pitchFamily="2" charset="-122"/>
              </a:rPr>
              <a:t>失效</a:t>
            </a:r>
          </a:p>
        </p:txBody>
      </p:sp>
    </p:spTree>
    <p:extLst>
      <p:ext uri="{BB962C8B-B14F-4D97-AF65-F5344CB8AC3E}">
        <p14:creationId xmlns:p14="http://schemas.microsoft.com/office/powerpoint/2010/main" val="10176164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迭代器：失效</a:t>
            </a:r>
          </a:p>
        </p:txBody>
      </p:sp>
      <p:sp>
        <p:nvSpPr>
          <p:cNvPr id="3" name="内容占位符 2"/>
          <p:cNvSpPr>
            <a:spLocks noGrp="1"/>
          </p:cNvSpPr>
          <p:nvPr>
            <p:ph idx="1"/>
          </p:nvPr>
        </p:nvSpPr>
        <p:spPr>
          <a:xfrm>
            <a:off x="475689" y="1724123"/>
            <a:ext cx="8192622" cy="4802185"/>
          </a:xfrm>
        </p:spPr>
        <p:txBody>
          <a:bodyPr>
            <a:normAutofit lnSpcReduction="10000"/>
          </a:bodyPr>
          <a:lstStyle/>
          <a:p>
            <a:pPr>
              <a:lnSpc>
                <a:spcPct val="100000"/>
              </a:lnSpc>
              <a:buSzPct val="75000"/>
              <a:buFont typeface="Wingdings" panose="05000000000000000000" pitchFamily="2" charset="2"/>
              <a:buChar char="n"/>
            </a:pPr>
            <a:r>
              <a:rPr lang="zh-CN" altLang="en-US" sz="3200" b="1" kern="100" dirty="0">
                <a:solidFill>
                  <a:srgbClr val="003366"/>
                </a:solidFill>
                <a:latin typeface="华文楷体" panose="02010600040101010101" pitchFamily="2" charset="-122"/>
                <a:ea typeface="华文楷体" panose="02010600040101010101" pitchFamily="2" charset="-122"/>
                <a:cs typeface="STKaiti" charset="-122"/>
              </a:rPr>
              <a:t>迭代器是否会失效，和实现容器的</a:t>
            </a:r>
            <a:r>
              <a:rPr lang="zh-CN" altLang="en-US" sz="3200" b="1" kern="100" dirty="0">
                <a:solidFill>
                  <a:srgbClr val="FF0000"/>
                </a:solidFill>
                <a:latin typeface="华文楷体" panose="02010600040101010101" pitchFamily="2" charset="-122"/>
                <a:ea typeface="华文楷体" panose="02010600040101010101" pitchFamily="2" charset="-122"/>
                <a:cs typeface="STKaiti" charset="-122"/>
              </a:rPr>
              <a:t>数据结构</a:t>
            </a:r>
            <a:r>
              <a:rPr lang="zh-CN" altLang="en-US" sz="3200" b="1" kern="100" dirty="0">
                <a:solidFill>
                  <a:srgbClr val="003366"/>
                </a:solidFill>
                <a:latin typeface="华文楷体" panose="02010600040101010101" pitchFamily="2" charset="-122"/>
                <a:ea typeface="华文楷体" panose="02010600040101010101" pitchFamily="2" charset="-122"/>
                <a:cs typeface="STKaiti" charset="-122"/>
              </a:rPr>
              <a:t>有关</a:t>
            </a:r>
            <a:endParaRPr lang="en-US" altLang="zh-CN" sz="3200"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sz="3200" b="1" kern="100" dirty="0">
                <a:solidFill>
                  <a:srgbClr val="003366"/>
                </a:solidFill>
                <a:latin typeface="华文楷体" panose="02010600040101010101" pitchFamily="2" charset="-122"/>
                <a:ea typeface="华文楷体" panose="02010600040101010101" pitchFamily="2" charset="-122"/>
                <a:cs typeface="STKaiti" charset="-122"/>
              </a:rPr>
              <a:t>在文档中，容器的修改操作有一项</a:t>
            </a:r>
            <a:r>
              <a:rPr lang="en-US" altLang="zh-CN" sz="3200" b="1" kern="100" dirty="0">
                <a:solidFill>
                  <a:srgbClr val="003366"/>
                </a:solidFill>
                <a:latin typeface="华文楷体" panose="02010600040101010101" pitchFamily="2" charset="-122"/>
                <a:ea typeface="华文楷体" panose="02010600040101010101" pitchFamily="2" charset="-122"/>
                <a:cs typeface="STKaiti" charset="-122"/>
              </a:rPr>
              <a:t>Iterator validity</a:t>
            </a:r>
            <a:r>
              <a:rPr lang="zh-CN" altLang="en-US" sz="3200" b="1" kern="100" dirty="0">
                <a:solidFill>
                  <a:srgbClr val="003366"/>
                </a:solidFill>
                <a:latin typeface="华文楷体" panose="02010600040101010101" pitchFamily="2" charset="-122"/>
                <a:ea typeface="华文楷体" panose="02010600040101010101" pitchFamily="2" charset="-122"/>
                <a:cs typeface="STKaiti" charset="-122"/>
              </a:rPr>
              <a:t>，表示该操作是否会引发迭代器失效</a:t>
            </a:r>
            <a:endParaRPr lang="en-US" altLang="zh-CN" sz="3200"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sz="3200" b="1" u="sng" kern="100" dirty="0">
                <a:solidFill>
                  <a:srgbClr val="003366"/>
                </a:solidFill>
                <a:latin typeface="华文楷体" panose="02010600040101010101" pitchFamily="2" charset="-122"/>
                <a:ea typeface="华文楷体" panose="02010600040101010101" pitchFamily="2" charset="-122"/>
                <a:cs typeface="STKaiti" charset="-122"/>
              </a:rPr>
              <a:t>一个</a:t>
            </a:r>
            <a:r>
              <a:rPr lang="zh-CN" altLang="en-US" sz="3200" b="1" u="sng" kern="100" dirty="0">
                <a:solidFill>
                  <a:srgbClr val="FF0000"/>
                </a:solidFill>
                <a:latin typeface="华文楷体" panose="02010600040101010101" pitchFamily="2" charset="-122"/>
                <a:ea typeface="华文楷体" panose="02010600040101010101" pitchFamily="2" charset="-122"/>
                <a:cs typeface="STKaiti" charset="-122"/>
              </a:rPr>
              <a:t>绝对安全</a:t>
            </a:r>
            <a:r>
              <a:rPr lang="zh-CN" altLang="en-US" sz="3200" b="1" u="sng" kern="100" dirty="0">
                <a:solidFill>
                  <a:srgbClr val="003366"/>
                </a:solidFill>
                <a:latin typeface="华文楷体" panose="02010600040101010101" pitchFamily="2" charset="-122"/>
                <a:ea typeface="华文楷体" panose="02010600040101010101" pitchFamily="2" charset="-122"/>
                <a:cs typeface="STKaiti" charset="-122"/>
              </a:rPr>
              <a:t>的准则：</a:t>
            </a:r>
            <a:endParaRPr lang="en-US" altLang="zh-CN" sz="3200" b="1" u="sng"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3200" b="1" kern="100" dirty="0">
                <a:solidFill>
                  <a:srgbClr val="003366"/>
                </a:solidFill>
                <a:latin typeface="华文楷体" panose="02010600040101010101" pitchFamily="2" charset="-122"/>
                <a:ea typeface="华文楷体" panose="02010600040101010101" pitchFamily="2" charset="-122"/>
                <a:cs typeface="STKaiti" charset="-122"/>
              </a:rPr>
              <a:t>	</a:t>
            </a:r>
            <a:r>
              <a:rPr lang="zh-CN" altLang="en-US" sz="3200" b="1" u="sng" kern="100" dirty="0">
                <a:solidFill>
                  <a:srgbClr val="003366"/>
                </a:solidFill>
                <a:latin typeface="华文楷体" panose="02010600040101010101" pitchFamily="2" charset="-122"/>
                <a:ea typeface="华文楷体" panose="02010600040101010101" pitchFamily="2" charset="-122"/>
                <a:cs typeface="STKaiti" charset="-122"/>
              </a:rPr>
              <a:t>在修改过容器后，不使用之前的迭代器</a:t>
            </a:r>
            <a:endParaRPr lang="en-US" altLang="zh-CN" sz="3200" b="1" u="sng"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sz="3200" b="1" kern="100" dirty="0">
                <a:solidFill>
                  <a:srgbClr val="003366"/>
                </a:solidFill>
                <a:latin typeface="华文楷体" panose="02010600040101010101" pitchFamily="2" charset="-122"/>
                <a:ea typeface="华文楷体" panose="02010600040101010101" pitchFamily="2" charset="-122"/>
                <a:cs typeface="STKaiti" charset="-122"/>
              </a:rPr>
              <a:t>若一定要使用，查文档确定迭代器是否有效</a:t>
            </a:r>
            <a:endParaRPr lang="en-US" altLang="zh-CN" sz="3200"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42</a:t>
            </a:fld>
            <a:endParaRPr lang="en-US" altLang="zh-CN" dirty="0"/>
          </a:p>
        </p:txBody>
      </p:sp>
      <p:sp>
        <p:nvSpPr>
          <p:cNvPr id="4" name="文本框 3">
            <a:extLst>
              <a:ext uri="{FF2B5EF4-FFF2-40B4-BE49-F238E27FC236}">
                <a16:creationId xmlns:a16="http://schemas.microsoft.com/office/drawing/2014/main" id="{646CA61F-9B1C-425A-9EDE-259BAC24242A}"/>
              </a:ext>
            </a:extLst>
          </p:cNvPr>
          <p:cNvSpPr txBox="1"/>
          <p:nvPr/>
        </p:nvSpPr>
        <p:spPr>
          <a:xfrm>
            <a:off x="1329634" y="5916006"/>
            <a:ext cx="6531976" cy="1015663"/>
          </a:xfrm>
          <a:prstGeom prst="rect">
            <a:avLst/>
          </a:prstGeom>
          <a:noFill/>
        </p:spPr>
        <p:txBody>
          <a:bodyPr wrap="square" rtlCol="0">
            <a:spAutoFit/>
          </a:bodyPr>
          <a:lstStyle/>
          <a:p>
            <a:r>
              <a:rPr lang="zh-CN" altLang="en-US" sz="2000" b="1" dirty="0"/>
              <a:t>例如</a:t>
            </a:r>
            <a:r>
              <a:rPr lang="zh-CN" altLang="en-US" sz="2000" dirty="0"/>
              <a:t>：查询</a:t>
            </a:r>
            <a:r>
              <a:rPr lang="en-US" altLang="zh-CN" sz="2000" dirty="0" err="1"/>
              <a:t>push_back</a:t>
            </a:r>
            <a:r>
              <a:rPr lang="zh-CN" altLang="en-US" sz="2000" dirty="0"/>
              <a:t>对迭代器是否失效的影响</a:t>
            </a:r>
            <a:endParaRPr lang="en-US" altLang="zh-CN" sz="2000" dirty="0"/>
          </a:p>
          <a:p>
            <a:r>
              <a:rPr lang="en-US" altLang="zh-CN" sz="2000" dirty="0">
                <a:hlinkClick r:id="rId3"/>
              </a:rPr>
              <a:t>http://cplusplus.com/reference/vector/vector/push_back/</a:t>
            </a:r>
            <a:endParaRPr lang="en-US" altLang="zh-CN" sz="2000" dirty="0"/>
          </a:p>
          <a:p>
            <a:endParaRPr lang="en-US" altLang="zh-CN" sz="2000" dirty="0"/>
          </a:p>
        </p:txBody>
      </p:sp>
    </p:spTree>
    <p:extLst>
      <p:ext uri="{BB962C8B-B14F-4D97-AF65-F5344CB8AC3E}">
        <p14:creationId xmlns:p14="http://schemas.microsoft.com/office/powerpoint/2010/main" val="42121315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1595D3-858D-462E-B6A1-2225EA6DE901}"/>
              </a:ext>
            </a:extLst>
          </p:cNvPr>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endParaRPr lang="zh-CN" altLang="en-US" dirty="0"/>
          </a:p>
        </p:txBody>
      </p:sp>
      <p:sp>
        <p:nvSpPr>
          <p:cNvPr id="3" name="内容占位符 2">
            <a:extLst>
              <a:ext uri="{FF2B5EF4-FFF2-40B4-BE49-F238E27FC236}">
                <a16:creationId xmlns:a16="http://schemas.microsoft.com/office/drawing/2014/main" id="{95ADB00A-ECEE-4A62-8F7B-30CFC9313A5C}"/>
              </a:ext>
            </a:extLst>
          </p:cNvPr>
          <p:cNvSpPr>
            <a:spLocks noGrp="1"/>
          </p:cNvSpPr>
          <p:nvPr>
            <p:ph idx="1"/>
          </p:nvPr>
        </p:nvSpPr>
        <p:spPr/>
        <p:txBody>
          <a:bodyPr/>
          <a:lstStyle/>
          <a:p>
            <a:r>
              <a:rPr lang="zh-CN" altLang="en-US" b="1" kern="100" dirty="0">
                <a:solidFill>
                  <a:srgbClr val="003366"/>
                </a:solidFill>
                <a:latin typeface="华文楷体" panose="02010600040101010101" pitchFamily="2" charset="-122"/>
                <a:ea typeface="华文楷体" panose="02010600040101010101" pitchFamily="2" charset="-122"/>
              </a:rPr>
              <a:t>接下来简要介绍几种常见容器</a:t>
            </a:r>
            <a:endParaRPr lang="en-US" altLang="zh-CN" b="1" kern="100" dirty="0">
              <a:solidFill>
                <a:srgbClr val="003366"/>
              </a:solidFill>
              <a:latin typeface="华文楷体" panose="02010600040101010101" pitchFamily="2" charset="-122"/>
              <a:ea typeface="华文楷体" panose="02010600040101010101" pitchFamily="2" charset="-122"/>
            </a:endParaRPr>
          </a:p>
          <a:p>
            <a:pPr lvl="1"/>
            <a:r>
              <a:rPr lang="zh-CN" altLang="en-US" sz="2800" b="1" kern="100" dirty="0">
                <a:solidFill>
                  <a:srgbClr val="003366"/>
                </a:solidFill>
                <a:latin typeface="华文楷体" panose="02010600040101010101" pitchFamily="2" charset="-122"/>
                <a:ea typeface="华文楷体" panose="02010600040101010101" pitchFamily="2" charset="-122"/>
              </a:rPr>
              <a:t>链表容器 </a:t>
            </a:r>
            <a:r>
              <a:rPr lang="en-US" altLang="zh-CN" sz="2800" b="1" kern="100" dirty="0">
                <a:solidFill>
                  <a:srgbClr val="003366"/>
                </a:solidFill>
                <a:latin typeface="华文楷体" panose="02010600040101010101" pitchFamily="2" charset="-122"/>
                <a:ea typeface="华文楷体" panose="02010600040101010101" pitchFamily="2" charset="-122"/>
              </a:rPr>
              <a:t>list</a:t>
            </a:r>
          </a:p>
          <a:p>
            <a:pPr lvl="1"/>
            <a:r>
              <a:rPr lang="zh-CN" altLang="en-US" sz="2800" b="1" kern="100" dirty="0">
                <a:solidFill>
                  <a:srgbClr val="003366"/>
                </a:solidFill>
                <a:latin typeface="华文楷体" panose="02010600040101010101" pitchFamily="2" charset="-122"/>
                <a:ea typeface="华文楷体" panose="02010600040101010101" pitchFamily="2" charset="-122"/>
              </a:rPr>
              <a:t>无序集合 </a:t>
            </a:r>
            <a:r>
              <a:rPr lang="en-US" altLang="zh-CN" sz="2800" b="1" kern="100" dirty="0">
                <a:solidFill>
                  <a:srgbClr val="003366"/>
                </a:solidFill>
                <a:latin typeface="华文楷体" panose="02010600040101010101" pitchFamily="2" charset="-122"/>
                <a:ea typeface="华文楷体" panose="02010600040101010101" pitchFamily="2" charset="-122"/>
              </a:rPr>
              <a:t>set</a:t>
            </a:r>
          </a:p>
          <a:p>
            <a:pPr lvl="1"/>
            <a:r>
              <a:rPr lang="zh-CN" altLang="en-US" sz="2800" b="1" kern="100" dirty="0">
                <a:solidFill>
                  <a:srgbClr val="003366"/>
                </a:solidFill>
                <a:latin typeface="华文楷体" panose="02010600040101010101" pitchFamily="2" charset="-122"/>
                <a:ea typeface="华文楷体" panose="02010600040101010101" pitchFamily="2" charset="-122"/>
              </a:rPr>
              <a:t>关联数组 </a:t>
            </a:r>
            <a:r>
              <a:rPr lang="en-US" altLang="zh-CN" sz="2800" b="1" kern="100" dirty="0">
                <a:solidFill>
                  <a:srgbClr val="003366"/>
                </a:solidFill>
                <a:latin typeface="华文楷体" panose="02010600040101010101" pitchFamily="2" charset="-122"/>
                <a:ea typeface="华文楷体" panose="02010600040101010101" pitchFamily="2" charset="-122"/>
              </a:rPr>
              <a:t>map</a:t>
            </a:r>
          </a:p>
          <a:p>
            <a:endParaRPr lang="en-US" altLang="zh-CN" b="1" kern="100" dirty="0">
              <a:solidFill>
                <a:srgbClr val="003366"/>
              </a:solidFill>
              <a:latin typeface="华文楷体" panose="02010600040101010101" pitchFamily="2" charset="-122"/>
              <a:ea typeface="华文楷体" panose="02010600040101010101" pitchFamily="2" charset="-122"/>
            </a:endParaRPr>
          </a:p>
          <a:p>
            <a:r>
              <a:rPr lang="zh-CN" altLang="en-US" b="1" kern="100" dirty="0">
                <a:solidFill>
                  <a:srgbClr val="003366"/>
                </a:solidFill>
                <a:latin typeface="华文楷体" panose="02010600040101010101" pitchFamily="2" charset="-122"/>
                <a:ea typeface="华文楷体" panose="02010600040101010101" pitchFamily="2" charset="-122"/>
              </a:rPr>
              <a:t>具体使用方法大家可以在作业中多做探索</a:t>
            </a:r>
          </a:p>
        </p:txBody>
      </p:sp>
    </p:spTree>
    <p:extLst>
      <p:ext uri="{BB962C8B-B14F-4D97-AF65-F5344CB8AC3E}">
        <p14:creationId xmlns:p14="http://schemas.microsoft.com/office/powerpoint/2010/main" val="1620472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list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8"/>
            <a:ext cx="8082213" cy="5030787"/>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rPr>
              <a:t>链表容器（底层实现是</a:t>
            </a:r>
            <a:r>
              <a:rPr lang="zh-CN" altLang="en-US" b="1" kern="100" dirty="0">
                <a:solidFill>
                  <a:srgbClr val="FF0000"/>
                </a:solidFill>
                <a:latin typeface="华文楷体" panose="02010600040101010101" pitchFamily="2" charset="-122"/>
                <a:ea typeface="华文楷体" panose="02010600040101010101" pitchFamily="2" charset="-122"/>
              </a:rPr>
              <a:t>双向链表</a:t>
            </a:r>
            <a:r>
              <a:rPr lang="zh-CN" altLang="en-US" b="1" kern="100" dirty="0">
                <a:solidFill>
                  <a:srgbClr val="003366"/>
                </a:solidFill>
                <a:latin typeface="华文楷体" panose="02010600040101010101" pitchFamily="2" charset="-122"/>
                <a:ea typeface="华文楷体" panose="02010600040101010101" pitchFamily="2" charset="-122"/>
              </a:rPr>
              <a:t>）</a:t>
            </a:r>
            <a:endParaRPr lang="en-US" altLang="zh-CN" b="1" kern="100" dirty="0">
              <a:solidFill>
                <a:srgbClr val="003366"/>
              </a:solidFill>
              <a:latin typeface="华文楷体" panose="02010600040101010101" pitchFamily="2" charset="-122"/>
              <a:ea typeface="华文楷体" panose="02010600040101010101" pitchFamily="2" charset="-122"/>
            </a:endParaRPr>
          </a:p>
          <a:p>
            <a:pPr marL="0" indent="0">
              <a:lnSpc>
                <a:spcPct val="120000"/>
              </a:lnSpc>
              <a:buSzPct val="75000"/>
              <a:buNone/>
            </a:pPr>
            <a:r>
              <a:rPr lang="en-US" altLang="zh-CN" sz="2400" kern="100" dirty="0">
                <a:latin typeface="Consolas" panose="020B0609020204030204" pitchFamily="49" charset="0"/>
                <a:ea typeface="华文楷体" panose="02010600040101010101" pitchFamily="2" charset="-122"/>
              </a:rPr>
              <a:t>template&lt;</a:t>
            </a:r>
            <a:br>
              <a:rPr lang="en-US" altLang="zh-CN" sz="2400" kern="100" dirty="0">
                <a:latin typeface="Consolas" panose="020B0609020204030204" pitchFamily="49" charset="0"/>
                <a:ea typeface="华文楷体" panose="02010600040101010101" pitchFamily="2" charset="-122"/>
              </a:rPr>
            </a:br>
            <a:r>
              <a:rPr lang="en-US" altLang="zh-CN" sz="2400" kern="100" dirty="0">
                <a:latin typeface="Consolas" panose="020B0609020204030204" pitchFamily="49" charset="0"/>
                <a:ea typeface="华文楷体" panose="02010600040101010101" pitchFamily="2" charset="-122"/>
              </a:rPr>
              <a:t>    class T,</a:t>
            </a:r>
            <a:br>
              <a:rPr lang="en-US" altLang="zh-CN" sz="2400" kern="100" dirty="0">
                <a:latin typeface="Consolas" panose="020B0609020204030204" pitchFamily="49" charset="0"/>
                <a:ea typeface="华文楷体" panose="02010600040101010101" pitchFamily="2" charset="-122"/>
              </a:rPr>
            </a:br>
            <a:r>
              <a:rPr lang="en-US" altLang="zh-CN" sz="2400" kern="100" dirty="0">
                <a:latin typeface="Consolas" panose="020B0609020204030204" pitchFamily="49" charset="0"/>
                <a:ea typeface="华文楷体" panose="02010600040101010101" pitchFamily="2" charset="-122"/>
              </a:rPr>
              <a:t>    class </a:t>
            </a:r>
            <a:r>
              <a:rPr lang="en-US" altLang="zh-CN" sz="2400" kern="100" dirty="0">
                <a:solidFill>
                  <a:srgbClr val="FF0000"/>
                </a:solidFill>
                <a:latin typeface="Consolas" panose="020B0609020204030204" pitchFamily="49" charset="0"/>
                <a:ea typeface="华文楷体" panose="02010600040101010101" pitchFamily="2" charset="-122"/>
              </a:rPr>
              <a:t>Allocator</a:t>
            </a:r>
            <a:r>
              <a:rPr lang="en-US" altLang="zh-CN" sz="2400" kern="100" dirty="0">
                <a:latin typeface="Consolas" panose="020B0609020204030204" pitchFamily="49" charset="0"/>
                <a:ea typeface="华文楷体" panose="02010600040101010101" pitchFamily="2" charset="-122"/>
              </a:rPr>
              <a:t> = </a:t>
            </a:r>
            <a:r>
              <a:rPr lang="en-US" altLang="zh-CN" sz="2400" kern="100" dirty="0">
                <a:latin typeface="Consolas" panose="020B0609020204030204" pitchFamily="49" charset="0"/>
                <a:ea typeface="华文楷体" panose="02010600040101010101" pitchFamily="2" charset="-122"/>
                <a:hlinkClick r:id="rId2">
                  <a:extLst>
                    <a:ext uri="{A12FA001-AC4F-418D-AE19-62706E023703}">
                      <ahyp:hlinkClr xmlns:ahyp="http://schemas.microsoft.com/office/drawing/2018/hyperlinkcolor" val="tx"/>
                    </a:ext>
                  </a:extLst>
                </a:hlinkClick>
              </a:rPr>
              <a:t>std::allocator</a:t>
            </a:r>
            <a:r>
              <a:rPr lang="en-US" altLang="zh-CN" sz="2400" kern="100" dirty="0">
                <a:latin typeface="Consolas" panose="020B0609020204030204" pitchFamily="49" charset="0"/>
                <a:ea typeface="华文楷体" panose="02010600040101010101" pitchFamily="2" charset="-122"/>
              </a:rPr>
              <a:t>&lt;T&gt;</a:t>
            </a:r>
          </a:p>
          <a:p>
            <a:pPr marL="0" indent="0">
              <a:lnSpc>
                <a:spcPct val="120000"/>
              </a:lnSpc>
              <a:buSzPct val="75000"/>
              <a:buNone/>
            </a:pPr>
            <a:r>
              <a:rPr lang="en-US" altLang="zh-CN" sz="2400" kern="100" dirty="0">
                <a:latin typeface="Consolas" panose="020B0609020204030204" pitchFamily="49" charset="0"/>
                <a:ea typeface="华文楷体" panose="02010600040101010101" pitchFamily="2" charset="-122"/>
              </a:rPr>
              <a:t>&gt; class list;</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定义：</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kern="100" dirty="0" err="1">
                <a:latin typeface="Consolas" panose="020B0609020204030204" pitchFamily="49" charset="0"/>
                <a:ea typeface="华文楷体" panose="02010600040101010101" pitchFamily="2" charset="-122"/>
                <a:cs typeface="STKaiti" charset="-122"/>
              </a:rPr>
              <a:t>std</a:t>
            </a:r>
            <a:r>
              <a:rPr lang="en-US" altLang="zh-CN" sz="2400" kern="100" dirty="0">
                <a:latin typeface="Consolas" panose="020B0609020204030204" pitchFamily="49" charset="0"/>
                <a:ea typeface="华文楷体" panose="02010600040101010101" pitchFamily="2" charset="-122"/>
                <a:cs typeface="STKaiti" charset="-122"/>
              </a:rPr>
              <a:t>::list&lt;</a:t>
            </a:r>
            <a:r>
              <a:rPr lang="en-US" altLang="zh-CN" sz="2400" kern="100" dirty="0" err="1">
                <a:latin typeface="Consolas" panose="020B0609020204030204" pitchFamily="49" charset="0"/>
                <a:ea typeface="华文楷体" panose="02010600040101010101" pitchFamily="2" charset="-122"/>
                <a:cs typeface="STKaiti" charset="-122"/>
              </a:rPr>
              <a:t>int</a:t>
            </a:r>
            <a:r>
              <a:rPr lang="en-US" altLang="zh-CN" sz="2400" kern="100" dirty="0">
                <a:latin typeface="Consolas" panose="020B0609020204030204" pitchFamily="49" charset="0"/>
                <a:ea typeface="华文楷体" panose="02010600040101010101" pitchFamily="2" charset="-122"/>
                <a:cs typeface="STKaiti" charset="-122"/>
              </a:rPr>
              <a:t>&gt; l;</a:t>
            </a:r>
            <a:endParaRPr lang="en-US" altLang="zh-CN" sz="2400"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44</a:t>
            </a:fld>
            <a:endParaRPr lang="en-US" altLang="zh-CN" dirty="0"/>
          </a:p>
        </p:txBody>
      </p:sp>
    </p:spTree>
    <p:extLst>
      <p:ext uri="{BB962C8B-B14F-4D97-AF65-F5344CB8AC3E}">
        <p14:creationId xmlns:p14="http://schemas.microsoft.com/office/powerpoint/2010/main" val="35286078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list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8"/>
            <a:ext cx="8082213" cy="4665663"/>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插入前端：</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sz="2400" kern="100" dirty="0" err="1">
                <a:solidFill>
                  <a:srgbClr val="003366"/>
                </a:solidFill>
                <a:latin typeface="Consolas" panose="020B0609020204030204" pitchFamily="49" charset="0"/>
                <a:ea typeface="华文楷体" panose="02010600040101010101" pitchFamily="2" charset="-122"/>
                <a:cs typeface="STKaiti" charset="-122"/>
              </a:rPr>
              <a:t>l</a:t>
            </a:r>
            <a:r>
              <a:rPr lang="en-US" altLang="zh-CN" sz="2400" kern="100" dirty="0" err="1">
                <a:latin typeface="Consolas" panose="020B0609020204030204" pitchFamily="49" charset="0"/>
                <a:ea typeface="华文楷体" panose="02010600040101010101" pitchFamily="2" charset="-122"/>
                <a:cs typeface="STKaiti" charset="-122"/>
              </a:rPr>
              <a:t>.</a:t>
            </a:r>
            <a:r>
              <a:rPr lang="en-US" altLang="zh-CN" sz="2400" kern="100" dirty="0" err="1">
                <a:solidFill>
                  <a:srgbClr val="FF0000"/>
                </a:solidFill>
                <a:latin typeface="Consolas" panose="020B0609020204030204" pitchFamily="49" charset="0"/>
                <a:ea typeface="华文楷体" panose="02010600040101010101" pitchFamily="2" charset="-122"/>
                <a:cs typeface="STKaiti" charset="-122"/>
              </a:rPr>
              <a:t>push_front</a:t>
            </a:r>
            <a:r>
              <a:rPr lang="en-US" altLang="zh-CN" sz="2400" kern="100" dirty="0">
                <a:latin typeface="Consolas" panose="020B0609020204030204" pitchFamily="49" charset="0"/>
                <a:ea typeface="华文楷体" panose="02010600040101010101" pitchFamily="2" charset="-122"/>
                <a:cs typeface="STKaiti" charset="-122"/>
              </a:rPr>
              <a:t>(1);</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插入末端：</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sz="2400" kern="100" dirty="0" err="1">
                <a:solidFill>
                  <a:srgbClr val="003366"/>
                </a:solidFill>
                <a:latin typeface="Consolas" panose="020B0609020204030204" pitchFamily="49" charset="0"/>
                <a:ea typeface="华文楷体" panose="02010600040101010101" pitchFamily="2" charset="-122"/>
                <a:cs typeface="STKaiti" charset="-122"/>
              </a:rPr>
              <a:t>l</a:t>
            </a:r>
            <a:r>
              <a:rPr lang="en-US" altLang="zh-CN" sz="2400" kern="100" dirty="0" err="1">
                <a:latin typeface="Consolas" panose="020B0609020204030204" pitchFamily="49" charset="0"/>
                <a:ea typeface="华文楷体" panose="02010600040101010101" pitchFamily="2" charset="-122"/>
                <a:cs typeface="STKaiti" charset="-122"/>
              </a:rPr>
              <a:t>.</a:t>
            </a:r>
            <a:r>
              <a:rPr lang="en-US" altLang="zh-CN" sz="2400" kern="100" dirty="0" err="1">
                <a:solidFill>
                  <a:srgbClr val="FF0000"/>
                </a:solidFill>
                <a:latin typeface="Consolas" panose="020B0609020204030204" pitchFamily="49" charset="0"/>
                <a:ea typeface="华文楷体" panose="02010600040101010101" pitchFamily="2" charset="-122"/>
                <a:cs typeface="STKaiti" charset="-122"/>
              </a:rPr>
              <a:t>push_back</a:t>
            </a:r>
            <a:r>
              <a:rPr lang="en-US" altLang="zh-CN" sz="2400" kern="100" dirty="0">
                <a:latin typeface="Consolas" panose="020B0609020204030204" pitchFamily="49" charset="0"/>
                <a:ea typeface="华文楷体" panose="02010600040101010101" pitchFamily="2" charset="-122"/>
                <a:cs typeface="STKaiti" charset="-122"/>
              </a:rPr>
              <a:t>(2); </a:t>
            </a:r>
            <a:endParaRPr lang="en-US" altLang="zh-CN" sz="2400"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查询：</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sz="2400" kern="100" dirty="0">
                <a:latin typeface="Consolas" panose="020B0609020204030204" pitchFamily="49" charset="0"/>
                <a:ea typeface="华文楷体" panose="02010600040101010101" pitchFamily="2" charset="-122"/>
                <a:cs typeface="STKaiti" charset="-122"/>
              </a:rPr>
              <a:t>std::</a:t>
            </a: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find</a:t>
            </a:r>
            <a:r>
              <a:rPr lang="en-US" altLang="zh-CN" sz="2400" kern="100" dirty="0">
                <a:latin typeface="Consolas" panose="020B0609020204030204" pitchFamily="49" charset="0"/>
                <a:ea typeface="华文楷体" panose="02010600040101010101" pitchFamily="2" charset="-122"/>
                <a:cs typeface="STKaiti" charset="-122"/>
              </a:rPr>
              <a:t>(</a:t>
            </a:r>
            <a:r>
              <a:rPr lang="en-US" altLang="zh-CN" sz="2400" kern="100" dirty="0" err="1">
                <a:solidFill>
                  <a:srgbClr val="003366"/>
                </a:solidFill>
                <a:latin typeface="Consolas" panose="020B0609020204030204" pitchFamily="49" charset="0"/>
                <a:ea typeface="华文楷体" panose="02010600040101010101" pitchFamily="2" charset="-122"/>
              </a:rPr>
              <a:t>l</a:t>
            </a:r>
            <a:r>
              <a:rPr lang="en-US" altLang="zh-CN" sz="2400" kern="100" dirty="0" err="1">
                <a:latin typeface="Consolas" panose="020B0609020204030204" pitchFamily="49" charset="0"/>
                <a:ea typeface="华文楷体" panose="02010600040101010101" pitchFamily="2" charset="-122"/>
                <a:cs typeface="STKaiti" charset="-122"/>
              </a:rPr>
              <a:t>.begin</a:t>
            </a: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400" kern="100" dirty="0" err="1">
                <a:solidFill>
                  <a:srgbClr val="003366"/>
                </a:solidFill>
                <a:latin typeface="Consolas" panose="020B0609020204030204" pitchFamily="49" charset="0"/>
                <a:ea typeface="华文楷体" panose="02010600040101010101" pitchFamily="2" charset="-122"/>
              </a:rPr>
              <a:t>l</a:t>
            </a:r>
            <a:r>
              <a:rPr lang="en-US" altLang="zh-CN" sz="2400" kern="100" dirty="0" err="1">
                <a:latin typeface="Consolas" panose="020B0609020204030204" pitchFamily="49" charset="0"/>
                <a:ea typeface="华文楷体" panose="02010600040101010101" pitchFamily="2" charset="-122"/>
                <a:cs typeface="STKaiti" charset="-122"/>
              </a:rPr>
              <a:t>.end</a:t>
            </a:r>
            <a:r>
              <a:rPr lang="en-US" altLang="zh-CN" sz="2400" kern="100" dirty="0">
                <a:latin typeface="Consolas" panose="020B0609020204030204" pitchFamily="49" charset="0"/>
                <a:ea typeface="华文楷体" panose="02010600040101010101" pitchFamily="2" charset="-122"/>
                <a:cs typeface="STKaiti" charset="-122"/>
              </a:rPr>
              <a:t>(), 2);</a:t>
            </a:r>
            <a:r>
              <a:rPr lang="en-US" altLang="zh-CN" sz="2400"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sz="2400" kern="100" dirty="0">
                <a:solidFill>
                  <a:srgbClr val="008000"/>
                </a:solidFill>
                <a:latin typeface="Consolas" panose="020B0609020204030204" pitchFamily="49" charset="0"/>
                <a:ea typeface="华文楷体" panose="02010600040101010101" pitchFamily="2" charset="-122"/>
                <a:cs typeface="STKaiti" charset="-122"/>
              </a:rPr>
              <a:t>//</a:t>
            </a:r>
            <a:r>
              <a:rPr lang="zh-CN" altLang="en-US" sz="2400" kern="100" dirty="0">
                <a:solidFill>
                  <a:srgbClr val="008000"/>
                </a:solidFill>
                <a:latin typeface="Consolas" panose="020B0609020204030204" pitchFamily="49" charset="0"/>
                <a:ea typeface="华文楷体" panose="02010600040101010101" pitchFamily="2" charset="-122"/>
                <a:cs typeface="STKaiti" charset="-122"/>
              </a:rPr>
              <a:t>返回迭代器</a:t>
            </a:r>
            <a:endParaRPr lang="en-US" altLang="zh-CN" sz="2400" kern="100" dirty="0">
              <a:solidFill>
                <a:srgbClr val="008000"/>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插入指定位置：</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sz="2400" kern="100" dirty="0" err="1">
                <a:solidFill>
                  <a:srgbClr val="003366"/>
                </a:solidFill>
                <a:latin typeface="Consolas" panose="020B0609020204030204" pitchFamily="49" charset="0"/>
                <a:ea typeface="华文楷体" panose="02010600040101010101" pitchFamily="2" charset="-122"/>
              </a:rPr>
              <a:t>l</a:t>
            </a:r>
            <a:r>
              <a:rPr lang="en-US" altLang="zh-CN" sz="2400" kern="100" dirty="0" err="1">
                <a:latin typeface="Consolas" panose="020B0609020204030204" pitchFamily="49" charset="0"/>
                <a:ea typeface="华文楷体" panose="02010600040101010101" pitchFamily="2" charset="-122"/>
                <a:cs typeface="STKaiti" charset="-122"/>
              </a:rPr>
              <a:t>.</a:t>
            </a:r>
            <a:r>
              <a:rPr lang="en-US" altLang="zh-CN" sz="2400" kern="100" dirty="0" err="1">
                <a:solidFill>
                  <a:srgbClr val="FF0000"/>
                </a:solidFill>
                <a:latin typeface="Consolas" panose="020B0609020204030204" pitchFamily="49" charset="0"/>
                <a:ea typeface="华文楷体" panose="02010600040101010101" pitchFamily="2" charset="-122"/>
                <a:cs typeface="STKaiti" charset="-122"/>
              </a:rPr>
              <a:t>insert</a:t>
            </a:r>
            <a:r>
              <a:rPr lang="en-US" altLang="zh-CN" sz="2400" kern="100" dirty="0">
                <a:latin typeface="Consolas" panose="020B0609020204030204" pitchFamily="49" charset="0"/>
                <a:ea typeface="华文楷体" panose="02010600040101010101" pitchFamily="2" charset="-122"/>
                <a:cs typeface="STKaiti" charset="-122"/>
              </a:rPr>
              <a:t>(it, 4); </a:t>
            </a:r>
            <a:r>
              <a:rPr lang="en-US" altLang="zh-CN" sz="2400" kern="100" dirty="0">
                <a:solidFill>
                  <a:srgbClr val="008000"/>
                </a:solidFill>
                <a:latin typeface="Consolas" panose="020B0609020204030204" pitchFamily="49" charset="0"/>
                <a:ea typeface="华文楷体" panose="02010600040101010101" pitchFamily="2" charset="-122"/>
                <a:cs typeface="STKaiti" charset="-122"/>
              </a:rPr>
              <a:t>//it</a:t>
            </a:r>
            <a:r>
              <a:rPr lang="zh-CN" altLang="en-US" sz="2400" kern="100" dirty="0">
                <a:solidFill>
                  <a:srgbClr val="008000"/>
                </a:solidFill>
                <a:latin typeface="Consolas" panose="020B0609020204030204" pitchFamily="49" charset="0"/>
                <a:ea typeface="华文楷体" panose="02010600040101010101" pitchFamily="2" charset="-122"/>
                <a:cs typeface="STKaiti" charset="-122"/>
              </a:rPr>
              <a:t>为迭代器</a:t>
            </a:r>
            <a:endParaRPr lang="en-US" altLang="zh-CN" sz="2400" kern="100" dirty="0">
              <a:solidFill>
                <a:srgbClr val="008000"/>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45</a:t>
            </a:fld>
            <a:endParaRPr lang="en-US" altLang="zh-CN" dirty="0"/>
          </a:p>
        </p:txBody>
      </p:sp>
    </p:spTree>
    <p:extLst>
      <p:ext uri="{BB962C8B-B14F-4D97-AF65-F5344CB8AC3E}">
        <p14:creationId xmlns:p14="http://schemas.microsoft.com/office/powerpoint/2010/main" val="606007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list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9"/>
            <a:ext cx="8082213" cy="4553700"/>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不支持下标</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等随机访问</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支持在任意位置</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高速</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插入</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删除数据</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其访问主要依赖迭代器</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插入和删除操作</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不会导致迭代器失效</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（除指向被删除的元素的迭代器外）</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46</a:t>
            </a:fld>
            <a:endParaRPr lang="en-US" altLang="zh-CN" dirty="0"/>
          </a:p>
        </p:txBody>
      </p:sp>
    </p:spTree>
    <p:extLst>
      <p:ext uri="{BB962C8B-B14F-4D97-AF65-F5344CB8AC3E}">
        <p14:creationId xmlns:p14="http://schemas.microsoft.com/office/powerpoint/2010/main" val="42751173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set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8"/>
            <a:ext cx="8082213" cy="5030788"/>
          </a:xfrm>
        </p:spPr>
        <p:txBody>
          <a:bodyPr>
            <a:normAutofit fontScale="92500" lnSpcReduction="10000"/>
          </a:bodyPr>
          <a:lstStyle/>
          <a:p>
            <a:pPr>
              <a:lnSpc>
                <a:spcPct val="100000"/>
              </a:lnSpc>
              <a:buSzPct val="75000"/>
              <a:buFont typeface="Wingdings" panose="05000000000000000000" pitchFamily="2" charset="2"/>
              <a:buChar char="n"/>
            </a:pP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不重复元素</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构成的</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无序集合</a:t>
            </a:r>
            <a:endParaRPr lang="en-US" altLang="zh-CN" b="1" kern="100" dirty="0">
              <a:solidFill>
                <a:srgbClr val="FF0000"/>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template&lt; class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Key</a:t>
            </a:r>
            <a:r>
              <a:rPr lang="en-US" altLang="zh-CN"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class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Compare</a:t>
            </a:r>
            <a:r>
              <a:rPr lang="en-US" altLang="zh-CN" kern="100" dirty="0">
                <a:latin typeface="Consolas" panose="020B0609020204030204" pitchFamily="49" charset="0"/>
                <a:ea typeface="华文楷体" panose="02010600040101010101" pitchFamily="2" charset="-122"/>
                <a:cs typeface="STKaiti" charset="-122"/>
              </a:rPr>
              <a:t> = </a:t>
            </a:r>
            <a:r>
              <a:rPr lang="en-US" altLang="zh-CN" kern="100" dirty="0" err="1">
                <a:latin typeface="Consolas" panose="020B0609020204030204" pitchFamily="49" charset="0"/>
                <a:ea typeface="华文楷体" panose="02010600040101010101" pitchFamily="2" charset="-122"/>
                <a:cs typeface="STKaiti" charset="-122"/>
              </a:rPr>
              <a:t>std</a:t>
            </a:r>
            <a:r>
              <a:rPr lang="en-US" altLang="zh-CN" kern="100" dirty="0">
                <a:latin typeface="Consolas" panose="020B0609020204030204" pitchFamily="49" charset="0"/>
                <a:ea typeface="华文楷体" panose="02010600040101010101" pitchFamily="2" charset="-122"/>
                <a:cs typeface="STKaiti" charset="-122"/>
              </a:rPr>
              <a:t>::less&lt;Key&gt;,</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class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Allocator</a:t>
            </a:r>
            <a:r>
              <a:rPr lang="en-US" altLang="zh-CN" kern="100" dirty="0">
                <a:latin typeface="Consolas" panose="020B0609020204030204" pitchFamily="49" charset="0"/>
                <a:ea typeface="华文楷体" panose="02010600040101010101" pitchFamily="2" charset="-122"/>
                <a:cs typeface="STKaiti" charset="-122"/>
              </a:rPr>
              <a:t> = </a:t>
            </a:r>
            <a:r>
              <a:rPr lang="en-US" altLang="zh-CN" kern="100" dirty="0" err="1">
                <a:latin typeface="Consolas" panose="020B0609020204030204" pitchFamily="49" charset="0"/>
                <a:ea typeface="华文楷体" panose="02010600040101010101" pitchFamily="2" charset="-122"/>
                <a:cs typeface="STKaiti" charset="-122"/>
              </a:rPr>
              <a:t>std</a:t>
            </a:r>
            <a:r>
              <a:rPr lang="en-US" altLang="zh-CN" kern="100" dirty="0">
                <a:latin typeface="Consolas" panose="020B0609020204030204" pitchFamily="49" charset="0"/>
                <a:ea typeface="华文楷体" panose="02010600040101010101" pitchFamily="2" charset="-122"/>
                <a:cs typeface="STKaiti" charset="-122"/>
              </a:rPr>
              <a:t>::allocator&lt;Key&gt;</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&gt; class set;</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内部按大小顺序排列，比较器由函数对象</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Compare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完成。</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注意：</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无序</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是指不保持</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插入顺序</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，容器内部排列顺序是根据元素大小排列。</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定义：</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std</a:t>
            </a:r>
            <a:r>
              <a:rPr lang="en-US" altLang="zh-CN" kern="100" dirty="0">
                <a:latin typeface="Consolas" panose="020B0609020204030204" pitchFamily="49" charset="0"/>
                <a:ea typeface="华文楷体" panose="02010600040101010101" pitchFamily="2" charset="-122"/>
                <a:cs typeface="STKaiti" charset="-122"/>
              </a:rPr>
              <a:t>::set&lt;</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&gt; s;</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47</a:t>
            </a:fld>
            <a:endParaRPr lang="en-US" altLang="zh-CN" dirty="0"/>
          </a:p>
        </p:txBody>
      </p:sp>
    </p:spTree>
    <p:extLst>
      <p:ext uri="{BB962C8B-B14F-4D97-AF65-F5344CB8AC3E}">
        <p14:creationId xmlns:p14="http://schemas.microsoft.com/office/powerpoint/2010/main" val="3246703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set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8"/>
            <a:ext cx="8082213" cy="4665663"/>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插入（不允许出现重复元素）：</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s.</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insert</a:t>
            </a:r>
            <a:r>
              <a:rPr lang="en-US" altLang="zh-CN" kern="100" dirty="0">
                <a:latin typeface="Consolas" panose="020B0609020204030204" pitchFamily="49" charset="0"/>
                <a:ea typeface="华文楷体" panose="02010600040101010101" pitchFamily="2" charset="-122"/>
                <a:cs typeface="STKaiti" charset="-122"/>
              </a:rPr>
              <a:t>(</a:t>
            </a:r>
            <a:r>
              <a:rPr lang="en-US" altLang="zh-CN" kern="100" dirty="0" err="1">
                <a:latin typeface="Consolas" panose="020B0609020204030204" pitchFamily="49" charset="0"/>
                <a:ea typeface="华文楷体" panose="02010600040101010101" pitchFamily="2" charset="-122"/>
                <a:cs typeface="STKaiti" charset="-122"/>
              </a:rPr>
              <a:t>val</a:t>
            </a:r>
            <a:r>
              <a:rPr lang="en-US" altLang="zh-CN" kern="100" dirty="0">
                <a:latin typeface="Consolas" panose="020B0609020204030204" pitchFamily="49" charset="0"/>
                <a:ea typeface="华文楷体" panose="02010600040101010101" pitchFamily="2" charset="-122"/>
                <a:cs typeface="STKaiti" charset="-122"/>
              </a:rPr>
              <a:t>);</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查询值为</a:t>
            </a:r>
            <a:r>
              <a:rPr lang="en-US" altLang="zh-CN" b="1" kern="100" dirty="0" err="1">
                <a:latin typeface="Consolas" panose="020B0609020204030204" pitchFamily="49" charset="0"/>
                <a:ea typeface="华文楷体" panose="02010600040101010101" pitchFamily="2" charset="-122"/>
              </a:rPr>
              <a:t>val</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的元素：</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s.</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find</a:t>
            </a:r>
            <a:r>
              <a:rPr lang="en-US" altLang="zh-CN" kern="100" dirty="0">
                <a:latin typeface="Consolas" panose="020B0609020204030204" pitchFamily="49" charset="0"/>
                <a:ea typeface="华文楷体" panose="02010600040101010101" pitchFamily="2" charset="-122"/>
                <a:cs typeface="STKaiti" charset="-122"/>
              </a:rPr>
              <a:t>(</a:t>
            </a:r>
            <a:r>
              <a:rPr lang="en-US" altLang="zh-CN" kern="100" dirty="0" err="1">
                <a:latin typeface="Consolas" panose="020B0609020204030204" pitchFamily="49" charset="0"/>
                <a:ea typeface="华文楷体" panose="02010600040101010101" pitchFamily="2" charset="-122"/>
                <a:cs typeface="STKaiti" charset="-122"/>
              </a:rPr>
              <a:t>val</a:t>
            </a:r>
            <a:r>
              <a:rPr lang="en-US" altLang="zh-CN" kern="100" dirty="0">
                <a:latin typeface="Consolas" panose="020B0609020204030204" pitchFamily="49" charset="0"/>
                <a:ea typeface="华文楷体" panose="02010600040101010101" pitchFamily="2" charset="-122"/>
                <a:cs typeface="STKaiti" charset="-122"/>
              </a:rPr>
              <a:t>);   </a:t>
            </a:r>
            <a:r>
              <a:rPr lang="en-US" altLang="zh-CN" b="1" kern="100" dirty="0">
                <a:solidFill>
                  <a:srgbClr val="008000"/>
                </a:solidFill>
                <a:latin typeface="Consolas" panose="020B0609020204030204" pitchFamily="49" charset="0"/>
                <a:ea typeface="华文楷体" panose="02010600040101010101" pitchFamily="2" charset="-122"/>
                <a:cs typeface="STKaiti" charset="-122"/>
              </a:rPr>
              <a:t>//</a:t>
            </a:r>
            <a:r>
              <a:rPr lang="zh-CN" altLang="en-US" b="1" kern="100" dirty="0">
                <a:solidFill>
                  <a:srgbClr val="008000"/>
                </a:solidFill>
                <a:latin typeface="华文楷体" panose="02010600040101010101" pitchFamily="2" charset="-122"/>
                <a:ea typeface="华文楷体" panose="02010600040101010101" pitchFamily="2" charset="-122"/>
                <a:cs typeface="STKaiti" charset="-122"/>
              </a:rPr>
              <a:t>返回迭代器</a:t>
            </a:r>
            <a:endParaRPr lang="en-US" altLang="zh-CN" b="1" kern="100" dirty="0">
              <a:solidFill>
                <a:srgbClr val="008000"/>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删除：</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s.</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erase</a:t>
            </a:r>
            <a:r>
              <a:rPr lang="en-US" altLang="zh-CN" kern="100" dirty="0">
                <a:latin typeface="Consolas" panose="020B0609020204030204" pitchFamily="49" charset="0"/>
                <a:ea typeface="华文楷体" panose="02010600040101010101" pitchFamily="2" charset="-122"/>
                <a:cs typeface="STKaiti" charset="-122"/>
              </a:rPr>
              <a:t>(</a:t>
            </a:r>
            <a:r>
              <a:rPr lang="en-US" altLang="zh-CN" kern="100" dirty="0" err="1">
                <a:latin typeface="Consolas" panose="020B0609020204030204" pitchFamily="49" charset="0"/>
                <a:ea typeface="华文楷体" panose="02010600040101010101" pitchFamily="2" charset="-122"/>
                <a:cs typeface="STKaiti" charset="-122"/>
              </a:rPr>
              <a:t>s.find</a:t>
            </a:r>
            <a:r>
              <a:rPr lang="en-US" altLang="zh-CN" kern="100" dirty="0">
                <a:latin typeface="Consolas" panose="020B0609020204030204" pitchFamily="49" charset="0"/>
                <a:ea typeface="华文楷体" panose="02010600040101010101" pitchFamily="2" charset="-122"/>
                <a:cs typeface="STKaiti" charset="-122"/>
              </a:rPr>
              <a:t>(</a:t>
            </a:r>
            <a:r>
              <a:rPr lang="en-US" altLang="zh-CN" kern="100" dirty="0" err="1">
                <a:latin typeface="Consolas" panose="020B0609020204030204" pitchFamily="49" charset="0"/>
                <a:ea typeface="华文楷体" panose="02010600040101010101" pitchFamily="2" charset="-122"/>
                <a:cs typeface="STKaiti" charset="-122"/>
              </a:rPr>
              <a:t>val</a:t>
            </a:r>
            <a:r>
              <a:rPr lang="en-US" altLang="zh-CN" kern="100" dirty="0">
                <a:latin typeface="Consolas" panose="020B0609020204030204" pitchFamily="49" charset="0"/>
                <a:ea typeface="华文楷体" panose="02010600040101010101" pitchFamily="2" charset="-122"/>
                <a:cs typeface="STKaiti" charset="-122"/>
              </a:rPr>
              <a:t>));</a:t>
            </a: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b="1" kern="100" dirty="0">
                <a:solidFill>
                  <a:srgbClr val="008000"/>
                </a:solidFill>
                <a:latin typeface="Consolas" panose="020B0609020204030204" pitchFamily="49" charset="0"/>
                <a:ea typeface="华文楷体" panose="02010600040101010101" pitchFamily="2" charset="-122"/>
              </a:rPr>
              <a:t>//</a:t>
            </a:r>
            <a:r>
              <a:rPr lang="zh-CN" altLang="en-US" b="1" kern="100" dirty="0">
                <a:solidFill>
                  <a:srgbClr val="008000"/>
                </a:solidFill>
                <a:latin typeface="Consolas" panose="020B0609020204030204" pitchFamily="49" charset="0"/>
                <a:ea typeface="华文楷体" panose="02010600040101010101" pitchFamily="2" charset="-122"/>
              </a:rPr>
              <a:t>导致迭代器失效</a:t>
            </a:r>
            <a:endParaRPr lang="en-US" altLang="zh-CN" b="1" kern="100" dirty="0">
              <a:solidFill>
                <a:srgbClr val="008000"/>
              </a:solidFill>
              <a:latin typeface="Consolas" panose="020B0609020204030204" pitchFamily="49" charset="0"/>
              <a:ea typeface="华文楷体" panose="02010600040101010101" pitchFamily="2"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统计：</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s.</a:t>
            </a:r>
            <a:r>
              <a:rPr lang="en-US" altLang="zh-CN" kern="100" dirty="0" err="1">
                <a:solidFill>
                  <a:srgbClr val="FF0000"/>
                </a:solidFill>
                <a:latin typeface="Consolas" panose="020B0609020204030204" pitchFamily="49" charset="0"/>
                <a:ea typeface="华文楷体" panose="02010600040101010101" pitchFamily="2" charset="-122"/>
                <a:cs typeface="STKaiti" charset="-122"/>
              </a:rPr>
              <a:t>count</a:t>
            </a:r>
            <a:r>
              <a:rPr lang="en-US" altLang="zh-CN" kern="100" dirty="0">
                <a:latin typeface="Consolas" panose="020B0609020204030204" pitchFamily="49" charset="0"/>
                <a:ea typeface="华文楷体" panose="02010600040101010101" pitchFamily="2" charset="-122"/>
                <a:cs typeface="STKaiti" charset="-122"/>
              </a:rPr>
              <a:t>(</a:t>
            </a:r>
            <a:r>
              <a:rPr lang="en-US" altLang="zh-CN" kern="100" dirty="0" err="1">
                <a:latin typeface="Consolas" panose="020B0609020204030204" pitchFamily="49" charset="0"/>
                <a:ea typeface="华文楷体" panose="02010600040101010101" pitchFamily="2" charset="-122"/>
                <a:cs typeface="STKaiti" charset="-122"/>
              </a:rPr>
              <a:t>val</a:t>
            </a:r>
            <a:r>
              <a:rPr lang="en-US" altLang="zh-CN" kern="100" dirty="0">
                <a:latin typeface="Consolas" panose="020B0609020204030204" pitchFamily="49" charset="0"/>
                <a:ea typeface="华文楷体" panose="02010600040101010101" pitchFamily="2" charset="-122"/>
                <a:cs typeface="STKaiti" charset="-122"/>
              </a:rPr>
              <a:t>);   </a:t>
            </a:r>
            <a:r>
              <a:rPr lang="en-US" altLang="zh-CN" b="1" kern="100" dirty="0">
                <a:solidFill>
                  <a:srgbClr val="008000"/>
                </a:solidFill>
                <a:latin typeface="Consolas" panose="020B0609020204030204" pitchFamily="49" charset="0"/>
                <a:ea typeface="华文楷体" panose="02010600040101010101" pitchFamily="2" charset="-122"/>
              </a:rPr>
              <a:t>//</a:t>
            </a:r>
            <a:r>
              <a:rPr lang="en-US" altLang="zh-CN" b="1" kern="100" dirty="0" err="1">
                <a:solidFill>
                  <a:srgbClr val="008000"/>
                </a:solidFill>
                <a:latin typeface="Consolas" panose="020B0609020204030204" pitchFamily="49" charset="0"/>
                <a:ea typeface="华文楷体" panose="02010600040101010101" pitchFamily="2" charset="-122"/>
              </a:rPr>
              <a:t>val</a:t>
            </a:r>
            <a:r>
              <a:rPr lang="zh-CN" altLang="en-US" b="1" kern="100" dirty="0">
                <a:solidFill>
                  <a:srgbClr val="008000"/>
                </a:solidFill>
                <a:latin typeface="Consolas" panose="020B0609020204030204" pitchFamily="49" charset="0"/>
                <a:ea typeface="华文楷体" panose="02010600040101010101" pitchFamily="2" charset="-122"/>
              </a:rPr>
              <a:t>的个数，总是</a:t>
            </a:r>
            <a:r>
              <a:rPr lang="en-US" altLang="zh-CN" b="1" kern="100" dirty="0">
                <a:solidFill>
                  <a:srgbClr val="008000"/>
                </a:solidFill>
                <a:latin typeface="Consolas" panose="020B0609020204030204" pitchFamily="49" charset="0"/>
                <a:ea typeface="华文楷体" panose="02010600040101010101" pitchFamily="2" charset="-122"/>
              </a:rPr>
              <a:t>0</a:t>
            </a:r>
            <a:r>
              <a:rPr lang="zh-CN" altLang="en-US" b="1" kern="100" dirty="0">
                <a:solidFill>
                  <a:srgbClr val="008000"/>
                </a:solidFill>
                <a:latin typeface="Consolas" panose="020B0609020204030204" pitchFamily="49" charset="0"/>
                <a:ea typeface="华文楷体" panose="02010600040101010101" pitchFamily="2" charset="-122"/>
              </a:rPr>
              <a:t>或</a:t>
            </a:r>
            <a:r>
              <a:rPr lang="en-US" altLang="zh-CN" b="1" kern="100" dirty="0">
                <a:solidFill>
                  <a:srgbClr val="008000"/>
                </a:solidFill>
                <a:latin typeface="Consolas" panose="020B0609020204030204" pitchFamily="49" charset="0"/>
                <a:ea typeface="华文楷体" panose="02010600040101010101" pitchFamily="2" charset="-122"/>
              </a:rPr>
              <a:t>1</a:t>
            </a:r>
          </a:p>
          <a:p>
            <a:pPr marL="0" indent="0">
              <a:lnSpc>
                <a:spcPct val="100000"/>
              </a:lnSpc>
              <a:buSzPct val="75000"/>
              <a:buNone/>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48</a:t>
            </a:fld>
            <a:endParaRPr lang="en-US" altLang="zh-CN" dirty="0"/>
          </a:p>
        </p:txBody>
      </p:sp>
    </p:spTree>
    <p:extLst>
      <p:ext uri="{BB962C8B-B14F-4D97-AF65-F5344CB8AC3E}">
        <p14:creationId xmlns:p14="http://schemas.microsoft.com/office/powerpoint/2010/main" val="30602326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map</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8"/>
            <a:ext cx="8082213" cy="4665663"/>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关联数组</a:t>
            </a:r>
            <a:endParaRPr lang="en-US" altLang="zh-CN" b="1" kern="100" dirty="0">
              <a:solidFill>
                <a:srgbClr val="FF0000"/>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每个元素由两个数据项组成，</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map</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将一个数据项映射到另一个数据项中。</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r>
              <a:rPr lang="en-US" altLang="zh-CN" sz="2400" kern="100" dirty="0">
                <a:latin typeface="Consolas" panose="020B0609020204030204" pitchFamily="49" charset="0"/>
                <a:ea typeface="华文楷体" panose="02010600040101010101" pitchFamily="2" charset="-122"/>
                <a:cs typeface="STKaiti" charset="-122"/>
              </a:rPr>
              <a:t>template&lt;class </a:t>
            </a: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Key</a:t>
            </a:r>
            <a:r>
              <a:rPr lang="en-US" altLang="zh-CN" sz="2400"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class </a:t>
            </a: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T</a:t>
            </a:r>
            <a:r>
              <a:rPr lang="en-US" altLang="zh-CN" sz="2400"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class </a:t>
            </a: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Compare</a:t>
            </a:r>
            <a:r>
              <a:rPr lang="en-US" altLang="zh-CN" sz="2400" kern="100" dirty="0">
                <a:latin typeface="Consolas" panose="020B0609020204030204" pitchFamily="49" charset="0"/>
                <a:ea typeface="华文楷体" panose="02010600040101010101" pitchFamily="2" charset="-122"/>
                <a:cs typeface="STKaiti" charset="-122"/>
              </a:rPr>
              <a:t> = </a:t>
            </a:r>
            <a:r>
              <a:rPr lang="en-US" altLang="zh-CN" sz="2400" kern="100" dirty="0" err="1">
                <a:latin typeface="Consolas" panose="020B0609020204030204" pitchFamily="49" charset="0"/>
                <a:ea typeface="华文楷体" panose="02010600040101010101" pitchFamily="2" charset="-122"/>
                <a:cs typeface="STKaiti" charset="-122"/>
              </a:rPr>
              <a:t>std</a:t>
            </a:r>
            <a:r>
              <a:rPr lang="en-US" altLang="zh-CN" sz="2400" kern="100" dirty="0">
                <a:latin typeface="Consolas" panose="020B0609020204030204" pitchFamily="49" charset="0"/>
                <a:ea typeface="华文楷体" panose="02010600040101010101" pitchFamily="2" charset="-122"/>
                <a:cs typeface="STKaiti" charset="-122"/>
              </a:rPr>
              <a:t>::less&lt;Key&gt;,</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class </a:t>
            </a:r>
            <a:r>
              <a:rPr lang="en-US" altLang="zh-CN" sz="2400" kern="100" dirty="0">
                <a:solidFill>
                  <a:srgbClr val="FF0000"/>
                </a:solidFill>
                <a:latin typeface="Consolas" panose="020B0609020204030204" pitchFamily="49" charset="0"/>
                <a:ea typeface="华文楷体" panose="02010600040101010101" pitchFamily="2" charset="-122"/>
                <a:cs typeface="STKaiti" charset="-122"/>
              </a:rPr>
              <a:t>Allocator</a:t>
            </a:r>
            <a:r>
              <a:rPr lang="en-US" altLang="zh-CN" sz="2400" kern="100" dirty="0">
                <a:latin typeface="Consolas" panose="020B0609020204030204" pitchFamily="49" charset="0"/>
                <a:ea typeface="华文楷体" panose="02010600040101010101" pitchFamily="2" charset="-122"/>
                <a:cs typeface="STKaiti" charset="-122"/>
              </a:rPr>
              <a:t> =</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a:t>
            </a:r>
            <a:r>
              <a:rPr lang="en-US" altLang="zh-CN" sz="2400" kern="100" dirty="0" err="1">
                <a:latin typeface="Consolas" panose="020B0609020204030204" pitchFamily="49" charset="0"/>
                <a:ea typeface="华文楷体" panose="02010600040101010101" pitchFamily="2" charset="-122"/>
                <a:cs typeface="STKaiti" charset="-122"/>
              </a:rPr>
              <a:t>std</a:t>
            </a:r>
            <a:r>
              <a:rPr lang="en-US" altLang="zh-CN" sz="2400" kern="100" dirty="0">
                <a:latin typeface="Consolas" panose="020B0609020204030204" pitchFamily="49" charset="0"/>
                <a:ea typeface="华文楷体" panose="02010600040101010101" pitchFamily="2" charset="-122"/>
                <a:cs typeface="STKaiti" charset="-122"/>
              </a:rPr>
              <a:t>::allocator&lt;</a:t>
            </a:r>
            <a:r>
              <a:rPr lang="en-US" altLang="zh-CN" sz="2400" kern="100" dirty="0" err="1">
                <a:latin typeface="Consolas" panose="020B0609020204030204" pitchFamily="49" charset="0"/>
                <a:ea typeface="华文楷体" panose="02010600040101010101" pitchFamily="2" charset="-122"/>
                <a:cs typeface="STKaiti" charset="-122"/>
              </a:rPr>
              <a:t>std</a:t>
            </a:r>
            <a:r>
              <a:rPr lang="en-US" altLang="zh-CN" sz="2400" kern="100" dirty="0">
                <a:latin typeface="Consolas" panose="020B0609020204030204" pitchFamily="49" charset="0"/>
                <a:ea typeface="华文楷体" panose="02010600040101010101" pitchFamily="2" charset="-122"/>
                <a:cs typeface="STKaiti" charset="-122"/>
              </a:rPr>
              <a:t>::pair&lt;</a:t>
            </a:r>
            <a:r>
              <a:rPr lang="en-US" altLang="zh-CN" sz="2400" kern="100" dirty="0" err="1">
                <a:latin typeface="Consolas" panose="020B0609020204030204" pitchFamily="49" charset="0"/>
                <a:ea typeface="华文楷体" panose="02010600040101010101" pitchFamily="2" charset="-122"/>
                <a:cs typeface="STKaiti" charset="-122"/>
              </a:rPr>
              <a:t>const</a:t>
            </a:r>
            <a:r>
              <a:rPr lang="en-US" altLang="zh-CN" sz="2400" kern="100" dirty="0">
                <a:latin typeface="Consolas" panose="020B0609020204030204" pitchFamily="49" charset="0"/>
                <a:ea typeface="华文楷体" panose="02010600040101010101" pitchFamily="2" charset="-122"/>
                <a:cs typeface="STKaiti" charset="-122"/>
              </a:rPr>
              <a:t> Key, T&gt; &gt;</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&gt; class map;</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49</a:t>
            </a:fld>
            <a:endParaRPr lang="en-US" altLang="zh-CN" dirty="0"/>
          </a:p>
        </p:txBody>
      </p:sp>
    </p:spTree>
    <p:extLst>
      <p:ext uri="{BB962C8B-B14F-4D97-AF65-F5344CB8AC3E}">
        <p14:creationId xmlns:p14="http://schemas.microsoft.com/office/powerpoint/2010/main" val="48728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回顾：类模板</a:t>
            </a:r>
          </a:p>
        </p:txBody>
      </p:sp>
      <p:sp>
        <p:nvSpPr>
          <p:cNvPr id="3" name="内容占位符 2"/>
          <p:cNvSpPr>
            <a:spLocks noGrp="1"/>
          </p:cNvSpPr>
          <p:nvPr>
            <p:ph idx="1"/>
          </p:nvPr>
        </p:nvSpPr>
        <p:spPr>
          <a:xfrm>
            <a:off x="611560" y="1477708"/>
            <a:ext cx="8047806" cy="5243768"/>
          </a:xfrm>
        </p:spPr>
        <p:txBody>
          <a:bodyPr>
            <a:normAutofit lnSpcReduction="10000"/>
          </a:bodyPr>
          <a:lstStyle/>
          <a:p>
            <a:pPr>
              <a:lnSpc>
                <a:spcPct val="110000"/>
              </a:lnSpc>
              <a:buSzPct val="75000"/>
              <a:buFont typeface="Wingdings" panose="05000000000000000000" pitchFamily="2" charset="2"/>
              <a:buChar char="n"/>
            </a:pPr>
            <a:r>
              <a:rPr kumimoji="1" lang="zh-CN" altLang="en-US" sz="2600" b="1" dirty="0">
                <a:solidFill>
                  <a:srgbClr val="003366"/>
                </a:solidFill>
                <a:latin typeface="华文楷体" panose="02010600040101010101" pitchFamily="2" charset="-122"/>
                <a:ea typeface="华文楷体" panose="02010600040101010101" pitchFamily="2" charset="-122"/>
              </a:rPr>
              <a:t>类模板除了</a:t>
            </a:r>
            <a:r>
              <a:rPr kumimoji="1" lang="zh-CN" altLang="en-US" sz="2600" b="1">
                <a:solidFill>
                  <a:srgbClr val="003366"/>
                </a:solidFill>
                <a:latin typeface="华文楷体" panose="02010600040101010101" pitchFamily="2" charset="-122"/>
                <a:ea typeface="华文楷体" panose="02010600040101010101" pitchFamily="2" charset="-122"/>
              </a:rPr>
              <a:t>可以用于指定成员</a:t>
            </a:r>
            <a:r>
              <a:rPr kumimoji="1" lang="zh-CN" altLang="en-US" sz="2600" b="1" dirty="0">
                <a:solidFill>
                  <a:srgbClr val="003366"/>
                </a:solidFill>
                <a:latin typeface="华文楷体" panose="02010600040101010101" pitchFamily="2" charset="-122"/>
                <a:ea typeface="华文楷体" panose="02010600040101010101" pitchFamily="2" charset="-122"/>
              </a:rPr>
              <a:t>变量的类型，还可以约束成员函数的</a:t>
            </a:r>
            <a:r>
              <a:rPr kumimoji="1" lang="zh-CN" altLang="en-US" sz="2600" b="1" dirty="0">
                <a:solidFill>
                  <a:srgbClr val="FF0000"/>
                </a:solidFill>
                <a:latin typeface="华文楷体" panose="02010600040101010101" pitchFamily="2" charset="-122"/>
                <a:ea typeface="华文楷体" panose="02010600040101010101" pitchFamily="2" charset="-122"/>
              </a:rPr>
              <a:t>返回值类型</a:t>
            </a:r>
            <a:r>
              <a:rPr kumimoji="1" lang="zh-CN" altLang="en-US" sz="2600" b="1" dirty="0">
                <a:solidFill>
                  <a:srgbClr val="003366"/>
                </a:solidFill>
                <a:latin typeface="华文楷体" panose="02010600040101010101" pitchFamily="2" charset="-122"/>
                <a:ea typeface="华文楷体" panose="02010600040101010101" pitchFamily="2" charset="-122"/>
              </a:rPr>
              <a:t>和</a:t>
            </a:r>
            <a:r>
              <a:rPr kumimoji="1" lang="zh-CN" altLang="en-US" sz="2600" b="1" dirty="0">
                <a:solidFill>
                  <a:srgbClr val="FF0000"/>
                </a:solidFill>
                <a:latin typeface="华文楷体" panose="02010600040101010101" pitchFamily="2" charset="-122"/>
                <a:ea typeface="华文楷体" panose="02010600040101010101" pitchFamily="2" charset="-122"/>
              </a:rPr>
              <a:t>参数类型</a:t>
            </a:r>
            <a:r>
              <a:rPr kumimoji="1" lang="zh-CN" altLang="en-US" sz="2600" b="1" dirty="0">
                <a:solidFill>
                  <a:srgbClr val="003366"/>
                </a:solidFill>
                <a:latin typeface="华文楷体" panose="02010600040101010101" pitchFamily="2" charset="-122"/>
                <a:ea typeface="华文楷体" panose="02010600040101010101" pitchFamily="2" charset="-122"/>
              </a:rPr>
              <a:t>。例如：</a:t>
            </a:r>
            <a:endParaRPr kumimoji="1" lang="en-US" altLang="zh-CN" sz="2600" b="1" dirty="0">
              <a:solidFill>
                <a:srgbClr val="003366"/>
              </a:solidFill>
              <a:latin typeface="华文楷体" panose="02010600040101010101" pitchFamily="2" charset="-122"/>
              <a:ea typeface="华文楷体" panose="02010600040101010101" pitchFamily="2" charset="-122"/>
            </a:endParaRPr>
          </a:p>
          <a:p>
            <a:pPr marL="457200" lvl="1" indent="0">
              <a:buNone/>
            </a:pPr>
            <a:r>
              <a:rPr lang="en-US" altLang="zh-CN" sz="2000" dirty="0">
                <a:solidFill>
                  <a:srgbClr val="6E200D"/>
                </a:solidFill>
                <a:latin typeface="Consolas" charset="0"/>
                <a:ea typeface="Consolas" charset="0"/>
                <a:cs typeface="Consolas" charset="0"/>
              </a:rPr>
              <a:t>#include </a:t>
            </a:r>
            <a:r>
              <a:rPr lang="en-US" altLang="zh-CN" sz="2000" dirty="0">
                <a:solidFill>
                  <a:srgbClr val="BA0011"/>
                </a:solidFill>
                <a:latin typeface="Consolas" charset="0"/>
                <a:ea typeface="Consolas" charset="0"/>
                <a:cs typeface="Consolas" charset="0"/>
              </a:rPr>
              <a:t>&lt;iostream&gt;</a:t>
            </a:r>
            <a:endParaRPr lang="en-US" altLang="zh-CN" sz="2000" dirty="0">
              <a:solidFill>
                <a:srgbClr val="6E200D"/>
              </a:solidFill>
              <a:latin typeface="Consolas" charset="0"/>
              <a:ea typeface="Consolas" charset="0"/>
              <a:cs typeface="Consolas" charset="0"/>
            </a:endParaRPr>
          </a:p>
          <a:p>
            <a:pPr marL="457200" lvl="1" indent="0">
              <a:buNone/>
            </a:pPr>
            <a:r>
              <a:rPr lang="en-US" altLang="zh-CN" sz="2000" dirty="0">
                <a:solidFill>
                  <a:srgbClr val="B40062"/>
                </a:solidFill>
                <a:latin typeface="Consolas" charset="0"/>
                <a:ea typeface="Consolas" charset="0"/>
                <a:cs typeface="Consolas" charset="0"/>
              </a:rPr>
              <a:t>using</a:t>
            </a:r>
            <a:r>
              <a:rPr lang="en-US" altLang="zh-CN" sz="2000" dirty="0">
                <a:solidFill>
                  <a:srgbClr val="000000"/>
                </a:solidFill>
                <a:latin typeface="Consolas" charset="0"/>
                <a:ea typeface="Consolas" charset="0"/>
                <a:cs typeface="Consolas" charset="0"/>
              </a:rPr>
              <a:t> </a:t>
            </a:r>
            <a:r>
              <a:rPr lang="en-US" altLang="zh-CN" sz="2000" dirty="0">
                <a:solidFill>
                  <a:srgbClr val="B40062"/>
                </a:solidFill>
                <a:latin typeface="Consolas" charset="0"/>
                <a:ea typeface="Consolas" charset="0"/>
                <a:cs typeface="Consolas" charset="0"/>
              </a:rPr>
              <a:t>namespace</a:t>
            </a:r>
            <a:r>
              <a:rPr lang="en-US" altLang="zh-CN" sz="2000" dirty="0">
                <a:solidFill>
                  <a:srgbClr val="000000"/>
                </a:solidFill>
                <a:latin typeface="Consolas" charset="0"/>
                <a:ea typeface="Consolas" charset="0"/>
                <a:cs typeface="Consolas" charset="0"/>
              </a:rPr>
              <a:t> std;</a:t>
            </a:r>
          </a:p>
          <a:p>
            <a:pPr marL="457200" lvl="1" indent="0">
              <a:buNone/>
            </a:pPr>
            <a:endParaRPr kumimoji="1" lang="en-US" altLang="zh-CN" sz="2000"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sz="2000" dirty="0">
                <a:solidFill>
                  <a:srgbClr val="FF0000"/>
                </a:solidFill>
                <a:latin typeface="Consolas" panose="020B0609020204030204" pitchFamily="49" charset="0"/>
                <a:ea typeface="华文楷体" panose="02010600040101010101" pitchFamily="2" charset="-122"/>
              </a:rPr>
              <a:t>template</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&lt;</a:t>
            </a:r>
            <a:r>
              <a:rPr kumimoji="1" lang="en-US" altLang="zh-CN" sz="2000" dirty="0" err="1">
                <a:solidFill>
                  <a:srgbClr val="FF0000"/>
                </a:solidFill>
                <a:latin typeface="Consolas" panose="020B0609020204030204" pitchFamily="49" charset="0"/>
                <a:ea typeface="华文楷体" panose="02010600040101010101" pitchFamily="2" charset="-122"/>
              </a:rPr>
              <a:t>typename</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T&gt;</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class</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t>
            </a:r>
            <a:endParaRPr kumimoji="1" lang="zh-CN" altLang="en-US" sz="2000" dirty="0">
              <a:latin typeface="Consolas" panose="020B0609020204030204" pitchFamily="49" charset="0"/>
              <a:ea typeface="华文楷体" panose="02010600040101010101" pitchFamily="2" charset="-122"/>
            </a:endParaRPr>
          </a:p>
          <a:p>
            <a:pPr marL="457200" lvl="1" indent="0">
              <a:buNone/>
            </a:pPr>
            <a:r>
              <a:rPr kumimoji="1" lang="zh-CN" altLang="en-US" sz="2000" dirty="0">
                <a:latin typeface="Consolas" panose="020B0609020204030204" pitchFamily="49" charset="0"/>
                <a:ea typeface="华文楷体" panose="02010600040101010101" pitchFamily="2" charset="-122"/>
              </a:rPr>
              <a:t>	</a:t>
            </a:r>
            <a:r>
              <a:rPr kumimoji="1" lang="en-US" altLang="zh-CN" sz="2000" dirty="0" err="1">
                <a:latin typeface="Consolas" panose="020B0609020204030204" pitchFamily="49" charset="0"/>
                <a:ea typeface="华文楷体" panose="02010600040101010101" pitchFamily="2" charset="-122"/>
              </a:rPr>
              <a:t>int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data;</a:t>
            </a:r>
            <a:endParaRPr kumimoji="1" lang="zh-CN" altLang="en-US" sz="2000" dirty="0">
              <a:latin typeface="Consolas" panose="020B0609020204030204" pitchFamily="49" charset="0"/>
              <a:ea typeface="华文楷体" panose="02010600040101010101" pitchFamily="2" charset="-122"/>
            </a:endParaRPr>
          </a:p>
          <a:p>
            <a:pPr marL="457200" lvl="1" indent="0">
              <a:buNone/>
            </a:pPr>
            <a:r>
              <a:rPr kumimoji="1" lang="en-US" altLang="zh-CN" sz="2000" dirty="0">
                <a:latin typeface="Consolas" panose="020B0609020204030204" pitchFamily="49" charset="0"/>
                <a:ea typeface="华文楷体" panose="02010600040101010101" pitchFamily="2" charset="-122"/>
              </a:rPr>
              <a:t>public:</a:t>
            </a:r>
            <a:endParaRPr kumimoji="1" lang="zh-CN" altLang="en-US" sz="2000" dirty="0">
              <a:latin typeface="Consolas" panose="020B0609020204030204" pitchFamily="49" charset="0"/>
              <a:ea typeface="华文楷体" panose="02010600040101010101" pitchFamily="2" charset="-122"/>
            </a:endParaRPr>
          </a:p>
          <a:p>
            <a:pPr marL="457200" lvl="1" indent="0">
              <a:buNone/>
            </a:pPr>
            <a:r>
              <a:rPr kumimoji="1" lang="zh-CN" altLang="en-US" sz="2000" dirty="0">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T</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sum(T a, T b)</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return a + b;</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t>
            </a:r>
            <a:endParaRPr kumimoji="1" lang="zh-CN" altLang="en-US" sz="2000" dirty="0">
              <a:latin typeface="Consolas" panose="020B0609020204030204" pitchFamily="49" charset="0"/>
              <a:ea typeface="华文楷体" panose="02010600040101010101" pitchFamily="2" charset="-122"/>
            </a:endParaRPr>
          </a:p>
          <a:p>
            <a:pPr marL="457200" lvl="1" indent="0">
              <a:buNone/>
            </a:pPr>
            <a:r>
              <a:rPr kumimoji="1" lang="en-US" altLang="zh-CN" sz="2000" dirty="0">
                <a:latin typeface="Consolas" panose="020B0609020204030204" pitchFamily="49" charset="0"/>
                <a:ea typeface="华文楷体" panose="02010600040101010101" pitchFamily="2" charset="-122"/>
              </a:rPr>
              <a:t>};</a:t>
            </a:r>
            <a:r>
              <a:rPr kumimoji="1" lang="zh-CN" altLang="en-US" sz="2000" dirty="0">
                <a:latin typeface="Consolas" panose="020B0609020204030204" pitchFamily="49" charset="0"/>
                <a:ea typeface="华文楷体" panose="02010600040101010101" pitchFamily="2" charset="-122"/>
              </a:rPr>
              <a:t> </a:t>
            </a:r>
            <a:endParaRPr kumimoji="1" lang="en-US" altLang="zh-CN" sz="2000" dirty="0">
              <a:latin typeface="Consolas" panose="020B0609020204030204" pitchFamily="49" charset="0"/>
              <a:ea typeface="华文楷体" panose="02010600040101010101" pitchFamily="2" charset="-122"/>
            </a:endParaRPr>
          </a:p>
          <a:p>
            <a:pPr marL="457200" lvl="1" indent="0">
              <a:buNone/>
            </a:pPr>
            <a:r>
              <a:rPr kumimoji="1" lang="en-US" altLang="zh-CN" sz="2000" dirty="0" err="1">
                <a:latin typeface="Consolas" panose="020B0609020204030204" pitchFamily="49" charset="0"/>
                <a:ea typeface="华文楷体" panose="02010600040101010101" pitchFamily="2" charset="-122"/>
              </a:rPr>
              <a:t>int</a:t>
            </a:r>
            <a:r>
              <a:rPr kumimoji="1" lang="en-US" altLang="zh-CN" sz="2000" dirty="0">
                <a:latin typeface="Consolas" panose="020B0609020204030204" pitchFamily="49" charset="0"/>
                <a:ea typeface="华文楷体" panose="02010600040101010101" pitchFamily="2" charset="-122"/>
              </a:rPr>
              <a:t> main() {</a:t>
            </a:r>
          </a:p>
          <a:p>
            <a:pPr marL="457200" lvl="1" indent="0">
              <a:buNone/>
            </a:pP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a:t>
            </a:r>
            <a:r>
              <a:rPr kumimoji="1" lang="en-US" altLang="zh-CN" sz="2000" dirty="0">
                <a:solidFill>
                  <a:srgbClr val="FF0000"/>
                </a:solidFill>
                <a:latin typeface="Consolas" panose="020B0609020204030204" pitchFamily="49" charset="0"/>
                <a:ea typeface="华文楷体" panose="02010600040101010101" pitchFamily="2" charset="-122"/>
              </a:rPr>
              <a:t>&lt;</a:t>
            </a:r>
            <a:r>
              <a:rPr kumimoji="1" lang="en-US" altLang="zh-CN" sz="2000" dirty="0" err="1">
                <a:solidFill>
                  <a:srgbClr val="FF0000"/>
                </a:solidFill>
                <a:latin typeface="Consolas" panose="020B0609020204030204" pitchFamily="49" charset="0"/>
                <a:ea typeface="华文楷体" panose="02010600040101010101" pitchFamily="2" charset="-122"/>
              </a:rPr>
              <a:t>int</a:t>
            </a:r>
            <a:r>
              <a:rPr kumimoji="1" lang="en-US" altLang="zh-CN" sz="2000" dirty="0">
                <a:solidFill>
                  <a:srgbClr val="FF0000"/>
                </a:solidFill>
                <a:latin typeface="Consolas" panose="020B0609020204030204" pitchFamily="49" charset="0"/>
                <a:ea typeface="华文楷体" panose="02010600040101010101" pitchFamily="2" charset="-122"/>
              </a:rPr>
              <a:t>&gt;</a:t>
            </a:r>
            <a:r>
              <a:rPr kumimoji="1" lang="en-US" altLang="zh-CN" sz="2000" dirty="0">
                <a:latin typeface="Consolas" panose="020B0609020204030204" pitchFamily="49" charset="0"/>
                <a:ea typeface="华文楷体" panose="02010600040101010101" pitchFamily="2" charset="-122"/>
              </a:rPr>
              <a:t> a;</a:t>
            </a:r>
          </a:p>
          <a:p>
            <a:pPr marL="457200" lvl="1" indent="0">
              <a:buNone/>
            </a:pPr>
            <a:r>
              <a:rPr kumimoji="1" lang="zh-CN" altLang="en-US" sz="2000" dirty="0">
                <a:latin typeface="Consolas" panose="020B0609020204030204" pitchFamily="49" charset="0"/>
                <a:ea typeface="华文楷体" panose="02010600040101010101" pitchFamily="2" charset="-122"/>
              </a:rPr>
              <a:t>	</a:t>
            </a:r>
            <a:r>
              <a:rPr kumimoji="1" lang="en-US" altLang="zh-CN" sz="2000" dirty="0" err="1">
                <a:latin typeface="Consolas" panose="020B0609020204030204" pitchFamily="49" charset="0"/>
                <a:ea typeface="华文楷体" panose="02010600040101010101" pitchFamily="2" charset="-122"/>
              </a:rPr>
              <a:t>cout</a:t>
            </a:r>
            <a:r>
              <a:rPr kumimoji="1" lang="en-US" altLang="zh-CN" sz="2000" dirty="0">
                <a:latin typeface="Consolas" panose="020B0609020204030204" pitchFamily="49" charset="0"/>
                <a:ea typeface="华文楷体" panose="02010600040101010101" pitchFamily="2" charset="-122"/>
              </a:rPr>
              <a:t>&lt;&lt;</a:t>
            </a:r>
            <a:r>
              <a:rPr kumimoji="1" lang="en-US" altLang="zh-CN" sz="2000" dirty="0" err="1">
                <a:latin typeface="Consolas" panose="020B0609020204030204" pitchFamily="49" charset="0"/>
                <a:ea typeface="华文楷体" panose="02010600040101010101" pitchFamily="2" charset="-122"/>
              </a:rPr>
              <a:t>a.sum</a:t>
            </a:r>
            <a:r>
              <a:rPr kumimoji="1" lang="en-US" altLang="zh-CN" sz="2000" dirty="0">
                <a:latin typeface="Consolas" panose="020B0609020204030204" pitchFamily="49" charset="0"/>
                <a:ea typeface="华文楷体" panose="02010600040101010101" pitchFamily="2" charset="-122"/>
              </a:rPr>
              <a:t>(1, 2)&lt;&lt;</a:t>
            </a:r>
            <a:r>
              <a:rPr kumimoji="1" lang="en-US" altLang="zh-CN" sz="2000" dirty="0" err="1">
                <a:latin typeface="Consolas" panose="020B0609020204030204" pitchFamily="49" charset="0"/>
                <a:ea typeface="华文楷体" panose="02010600040101010101" pitchFamily="2" charset="-122"/>
              </a:rPr>
              <a:t>endl</a:t>
            </a:r>
            <a:r>
              <a:rPr kumimoji="1" lang="en-US" altLang="zh-CN" sz="2000" dirty="0">
                <a:latin typeface="Consolas" panose="020B0609020204030204" pitchFamily="49" charset="0"/>
                <a:ea typeface="华文楷体" panose="02010600040101010101" pitchFamily="2" charset="-122"/>
              </a:rPr>
              <a:t>;</a:t>
            </a:r>
          </a:p>
          <a:p>
            <a:pPr marL="457200" lvl="1" indent="0">
              <a:buNone/>
            </a:pPr>
            <a:r>
              <a:rPr kumimoji="1" lang="en-US" altLang="zh-CN" sz="2000" dirty="0">
                <a:latin typeface="Consolas" panose="020B0609020204030204" pitchFamily="49" charset="0"/>
                <a:ea typeface="华文楷体" panose="02010600040101010101" pitchFamily="2" charset="-122"/>
              </a:rPr>
              <a:t>	return 0;</a:t>
            </a:r>
          </a:p>
          <a:p>
            <a:pPr marL="457200" lvl="1" indent="0">
              <a:buNone/>
            </a:pPr>
            <a:r>
              <a:rPr kumimoji="1" lang="en-US" altLang="zh-CN" sz="2000" dirty="0">
                <a:latin typeface="Consolas" panose="020B0609020204030204" pitchFamily="49" charset="0"/>
                <a:ea typeface="华文楷体" panose="02010600040101010101" pitchFamily="2" charset="-122"/>
              </a:rPr>
              <a:t>}</a:t>
            </a:r>
            <a:endParaRPr kumimoji="1" lang="zh-CN" altLang="en-US" sz="2000" dirty="0">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5</a:t>
            </a:fld>
            <a:endParaRPr lang="en-US" altLang="zh-CN"/>
          </a:p>
        </p:txBody>
      </p:sp>
    </p:spTree>
    <p:extLst>
      <p:ext uri="{BB962C8B-B14F-4D97-AF65-F5344CB8AC3E}">
        <p14:creationId xmlns:p14="http://schemas.microsoft.com/office/powerpoint/2010/main" val="5117803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map</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519275"/>
            <a:ext cx="8082213" cy="5338725"/>
          </a:xfrm>
        </p:spPr>
        <p:txBody>
          <a:bodyPr>
            <a:normAutofit lnSpcReduction="10000"/>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其值类型为</a:t>
            </a:r>
            <a:r>
              <a:rPr lang="en-US" altLang="zh-CN" b="1" kern="100" dirty="0">
                <a:latin typeface="Consolas" panose="020B0609020204030204" pitchFamily="49" charset="0"/>
                <a:ea typeface="华文楷体" panose="02010600040101010101" pitchFamily="2" charset="-122"/>
                <a:cs typeface="STKaiti" charset="-122"/>
              </a:rPr>
              <a:t>pair&lt;Key, T&gt;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en-US" altLang="zh-CN" b="1" kern="100" dirty="0">
                <a:latin typeface="Consolas" panose="020B0609020204030204" pitchFamily="49" charset="0"/>
                <a:ea typeface="华文楷体" panose="02010600040101010101" pitchFamily="2" charset="-122"/>
                <a:cs typeface="STKaiti" charset="-122"/>
              </a:rPr>
              <a:t>map</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中的元素</a:t>
            </a:r>
            <a:r>
              <a:rPr lang="en-US" altLang="zh-CN" b="1" kern="100" dirty="0">
                <a:solidFill>
                  <a:srgbClr val="FF0000"/>
                </a:solidFill>
                <a:latin typeface="Consolas" panose="020B0609020204030204" pitchFamily="49" charset="0"/>
                <a:ea typeface="华文楷体" panose="02010600040101010101" pitchFamily="2" charset="-122"/>
                <a:cs typeface="STKaiti" charset="-122"/>
              </a:rPr>
              <a:t>key</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必须</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互不相同</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可以通过</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下标</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访问（即使</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key</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不是整数）。下标访问时如果元素不存在，则创建对应元素。</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也可使用</a:t>
            </a:r>
            <a:r>
              <a:rPr lang="en-US" altLang="zh-CN" b="1" kern="100" dirty="0">
                <a:latin typeface="Consolas" panose="020B0609020204030204" pitchFamily="49" charset="0"/>
                <a:ea typeface="华文楷体" panose="02010600040101010101" pitchFamily="2" charset="-122"/>
                <a:cs typeface="STKaiti" charset="-122"/>
              </a:rPr>
              <a:t>insert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函数进行插入。   </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457200" lvl="1" indent="0">
              <a:lnSpc>
                <a:spcPct val="100000"/>
              </a:lnSpc>
              <a:buSzPct val="75000"/>
              <a:buNone/>
            </a:pPr>
            <a:r>
              <a:rPr lang="en-US" altLang="zh-CN" sz="1900" kern="100" dirty="0">
                <a:latin typeface="Consolas" panose="020B0609020204030204" pitchFamily="49" charset="0"/>
                <a:ea typeface="华文楷体" panose="02010600040101010101" pitchFamily="2" charset="-122"/>
                <a:cs typeface="STKaiti" charset="-122"/>
              </a:rPr>
              <a:t>#include &lt;string&gt;</a:t>
            </a:r>
          </a:p>
          <a:p>
            <a:pPr marL="457200" lvl="1" indent="0">
              <a:lnSpc>
                <a:spcPct val="100000"/>
              </a:lnSpc>
              <a:buSzPct val="75000"/>
              <a:buNone/>
            </a:pPr>
            <a:r>
              <a:rPr lang="en-US" altLang="zh-CN" sz="1900" kern="100" dirty="0">
                <a:latin typeface="Consolas" panose="020B0609020204030204" pitchFamily="49" charset="0"/>
                <a:ea typeface="华文楷体" panose="02010600040101010101" pitchFamily="2" charset="-122"/>
                <a:cs typeface="STKaiti" charset="-122"/>
              </a:rPr>
              <a:t>#include &lt;map&gt; </a:t>
            </a:r>
          </a:p>
          <a:p>
            <a:pPr marL="457200" lvl="1" indent="0">
              <a:lnSpc>
                <a:spcPct val="100000"/>
              </a:lnSpc>
              <a:buSzPct val="75000"/>
              <a:buNone/>
            </a:pPr>
            <a:r>
              <a:rPr lang="en-US" altLang="zh-CN" sz="1900" kern="100" dirty="0">
                <a:latin typeface="Consolas" panose="020B0609020204030204" pitchFamily="49" charset="0"/>
                <a:ea typeface="华文楷体" panose="02010600040101010101" pitchFamily="2" charset="-122"/>
                <a:cs typeface="STKaiti" charset="-122"/>
              </a:rPr>
              <a:t>int main() {</a:t>
            </a:r>
          </a:p>
          <a:p>
            <a:pPr marL="457200" lvl="1" indent="0">
              <a:lnSpc>
                <a:spcPct val="100000"/>
              </a:lnSpc>
              <a:buSzPct val="75000"/>
              <a:buNone/>
            </a:pPr>
            <a:r>
              <a:rPr lang="en-US" altLang="zh-CN" sz="1900" kern="100" dirty="0">
                <a:latin typeface="Consolas" panose="020B0609020204030204" pitchFamily="49" charset="0"/>
                <a:ea typeface="华文楷体" panose="02010600040101010101" pitchFamily="2" charset="-122"/>
                <a:cs typeface="STKaiti" charset="-122"/>
              </a:rPr>
              <a:t>    std::map&lt;std::string, int&gt; s;</a:t>
            </a:r>
          </a:p>
          <a:p>
            <a:pPr marL="457200" lvl="1" indent="0">
              <a:lnSpc>
                <a:spcPct val="100000"/>
              </a:lnSpc>
              <a:buSzPct val="75000"/>
              <a:buNone/>
            </a:pPr>
            <a:r>
              <a:rPr lang="en-US" altLang="zh-CN" sz="1900" kern="100" dirty="0">
                <a:latin typeface="Consolas" panose="020B0609020204030204" pitchFamily="49" charset="0"/>
                <a:ea typeface="华文楷体" panose="02010600040101010101" pitchFamily="2" charset="-122"/>
                <a:cs typeface="STKaiti" charset="-122"/>
              </a:rPr>
              <a:t>    s["Monday"] = 1;</a:t>
            </a:r>
          </a:p>
          <a:p>
            <a:pPr marL="457200" lvl="1" indent="0">
              <a:lnSpc>
                <a:spcPct val="100000"/>
              </a:lnSpc>
              <a:buSzPct val="75000"/>
              <a:buNone/>
            </a:pPr>
            <a:r>
              <a:rPr lang="en-US" altLang="zh-CN" sz="1900" kern="100" dirty="0">
                <a:latin typeface="Consolas" panose="020B0609020204030204" pitchFamily="49" charset="0"/>
                <a:ea typeface="华文楷体" panose="02010600040101010101" pitchFamily="2" charset="-122"/>
                <a:cs typeface="STKaiti" charset="-122"/>
              </a:rPr>
              <a:t>    </a:t>
            </a:r>
            <a:r>
              <a:rPr lang="en-US" altLang="zh-CN" sz="1900" kern="100" dirty="0" err="1">
                <a:latin typeface="Consolas" panose="020B0609020204030204" pitchFamily="49" charset="0"/>
                <a:ea typeface="华文楷体" panose="02010600040101010101" pitchFamily="2" charset="-122"/>
                <a:cs typeface="STKaiti" charset="-122"/>
              </a:rPr>
              <a:t>s.insert</a:t>
            </a:r>
            <a:r>
              <a:rPr lang="en-US" altLang="zh-CN" sz="1900" kern="100" dirty="0">
                <a:latin typeface="Consolas" panose="020B0609020204030204" pitchFamily="49" charset="0"/>
                <a:ea typeface="华文楷体" panose="02010600040101010101" pitchFamily="2" charset="-122"/>
                <a:cs typeface="STKaiti" charset="-122"/>
              </a:rPr>
              <a:t>(std::</a:t>
            </a:r>
            <a:r>
              <a:rPr lang="en-US" altLang="zh-CN" sz="1900" kern="100" dirty="0" err="1">
                <a:latin typeface="Consolas" panose="020B0609020204030204" pitchFamily="49" charset="0"/>
                <a:ea typeface="华文楷体" panose="02010600040101010101" pitchFamily="2" charset="-122"/>
                <a:cs typeface="STKaiti" charset="-122"/>
              </a:rPr>
              <a:t>make_pair</a:t>
            </a:r>
            <a:r>
              <a:rPr lang="en-US" altLang="zh-CN" sz="1900" kern="100" dirty="0">
                <a:latin typeface="Consolas" panose="020B0609020204030204" pitchFamily="49" charset="0"/>
                <a:ea typeface="华文楷体" panose="02010600040101010101" pitchFamily="2" charset="-122"/>
                <a:cs typeface="STKaiti" charset="-122"/>
              </a:rPr>
              <a:t>(std::string("Tuesday"), 2));</a:t>
            </a:r>
          </a:p>
          <a:p>
            <a:pPr marL="457200" lvl="1" indent="0">
              <a:lnSpc>
                <a:spcPct val="100000"/>
              </a:lnSpc>
              <a:buSzPct val="75000"/>
              <a:buNone/>
            </a:pPr>
            <a:r>
              <a:rPr lang="en-US" altLang="zh-CN" sz="1900" kern="100" dirty="0">
                <a:latin typeface="Consolas" panose="020B0609020204030204" pitchFamily="49" charset="0"/>
                <a:ea typeface="华文楷体" panose="02010600040101010101" pitchFamily="2" charset="-122"/>
                <a:cs typeface="STKaiti" charset="-122"/>
              </a:rPr>
              <a:t>    return 0;</a:t>
            </a:r>
          </a:p>
          <a:p>
            <a:pPr marL="457200" lvl="1" indent="0">
              <a:lnSpc>
                <a:spcPct val="100000"/>
              </a:lnSpc>
              <a:buSzPct val="75000"/>
              <a:buNone/>
            </a:pPr>
            <a:r>
              <a:rPr lang="en-US" altLang="zh-CN" sz="1900" kern="100" dirty="0">
                <a:latin typeface="Consolas" panose="020B0609020204030204" pitchFamily="49" charset="0"/>
                <a:ea typeface="华文楷体" panose="02010600040101010101" pitchFamily="2" charset="-122"/>
                <a:cs typeface="STKaiti" charset="-122"/>
              </a:rPr>
              <a:t>}</a:t>
            </a:r>
            <a:endParaRPr lang="en-US" altLang="zh-CN" sz="3000" kern="100" dirty="0">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50</a:t>
            </a:fld>
            <a:endParaRPr lang="en-US" altLang="zh-CN" dirty="0"/>
          </a:p>
        </p:txBody>
      </p:sp>
    </p:spTree>
    <p:extLst>
      <p:ext uri="{BB962C8B-B14F-4D97-AF65-F5344CB8AC3E}">
        <p14:creationId xmlns:p14="http://schemas.microsoft.com/office/powerpoint/2010/main" val="33777271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map</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49" y="1690688"/>
            <a:ext cx="8270024" cy="4665663"/>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查询键为</a:t>
            </a:r>
            <a:r>
              <a:rPr lang="en-US" altLang="zh-CN" b="1" kern="100" dirty="0">
                <a:latin typeface="Consolas" panose="020B0609020204030204" pitchFamily="49" charset="0"/>
                <a:ea typeface="华文楷体" panose="02010600040101010101" pitchFamily="2" charset="-122"/>
              </a:rPr>
              <a:t>key</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的元素：</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   </a:t>
            </a:r>
            <a:r>
              <a:rPr lang="en-US" altLang="zh-CN" b="1" kern="100" dirty="0" err="1">
                <a:latin typeface="华文楷体" panose="02010600040101010101" pitchFamily="2" charset="-122"/>
                <a:ea typeface="华文楷体" panose="02010600040101010101" pitchFamily="2" charset="-122"/>
                <a:cs typeface="STKaiti" charset="-122"/>
              </a:rPr>
              <a:t>s.</a:t>
            </a:r>
            <a:r>
              <a:rPr lang="en-US" altLang="zh-CN" b="1" kern="100" dirty="0" err="1">
                <a:solidFill>
                  <a:srgbClr val="FF0000"/>
                </a:solidFill>
                <a:latin typeface="华文楷体" panose="02010600040101010101" pitchFamily="2" charset="-122"/>
                <a:ea typeface="华文楷体" panose="02010600040101010101" pitchFamily="2" charset="-122"/>
                <a:cs typeface="STKaiti" charset="-122"/>
              </a:rPr>
              <a:t>find</a:t>
            </a:r>
            <a:r>
              <a:rPr lang="en-US" altLang="zh-CN" b="1" kern="100" dirty="0">
                <a:latin typeface="华文楷体" panose="02010600040101010101" pitchFamily="2" charset="-122"/>
                <a:ea typeface="华文楷体" panose="02010600040101010101" pitchFamily="2" charset="-122"/>
                <a:cs typeface="STKaiti" charset="-122"/>
              </a:rPr>
              <a:t>(key);               </a:t>
            </a:r>
            <a:r>
              <a:rPr lang="en-US" altLang="zh-CN" b="1" kern="100" dirty="0">
                <a:solidFill>
                  <a:srgbClr val="008000"/>
                </a:solidFill>
                <a:latin typeface="Consolas" panose="020B0609020204030204" pitchFamily="49" charset="0"/>
                <a:ea typeface="华文楷体" panose="02010600040101010101" pitchFamily="2" charset="-122"/>
              </a:rPr>
              <a:t>// </a:t>
            </a:r>
            <a:r>
              <a:rPr lang="zh-CN" altLang="en-US" b="1" kern="100" dirty="0">
                <a:solidFill>
                  <a:srgbClr val="008000"/>
                </a:solidFill>
                <a:latin typeface="Consolas" panose="020B0609020204030204" pitchFamily="49" charset="0"/>
                <a:ea typeface="华文楷体" panose="02010600040101010101" pitchFamily="2" charset="-122"/>
              </a:rPr>
              <a:t>返回迭代器</a:t>
            </a:r>
            <a:endParaRPr lang="en-US" altLang="zh-CN" b="1" kern="100" dirty="0">
              <a:solidFill>
                <a:srgbClr val="008000"/>
              </a:solidFill>
              <a:latin typeface="Consolas" panose="020B0609020204030204" pitchFamily="49" charset="0"/>
              <a:ea typeface="华文楷体" panose="02010600040101010101" pitchFamily="2"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统计键为</a:t>
            </a:r>
            <a:r>
              <a:rPr lang="en-US" altLang="zh-CN" b="1" kern="100" dirty="0">
                <a:latin typeface="Consolas" panose="020B0609020204030204" pitchFamily="49" charset="0"/>
                <a:ea typeface="华文楷体" panose="02010600040101010101" pitchFamily="2" charset="-122"/>
              </a:rPr>
              <a:t>key</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的元素个数：</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   </a:t>
            </a:r>
            <a:r>
              <a:rPr lang="en-US" altLang="zh-CN" b="1" kern="100" dirty="0" err="1">
                <a:latin typeface="华文楷体" panose="02010600040101010101" pitchFamily="2" charset="-122"/>
                <a:ea typeface="华文楷体" panose="02010600040101010101" pitchFamily="2" charset="-122"/>
                <a:cs typeface="STKaiti" charset="-122"/>
              </a:rPr>
              <a:t>s.</a:t>
            </a:r>
            <a:r>
              <a:rPr lang="en-US" altLang="zh-CN" b="1" kern="100" dirty="0" err="1">
                <a:solidFill>
                  <a:srgbClr val="FF0000"/>
                </a:solidFill>
                <a:latin typeface="华文楷体" panose="02010600040101010101" pitchFamily="2" charset="-122"/>
                <a:ea typeface="华文楷体" panose="02010600040101010101" pitchFamily="2" charset="-122"/>
                <a:cs typeface="STKaiti" charset="-122"/>
              </a:rPr>
              <a:t>count</a:t>
            </a:r>
            <a:r>
              <a:rPr lang="en-US" altLang="zh-CN" b="1" kern="100" dirty="0">
                <a:latin typeface="华文楷体" panose="02010600040101010101" pitchFamily="2" charset="-122"/>
                <a:ea typeface="华文楷体" panose="02010600040101010101" pitchFamily="2" charset="-122"/>
                <a:cs typeface="STKaiti" charset="-122"/>
              </a:rPr>
              <a:t>(key);</a:t>
            </a:r>
            <a:r>
              <a:rPr lang="zh-CN" altLang="en-US" b="1" kern="100" dirty="0">
                <a:latin typeface="华文楷体" panose="02010600040101010101" pitchFamily="2" charset="-122"/>
                <a:ea typeface="华文楷体" panose="02010600040101010101" pitchFamily="2" charset="-122"/>
                <a:cs typeface="STKaiti" charset="-122"/>
              </a:rPr>
              <a:t>            </a:t>
            </a:r>
            <a:r>
              <a:rPr lang="en-US" altLang="zh-CN" b="1" kern="100" dirty="0">
                <a:solidFill>
                  <a:srgbClr val="008000"/>
                </a:solidFill>
                <a:latin typeface="Consolas" panose="020B0609020204030204" pitchFamily="49" charset="0"/>
                <a:ea typeface="华文楷体" panose="02010600040101010101" pitchFamily="2" charset="-122"/>
              </a:rPr>
              <a:t>//</a:t>
            </a:r>
            <a:r>
              <a:rPr lang="zh-CN" altLang="en-US" b="1" kern="100" dirty="0">
                <a:solidFill>
                  <a:srgbClr val="008000"/>
                </a:solidFill>
                <a:latin typeface="Consolas" panose="020B0609020204030204" pitchFamily="49" charset="0"/>
                <a:ea typeface="华文楷体" panose="02010600040101010101" pitchFamily="2" charset="-122"/>
              </a:rPr>
              <a:t> 返回</a:t>
            </a:r>
            <a:r>
              <a:rPr lang="en-US" altLang="zh-CN" b="1" kern="100" dirty="0">
                <a:solidFill>
                  <a:srgbClr val="008000"/>
                </a:solidFill>
                <a:latin typeface="Consolas" panose="020B0609020204030204" pitchFamily="49" charset="0"/>
                <a:ea typeface="华文楷体" panose="02010600040101010101" pitchFamily="2" charset="-122"/>
              </a:rPr>
              <a:t>0</a:t>
            </a:r>
            <a:r>
              <a:rPr lang="zh-CN" altLang="en-US" b="1" kern="100" dirty="0">
                <a:solidFill>
                  <a:srgbClr val="008000"/>
                </a:solidFill>
                <a:latin typeface="Consolas" panose="020B0609020204030204" pitchFamily="49" charset="0"/>
                <a:ea typeface="华文楷体" panose="02010600040101010101" pitchFamily="2" charset="-122"/>
              </a:rPr>
              <a:t>或</a:t>
            </a:r>
            <a:r>
              <a:rPr lang="en-US" altLang="zh-CN" b="1" kern="100" dirty="0">
                <a:solidFill>
                  <a:srgbClr val="008000"/>
                </a:solidFill>
                <a:latin typeface="Consolas" panose="020B0609020204030204" pitchFamily="49" charset="0"/>
                <a:ea typeface="华文楷体" panose="02010600040101010101" pitchFamily="2" charset="-122"/>
              </a:rPr>
              <a:t>1</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删除：</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   </a:t>
            </a:r>
            <a:r>
              <a:rPr lang="en-CN" altLang="zh-CN" b="1" kern="100" dirty="0">
                <a:latin typeface="华文楷体" panose="02010600040101010101" pitchFamily="2" charset="-122"/>
                <a:ea typeface="华文楷体" panose="02010600040101010101" pitchFamily="2" charset="-122"/>
                <a:cs typeface="STKaiti" charset="-122"/>
              </a:rPr>
              <a:t>s</a:t>
            </a:r>
            <a:r>
              <a:rPr lang="en-US" altLang="zh-CN" b="1" kern="100" dirty="0">
                <a:latin typeface="华文楷体" panose="02010600040101010101" pitchFamily="2" charset="-122"/>
                <a:ea typeface="华文楷体" panose="02010600040101010101" pitchFamily="2" charset="-122"/>
                <a:cs typeface="STKaiti" charset="-122"/>
              </a:rPr>
              <a:t>.</a:t>
            </a:r>
            <a:r>
              <a:rPr lang="en-US" altLang="zh-CN" b="1" kern="100" dirty="0">
                <a:solidFill>
                  <a:srgbClr val="FF0000"/>
                </a:solidFill>
                <a:latin typeface="华文楷体" panose="02010600040101010101" pitchFamily="2" charset="-122"/>
                <a:ea typeface="华文楷体" panose="02010600040101010101" pitchFamily="2" charset="-122"/>
                <a:cs typeface="STKaiti" charset="-122"/>
              </a:rPr>
              <a:t>erase</a:t>
            </a:r>
            <a:r>
              <a:rPr lang="en-US" altLang="zh-CN" b="1" kern="100" dirty="0">
                <a:latin typeface="华文楷体" panose="02010600040101010101" pitchFamily="2" charset="-122"/>
                <a:ea typeface="华文楷体" panose="02010600040101010101" pitchFamily="2" charset="-122"/>
                <a:cs typeface="STKaiti" charset="-122"/>
              </a:rPr>
              <a:t>(</a:t>
            </a:r>
            <a:r>
              <a:rPr lang="en-US" altLang="zh-CN" b="1" kern="100" dirty="0" err="1">
                <a:latin typeface="华文楷体" panose="02010600040101010101" pitchFamily="2" charset="-122"/>
                <a:ea typeface="华文楷体" panose="02010600040101010101" pitchFamily="2" charset="-122"/>
                <a:cs typeface="STKaiti" charset="-122"/>
              </a:rPr>
              <a:t>s.find</a:t>
            </a:r>
            <a:r>
              <a:rPr lang="en-US" altLang="zh-CN" b="1" kern="100" dirty="0">
                <a:latin typeface="华文楷体" panose="02010600040101010101" pitchFamily="2" charset="-122"/>
                <a:ea typeface="华文楷体" panose="02010600040101010101" pitchFamily="2" charset="-122"/>
                <a:cs typeface="STKaiti" charset="-122"/>
              </a:rPr>
              <a:t>(key));   </a:t>
            </a:r>
            <a:r>
              <a:rPr lang="en-US" altLang="zh-CN" b="1" kern="100" dirty="0">
                <a:solidFill>
                  <a:srgbClr val="008000"/>
                </a:solidFill>
                <a:latin typeface="Consolas" panose="020B0609020204030204" pitchFamily="49" charset="0"/>
                <a:ea typeface="华文楷体" panose="02010600040101010101" pitchFamily="2" charset="-122"/>
              </a:rPr>
              <a:t>//</a:t>
            </a:r>
            <a:r>
              <a:rPr lang="zh-CN" altLang="en-US" b="1" kern="100" dirty="0">
                <a:solidFill>
                  <a:srgbClr val="008000"/>
                </a:solidFill>
                <a:latin typeface="Consolas" panose="020B0609020204030204" pitchFamily="49" charset="0"/>
                <a:ea typeface="华文楷体" panose="02010600040101010101" pitchFamily="2" charset="-122"/>
              </a:rPr>
              <a:t>导致被删元素的迭代器失效</a:t>
            </a:r>
            <a:endParaRPr lang="en-US" altLang="zh-CN" b="1" kern="100" dirty="0">
              <a:solidFill>
                <a:srgbClr val="008000"/>
              </a:solidFill>
              <a:latin typeface="Consolas" panose="020B0609020204030204" pitchFamily="49" charset="0"/>
              <a:ea typeface="华文楷体" panose="02010600040101010101" pitchFamily="2"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51</a:t>
            </a:fld>
            <a:endParaRPr lang="en-US" altLang="zh-CN" dirty="0"/>
          </a:p>
        </p:txBody>
      </p:sp>
    </p:spTree>
    <p:extLst>
      <p:ext uri="{BB962C8B-B14F-4D97-AF65-F5344CB8AC3E}">
        <p14:creationId xmlns:p14="http://schemas.microsoft.com/office/powerpoint/2010/main" val="5338467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a:t>
            </a:r>
            <a:r>
              <a:rPr kumimoji="1" lang="en-US" altLang="zh-CN" b="1" dirty="0">
                <a:latin typeface="微软雅黑" panose="020B0503020204020204" pitchFamily="34" charset="-122"/>
                <a:ea typeface="微软雅黑" panose="020B0503020204020204" pitchFamily="34" charset="-122"/>
              </a:rPr>
              <a:t>map</a:t>
            </a:r>
            <a:r>
              <a:rPr kumimoji="1" lang="zh-CN" altLang="en-US" b="1" dirty="0">
                <a:latin typeface="微软雅黑" panose="020B0503020204020204" pitchFamily="34" charset="-122"/>
                <a:ea typeface="微软雅黑" panose="020B0503020204020204" pitchFamily="34" charset="-122"/>
              </a:rPr>
              <a:t>举例</a:t>
            </a:r>
          </a:p>
        </p:txBody>
      </p:sp>
      <p:sp>
        <p:nvSpPr>
          <p:cNvPr id="3" name="内容占位符 2"/>
          <p:cNvSpPr>
            <a:spLocks noGrp="1"/>
          </p:cNvSpPr>
          <p:nvPr>
            <p:ph idx="1"/>
          </p:nvPr>
        </p:nvSpPr>
        <p:spPr>
          <a:xfrm>
            <a:off x="628649" y="1690688"/>
            <a:ext cx="8082213" cy="4665663"/>
          </a:xfrm>
        </p:spPr>
        <p:txBody>
          <a:bodyPr>
            <a:normAutofit fontScale="92500"/>
          </a:bodyPr>
          <a:lstStyle/>
          <a:p>
            <a:pPr>
              <a:lnSpc>
                <a:spcPct val="100000"/>
              </a:lnSpc>
              <a:buSzPct val="75000"/>
              <a:buFont typeface="Wingdings" panose="05000000000000000000" pitchFamily="2" charset="2"/>
              <a:buChar char="n"/>
            </a:pPr>
            <a:r>
              <a:rPr lang="en-US" altLang="zh-CN" b="1" kern="100" dirty="0">
                <a:latin typeface="Consolas" panose="020B0609020204030204" pitchFamily="49" charset="0"/>
                <a:ea typeface="华文楷体" panose="02010600040101010101" pitchFamily="2" charset="-122"/>
                <a:cs typeface="STKaiti" charset="-122"/>
              </a:rPr>
              <a:t>map</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常用作稀疏数组或以字符串为下标的数组。</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#include &lt;string&gt;</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#include &lt;map&gt; </a:t>
            </a:r>
          </a:p>
          <a:p>
            <a:pPr marL="0" indent="0">
              <a:lnSpc>
                <a:spcPct val="100000"/>
              </a:lnSpc>
              <a:buSzPct val="75000"/>
              <a:buNone/>
            </a:pPr>
            <a:endParaRPr lang="en-US" altLang="zh-CN" sz="2400" kern="100" dirty="0">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int main() {</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std::map&lt;std::string, std::string&gt; M;</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M["</a:t>
            </a:r>
            <a:r>
              <a:rPr lang="en-US" altLang="zh-CN" sz="2400" kern="100" dirty="0" err="1">
                <a:latin typeface="Consolas" panose="020B0609020204030204" pitchFamily="49" charset="0"/>
                <a:ea typeface="华文楷体" panose="02010600040101010101" pitchFamily="2" charset="-122"/>
                <a:cs typeface="STKaiti" charset="-122"/>
              </a:rPr>
              <a:t>fp</a:t>
            </a:r>
            <a:r>
              <a:rPr lang="en-US" altLang="zh-CN" sz="2400" kern="100" dirty="0">
                <a:latin typeface="Consolas" panose="020B0609020204030204" pitchFamily="49" charset="0"/>
                <a:ea typeface="华文楷体" panose="02010600040101010101" pitchFamily="2" charset="-122"/>
                <a:cs typeface="STKaiti" charset="-122"/>
              </a:rPr>
              <a:t>"] = "c";</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M["</a:t>
            </a:r>
            <a:r>
              <a:rPr lang="en-US" altLang="zh-CN" sz="2400" kern="100" dirty="0" err="1">
                <a:latin typeface="Consolas" panose="020B0609020204030204" pitchFamily="49" charset="0"/>
                <a:ea typeface="华文楷体" panose="02010600040101010101" pitchFamily="2" charset="-122"/>
                <a:cs typeface="STKaiti" charset="-122"/>
              </a:rPr>
              <a:t>oop</a:t>
            </a:r>
            <a:r>
              <a:rPr lang="en-US" altLang="zh-CN" sz="2400" kern="100" dirty="0">
                <a:latin typeface="Consolas" panose="020B0609020204030204" pitchFamily="49" charset="0"/>
                <a:ea typeface="华文楷体" panose="02010600040101010101" pitchFamily="2" charset="-122"/>
                <a:cs typeface="STKaiti" charset="-122"/>
              </a:rPr>
              <a:t>"] = M["</a:t>
            </a:r>
            <a:r>
              <a:rPr lang="en-US" altLang="zh-CN" sz="2400" kern="100" dirty="0" err="1">
                <a:latin typeface="Consolas" panose="020B0609020204030204" pitchFamily="49" charset="0"/>
                <a:ea typeface="华文楷体" panose="02010600040101010101" pitchFamily="2" charset="-122"/>
                <a:cs typeface="STKaiti" charset="-122"/>
              </a:rPr>
              <a:t>fp</a:t>
            </a:r>
            <a:r>
              <a:rPr lang="en-US" altLang="zh-CN" sz="2400" kern="100" dirty="0">
                <a:latin typeface="Consolas" panose="020B0609020204030204" pitchFamily="49" charset="0"/>
                <a:ea typeface="华文楷体" panose="02010600040101010101" pitchFamily="2" charset="-122"/>
                <a:cs typeface="STKaiti" charset="-122"/>
              </a:rPr>
              <a:t>"] + "++"; </a:t>
            </a:r>
            <a:r>
              <a:rPr lang="en-US" altLang="zh-CN" sz="2400" kern="100" dirty="0">
                <a:solidFill>
                  <a:srgbClr val="008000"/>
                </a:solidFill>
                <a:latin typeface="Consolas" panose="020B0609020204030204" pitchFamily="49" charset="0"/>
                <a:ea typeface="华文楷体" panose="02010600040101010101" pitchFamily="2" charset="-122"/>
                <a:cs typeface="STKaiti" charset="-122"/>
              </a:rPr>
              <a:t>// M["</a:t>
            </a:r>
            <a:r>
              <a:rPr lang="en-US" altLang="zh-CN" sz="2400" kern="100" dirty="0" err="1">
                <a:solidFill>
                  <a:srgbClr val="008000"/>
                </a:solidFill>
                <a:latin typeface="Consolas" panose="020B0609020204030204" pitchFamily="49" charset="0"/>
                <a:ea typeface="华文楷体" panose="02010600040101010101" pitchFamily="2" charset="-122"/>
                <a:cs typeface="STKaiti" charset="-122"/>
              </a:rPr>
              <a:t>oop</a:t>
            </a:r>
            <a:r>
              <a:rPr lang="en-US" altLang="zh-CN" sz="2400" kern="100" dirty="0">
                <a:solidFill>
                  <a:srgbClr val="008000"/>
                </a:solidFill>
                <a:latin typeface="Consolas" panose="020B0609020204030204" pitchFamily="49" charset="0"/>
                <a:ea typeface="华文楷体" panose="02010600040101010101" pitchFamily="2" charset="-122"/>
                <a:cs typeface="STKaiti" charset="-122"/>
              </a:rPr>
              <a:t>"] = "</a:t>
            </a:r>
            <a:r>
              <a:rPr lang="en-US" altLang="zh-CN" sz="2400" kern="100" dirty="0" err="1">
                <a:solidFill>
                  <a:srgbClr val="008000"/>
                </a:solidFill>
                <a:latin typeface="Consolas" panose="020B0609020204030204" pitchFamily="49" charset="0"/>
                <a:ea typeface="华文楷体" panose="02010600040101010101" pitchFamily="2" charset="-122"/>
                <a:cs typeface="STKaiti" charset="-122"/>
              </a:rPr>
              <a:t>c++</a:t>
            </a:r>
            <a:r>
              <a:rPr lang="en-US" altLang="zh-CN" sz="2400" kern="100" dirty="0">
                <a:solidFill>
                  <a:srgbClr val="008000"/>
                </a:solidFill>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    return 0;</a:t>
            </a:r>
          </a:p>
          <a:p>
            <a:pPr marL="0" indent="0">
              <a:lnSpc>
                <a:spcPct val="100000"/>
              </a:lnSpc>
              <a:buSzPct val="75000"/>
              <a:buNone/>
            </a:pPr>
            <a:r>
              <a:rPr lang="en-US" altLang="zh-CN" sz="2400" kern="100" dirty="0">
                <a:latin typeface="Consolas" panose="020B0609020204030204" pitchFamily="49" charset="0"/>
                <a:ea typeface="华文楷体" panose="02010600040101010101" pitchFamily="2" charset="-122"/>
                <a:cs typeface="STKaiti" charset="-122"/>
              </a:rPr>
              <a:t>}</a:t>
            </a:r>
            <a:endParaRPr lang="en-US" altLang="zh-CN" sz="2100" kern="100" dirty="0">
              <a:solidFill>
                <a:srgbClr val="00B050"/>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52</a:t>
            </a:fld>
            <a:endParaRPr lang="en-US" altLang="zh-CN" dirty="0"/>
          </a:p>
        </p:txBody>
      </p:sp>
    </p:spTree>
    <p:extLst>
      <p:ext uri="{BB962C8B-B14F-4D97-AF65-F5344CB8AC3E}">
        <p14:creationId xmlns:p14="http://schemas.microsoft.com/office/powerpoint/2010/main" val="40807861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容器：关联容器原理</a:t>
            </a:r>
          </a:p>
        </p:txBody>
      </p:sp>
      <p:sp>
        <p:nvSpPr>
          <p:cNvPr id="3" name="内容占位符 2"/>
          <p:cNvSpPr>
            <a:spLocks noGrp="1"/>
          </p:cNvSpPr>
          <p:nvPr>
            <p:ph idx="1"/>
          </p:nvPr>
        </p:nvSpPr>
        <p:spPr>
          <a:xfrm>
            <a:off x="628649" y="1690688"/>
            <a:ext cx="8082213" cy="4665663"/>
          </a:xfrm>
        </p:spPr>
        <p:txBody>
          <a:bodyPr>
            <a:normAutofit/>
          </a:bodyPr>
          <a:lstStyle/>
          <a:p>
            <a:pPr>
              <a:lnSpc>
                <a:spcPct val="100000"/>
              </a:lnSpc>
              <a:buSzPct val="75000"/>
              <a:buFont typeface="Wingdings" panose="05000000000000000000" pitchFamily="2" charset="2"/>
              <a:buChar char="n"/>
            </a:pPr>
            <a:r>
              <a:rPr lang="en-US" altLang="zh-CN" b="1" kern="100" dirty="0">
                <a:latin typeface="Consolas" panose="020B0609020204030204" pitchFamily="49" charset="0"/>
                <a:ea typeface="华文楷体" panose="02010600040101010101" pitchFamily="2" charset="-122"/>
                <a:cs typeface="STKaiti" charset="-122"/>
              </a:rPr>
              <a:t>Set</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和</a:t>
            </a:r>
            <a:r>
              <a:rPr lang="en-US" altLang="zh-CN" b="1" kern="100" dirty="0">
                <a:latin typeface="Consolas" panose="020B0609020204030204" pitchFamily="49" charset="0"/>
                <a:ea typeface="华文楷体" panose="02010600040101010101" pitchFamily="2" charset="-122"/>
                <a:cs typeface="STKaiti" charset="-122"/>
              </a:rPr>
              <a:t>Map</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所用到的数据结构都是</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红黑树</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（一种二叉平衡树）</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其几乎所有操作复杂度均为</a:t>
            </a:r>
            <a:r>
              <a:rPr lang="en-US" altLang="zh-CN" b="1" kern="100" dirty="0">
                <a:latin typeface="Consolas" panose="020B0609020204030204" pitchFamily="49" charset="0"/>
                <a:ea typeface="华文楷体" panose="02010600040101010101" pitchFamily="2" charset="-122"/>
                <a:cs typeface="STKaiti" charset="-122"/>
              </a:rPr>
              <a:t>O(</a:t>
            </a:r>
            <a:r>
              <a:rPr lang="en-US" altLang="zh-CN" b="1" kern="100" dirty="0" err="1">
                <a:latin typeface="Consolas" panose="020B0609020204030204" pitchFamily="49" charset="0"/>
                <a:ea typeface="华文楷体" panose="02010600040101010101" pitchFamily="2" charset="-122"/>
                <a:cs typeface="STKaiti" charset="-122"/>
              </a:rPr>
              <a:t>logn</a:t>
            </a:r>
            <a:r>
              <a:rPr lang="en-US" altLang="zh-CN" b="1" kern="100" dirty="0">
                <a:latin typeface="Consolas" panose="020B0609020204030204" pitchFamily="49" charset="0"/>
                <a:ea typeface="华文楷体" panose="02010600040101010101" pitchFamily="2" charset="-122"/>
                <a:cs typeface="STKaiti" charset="-122"/>
              </a:rPr>
              <a:t>)</a:t>
            </a: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相关内容将在数据结构课程中学习</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53</a:t>
            </a:fld>
            <a:endParaRPr lang="en-US" altLang="zh-CN" dirty="0"/>
          </a:p>
        </p:txBody>
      </p:sp>
    </p:spTree>
    <p:extLst>
      <p:ext uri="{BB962C8B-B14F-4D97-AF65-F5344CB8AC3E}">
        <p14:creationId xmlns:p14="http://schemas.microsoft.com/office/powerpoint/2010/main" val="3625898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容器：总结</a:t>
            </a:r>
          </a:p>
        </p:txBody>
      </p:sp>
      <p:sp>
        <p:nvSpPr>
          <p:cNvPr id="3" name="内容占位符 2"/>
          <p:cNvSpPr>
            <a:spLocks noGrp="1"/>
          </p:cNvSpPr>
          <p:nvPr>
            <p:ph idx="1"/>
          </p:nvPr>
        </p:nvSpPr>
        <p:spPr>
          <a:xfrm>
            <a:off x="327570" y="1661743"/>
            <a:ext cx="8693770" cy="5048582"/>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序列容器：</a:t>
            </a:r>
            <a:r>
              <a:rPr lang="en-US" altLang="zh-CN" b="1" kern="100" dirty="0">
                <a:latin typeface="Consolas" panose="020B0609020204030204" pitchFamily="49" charset="0"/>
                <a:ea typeface="华文楷体" panose="02010600040101010101" pitchFamily="2" charset="-122"/>
                <a:cs typeface="STKaiti" charset="-122"/>
              </a:rPr>
              <a:t>vector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latin typeface="Consolas" panose="020B0609020204030204" pitchFamily="49" charset="0"/>
                <a:ea typeface="华文楷体" panose="02010600040101010101" pitchFamily="2" charset="-122"/>
                <a:cs typeface="STKaiti" charset="-122"/>
              </a:rPr>
              <a:t>list</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关联容器：</a:t>
            </a:r>
            <a:r>
              <a:rPr lang="en-US" altLang="zh-CN" b="1" kern="100" dirty="0">
                <a:latin typeface="Consolas" panose="020B0609020204030204" pitchFamily="49" charset="0"/>
                <a:ea typeface="华文楷体" panose="02010600040101010101" pitchFamily="2" charset="-122"/>
                <a:cs typeface="STKaiti" charset="-122"/>
              </a:rPr>
              <a:t>set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latin typeface="Consolas" panose="020B0609020204030204" pitchFamily="49" charset="0"/>
                <a:ea typeface="华文楷体" panose="02010600040101010101" pitchFamily="2" charset="-122"/>
                <a:cs typeface="STKaiti" charset="-122"/>
              </a:rPr>
              <a:t>map</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序列容器与关联容器的区别：</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   </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序列容器中的元素</a:t>
            </a:r>
            <a:r>
              <a:rPr lang="zh-CN" altLang="en-US" sz="2400" b="1" kern="100" dirty="0">
                <a:solidFill>
                  <a:srgbClr val="FF0000"/>
                </a:solidFill>
                <a:latin typeface="华文楷体" panose="02010600040101010101" pitchFamily="2" charset="-122"/>
                <a:ea typeface="华文楷体" panose="02010600040101010101" pitchFamily="2" charset="-122"/>
                <a:cs typeface="STKaiti" charset="-122"/>
              </a:rPr>
              <a:t>有顺序</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，可以</a:t>
            </a:r>
            <a:r>
              <a:rPr lang="zh-CN" altLang="en-US" sz="2400" b="1" kern="100" dirty="0">
                <a:solidFill>
                  <a:srgbClr val="FF0000"/>
                </a:solidFill>
                <a:latin typeface="华文楷体" panose="02010600040101010101" pitchFamily="2" charset="-122"/>
                <a:ea typeface="华文楷体" panose="02010600040101010101" pitchFamily="2" charset="-122"/>
                <a:cs typeface="STKaiti" charset="-122"/>
              </a:rPr>
              <a:t>按顺序</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访问。</a:t>
            </a:r>
            <a:endParaRPr lang="en-US" altLang="zh-CN" sz="2400"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b="1" kern="100" dirty="0">
                <a:solidFill>
                  <a:srgbClr val="003366"/>
                </a:solidFill>
                <a:latin typeface="华文楷体" panose="02010600040101010101" pitchFamily="2" charset="-122"/>
                <a:ea typeface="华文楷体" panose="02010600040101010101" pitchFamily="2" charset="-122"/>
                <a:cs typeface="STKaiti" charset="-122"/>
              </a:rPr>
              <a:t>   </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关联容器中的元素</a:t>
            </a:r>
            <a:r>
              <a:rPr lang="zh-CN" altLang="en-US" sz="2400" b="1" kern="100" dirty="0">
                <a:solidFill>
                  <a:srgbClr val="FF0000"/>
                </a:solidFill>
                <a:latin typeface="华文楷体" panose="02010600040101010101" pitchFamily="2" charset="-122"/>
                <a:ea typeface="华文楷体" panose="02010600040101010101" pitchFamily="2" charset="-122"/>
                <a:cs typeface="STKaiti" charset="-122"/>
              </a:rPr>
              <a:t>无顺序</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，可以</a:t>
            </a:r>
            <a:r>
              <a:rPr lang="zh-CN" altLang="en-US" sz="2400" b="1" kern="100" dirty="0">
                <a:solidFill>
                  <a:srgbClr val="FF0000"/>
                </a:solidFill>
                <a:latin typeface="华文楷体" panose="02010600040101010101" pitchFamily="2" charset="-122"/>
                <a:ea typeface="华文楷体" panose="02010600040101010101" pitchFamily="2" charset="-122"/>
                <a:cs typeface="STKaiti" charset="-122"/>
              </a:rPr>
              <a:t>按数值</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（大小）访问。</a:t>
            </a:r>
            <a:endParaRPr lang="en-US" altLang="zh-CN" sz="2400"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b="1" kern="100" dirty="0">
                <a:solidFill>
                  <a:srgbClr val="003366"/>
                </a:solidFill>
                <a:latin typeface="华文楷体" panose="02010600040101010101" pitchFamily="2" charset="-122"/>
                <a:ea typeface="华文楷体" panose="02010600040101010101" pitchFamily="2" charset="-122"/>
                <a:cs typeface="STKaiti" charset="-122"/>
              </a:rPr>
              <a:t>    </a:t>
            </a:r>
            <a:r>
              <a:rPr lang="en-US" altLang="zh-CN" sz="2400" b="1" kern="100" dirty="0">
                <a:latin typeface="Consolas" panose="020B0609020204030204" pitchFamily="49" charset="0"/>
                <a:ea typeface="华文楷体" panose="02010600040101010101" pitchFamily="2" charset="-122"/>
                <a:cs typeface="STKaiti" charset="-122"/>
              </a:rPr>
              <a:t>vector</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中插入删除操作会使操作位置之后全部的迭代器失效。</a:t>
            </a:r>
            <a:endParaRPr lang="en-US" altLang="zh-CN" sz="2400"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b="1" kern="100" dirty="0">
                <a:solidFill>
                  <a:srgbClr val="003366"/>
                </a:solidFill>
                <a:latin typeface="华文楷体" panose="02010600040101010101" pitchFamily="2" charset="-122"/>
                <a:ea typeface="华文楷体" panose="02010600040101010101" pitchFamily="2" charset="-122"/>
                <a:cs typeface="STKaiti" charset="-122"/>
              </a:rPr>
              <a:t>   </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其他容器中只有被删除元素的迭代器失效。</a:t>
            </a:r>
            <a:endParaRPr lang="en-US" altLang="zh-CN" sz="2400"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54</a:t>
            </a:fld>
            <a:endParaRPr lang="en-US" altLang="zh-CN" dirty="0"/>
          </a:p>
        </p:txBody>
      </p:sp>
    </p:spTree>
    <p:extLst>
      <p:ext uri="{BB962C8B-B14F-4D97-AF65-F5344CB8AC3E}">
        <p14:creationId xmlns:p14="http://schemas.microsoft.com/office/powerpoint/2010/main" val="11773531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b="1" dirty="0">
                <a:latin typeface="微软雅黑" panose="020B0503020204020204" pitchFamily="34" charset="-122"/>
                <a:ea typeface="微软雅黑" panose="020B0503020204020204" pitchFamily="34" charset="-122"/>
              </a:rPr>
              <a:t>STL</a:t>
            </a:r>
            <a:r>
              <a:rPr kumimoji="1" lang="zh-CN" altLang="en-US" b="1" dirty="0">
                <a:latin typeface="微软雅黑" panose="020B0503020204020204" pitchFamily="34" charset="-122"/>
                <a:ea typeface="微软雅黑" panose="020B0503020204020204" pitchFamily="34" charset="-122"/>
              </a:rPr>
              <a:t>容器：总结</a:t>
            </a:r>
          </a:p>
        </p:txBody>
      </p:sp>
      <p:sp>
        <p:nvSpPr>
          <p:cNvPr id="3" name="内容占位符 2"/>
          <p:cNvSpPr>
            <a:spLocks noGrp="1"/>
          </p:cNvSpPr>
          <p:nvPr>
            <p:ph idx="1"/>
          </p:nvPr>
        </p:nvSpPr>
        <p:spPr>
          <a:xfrm>
            <a:off x="327570" y="1661743"/>
            <a:ext cx="8693770" cy="5048582"/>
          </a:xfrm>
        </p:spPr>
        <p:txBody>
          <a:bodyPr>
            <a:normAutofit fontScale="92500" lnSpcReduction="10000"/>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选择合适的容器：</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   </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在实际应用中，容器的选择可能需要综合考虑多方面因素，包括算法复杂度，功能需求，内存分配策略等，下面提供几个可供参考但不完整的角度（</a:t>
            </a:r>
            <a:r>
              <a:rPr lang="zh-CN" altLang="en-US" sz="2400" b="1" kern="100" dirty="0">
                <a:solidFill>
                  <a:srgbClr val="C00000"/>
                </a:solidFill>
                <a:latin typeface="华文楷体" panose="02010600040101010101" pitchFamily="2" charset="-122"/>
                <a:ea typeface="华文楷体" panose="02010600040101010101" pitchFamily="2" charset="-122"/>
                <a:cs typeface="STKaiti" charset="-122"/>
              </a:rPr>
              <a:t>可以进一步阅读</a:t>
            </a:r>
            <a:r>
              <a:rPr lang="en-US" altLang="zh-CN" sz="2400" b="1" kern="100" dirty="0">
                <a:solidFill>
                  <a:srgbClr val="C00000"/>
                </a:solidFill>
                <a:latin typeface="华文楷体" panose="02010600040101010101" pitchFamily="2" charset="-122"/>
                <a:ea typeface="华文楷体" panose="02010600040101010101" pitchFamily="2" charset="-122"/>
                <a:cs typeface="STKaiti" charset="-122"/>
              </a:rPr>
              <a:t>《Effective STL》</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sz="2400"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   （</a:t>
            </a:r>
            <a:r>
              <a:rPr lang="en-US" altLang="zh-CN" sz="2400" b="1" kern="100" dirty="0">
                <a:solidFill>
                  <a:srgbClr val="003366"/>
                </a:solidFill>
                <a:latin typeface="华文楷体" panose="02010600040101010101" pitchFamily="2" charset="-122"/>
                <a:ea typeface="华文楷体" panose="02010600040101010101" pitchFamily="2" charset="-122"/>
                <a:cs typeface="STKaiti" charset="-122"/>
              </a:rPr>
              <a:t>1</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sz="2400" b="1" kern="100" dirty="0">
                <a:solidFill>
                  <a:srgbClr val="FF0000"/>
                </a:solidFill>
                <a:latin typeface="华文楷体" panose="02010600040101010101" pitchFamily="2" charset="-122"/>
                <a:ea typeface="华文楷体" panose="02010600040101010101" pitchFamily="2" charset="-122"/>
                <a:cs typeface="STKaiti" charset="-122"/>
              </a:rPr>
              <a:t>算法复杂度</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：对于序列容器而言，如果在序列中间存在频繁的插入或删除操作，使用</a:t>
            </a:r>
            <a:r>
              <a:rPr lang="en-US" altLang="zh-CN" sz="2400" b="1" kern="100" dirty="0">
                <a:solidFill>
                  <a:srgbClr val="003366"/>
                </a:solidFill>
                <a:latin typeface="华文楷体" panose="02010600040101010101" pitchFamily="2" charset="-122"/>
                <a:ea typeface="华文楷体" panose="02010600040101010101" pitchFamily="2" charset="-122"/>
                <a:cs typeface="STKaiti" charset="-122"/>
              </a:rPr>
              <a:t>list</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，否则使用</a:t>
            </a:r>
            <a:r>
              <a:rPr lang="en-US" altLang="zh-CN" sz="2400" b="1" kern="100" dirty="0">
                <a:solidFill>
                  <a:srgbClr val="003366"/>
                </a:solidFill>
                <a:latin typeface="华文楷体" panose="02010600040101010101" pitchFamily="2" charset="-122"/>
                <a:ea typeface="华文楷体" panose="02010600040101010101" pitchFamily="2" charset="-122"/>
                <a:cs typeface="STKaiti" charset="-122"/>
              </a:rPr>
              <a:t>vector</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（或</a:t>
            </a:r>
            <a:r>
              <a:rPr lang="en-US" altLang="zh-CN" sz="2400" b="1" kern="100" dirty="0">
                <a:solidFill>
                  <a:srgbClr val="003366"/>
                </a:solidFill>
                <a:latin typeface="华文楷体" panose="02010600040101010101" pitchFamily="2" charset="-122"/>
                <a:ea typeface="华文楷体" panose="02010600040101010101" pitchFamily="2" charset="-122"/>
                <a:cs typeface="STKaiti" charset="-122"/>
              </a:rPr>
              <a:t>deque</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sz="2400"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   （</a:t>
            </a:r>
            <a:r>
              <a:rPr lang="en-US" altLang="zh-CN" sz="2400" b="1" kern="100" dirty="0">
                <a:solidFill>
                  <a:srgbClr val="003366"/>
                </a:solidFill>
                <a:latin typeface="华文楷体" panose="02010600040101010101" pitchFamily="2" charset="-122"/>
                <a:ea typeface="华文楷体" panose="02010600040101010101" pitchFamily="2" charset="-122"/>
                <a:cs typeface="STKaiti" charset="-122"/>
              </a:rPr>
              <a:t>2</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sz="2400" b="1" kern="100" dirty="0">
                <a:solidFill>
                  <a:srgbClr val="FF0000"/>
                </a:solidFill>
                <a:latin typeface="华文楷体" panose="02010600040101010101" pitchFamily="2" charset="-122"/>
                <a:ea typeface="华文楷体" panose="02010600040101010101" pitchFamily="2" charset="-122"/>
                <a:cs typeface="STKaiti" charset="-122"/>
              </a:rPr>
              <a:t>元素的顺序</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：如果需要在容器的任意位置插入新元素，需要选择序列容器而不是关联容器</a:t>
            </a:r>
            <a:endParaRPr lang="en-US" altLang="zh-CN" sz="2400"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   （</a:t>
            </a:r>
            <a:r>
              <a:rPr lang="en-US" altLang="zh-CN" sz="2400" b="1" kern="100" dirty="0">
                <a:solidFill>
                  <a:srgbClr val="003366"/>
                </a:solidFill>
                <a:latin typeface="华文楷体" panose="02010600040101010101" pitchFamily="2" charset="-122"/>
                <a:ea typeface="华文楷体" panose="02010600040101010101" pitchFamily="2" charset="-122"/>
                <a:cs typeface="STKaiti" charset="-122"/>
              </a:rPr>
              <a:t>3</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sz="2400" b="1" kern="100" dirty="0">
                <a:solidFill>
                  <a:srgbClr val="FF0000"/>
                </a:solidFill>
                <a:latin typeface="华文楷体" panose="02010600040101010101" pitchFamily="2" charset="-122"/>
                <a:ea typeface="华文楷体" panose="02010600040101010101" pitchFamily="2" charset="-122"/>
                <a:cs typeface="STKaiti" charset="-122"/>
              </a:rPr>
              <a:t>元素查找速度</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：如元素的查找速度是关键的考虑因素，可以考虑排序的</a:t>
            </a:r>
            <a:r>
              <a:rPr lang="en-US" altLang="zh-CN" sz="2400" b="1" kern="100" dirty="0">
                <a:solidFill>
                  <a:srgbClr val="003366"/>
                </a:solidFill>
                <a:latin typeface="华文楷体" panose="02010600040101010101" pitchFamily="2" charset="-122"/>
                <a:ea typeface="华文楷体" panose="02010600040101010101" pitchFamily="2" charset="-122"/>
                <a:cs typeface="STKaiti" charset="-122"/>
              </a:rPr>
              <a:t>vector</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或关联容器</a:t>
            </a:r>
            <a:r>
              <a:rPr lang="en-US" altLang="zh-CN" sz="2400" b="1" kern="100" dirty="0">
                <a:solidFill>
                  <a:srgbClr val="003366"/>
                </a:solidFill>
                <a:latin typeface="华文楷体" panose="02010600040101010101" pitchFamily="2" charset="-122"/>
                <a:ea typeface="华文楷体" panose="02010600040101010101" pitchFamily="2" charset="-122"/>
                <a:cs typeface="STKaiti" charset="-122"/>
              </a:rPr>
              <a:t>set</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sz="2400" b="1" kern="100" dirty="0">
                <a:solidFill>
                  <a:srgbClr val="003366"/>
                </a:solidFill>
                <a:latin typeface="华文楷体" panose="02010600040101010101" pitchFamily="2" charset="-122"/>
                <a:ea typeface="华文楷体" panose="02010600040101010101" pitchFamily="2" charset="-122"/>
                <a:cs typeface="STKaiti" charset="-122"/>
              </a:rPr>
              <a:t>map</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等</a:t>
            </a:r>
            <a:endParaRPr lang="en-US" altLang="zh-CN" sz="2400"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   （</a:t>
            </a:r>
            <a:r>
              <a:rPr lang="en-US" altLang="zh-CN" sz="2400" b="1" kern="100" dirty="0">
                <a:solidFill>
                  <a:srgbClr val="003366"/>
                </a:solidFill>
                <a:latin typeface="华文楷体" panose="02010600040101010101" pitchFamily="2" charset="-122"/>
                <a:ea typeface="华文楷体" panose="02010600040101010101" pitchFamily="2" charset="-122"/>
                <a:cs typeface="STKaiti" charset="-122"/>
              </a:rPr>
              <a:t>4</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sz="2400" b="1" kern="100" dirty="0">
                <a:solidFill>
                  <a:srgbClr val="FF0000"/>
                </a:solidFill>
                <a:latin typeface="华文楷体" panose="02010600040101010101" pitchFamily="2" charset="-122"/>
                <a:ea typeface="华文楷体" panose="02010600040101010101" pitchFamily="2" charset="-122"/>
                <a:cs typeface="STKaiti" charset="-122"/>
              </a:rPr>
              <a:t>迭代器、指针或引用失效</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：如果希望在元素插入和删除操作后</a:t>
            </a:r>
            <a:r>
              <a:rPr lang="en-US" altLang="zh-CN" sz="2400"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迭代器、指针或引用失效的情况尽可能少出现，可以考虑使用</a:t>
            </a:r>
            <a:r>
              <a:rPr lang="en-US" altLang="zh-CN" sz="2400" b="1" kern="100" dirty="0">
                <a:solidFill>
                  <a:srgbClr val="003366"/>
                </a:solidFill>
                <a:latin typeface="华文楷体" panose="02010600040101010101" pitchFamily="2" charset="-122"/>
                <a:ea typeface="华文楷体" panose="02010600040101010101" pitchFamily="2" charset="-122"/>
                <a:cs typeface="STKaiti" charset="-122"/>
              </a:rPr>
              <a:t>list</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和关联容器</a:t>
            </a:r>
            <a:r>
              <a:rPr lang="en-US" altLang="zh-CN" sz="2400" b="1" kern="100" dirty="0">
                <a:solidFill>
                  <a:srgbClr val="003366"/>
                </a:solidFill>
                <a:latin typeface="华文楷体" panose="02010600040101010101" pitchFamily="2" charset="-122"/>
                <a:ea typeface="华文楷体" panose="02010600040101010101" pitchFamily="2" charset="-122"/>
                <a:cs typeface="STKaiti" charset="-122"/>
              </a:rPr>
              <a:t>set</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sz="2400" b="1" kern="100" dirty="0">
                <a:solidFill>
                  <a:srgbClr val="003366"/>
                </a:solidFill>
                <a:latin typeface="华文楷体" panose="02010600040101010101" pitchFamily="2" charset="-122"/>
                <a:ea typeface="华文楷体" panose="02010600040101010101" pitchFamily="2" charset="-122"/>
                <a:cs typeface="STKaiti" charset="-122"/>
              </a:rPr>
              <a:t>map</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等</a:t>
            </a:r>
            <a:endParaRPr lang="en-US" altLang="zh-CN" sz="2400"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55</a:t>
            </a:fld>
            <a:endParaRPr lang="en-US" altLang="zh-CN" dirty="0"/>
          </a:p>
        </p:txBody>
      </p:sp>
    </p:spTree>
    <p:extLst>
      <p:ext uri="{BB962C8B-B14F-4D97-AF65-F5344CB8AC3E}">
        <p14:creationId xmlns:p14="http://schemas.microsoft.com/office/powerpoint/2010/main" val="29483307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例子：同义词查询库</a:t>
            </a:r>
          </a:p>
        </p:txBody>
      </p:sp>
      <p:sp>
        <p:nvSpPr>
          <p:cNvPr id="3" name="内容占位符 2"/>
          <p:cNvSpPr>
            <a:spLocks noGrp="1"/>
          </p:cNvSpPr>
          <p:nvPr>
            <p:ph idx="1"/>
          </p:nvPr>
        </p:nvSpPr>
        <p:spPr>
          <a:xfrm>
            <a:off x="628649" y="1690688"/>
            <a:ext cx="8082213" cy="4665663"/>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场景：针对一个大型同义词库，频繁查询给定词语的所有同义词</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分析</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功能需求：构建词语与其同义词的映射关系</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效率：词语的查找速度很关键，考虑使用</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map</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sym typeface="Wingdings" pitchFamily="2" charset="2"/>
            </a:endParaRPr>
          </a:p>
          <a:p>
            <a:pPr lvl="2">
              <a:lnSpc>
                <a:spcPct val="100000"/>
              </a:lnSpc>
              <a:buSzPct val="75000"/>
            </a:pPr>
            <a:r>
              <a:rPr lang="en-US" altLang="zh-CN" b="1" kern="100" dirty="0">
                <a:solidFill>
                  <a:srgbClr val="003366"/>
                </a:solidFill>
                <a:latin typeface="Consolas" panose="020B0609020204030204" pitchFamily="49" charset="0"/>
                <a:ea typeface="华文楷体" panose="02010600040101010101" pitchFamily="2" charset="-122"/>
                <a:cs typeface="STKaiti" charset="-122"/>
              </a:rPr>
              <a:t>key</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是词语，使用字符串类型</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2">
              <a:lnSpc>
                <a:spcPct val="100000"/>
              </a:lnSpc>
              <a:buSzPct val="75000"/>
            </a:pPr>
            <a:r>
              <a:rPr lang="en-US" altLang="zh-CN" b="1" kern="100" dirty="0">
                <a:solidFill>
                  <a:srgbClr val="003366"/>
                </a:solidFill>
                <a:latin typeface="Consolas" panose="020B0609020204030204" pitchFamily="49" charset="0"/>
                <a:ea typeface="华文楷体" panose="02010600040101010101" pitchFamily="2" charset="-122"/>
                <a:cs typeface="STKaiti" charset="-122"/>
              </a:rPr>
              <a:t>value</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是相应的同义词容器，可以使用</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vector&lt;string&gt;</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56</a:t>
            </a:fld>
            <a:endParaRPr lang="en-US" altLang="zh-CN" dirty="0"/>
          </a:p>
        </p:txBody>
      </p:sp>
    </p:spTree>
    <p:extLst>
      <p:ext uri="{BB962C8B-B14F-4D97-AF65-F5344CB8AC3E}">
        <p14:creationId xmlns:p14="http://schemas.microsoft.com/office/powerpoint/2010/main" val="36845855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例子：同义词查询库</a:t>
            </a:r>
          </a:p>
        </p:txBody>
      </p:sp>
      <p:sp>
        <p:nvSpPr>
          <p:cNvPr id="3" name="内容占位符 2"/>
          <p:cNvSpPr>
            <a:spLocks noGrp="1"/>
          </p:cNvSpPr>
          <p:nvPr>
            <p:ph idx="1"/>
          </p:nvPr>
        </p:nvSpPr>
        <p:spPr>
          <a:xfrm>
            <a:off x="628649" y="1690688"/>
            <a:ext cx="8082213" cy="4665663"/>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场景：针对一个大型同义词库，频繁查询给定词语的所有同义词</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57</a:t>
            </a:fld>
            <a:endParaRPr lang="en-US" altLang="zh-CN" dirty="0"/>
          </a:p>
        </p:txBody>
      </p:sp>
      <p:sp>
        <p:nvSpPr>
          <p:cNvPr id="4" name="Rectangle 3">
            <a:extLst>
              <a:ext uri="{FF2B5EF4-FFF2-40B4-BE49-F238E27FC236}">
                <a16:creationId xmlns:a16="http://schemas.microsoft.com/office/drawing/2014/main" id="{65D06C88-F6B8-DA4B-A181-1A0B3B66A16C}"/>
              </a:ext>
            </a:extLst>
          </p:cNvPr>
          <p:cNvSpPr/>
          <p:nvPr/>
        </p:nvSpPr>
        <p:spPr>
          <a:xfrm>
            <a:off x="628648" y="2650733"/>
            <a:ext cx="7886700" cy="4016484"/>
          </a:xfrm>
          <a:prstGeom prst="rect">
            <a:avLst/>
          </a:prstGeom>
        </p:spPr>
        <p:txBody>
          <a:bodyPr wrap="square">
            <a:spAutoFit/>
          </a:bodyPr>
          <a:lstStyle/>
          <a:p>
            <a:pPr>
              <a:spcBef>
                <a:spcPts val="1000"/>
              </a:spcBef>
              <a:buSzPct val="75000"/>
            </a:pPr>
            <a:r>
              <a:rPr lang="en-US" altLang="zh-CN" kern="100" dirty="0">
                <a:latin typeface="Consolas" panose="020B0609020204030204" pitchFamily="49" charset="0"/>
                <a:ea typeface="华文楷体" panose="02010600040101010101" pitchFamily="2" charset="-122"/>
              </a:rPr>
              <a:t>// </a:t>
            </a:r>
            <a:r>
              <a:rPr lang="zh-CN" altLang="en-US" kern="100" dirty="0">
                <a:latin typeface="Consolas" panose="020B0609020204030204" pitchFamily="49" charset="0"/>
                <a:ea typeface="华文楷体" panose="02010600040101010101" pitchFamily="2" charset="-122"/>
              </a:rPr>
              <a:t>测试函数，</a:t>
            </a:r>
            <a:r>
              <a:rPr lang="en-US" altLang="zh-CN" kern="100" dirty="0" err="1">
                <a:latin typeface="Consolas" panose="020B0609020204030204" pitchFamily="49" charset="0"/>
                <a:ea typeface="华文楷体" panose="02010600040101010101" pitchFamily="2" charset="-122"/>
              </a:rPr>
              <a:t>SynonymBase</a:t>
            </a:r>
            <a:r>
              <a:rPr lang="zh-CN" altLang="en-US" kern="100" dirty="0">
                <a:latin typeface="Consolas" panose="020B0609020204030204" pitchFamily="49" charset="0"/>
                <a:ea typeface="华文楷体" panose="02010600040101010101" pitchFamily="2" charset="-122"/>
              </a:rPr>
              <a:t>是待实现的同义词查询库类</a:t>
            </a:r>
            <a:endParaRPr lang="en-US" altLang="zh-CN" kern="100" dirty="0">
              <a:latin typeface="Consolas" panose="020B0609020204030204" pitchFamily="49" charset="0"/>
              <a:ea typeface="华文楷体" panose="02010600040101010101" pitchFamily="2" charset="-122"/>
            </a:endParaRPr>
          </a:p>
          <a:p>
            <a:pPr>
              <a:spcBef>
                <a:spcPts val="1000"/>
              </a:spcBef>
              <a:buSzPct val="75000"/>
            </a:pPr>
            <a:r>
              <a:rPr lang="en-US" altLang="zh-CN" kern="100" dirty="0">
                <a:latin typeface="Consolas" panose="020B0609020204030204" pitchFamily="49" charset="0"/>
                <a:ea typeface="华文楷体" panose="02010600040101010101" pitchFamily="2" charset="-122"/>
              </a:rPr>
              <a:t>void test(</a:t>
            </a:r>
            <a:r>
              <a:rPr lang="en-US" altLang="zh-CN" kern="100" dirty="0" err="1">
                <a:latin typeface="Consolas" panose="020B0609020204030204" pitchFamily="49" charset="0"/>
                <a:ea typeface="华文楷体" panose="02010600040101010101" pitchFamily="2" charset="-122"/>
              </a:rPr>
              <a:t>SynonymBase</a:t>
            </a:r>
            <a:r>
              <a:rPr lang="en-US" altLang="zh-CN" kern="100" dirty="0">
                <a:latin typeface="Consolas" panose="020B0609020204030204" pitchFamily="49" charset="0"/>
                <a:ea typeface="华文楷体" panose="02010600040101010101" pitchFamily="2" charset="-122"/>
              </a:rPr>
              <a:t>&amp; base){</a:t>
            </a:r>
          </a:p>
          <a:p>
            <a:pPr>
              <a:spcBef>
                <a:spcPts val="1000"/>
              </a:spcBef>
              <a:buSzPct val="75000"/>
            </a:pPr>
            <a:r>
              <a:rPr lang="en-US" altLang="zh-CN" kern="100" dirty="0">
                <a:latin typeface="Consolas" panose="020B0609020204030204" pitchFamily="49" charset="0"/>
                <a:ea typeface="华文楷体" panose="02010600040101010101" pitchFamily="2" charset="-122"/>
              </a:rPr>
              <a:t>    </a:t>
            </a:r>
            <a:r>
              <a:rPr lang="en-US" altLang="zh-CN" kern="100" dirty="0" err="1">
                <a:latin typeface="Consolas" panose="020B0609020204030204" pitchFamily="49" charset="0"/>
                <a:ea typeface="华文楷体" panose="02010600040101010101" pitchFamily="2" charset="-122"/>
              </a:rPr>
              <a:t>base.add</a:t>
            </a:r>
            <a:r>
              <a:rPr lang="en-US" altLang="zh-CN" kern="100" dirty="0">
                <a:latin typeface="Consolas" panose="020B0609020204030204" pitchFamily="49" charset="0"/>
                <a:ea typeface="华文楷体" panose="02010600040101010101" pitchFamily="2" charset="-122"/>
              </a:rPr>
              <a:t>("happy", "pleased"); </a:t>
            </a:r>
            <a:r>
              <a:rPr lang="en-US" altLang="zh-CN" kern="100" dirty="0">
                <a:solidFill>
                  <a:srgbClr val="008000"/>
                </a:solidFill>
                <a:latin typeface="Consolas" panose="020B0609020204030204" pitchFamily="49" charset="0"/>
                <a:ea typeface="华文楷体" panose="02010600040101010101" pitchFamily="2" charset="-122"/>
              </a:rPr>
              <a:t>//</a:t>
            </a:r>
            <a:r>
              <a:rPr lang="zh-CN" altLang="en-US" kern="100" dirty="0">
                <a:solidFill>
                  <a:srgbClr val="008000"/>
                </a:solidFill>
                <a:latin typeface="Consolas" panose="020B0609020204030204" pitchFamily="49" charset="0"/>
                <a:ea typeface="华文楷体" panose="02010600040101010101" pitchFamily="2" charset="-122"/>
              </a:rPr>
              <a:t>加入</a:t>
            </a:r>
            <a:r>
              <a:rPr lang="en-US" altLang="zh-CN" kern="100" dirty="0">
                <a:solidFill>
                  <a:srgbClr val="008000"/>
                </a:solidFill>
                <a:latin typeface="Consolas" panose="020B0609020204030204" pitchFamily="49" charset="0"/>
                <a:ea typeface="华文楷体" panose="02010600040101010101" pitchFamily="2" charset="-122"/>
              </a:rPr>
              <a:t>happy</a:t>
            </a:r>
            <a:r>
              <a:rPr lang="zh-CN" altLang="en-US" kern="100" dirty="0">
                <a:solidFill>
                  <a:srgbClr val="008000"/>
                </a:solidFill>
                <a:latin typeface="Consolas" panose="020B0609020204030204" pitchFamily="49" charset="0"/>
                <a:ea typeface="华文楷体" panose="02010600040101010101" pitchFamily="2" charset="-122"/>
              </a:rPr>
              <a:t>同义词</a:t>
            </a:r>
            <a:r>
              <a:rPr lang="en-US" altLang="zh-CN" kern="100" dirty="0">
                <a:solidFill>
                  <a:srgbClr val="008000"/>
                </a:solidFill>
                <a:latin typeface="Consolas" panose="020B0609020204030204" pitchFamily="49" charset="0"/>
                <a:ea typeface="华文楷体" panose="02010600040101010101" pitchFamily="2" charset="-122"/>
              </a:rPr>
              <a:t>pleased</a:t>
            </a:r>
          </a:p>
          <a:p>
            <a:pPr>
              <a:spcBef>
                <a:spcPts val="1000"/>
              </a:spcBef>
              <a:buSzPct val="75000"/>
            </a:pPr>
            <a:r>
              <a:rPr lang="en-US" altLang="zh-CN" kern="100" dirty="0">
                <a:latin typeface="Consolas" panose="020B0609020204030204" pitchFamily="49" charset="0"/>
                <a:ea typeface="华文楷体" panose="02010600040101010101" pitchFamily="2" charset="-122"/>
              </a:rPr>
              <a:t>    </a:t>
            </a:r>
            <a:r>
              <a:rPr lang="en-US" altLang="zh-CN" kern="100" dirty="0" err="1">
                <a:latin typeface="Consolas" panose="020B0609020204030204" pitchFamily="49" charset="0"/>
                <a:ea typeface="华文楷体" panose="02010600040101010101" pitchFamily="2" charset="-122"/>
              </a:rPr>
              <a:t>base.add</a:t>
            </a:r>
            <a:r>
              <a:rPr lang="en-US" altLang="zh-CN" kern="100" dirty="0">
                <a:latin typeface="Consolas" panose="020B0609020204030204" pitchFamily="49" charset="0"/>
                <a:ea typeface="华文楷体" panose="02010600040101010101" pitchFamily="2" charset="-122"/>
              </a:rPr>
              <a:t>("happy", "satisfied");</a:t>
            </a:r>
          </a:p>
          <a:p>
            <a:pPr>
              <a:spcBef>
                <a:spcPts val="1000"/>
              </a:spcBef>
              <a:buSzPct val="75000"/>
            </a:pPr>
            <a:r>
              <a:rPr lang="en-US" altLang="zh-CN" kern="100" dirty="0">
                <a:latin typeface="Consolas" panose="020B0609020204030204" pitchFamily="49" charset="0"/>
                <a:ea typeface="华文楷体" panose="02010600040101010101" pitchFamily="2" charset="-122"/>
              </a:rPr>
              <a:t>    </a:t>
            </a:r>
            <a:r>
              <a:rPr lang="en-US" altLang="zh-CN" kern="100" dirty="0" err="1">
                <a:latin typeface="Consolas" panose="020B0609020204030204" pitchFamily="49" charset="0"/>
                <a:ea typeface="华文楷体" panose="02010600040101010101" pitchFamily="2" charset="-122"/>
              </a:rPr>
              <a:t>base.add</a:t>
            </a:r>
            <a:r>
              <a:rPr lang="en-US" altLang="zh-CN" kern="100" dirty="0">
                <a:latin typeface="Consolas" panose="020B0609020204030204" pitchFamily="49" charset="0"/>
                <a:ea typeface="华文楷体" panose="02010600040101010101" pitchFamily="2" charset="-122"/>
              </a:rPr>
              <a:t>("pleased", "happy");</a:t>
            </a:r>
          </a:p>
          <a:p>
            <a:pPr>
              <a:spcBef>
                <a:spcPts val="1000"/>
              </a:spcBef>
              <a:buSzPct val="75000"/>
            </a:pPr>
            <a:r>
              <a:rPr lang="en-US" altLang="zh-CN" kern="100" dirty="0">
                <a:latin typeface="Consolas" panose="020B0609020204030204" pitchFamily="49" charset="0"/>
                <a:ea typeface="华文楷体" panose="02010600040101010101" pitchFamily="2" charset="-122"/>
              </a:rPr>
              <a:t>    </a:t>
            </a:r>
            <a:r>
              <a:rPr lang="en-US" altLang="zh-CN" kern="100" dirty="0" err="1">
                <a:latin typeface="Consolas" panose="020B0609020204030204" pitchFamily="49" charset="0"/>
                <a:ea typeface="华文楷体" panose="02010600040101010101" pitchFamily="2" charset="-122"/>
              </a:rPr>
              <a:t>base.add</a:t>
            </a:r>
            <a:r>
              <a:rPr lang="en-US" altLang="zh-CN" kern="100" dirty="0">
                <a:latin typeface="Consolas" panose="020B0609020204030204" pitchFamily="49" charset="0"/>
                <a:ea typeface="华文楷体" panose="02010600040101010101" pitchFamily="2" charset="-122"/>
              </a:rPr>
              <a:t>("angry", "irritated");</a:t>
            </a:r>
          </a:p>
          <a:p>
            <a:pPr>
              <a:spcBef>
                <a:spcPts val="1000"/>
              </a:spcBef>
              <a:buSzPct val="75000"/>
            </a:pPr>
            <a:r>
              <a:rPr lang="en-US" altLang="zh-CN" kern="100" dirty="0">
                <a:latin typeface="Consolas" panose="020B0609020204030204" pitchFamily="49" charset="0"/>
                <a:ea typeface="华文楷体" panose="02010600040101010101" pitchFamily="2" charset="-122"/>
              </a:rPr>
              <a:t>    </a:t>
            </a:r>
            <a:r>
              <a:rPr lang="en-US" altLang="zh-CN" kern="100" dirty="0" err="1">
                <a:latin typeface="Consolas" panose="020B0609020204030204" pitchFamily="49" charset="0"/>
                <a:ea typeface="华文楷体" panose="02010600040101010101" pitchFamily="2" charset="-122"/>
              </a:rPr>
              <a:t>base.query</a:t>
            </a:r>
            <a:r>
              <a:rPr lang="en-US" altLang="zh-CN" kern="100" dirty="0">
                <a:latin typeface="Consolas" panose="020B0609020204030204" pitchFamily="49" charset="0"/>
                <a:ea typeface="华文楷体" panose="02010600040101010101" pitchFamily="2" charset="-122"/>
              </a:rPr>
              <a:t>("happy");   </a:t>
            </a:r>
            <a:r>
              <a:rPr lang="en-US" altLang="zh-CN" kern="100" dirty="0">
                <a:solidFill>
                  <a:srgbClr val="008000"/>
                </a:solidFill>
                <a:latin typeface="Consolas" panose="020B0609020204030204" pitchFamily="49" charset="0"/>
                <a:ea typeface="华文楷体" panose="02010600040101010101" pitchFamily="2" charset="-122"/>
              </a:rPr>
              <a:t>//</a:t>
            </a:r>
            <a:r>
              <a:rPr lang="zh-CN" altLang="en-US" kern="100" dirty="0">
                <a:solidFill>
                  <a:srgbClr val="008000"/>
                </a:solidFill>
                <a:latin typeface="Consolas" panose="020B0609020204030204" pitchFamily="49" charset="0"/>
                <a:ea typeface="华文楷体" panose="02010600040101010101" pitchFamily="2" charset="-122"/>
              </a:rPr>
              <a:t>查询输出所有</a:t>
            </a:r>
            <a:r>
              <a:rPr lang="en-US" altLang="zh-CN" kern="100" dirty="0">
                <a:solidFill>
                  <a:srgbClr val="008000"/>
                </a:solidFill>
                <a:latin typeface="Consolas" panose="020B0609020204030204" pitchFamily="49" charset="0"/>
                <a:ea typeface="华文楷体" panose="02010600040101010101" pitchFamily="2" charset="-122"/>
              </a:rPr>
              <a:t>happy</a:t>
            </a:r>
            <a:r>
              <a:rPr lang="zh-CN" altLang="en-US" kern="100" dirty="0">
                <a:solidFill>
                  <a:srgbClr val="008000"/>
                </a:solidFill>
                <a:latin typeface="Consolas" panose="020B0609020204030204" pitchFamily="49" charset="0"/>
                <a:ea typeface="华文楷体" panose="02010600040101010101" pitchFamily="2" charset="-122"/>
              </a:rPr>
              <a:t>的同义词</a:t>
            </a:r>
            <a:endParaRPr lang="en-US" altLang="zh-CN" kern="100" dirty="0">
              <a:solidFill>
                <a:srgbClr val="008000"/>
              </a:solidFill>
              <a:latin typeface="Consolas" panose="020B0609020204030204" pitchFamily="49" charset="0"/>
              <a:ea typeface="华文楷体" panose="02010600040101010101" pitchFamily="2" charset="-122"/>
            </a:endParaRPr>
          </a:p>
          <a:p>
            <a:pPr>
              <a:spcBef>
                <a:spcPts val="1000"/>
              </a:spcBef>
              <a:buSzPct val="75000"/>
            </a:pPr>
            <a:r>
              <a:rPr lang="en-US" altLang="zh-CN" kern="100" dirty="0">
                <a:latin typeface="Consolas" panose="020B0609020204030204" pitchFamily="49" charset="0"/>
                <a:ea typeface="华文楷体" panose="02010600040101010101" pitchFamily="2" charset="-122"/>
              </a:rPr>
              <a:t>    </a:t>
            </a:r>
            <a:r>
              <a:rPr lang="en-US" altLang="zh-CN" kern="100" dirty="0" err="1">
                <a:latin typeface="Consolas" panose="020B0609020204030204" pitchFamily="49" charset="0"/>
                <a:ea typeface="华文楷体" panose="02010600040101010101" pitchFamily="2" charset="-122"/>
              </a:rPr>
              <a:t>base.query</a:t>
            </a:r>
            <a:r>
              <a:rPr lang="en-US" altLang="zh-CN" kern="100" dirty="0">
                <a:latin typeface="Consolas" panose="020B0609020204030204" pitchFamily="49" charset="0"/>
                <a:ea typeface="华文楷体" panose="02010600040101010101" pitchFamily="2" charset="-122"/>
              </a:rPr>
              <a:t>("pleased");</a:t>
            </a:r>
          </a:p>
          <a:p>
            <a:pPr>
              <a:spcBef>
                <a:spcPts val="1000"/>
              </a:spcBef>
              <a:buSzPct val="75000"/>
            </a:pPr>
            <a:r>
              <a:rPr lang="en-US" altLang="zh-CN" kern="100" dirty="0">
                <a:latin typeface="Consolas" panose="020B0609020204030204" pitchFamily="49" charset="0"/>
                <a:ea typeface="华文楷体" panose="02010600040101010101" pitchFamily="2" charset="-122"/>
              </a:rPr>
              <a:t>    </a:t>
            </a:r>
            <a:r>
              <a:rPr lang="en-US" altLang="zh-CN" kern="100" dirty="0" err="1">
                <a:latin typeface="Consolas" panose="020B0609020204030204" pitchFamily="49" charset="0"/>
                <a:ea typeface="华文楷体" panose="02010600040101010101" pitchFamily="2" charset="-122"/>
              </a:rPr>
              <a:t>base.query</a:t>
            </a:r>
            <a:r>
              <a:rPr lang="en-US" altLang="zh-CN" kern="100" dirty="0">
                <a:latin typeface="Consolas" panose="020B0609020204030204" pitchFamily="49" charset="0"/>
                <a:ea typeface="华文楷体" panose="02010600040101010101" pitchFamily="2" charset="-122"/>
              </a:rPr>
              <a:t>("angry");</a:t>
            </a:r>
          </a:p>
          <a:p>
            <a:pPr>
              <a:spcBef>
                <a:spcPts val="1000"/>
              </a:spcBef>
              <a:buSzPct val="75000"/>
            </a:pPr>
            <a:r>
              <a:rPr lang="en-US" altLang="zh-CN" kern="100" dirty="0">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24139253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例子：同义词查询库</a:t>
            </a:r>
          </a:p>
        </p:txBody>
      </p:sp>
      <p:sp>
        <p:nvSpPr>
          <p:cNvPr id="3" name="内容占位符 2"/>
          <p:cNvSpPr>
            <a:spLocks noGrp="1"/>
          </p:cNvSpPr>
          <p:nvPr>
            <p:ph idx="1"/>
          </p:nvPr>
        </p:nvSpPr>
        <p:spPr>
          <a:xfrm>
            <a:off x="628649" y="1690688"/>
            <a:ext cx="8082213" cy="4665663"/>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场景：针对一个大型同义词库，频繁查询给定词语的所有同义词</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58</a:t>
            </a:fld>
            <a:endParaRPr lang="en-US" altLang="zh-CN" dirty="0"/>
          </a:p>
        </p:txBody>
      </p:sp>
      <p:sp>
        <p:nvSpPr>
          <p:cNvPr id="4" name="Rectangle 3">
            <a:extLst>
              <a:ext uri="{FF2B5EF4-FFF2-40B4-BE49-F238E27FC236}">
                <a16:creationId xmlns:a16="http://schemas.microsoft.com/office/drawing/2014/main" id="{65D06C88-F6B8-DA4B-A181-1A0B3B66A16C}"/>
              </a:ext>
            </a:extLst>
          </p:cNvPr>
          <p:cNvSpPr/>
          <p:nvPr/>
        </p:nvSpPr>
        <p:spPr>
          <a:xfrm>
            <a:off x="628648" y="2579906"/>
            <a:ext cx="7886700" cy="4355038"/>
          </a:xfrm>
          <a:prstGeom prst="rect">
            <a:avLst/>
          </a:prstGeom>
        </p:spPr>
        <p:txBody>
          <a:bodyPr wrap="square">
            <a:spAutoFit/>
          </a:bodyPr>
          <a:lstStyle/>
          <a:p>
            <a:pPr>
              <a:buSzPct val="75000"/>
            </a:pPr>
            <a:r>
              <a:rPr lang="en-US" altLang="zh-CN" sz="1700" kern="100" dirty="0">
                <a:solidFill>
                  <a:srgbClr val="C00000"/>
                </a:solidFill>
                <a:latin typeface="Consolas" panose="020B0609020204030204" pitchFamily="49" charset="0"/>
                <a:ea typeface="华文楷体" panose="02010600040101010101" pitchFamily="2" charset="-122"/>
                <a:cs typeface="STKaiti" charset="-122"/>
              </a:rPr>
              <a:t>class</a:t>
            </a:r>
            <a:r>
              <a:rPr lang="en-US" altLang="zh-CN" sz="1700" kern="100" dirty="0">
                <a:latin typeface="Consolas" panose="020B0609020204030204" pitchFamily="49" charset="0"/>
                <a:ea typeface="华文楷体" panose="02010600040101010101" pitchFamily="2" charset="-122"/>
                <a:cs typeface="STKaiti" charset="-122"/>
              </a:rPr>
              <a:t> </a:t>
            </a:r>
            <a:r>
              <a:rPr lang="en-US" altLang="zh-CN" sz="1700" kern="100" dirty="0" err="1">
                <a:latin typeface="Consolas" panose="020B0609020204030204" pitchFamily="49" charset="0"/>
                <a:ea typeface="华文楷体" panose="02010600040101010101" pitchFamily="2" charset="-122"/>
                <a:cs typeface="STKaiti" charset="-122"/>
              </a:rPr>
              <a:t>SynonymBase</a:t>
            </a:r>
            <a:r>
              <a:rPr lang="en-US" altLang="zh-CN" sz="1700" kern="100" dirty="0">
                <a:latin typeface="Consolas" panose="020B0609020204030204" pitchFamily="49" charset="0"/>
                <a:ea typeface="华文楷体" panose="02010600040101010101" pitchFamily="2" charset="-122"/>
                <a:cs typeface="STKaiti" charset="-122"/>
              </a:rPr>
              <a:t> {</a:t>
            </a:r>
          </a:p>
          <a:p>
            <a:pPr>
              <a:buSzPct val="75000"/>
            </a:pPr>
            <a:r>
              <a:rPr lang="en-US" altLang="zh-CN" sz="1700" kern="100" dirty="0">
                <a:latin typeface="Consolas" panose="020B0609020204030204" pitchFamily="49" charset="0"/>
                <a:ea typeface="华文楷体" panose="02010600040101010101" pitchFamily="2" charset="-122"/>
                <a:cs typeface="STKaiti" charset="-122"/>
              </a:rPr>
              <a:t>private:</a:t>
            </a:r>
          </a:p>
          <a:p>
            <a:pPr>
              <a:buSzPct val="75000"/>
            </a:pPr>
            <a:r>
              <a:rPr lang="en-US" altLang="zh-CN" sz="1700" kern="100" dirty="0">
                <a:latin typeface="Consolas" panose="020B0609020204030204" pitchFamily="49" charset="0"/>
                <a:ea typeface="华文楷体" panose="02010600040101010101" pitchFamily="2" charset="-122"/>
                <a:cs typeface="STKaiti" charset="-122"/>
              </a:rPr>
              <a:t>    map&lt;string, vector&lt;string&gt;&gt; synonyms;</a:t>
            </a:r>
          </a:p>
          <a:p>
            <a:pPr>
              <a:buSzPct val="75000"/>
            </a:pPr>
            <a:r>
              <a:rPr lang="en-US" altLang="zh-CN" sz="1700" kern="100" dirty="0">
                <a:latin typeface="Consolas" panose="020B0609020204030204" pitchFamily="49" charset="0"/>
                <a:ea typeface="华文楷体" panose="02010600040101010101" pitchFamily="2" charset="-122"/>
                <a:cs typeface="STKaiti" charset="-122"/>
              </a:rPr>
              <a:t>public:</a:t>
            </a:r>
          </a:p>
          <a:p>
            <a:pPr>
              <a:buSzPct val="75000"/>
            </a:pPr>
            <a:r>
              <a:rPr lang="en-US" altLang="zh-CN" sz="1700" kern="100" dirty="0">
                <a:latin typeface="Consolas" panose="020B0609020204030204" pitchFamily="49" charset="0"/>
                <a:ea typeface="华文楷体" panose="02010600040101010101" pitchFamily="2" charset="-122"/>
                <a:cs typeface="STKaiti" charset="-122"/>
              </a:rPr>
              <a:t>    </a:t>
            </a:r>
            <a:r>
              <a:rPr lang="en-US" altLang="zh-CN" sz="1700" kern="100" dirty="0">
                <a:solidFill>
                  <a:srgbClr val="C00000"/>
                </a:solidFill>
                <a:latin typeface="Consolas" panose="020B0609020204030204" pitchFamily="49" charset="0"/>
                <a:ea typeface="华文楷体" panose="02010600040101010101" pitchFamily="2" charset="-122"/>
                <a:cs typeface="STKaiti" charset="-122"/>
              </a:rPr>
              <a:t>void</a:t>
            </a:r>
            <a:r>
              <a:rPr lang="en-US" altLang="zh-CN" sz="1700" kern="100" dirty="0">
                <a:latin typeface="Consolas" panose="020B0609020204030204" pitchFamily="49" charset="0"/>
                <a:ea typeface="华文楷体" panose="02010600040101010101" pitchFamily="2" charset="-122"/>
                <a:cs typeface="STKaiti" charset="-122"/>
              </a:rPr>
              <a:t> add(</a:t>
            </a:r>
            <a:r>
              <a:rPr lang="en-US" altLang="zh-CN" sz="1700" kern="100" dirty="0">
                <a:solidFill>
                  <a:srgbClr val="C00000"/>
                </a:solidFill>
                <a:latin typeface="Consolas" panose="020B0609020204030204" pitchFamily="49" charset="0"/>
                <a:ea typeface="华文楷体" panose="02010600040101010101" pitchFamily="2" charset="-122"/>
                <a:cs typeface="STKaiti" charset="-122"/>
              </a:rPr>
              <a:t>string</a:t>
            </a:r>
            <a:r>
              <a:rPr lang="en-US" altLang="zh-CN" sz="1700" kern="100" dirty="0">
                <a:latin typeface="Consolas" panose="020B0609020204030204" pitchFamily="49" charset="0"/>
                <a:ea typeface="华文楷体" panose="02010600040101010101" pitchFamily="2" charset="-122"/>
                <a:cs typeface="STKaiti" charset="-122"/>
              </a:rPr>
              <a:t> word, </a:t>
            </a:r>
            <a:r>
              <a:rPr lang="en-US" altLang="zh-CN" sz="1700" kern="100" dirty="0">
                <a:solidFill>
                  <a:srgbClr val="C00000"/>
                </a:solidFill>
                <a:latin typeface="Consolas" panose="020B0609020204030204" pitchFamily="49" charset="0"/>
                <a:ea typeface="华文楷体" panose="02010600040101010101" pitchFamily="2" charset="-122"/>
                <a:cs typeface="STKaiti" charset="-122"/>
              </a:rPr>
              <a:t>string</a:t>
            </a:r>
            <a:r>
              <a:rPr lang="en-US" altLang="zh-CN" sz="1700" kern="100" dirty="0">
                <a:latin typeface="Consolas" panose="020B0609020204030204" pitchFamily="49" charset="0"/>
                <a:ea typeface="华文楷体" panose="02010600040101010101" pitchFamily="2" charset="-122"/>
                <a:cs typeface="STKaiti" charset="-122"/>
              </a:rPr>
              <a:t> synonym){</a:t>
            </a:r>
          </a:p>
          <a:p>
            <a:pPr>
              <a:buSzPct val="75000"/>
            </a:pPr>
            <a:r>
              <a:rPr lang="en-US" altLang="zh-CN" sz="1700" kern="100" dirty="0">
                <a:latin typeface="Consolas" panose="020B0609020204030204" pitchFamily="49" charset="0"/>
                <a:ea typeface="华文楷体" panose="02010600040101010101" pitchFamily="2" charset="-122"/>
                <a:cs typeface="STKaiti" charset="-122"/>
              </a:rPr>
              <a:t>        synonyms[word].</a:t>
            </a:r>
            <a:r>
              <a:rPr lang="en-US" altLang="zh-CN" sz="1700" kern="100" dirty="0" err="1">
                <a:latin typeface="Consolas" panose="020B0609020204030204" pitchFamily="49" charset="0"/>
                <a:ea typeface="华文楷体" panose="02010600040101010101" pitchFamily="2" charset="-122"/>
                <a:cs typeface="STKaiti" charset="-122"/>
              </a:rPr>
              <a:t>push_back</a:t>
            </a:r>
            <a:r>
              <a:rPr lang="en-US" altLang="zh-CN" sz="1700" kern="100" dirty="0">
                <a:latin typeface="Consolas" panose="020B0609020204030204" pitchFamily="49" charset="0"/>
                <a:ea typeface="华文楷体" panose="02010600040101010101" pitchFamily="2" charset="-122"/>
                <a:cs typeface="STKaiti" charset="-122"/>
              </a:rPr>
              <a:t>(synonym);</a:t>
            </a:r>
          </a:p>
          <a:p>
            <a:pPr>
              <a:buSzPct val="75000"/>
            </a:pPr>
            <a:r>
              <a:rPr lang="en-US" altLang="zh-CN" sz="1700" kern="100" dirty="0">
                <a:latin typeface="Consolas" panose="020B0609020204030204" pitchFamily="49" charset="0"/>
                <a:ea typeface="华文楷体" panose="02010600040101010101" pitchFamily="2" charset="-122"/>
                <a:cs typeface="STKaiti" charset="-122"/>
              </a:rPr>
              <a:t>    }</a:t>
            </a:r>
          </a:p>
          <a:p>
            <a:pPr>
              <a:buSzPct val="75000"/>
            </a:pPr>
            <a:r>
              <a:rPr lang="en-US" altLang="zh-CN" sz="1700" kern="100" dirty="0">
                <a:latin typeface="Consolas" panose="020B0609020204030204" pitchFamily="49" charset="0"/>
                <a:ea typeface="华文楷体" panose="02010600040101010101" pitchFamily="2" charset="-122"/>
                <a:cs typeface="STKaiti" charset="-122"/>
              </a:rPr>
              <a:t>    </a:t>
            </a:r>
            <a:r>
              <a:rPr lang="en-US" altLang="zh-CN" sz="1700" kern="100" dirty="0">
                <a:solidFill>
                  <a:srgbClr val="C00000"/>
                </a:solidFill>
                <a:latin typeface="Consolas" panose="020B0609020204030204" pitchFamily="49" charset="0"/>
                <a:ea typeface="华文楷体" panose="02010600040101010101" pitchFamily="2" charset="-122"/>
                <a:cs typeface="STKaiti" charset="-122"/>
              </a:rPr>
              <a:t>void</a:t>
            </a:r>
            <a:r>
              <a:rPr lang="en-US" altLang="zh-CN" sz="1700" kern="100" dirty="0">
                <a:latin typeface="Consolas" panose="020B0609020204030204" pitchFamily="49" charset="0"/>
                <a:ea typeface="华文楷体" panose="02010600040101010101" pitchFamily="2" charset="-122"/>
                <a:cs typeface="STKaiti" charset="-122"/>
              </a:rPr>
              <a:t> query(</a:t>
            </a:r>
            <a:r>
              <a:rPr lang="en-US" altLang="zh-CN" sz="1700" kern="100" dirty="0">
                <a:solidFill>
                  <a:srgbClr val="C00000"/>
                </a:solidFill>
                <a:latin typeface="Consolas" panose="020B0609020204030204" pitchFamily="49" charset="0"/>
                <a:ea typeface="华文楷体" panose="02010600040101010101" pitchFamily="2" charset="-122"/>
                <a:cs typeface="STKaiti" charset="-122"/>
              </a:rPr>
              <a:t>string</a:t>
            </a:r>
            <a:r>
              <a:rPr lang="en-US" altLang="zh-CN" sz="1700" kern="100" dirty="0">
                <a:latin typeface="Consolas" panose="020B0609020204030204" pitchFamily="49" charset="0"/>
                <a:ea typeface="华文楷体" panose="02010600040101010101" pitchFamily="2" charset="-122"/>
                <a:cs typeface="STKaiti" charset="-122"/>
              </a:rPr>
              <a:t> word){</a:t>
            </a:r>
          </a:p>
          <a:p>
            <a:pPr>
              <a:buSzPct val="75000"/>
            </a:pPr>
            <a:r>
              <a:rPr lang="en-US" altLang="zh-CN" sz="1700" kern="100" dirty="0">
                <a:latin typeface="Consolas" panose="020B0609020204030204" pitchFamily="49" charset="0"/>
                <a:ea typeface="华文楷体" panose="02010600040101010101" pitchFamily="2" charset="-122"/>
                <a:cs typeface="STKaiti" charset="-122"/>
              </a:rPr>
              <a:t>        if(</a:t>
            </a:r>
            <a:r>
              <a:rPr lang="en-US" altLang="zh-CN" sz="1700" kern="100" dirty="0" err="1">
                <a:latin typeface="Consolas" panose="020B0609020204030204" pitchFamily="49" charset="0"/>
                <a:ea typeface="华文楷体" panose="02010600040101010101" pitchFamily="2" charset="-122"/>
                <a:cs typeface="STKaiti" charset="-122"/>
              </a:rPr>
              <a:t>synonyms.find</a:t>
            </a:r>
            <a:r>
              <a:rPr lang="en-US" altLang="zh-CN" sz="1700" kern="100" dirty="0">
                <a:latin typeface="Consolas" panose="020B0609020204030204" pitchFamily="49" charset="0"/>
                <a:ea typeface="华文楷体" panose="02010600040101010101" pitchFamily="2" charset="-122"/>
                <a:cs typeface="STKaiti" charset="-122"/>
              </a:rPr>
              <a:t>(word) == </a:t>
            </a:r>
            <a:r>
              <a:rPr lang="en-US" altLang="zh-CN" sz="1700" kern="100" dirty="0" err="1">
                <a:latin typeface="Consolas" panose="020B0609020204030204" pitchFamily="49" charset="0"/>
                <a:ea typeface="华文楷体" panose="02010600040101010101" pitchFamily="2" charset="-122"/>
                <a:cs typeface="STKaiti" charset="-122"/>
              </a:rPr>
              <a:t>synonyms.end</a:t>
            </a:r>
            <a:r>
              <a:rPr lang="en-US" altLang="zh-CN" sz="1700" kern="100" dirty="0">
                <a:latin typeface="Consolas" panose="020B0609020204030204" pitchFamily="49" charset="0"/>
                <a:ea typeface="华文楷体" panose="02010600040101010101" pitchFamily="2" charset="-122"/>
                <a:cs typeface="STKaiti" charset="-122"/>
              </a:rPr>
              <a:t>()){ </a:t>
            </a:r>
            <a:r>
              <a:rPr lang="en-US" altLang="zh-CN" sz="1700" kern="100" dirty="0">
                <a:solidFill>
                  <a:srgbClr val="008000"/>
                </a:solidFill>
                <a:latin typeface="Consolas" panose="020B0609020204030204" pitchFamily="49" charset="0"/>
                <a:ea typeface="华文楷体" panose="02010600040101010101" pitchFamily="2" charset="-122"/>
                <a:cs typeface="STKaiti" charset="-122"/>
              </a:rPr>
              <a:t>//</a:t>
            </a:r>
            <a:r>
              <a:rPr lang="zh-CN" altLang="en-US" sz="1700" kern="100" dirty="0">
                <a:solidFill>
                  <a:srgbClr val="008000"/>
                </a:solidFill>
                <a:latin typeface="Consolas" panose="020B0609020204030204" pitchFamily="49" charset="0"/>
                <a:ea typeface="华文楷体" panose="02010600040101010101" pitchFamily="2" charset="-122"/>
                <a:cs typeface="STKaiti" charset="-122"/>
              </a:rPr>
              <a:t>没有找到</a:t>
            </a:r>
            <a:endParaRPr lang="en-US" altLang="zh-CN" sz="1700" kern="100" dirty="0">
              <a:solidFill>
                <a:srgbClr val="008000"/>
              </a:solidFill>
              <a:latin typeface="Consolas" panose="020B0609020204030204" pitchFamily="49" charset="0"/>
              <a:ea typeface="华文楷体" panose="02010600040101010101" pitchFamily="2" charset="-122"/>
              <a:cs typeface="STKaiti" charset="-122"/>
            </a:endParaRPr>
          </a:p>
          <a:p>
            <a:pPr>
              <a:buSzPct val="75000"/>
            </a:pPr>
            <a:r>
              <a:rPr lang="en-US" altLang="zh-CN" sz="1700" kern="100" dirty="0">
                <a:latin typeface="Consolas" panose="020B0609020204030204" pitchFamily="49" charset="0"/>
                <a:ea typeface="华文楷体" panose="02010600040101010101" pitchFamily="2" charset="-122"/>
                <a:cs typeface="STKaiti" charset="-122"/>
              </a:rPr>
              <a:t>            </a:t>
            </a:r>
            <a:r>
              <a:rPr lang="en-US" altLang="zh-CN" sz="1700" kern="100" dirty="0" err="1">
                <a:latin typeface="Consolas" panose="020B0609020204030204" pitchFamily="49" charset="0"/>
                <a:ea typeface="华文楷体" panose="02010600040101010101" pitchFamily="2" charset="-122"/>
                <a:cs typeface="STKaiti" charset="-122"/>
              </a:rPr>
              <a:t>cout</a:t>
            </a:r>
            <a:r>
              <a:rPr lang="en-US" altLang="zh-CN" sz="1700" kern="100" dirty="0">
                <a:latin typeface="Consolas" panose="020B0609020204030204" pitchFamily="49" charset="0"/>
                <a:ea typeface="华文楷体" panose="02010600040101010101" pitchFamily="2" charset="-122"/>
                <a:cs typeface="STKaiti" charset="-122"/>
              </a:rPr>
              <a:t> &lt;&lt; </a:t>
            </a:r>
            <a:r>
              <a:rPr lang="en-US" altLang="zh-CN" kern="100" dirty="0">
                <a:latin typeface="Consolas" panose="020B0609020204030204" pitchFamily="49" charset="0"/>
                <a:ea typeface="华文楷体" panose="02010600040101010101" pitchFamily="2" charset="-122"/>
              </a:rPr>
              <a:t>"</a:t>
            </a:r>
            <a:r>
              <a:rPr lang="en-US" altLang="zh-CN" sz="1700" kern="100" dirty="0">
                <a:latin typeface="Consolas" panose="020B0609020204030204" pitchFamily="49" charset="0"/>
                <a:ea typeface="华文楷体" panose="02010600040101010101" pitchFamily="2" charset="-122"/>
                <a:cs typeface="STKaiti" charset="-122"/>
              </a:rPr>
              <a:t>no synonyms found</a:t>
            </a:r>
            <a:r>
              <a:rPr lang="en-US" altLang="zh-CN" kern="100" dirty="0">
                <a:latin typeface="Consolas" panose="020B0609020204030204" pitchFamily="49" charset="0"/>
                <a:ea typeface="华文楷体" panose="02010600040101010101" pitchFamily="2" charset="-122"/>
              </a:rPr>
              <a:t>"</a:t>
            </a:r>
            <a:r>
              <a:rPr lang="en-US" altLang="zh-CN" sz="1700" kern="100" dirty="0">
                <a:latin typeface="Consolas" panose="020B0609020204030204" pitchFamily="49" charset="0"/>
                <a:ea typeface="华文楷体" panose="02010600040101010101" pitchFamily="2" charset="-122"/>
                <a:cs typeface="STKaiti" charset="-122"/>
              </a:rPr>
              <a:t> &lt;&lt; </a:t>
            </a:r>
            <a:r>
              <a:rPr lang="en-US" altLang="zh-CN" sz="1700" kern="100" dirty="0" err="1">
                <a:latin typeface="Consolas" panose="020B0609020204030204" pitchFamily="49" charset="0"/>
                <a:ea typeface="华文楷体" panose="02010600040101010101" pitchFamily="2" charset="-122"/>
                <a:cs typeface="STKaiti" charset="-122"/>
              </a:rPr>
              <a:t>endl</a:t>
            </a:r>
            <a:r>
              <a:rPr lang="en-US" altLang="zh-CN" sz="1700" kern="100" dirty="0">
                <a:latin typeface="Consolas" panose="020B0609020204030204" pitchFamily="49" charset="0"/>
                <a:ea typeface="华文楷体" panose="02010600040101010101" pitchFamily="2" charset="-122"/>
                <a:cs typeface="STKaiti" charset="-122"/>
              </a:rPr>
              <a:t>;</a:t>
            </a:r>
          </a:p>
          <a:p>
            <a:pPr>
              <a:buSzPct val="75000"/>
            </a:pPr>
            <a:r>
              <a:rPr lang="en-US" altLang="zh-CN" sz="1700" kern="100" dirty="0">
                <a:latin typeface="Consolas" panose="020B0609020204030204" pitchFamily="49" charset="0"/>
                <a:ea typeface="华文楷体" panose="02010600040101010101" pitchFamily="2" charset="-122"/>
                <a:cs typeface="STKaiti" charset="-122"/>
              </a:rPr>
              <a:t>        }</a:t>
            </a:r>
          </a:p>
          <a:p>
            <a:pPr>
              <a:buSzPct val="75000"/>
            </a:pPr>
            <a:r>
              <a:rPr lang="en-US" altLang="zh-CN" sz="1700" kern="100" dirty="0">
                <a:latin typeface="Consolas" panose="020B0609020204030204" pitchFamily="49" charset="0"/>
                <a:ea typeface="华文楷体" panose="02010600040101010101" pitchFamily="2" charset="-122"/>
                <a:cs typeface="STKaiti" charset="-122"/>
              </a:rPr>
              <a:t>        else{</a:t>
            </a:r>
          </a:p>
          <a:p>
            <a:pPr>
              <a:buSzPct val="75000"/>
            </a:pPr>
            <a:r>
              <a:rPr lang="en-US" altLang="zh-CN" sz="1700" kern="100" dirty="0">
                <a:latin typeface="Consolas" panose="020B0609020204030204" pitchFamily="49" charset="0"/>
                <a:ea typeface="华文楷体" panose="02010600040101010101" pitchFamily="2" charset="-122"/>
                <a:cs typeface="STKaiti" charset="-122"/>
              </a:rPr>
              <a:t>            for(auto &amp; x: synonyms[word]) </a:t>
            </a:r>
            <a:r>
              <a:rPr lang="en-US" altLang="zh-CN" sz="1700" kern="100" dirty="0" err="1">
                <a:latin typeface="Consolas" panose="020B0609020204030204" pitchFamily="49" charset="0"/>
                <a:ea typeface="华文楷体" panose="02010600040101010101" pitchFamily="2" charset="-122"/>
                <a:cs typeface="STKaiti" charset="-122"/>
              </a:rPr>
              <a:t>cout</a:t>
            </a:r>
            <a:r>
              <a:rPr lang="en-US" altLang="zh-CN" sz="1700" kern="100" dirty="0">
                <a:latin typeface="Consolas" panose="020B0609020204030204" pitchFamily="49" charset="0"/>
                <a:ea typeface="华文楷体" panose="02010600040101010101" pitchFamily="2" charset="-122"/>
                <a:cs typeface="STKaiti" charset="-122"/>
              </a:rPr>
              <a:t> &lt;&lt; x &lt;&lt; </a:t>
            </a:r>
            <a:r>
              <a:rPr lang="en-US" altLang="zh-CN" sz="1700" kern="100" dirty="0" err="1">
                <a:latin typeface="Consolas" panose="020B0609020204030204" pitchFamily="49" charset="0"/>
                <a:ea typeface="华文楷体" panose="02010600040101010101" pitchFamily="2" charset="-122"/>
                <a:cs typeface="STKaiti" charset="-122"/>
              </a:rPr>
              <a:t>endl</a:t>
            </a:r>
            <a:r>
              <a:rPr lang="en-US" altLang="zh-CN" sz="1700" kern="100" dirty="0">
                <a:latin typeface="Consolas" panose="020B0609020204030204" pitchFamily="49" charset="0"/>
                <a:ea typeface="华文楷体" panose="02010600040101010101" pitchFamily="2" charset="-122"/>
                <a:cs typeface="STKaiti" charset="-122"/>
              </a:rPr>
              <a:t>;</a:t>
            </a:r>
          </a:p>
          <a:p>
            <a:pPr>
              <a:buSzPct val="75000"/>
            </a:pPr>
            <a:r>
              <a:rPr lang="en-US" altLang="zh-CN" sz="1700" kern="100" dirty="0">
                <a:latin typeface="Consolas" panose="020B0609020204030204" pitchFamily="49" charset="0"/>
                <a:ea typeface="华文楷体" panose="02010600040101010101" pitchFamily="2" charset="-122"/>
                <a:cs typeface="STKaiti" charset="-122"/>
              </a:rPr>
              <a:t>        }</a:t>
            </a:r>
          </a:p>
          <a:p>
            <a:pPr>
              <a:buSzPct val="75000"/>
            </a:pPr>
            <a:r>
              <a:rPr lang="en-US" altLang="zh-CN" sz="1700" kern="100" dirty="0">
                <a:latin typeface="Consolas" panose="020B0609020204030204" pitchFamily="49" charset="0"/>
                <a:ea typeface="华文楷体" panose="02010600040101010101" pitchFamily="2" charset="-122"/>
                <a:cs typeface="STKaiti" charset="-122"/>
              </a:rPr>
              <a:t>    }</a:t>
            </a:r>
          </a:p>
          <a:p>
            <a:pPr>
              <a:buSzPct val="75000"/>
            </a:pPr>
            <a:r>
              <a:rPr lang="en-US" altLang="zh-CN" sz="1700" kern="100" dirty="0">
                <a:latin typeface="Consolas" panose="020B0609020204030204" pitchFamily="49" charset="0"/>
                <a:ea typeface="华文楷体" panose="02010600040101010101" pitchFamily="2" charset="-122"/>
                <a:cs typeface="STKaiti" charset="-122"/>
              </a:rPr>
              <a:t>};</a:t>
            </a:r>
          </a:p>
        </p:txBody>
      </p:sp>
    </p:spTree>
    <p:extLst>
      <p:ext uri="{BB962C8B-B14F-4D97-AF65-F5344CB8AC3E}">
        <p14:creationId xmlns:p14="http://schemas.microsoft.com/office/powerpoint/2010/main" val="16926428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例子：同义词查询库</a:t>
            </a:r>
          </a:p>
        </p:txBody>
      </p:sp>
      <p:sp>
        <p:nvSpPr>
          <p:cNvPr id="3" name="内容占位符 2"/>
          <p:cNvSpPr>
            <a:spLocks noGrp="1"/>
          </p:cNvSpPr>
          <p:nvPr>
            <p:ph idx="1"/>
          </p:nvPr>
        </p:nvSpPr>
        <p:spPr>
          <a:xfrm>
            <a:off x="628649" y="1690688"/>
            <a:ext cx="8082213" cy="4665663"/>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场景：针对一个大型同义词库，频繁查询给定词语的所有同义词</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C00000"/>
                </a:solidFill>
                <a:latin typeface="Consolas" panose="020B0609020204030204" pitchFamily="49" charset="0"/>
                <a:ea typeface="华文楷体" panose="02010600040101010101" pitchFamily="2" charset="-122"/>
                <a:cs typeface="STKaiti" charset="-122"/>
              </a:rPr>
              <a:t>增加需求：判定给定的两个词是否是同义词</a:t>
            </a:r>
            <a:endParaRPr lang="en-US" altLang="zh-CN" b="1" kern="100" dirty="0">
              <a:solidFill>
                <a:srgbClr val="C00000"/>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分析</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功能需求：构建词语与其同义词的映射关系</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效率：词语的查找速度很关键，考虑使用</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map</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sym typeface="Wingdings" pitchFamily="2" charset="2"/>
            </a:endParaRPr>
          </a:p>
          <a:p>
            <a:pPr lvl="2">
              <a:lnSpc>
                <a:spcPct val="100000"/>
              </a:lnSpc>
              <a:buSzPct val="75000"/>
            </a:pPr>
            <a:r>
              <a:rPr lang="en-US" altLang="zh-CN" b="1" kern="100" dirty="0">
                <a:solidFill>
                  <a:srgbClr val="003366"/>
                </a:solidFill>
                <a:latin typeface="Consolas" panose="020B0609020204030204" pitchFamily="49" charset="0"/>
                <a:ea typeface="华文楷体" panose="02010600040101010101" pitchFamily="2" charset="-122"/>
                <a:cs typeface="STKaiti" charset="-122"/>
              </a:rPr>
              <a:t>key</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是词语，使用字符串类型</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2">
              <a:lnSpc>
                <a:spcPct val="100000"/>
              </a:lnSpc>
              <a:buSzPct val="75000"/>
            </a:pPr>
            <a:r>
              <a:rPr lang="en-US" altLang="zh-CN" b="1" kern="100" dirty="0">
                <a:solidFill>
                  <a:srgbClr val="003366"/>
                </a:solidFill>
                <a:latin typeface="Consolas" panose="020B0609020204030204" pitchFamily="49" charset="0"/>
                <a:ea typeface="华文楷体" panose="02010600040101010101" pitchFamily="2" charset="-122"/>
                <a:cs typeface="STKaiti" charset="-122"/>
              </a:rPr>
              <a:t>value</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是相应的同义词容器。</a:t>
            </a:r>
            <a:r>
              <a:rPr lang="zh-CN" altLang="en-US" b="1" kern="100" dirty="0">
                <a:solidFill>
                  <a:srgbClr val="C00000"/>
                </a:solidFill>
                <a:latin typeface="Consolas" panose="020B0609020204030204" pitchFamily="49" charset="0"/>
                <a:ea typeface="华文楷体" panose="02010600040101010101" pitchFamily="2" charset="-122"/>
                <a:cs typeface="STKaiti" charset="-122"/>
              </a:rPr>
              <a:t>对于新增需求，需要查询一个词是否在另一个词的同义词容器里；如果一个词的同义词较多，可以使用</a:t>
            </a:r>
            <a:r>
              <a:rPr lang="en-US" altLang="zh-CN" b="1" kern="100" dirty="0">
                <a:solidFill>
                  <a:srgbClr val="C00000"/>
                </a:solidFill>
                <a:latin typeface="Consolas" panose="020B0609020204030204" pitchFamily="49" charset="0"/>
                <a:ea typeface="华文楷体" panose="02010600040101010101" pitchFamily="2" charset="-122"/>
                <a:cs typeface="STKaiti" charset="-122"/>
              </a:rPr>
              <a:t>set&lt;string&gt;</a:t>
            </a:r>
            <a:r>
              <a:rPr lang="zh-CN" altLang="en-US" b="1" kern="100" dirty="0">
                <a:solidFill>
                  <a:srgbClr val="C00000"/>
                </a:solidFill>
                <a:latin typeface="Consolas" panose="020B0609020204030204" pitchFamily="49" charset="0"/>
                <a:ea typeface="华文楷体" panose="02010600040101010101" pitchFamily="2" charset="-122"/>
                <a:cs typeface="STKaiti" charset="-122"/>
              </a:rPr>
              <a:t>作为同义词容器</a:t>
            </a:r>
            <a:endParaRPr lang="en-US" altLang="zh-CN" b="1" kern="100" dirty="0">
              <a:solidFill>
                <a:srgbClr val="C00000"/>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59</a:t>
            </a:fld>
            <a:endParaRPr lang="en-US" altLang="zh-CN" dirty="0"/>
          </a:p>
        </p:txBody>
      </p:sp>
    </p:spTree>
    <p:extLst>
      <p:ext uri="{BB962C8B-B14F-4D97-AF65-F5344CB8AC3E}">
        <p14:creationId xmlns:p14="http://schemas.microsoft.com/office/powerpoint/2010/main" val="2924699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回顾：函数模板</a:t>
            </a:r>
          </a:p>
        </p:txBody>
      </p:sp>
      <p:sp>
        <p:nvSpPr>
          <p:cNvPr id="3" name="内容占位符 2"/>
          <p:cNvSpPr>
            <a:spLocks noGrp="1"/>
          </p:cNvSpPr>
          <p:nvPr>
            <p:ph idx="1"/>
          </p:nvPr>
        </p:nvSpPr>
        <p:spPr>
          <a:xfrm>
            <a:off x="628650" y="1690689"/>
            <a:ext cx="8214267" cy="4462283"/>
          </a:xfrm>
        </p:spPr>
        <p:txBody>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有些算法实现与类型无关，所以可以将函数的参数类型也定义为一种特殊的“参数”，这样就得到了“函数模板”。</a:t>
            </a: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定义函数模板的方法</a:t>
            </a:r>
          </a:p>
          <a:p>
            <a:pPr marL="457200" lvl="1" indent="0">
              <a:buNone/>
            </a:pPr>
            <a:r>
              <a:rPr kumimoji="1" lang="en-US" altLang="zh-CN" dirty="0">
                <a:latin typeface="Consolas" panose="020B0609020204030204" pitchFamily="49" charset="0"/>
                <a:ea typeface="华文楷体" panose="02010600040101010101" pitchFamily="2" charset="-122"/>
              </a:rPr>
              <a:t>template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T&gt;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ReturnType</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Func</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Args</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如：任意类型两个变量相加的“函数模板”</a:t>
            </a: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r>
              <a:rPr kumimoji="1" lang="zh-CN" altLang="en-US" dirty="0">
                <a:solidFill>
                  <a:srgbClr val="FF0000"/>
                </a:solidFill>
                <a:latin typeface="Consolas" panose="020B0609020204030204" pitchFamily="49" charset="0"/>
                <a:ea typeface="华文楷体" panose="02010600040101010101" pitchFamily="2" charset="-122"/>
              </a:rPr>
              <a:t> </a:t>
            </a: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sum(T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a,</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b)</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return</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a</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b;</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6</a:t>
            </a:fld>
            <a:endParaRPr lang="en-US" altLang="zh-CN"/>
          </a:p>
        </p:txBody>
      </p:sp>
    </p:spTree>
    <p:extLst>
      <p:ext uri="{BB962C8B-B14F-4D97-AF65-F5344CB8AC3E}">
        <p14:creationId xmlns:p14="http://schemas.microsoft.com/office/powerpoint/2010/main" val="412805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例子：同义词查询库</a:t>
            </a:r>
          </a:p>
        </p:txBody>
      </p:sp>
      <p:sp>
        <p:nvSpPr>
          <p:cNvPr id="3" name="内容占位符 2"/>
          <p:cNvSpPr>
            <a:spLocks noGrp="1"/>
          </p:cNvSpPr>
          <p:nvPr>
            <p:ph idx="1"/>
          </p:nvPr>
        </p:nvSpPr>
        <p:spPr>
          <a:xfrm>
            <a:off x="628649" y="1690688"/>
            <a:ext cx="8082213" cy="4665663"/>
          </a:xfrm>
        </p:spPr>
        <p:txBody>
          <a:bodyPr>
            <a:normAutofit/>
          </a:bodyPr>
          <a:lstStyle/>
          <a:p>
            <a:pPr>
              <a:lnSpc>
                <a:spcPct val="100000"/>
              </a:lnSpc>
              <a:buSzPct val="75000"/>
              <a:buFont typeface="Wingdings" panose="05000000000000000000" pitchFamily="2" charset="2"/>
              <a:buChar char="n"/>
            </a:pPr>
            <a:r>
              <a:rPr lang="zh-CN" altLang="en-US" sz="2400" b="1" kern="100" dirty="0">
                <a:solidFill>
                  <a:srgbClr val="003366"/>
                </a:solidFill>
                <a:latin typeface="Consolas" panose="020B0609020204030204" pitchFamily="49" charset="0"/>
                <a:ea typeface="华文楷体" panose="02010600040101010101" pitchFamily="2" charset="-122"/>
                <a:cs typeface="STKaiti" charset="-122"/>
              </a:rPr>
              <a:t>场景：针对一个大型同义词库，频繁查询给定词语的所有同义词，</a:t>
            </a:r>
            <a:r>
              <a:rPr lang="zh-CN" altLang="en-US" sz="2400" b="1" kern="100" dirty="0">
                <a:solidFill>
                  <a:srgbClr val="C00000"/>
                </a:solidFill>
                <a:latin typeface="Consolas" panose="020B0609020204030204" pitchFamily="49" charset="0"/>
                <a:ea typeface="华文楷体" panose="02010600040101010101" pitchFamily="2" charset="-122"/>
                <a:cs typeface="STKaiti" charset="-122"/>
              </a:rPr>
              <a:t>或者判定给定的两个词是否是同义词</a:t>
            </a:r>
            <a:endParaRPr lang="en-US" altLang="zh-CN" sz="2400" b="1" kern="100" dirty="0">
              <a:solidFill>
                <a:srgbClr val="C00000"/>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60</a:t>
            </a:fld>
            <a:endParaRPr lang="en-US" altLang="zh-CN" dirty="0"/>
          </a:p>
        </p:txBody>
      </p:sp>
      <p:sp>
        <p:nvSpPr>
          <p:cNvPr id="6" name="Rectangle 5">
            <a:extLst>
              <a:ext uri="{FF2B5EF4-FFF2-40B4-BE49-F238E27FC236}">
                <a16:creationId xmlns:a16="http://schemas.microsoft.com/office/drawing/2014/main" id="{7F587F12-E298-5443-9837-938B10615839}"/>
              </a:ext>
            </a:extLst>
          </p:cNvPr>
          <p:cNvSpPr/>
          <p:nvPr/>
        </p:nvSpPr>
        <p:spPr>
          <a:xfrm>
            <a:off x="628647" y="2590567"/>
            <a:ext cx="8082213" cy="4252446"/>
          </a:xfrm>
          <a:prstGeom prst="rect">
            <a:avLst/>
          </a:prstGeom>
        </p:spPr>
        <p:txBody>
          <a:bodyPr wrap="square">
            <a:spAutoFit/>
          </a:bodyPr>
          <a:lstStyle/>
          <a:p>
            <a:pPr>
              <a:spcBef>
                <a:spcPts val="1000"/>
              </a:spcBef>
              <a:buSzPct val="75000"/>
            </a:pPr>
            <a:r>
              <a:rPr lang="en-US" altLang="zh-CN" sz="1700" kern="100" dirty="0">
                <a:latin typeface="Consolas" panose="020B0609020204030204" pitchFamily="49" charset="0"/>
                <a:ea typeface="华文楷体" panose="02010600040101010101" pitchFamily="2" charset="-122"/>
              </a:rPr>
              <a:t>// </a:t>
            </a:r>
            <a:r>
              <a:rPr lang="zh-CN" altLang="en-US" sz="1700" kern="100" dirty="0">
                <a:latin typeface="Consolas" panose="020B0609020204030204" pitchFamily="49" charset="0"/>
                <a:ea typeface="华文楷体" panose="02010600040101010101" pitchFamily="2" charset="-122"/>
              </a:rPr>
              <a:t>测试函数，</a:t>
            </a:r>
            <a:r>
              <a:rPr lang="en-US" altLang="zh-CN" sz="1700" kern="100" dirty="0" err="1">
                <a:latin typeface="Consolas" panose="020B0609020204030204" pitchFamily="49" charset="0"/>
                <a:ea typeface="华文楷体" panose="02010600040101010101" pitchFamily="2" charset="-122"/>
              </a:rPr>
              <a:t>SynonymBase</a:t>
            </a:r>
            <a:r>
              <a:rPr lang="zh-CN" altLang="en-US" sz="1700" kern="100" dirty="0">
                <a:latin typeface="Consolas" panose="020B0609020204030204" pitchFamily="49" charset="0"/>
                <a:ea typeface="华文楷体" panose="02010600040101010101" pitchFamily="2" charset="-122"/>
              </a:rPr>
              <a:t>是待实现的同义词查询库类</a:t>
            </a:r>
            <a:endParaRPr lang="en-US" altLang="zh-CN" sz="1700" kern="100" dirty="0">
              <a:latin typeface="Consolas" panose="020B0609020204030204" pitchFamily="49" charset="0"/>
              <a:ea typeface="华文楷体" panose="02010600040101010101" pitchFamily="2" charset="-122"/>
            </a:endParaRPr>
          </a:p>
          <a:p>
            <a:pPr>
              <a:spcBef>
                <a:spcPts val="1000"/>
              </a:spcBef>
              <a:buSzPct val="75000"/>
            </a:pPr>
            <a:r>
              <a:rPr lang="en-US" altLang="zh-CN" sz="1700" kern="100" dirty="0">
                <a:latin typeface="Consolas" panose="020B0609020204030204" pitchFamily="49" charset="0"/>
                <a:ea typeface="华文楷体" panose="02010600040101010101" pitchFamily="2" charset="-122"/>
              </a:rPr>
              <a:t>void test(</a:t>
            </a:r>
            <a:r>
              <a:rPr lang="en-US" altLang="zh-CN" sz="1700" kern="100" dirty="0" err="1">
                <a:latin typeface="Consolas" panose="020B0609020204030204" pitchFamily="49" charset="0"/>
                <a:ea typeface="华文楷体" panose="02010600040101010101" pitchFamily="2" charset="-122"/>
              </a:rPr>
              <a:t>SynonymBase</a:t>
            </a:r>
            <a:r>
              <a:rPr lang="en-US" altLang="zh-CN" sz="1700" kern="100" dirty="0">
                <a:latin typeface="Consolas" panose="020B0609020204030204" pitchFamily="49" charset="0"/>
                <a:ea typeface="华文楷体" panose="02010600040101010101" pitchFamily="2" charset="-122"/>
              </a:rPr>
              <a:t>&amp; base){</a:t>
            </a:r>
          </a:p>
          <a:p>
            <a:pPr>
              <a:spcBef>
                <a:spcPts val="1000"/>
              </a:spcBef>
              <a:buSzPct val="75000"/>
            </a:pPr>
            <a:r>
              <a:rPr lang="en-US" altLang="zh-CN" sz="1700" kern="100" dirty="0">
                <a:latin typeface="Consolas" panose="020B0609020204030204" pitchFamily="49" charset="0"/>
                <a:ea typeface="华文楷体" panose="02010600040101010101" pitchFamily="2" charset="-122"/>
              </a:rPr>
              <a:t>    </a:t>
            </a:r>
            <a:r>
              <a:rPr lang="en-US" altLang="zh-CN" sz="1700" kern="100" dirty="0" err="1">
                <a:latin typeface="Consolas" panose="020B0609020204030204" pitchFamily="49" charset="0"/>
                <a:ea typeface="华文楷体" panose="02010600040101010101" pitchFamily="2" charset="-122"/>
              </a:rPr>
              <a:t>base.add</a:t>
            </a:r>
            <a:r>
              <a:rPr lang="en-US" altLang="zh-CN" sz="1700" kern="100" dirty="0">
                <a:latin typeface="Consolas" panose="020B0609020204030204" pitchFamily="49" charset="0"/>
                <a:ea typeface="华文楷体" panose="02010600040101010101" pitchFamily="2" charset="-122"/>
              </a:rPr>
              <a:t>("happy", "pleased"); </a:t>
            </a:r>
            <a:r>
              <a:rPr lang="en-US" altLang="zh-CN" sz="1600" kern="100" dirty="0">
                <a:solidFill>
                  <a:srgbClr val="008000"/>
                </a:solidFill>
                <a:latin typeface="Consolas" panose="020B0609020204030204" pitchFamily="49" charset="0"/>
                <a:ea typeface="华文楷体" panose="02010600040101010101" pitchFamily="2" charset="-122"/>
              </a:rPr>
              <a:t>//</a:t>
            </a:r>
            <a:r>
              <a:rPr lang="zh-CN" altLang="en-US" sz="1600" kern="100" dirty="0">
                <a:solidFill>
                  <a:srgbClr val="008000"/>
                </a:solidFill>
                <a:latin typeface="Consolas" panose="020B0609020204030204" pitchFamily="49" charset="0"/>
                <a:ea typeface="华文楷体" panose="02010600040101010101" pitchFamily="2" charset="-122"/>
              </a:rPr>
              <a:t>加入</a:t>
            </a:r>
            <a:r>
              <a:rPr lang="en-US" altLang="zh-CN" sz="1600" kern="100" dirty="0">
                <a:solidFill>
                  <a:srgbClr val="008000"/>
                </a:solidFill>
                <a:latin typeface="Consolas" panose="020B0609020204030204" pitchFamily="49" charset="0"/>
                <a:ea typeface="华文楷体" panose="02010600040101010101" pitchFamily="2" charset="-122"/>
              </a:rPr>
              <a:t>happy</a:t>
            </a:r>
            <a:r>
              <a:rPr lang="zh-CN" altLang="en-US" sz="1600" kern="100" dirty="0">
                <a:solidFill>
                  <a:srgbClr val="008000"/>
                </a:solidFill>
                <a:latin typeface="Consolas" panose="020B0609020204030204" pitchFamily="49" charset="0"/>
                <a:ea typeface="华文楷体" panose="02010600040101010101" pitchFamily="2" charset="-122"/>
              </a:rPr>
              <a:t>同义词</a:t>
            </a:r>
            <a:r>
              <a:rPr lang="en-US" altLang="zh-CN" sz="1600" kern="100" dirty="0">
                <a:solidFill>
                  <a:srgbClr val="008000"/>
                </a:solidFill>
                <a:latin typeface="Consolas" panose="020B0609020204030204" pitchFamily="49" charset="0"/>
                <a:ea typeface="华文楷体" panose="02010600040101010101" pitchFamily="2" charset="-122"/>
              </a:rPr>
              <a:t>pleased</a:t>
            </a:r>
            <a:endParaRPr lang="en-US" altLang="zh-CN" sz="1700" kern="100" dirty="0">
              <a:latin typeface="Consolas" panose="020B0609020204030204" pitchFamily="49" charset="0"/>
              <a:ea typeface="华文楷体" panose="02010600040101010101" pitchFamily="2" charset="-122"/>
            </a:endParaRPr>
          </a:p>
          <a:p>
            <a:pPr>
              <a:spcBef>
                <a:spcPts val="1000"/>
              </a:spcBef>
              <a:buSzPct val="75000"/>
            </a:pPr>
            <a:r>
              <a:rPr lang="en-US" altLang="zh-CN" sz="1700" kern="100" dirty="0">
                <a:latin typeface="Consolas" panose="020B0609020204030204" pitchFamily="49" charset="0"/>
                <a:ea typeface="华文楷体" panose="02010600040101010101" pitchFamily="2" charset="-122"/>
              </a:rPr>
              <a:t>    </a:t>
            </a:r>
            <a:r>
              <a:rPr lang="en-US" altLang="zh-CN" sz="1700" kern="100" dirty="0" err="1">
                <a:latin typeface="Consolas" panose="020B0609020204030204" pitchFamily="49" charset="0"/>
                <a:ea typeface="华文楷体" panose="02010600040101010101" pitchFamily="2" charset="-122"/>
              </a:rPr>
              <a:t>base.add</a:t>
            </a:r>
            <a:r>
              <a:rPr lang="en-US" altLang="zh-CN" sz="1700" kern="100" dirty="0">
                <a:latin typeface="Consolas" panose="020B0609020204030204" pitchFamily="49" charset="0"/>
                <a:ea typeface="华文楷体" panose="02010600040101010101" pitchFamily="2" charset="-122"/>
              </a:rPr>
              <a:t>("happy", "satisfied");</a:t>
            </a:r>
          </a:p>
          <a:p>
            <a:pPr>
              <a:spcBef>
                <a:spcPts val="1000"/>
              </a:spcBef>
              <a:buSzPct val="75000"/>
            </a:pPr>
            <a:r>
              <a:rPr lang="en-US" altLang="zh-CN" sz="1700" kern="100" dirty="0">
                <a:latin typeface="Consolas" panose="020B0609020204030204" pitchFamily="49" charset="0"/>
                <a:ea typeface="华文楷体" panose="02010600040101010101" pitchFamily="2" charset="-122"/>
              </a:rPr>
              <a:t>    </a:t>
            </a:r>
            <a:r>
              <a:rPr lang="en-US" altLang="zh-CN" sz="1700" kern="100" dirty="0" err="1">
                <a:latin typeface="Consolas" panose="020B0609020204030204" pitchFamily="49" charset="0"/>
                <a:ea typeface="华文楷体" panose="02010600040101010101" pitchFamily="2" charset="-122"/>
              </a:rPr>
              <a:t>base.add</a:t>
            </a:r>
            <a:r>
              <a:rPr lang="en-US" altLang="zh-CN" sz="1700" kern="100" dirty="0">
                <a:latin typeface="Consolas" panose="020B0609020204030204" pitchFamily="49" charset="0"/>
                <a:ea typeface="华文楷体" panose="02010600040101010101" pitchFamily="2" charset="-122"/>
              </a:rPr>
              <a:t>("pleased", "happy");</a:t>
            </a:r>
          </a:p>
          <a:p>
            <a:pPr>
              <a:spcBef>
                <a:spcPts val="1000"/>
              </a:spcBef>
              <a:buSzPct val="75000"/>
            </a:pPr>
            <a:r>
              <a:rPr lang="en-US" altLang="zh-CN" sz="1700" kern="100" dirty="0">
                <a:latin typeface="Consolas" panose="020B0609020204030204" pitchFamily="49" charset="0"/>
                <a:ea typeface="华文楷体" panose="02010600040101010101" pitchFamily="2" charset="-122"/>
              </a:rPr>
              <a:t>    </a:t>
            </a:r>
            <a:r>
              <a:rPr lang="en-US" altLang="zh-CN" sz="1700" kern="100" dirty="0" err="1">
                <a:latin typeface="Consolas" panose="020B0609020204030204" pitchFamily="49" charset="0"/>
                <a:ea typeface="华文楷体" panose="02010600040101010101" pitchFamily="2" charset="-122"/>
              </a:rPr>
              <a:t>base.add</a:t>
            </a:r>
            <a:r>
              <a:rPr lang="en-US" altLang="zh-CN" sz="1700" kern="100" dirty="0">
                <a:latin typeface="Consolas" panose="020B0609020204030204" pitchFamily="49" charset="0"/>
                <a:ea typeface="华文楷体" panose="02010600040101010101" pitchFamily="2" charset="-122"/>
              </a:rPr>
              <a:t>("angry", "irritated");</a:t>
            </a:r>
          </a:p>
          <a:p>
            <a:pPr>
              <a:spcBef>
                <a:spcPts val="1000"/>
              </a:spcBef>
              <a:buSzPct val="75000"/>
            </a:pPr>
            <a:r>
              <a:rPr lang="en-US" altLang="zh-CN" sz="1700" kern="100" dirty="0">
                <a:latin typeface="Consolas" panose="020B0609020204030204" pitchFamily="49" charset="0"/>
                <a:ea typeface="华文楷体" panose="02010600040101010101" pitchFamily="2" charset="-122"/>
              </a:rPr>
              <a:t>    </a:t>
            </a:r>
            <a:r>
              <a:rPr lang="en-US" altLang="zh-CN" sz="1700" kern="100" dirty="0" err="1">
                <a:latin typeface="Consolas" panose="020B0609020204030204" pitchFamily="49" charset="0"/>
                <a:ea typeface="华文楷体" panose="02010600040101010101" pitchFamily="2" charset="-122"/>
              </a:rPr>
              <a:t>base.query</a:t>
            </a:r>
            <a:r>
              <a:rPr lang="en-US" altLang="zh-CN" sz="1700" kern="100" dirty="0">
                <a:latin typeface="Consolas" panose="020B0609020204030204" pitchFamily="49" charset="0"/>
                <a:ea typeface="华文楷体" panose="02010600040101010101" pitchFamily="2" charset="-122"/>
              </a:rPr>
              <a:t>("happy"); </a:t>
            </a:r>
            <a:r>
              <a:rPr lang="en-US" altLang="zh-CN" sz="1600" kern="100" dirty="0">
                <a:solidFill>
                  <a:srgbClr val="008000"/>
                </a:solidFill>
                <a:latin typeface="Consolas" panose="020B0609020204030204" pitchFamily="49" charset="0"/>
                <a:ea typeface="华文楷体" panose="02010600040101010101" pitchFamily="2" charset="-122"/>
              </a:rPr>
              <a:t>//</a:t>
            </a:r>
            <a:r>
              <a:rPr lang="zh-CN" altLang="en-US" sz="1600" kern="100" dirty="0">
                <a:solidFill>
                  <a:srgbClr val="008000"/>
                </a:solidFill>
                <a:latin typeface="Consolas" panose="020B0609020204030204" pitchFamily="49" charset="0"/>
                <a:ea typeface="华文楷体" panose="02010600040101010101" pitchFamily="2" charset="-122"/>
              </a:rPr>
              <a:t>查询输出所有</a:t>
            </a:r>
            <a:r>
              <a:rPr lang="en-US" altLang="zh-CN" sz="1600" kern="100" dirty="0">
                <a:solidFill>
                  <a:srgbClr val="008000"/>
                </a:solidFill>
                <a:latin typeface="Consolas" panose="020B0609020204030204" pitchFamily="49" charset="0"/>
                <a:ea typeface="华文楷体" panose="02010600040101010101" pitchFamily="2" charset="-122"/>
              </a:rPr>
              <a:t>happy</a:t>
            </a:r>
            <a:r>
              <a:rPr lang="zh-CN" altLang="en-US" sz="1600" kern="100" dirty="0">
                <a:solidFill>
                  <a:srgbClr val="008000"/>
                </a:solidFill>
                <a:latin typeface="Consolas" panose="020B0609020204030204" pitchFamily="49" charset="0"/>
                <a:ea typeface="华文楷体" panose="02010600040101010101" pitchFamily="2" charset="-122"/>
              </a:rPr>
              <a:t>的同义词</a:t>
            </a:r>
            <a:endParaRPr lang="en-US" altLang="zh-CN" sz="1700" kern="100" dirty="0">
              <a:latin typeface="Consolas" panose="020B0609020204030204" pitchFamily="49" charset="0"/>
              <a:ea typeface="华文楷体" panose="02010600040101010101" pitchFamily="2" charset="-122"/>
            </a:endParaRPr>
          </a:p>
          <a:p>
            <a:pPr>
              <a:spcBef>
                <a:spcPts val="1000"/>
              </a:spcBef>
              <a:buSzPct val="75000"/>
            </a:pPr>
            <a:r>
              <a:rPr lang="en-US" altLang="zh-CN" sz="1700" kern="100" dirty="0">
                <a:latin typeface="Consolas" panose="020B0609020204030204" pitchFamily="49" charset="0"/>
                <a:ea typeface="华文楷体" panose="02010600040101010101" pitchFamily="2" charset="-122"/>
              </a:rPr>
              <a:t>    </a:t>
            </a:r>
            <a:r>
              <a:rPr lang="en-US" altLang="zh-CN" sz="1700" kern="100" dirty="0" err="1">
                <a:latin typeface="Consolas" panose="020B0609020204030204" pitchFamily="49" charset="0"/>
                <a:ea typeface="华文楷体" panose="02010600040101010101" pitchFamily="2" charset="-122"/>
              </a:rPr>
              <a:t>base.query</a:t>
            </a:r>
            <a:r>
              <a:rPr lang="en-US" altLang="zh-CN" sz="1700" kern="100" dirty="0">
                <a:latin typeface="Consolas" panose="020B0609020204030204" pitchFamily="49" charset="0"/>
                <a:ea typeface="华文楷体" panose="02010600040101010101" pitchFamily="2" charset="-122"/>
              </a:rPr>
              <a:t>("angry");</a:t>
            </a:r>
          </a:p>
          <a:p>
            <a:pPr>
              <a:spcBef>
                <a:spcPts val="1000"/>
              </a:spcBef>
              <a:buSzPct val="75000"/>
            </a:pPr>
            <a:r>
              <a:rPr lang="en-US" altLang="zh-CN" sz="1700" kern="100" dirty="0">
                <a:latin typeface="Consolas" panose="020B0609020204030204" pitchFamily="49" charset="0"/>
                <a:ea typeface="华文楷体" panose="02010600040101010101" pitchFamily="2" charset="-122"/>
              </a:rPr>
              <a:t>    </a:t>
            </a:r>
            <a:r>
              <a:rPr lang="en-US" altLang="zh-CN" sz="1700" kern="100" dirty="0" err="1">
                <a:latin typeface="Consolas" panose="020B0609020204030204" pitchFamily="49" charset="0"/>
                <a:ea typeface="华文楷体" panose="02010600040101010101" pitchFamily="2" charset="-122"/>
              </a:rPr>
              <a:t>cout</a:t>
            </a:r>
            <a:r>
              <a:rPr lang="en-US" altLang="zh-CN" sz="1700" kern="100" dirty="0">
                <a:latin typeface="Consolas" panose="020B0609020204030204" pitchFamily="49" charset="0"/>
                <a:ea typeface="华文楷体" panose="02010600040101010101" pitchFamily="2" charset="-122"/>
              </a:rPr>
              <a:t> &lt;&lt; </a:t>
            </a:r>
            <a:r>
              <a:rPr lang="en-US" altLang="zh-CN" sz="1700" kern="100" dirty="0" err="1">
                <a:latin typeface="Consolas" panose="020B0609020204030204" pitchFamily="49" charset="0"/>
                <a:ea typeface="华文楷体" panose="02010600040101010101" pitchFamily="2" charset="-122"/>
              </a:rPr>
              <a:t>base.</a:t>
            </a:r>
            <a:r>
              <a:rPr lang="en-US" altLang="zh-CN" sz="1700" kern="100" dirty="0" err="1">
                <a:solidFill>
                  <a:srgbClr val="FF0000"/>
                </a:solidFill>
                <a:latin typeface="Consolas" panose="020B0609020204030204" pitchFamily="49" charset="0"/>
                <a:ea typeface="华文楷体" panose="02010600040101010101" pitchFamily="2" charset="-122"/>
              </a:rPr>
              <a:t>isSynonyms</a:t>
            </a:r>
            <a:r>
              <a:rPr lang="en-US" altLang="zh-CN" sz="1700" kern="100" dirty="0">
                <a:latin typeface="Consolas" panose="020B0609020204030204" pitchFamily="49" charset="0"/>
                <a:ea typeface="华文楷体" panose="02010600040101010101" pitchFamily="2" charset="-122"/>
              </a:rPr>
              <a:t>("happy", "pleased") &lt;&lt; </a:t>
            </a:r>
            <a:r>
              <a:rPr lang="en-US" altLang="zh-CN" sz="1700" kern="100" dirty="0" err="1">
                <a:latin typeface="Consolas" panose="020B0609020204030204" pitchFamily="49" charset="0"/>
                <a:ea typeface="华文楷体" panose="02010600040101010101" pitchFamily="2" charset="-122"/>
              </a:rPr>
              <a:t>endl</a:t>
            </a:r>
            <a:r>
              <a:rPr lang="en-US" altLang="zh-CN" sz="1700" kern="100" dirty="0">
                <a:latin typeface="Consolas" panose="020B0609020204030204" pitchFamily="49" charset="0"/>
                <a:ea typeface="华文楷体" panose="02010600040101010101" pitchFamily="2" charset="-122"/>
              </a:rPr>
              <a:t>;</a:t>
            </a:r>
          </a:p>
          <a:p>
            <a:pPr>
              <a:spcBef>
                <a:spcPts val="1000"/>
              </a:spcBef>
              <a:buSzPct val="75000"/>
            </a:pPr>
            <a:r>
              <a:rPr lang="en-US" altLang="zh-CN" sz="1700" kern="100" dirty="0">
                <a:latin typeface="Consolas" panose="020B0609020204030204" pitchFamily="49" charset="0"/>
                <a:ea typeface="华文楷体" panose="02010600040101010101" pitchFamily="2" charset="-122"/>
              </a:rPr>
              <a:t>    </a:t>
            </a:r>
            <a:r>
              <a:rPr lang="en-US" altLang="zh-CN" sz="1700" kern="100" dirty="0" err="1">
                <a:latin typeface="Consolas" panose="020B0609020204030204" pitchFamily="49" charset="0"/>
                <a:ea typeface="华文楷体" panose="02010600040101010101" pitchFamily="2" charset="-122"/>
              </a:rPr>
              <a:t>cout</a:t>
            </a:r>
            <a:r>
              <a:rPr lang="en-US" altLang="zh-CN" sz="1700" kern="100" dirty="0">
                <a:latin typeface="Consolas" panose="020B0609020204030204" pitchFamily="49" charset="0"/>
                <a:ea typeface="华文楷体" panose="02010600040101010101" pitchFamily="2" charset="-122"/>
              </a:rPr>
              <a:t> &lt;&lt; </a:t>
            </a:r>
            <a:r>
              <a:rPr lang="en-US" altLang="zh-CN" sz="1700" kern="100" dirty="0" err="1">
                <a:latin typeface="Consolas" panose="020B0609020204030204" pitchFamily="49" charset="0"/>
                <a:ea typeface="华文楷体" panose="02010600040101010101" pitchFamily="2" charset="-122"/>
              </a:rPr>
              <a:t>base.</a:t>
            </a:r>
            <a:r>
              <a:rPr lang="en-US" altLang="zh-CN" sz="1700" kern="100" dirty="0" err="1">
                <a:solidFill>
                  <a:srgbClr val="FF0000"/>
                </a:solidFill>
                <a:latin typeface="Consolas" panose="020B0609020204030204" pitchFamily="49" charset="0"/>
                <a:ea typeface="华文楷体" panose="02010600040101010101" pitchFamily="2" charset="-122"/>
              </a:rPr>
              <a:t>isSynonyms</a:t>
            </a:r>
            <a:r>
              <a:rPr lang="en-US" altLang="zh-CN" sz="1700" kern="100" dirty="0">
                <a:latin typeface="Consolas" panose="020B0609020204030204" pitchFamily="49" charset="0"/>
                <a:ea typeface="华文楷体" panose="02010600040101010101" pitchFamily="2" charset="-122"/>
              </a:rPr>
              <a:t>("happy", "angry") &lt;&lt; </a:t>
            </a:r>
            <a:r>
              <a:rPr lang="en-US" altLang="zh-CN" sz="1700" kern="100" dirty="0" err="1">
                <a:latin typeface="Consolas" panose="020B0609020204030204" pitchFamily="49" charset="0"/>
                <a:ea typeface="华文楷体" panose="02010600040101010101" pitchFamily="2" charset="-122"/>
              </a:rPr>
              <a:t>endl</a:t>
            </a:r>
            <a:r>
              <a:rPr lang="en-US" altLang="zh-CN" sz="1700" kern="100" dirty="0">
                <a:latin typeface="Consolas" panose="020B0609020204030204" pitchFamily="49" charset="0"/>
                <a:ea typeface="华文楷体" panose="02010600040101010101" pitchFamily="2" charset="-122"/>
              </a:rPr>
              <a:t>;</a:t>
            </a:r>
          </a:p>
          <a:p>
            <a:pPr>
              <a:spcBef>
                <a:spcPts val="1000"/>
              </a:spcBef>
              <a:buSzPct val="75000"/>
            </a:pPr>
            <a:r>
              <a:rPr lang="en-US" altLang="zh-CN" sz="1700" kern="100" dirty="0">
                <a:latin typeface="Consolas" panose="020B0609020204030204" pitchFamily="49" charset="0"/>
                <a:ea typeface="华文楷体" panose="02010600040101010101" pitchFamily="2" charset="-122"/>
              </a:rPr>
              <a:t>}</a:t>
            </a:r>
          </a:p>
        </p:txBody>
      </p:sp>
    </p:spTree>
    <p:extLst>
      <p:ext uri="{BB962C8B-B14F-4D97-AF65-F5344CB8AC3E}">
        <p14:creationId xmlns:p14="http://schemas.microsoft.com/office/powerpoint/2010/main" val="42455147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例子：同义词查询库</a:t>
            </a:r>
          </a:p>
        </p:txBody>
      </p:sp>
      <p:sp>
        <p:nvSpPr>
          <p:cNvPr id="3" name="内容占位符 2"/>
          <p:cNvSpPr>
            <a:spLocks noGrp="1"/>
          </p:cNvSpPr>
          <p:nvPr>
            <p:ph idx="1"/>
          </p:nvPr>
        </p:nvSpPr>
        <p:spPr>
          <a:xfrm>
            <a:off x="628649" y="1690688"/>
            <a:ext cx="8082213" cy="4665663"/>
          </a:xfrm>
        </p:spPr>
        <p:txBody>
          <a:bodyPr>
            <a:normAutofit/>
          </a:bodyPr>
          <a:lstStyle/>
          <a:p>
            <a:pPr>
              <a:lnSpc>
                <a:spcPct val="100000"/>
              </a:lnSpc>
              <a:buSzPct val="75000"/>
              <a:buFont typeface="Wingdings" panose="05000000000000000000" pitchFamily="2" charset="2"/>
              <a:buChar char="n"/>
            </a:pPr>
            <a:r>
              <a:rPr lang="zh-CN" altLang="en-US" sz="2400" b="1" kern="100" dirty="0">
                <a:solidFill>
                  <a:srgbClr val="003366"/>
                </a:solidFill>
                <a:latin typeface="Consolas" panose="020B0609020204030204" pitchFamily="49" charset="0"/>
                <a:ea typeface="华文楷体" panose="02010600040101010101" pitchFamily="2" charset="-122"/>
                <a:cs typeface="STKaiti" charset="-122"/>
              </a:rPr>
              <a:t>场景：针对一个大型同义词库，频繁查询给定词语的所有同义词，</a:t>
            </a:r>
            <a:r>
              <a:rPr lang="zh-CN" altLang="en-US" sz="2400" b="1" kern="100" dirty="0">
                <a:solidFill>
                  <a:srgbClr val="C00000"/>
                </a:solidFill>
                <a:latin typeface="Consolas" panose="020B0609020204030204" pitchFamily="49" charset="0"/>
                <a:ea typeface="华文楷体" panose="02010600040101010101" pitchFamily="2" charset="-122"/>
                <a:cs typeface="STKaiti" charset="-122"/>
              </a:rPr>
              <a:t>或者判定给定的两个词是否是同义词</a:t>
            </a:r>
            <a:endParaRPr lang="en-US" altLang="zh-CN" sz="2400" b="1" kern="100" dirty="0">
              <a:solidFill>
                <a:srgbClr val="C00000"/>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61</a:t>
            </a:fld>
            <a:endParaRPr lang="en-US" altLang="zh-CN" dirty="0"/>
          </a:p>
        </p:txBody>
      </p:sp>
      <p:sp>
        <p:nvSpPr>
          <p:cNvPr id="6" name="Rectangle 5">
            <a:extLst>
              <a:ext uri="{FF2B5EF4-FFF2-40B4-BE49-F238E27FC236}">
                <a16:creationId xmlns:a16="http://schemas.microsoft.com/office/drawing/2014/main" id="{7F587F12-E298-5443-9837-938B10615839}"/>
              </a:ext>
            </a:extLst>
          </p:cNvPr>
          <p:cNvSpPr/>
          <p:nvPr/>
        </p:nvSpPr>
        <p:spPr>
          <a:xfrm>
            <a:off x="628647" y="2499126"/>
            <a:ext cx="8082213" cy="4278094"/>
          </a:xfrm>
          <a:prstGeom prst="rect">
            <a:avLst/>
          </a:prstGeom>
        </p:spPr>
        <p:txBody>
          <a:bodyPr wrap="square">
            <a:spAutoFit/>
          </a:bodyPr>
          <a:lstStyle/>
          <a:p>
            <a:pPr>
              <a:buSzPct val="75000"/>
            </a:pPr>
            <a:r>
              <a:rPr lang="en-US" altLang="zh-CN" sz="1700" kern="100" dirty="0">
                <a:solidFill>
                  <a:srgbClr val="C00000"/>
                </a:solidFill>
                <a:latin typeface="Consolas" panose="020B0609020204030204" pitchFamily="49" charset="0"/>
                <a:ea typeface="华文楷体" panose="02010600040101010101" pitchFamily="2" charset="-122"/>
                <a:cs typeface="STKaiti" charset="-122"/>
              </a:rPr>
              <a:t>class</a:t>
            </a:r>
            <a:r>
              <a:rPr lang="en-US" altLang="zh-CN" sz="1700" kern="100" dirty="0">
                <a:latin typeface="Consolas" panose="020B0609020204030204" pitchFamily="49" charset="0"/>
                <a:ea typeface="华文楷体" panose="02010600040101010101" pitchFamily="2" charset="-122"/>
                <a:cs typeface="STKaiti" charset="-122"/>
              </a:rPr>
              <a:t> </a:t>
            </a:r>
            <a:r>
              <a:rPr lang="en-US" altLang="zh-CN" sz="1700" kern="100" dirty="0" err="1">
                <a:latin typeface="Consolas" panose="020B0609020204030204" pitchFamily="49" charset="0"/>
                <a:ea typeface="华文楷体" panose="02010600040101010101" pitchFamily="2" charset="-122"/>
                <a:cs typeface="STKaiti" charset="-122"/>
              </a:rPr>
              <a:t>SynonymBase</a:t>
            </a:r>
            <a:r>
              <a:rPr lang="en-US" altLang="zh-CN" sz="1700" kern="100" dirty="0">
                <a:latin typeface="Consolas" panose="020B0609020204030204" pitchFamily="49" charset="0"/>
                <a:ea typeface="华文楷体" panose="02010600040101010101" pitchFamily="2" charset="-122"/>
                <a:cs typeface="STKaiti" charset="-122"/>
              </a:rPr>
              <a:t> {</a:t>
            </a:r>
          </a:p>
          <a:p>
            <a:pPr>
              <a:buSzPct val="75000"/>
            </a:pPr>
            <a:r>
              <a:rPr lang="en-US" altLang="zh-CN" sz="1700" kern="100" dirty="0">
                <a:solidFill>
                  <a:srgbClr val="C00000"/>
                </a:solidFill>
                <a:latin typeface="Consolas" panose="020B0609020204030204" pitchFamily="49" charset="0"/>
                <a:ea typeface="华文楷体" panose="02010600040101010101" pitchFamily="2" charset="-122"/>
                <a:cs typeface="STKaiti" charset="-122"/>
              </a:rPr>
              <a:t>private</a:t>
            </a:r>
            <a:r>
              <a:rPr lang="en-US" altLang="zh-CN" sz="1700" kern="100" dirty="0">
                <a:latin typeface="Consolas" panose="020B0609020204030204" pitchFamily="49" charset="0"/>
                <a:ea typeface="华文楷体" panose="02010600040101010101" pitchFamily="2" charset="-122"/>
                <a:cs typeface="STKaiti" charset="-122"/>
              </a:rPr>
              <a:t>:</a:t>
            </a:r>
          </a:p>
          <a:p>
            <a:pPr>
              <a:buSzPct val="75000"/>
            </a:pPr>
            <a:r>
              <a:rPr lang="en-US" altLang="zh-CN" sz="1700" kern="100" dirty="0">
                <a:latin typeface="Consolas" panose="020B0609020204030204" pitchFamily="49" charset="0"/>
                <a:ea typeface="华文楷体" panose="02010600040101010101" pitchFamily="2" charset="-122"/>
                <a:cs typeface="STKaiti" charset="-122"/>
              </a:rPr>
              <a:t>    map&lt;string, set&lt;string&gt;&gt; synonyms;</a:t>
            </a:r>
          </a:p>
          <a:p>
            <a:pPr>
              <a:buSzPct val="75000"/>
            </a:pPr>
            <a:r>
              <a:rPr lang="en-US" altLang="zh-CN" sz="1700" kern="100" dirty="0">
                <a:solidFill>
                  <a:srgbClr val="C00000"/>
                </a:solidFill>
                <a:latin typeface="Consolas" panose="020B0609020204030204" pitchFamily="49" charset="0"/>
                <a:ea typeface="华文楷体" panose="02010600040101010101" pitchFamily="2" charset="-122"/>
                <a:cs typeface="STKaiti" charset="-122"/>
              </a:rPr>
              <a:t>public</a:t>
            </a:r>
            <a:r>
              <a:rPr lang="en-US" altLang="zh-CN" sz="1700" kern="100" dirty="0">
                <a:latin typeface="Consolas" panose="020B0609020204030204" pitchFamily="49" charset="0"/>
                <a:ea typeface="华文楷体" panose="02010600040101010101" pitchFamily="2" charset="-122"/>
                <a:cs typeface="STKaiti" charset="-122"/>
              </a:rPr>
              <a:t>:</a:t>
            </a:r>
          </a:p>
          <a:p>
            <a:pPr>
              <a:buSzPct val="75000"/>
            </a:pPr>
            <a:r>
              <a:rPr lang="zh-CN" altLang="en-US" sz="1700" kern="100" dirty="0">
                <a:latin typeface="Consolas" panose="020B0609020204030204" pitchFamily="49" charset="0"/>
                <a:ea typeface="华文楷体" panose="02010600040101010101" pitchFamily="2" charset="-122"/>
                <a:cs typeface="STKaiti" charset="-122"/>
              </a:rPr>
              <a:t>    </a:t>
            </a:r>
            <a:r>
              <a:rPr lang="en-US" altLang="zh-CN" sz="1700" kern="100" dirty="0">
                <a:solidFill>
                  <a:srgbClr val="008000"/>
                </a:solidFill>
                <a:latin typeface="Consolas" panose="020B0609020204030204" pitchFamily="49" charset="0"/>
                <a:ea typeface="华文楷体" panose="02010600040101010101" pitchFamily="2" charset="-122"/>
                <a:cs typeface="STKaiti" charset="-122"/>
              </a:rPr>
              <a:t>/</a:t>
            </a:r>
            <a:r>
              <a:rPr lang="zh-CN" altLang="en-US" sz="1700" kern="100" dirty="0">
                <a:solidFill>
                  <a:srgbClr val="008000"/>
                </a:solidFill>
                <a:latin typeface="Consolas" panose="020B0609020204030204" pitchFamily="49" charset="0"/>
                <a:ea typeface="华文楷体" panose="02010600040101010101" pitchFamily="2" charset="-122"/>
                <a:cs typeface="STKaiti" charset="-122"/>
              </a:rPr>
              <a:t>*省略 </a:t>
            </a:r>
            <a:r>
              <a:rPr lang="en-US" altLang="zh-CN" sz="1700" kern="100" dirty="0">
                <a:solidFill>
                  <a:srgbClr val="008000"/>
                </a:solidFill>
                <a:latin typeface="Consolas" panose="020B0609020204030204" pitchFamily="49" charset="0"/>
                <a:ea typeface="华文楷体" panose="02010600040101010101" pitchFamily="2" charset="-122"/>
                <a:cs typeface="STKaiti" charset="-122"/>
              </a:rPr>
              <a:t>add</a:t>
            </a:r>
            <a:r>
              <a:rPr lang="zh-CN" altLang="en-US" sz="1700" kern="100" dirty="0">
                <a:solidFill>
                  <a:srgbClr val="008000"/>
                </a:solidFill>
                <a:latin typeface="Consolas" panose="020B0609020204030204" pitchFamily="49" charset="0"/>
                <a:ea typeface="华文楷体" panose="02010600040101010101" pitchFamily="2" charset="-122"/>
                <a:cs typeface="STKaiti" charset="-122"/>
              </a:rPr>
              <a:t> 和 </a:t>
            </a:r>
            <a:r>
              <a:rPr lang="en-US" altLang="zh-CN" sz="1700" kern="100" dirty="0">
                <a:solidFill>
                  <a:srgbClr val="008000"/>
                </a:solidFill>
                <a:latin typeface="Consolas" panose="020B0609020204030204" pitchFamily="49" charset="0"/>
                <a:ea typeface="华文楷体" panose="02010600040101010101" pitchFamily="2" charset="-122"/>
                <a:cs typeface="STKaiti" charset="-122"/>
              </a:rPr>
              <a:t>query</a:t>
            </a:r>
            <a:r>
              <a:rPr lang="zh-CN" altLang="en-US" sz="1700" kern="100" dirty="0">
                <a:solidFill>
                  <a:srgbClr val="008000"/>
                </a:solidFill>
                <a:latin typeface="Consolas" panose="020B0609020204030204" pitchFamily="49" charset="0"/>
                <a:ea typeface="华文楷体" panose="02010600040101010101" pitchFamily="2" charset="-122"/>
                <a:cs typeface="STKaiti" charset="-122"/>
              </a:rPr>
              <a:t> 函数*</a:t>
            </a:r>
            <a:r>
              <a:rPr lang="en-US" altLang="zh-CN" sz="1700" kern="100" dirty="0">
                <a:solidFill>
                  <a:srgbClr val="008000"/>
                </a:solidFill>
                <a:latin typeface="Consolas" panose="020B0609020204030204" pitchFamily="49" charset="0"/>
                <a:ea typeface="华文楷体" panose="02010600040101010101" pitchFamily="2" charset="-122"/>
                <a:cs typeface="STKaiti" charset="-122"/>
              </a:rPr>
              <a:t>/</a:t>
            </a:r>
          </a:p>
          <a:p>
            <a:pPr>
              <a:buSzPct val="75000"/>
            </a:pPr>
            <a:r>
              <a:rPr lang="en-US" altLang="zh-CN" sz="1700" kern="100" dirty="0">
                <a:latin typeface="Consolas" panose="020B0609020204030204" pitchFamily="49" charset="0"/>
                <a:ea typeface="华文楷体" panose="02010600040101010101" pitchFamily="2" charset="-122"/>
                <a:cs typeface="STKaiti" charset="-122"/>
              </a:rPr>
              <a:t>    </a:t>
            </a:r>
            <a:r>
              <a:rPr lang="en-US" altLang="zh-CN" sz="1700" kern="100" dirty="0">
                <a:solidFill>
                  <a:srgbClr val="C00000"/>
                </a:solidFill>
                <a:latin typeface="Consolas" panose="020B0609020204030204" pitchFamily="49" charset="0"/>
                <a:ea typeface="华文楷体" panose="02010600040101010101" pitchFamily="2" charset="-122"/>
                <a:cs typeface="STKaiti" charset="-122"/>
              </a:rPr>
              <a:t>bool</a:t>
            </a:r>
            <a:r>
              <a:rPr lang="en-US" altLang="zh-CN" sz="1700" kern="100" dirty="0">
                <a:latin typeface="Consolas" panose="020B0609020204030204" pitchFamily="49" charset="0"/>
                <a:ea typeface="华文楷体" panose="02010600040101010101" pitchFamily="2" charset="-122"/>
                <a:cs typeface="STKaiti" charset="-122"/>
              </a:rPr>
              <a:t> _</a:t>
            </a:r>
            <a:r>
              <a:rPr lang="en-US" altLang="zh-CN" sz="1700" kern="100" dirty="0" err="1">
                <a:latin typeface="Consolas" panose="020B0609020204030204" pitchFamily="49" charset="0"/>
                <a:ea typeface="华文楷体" panose="02010600040101010101" pitchFamily="2" charset="-122"/>
                <a:cs typeface="STKaiti" charset="-122"/>
              </a:rPr>
              <a:t>has_synonym</a:t>
            </a:r>
            <a:r>
              <a:rPr lang="en-US" altLang="zh-CN" sz="1700" kern="100" dirty="0">
                <a:latin typeface="Consolas" panose="020B0609020204030204" pitchFamily="49" charset="0"/>
                <a:ea typeface="华文楷体" panose="02010600040101010101" pitchFamily="2" charset="-122"/>
                <a:cs typeface="STKaiti" charset="-122"/>
              </a:rPr>
              <a:t>(</a:t>
            </a:r>
            <a:r>
              <a:rPr lang="en-US" altLang="zh-CN" sz="1700" kern="100" dirty="0">
                <a:solidFill>
                  <a:srgbClr val="C00000"/>
                </a:solidFill>
                <a:latin typeface="Consolas" panose="020B0609020204030204" pitchFamily="49" charset="0"/>
                <a:ea typeface="华文楷体" panose="02010600040101010101" pitchFamily="2" charset="-122"/>
                <a:cs typeface="STKaiti" charset="-122"/>
              </a:rPr>
              <a:t>string</a:t>
            </a:r>
            <a:r>
              <a:rPr lang="en-US" altLang="zh-CN" sz="1700" kern="100" dirty="0">
                <a:latin typeface="Consolas" panose="020B0609020204030204" pitchFamily="49" charset="0"/>
                <a:ea typeface="华文楷体" panose="02010600040101010101" pitchFamily="2" charset="-122"/>
                <a:cs typeface="STKaiti" charset="-122"/>
              </a:rPr>
              <a:t> word1, </a:t>
            </a:r>
            <a:r>
              <a:rPr lang="en-US" altLang="zh-CN" sz="1700" kern="100" dirty="0">
                <a:solidFill>
                  <a:srgbClr val="C00000"/>
                </a:solidFill>
                <a:latin typeface="Consolas" panose="020B0609020204030204" pitchFamily="49" charset="0"/>
                <a:ea typeface="华文楷体" panose="02010600040101010101" pitchFamily="2" charset="-122"/>
                <a:cs typeface="STKaiti" charset="-122"/>
              </a:rPr>
              <a:t>string</a:t>
            </a:r>
            <a:r>
              <a:rPr lang="en-US" altLang="zh-CN" sz="1700" kern="100" dirty="0">
                <a:latin typeface="Consolas" panose="020B0609020204030204" pitchFamily="49" charset="0"/>
                <a:ea typeface="华文楷体" panose="02010600040101010101" pitchFamily="2" charset="-122"/>
                <a:cs typeface="STKaiti" charset="-122"/>
              </a:rPr>
              <a:t> word2){</a:t>
            </a:r>
          </a:p>
          <a:p>
            <a:pPr>
              <a:buSzPct val="75000"/>
            </a:pPr>
            <a:r>
              <a:rPr lang="en-US" altLang="zh-CN" sz="1700" kern="100" dirty="0">
                <a:latin typeface="Consolas" panose="020B0609020204030204" pitchFamily="49" charset="0"/>
                <a:ea typeface="华文楷体" panose="02010600040101010101" pitchFamily="2" charset="-122"/>
                <a:cs typeface="STKaiti" charset="-122"/>
              </a:rPr>
              <a:t>        return </a:t>
            </a:r>
            <a:r>
              <a:rPr lang="en-US" altLang="zh-CN" sz="1700" kern="100" dirty="0" err="1">
                <a:latin typeface="Consolas" panose="020B0609020204030204" pitchFamily="49" charset="0"/>
                <a:ea typeface="华文楷体" panose="02010600040101010101" pitchFamily="2" charset="-122"/>
                <a:cs typeface="STKaiti" charset="-122"/>
              </a:rPr>
              <a:t>synonyms.find</a:t>
            </a:r>
            <a:r>
              <a:rPr lang="en-US" altLang="zh-CN" sz="1700" kern="100" dirty="0">
                <a:latin typeface="Consolas" panose="020B0609020204030204" pitchFamily="49" charset="0"/>
                <a:ea typeface="华文楷体" panose="02010600040101010101" pitchFamily="2" charset="-122"/>
                <a:cs typeface="STKaiti" charset="-122"/>
              </a:rPr>
              <a:t>(word1) != </a:t>
            </a:r>
            <a:r>
              <a:rPr lang="en-US" altLang="zh-CN" sz="1700" kern="100" dirty="0" err="1">
                <a:latin typeface="Consolas" panose="020B0609020204030204" pitchFamily="49" charset="0"/>
                <a:ea typeface="华文楷体" panose="02010600040101010101" pitchFamily="2" charset="-122"/>
                <a:cs typeface="STKaiti" charset="-122"/>
              </a:rPr>
              <a:t>synonyms.end</a:t>
            </a:r>
            <a:r>
              <a:rPr lang="en-US" altLang="zh-CN" sz="1700" kern="100" dirty="0">
                <a:latin typeface="Consolas" panose="020B0609020204030204" pitchFamily="49" charset="0"/>
                <a:ea typeface="华文楷体" panose="02010600040101010101" pitchFamily="2" charset="-122"/>
                <a:cs typeface="STKaiti" charset="-122"/>
              </a:rPr>
              <a:t>() &amp;&amp; synonyms[word1].find(word2) != synonyms[word1].end();</a:t>
            </a:r>
          </a:p>
          <a:p>
            <a:pPr>
              <a:buSzPct val="75000"/>
            </a:pPr>
            <a:r>
              <a:rPr lang="en-US" altLang="zh-CN" sz="1700" kern="100" dirty="0">
                <a:latin typeface="Consolas" panose="020B0609020204030204" pitchFamily="49" charset="0"/>
                <a:ea typeface="华文楷体" panose="02010600040101010101" pitchFamily="2" charset="-122"/>
                <a:cs typeface="STKaiti" charset="-122"/>
              </a:rPr>
              <a:t>    }</a:t>
            </a:r>
          </a:p>
          <a:p>
            <a:pPr>
              <a:buSzPct val="75000"/>
            </a:pPr>
            <a:r>
              <a:rPr lang="en-US" altLang="zh-CN" sz="1700" kern="100" dirty="0">
                <a:latin typeface="Consolas" panose="020B0609020204030204" pitchFamily="49" charset="0"/>
                <a:ea typeface="华文楷体" panose="02010600040101010101" pitchFamily="2" charset="-122"/>
                <a:cs typeface="STKaiti" charset="-122"/>
              </a:rPr>
              <a:t>    </a:t>
            </a:r>
            <a:r>
              <a:rPr lang="en-US" altLang="zh-CN" sz="1700" kern="100" dirty="0">
                <a:solidFill>
                  <a:srgbClr val="C00000"/>
                </a:solidFill>
                <a:latin typeface="Consolas" panose="020B0609020204030204" pitchFamily="49" charset="0"/>
                <a:ea typeface="华文楷体" panose="02010600040101010101" pitchFamily="2" charset="-122"/>
                <a:cs typeface="STKaiti" charset="-122"/>
              </a:rPr>
              <a:t>bool</a:t>
            </a:r>
            <a:r>
              <a:rPr lang="en-US" altLang="zh-CN" sz="1700" kern="100" dirty="0">
                <a:latin typeface="Consolas" panose="020B0609020204030204" pitchFamily="49" charset="0"/>
                <a:ea typeface="华文楷体" panose="02010600040101010101" pitchFamily="2" charset="-122"/>
                <a:cs typeface="STKaiti" charset="-122"/>
              </a:rPr>
              <a:t> </a:t>
            </a:r>
            <a:r>
              <a:rPr lang="en-US" altLang="zh-CN" sz="1700" kern="100" dirty="0" err="1">
                <a:latin typeface="Consolas" panose="020B0609020204030204" pitchFamily="49" charset="0"/>
                <a:ea typeface="华文楷体" panose="02010600040101010101" pitchFamily="2" charset="-122"/>
                <a:cs typeface="STKaiti" charset="-122"/>
              </a:rPr>
              <a:t>isSynonyms</a:t>
            </a:r>
            <a:r>
              <a:rPr lang="en-US" altLang="zh-CN" sz="1700" kern="100" dirty="0">
                <a:latin typeface="Consolas" panose="020B0609020204030204" pitchFamily="49" charset="0"/>
                <a:ea typeface="华文楷体" panose="02010600040101010101" pitchFamily="2" charset="-122"/>
                <a:cs typeface="STKaiti" charset="-122"/>
              </a:rPr>
              <a:t>(</a:t>
            </a:r>
            <a:r>
              <a:rPr lang="en-US" altLang="zh-CN" sz="1700" kern="100" dirty="0">
                <a:solidFill>
                  <a:srgbClr val="C00000"/>
                </a:solidFill>
                <a:latin typeface="Consolas" panose="020B0609020204030204" pitchFamily="49" charset="0"/>
                <a:ea typeface="华文楷体" panose="02010600040101010101" pitchFamily="2" charset="-122"/>
                <a:cs typeface="STKaiti" charset="-122"/>
              </a:rPr>
              <a:t>string</a:t>
            </a:r>
            <a:r>
              <a:rPr lang="en-US" altLang="zh-CN" sz="1700" kern="100" dirty="0">
                <a:latin typeface="Consolas" panose="020B0609020204030204" pitchFamily="49" charset="0"/>
                <a:ea typeface="华文楷体" panose="02010600040101010101" pitchFamily="2" charset="-122"/>
                <a:cs typeface="STKaiti" charset="-122"/>
              </a:rPr>
              <a:t> word1, </a:t>
            </a:r>
            <a:r>
              <a:rPr lang="en-US" altLang="zh-CN" sz="1700" kern="100" dirty="0">
                <a:solidFill>
                  <a:srgbClr val="C00000"/>
                </a:solidFill>
                <a:latin typeface="Consolas" panose="020B0609020204030204" pitchFamily="49" charset="0"/>
                <a:ea typeface="华文楷体" panose="02010600040101010101" pitchFamily="2" charset="-122"/>
                <a:cs typeface="STKaiti" charset="-122"/>
              </a:rPr>
              <a:t>string</a:t>
            </a:r>
            <a:r>
              <a:rPr lang="en-US" altLang="zh-CN" sz="1700" kern="100" dirty="0">
                <a:latin typeface="Consolas" panose="020B0609020204030204" pitchFamily="49" charset="0"/>
                <a:ea typeface="华文楷体" panose="02010600040101010101" pitchFamily="2" charset="-122"/>
                <a:cs typeface="STKaiti" charset="-122"/>
              </a:rPr>
              <a:t> word2){</a:t>
            </a:r>
          </a:p>
          <a:p>
            <a:pPr>
              <a:buSzPct val="75000"/>
            </a:pPr>
            <a:r>
              <a:rPr lang="en-US" altLang="zh-CN" sz="1700" kern="100" dirty="0">
                <a:latin typeface="Consolas" panose="020B0609020204030204" pitchFamily="49" charset="0"/>
                <a:ea typeface="华文楷体" panose="02010600040101010101" pitchFamily="2" charset="-122"/>
                <a:cs typeface="STKaiti" charset="-122"/>
              </a:rPr>
              <a:t>        if(word1 == word2) return true;</a:t>
            </a:r>
          </a:p>
          <a:p>
            <a:pPr>
              <a:buSzPct val="75000"/>
            </a:pPr>
            <a:r>
              <a:rPr lang="en-US" altLang="zh-CN" sz="1700" kern="100" dirty="0">
                <a:latin typeface="Consolas" panose="020B0609020204030204" pitchFamily="49" charset="0"/>
                <a:ea typeface="华文楷体" panose="02010600040101010101" pitchFamily="2" charset="-122"/>
                <a:cs typeface="STKaiti" charset="-122"/>
              </a:rPr>
              <a:t>        else if(_</a:t>
            </a:r>
            <a:r>
              <a:rPr lang="en-US" altLang="zh-CN" sz="1700" kern="100" dirty="0" err="1">
                <a:latin typeface="Consolas" panose="020B0609020204030204" pitchFamily="49" charset="0"/>
                <a:ea typeface="华文楷体" panose="02010600040101010101" pitchFamily="2" charset="-122"/>
                <a:cs typeface="STKaiti" charset="-122"/>
              </a:rPr>
              <a:t>has_synonym</a:t>
            </a:r>
            <a:r>
              <a:rPr lang="en-US" altLang="zh-CN" sz="1700" kern="100" dirty="0">
                <a:latin typeface="Consolas" panose="020B0609020204030204" pitchFamily="49" charset="0"/>
                <a:ea typeface="华文楷体" panose="02010600040101010101" pitchFamily="2" charset="-122"/>
                <a:cs typeface="STKaiti" charset="-122"/>
              </a:rPr>
              <a:t>(word1, word2) || _</a:t>
            </a:r>
            <a:r>
              <a:rPr lang="en-US" altLang="zh-CN" sz="1700" kern="100" dirty="0" err="1">
                <a:latin typeface="Consolas" panose="020B0609020204030204" pitchFamily="49" charset="0"/>
                <a:ea typeface="华文楷体" panose="02010600040101010101" pitchFamily="2" charset="-122"/>
                <a:cs typeface="STKaiti" charset="-122"/>
              </a:rPr>
              <a:t>has_synonym</a:t>
            </a:r>
            <a:r>
              <a:rPr lang="en-US" altLang="zh-CN" sz="1700" kern="100" dirty="0">
                <a:latin typeface="Consolas" panose="020B0609020204030204" pitchFamily="49" charset="0"/>
                <a:ea typeface="华文楷体" panose="02010600040101010101" pitchFamily="2" charset="-122"/>
                <a:cs typeface="STKaiti" charset="-122"/>
              </a:rPr>
              <a:t>(word2, word1)) return true;</a:t>
            </a:r>
          </a:p>
          <a:p>
            <a:pPr>
              <a:buSzPct val="75000"/>
            </a:pPr>
            <a:r>
              <a:rPr lang="en-US" altLang="zh-CN" sz="1700" kern="100" dirty="0">
                <a:latin typeface="Consolas" panose="020B0609020204030204" pitchFamily="49" charset="0"/>
                <a:ea typeface="华文楷体" panose="02010600040101010101" pitchFamily="2" charset="-122"/>
                <a:cs typeface="STKaiti" charset="-122"/>
              </a:rPr>
              <a:t>        else return false;</a:t>
            </a:r>
          </a:p>
          <a:p>
            <a:pPr>
              <a:buSzPct val="75000"/>
            </a:pPr>
            <a:r>
              <a:rPr lang="en-US" altLang="zh-CN" sz="1700" kern="100" dirty="0">
                <a:latin typeface="Consolas" panose="020B0609020204030204" pitchFamily="49" charset="0"/>
                <a:ea typeface="华文楷体" panose="02010600040101010101" pitchFamily="2" charset="-122"/>
                <a:cs typeface="STKaiti" charset="-122"/>
              </a:rPr>
              <a:t>    }</a:t>
            </a:r>
          </a:p>
          <a:p>
            <a:pPr>
              <a:buSzPct val="75000"/>
            </a:pPr>
            <a:r>
              <a:rPr lang="en-US" altLang="zh-CN" sz="1700" kern="100" dirty="0">
                <a:latin typeface="Consolas" panose="020B0609020204030204" pitchFamily="49" charset="0"/>
                <a:ea typeface="华文楷体" panose="02010600040101010101" pitchFamily="2" charset="-122"/>
                <a:cs typeface="STKaiti" charset="-122"/>
              </a:rPr>
              <a:t>};</a:t>
            </a:r>
          </a:p>
        </p:txBody>
      </p:sp>
    </p:spTree>
    <p:extLst>
      <p:ext uri="{BB962C8B-B14F-4D97-AF65-F5344CB8AC3E}">
        <p14:creationId xmlns:p14="http://schemas.microsoft.com/office/powerpoint/2010/main" val="24439880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课后阅读</a:t>
            </a:r>
          </a:p>
        </p:txBody>
      </p:sp>
      <p:sp>
        <p:nvSpPr>
          <p:cNvPr id="3" name="内容占位符 2"/>
          <p:cNvSpPr>
            <a:spLocks noGrp="1"/>
          </p:cNvSpPr>
          <p:nvPr>
            <p:ph idx="1"/>
          </p:nvPr>
        </p:nvSpPr>
        <p:spPr>
          <a:xfrm>
            <a:off x="628650" y="1672894"/>
            <a:ext cx="8082213" cy="5048582"/>
          </a:xfrm>
        </p:spPr>
        <p:txBody>
          <a:bodyPr>
            <a:normAutofit/>
          </a:bodyPr>
          <a:lstStyle/>
          <a:p>
            <a:pPr>
              <a:lnSpc>
                <a:spcPct val="100000"/>
              </a:lnSpc>
              <a:buSzPct val="75000"/>
              <a:buFont typeface="Wingdings" panose="05000000000000000000" pitchFamily="2" charset="2"/>
              <a:buChar char="n"/>
            </a:pP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编程思想</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p>
          <a:p>
            <a:pPr lvl="1">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模板介绍，第十六章</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强烈推荐</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《STL</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源码剖析</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b="1" kern="100" dirty="0">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62</a:t>
            </a:fld>
            <a:endParaRPr lang="en-US" altLang="zh-CN" dirty="0"/>
          </a:p>
        </p:txBody>
      </p:sp>
    </p:spTree>
    <p:extLst>
      <p:ext uri="{BB962C8B-B14F-4D97-AF65-F5344CB8AC3E}">
        <p14:creationId xmlns:p14="http://schemas.microsoft.com/office/powerpoint/2010/main" val="4741128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98725" y="1879155"/>
            <a:ext cx="8062912" cy="2952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defRPr/>
            </a:pPr>
            <a:r>
              <a:rPr lang="zh-CN" altLang="en-US" sz="5400" b="1" dirty="0">
                <a:solidFill>
                  <a:srgbClr val="0066CC"/>
                </a:solidFill>
                <a:latin typeface="微软雅黑" panose="020B0503020204020204" pitchFamily="34" charset="-122"/>
                <a:ea typeface="微软雅黑" panose="020B0503020204020204" pitchFamily="34" charset="-122"/>
              </a:rPr>
              <a:t>函数模板与类模板特化</a:t>
            </a:r>
            <a:endParaRPr lang="en-US" altLang="zh-CN" sz="5400" b="1" dirty="0">
              <a:solidFill>
                <a:srgbClr val="0066CC"/>
              </a:solidFill>
              <a:latin typeface="微软雅黑" panose="020B0503020204020204" pitchFamily="34" charset="-122"/>
              <a:ea typeface="微软雅黑" panose="020B0503020204020204" pitchFamily="34" charset="-122"/>
            </a:endParaRPr>
          </a:p>
          <a:p>
            <a:pPr algn="ctr">
              <a:lnSpc>
                <a:spcPct val="150000"/>
              </a:lnSpc>
              <a:defRPr/>
            </a:pPr>
            <a:r>
              <a:rPr lang="zh-CN" altLang="en-US" sz="5400" b="1" dirty="0">
                <a:solidFill>
                  <a:srgbClr val="0066CC"/>
                </a:solidFill>
                <a:latin typeface="微软雅黑" panose="020B0503020204020204" pitchFamily="34" charset="-122"/>
                <a:ea typeface="微软雅黑" panose="020B0503020204020204" pitchFamily="34" charset="-122"/>
              </a:rPr>
              <a:t>（自学）</a:t>
            </a:r>
          </a:p>
        </p:txBody>
      </p:sp>
    </p:spTree>
    <p:extLst>
      <p:ext uri="{BB962C8B-B14F-4D97-AF65-F5344CB8AC3E}">
        <p14:creationId xmlns:p14="http://schemas.microsoft.com/office/powerpoint/2010/main" val="914316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函数模板特化</a:t>
            </a:r>
          </a:p>
        </p:txBody>
      </p:sp>
      <p:sp>
        <p:nvSpPr>
          <p:cNvPr id="3" name="内容占位符 2"/>
          <p:cNvSpPr>
            <a:spLocks noGrp="1"/>
          </p:cNvSpPr>
          <p:nvPr>
            <p:ph idx="1"/>
          </p:nvPr>
        </p:nvSpPr>
        <p:spPr>
          <a:xfrm>
            <a:off x="548097" y="1552236"/>
            <a:ext cx="8047806" cy="4804115"/>
          </a:xfrm>
        </p:spPr>
        <p:txBody>
          <a:bodyPr>
            <a:noAutofit/>
          </a:bodyPr>
          <a:lstStyle/>
          <a:p>
            <a:pPr>
              <a:lnSpc>
                <a:spcPct val="100000"/>
              </a:lnSpc>
              <a:buSzPct val="75000"/>
              <a:buFont typeface="Wingdings" panose="05000000000000000000" pitchFamily="2" charset="2"/>
              <a:buChar char="n"/>
            </a:pPr>
            <a:r>
              <a:rPr lang="zh-CN" altLang="zh-CN" sz="2600" b="1" kern="100" dirty="0">
                <a:solidFill>
                  <a:srgbClr val="003366"/>
                </a:solidFill>
                <a:latin typeface="华文楷体" panose="02010600040101010101" pitchFamily="2" charset="-122"/>
                <a:ea typeface="华文楷体" panose="02010600040101010101" pitchFamily="2" charset="-122"/>
                <a:cs typeface="STKaiti" charset="-122"/>
              </a:rPr>
              <a:t>有时，有些类型并不</a:t>
            </a:r>
            <a:r>
              <a:rPr lang="zh-CN" altLang="en-US" sz="2600" b="1" kern="100" dirty="0">
                <a:solidFill>
                  <a:srgbClr val="003366"/>
                </a:solidFill>
                <a:latin typeface="华文楷体" panose="02010600040101010101" pitchFamily="2" charset="-122"/>
                <a:ea typeface="华文楷体" panose="02010600040101010101" pitchFamily="2" charset="-122"/>
                <a:cs typeface="STKaiti" charset="-122"/>
              </a:rPr>
              <a:t>合适</a:t>
            </a:r>
            <a:r>
              <a:rPr lang="zh-CN" altLang="zh-CN" sz="2600" b="1" kern="100" dirty="0">
                <a:solidFill>
                  <a:srgbClr val="003366"/>
                </a:solidFill>
                <a:latin typeface="华文楷体" panose="02010600040101010101" pitchFamily="2" charset="-122"/>
                <a:ea typeface="华文楷体" panose="02010600040101010101" pitchFamily="2" charset="-122"/>
                <a:cs typeface="STKaiti" charset="-122"/>
              </a:rPr>
              <a:t>，则需要对模板</a:t>
            </a:r>
            <a:r>
              <a:rPr lang="zh-CN" altLang="en-US" sz="2600" b="1" kern="100" dirty="0">
                <a:solidFill>
                  <a:srgbClr val="003366"/>
                </a:solidFill>
                <a:latin typeface="华文楷体" panose="02010600040101010101" pitchFamily="2" charset="-122"/>
                <a:ea typeface="华文楷体" panose="02010600040101010101" pitchFamily="2" charset="-122"/>
                <a:cs typeface="STKaiti" charset="-122"/>
              </a:rPr>
              <a:t>在某种情况下的具体类型</a:t>
            </a:r>
            <a:r>
              <a:rPr lang="zh-CN" altLang="zh-CN" sz="2600" b="1" kern="100" dirty="0">
                <a:solidFill>
                  <a:srgbClr val="003366"/>
                </a:solidFill>
                <a:latin typeface="华文楷体" panose="02010600040101010101" pitchFamily="2" charset="-122"/>
                <a:ea typeface="华文楷体" panose="02010600040101010101" pitchFamily="2" charset="-122"/>
                <a:cs typeface="STKaiti" charset="-122"/>
              </a:rPr>
              <a:t>进</a:t>
            </a:r>
            <a:r>
              <a:rPr lang="zh-CN" altLang="en-US" sz="2600" b="1" kern="100" dirty="0">
                <a:solidFill>
                  <a:srgbClr val="003366"/>
                </a:solidFill>
                <a:latin typeface="华文楷体" panose="02010600040101010101" pitchFamily="2" charset="-122"/>
                <a:ea typeface="华文楷体" panose="02010600040101010101" pitchFamily="2" charset="-122"/>
                <a:cs typeface="STKaiti" charset="-122"/>
              </a:rPr>
              <a:t>行</a:t>
            </a:r>
            <a:r>
              <a:rPr lang="zh-CN" altLang="zh-CN" sz="2600" b="1" kern="100" dirty="0">
                <a:solidFill>
                  <a:srgbClr val="003366"/>
                </a:solidFill>
                <a:latin typeface="华文楷体" panose="02010600040101010101" pitchFamily="2" charset="-122"/>
                <a:ea typeface="华文楷体" panose="02010600040101010101" pitchFamily="2" charset="-122"/>
                <a:cs typeface="STKaiti" charset="-122"/>
              </a:rPr>
              <a:t>特殊处理，这称为</a:t>
            </a:r>
            <a:r>
              <a:rPr lang="en-US" altLang="zh-CN" sz="2600"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zh-CN" sz="2600" b="1" kern="100" dirty="0">
                <a:solidFill>
                  <a:srgbClr val="003366"/>
                </a:solidFill>
                <a:latin typeface="华文楷体" panose="02010600040101010101" pitchFamily="2" charset="-122"/>
                <a:ea typeface="华文楷体" panose="02010600040101010101" pitchFamily="2" charset="-122"/>
                <a:cs typeface="STKaiti" charset="-122"/>
              </a:rPr>
              <a:t>模板特化</a:t>
            </a:r>
            <a:r>
              <a:rPr lang="en-US" altLang="zh-CN" sz="2600" b="1" kern="100" dirty="0">
                <a:solidFill>
                  <a:srgbClr val="003366"/>
                </a:solidFill>
                <a:latin typeface="华文楷体" panose="02010600040101010101" pitchFamily="2" charset="-122"/>
                <a:ea typeface="华文楷体" panose="02010600040101010101" pitchFamily="2" charset="-122"/>
                <a:cs typeface="STKaiti" charset="-122"/>
              </a:rPr>
              <a:t>”</a:t>
            </a:r>
            <a:r>
              <a:rPr lang="zh-CN" altLang="en-US" sz="2600"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sz="2600"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sz="2600" b="1" kern="100" dirty="0">
                <a:solidFill>
                  <a:srgbClr val="003366"/>
                </a:solidFill>
                <a:latin typeface="华文楷体" panose="02010600040101010101" pitchFamily="2" charset="-122"/>
                <a:ea typeface="华文楷体" panose="02010600040101010101" pitchFamily="2" charset="-122"/>
                <a:cs typeface="STKaiti" charset="-122"/>
              </a:rPr>
              <a:t>对于如下模板进行特化的两种方法：</a:t>
            </a:r>
            <a:endParaRPr lang="en-US" altLang="zh-CN" sz="2600"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template</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&lt;</a:t>
            </a:r>
            <a:r>
              <a:rPr kumimoji="1" lang="en-US" altLang="zh-CN" sz="2400" dirty="0" err="1">
                <a:latin typeface="Consolas" panose="020B0609020204030204" pitchFamily="49" charset="0"/>
                <a:ea typeface="华文楷体" panose="02010600040101010101" pitchFamily="2" charset="-122"/>
              </a:rPr>
              <a:t>typename</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T&gt;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sum(T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b)</a:t>
            </a:r>
            <a:endParaRPr lang="en-US" altLang="zh-CN" sz="2400"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zh-CN" sz="2200" b="1" kern="100" dirty="0">
                <a:solidFill>
                  <a:srgbClr val="003366"/>
                </a:solidFill>
                <a:latin typeface="华文楷体" panose="02010600040101010101" pitchFamily="2" charset="-122"/>
                <a:ea typeface="华文楷体" panose="02010600040101010101" pitchFamily="2" charset="-122"/>
              </a:rPr>
              <a:t>在函数名后用</a:t>
            </a:r>
            <a:r>
              <a:rPr lang="en-US" altLang="zh-CN" sz="2200" b="1" kern="100" dirty="0">
                <a:solidFill>
                  <a:srgbClr val="003366"/>
                </a:solidFill>
                <a:latin typeface="华文楷体" panose="02010600040101010101" pitchFamily="2" charset="-122"/>
                <a:ea typeface="华文楷体" panose="02010600040101010101" pitchFamily="2" charset="-122"/>
              </a:rPr>
              <a:t>&lt;&gt;</a:t>
            </a:r>
            <a:r>
              <a:rPr lang="zh-CN" altLang="zh-CN" sz="2200" b="1" kern="100" dirty="0">
                <a:solidFill>
                  <a:srgbClr val="003366"/>
                </a:solidFill>
                <a:latin typeface="华文楷体" panose="02010600040101010101" pitchFamily="2" charset="-122"/>
                <a:ea typeface="华文楷体" panose="02010600040101010101" pitchFamily="2" charset="-122"/>
              </a:rPr>
              <a:t>括号括起具体类型</a:t>
            </a:r>
            <a:endParaRPr lang="en-US" altLang="zh-CN" sz="2200" b="1" kern="100" dirty="0">
              <a:solidFill>
                <a:srgbClr val="003366"/>
              </a:solidFill>
              <a:latin typeface="华文楷体" panose="02010600040101010101" pitchFamily="2" charset="-122"/>
              <a:ea typeface="华文楷体" panose="02010600040101010101" pitchFamily="2" charset="-122"/>
            </a:endParaRPr>
          </a:p>
          <a:p>
            <a:pPr marL="0" indent="0">
              <a:lnSpc>
                <a:spcPct val="100000"/>
              </a:lnSpc>
              <a:buSzPct val="75000"/>
              <a:buNone/>
            </a:pPr>
            <a:r>
              <a:rPr lang="zh-CN" altLang="en-US" sz="2200" kern="100" dirty="0">
                <a:latin typeface="Consolas" panose="020B0609020204030204" pitchFamily="49" charset="0"/>
                <a:ea typeface="华文楷体" panose="02010600040101010101" pitchFamily="2" charset="-122"/>
                <a:cs typeface="STKaiti" charset="-122"/>
              </a:rPr>
              <a:t>    </a:t>
            </a:r>
            <a:r>
              <a:rPr lang="en-US" altLang="zh-CN" sz="2200" kern="100" dirty="0">
                <a:latin typeface="Consolas" panose="020B0609020204030204" pitchFamily="49" charset="0"/>
                <a:ea typeface="华文楷体" panose="02010600040101010101" pitchFamily="2" charset="-122"/>
                <a:cs typeface="STKaiti" charset="-122"/>
              </a:rPr>
              <a:t>template</a:t>
            </a:r>
            <a:r>
              <a:rPr lang="en-US" altLang="zh-CN" sz="2200" kern="100" dirty="0">
                <a:solidFill>
                  <a:srgbClr val="FF0000"/>
                </a:solidFill>
                <a:latin typeface="Consolas" panose="020B0609020204030204" pitchFamily="49" charset="0"/>
                <a:ea typeface="华文楷体" panose="02010600040101010101" pitchFamily="2" charset="-122"/>
                <a:cs typeface="STKaiti" charset="-122"/>
              </a:rPr>
              <a:t>&lt;&gt;</a:t>
            </a:r>
            <a:r>
              <a:rPr lang="zh-CN" altLang="en-US" sz="2200" kern="100" dirty="0">
                <a:latin typeface="Consolas" panose="020B0609020204030204" pitchFamily="49" charset="0"/>
                <a:ea typeface="华文楷体" panose="02010600040101010101" pitchFamily="2" charset="-122"/>
                <a:cs typeface="STKaiti" charset="-122"/>
              </a:rPr>
              <a:t> </a:t>
            </a:r>
            <a:r>
              <a:rPr lang="en-US" altLang="zh-CN" sz="2200" kern="100" dirty="0">
                <a:latin typeface="Consolas" panose="020B0609020204030204" pitchFamily="49" charset="0"/>
                <a:ea typeface="华文楷体" panose="02010600040101010101" pitchFamily="2" charset="-122"/>
                <a:cs typeface="STKaiti" charset="-122"/>
              </a:rPr>
              <a:t>char* sum</a:t>
            </a:r>
            <a:r>
              <a:rPr lang="en-US" altLang="zh-CN" sz="2200" kern="100" dirty="0">
                <a:solidFill>
                  <a:srgbClr val="FF0000"/>
                </a:solidFill>
                <a:latin typeface="Consolas" panose="020B0609020204030204" pitchFamily="49" charset="0"/>
                <a:ea typeface="华文楷体" panose="02010600040101010101" pitchFamily="2" charset="-122"/>
                <a:cs typeface="STKaiti" charset="-122"/>
              </a:rPr>
              <a:t>&lt;char*&gt;</a:t>
            </a:r>
            <a:r>
              <a:rPr lang="en-US" altLang="zh-CN" sz="2200" kern="100" dirty="0">
                <a:latin typeface="Consolas" panose="020B0609020204030204" pitchFamily="49" charset="0"/>
                <a:ea typeface="华文楷体" panose="02010600040101010101" pitchFamily="2" charset="-122"/>
                <a:cs typeface="STKaiti" charset="-122"/>
              </a:rPr>
              <a:t>(char* a, char* b)</a:t>
            </a:r>
            <a:endParaRPr lang="en-US" altLang="zh-CN" sz="2200" kern="100" dirty="0">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zh-CN" sz="2200" b="1" kern="100" dirty="0">
                <a:solidFill>
                  <a:srgbClr val="003366"/>
                </a:solidFill>
                <a:latin typeface="华文楷体" panose="02010600040101010101" pitchFamily="2" charset="-122"/>
                <a:ea typeface="华文楷体" panose="02010600040101010101" pitchFamily="2" charset="-122"/>
              </a:rPr>
              <a:t>由编译器推导出具体类型，函数名为普通形式</a:t>
            </a:r>
            <a:endParaRPr lang="en-US" altLang="zh-CN" sz="2200" b="1" kern="100" dirty="0">
              <a:solidFill>
                <a:srgbClr val="003366"/>
              </a:solidFill>
              <a:latin typeface="华文楷体" panose="02010600040101010101" pitchFamily="2" charset="-122"/>
              <a:ea typeface="华文楷体" panose="02010600040101010101" pitchFamily="2" charset="-122"/>
            </a:endParaRPr>
          </a:p>
          <a:p>
            <a:pPr marL="457200" lvl="1" indent="0">
              <a:buNone/>
            </a:pPr>
            <a:r>
              <a:rPr lang="zh-CN" altLang="en-US" sz="2200" kern="100" dirty="0">
                <a:latin typeface="Consolas" panose="020B0609020204030204" pitchFamily="49" charset="0"/>
                <a:ea typeface="华文楷体" panose="02010600040101010101" pitchFamily="2" charset="-122"/>
                <a:cs typeface="STKaiti" charset="-122"/>
              </a:rPr>
              <a:t> </a:t>
            </a:r>
            <a:r>
              <a:rPr lang="en-US" altLang="zh-CN" sz="2200" kern="100" dirty="0">
                <a:latin typeface="Consolas" panose="020B0609020204030204" pitchFamily="49" charset="0"/>
                <a:ea typeface="华文楷体" panose="02010600040101010101" pitchFamily="2" charset="-122"/>
                <a:cs typeface="STKaiti" charset="-122"/>
              </a:rPr>
              <a:t>template&lt;&gt; char* sum(char* a, char* b)</a:t>
            </a:r>
            <a:endParaRPr lang="zh-CN" altLang="zh-CN" sz="2200" kern="100" dirty="0">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sz="2600"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sz="2600"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64</a:t>
            </a:fld>
            <a:endParaRPr lang="en-US" altLang="zh-CN" dirty="0"/>
          </a:p>
        </p:txBody>
      </p:sp>
    </p:spTree>
    <p:extLst>
      <p:ext uri="{BB962C8B-B14F-4D97-AF65-F5344CB8AC3E}">
        <p14:creationId xmlns:p14="http://schemas.microsoft.com/office/powerpoint/2010/main" val="12059261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EFBE7-805C-46B8-80A0-B674E214156F}"/>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函数模板特化</a:t>
            </a:r>
          </a:p>
        </p:txBody>
      </p:sp>
      <p:sp>
        <p:nvSpPr>
          <p:cNvPr id="4" name="文本框 3">
            <a:extLst>
              <a:ext uri="{FF2B5EF4-FFF2-40B4-BE49-F238E27FC236}">
                <a16:creationId xmlns:a16="http://schemas.microsoft.com/office/drawing/2014/main" id="{83960E47-7DD1-42F2-9E67-4F61C7B2A00E}"/>
              </a:ext>
            </a:extLst>
          </p:cNvPr>
          <p:cNvSpPr txBox="1"/>
          <p:nvPr/>
        </p:nvSpPr>
        <p:spPr>
          <a:xfrm>
            <a:off x="305920" y="1585829"/>
            <a:ext cx="5637680" cy="4801314"/>
          </a:xfrm>
          <a:prstGeom prst="rect">
            <a:avLst/>
          </a:prstGeom>
          <a:noFill/>
        </p:spPr>
        <p:txBody>
          <a:bodyPr wrap="square" rtlCol="0">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&lt;iostream&gt;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endParaRPr lang="en-US" altLang="zh-CN" dirty="0">
              <a:solidFill>
                <a:srgbClr val="C00000"/>
              </a:solidFill>
              <a:latin typeface="Consolas" panose="020B0609020204030204" pitchFamily="49" charset="0"/>
            </a:endParaRPr>
          </a:p>
          <a:p>
            <a:endParaRPr lang="en-US" altLang="zh-CN" dirty="0">
              <a:solidFill>
                <a:srgbClr val="C00000"/>
              </a:solidFill>
              <a:latin typeface="Consolas" panose="020B0609020204030204" pitchFamily="49" charset="0"/>
            </a:endParaRPr>
          </a:p>
          <a:p>
            <a:r>
              <a:rPr lang="en-US" altLang="zh-CN" dirty="0">
                <a:solidFill>
                  <a:srgbClr val="C00000"/>
                </a:solidFill>
                <a:latin typeface="Consolas" panose="020B0609020204030204" pitchFamily="49" charset="0"/>
              </a:rPr>
              <a:t>template</a:t>
            </a:r>
            <a:r>
              <a:rPr lang="en-US" altLang="zh-CN" dirty="0">
                <a:latin typeface="Consolas" panose="020B0609020204030204" pitchFamily="49" charset="0"/>
              </a:rPr>
              <a:t>&lt;</a:t>
            </a:r>
            <a:r>
              <a:rPr lang="en-US" altLang="zh-CN" dirty="0">
                <a:solidFill>
                  <a:srgbClr val="C00000"/>
                </a:solidFill>
                <a:latin typeface="Consolas" panose="020B0609020204030204" pitchFamily="49" charset="0"/>
              </a:rPr>
              <a:t>class</a:t>
            </a:r>
            <a:r>
              <a:rPr lang="en-US" altLang="zh-CN" dirty="0">
                <a:latin typeface="Consolas" panose="020B0609020204030204" pitchFamily="49" charset="0"/>
              </a:rPr>
              <a:t> T&gt;</a:t>
            </a:r>
          </a:p>
          <a:p>
            <a:r>
              <a:rPr lang="fr-FR" altLang="zh-CN" dirty="0">
                <a:latin typeface="Consolas" panose="020B0609020204030204" pitchFamily="49" charset="0"/>
              </a:rPr>
              <a:t>T div2(</a:t>
            </a:r>
            <a:r>
              <a:rPr lang="fr-FR" altLang="zh-CN" dirty="0">
                <a:solidFill>
                  <a:srgbClr val="C00000"/>
                </a:solidFill>
                <a:latin typeface="Consolas" panose="020B0609020204030204" pitchFamily="49" charset="0"/>
              </a:rPr>
              <a:t>const</a:t>
            </a:r>
            <a:r>
              <a:rPr lang="fr-FR" altLang="zh-CN" dirty="0">
                <a:latin typeface="Consolas" panose="020B0609020204030204" pitchFamily="49" charset="0"/>
              </a:rPr>
              <a:t> T&amp; val)</a:t>
            </a:r>
          </a:p>
          <a:p>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"using template"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a:t>
            </a:r>
            <a:r>
              <a:rPr lang="en-US" altLang="zh-CN" dirty="0" err="1">
                <a:latin typeface="Consolas" panose="020B0609020204030204" pitchFamily="49" charset="0"/>
              </a:rPr>
              <a:t>val</a:t>
            </a:r>
            <a:r>
              <a:rPr lang="en-US" altLang="zh-CN" dirty="0">
                <a:latin typeface="Consolas" panose="020B0609020204030204" pitchFamily="49" charset="0"/>
              </a:rPr>
              <a:t> / 2;</a:t>
            </a:r>
          </a:p>
          <a:p>
            <a:r>
              <a:rPr lang="en-US" altLang="zh-CN" dirty="0">
                <a:latin typeface="Consolas" panose="020B0609020204030204" pitchFamily="49" charset="0"/>
              </a:rPr>
              <a:t>}</a:t>
            </a:r>
          </a:p>
          <a:p>
            <a:endParaRPr lang="zh-CN" altLang="en-US" dirty="0">
              <a:latin typeface="Consolas" panose="020B0609020204030204" pitchFamily="49" charset="0"/>
            </a:endParaRPr>
          </a:p>
          <a:p>
            <a:r>
              <a:rPr lang="en-US" altLang="zh-CN" dirty="0">
                <a:solidFill>
                  <a:srgbClr val="C00000"/>
                </a:solidFill>
                <a:latin typeface="Consolas" panose="020B0609020204030204" pitchFamily="49" charset="0"/>
              </a:rPr>
              <a:t>template</a:t>
            </a:r>
            <a:r>
              <a:rPr lang="en-US" altLang="zh-CN" dirty="0">
                <a:latin typeface="Consolas" panose="020B0609020204030204" pitchFamily="49" charset="0"/>
              </a:rPr>
              <a:t>&lt;&gt;</a:t>
            </a:r>
          </a:p>
          <a:p>
            <a:r>
              <a:rPr lang="en-US" altLang="zh-CN" dirty="0">
                <a:solidFill>
                  <a:srgbClr val="C00000"/>
                </a:solidFill>
                <a:latin typeface="Consolas" panose="020B0609020204030204" pitchFamily="49" charset="0"/>
              </a:rPr>
              <a:t>int</a:t>
            </a:r>
            <a:r>
              <a:rPr lang="en-US" altLang="zh-CN" dirty="0">
                <a:latin typeface="Consolas" panose="020B0609020204030204" pitchFamily="49" charset="0"/>
              </a:rPr>
              <a:t> div2(</a:t>
            </a:r>
            <a:r>
              <a:rPr lang="en-US" altLang="zh-CN" dirty="0">
                <a:solidFill>
                  <a:srgbClr val="C00000"/>
                </a:solidFill>
                <a:latin typeface="Consolas" panose="020B0609020204030204" pitchFamily="49" charset="0"/>
              </a:rPr>
              <a:t>const</a:t>
            </a:r>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int</a:t>
            </a:r>
            <a:r>
              <a:rPr lang="en-US" altLang="zh-CN" dirty="0">
                <a:latin typeface="Consolas" panose="020B0609020204030204" pitchFamily="49" charset="0"/>
              </a:rPr>
              <a:t>&amp; </a:t>
            </a:r>
            <a:r>
              <a:rPr lang="en-US" altLang="zh-CN" dirty="0" err="1">
                <a:latin typeface="Consolas" panose="020B0609020204030204" pitchFamily="49" charset="0"/>
              </a:rPr>
              <a:t>val</a:t>
            </a:r>
            <a:r>
              <a:rPr lang="en-US" altLang="zh-CN" dirty="0">
                <a:latin typeface="Consolas" panose="020B0609020204030204" pitchFamily="49" charset="0"/>
              </a:rPr>
              <a:t>)</a:t>
            </a:r>
            <a:r>
              <a:rPr lang="en-US" altLang="zh-CN" dirty="0">
                <a:solidFill>
                  <a:schemeClr val="accent6">
                    <a:lumMod val="75000"/>
                  </a:schemeClr>
                </a:solidFill>
                <a:latin typeface="Consolas" panose="020B0609020204030204" pitchFamily="49" charset="0"/>
              </a:rPr>
              <a:t> //</a:t>
            </a:r>
            <a:r>
              <a:rPr lang="zh-CN" altLang="en-US" dirty="0">
                <a:solidFill>
                  <a:schemeClr val="accent6">
                    <a:lumMod val="75000"/>
                  </a:schemeClr>
                </a:solidFill>
                <a:latin typeface="Consolas" panose="020B0609020204030204" pitchFamily="49" charset="0"/>
              </a:rPr>
              <a:t>函数模板特化</a:t>
            </a:r>
            <a:endParaRPr lang="en-US" altLang="zh-CN" dirty="0">
              <a:latin typeface="Consolas" panose="020B0609020204030204" pitchFamily="49" charset="0"/>
            </a:endParaRPr>
          </a:p>
          <a:p>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"better solution!"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a:t>
            </a:r>
            <a:r>
              <a:rPr lang="en-US" altLang="zh-CN" dirty="0" err="1">
                <a:latin typeface="Consolas" panose="020B0609020204030204" pitchFamily="49" charset="0"/>
              </a:rPr>
              <a:t>val</a:t>
            </a:r>
            <a:r>
              <a:rPr lang="en-US" altLang="zh-CN" dirty="0">
                <a:latin typeface="Consolas" panose="020B0609020204030204" pitchFamily="49" charset="0"/>
              </a:rPr>
              <a:t> &gt;&gt; 1; </a:t>
            </a:r>
            <a:r>
              <a:rPr lang="en-US" altLang="zh-CN" dirty="0">
                <a:solidFill>
                  <a:schemeClr val="accent6">
                    <a:lumMod val="75000"/>
                  </a:schemeClr>
                </a:solidFill>
                <a:latin typeface="Consolas" panose="020B0609020204030204" pitchFamily="49" charset="0"/>
              </a:rPr>
              <a:t>//</a:t>
            </a:r>
            <a:r>
              <a:rPr lang="zh-CN" altLang="en-US" dirty="0">
                <a:solidFill>
                  <a:schemeClr val="accent6">
                    <a:lumMod val="75000"/>
                  </a:schemeClr>
                </a:solidFill>
                <a:latin typeface="Consolas" panose="020B0609020204030204" pitchFamily="49" charset="0"/>
              </a:rPr>
              <a:t>右移取代除以</a:t>
            </a:r>
            <a:r>
              <a:rPr lang="en-US" altLang="zh-CN" dirty="0">
                <a:solidFill>
                  <a:schemeClr val="accent6">
                    <a:lumMod val="75000"/>
                  </a:schemeClr>
                </a:solidFill>
                <a:latin typeface="Consolas" panose="020B0609020204030204" pitchFamily="49" charset="0"/>
              </a:rPr>
              <a:t>2</a:t>
            </a:r>
          </a:p>
          <a:p>
            <a:r>
              <a:rPr lang="en-US" altLang="zh-CN" dirty="0">
                <a:latin typeface="Consolas" panose="020B0609020204030204" pitchFamily="49" charset="0"/>
              </a:rPr>
              <a:t>}</a:t>
            </a:r>
          </a:p>
          <a:p>
            <a:endParaRPr lang="zh-CN" altLang="en-US" dirty="0">
              <a:latin typeface="Consolas" panose="020B0609020204030204" pitchFamily="49" charset="0"/>
            </a:endParaRPr>
          </a:p>
        </p:txBody>
      </p:sp>
      <p:sp>
        <p:nvSpPr>
          <p:cNvPr id="5" name="文本框 4">
            <a:extLst>
              <a:ext uri="{FF2B5EF4-FFF2-40B4-BE49-F238E27FC236}">
                <a16:creationId xmlns:a16="http://schemas.microsoft.com/office/drawing/2014/main" id="{004CE2AA-01B1-4410-9329-927C17B69EE9}"/>
              </a:ext>
            </a:extLst>
          </p:cNvPr>
          <p:cNvSpPr txBox="1"/>
          <p:nvPr/>
        </p:nvSpPr>
        <p:spPr>
          <a:xfrm>
            <a:off x="5429438" y="1776758"/>
            <a:ext cx="3730508" cy="1477328"/>
          </a:xfrm>
          <a:prstGeom prst="rect">
            <a:avLst/>
          </a:prstGeom>
          <a:noFill/>
        </p:spPr>
        <p:txBody>
          <a:bodyPr wrap="none" rtlCol="0">
            <a:spAutoFit/>
          </a:bodyPr>
          <a:lstStyle/>
          <a:p>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main() {</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&lt;&lt;div2(1.5)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&lt;&lt;div2(2)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return 0;</a:t>
            </a:r>
          </a:p>
          <a:p>
            <a:r>
              <a:rPr lang="en-US" altLang="zh-CN" dirty="0">
                <a:latin typeface="Consolas" panose="020B0609020204030204" pitchFamily="49" charset="0"/>
              </a:rPr>
              <a:t>}</a:t>
            </a:r>
            <a:endParaRPr lang="zh-CN" altLang="en-US" dirty="0">
              <a:latin typeface="Consolas" panose="020B0609020204030204" pitchFamily="49" charset="0"/>
            </a:endParaRPr>
          </a:p>
        </p:txBody>
      </p:sp>
      <p:sp>
        <p:nvSpPr>
          <p:cNvPr id="6" name="矩形 5">
            <a:extLst>
              <a:ext uri="{FF2B5EF4-FFF2-40B4-BE49-F238E27FC236}">
                <a16:creationId xmlns:a16="http://schemas.microsoft.com/office/drawing/2014/main" id="{DEEB06DF-E051-47C5-BD32-5770386C7D87}"/>
              </a:ext>
            </a:extLst>
          </p:cNvPr>
          <p:cNvSpPr/>
          <p:nvPr/>
        </p:nvSpPr>
        <p:spPr>
          <a:xfrm>
            <a:off x="6205014" y="4670244"/>
            <a:ext cx="3168352" cy="1200329"/>
          </a:xfrm>
          <a:prstGeom prst="rect">
            <a:avLst/>
          </a:prstGeom>
        </p:spPr>
        <p:txBody>
          <a:bodyPr wrap="square">
            <a:spAutoFit/>
          </a:bodyPr>
          <a:lstStyle/>
          <a:p>
            <a:r>
              <a:rPr lang="en-US" altLang="zh-CN" b="1" dirty="0">
                <a:solidFill>
                  <a:srgbClr val="00B050"/>
                </a:solidFill>
                <a:latin typeface="AndaleMono" charset="0"/>
              </a:rPr>
              <a:t>using template</a:t>
            </a:r>
          </a:p>
          <a:p>
            <a:r>
              <a:rPr lang="en-US" altLang="zh-CN" b="1" dirty="0">
                <a:solidFill>
                  <a:srgbClr val="00B050"/>
                </a:solidFill>
                <a:latin typeface="AndaleMono" charset="0"/>
              </a:rPr>
              <a:t>0.75</a:t>
            </a:r>
          </a:p>
          <a:p>
            <a:r>
              <a:rPr lang="en-US" altLang="zh-CN" b="1" dirty="0">
                <a:solidFill>
                  <a:srgbClr val="00B050"/>
                </a:solidFill>
                <a:latin typeface="AndaleMono" charset="0"/>
              </a:rPr>
              <a:t>better solution!</a:t>
            </a:r>
          </a:p>
          <a:p>
            <a:r>
              <a:rPr lang="en-US" altLang="zh-CN" b="1" dirty="0">
                <a:solidFill>
                  <a:srgbClr val="00B050"/>
                </a:solidFill>
                <a:latin typeface="AndaleMono" charset="0"/>
              </a:rPr>
              <a:t>1</a:t>
            </a:r>
          </a:p>
        </p:txBody>
      </p:sp>
      <p:sp>
        <p:nvSpPr>
          <p:cNvPr id="7" name="文本框 6">
            <a:extLst>
              <a:ext uri="{FF2B5EF4-FFF2-40B4-BE49-F238E27FC236}">
                <a16:creationId xmlns:a16="http://schemas.microsoft.com/office/drawing/2014/main" id="{20A8EFEE-1E01-45CD-B2AA-836FDF1728C2}"/>
              </a:ext>
            </a:extLst>
          </p:cNvPr>
          <p:cNvSpPr txBox="1"/>
          <p:nvPr/>
        </p:nvSpPr>
        <p:spPr>
          <a:xfrm>
            <a:off x="6274690" y="4208579"/>
            <a:ext cx="1833922" cy="461665"/>
          </a:xfrm>
          <a:prstGeom prst="rect">
            <a:avLst/>
          </a:prstGeom>
          <a:solidFill>
            <a:srgbClr val="FFFF00"/>
          </a:solidFill>
        </p:spPr>
        <p:txBody>
          <a:bodyPr wrap="square" rtlCol="0">
            <a:spAutoFit/>
          </a:bodyPr>
          <a:lstStyle/>
          <a:p>
            <a:r>
              <a:rPr kumimoji="1" lang="zh-CN" altLang="en-US" sz="2400" b="1" dirty="0"/>
              <a:t>运行结果</a:t>
            </a:r>
          </a:p>
        </p:txBody>
      </p:sp>
    </p:spTree>
    <p:extLst>
      <p:ext uri="{BB962C8B-B14F-4D97-AF65-F5344CB8AC3E}">
        <p14:creationId xmlns:p14="http://schemas.microsoft.com/office/powerpoint/2010/main" val="19132704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函数模板特化</a:t>
            </a:r>
          </a:p>
        </p:txBody>
      </p:sp>
      <p:sp>
        <p:nvSpPr>
          <p:cNvPr id="3" name="内容占位符 2"/>
          <p:cNvSpPr>
            <a:spLocks noGrp="1"/>
          </p:cNvSpPr>
          <p:nvPr>
            <p:ph idx="1"/>
          </p:nvPr>
        </p:nvSpPr>
        <p:spPr>
          <a:xfrm>
            <a:off x="548097" y="1552236"/>
            <a:ext cx="8047806" cy="4804115"/>
          </a:xfrm>
        </p:spPr>
        <p:txBody>
          <a:bodyPr>
            <a:noAutofit/>
          </a:bodyPr>
          <a:lstStyle/>
          <a:p>
            <a:pPr>
              <a:lnSpc>
                <a:spcPct val="100000"/>
              </a:lnSpc>
              <a:buSzPct val="75000"/>
              <a:buFont typeface="Wingdings" panose="05000000000000000000" pitchFamily="2" charset="2"/>
              <a:buChar char="n"/>
            </a:pPr>
            <a:r>
              <a:rPr lang="zh-CN" altLang="en-US" sz="2600" b="1" kern="100" dirty="0">
                <a:solidFill>
                  <a:srgbClr val="003366"/>
                </a:solidFill>
                <a:latin typeface="华文楷体" panose="02010600040101010101" pitchFamily="2" charset="-122"/>
                <a:ea typeface="华文楷体" panose="02010600040101010101" pitchFamily="2" charset="-122"/>
                <a:cs typeface="STKaiti" charset="-122"/>
              </a:rPr>
              <a:t>注意：对于</a:t>
            </a:r>
            <a:r>
              <a:rPr lang="zh-CN" altLang="zh-CN" sz="2600" b="1" kern="100" dirty="0">
                <a:solidFill>
                  <a:srgbClr val="FF0000"/>
                </a:solidFill>
                <a:latin typeface="华文楷体" panose="02010600040101010101" pitchFamily="2" charset="-122"/>
                <a:ea typeface="华文楷体" panose="02010600040101010101" pitchFamily="2" charset="-122"/>
                <a:cs typeface="STKaiti" charset="-122"/>
              </a:rPr>
              <a:t>函数模板</a:t>
            </a:r>
            <a:r>
              <a:rPr lang="zh-CN" altLang="zh-CN" sz="2600" b="1" kern="100" dirty="0">
                <a:solidFill>
                  <a:srgbClr val="003366"/>
                </a:solidFill>
                <a:latin typeface="华文楷体" panose="02010600040101010101" pitchFamily="2" charset="-122"/>
                <a:ea typeface="华文楷体" panose="02010600040101010101" pitchFamily="2" charset="-122"/>
                <a:cs typeface="STKaiti" charset="-122"/>
              </a:rPr>
              <a:t>，如果有多个模板参数 ，则特化时必须提供所有参数的特例类型，</a:t>
            </a:r>
            <a:r>
              <a:rPr lang="zh-CN" altLang="zh-CN" sz="2600" b="1" kern="100" dirty="0">
                <a:solidFill>
                  <a:srgbClr val="FF0000"/>
                </a:solidFill>
                <a:latin typeface="华文楷体" panose="02010600040101010101" pitchFamily="2" charset="-122"/>
                <a:ea typeface="华文楷体" panose="02010600040101010101" pitchFamily="2" charset="-122"/>
                <a:cs typeface="STKaiti" charset="-122"/>
              </a:rPr>
              <a:t>不能部分特化</a:t>
            </a:r>
            <a:r>
              <a:rPr lang="zh-CN" altLang="en-US" sz="2600"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sz="2600"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sz="2600" b="1" kern="100" dirty="0">
                <a:solidFill>
                  <a:srgbClr val="003366"/>
                </a:solidFill>
                <a:latin typeface="华文楷体" panose="02010600040101010101" pitchFamily="2" charset="-122"/>
                <a:ea typeface="华文楷体" panose="02010600040101010101" pitchFamily="2" charset="-122"/>
                <a:cs typeface="STKaiti" charset="-122"/>
              </a:rPr>
              <a:t>但可以用重载来替代部分特化。</a:t>
            </a:r>
            <a:endParaRPr lang="en-US" altLang="zh-CN" sz="2600"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sz="2600"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sz="2600"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66</a:t>
            </a:fld>
            <a:endParaRPr lang="en-US" altLang="zh-CN" dirty="0"/>
          </a:p>
        </p:txBody>
      </p:sp>
    </p:spTree>
    <p:extLst>
      <p:ext uri="{BB962C8B-B14F-4D97-AF65-F5344CB8AC3E}">
        <p14:creationId xmlns:p14="http://schemas.microsoft.com/office/powerpoint/2010/main" val="4813416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EFBE7-805C-46B8-80A0-B674E214156F}"/>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函数模板特化</a:t>
            </a:r>
          </a:p>
        </p:txBody>
      </p:sp>
      <p:sp>
        <p:nvSpPr>
          <p:cNvPr id="4" name="文本框 3">
            <a:extLst>
              <a:ext uri="{FF2B5EF4-FFF2-40B4-BE49-F238E27FC236}">
                <a16:creationId xmlns:a16="http://schemas.microsoft.com/office/drawing/2014/main" id="{83960E47-7DD1-42F2-9E67-4F61C7B2A00E}"/>
              </a:ext>
            </a:extLst>
          </p:cNvPr>
          <p:cNvSpPr txBox="1"/>
          <p:nvPr/>
        </p:nvSpPr>
        <p:spPr>
          <a:xfrm>
            <a:off x="202623" y="1565998"/>
            <a:ext cx="8016587" cy="4801314"/>
          </a:xfrm>
          <a:prstGeom prst="rect">
            <a:avLst/>
          </a:prstGeom>
          <a:noFill/>
        </p:spPr>
        <p:txBody>
          <a:bodyPr wrap="square" rtlCol="0">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&lt;iostream&gt;</a:t>
            </a:r>
            <a:endParaRPr lang="en-US" altLang="zh-CN" dirty="0">
              <a:solidFill>
                <a:srgbClr val="C00000"/>
              </a:solidFill>
              <a:latin typeface="Consolas" panose="020B0609020204030204" pitchFamily="49"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endParaRPr lang="en-US" altLang="zh-CN" dirty="0">
              <a:solidFill>
                <a:srgbClr val="C00000"/>
              </a:solidFill>
              <a:latin typeface="Consolas" panose="020B0609020204030204" pitchFamily="49" charset="0"/>
            </a:endParaRPr>
          </a:p>
          <a:p>
            <a:endParaRPr lang="en-US" altLang="zh-CN" dirty="0">
              <a:solidFill>
                <a:srgbClr val="C00000"/>
              </a:solidFill>
              <a:latin typeface="Consolas" panose="020B0609020204030204" pitchFamily="49" charset="0"/>
            </a:endParaRPr>
          </a:p>
          <a:p>
            <a:r>
              <a:rPr lang="en-US" altLang="zh-CN" dirty="0">
                <a:solidFill>
                  <a:srgbClr val="C00000"/>
                </a:solidFill>
                <a:latin typeface="Consolas" panose="020B0609020204030204" pitchFamily="49" charset="0"/>
              </a:rPr>
              <a:t>template</a:t>
            </a:r>
            <a:r>
              <a:rPr lang="en-US" altLang="zh-CN" dirty="0">
                <a:latin typeface="Consolas" panose="020B0609020204030204" pitchFamily="49" charset="0"/>
              </a:rPr>
              <a:t>&lt;</a:t>
            </a:r>
            <a:r>
              <a:rPr lang="en-US" altLang="zh-CN" dirty="0">
                <a:solidFill>
                  <a:srgbClr val="C00000"/>
                </a:solidFill>
                <a:latin typeface="Consolas" panose="020B0609020204030204" pitchFamily="49" charset="0"/>
              </a:rPr>
              <a:t>class</a:t>
            </a:r>
            <a:r>
              <a:rPr lang="en-US" altLang="zh-CN" dirty="0">
                <a:latin typeface="Consolas" panose="020B0609020204030204" pitchFamily="49" charset="0"/>
              </a:rPr>
              <a:t> T, </a:t>
            </a:r>
            <a:r>
              <a:rPr lang="en-US" altLang="zh-CN" dirty="0">
                <a:solidFill>
                  <a:srgbClr val="C00000"/>
                </a:solidFill>
                <a:latin typeface="Consolas" panose="020B0609020204030204" pitchFamily="49" charset="0"/>
              </a:rPr>
              <a:t>class</a:t>
            </a:r>
            <a:r>
              <a:rPr lang="en-US" altLang="zh-CN" dirty="0">
                <a:latin typeface="Consolas" panose="020B0609020204030204" pitchFamily="49" charset="0"/>
              </a:rPr>
              <a:t> A&gt;</a:t>
            </a:r>
          </a:p>
          <a:p>
            <a:r>
              <a:rPr lang="fr-FR" altLang="zh-CN" dirty="0">
                <a:latin typeface="Consolas" panose="020B0609020204030204" pitchFamily="49" charset="0"/>
              </a:rPr>
              <a:t>T sum(</a:t>
            </a:r>
            <a:r>
              <a:rPr lang="fr-FR" altLang="zh-CN" dirty="0">
                <a:solidFill>
                  <a:srgbClr val="C00000"/>
                </a:solidFill>
                <a:latin typeface="Consolas" panose="020B0609020204030204" pitchFamily="49" charset="0"/>
              </a:rPr>
              <a:t>const</a:t>
            </a:r>
            <a:r>
              <a:rPr lang="fr-FR" altLang="zh-CN" dirty="0">
                <a:latin typeface="Consolas" panose="020B0609020204030204" pitchFamily="49" charset="0"/>
              </a:rPr>
              <a:t> A&amp; val1,</a:t>
            </a:r>
            <a:r>
              <a:rPr lang="fr-FR" altLang="zh-CN" dirty="0">
                <a:solidFill>
                  <a:srgbClr val="C00000"/>
                </a:solidFill>
                <a:latin typeface="Consolas" panose="020B0609020204030204" pitchFamily="49" charset="0"/>
              </a:rPr>
              <a:t> const</a:t>
            </a:r>
            <a:r>
              <a:rPr lang="fr-FR" altLang="zh-CN" dirty="0">
                <a:latin typeface="Consolas" panose="020B0609020204030204" pitchFamily="49" charset="0"/>
              </a:rPr>
              <a:t> A&amp; val2)</a:t>
            </a:r>
          </a:p>
          <a:p>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"using template"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T(val1 + val2);</a:t>
            </a:r>
          </a:p>
          <a:p>
            <a:r>
              <a:rPr lang="en-US" altLang="zh-CN" dirty="0">
                <a:latin typeface="Consolas" panose="020B0609020204030204" pitchFamily="49" charset="0"/>
              </a:rPr>
              <a:t>}</a:t>
            </a:r>
          </a:p>
          <a:p>
            <a:endParaRPr lang="zh-CN" altLang="en-US" dirty="0">
              <a:latin typeface="Consolas" panose="020B0609020204030204" pitchFamily="49" charset="0"/>
            </a:endParaRPr>
          </a:p>
          <a:p>
            <a:r>
              <a:rPr lang="en-US" altLang="zh-CN" dirty="0">
                <a:solidFill>
                  <a:srgbClr val="C00000"/>
                </a:solidFill>
                <a:latin typeface="Consolas" panose="020B0609020204030204" pitchFamily="49" charset="0"/>
              </a:rPr>
              <a:t>template</a:t>
            </a:r>
            <a:r>
              <a:rPr lang="en-US" altLang="zh-CN" dirty="0">
                <a:latin typeface="Consolas" panose="020B0609020204030204" pitchFamily="49" charset="0"/>
              </a:rPr>
              <a:t>&lt;</a:t>
            </a:r>
            <a:r>
              <a:rPr lang="en-US" altLang="zh-CN" dirty="0">
                <a:solidFill>
                  <a:srgbClr val="C00000"/>
                </a:solidFill>
                <a:latin typeface="Consolas" panose="020B0609020204030204" pitchFamily="49" charset="0"/>
              </a:rPr>
              <a:t>class</a:t>
            </a:r>
            <a:r>
              <a:rPr lang="en-US" altLang="zh-CN" dirty="0">
                <a:latin typeface="Consolas" panose="020B0609020204030204" pitchFamily="49" charset="0"/>
              </a:rPr>
              <a:t> A&gt;</a:t>
            </a:r>
          </a:p>
          <a:p>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a:t>
            </a:r>
            <a:r>
              <a:rPr lang="fr-FR" altLang="zh-CN" dirty="0">
                <a:latin typeface="Consolas" panose="020B0609020204030204" pitchFamily="49" charset="0"/>
              </a:rPr>
              <a:t>sum(</a:t>
            </a:r>
            <a:r>
              <a:rPr lang="fr-FR" altLang="zh-CN" dirty="0">
                <a:solidFill>
                  <a:srgbClr val="C00000"/>
                </a:solidFill>
                <a:latin typeface="Consolas" panose="020B0609020204030204" pitchFamily="49" charset="0"/>
              </a:rPr>
              <a:t>const</a:t>
            </a:r>
            <a:r>
              <a:rPr lang="fr-FR" altLang="zh-CN" dirty="0">
                <a:latin typeface="Consolas" panose="020B0609020204030204" pitchFamily="49" charset="0"/>
              </a:rPr>
              <a:t> A&amp; val1,</a:t>
            </a:r>
            <a:r>
              <a:rPr lang="fr-FR" altLang="zh-CN" dirty="0">
                <a:solidFill>
                  <a:srgbClr val="C00000"/>
                </a:solidFill>
                <a:latin typeface="Consolas" panose="020B0609020204030204" pitchFamily="49" charset="0"/>
              </a:rPr>
              <a:t> const</a:t>
            </a:r>
            <a:r>
              <a:rPr lang="fr-FR" altLang="zh-CN" dirty="0">
                <a:latin typeface="Consolas" panose="020B0609020204030204" pitchFamily="49" charset="0"/>
              </a:rPr>
              <a:t> A&amp; val2)</a:t>
            </a:r>
          </a:p>
          <a:p>
            <a:r>
              <a:rPr lang="en-US" altLang="zh-CN" dirty="0">
                <a:latin typeface="Consolas" panose="020B0609020204030204" pitchFamily="49" charset="0"/>
              </a:rPr>
              <a:t>{   </a:t>
            </a:r>
            <a:r>
              <a:rPr lang="en-US" altLang="zh-CN" dirty="0">
                <a:solidFill>
                  <a:schemeClr val="accent6">
                    <a:lumMod val="75000"/>
                  </a:schemeClr>
                </a:solidFill>
                <a:latin typeface="Consolas" panose="020B0609020204030204" pitchFamily="49" charset="0"/>
              </a:rPr>
              <a:t>//</a:t>
            </a:r>
            <a:r>
              <a:rPr lang="zh-CN" altLang="en-US" dirty="0">
                <a:solidFill>
                  <a:schemeClr val="accent6">
                    <a:lumMod val="75000"/>
                  </a:schemeClr>
                </a:solidFill>
                <a:latin typeface="Consolas" panose="020B0609020204030204" pitchFamily="49" charset="0"/>
              </a:rPr>
              <a:t>不是部分特化，而是重载函数</a:t>
            </a:r>
            <a:endParaRPr lang="en-US" altLang="zh-CN" dirty="0">
              <a:latin typeface="Consolas" panose="020B0609020204030204" pitchFamily="49" charset="0"/>
            </a:endParaRP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"overload"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rPr>
              <a:t> </a:t>
            </a:r>
            <a:r>
              <a:rPr lang="en-US" altLang="zh-CN" dirty="0" err="1">
                <a:latin typeface="Consolas" panose="020B0609020204030204" pitchFamily="49" charset="0"/>
              </a:rPr>
              <a:t>int</a:t>
            </a:r>
            <a:r>
              <a:rPr lang="en-US" altLang="zh-CN" dirty="0">
                <a:latin typeface="Consolas" panose="020B0609020204030204" pitchFamily="49" charset="0"/>
              </a:rPr>
              <a:t>(val1 + val2);</a:t>
            </a:r>
          </a:p>
          <a:p>
            <a:r>
              <a:rPr lang="en-US" altLang="zh-CN" dirty="0">
                <a:latin typeface="Consolas" panose="020B0609020204030204" pitchFamily="49" charset="0"/>
              </a:rPr>
              <a:t>}</a:t>
            </a:r>
          </a:p>
          <a:p>
            <a:endParaRPr lang="en-US" altLang="zh-CN" dirty="0">
              <a:latin typeface="Consolas" panose="020B0609020204030204" pitchFamily="49" charset="0"/>
            </a:endParaRPr>
          </a:p>
        </p:txBody>
      </p:sp>
      <p:sp>
        <p:nvSpPr>
          <p:cNvPr id="6" name="文本框 5">
            <a:extLst>
              <a:ext uri="{FF2B5EF4-FFF2-40B4-BE49-F238E27FC236}">
                <a16:creationId xmlns:a16="http://schemas.microsoft.com/office/drawing/2014/main" id="{004CE2AA-01B1-4410-9329-927C17B69EE9}"/>
              </a:ext>
            </a:extLst>
          </p:cNvPr>
          <p:cNvSpPr txBox="1"/>
          <p:nvPr/>
        </p:nvSpPr>
        <p:spPr>
          <a:xfrm>
            <a:off x="5139435" y="1690689"/>
            <a:ext cx="4110421" cy="2585323"/>
          </a:xfrm>
          <a:prstGeom prst="rect">
            <a:avLst/>
          </a:prstGeom>
          <a:noFill/>
        </p:spPr>
        <p:txBody>
          <a:bodyPr wrap="none" rtlCol="0">
            <a:spAutoFit/>
          </a:bodyPr>
          <a:lstStyle/>
          <a:p>
            <a:r>
              <a:rPr lang="en-US" altLang="zh-CN" dirty="0" err="1">
                <a:solidFill>
                  <a:srgbClr val="C00000"/>
                </a:solidFill>
                <a:latin typeface="Consolas" panose="020B0609020204030204" pitchFamily="49" charset="0"/>
              </a:rPr>
              <a:t>int</a:t>
            </a:r>
            <a:r>
              <a:rPr lang="en-US" altLang="zh-CN" dirty="0">
                <a:solidFill>
                  <a:srgbClr val="C00000"/>
                </a:solidFill>
                <a:latin typeface="Consolas" panose="020B0609020204030204" pitchFamily="49" charset="0"/>
              </a:rPr>
              <a:t> </a:t>
            </a:r>
            <a:r>
              <a:rPr lang="en-US" altLang="zh-CN" dirty="0">
                <a:latin typeface="Consolas" panose="020B0609020204030204" pitchFamily="49" charset="0"/>
              </a:rPr>
              <a:t>main()</a:t>
            </a:r>
          </a:p>
          <a:p>
            <a:r>
              <a:rPr lang="en-US" altLang="zh-CN" dirty="0">
                <a:latin typeface="Consolas" panose="020B0609020204030204" pitchFamily="49" charset="0"/>
              </a:rPr>
              <a:t>{</a:t>
            </a:r>
          </a:p>
          <a:p>
            <a:r>
              <a:rPr lang="en-US" altLang="zh-CN" dirty="0">
                <a:latin typeface="Consolas" panose="020B0609020204030204" pitchFamily="49" charset="0"/>
              </a:rPr>
              <a:t>    float y = sum&lt;float, float&gt;</a:t>
            </a:r>
          </a:p>
          <a:p>
            <a:r>
              <a:rPr lang="en-US" altLang="zh-CN" dirty="0">
                <a:latin typeface="Consolas" panose="020B0609020204030204" pitchFamily="49" charset="0"/>
              </a:rPr>
              <a:t>                (1.4, 2.4);</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y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a:t>
            </a:r>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rPr>
              <a:t> x = sum(1, 2);</a:t>
            </a:r>
          </a:p>
          <a:p>
            <a:r>
              <a:rPr lang="en-US" altLang="zh-CN" dirty="0">
                <a:latin typeface="Consolas" panose="020B0609020204030204" pitchFamily="49" charset="0"/>
              </a:rPr>
              <a:t>    </a:t>
            </a:r>
            <a:r>
              <a:rPr lang="en-US" altLang="zh-CN" dirty="0" err="1">
                <a:latin typeface="Consolas" panose="020B0609020204030204" pitchFamily="49" charset="0"/>
              </a:rPr>
              <a:t>cout</a:t>
            </a:r>
            <a:r>
              <a:rPr lang="en-US" altLang="zh-CN" dirty="0">
                <a:latin typeface="Consolas" panose="020B0609020204030204" pitchFamily="49" charset="0"/>
              </a:rPr>
              <a:t> &lt;&lt; x &lt;&lt; </a:t>
            </a:r>
            <a:r>
              <a:rPr lang="en-US" altLang="zh-CN" dirty="0" err="1">
                <a:latin typeface="Consolas" panose="020B0609020204030204" pitchFamily="49" charset="0"/>
              </a:rPr>
              <a:t>endl</a:t>
            </a:r>
            <a:r>
              <a:rPr lang="en-US" altLang="zh-CN" dirty="0">
                <a:latin typeface="Consolas" panose="020B0609020204030204" pitchFamily="49" charset="0"/>
              </a:rPr>
              <a:t>;</a:t>
            </a:r>
          </a:p>
          <a:p>
            <a:r>
              <a:rPr lang="en-US" altLang="zh-CN" dirty="0">
                <a:latin typeface="Consolas" panose="020B0609020204030204" pitchFamily="49" charset="0"/>
              </a:rPr>
              <a:t>    return 0;</a:t>
            </a:r>
          </a:p>
          <a:p>
            <a:r>
              <a:rPr lang="en-US" altLang="zh-CN" dirty="0">
                <a:latin typeface="Consolas" panose="020B0609020204030204" pitchFamily="49" charset="0"/>
              </a:rPr>
              <a:t>}</a:t>
            </a:r>
            <a:endParaRPr lang="en-US" altLang="zh-CN" dirty="0"/>
          </a:p>
        </p:txBody>
      </p:sp>
      <p:sp>
        <p:nvSpPr>
          <p:cNvPr id="5" name="矩形 4">
            <a:extLst>
              <a:ext uri="{FF2B5EF4-FFF2-40B4-BE49-F238E27FC236}">
                <a16:creationId xmlns:a16="http://schemas.microsoft.com/office/drawing/2014/main" id="{57F26204-52D7-4A8A-BFFA-81A82CB79CD4}"/>
              </a:ext>
            </a:extLst>
          </p:cNvPr>
          <p:cNvSpPr/>
          <p:nvPr/>
        </p:nvSpPr>
        <p:spPr>
          <a:xfrm>
            <a:off x="6205014" y="4670244"/>
            <a:ext cx="3168352" cy="1200329"/>
          </a:xfrm>
          <a:prstGeom prst="rect">
            <a:avLst/>
          </a:prstGeom>
        </p:spPr>
        <p:txBody>
          <a:bodyPr wrap="square">
            <a:spAutoFit/>
          </a:bodyPr>
          <a:lstStyle/>
          <a:p>
            <a:r>
              <a:rPr lang="en-US" altLang="zh-CN" b="1" dirty="0">
                <a:solidFill>
                  <a:srgbClr val="00B050"/>
                </a:solidFill>
                <a:latin typeface="AndaleMono" charset="0"/>
              </a:rPr>
              <a:t>using template</a:t>
            </a:r>
          </a:p>
          <a:p>
            <a:r>
              <a:rPr lang="en-US" altLang="zh-CN" b="1" dirty="0">
                <a:solidFill>
                  <a:srgbClr val="00B050"/>
                </a:solidFill>
                <a:latin typeface="AndaleMono" charset="0"/>
              </a:rPr>
              <a:t>3.8</a:t>
            </a:r>
          </a:p>
          <a:p>
            <a:r>
              <a:rPr lang="en-US" altLang="zh-CN" b="1" dirty="0">
                <a:solidFill>
                  <a:srgbClr val="00B050"/>
                </a:solidFill>
                <a:latin typeface="AndaleMono" charset="0"/>
              </a:rPr>
              <a:t>overload</a:t>
            </a:r>
          </a:p>
          <a:p>
            <a:r>
              <a:rPr lang="en-US" altLang="zh-CN" b="1" dirty="0">
                <a:solidFill>
                  <a:srgbClr val="00B050"/>
                </a:solidFill>
                <a:latin typeface="AndaleMono" charset="0"/>
              </a:rPr>
              <a:t>3</a:t>
            </a:r>
          </a:p>
        </p:txBody>
      </p:sp>
      <p:sp>
        <p:nvSpPr>
          <p:cNvPr id="7" name="文本框 6">
            <a:extLst>
              <a:ext uri="{FF2B5EF4-FFF2-40B4-BE49-F238E27FC236}">
                <a16:creationId xmlns:a16="http://schemas.microsoft.com/office/drawing/2014/main" id="{F77710F9-C00B-459B-A198-791E81089260}"/>
              </a:ext>
            </a:extLst>
          </p:cNvPr>
          <p:cNvSpPr txBox="1"/>
          <p:nvPr/>
        </p:nvSpPr>
        <p:spPr>
          <a:xfrm>
            <a:off x="6274690" y="4208579"/>
            <a:ext cx="1833922" cy="461665"/>
          </a:xfrm>
          <a:prstGeom prst="rect">
            <a:avLst/>
          </a:prstGeom>
          <a:solidFill>
            <a:srgbClr val="FFFF00"/>
          </a:solidFill>
        </p:spPr>
        <p:txBody>
          <a:bodyPr wrap="square" rtlCol="0">
            <a:spAutoFit/>
          </a:bodyPr>
          <a:lstStyle/>
          <a:p>
            <a:r>
              <a:rPr kumimoji="1" lang="zh-CN" altLang="en-US" sz="2400" b="1" dirty="0"/>
              <a:t>运行结果</a:t>
            </a:r>
          </a:p>
        </p:txBody>
      </p:sp>
    </p:spTree>
    <p:extLst>
      <p:ext uri="{BB962C8B-B14F-4D97-AF65-F5344CB8AC3E}">
        <p14:creationId xmlns:p14="http://schemas.microsoft.com/office/powerpoint/2010/main" val="12221184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7FEA0-CB70-4EBC-8155-718E5A340B0D}"/>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函数模板特化</a:t>
            </a:r>
            <a:endParaRPr lang="zh-CN" altLang="en-US" dirty="0"/>
          </a:p>
        </p:txBody>
      </p:sp>
      <p:sp>
        <p:nvSpPr>
          <p:cNvPr id="3" name="内容占位符 2">
            <a:extLst>
              <a:ext uri="{FF2B5EF4-FFF2-40B4-BE49-F238E27FC236}">
                <a16:creationId xmlns:a16="http://schemas.microsoft.com/office/drawing/2014/main" id="{36E530ED-1D8B-4371-928E-3491798879DE}"/>
              </a:ext>
            </a:extLst>
          </p:cNvPr>
          <p:cNvSpPr>
            <a:spLocks noGrp="1"/>
          </p:cNvSpPr>
          <p:nvPr>
            <p:ph idx="1"/>
          </p:nvPr>
        </p:nvSpPr>
        <p:spPr>
          <a:xfrm>
            <a:off x="303530" y="1602603"/>
            <a:ext cx="8769350" cy="3058607"/>
          </a:xfrm>
        </p:spPr>
        <p:txBody>
          <a:bodyPr>
            <a:normAutofit lnSpcReduction="10000"/>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函数模板重载解析顺序：</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类型匹配的普通函数</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sym typeface="Wingdings" panose="05000000000000000000" pitchFamily="2" charset="2"/>
              </a:rPr>
              <a: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基础函数模板</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sym typeface="Wingdings" panose="05000000000000000000" pitchFamily="2" charset="2"/>
              </a:rPr>
              <a: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全特化函数模板</a:t>
            </a:r>
            <a:endParaRPr lang="en-US" altLang="zh-CN" b="1" kern="100" dirty="0">
              <a:latin typeface="华文楷体" panose="02010600040101010101" pitchFamily="2" charset="-122"/>
              <a:ea typeface="华文楷体" panose="02010600040101010101" pitchFamily="2" charset="-122"/>
              <a:cs typeface="STKaiti" charset="-122"/>
            </a:endParaRPr>
          </a:p>
          <a:p>
            <a:pPr lvl="1">
              <a:lnSpc>
                <a:spcPct val="100000"/>
              </a:lnSpc>
              <a:buSzPct val="75000"/>
            </a:pPr>
            <a:r>
              <a:rPr lang="zh-CN" altLang="en-US" b="1" kern="100" dirty="0">
                <a:latin typeface="华文楷体" panose="02010600040101010101" pitchFamily="2" charset="-122"/>
                <a:ea typeface="华文楷体" panose="02010600040101010101" pitchFamily="2" charset="-122"/>
                <a:cs typeface="STKaiti" charset="-122"/>
              </a:rPr>
              <a:t>如果有普通函数且类型匹配，则直接选中，重载解析结束</a:t>
            </a:r>
            <a:endParaRPr lang="en-US" altLang="zh-CN" b="1" kern="100" dirty="0">
              <a:latin typeface="华文楷体" panose="02010600040101010101" pitchFamily="2" charset="-122"/>
              <a:ea typeface="华文楷体" panose="02010600040101010101" pitchFamily="2" charset="-122"/>
              <a:cs typeface="STKaiti" charset="-122"/>
            </a:endParaRPr>
          </a:p>
          <a:p>
            <a:pPr lvl="1">
              <a:lnSpc>
                <a:spcPct val="100000"/>
              </a:lnSpc>
              <a:buSzPct val="75000"/>
            </a:pPr>
            <a:r>
              <a:rPr lang="zh-CN" altLang="en-US" b="1" kern="100" dirty="0">
                <a:latin typeface="华文楷体" panose="02010600040101010101" pitchFamily="2" charset="-122"/>
                <a:ea typeface="华文楷体" panose="02010600040101010101" pitchFamily="2" charset="-122"/>
                <a:cs typeface="STKaiti" charset="-122"/>
              </a:rPr>
              <a:t>如果没有类型匹配的普通函数，则选择</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最合适</a:t>
            </a:r>
            <a:r>
              <a:rPr lang="zh-CN" altLang="en-US" b="1" kern="100" dirty="0">
                <a:latin typeface="华文楷体" panose="02010600040101010101" pitchFamily="2" charset="-122"/>
                <a:ea typeface="华文楷体" panose="02010600040101010101" pitchFamily="2" charset="-122"/>
                <a:cs typeface="STKaiti" charset="-122"/>
              </a:rPr>
              <a:t>的基础模板</a:t>
            </a:r>
            <a:endParaRPr lang="en-US" altLang="zh-CN" b="1" kern="100" dirty="0">
              <a:latin typeface="华文楷体" panose="02010600040101010101" pitchFamily="2" charset="-122"/>
              <a:ea typeface="华文楷体" panose="02010600040101010101" pitchFamily="2" charset="-122"/>
              <a:cs typeface="STKaiti" charset="-122"/>
            </a:endParaRPr>
          </a:p>
          <a:p>
            <a:pPr lvl="1">
              <a:lnSpc>
                <a:spcPct val="100000"/>
              </a:lnSpc>
              <a:buSzPct val="75000"/>
            </a:pPr>
            <a:r>
              <a:rPr lang="zh-CN" altLang="en-US" b="1" kern="100" dirty="0">
                <a:latin typeface="华文楷体" panose="02010600040101010101" pitchFamily="2" charset="-122"/>
                <a:ea typeface="华文楷体" panose="02010600040101010101" pitchFamily="2" charset="-122"/>
                <a:cs typeface="STKaiti" charset="-122"/>
              </a:rPr>
              <a:t>如果选中的基础模板</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有全特化版本</a:t>
            </a:r>
            <a:r>
              <a:rPr lang="zh-CN" altLang="en-US" b="1" kern="100" dirty="0">
                <a:latin typeface="华文楷体" panose="02010600040101010101" pitchFamily="2" charset="-122"/>
                <a:ea typeface="华文楷体" panose="02010600040101010101" pitchFamily="2" charset="-122"/>
                <a:cs typeface="STKaiti" charset="-122"/>
              </a:rPr>
              <a:t>且</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类型匹配</a:t>
            </a:r>
            <a:r>
              <a:rPr lang="zh-CN" altLang="en-US" b="1" kern="100" dirty="0">
                <a:latin typeface="华文楷体" panose="02010600040101010101" pitchFamily="2" charset="-122"/>
                <a:ea typeface="华文楷体" panose="02010600040101010101" pitchFamily="2" charset="-122"/>
                <a:cs typeface="STKaiti" charset="-122"/>
              </a:rPr>
              <a:t>，则选择全特化版本，否则使用基础模板</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p:txBody>
      </p:sp>
    </p:spTree>
    <p:extLst>
      <p:ext uri="{BB962C8B-B14F-4D97-AF65-F5344CB8AC3E}">
        <p14:creationId xmlns:p14="http://schemas.microsoft.com/office/powerpoint/2010/main" val="40487196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函数模板特化</a:t>
            </a:r>
          </a:p>
        </p:txBody>
      </p:sp>
      <p:sp>
        <p:nvSpPr>
          <p:cNvPr id="3" name="内容占位符 2"/>
          <p:cNvSpPr>
            <a:spLocks noGrp="1"/>
          </p:cNvSpPr>
          <p:nvPr>
            <p:ph idx="1"/>
          </p:nvPr>
        </p:nvSpPr>
        <p:spPr>
          <a:xfrm>
            <a:off x="628650" y="5158410"/>
            <a:ext cx="8047806" cy="3074307"/>
          </a:xfrm>
        </p:spPr>
        <p:txBody>
          <a:bodyPr>
            <a:noAutofit/>
          </a:bodyPr>
          <a:lstStyle/>
          <a:p>
            <a:pPr>
              <a:lnSpc>
                <a:spcPct val="100000"/>
              </a:lnSpc>
              <a:buSzPct val="75000"/>
              <a:buFont typeface="Wingdings" panose="05000000000000000000" pitchFamily="2" charset="2"/>
              <a:buChar char="n"/>
            </a:pP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主函数调用的是哪一个版本？</a:t>
            </a:r>
            <a:r>
              <a:rPr lang="en-US" altLang="zh-CN" sz="2400" b="1" dirty="0">
                <a:solidFill>
                  <a:srgbClr val="00B050"/>
                </a:solidFill>
                <a:latin typeface="AndaleMono" charset="0"/>
              </a:rPr>
              <a:t>func3</a:t>
            </a:r>
            <a:endParaRPr lang="en-US" altLang="zh-CN" sz="2400"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优先匹配特化版本，前提是被特化的对应</a:t>
            </a:r>
            <a:r>
              <a:rPr lang="zh-CN" altLang="en-US" sz="2400" b="1" kern="100" dirty="0">
                <a:solidFill>
                  <a:srgbClr val="FF0000"/>
                </a:solidFill>
                <a:latin typeface="华文楷体" panose="02010600040101010101" pitchFamily="2" charset="-122"/>
                <a:ea typeface="华文楷体" panose="02010600040101010101" pitchFamily="2" charset="-122"/>
                <a:cs typeface="STKaiti" charset="-122"/>
              </a:rPr>
              <a:t>基础函数模板</a:t>
            </a: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被匹配到。</a:t>
            </a:r>
            <a:endParaRPr lang="en-US" altLang="zh-CN" sz="2400"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sz="2400"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sz="2600"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sz="2600"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69</a:t>
            </a:fld>
            <a:endParaRPr lang="en-US" altLang="zh-CN" dirty="0"/>
          </a:p>
        </p:txBody>
      </p:sp>
      <p:sp>
        <p:nvSpPr>
          <p:cNvPr id="6" name="内容占位符 2">
            <a:extLst>
              <a:ext uri="{FF2B5EF4-FFF2-40B4-BE49-F238E27FC236}">
                <a16:creationId xmlns:a16="http://schemas.microsoft.com/office/drawing/2014/main" id="{E38AC69D-0CD3-524D-89C5-2CB6C6A2099D}"/>
              </a:ext>
            </a:extLst>
          </p:cNvPr>
          <p:cNvSpPr txBox="1">
            <a:spLocks/>
          </p:cNvSpPr>
          <p:nvPr/>
        </p:nvSpPr>
        <p:spPr>
          <a:xfrm>
            <a:off x="628650" y="1482499"/>
            <a:ext cx="7886700" cy="3514803"/>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rgbClr val="6E200D"/>
                </a:solidFill>
                <a:latin typeface="Consolas" charset="0"/>
                <a:ea typeface="Consolas" charset="0"/>
                <a:cs typeface="Consolas" charset="0"/>
              </a:rPr>
              <a:t>#include </a:t>
            </a:r>
            <a:r>
              <a:rPr lang="en-US" altLang="zh-CN" sz="1800" dirty="0">
                <a:solidFill>
                  <a:srgbClr val="BA0011"/>
                </a:solidFill>
                <a:latin typeface="Consolas" charset="0"/>
                <a:ea typeface="Consolas" charset="0"/>
                <a:cs typeface="Consolas" charset="0"/>
              </a:rPr>
              <a:t>&lt;iostream&gt;</a:t>
            </a:r>
          </a:p>
          <a:p>
            <a:pPr marL="0" indent="0">
              <a:buNone/>
            </a:pPr>
            <a:r>
              <a:rPr lang="en-US" altLang="zh-CN" sz="1800" dirty="0">
                <a:solidFill>
                  <a:srgbClr val="B40062"/>
                </a:solidFill>
                <a:latin typeface="Consolas" charset="0"/>
                <a:ea typeface="Consolas" charset="0"/>
                <a:cs typeface="Consolas" charset="0"/>
              </a:rPr>
              <a:t>using</a:t>
            </a:r>
            <a:r>
              <a:rPr lang="en-US" altLang="zh-CN" sz="1800" dirty="0">
                <a:solidFill>
                  <a:srgbClr val="000000"/>
                </a:solidFill>
                <a:latin typeface="Consolas" charset="0"/>
                <a:ea typeface="Consolas" charset="0"/>
                <a:cs typeface="Consolas" charset="0"/>
              </a:rPr>
              <a:t> </a:t>
            </a:r>
            <a:r>
              <a:rPr lang="en-US" altLang="zh-CN" sz="1800" dirty="0">
                <a:solidFill>
                  <a:srgbClr val="B40062"/>
                </a:solidFill>
                <a:latin typeface="Consolas" charset="0"/>
                <a:ea typeface="Consolas" charset="0"/>
                <a:cs typeface="Consolas" charset="0"/>
              </a:rPr>
              <a:t>namespace</a:t>
            </a:r>
            <a:r>
              <a:rPr lang="en-US" altLang="zh-CN" sz="1800" dirty="0">
                <a:solidFill>
                  <a:srgbClr val="000000"/>
                </a:solidFill>
                <a:latin typeface="Consolas" charset="0"/>
                <a:ea typeface="Consolas" charset="0"/>
                <a:cs typeface="Consolas" charset="0"/>
              </a:rPr>
              <a:t> </a:t>
            </a:r>
            <a:r>
              <a:rPr lang="en-US" altLang="zh-CN" sz="1800" dirty="0" err="1">
                <a:solidFill>
                  <a:srgbClr val="000000"/>
                </a:solidFill>
                <a:latin typeface="Consolas" charset="0"/>
                <a:ea typeface="Consolas" charset="0"/>
                <a:cs typeface="Consolas" charset="0"/>
              </a:rPr>
              <a:t>std</a:t>
            </a:r>
            <a:r>
              <a:rPr lang="en-US" altLang="zh-CN" sz="1800" dirty="0">
                <a:solidFill>
                  <a:srgbClr val="000000"/>
                </a:solidFill>
                <a:latin typeface="Consolas" charset="0"/>
                <a:ea typeface="Consolas" charset="0"/>
                <a:cs typeface="Consolas" charset="0"/>
              </a:rPr>
              <a:t>;</a:t>
            </a:r>
            <a:endParaRPr lang="en-US" altLang="zh-CN" sz="1800" dirty="0">
              <a:solidFill>
                <a:srgbClr val="C00000"/>
              </a:solidFill>
              <a:latin typeface="Consolas" panose="020B0609020204030204" pitchFamily="49" charset="0"/>
            </a:endParaRPr>
          </a:p>
          <a:p>
            <a:pPr marL="0" indent="0">
              <a:buFont typeface="Arial" panose="020B0604020202020204" pitchFamily="34" charset="0"/>
              <a:buNone/>
            </a:pPr>
            <a:r>
              <a:rPr lang="en-US" altLang="zh-CN" sz="1800" dirty="0">
                <a:solidFill>
                  <a:srgbClr val="C00000"/>
                </a:solidFill>
                <a:latin typeface="Consolas" panose="020B0609020204030204" pitchFamily="49" charset="0"/>
              </a:rPr>
              <a:t>template</a:t>
            </a:r>
            <a:r>
              <a:rPr lang="en-US" altLang="zh-CN" sz="1800" dirty="0">
                <a:latin typeface="Consolas" panose="020B0609020204030204" pitchFamily="49" charset="0"/>
                <a:cs typeface="Consolas" panose="020B0609020204030204" pitchFamily="49" charset="0"/>
              </a:rPr>
              <a:t>&lt;</a:t>
            </a:r>
            <a:r>
              <a:rPr lang="en-US" altLang="zh-CN" sz="1800" dirty="0">
                <a:solidFill>
                  <a:srgbClr val="C00000"/>
                </a:solidFill>
                <a:latin typeface="Consolas" panose="020B0609020204030204" pitchFamily="49" charset="0"/>
              </a:rPr>
              <a:t>class</a:t>
            </a:r>
            <a:r>
              <a:rPr lang="en-US" altLang="zh-CN" sz="1800" dirty="0">
                <a:latin typeface="Consolas" panose="020B0609020204030204" pitchFamily="49" charset="0"/>
                <a:cs typeface="Consolas" panose="020B0609020204030204" pitchFamily="49" charset="0"/>
              </a:rPr>
              <a:t> T&gt; </a:t>
            </a:r>
            <a:r>
              <a:rPr lang="en-US" altLang="zh-CN" sz="1800" dirty="0">
                <a:solidFill>
                  <a:srgbClr val="C00000"/>
                </a:solidFill>
                <a:latin typeface="Consolas" panose="020B0609020204030204" pitchFamily="49" charset="0"/>
              </a:rPr>
              <a:t>void</a:t>
            </a:r>
            <a:r>
              <a:rPr lang="en-US" altLang="zh-CN" sz="1800" dirty="0">
                <a:latin typeface="Consolas" panose="020B0609020204030204" pitchFamily="49" charset="0"/>
                <a:cs typeface="Consolas" panose="020B0609020204030204" pitchFamily="49" charset="0"/>
              </a:rPr>
              <a:t> f(T) { </a:t>
            </a:r>
          </a:p>
          <a:p>
            <a:pPr marL="0" indent="0">
              <a:buFont typeface="Arial" panose="020B0604020202020204" pitchFamily="34" charset="0"/>
              <a:buNone/>
            </a:pPr>
            <a:r>
              <a:rPr lang="zh-CN" altLang="en-US" sz="1800" b="1" dirty="0">
                <a:solidFill>
                  <a:srgbClr val="00B050"/>
                </a:solidFill>
                <a:latin typeface="AndaleMono" charset="0"/>
              </a:rPr>
              <a:t>  </a:t>
            </a:r>
            <a:r>
              <a:rPr lang="en-US" altLang="zh-CN" sz="1800" b="1" dirty="0">
                <a:solidFill>
                  <a:srgbClr val="00B050"/>
                </a:solidFill>
                <a:latin typeface="AndaleMono" charset="0"/>
              </a:rPr>
              <a:t>//func1</a:t>
            </a:r>
            <a:r>
              <a:rPr lang="zh-CN" altLang="en-US" sz="1800" b="1" dirty="0">
                <a:solidFill>
                  <a:srgbClr val="00B050"/>
                </a:solidFill>
                <a:latin typeface="AndaleMono" charset="0"/>
              </a:rPr>
              <a:t>为基础模板</a:t>
            </a:r>
            <a:endParaRPr lang="en-US" altLang="zh-CN" sz="1800" b="1" dirty="0">
              <a:solidFill>
                <a:srgbClr val="00B050"/>
              </a:solidFill>
              <a:latin typeface="AndaleMono" charset="0"/>
            </a:endParaRPr>
          </a:p>
          <a:p>
            <a:pPr marL="0" indent="0">
              <a:buFont typeface="Arial" panose="020B0604020202020204" pitchFamily="34" charset="0"/>
              <a:buNone/>
            </a:pPr>
            <a:r>
              <a:rPr lang="en-US" altLang="zh-CN" sz="1800" dirty="0">
                <a:latin typeface="Consolas" panose="020B0609020204030204" pitchFamily="49" charset="0"/>
                <a:cs typeface="Consolas" panose="020B0609020204030204" pitchFamily="49" charset="0"/>
              </a:rPr>
              <a:t>  </a:t>
            </a:r>
            <a:r>
              <a:rPr lang="en-US" altLang="zh-CN" sz="1800" dirty="0" err="1">
                <a:latin typeface="Consolas" panose="020B0609020204030204" pitchFamily="49" charset="0"/>
                <a:cs typeface="Consolas" panose="020B0609020204030204" pitchFamily="49" charset="0"/>
              </a:rPr>
              <a:t>cout</a:t>
            </a:r>
            <a:r>
              <a:rPr lang="en-US" altLang="zh-CN" sz="1800" dirty="0">
                <a:latin typeface="Consolas" panose="020B0609020204030204" pitchFamily="49" charset="0"/>
                <a:cs typeface="Consolas" panose="020B0609020204030204" pitchFamily="49" charset="0"/>
              </a:rPr>
              <a:t>&lt;&lt; </a:t>
            </a:r>
            <a:r>
              <a:rPr lang="en-US" altLang="zh-CN" sz="1800" dirty="0">
                <a:solidFill>
                  <a:schemeClr val="accent6">
                    <a:lumMod val="75000"/>
                  </a:schemeClr>
                </a:solidFill>
                <a:latin typeface="Consolas" panose="020B0609020204030204" pitchFamily="49" charset="0"/>
                <a:cs typeface="Consolas" panose="020B0609020204030204" pitchFamily="49" charset="0"/>
              </a:rPr>
              <a:t>“full template” </a:t>
            </a:r>
            <a:r>
              <a:rPr lang="en-US" altLang="zh-CN" sz="1800" dirty="0">
                <a:latin typeface="Consolas" panose="020B0609020204030204" pitchFamily="49" charset="0"/>
                <a:cs typeface="Consolas" panose="020B0609020204030204" pitchFamily="49" charset="0"/>
              </a:rPr>
              <a:t>&lt;&lt;</a:t>
            </a:r>
            <a:r>
              <a:rPr lang="en-US" altLang="zh-CN" sz="1800" dirty="0" err="1">
                <a:latin typeface="Consolas" panose="020B0609020204030204" pitchFamily="49" charset="0"/>
                <a:cs typeface="Consolas" panose="020B0609020204030204" pitchFamily="49" charset="0"/>
              </a:rPr>
              <a:t>endl</a:t>
            </a:r>
            <a:r>
              <a:rPr lang="en-US" altLang="zh-CN" sz="1800" dirty="0">
                <a:latin typeface="Consolas" panose="020B0609020204030204" pitchFamily="49" charset="0"/>
                <a:cs typeface="Consolas" panose="020B0609020204030204" pitchFamily="49" charset="0"/>
              </a:rPr>
              <a:t>;}; </a:t>
            </a:r>
          </a:p>
          <a:p>
            <a:pPr marL="0" indent="0">
              <a:buNone/>
            </a:pPr>
            <a:r>
              <a:rPr lang="en-US" altLang="zh-CN" sz="1800" dirty="0">
                <a:solidFill>
                  <a:srgbClr val="C00000"/>
                </a:solidFill>
                <a:latin typeface="Consolas" panose="020B0609020204030204" pitchFamily="49" charset="0"/>
              </a:rPr>
              <a:t>template</a:t>
            </a:r>
            <a:r>
              <a:rPr lang="en-US" altLang="zh-CN" sz="1800" dirty="0">
                <a:latin typeface="Consolas" panose="020B0609020204030204" pitchFamily="49" charset="0"/>
                <a:cs typeface="Consolas" panose="020B0609020204030204" pitchFamily="49" charset="0"/>
              </a:rPr>
              <a:t>&lt;</a:t>
            </a:r>
            <a:r>
              <a:rPr lang="en-US" altLang="zh-CN" sz="1800" dirty="0">
                <a:solidFill>
                  <a:srgbClr val="C00000"/>
                </a:solidFill>
                <a:latin typeface="Consolas" panose="020B0609020204030204" pitchFamily="49" charset="0"/>
              </a:rPr>
              <a:t>class</a:t>
            </a:r>
            <a:r>
              <a:rPr lang="en-US" altLang="zh-CN" sz="1800" dirty="0">
                <a:latin typeface="Consolas" panose="020B0609020204030204" pitchFamily="49" charset="0"/>
                <a:cs typeface="Consolas" panose="020B0609020204030204" pitchFamily="49" charset="0"/>
              </a:rPr>
              <a:t> T&gt; </a:t>
            </a:r>
            <a:r>
              <a:rPr lang="en-US" altLang="zh-CN" sz="1800" dirty="0">
                <a:solidFill>
                  <a:srgbClr val="C00000"/>
                </a:solidFill>
                <a:latin typeface="Consolas" panose="020B0609020204030204" pitchFamily="49" charset="0"/>
              </a:rPr>
              <a:t>void</a:t>
            </a:r>
            <a:r>
              <a:rPr lang="en-US" altLang="zh-CN" sz="1800" dirty="0">
                <a:latin typeface="Consolas" panose="020B0609020204030204" pitchFamily="49" charset="0"/>
                <a:cs typeface="Consolas" panose="020B0609020204030204" pitchFamily="49" charset="0"/>
              </a:rPr>
              <a:t> f(T*) {</a:t>
            </a:r>
          </a:p>
          <a:p>
            <a:pPr marL="0" indent="0">
              <a:buNone/>
            </a:pPr>
            <a:r>
              <a:rPr lang="en-US" altLang="zh-CN" sz="1800" b="1" dirty="0">
                <a:solidFill>
                  <a:srgbClr val="00B050"/>
                </a:solidFill>
                <a:latin typeface="AndaleMono" charset="0"/>
              </a:rPr>
              <a:t>  //func2</a:t>
            </a:r>
            <a:r>
              <a:rPr lang="zh-CN" altLang="en-US" sz="1800" b="1" dirty="0">
                <a:solidFill>
                  <a:srgbClr val="00B050"/>
                </a:solidFill>
                <a:latin typeface="AndaleMono" charset="0"/>
              </a:rPr>
              <a:t>为</a:t>
            </a:r>
            <a:r>
              <a:rPr lang="en-US" altLang="zh-CN" sz="1800" b="1" dirty="0">
                <a:solidFill>
                  <a:srgbClr val="00B050"/>
                </a:solidFill>
                <a:latin typeface="AndaleMono" charset="0"/>
              </a:rPr>
              <a:t>func1</a:t>
            </a:r>
            <a:r>
              <a:rPr lang="zh-CN" altLang="en-US" sz="1800" b="1" dirty="0">
                <a:solidFill>
                  <a:srgbClr val="00B050"/>
                </a:solidFill>
                <a:latin typeface="AndaleMono" charset="0"/>
              </a:rPr>
              <a:t>的重载，仍是基础模板</a:t>
            </a:r>
            <a:endParaRPr lang="en-US" altLang="zh-CN" sz="1800" b="1" dirty="0">
              <a:solidFill>
                <a:srgbClr val="00B050"/>
              </a:solidFill>
              <a:latin typeface="AndaleMono" charset="0"/>
            </a:endParaRPr>
          </a:p>
          <a:p>
            <a:pPr marL="0" indent="0">
              <a:buNone/>
            </a:pPr>
            <a:r>
              <a:rPr lang="en-US" altLang="zh-CN" sz="1800" dirty="0">
                <a:latin typeface="Consolas" panose="020B0609020204030204" pitchFamily="49" charset="0"/>
                <a:cs typeface="Consolas" panose="020B0609020204030204" pitchFamily="49" charset="0"/>
              </a:rPr>
              <a:t>  </a:t>
            </a:r>
            <a:r>
              <a:rPr lang="en-US" altLang="zh-CN" sz="1800" dirty="0" err="1">
                <a:latin typeface="Consolas" panose="020B0609020204030204" pitchFamily="49" charset="0"/>
                <a:cs typeface="Consolas" panose="020B0609020204030204" pitchFamily="49" charset="0"/>
              </a:rPr>
              <a:t>cout</a:t>
            </a:r>
            <a:r>
              <a:rPr lang="en-US" altLang="zh-CN" sz="1800" dirty="0">
                <a:latin typeface="Consolas" panose="020B0609020204030204" pitchFamily="49" charset="0"/>
                <a:cs typeface="Consolas" panose="020B0609020204030204" pitchFamily="49" charset="0"/>
              </a:rPr>
              <a:t>&lt;&lt; </a:t>
            </a:r>
            <a:r>
              <a:rPr lang="en-US" altLang="zh-CN" sz="1800" dirty="0">
                <a:solidFill>
                  <a:schemeClr val="accent6">
                    <a:lumMod val="75000"/>
                  </a:schemeClr>
                </a:solidFill>
                <a:latin typeface="Consolas" panose="020B0609020204030204" pitchFamily="49" charset="0"/>
                <a:cs typeface="Consolas" panose="020B0609020204030204" pitchFamily="49" charset="0"/>
              </a:rPr>
              <a:t>“full template -&gt; overload template”</a:t>
            </a:r>
            <a:r>
              <a:rPr lang="en-US" altLang="zh-CN" sz="1800" dirty="0">
                <a:latin typeface="Consolas" panose="020B0609020204030204" pitchFamily="49" charset="0"/>
                <a:cs typeface="Consolas" panose="020B0609020204030204" pitchFamily="49" charset="0"/>
              </a:rPr>
              <a:t> &lt;&lt;</a:t>
            </a:r>
            <a:r>
              <a:rPr lang="en-US" altLang="zh-CN" sz="1800" dirty="0" err="1">
                <a:latin typeface="Consolas" panose="020B0609020204030204" pitchFamily="49" charset="0"/>
                <a:cs typeface="Consolas" panose="020B0609020204030204" pitchFamily="49" charset="0"/>
              </a:rPr>
              <a:t>endl</a:t>
            </a:r>
            <a:r>
              <a:rPr lang="en-US" altLang="zh-CN" sz="1800" dirty="0">
                <a:latin typeface="Consolas" panose="020B0609020204030204" pitchFamily="49" charset="0"/>
                <a:cs typeface="Consolas" panose="020B0609020204030204" pitchFamily="49" charset="0"/>
              </a:rPr>
              <a:t>;};</a:t>
            </a:r>
            <a:endParaRPr lang="en-US" altLang="zh-CN" sz="1800" dirty="0">
              <a:solidFill>
                <a:srgbClr val="C00000"/>
              </a:solidFill>
              <a:latin typeface="Consolas" panose="020B0609020204030204" pitchFamily="49" charset="0"/>
            </a:endParaRPr>
          </a:p>
          <a:p>
            <a:pPr marL="0" indent="0">
              <a:buNone/>
            </a:pPr>
            <a:r>
              <a:rPr lang="en-US" altLang="zh-CN" sz="1800" dirty="0">
                <a:solidFill>
                  <a:srgbClr val="C00000"/>
                </a:solidFill>
                <a:latin typeface="Consolas" panose="020B0609020204030204" pitchFamily="49" charset="0"/>
              </a:rPr>
              <a:t>template</a:t>
            </a:r>
            <a:r>
              <a:rPr lang="en-US" altLang="zh-CN" sz="1800" dirty="0">
                <a:latin typeface="Consolas" panose="020B0609020204030204" pitchFamily="49" charset="0"/>
                <a:cs typeface="Consolas" panose="020B0609020204030204" pitchFamily="49" charset="0"/>
              </a:rPr>
              <a:t>&lt;&gt; </a:t>
            </a:r>
            <a:r>
              <a:rPr lang="en-US" altLang="zh-CN" sz="1800" dirty="0">
                <a:solidFill>
                  <a:srgbClr val="C00000"/>
                </a:solidFill>
                <a:latin typeface="Consolas" panose="020B0609020204030204" pitchFamily="49" charset="0"/>
              </a:rPr>
              <a:t>void</a:t>
            </a:r>
            <a:r>
              <a:rPr lang="en-US" altLang="zh-CN" sz="1800" dirty="0">
                <a:latin typeface="Consolas" panose="020B0609020204030204" pitchFamily="49" charset="0"/>
                <a:cs typeface="Consolas" panose="020B0609020204030204" pitchFamily="49" charset="0"/>
              </a:rPr>
              <a:t> f(</a:t>
            </a:r>
            <a:r>
              <a:rPr lang="en-US" altLang="zh-CN" sz="1800" dirty="0">
                <a:solidFill>
                  <a:srgbClr val="C00000"/>
                </a:solidFill>
                <a:latin typeface="Consolas" panose="020B0609020204030204" pitchFamily="49" charset="0"/>
              </a:rPr>
              <a:t>char</a:t>
            </a:r>
            <a:r>
              <a:rPr lang="en-US" altLang="zh-CN" sz="1800" dirty="0">
                <a:latin typeface="Consolas" panose="020B0609020204030204" pitchFamily="49" charset="0"/>
                <a:cs typeface="Consolas" panose="020B0609020204030204" pitchFamily="49" charset="0"/>
              </a:rPr>
              <a:t>*) {</a:t>
            </a:r>
          </a:p>
          <a:p>
            <a:pPr marL="0" indent="0">
              <a:buNone/>
            </a:pPr>
            <a:r>
              <a:rPr lang="en-US" altLang="zh-CN" sz="1800" b="1" dirty="0">
                <a:solidFill>
                  <a:srgbClr val="00B050"/>
                </a:solidFill>
                <a:latin typeface="AndaleMono" charset="0"/>
              </a:rPr>
              <a:t>  //func3</a:t>
            </a:r>
            <a:r>
              <a:rPr lang="zh-CN" altLang="en-US" sz="1800" b="1" dirty="0">
                <a:solidFill>
                  <a:srgbClr val="00B050"/>
                </a:solidFill>
                <a:latin typeface="AndaleMono" charset="0"/>
              </a:rPr>
              <a:t>为</a:t>
            </a:r>
            <a:r>
              <a:rPr lang="en-US" altLang="zh-CN" sz="1800" b="1" dirty="0">
                <a:solidFill>
                  <a:srgbClr val="00B050"/>
                </a:solidFill>
                <a:latin typeface="AndaleMono" charset="0"/>
              </a:rPr>
              <a:t>func2</a:t>
            </a:r>
            <a:r>
              <a:rPr lang="zh-CN" altLang="en-US" sz="1800" b="1" dirty="0">
                <a:solidFill>
                  <a:srgbClr val="00B050"/>
                </a:solidFill>
                <a:latin typeface="AndaleMono" charset="0"/>
              </a:rPr>
              <a:t>的特化版本</a:t>
            </a:r>
            <a:r>
              <a:rPr lang="en-US" altLang="zh-CN" sz="1800" b="1" dirty="0">
                <a:solidFill>
                  <a:srgbClr val="00B050"/>
                </a:solidFill>
                <a:latin typeface="AndaleMono" charset="0"/>
              </a:rPr>
              <a:t>(T</a:t>
            </a:r>
            <a:r>
              <a:rPr lang="zh-CN" altLang="en-US" sz="1800" b="1" dirty="0">
                <a:solidFill>
                  <a:srgbClr val="00B050"/>
                </a:solidFill>
                <a:latin typeface="AndaleMono" charset="0"/>
              </a:rPr>
              <a:t>特化为</a:t>
            </a:r>
            <a:r>
              <a:rPr lang="en-US" altLang="zh-CN" sz="1800" b="1" dirty="0">
                <a:solidFill>
                  <a:srgbClr val="00B050"/>
                </a:solidFill>
                <a:latin typeface="AndaleMono" charset="0"/>
              </a:rPr>
              <a:t>char)</a:t>
            </a:r>
          </a:p>
          <a:p>
            <a:pPr marL="0" indent="0">
              <a:buNone/>
            </a:pPr>
            <a:r>
              <a:rPr lang="en-US" altLang="zh-CN" sz="1800" dirty="0">
                <a:latin typeface="Consolas" panose="020B0609020204030204" pitchFamily="49" charset="0"/>
                <a:cs typeface="Consolas" panose="020B0609020204030204" pitchFamily="49" charset="0"/>
              </a:rPr>
              <a:t>  </a:t>
            </a:r>
            <a:r>
              <a:rPr lang="en-US" altLang="zh-CN" sz="1800" dirty="0" err="1">
                <a:latin typeface="Consolas" panose="020B0609020204030204" pitchFamily="49" charset="0"/>
                <a:cs typeface="Consolas" panose="020B0609020204030204" pitchFamily="49" charset="0"/>
              </a:rPr>
              <a:t>cout</a:t>
            </a:r>
            <a:r>
              <a:rPr lang="en-US" altLang="zh-CN" sz="1800" dirty="0">
                <a:latin typeface="Consolas" panose="020B0609020204030204" pitchFamily="49" charset="0"/>
                <a:cs typeface="Consolas" panose="020B0609020204030204" pitchFamily="49" charset="0"/>
              </a:rPr>
              <a:t>&lt;&lt; </a:t>
            </a:r>
            <a:r>
              <a:rPr lang="en-US" altLang="zh-CN" sz="1800" dirty="0">
                <a:solidFill>
                  <a:schemeClr val="accent6">
                    <a:lumMod val="75000"/>
                  </a:schemeClr>
                </a:solidFill>
                <a:latin typeface="Consolas" panose="020B0609020204030204" pitchFamily="49" charset="0"/>
                <a:cs typeface="Consolas" panose="020B0609020204030204" pitchFamily="49" charset="0"/>
              </a:rPr>
              <a:t>“overload template -&gt; specialized”</a:t>
            </a:r>
            <a:r>
              <a:rPr lang="en-US" altLang="zh-CN" sz="1800" dirty="0">
                <a:latin typeface="Consolas" panose="020B0609020204030204" pitchFamily="49" charset="0"/>
                <a:cs typeface="Consolas" panose="020B0609020204030204" pitchFamily="49" charset="0"/>
              </a:rPr>
              <a:t> &lt;&lt;</a:t>
            </a:r>
            <a:r>
              <a:rPr lang="en-US" altLang="zh-CN" sz="1800" dirty="0" err="1">
                <a:latin typeface="Consolas" panose="020B0609020204030204" pitchFamily="49" charset="0"/>
                <a:cs typeface="Consolas" panose="020B0609020204030204" pitchFamily="49" charset="0"/>
              </a:rPr>
              <a:t>endl</a:t>
            </a:r>
            <a:r>
              <a:rPr lang="en-US" altLang="zh-CN" sz="1800" dirty="0">
                <a:latin typeface="Consolas" panose="020B0609020204030204" pitchFamily="49" charset="0"/>
                <a:cs typeface="Consolas" panose="020B0609020204030204" pitchFamily="49" charset="0"/>
              </a:rPr>
              <a:t>;}; </a:t>
            </a:r>
          </a:p>
        </p:txBody>
      </p:sp>
      <p:sp>
        <p:nvSpPr>
          <p:cNvPr id="4" name="矩形 3">
            <a:extLst>
              <a:ext uri="{FF2B5EF4-FFF2-40B4-BE49-F238E27FC236}">
                <a16:creationId xmlns:a16="http://schemas.microsoft.com/office/drawing/2014/main" id="{9EF38B89-43BB-7149-8613-1677E8A826A3}"/>
              </a:ext>
            </a:extLst>
          </p:cNvPr>
          <p:cNvSpPr/>
          <p:nvPr/>
        </p:nvSpPr>
        <p:spPr>
          <a:xfrm>
            <a:off x="6028660" y="1482499"/>
            <a:ext cx="4572000" cy="1477328"/>
          </a:xfrm>
          <a:prstGeom prst="rect">
            <a:avLst/>
          </a:prstGeom>
        </p:spPr>
        <p:txBody>
          <a:bodyPr>
            <a:spAutoFit/>
          </a:bodyPr>
          <a:lstStyle/>
          <a:p>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cs typeface="Consolas" panose="020B0609020204030204" pitchFamily="49" charset="0"/>
              </a:rPr>
              <a:t> main() { </a:t>
            </a:r>
          </a:p>
          <a:p>
            <a:r>
              <a:rPr lang="en-US" altLang="zh-CN" dirty="0">
                <a:latin typeface="Consolas" panose="020B0609020204030204" pitchFamily="49" charset="0"/>
                <a:cs typeface="Consolas" panose="020B0609020204030204" pitchFamily="49" charset="0"/>
              </a:rPr>
              <a:t>    </a:t>
            </a:r>
            <a:r>
              <a:rPr lang="en-US" altLang="zh-CN" dirty="0">
                <a:solidFill>
                  <a:srgbClr val="C00000"/>
                </a:solidFill>
                <a:latin typeface="Consolas" panose="020B0609020204030204" pitchFamily="49" charset="0"/>
              </a:rPr>
              <a:t>char</a:t>
            </a:r>
            <a:r>
              <a:rPr lang="en-US" altLang="zh-CN" dirty="0">
                <a:latin typeface="Consolas" panose="020B0609020204030204" pitchFamily="49" charset="0"/>
                <a:cs typeface="Consolas" panose="020B0609020204030204" pitchFamily="49" charset="0"/>
              </a:rPr>
              <a:t> *p; </a:t>
            </a:r>
          </a:p>
          <a:p>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f(p); </a:t>
            </a:r>
          </a:p>
          <a:p>
            <a:r>
              <a:rPr lang="en-US" altLang="zh-CN" dirty="0">
                <a:latin typeface="Consolas" panose="020B0609020204030204" pitchFamily="49" charset="0"/>
                <a:cs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cs typeface="Consolas" panose="020B0609020204030204" pitchFamily="49" charset="0"/>
              </a:rPr>
              <a:t> 0;</a:t>
            </a:r>
          </a:p>
          <a:p>
            <a:r>
              <a:rPr lang="en-US" altLang="zh-CN"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68317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98725" y="1879155"/>
            <a:ext cx="8062912" cy="2952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defRPr/>
            </a:pPr>
            <a:r>
              <a:rPr lang="zh-CN" altLang="en-US" sz="5400" b="1" dirty="0">
                <a:solidFill>
                  <a:srgbClr val="0066CC"/>
                </a:solidFill>
                <a:latin typeface="微软雅黑" panose="020B0503020204020204" pitchFamily="34" charset="-122"/>
                <a:ea typeface="微软雅黑" panose="020B0503020204020204" pitchFamily="34" charset="-122"/>
              </a:rPr>
              <a:t>命名空间</a:t>
            </a:r>
          </a:p>
        </p:txBody>
      </p:sp>
    </p:spTree>
    <p:extLst>
      <p:ext uri="{BB962C8B-B14F-4D97-AF65-F5344CB8AC3E}">
        <p14:creationId xmlns:p14="http://schemas.microsoft.com/office/powerpoint/2010/main" val="12622673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函数模板特化</a:t>
            </a:r>
          </a:p>
        </p:txBody>
      </p:sp>
      <p:sp>
        <p:nvSpPr>
          <p:cNvPr id="3" name="内容占位符 2"/>
          <p:cNvSpPr>
            <a:spLocks noGrp="1"/>
          </p:cNvSpPr>
          <p:nvPr>
            <p:ph idx="1"/>
          </p:nvPr>
        </p:nvSpPr>
        <p:spPr>
          <a:xfrm>
            <a:off x="628650" y="5001759"/>
            <a:ext cx="8047806" cy="3074307"/>
          </a:xfrm>
        </p:spPr>
        <p:txBody>
          <a:bodyPr>
            <a:noAutofit/>
          </a:bodyPr>
          <a:lstStyle/>
          <a:p>
            <a:pPr>
              <a:lnSpc>
                <a:spcPct val="100000"/>
              </a:lnSpc>
              <a:buSzPct val="75000"/>
              <a:buFont typeface="Wingdings" panose="05000000000000000000" pitchFamily="2" charset="2"/>
              <a:buChar char="n"/>
            </a:pPr>
            <a:r>
              <a:rPr lang="zh-CN" altLang="en-US" sz="2200" b="1" kern="100" dirty="0">
                <a:solidFill>
                  <a:srgbClr val="003366"/>
                </a:solidFill>
                <a:latin typeface="华文楷体" panose="02010600040101010101" pitchFamily="2" charset="-122"/>
                <a:ea typeface="华文楷体" panose="02010600040101010101" pitchFamily="2" charset="-122"/>
                <a:cs typeface="STKaiti" charset="-122"/>
              </a:rPr>
              <a:t>主函数调用的是哪一个版本？</a:t>
            </a:r>
            <a:r>
              <a:rPr lang="en-US" altLang="zh-CN" sz="2200" b="1" dirty="0">
                <a:solidFill>
                  <a:srgbClr val="00B050"/>
                </a:solidFill>
                <a:latin typeface="AndaleMono" charset="0"/>
              </a:rPr>
              <a:t>func2</a:t>
            </a:r>
            <a:endParaRPr lang="en-US" altLang="zh-CN" sz="2200"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sz="2200" b="1" kern="100" dirty="0">
                <a:solidFill>
                  <a:srgbClr val="003366"/>
                </a:solidFill>
                <a:latin typeface="华文楷体" panose="02010600040101010101" pitchFamily="2" charset="-122"/>
                <a:ea typeface="华文楷体" panose="02010600040101010101" pitchFamily="2" charset="-122"/>
                <a:cs typeface="STKaiti" charset="-122"/>
              </a:rPr>
              <a:t>先从基础模板</a:t>
            </a:r>
            <a:r>
              <a:rPr lang="en-US" altLang="zh-CN" sz="2200" b="1" dirty="0">
                <a:solidFill>
                  <a:srgbClr val="00B050"/>
                </a:solidFill>
                <a:latin typeface="AndaleMono" charset="0"/>
              </a:rPr>
              <a:t>func1</a:t>
            </a:r>
            <a:r>
              <a:rPr lang="zh-CN" altLang="en-US" sz="2200" b="1" kern="100" dirty="0">
                <a:solidFill>
                  <a:srgbClr val="003366"/>
                </a:solidFill>
                <a:latin typeface="华文楷体" panose="02010600040101010101" pitchFamily="2" charset="-122"/>
                <a:ea typeface="华文楷体" panose="02010600040101010101" pitchFamily="2" charset="-122"/>
              </a:rPr>
              <a:t>和</a:t>
            </a:r>
            <a:r>
              <a:rPr lang="en-US" altLang="zh-CN" sz="2200" b="1" dirty="0">
                <a:solidFill>
                  <a:srgbClr val="00B050"/>
                </a:solidFill>
                <a:latin typeface="AndaleMono" charset="0"/>
              </a:rPr>
              <a:t>func2</a:t>
            </a:r>
            <a:r>
              <a:rPr lang="zh-CN" altLang="en-US" sz="2200" b="1" kern="100" dirty="0">
                <a:solidFill>
                  <a:srgbClr val="003366"/>
                </a:solidFill>
                <a:latin typeface="华文楷体" panose="02010600040101010101" pitchFamily="2" charset="-122"/>
                <a:ea typeface="华文楷体" panose="02010600040101010101" pitchFamily="2" charset="-122"/>
              </a:rPr>
              <a:t>中选择更匹配的模板实例，</a:t>
            </a:r>
            <a:r>
              <a:rPr lang="en-US" altLang="zh-CN" sz="2200" b="1" dirty="0">
                <a:solidFill>
                  <a:srgbClr val="00B050"/>
                </a:solidFill>
                <a:latin typeface="AndaleMono" charset="0"/>
              </a:rPr>
              <a:t> func2</a:t>
            </a:r>
            <a:r>
              <a:rPr lang="zh-CN" altLang="en-US" sz="2200" b="1" kern="100" dirty="0">
                <a:solidFill>
                  <a:srgbClr val="003366"/>
                </a:solidFill>
                <a:latin typeface="华文楷体" panose="02010600040101010101" pitchFamily="2" charset="-122"/>
                <a:ea typeface="华文楷体" panose="02010600040101010101" pitchFamily="2" charset="-122"/>
                <a:cs typeface="STKaiti" charset="-122"/>
              </a:rPr>
              <a:t>参数类型更匹配，因此优先选中。</a:t>
            </a:r>
            <a:endParaRPr lang="en-US" altLang="zh-CN" sz="2200"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sz="2200" b="1" kern="100" dirty="0">
                <a:solidFill>
                  <a:srgbClr val="003366"/>
                </a:solidFill>
                <a:latin typeface="华文楷体" panose="02010600040101010101" pitchFamily="2" charset="-122"/>
                <a:ea typeface="华文楷体" panose="02010600040101010101" pitchFamily="2" charset="-122"/>
              </a:rPr>
              <a:t>函数模板</a:t>
            </a:r>
            <a:r>
              <a:rPr lang="en-US" altLang="zh-CN" sz="2200" b="1" dirty="0">
                <a:solidFill>
                  <a:srgbClr val="00B050"/>
                </a:solidFill>
                <a:latin typeface="AndaleMono" charset="0"/>
              </a:rPr>
              <a:t>func2</a:t>
            </a:r>
            <a:r>
              <a:rPr lang="zh-CN" altLang="en-US" sz="2200" b="1" kern="100" dirty="0">
                <a:solidFill>
                  <a:srgbClr val="003366"/>
                </a:solidFill>
                <a:latin typeface="华文楷体" panose="02010600040101010101" pitchFamily="2" charset="-122"/>
                <a:ea typeface="华文楷体" panose="02010600040101010101" pitchFamily="2" charset="-122"/>
                <a:cs typeface="STKaiti" charset="-122"/>
              </a:rPr>
              <a:t>无特化版本，因此直接调用模板</a:t>
            </a:r>
            <a:r>
              <a:rPr lang="en-US" altLang="zh-CN" sz="2200" b="1" dirty="0">
                <a:solidFill>
                  <a:srgbClr val="00B050"/>
                </a:solidFill>
                <a:latin typeface="AndaleMono" charset="0"/>
              </a:rPr>
              <a:t>func2</a:t>
            </a:r>
            <a:r>
              <a:rPr lang="zh-CN" altLang="en-US" sz="2200" b="1" kern="100" dirty="0">
                <a:solidFill>
                  <a:srgbClr val="003366"/>
                </a:solidFill>
                <a:latin typeface="华文楷体" panose="02010600040101010101" pitchFamily="2" charset="-122"/>
                <a:ea typeface="华文楷体" panose="02010600040101010101" pitchFamily="2" charset="-122"/>
                <a:cs typeface="STKaiti" charset="-122"/>
              </a:rPr>
              <a:t>。</a:t>
            </a:r>
            <a:endParaRPr lang="en-US" altLang="zh-CN" sz="2200" b="1" kern="100" dirty="0">
              <a:solidFill>
                <a:srgbClr val="003366"/>
              </a:solidFill>
              <a:latin typeface="华文楷体" panose="02010600040101010101" pitchFamily="2" charset="-122"/>
              <a:ea typeface="华文楷体" panose="02010600040101010101" pitchFamily="2"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70</a:t>
            </a:fld>
            <a:endParaRPr lang="en-US" altLang="zh-CN" dirty="0"/>
          </a:p>
        </p:txBody>
      </p:sp>
      <p:sp>
        <p:nvSpPr>
          <p:cNvPr id="6" name="内容占位符 2">
            <a:extLst>
              <a:ext uri="{FF2B5EF4-FFF2-40B4-BE49-F238E27FC236}">
                <a16:creationId xmlns:a16="http://schemas.microsoft.com/office/drawing/2014/main" id="{E38AC69D-0CD3-524D-89C5-2CB6C6A2099D}"/>
              </a:ext>
            </a:extLst>
          </p:cNvPr>
          <p:cNvSpPr txBox="1">
            <a:spLocks/>
          </p:cNvSpPr>
          <p:nvPr/>
        </p:nvSpPr>
        <p:spPr>
          <a:xfrm>
            <a:off x="628650" y="1482499"/>
            <a:ext cx="7886700" cy="3514803"/>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rgbClr val="6E200D"/>
                </a:solidFill>
                <a:latin typeface="Consolas" charset="0"/>
                <a:ea typeface="Consolas" charset="0"/>
                <a:cs typeface="Consolas" charset="0"/>
              </a:rPr>
              <a:t>#include </a:t>
            </a:r>
            <a:r>
              <a:rPr lang="en-US" altLang="zh-CN" sz="1800" dirty="0">
                <a:solidFill>
                  <a:srgbClr val="BA0011"/>
                </a:solidFill>
                <a:latin typeface="Consolas" charset="0"/>
                <a:ea typeface="Consolas" charset="0"/>
                <a:cs typeface="Consolas" charset="0"/>
              </a:rPr>
              <a:t>&lt;iostream&gt;</a:t>
            </a:r>
          </a:p>
          <a:p>
            <a:pPr marL="0" indent="0">
              <a:buNone/>
            </a:pPr>
            <a:r>
              <a:rPr lang="en-US" altLang="zh-CN" sz="1800" dirty="0">
                <a:solidFill>
                  <a:srgbClr val="B40062"/>
                </a:solidFill>
                <a:latin typeface="Consolas" charset="0"/>
                <a:ea typeface="Consolas" charset="0"/>
                <a:cs typeface="Consolas" charset="0"/>
              </a:rPr>
              <a:t>using</a:t>
            </a:r>
            <a:r>
              <a:rPr lang="en-US" altLang="zh-CN" sz="1800" dirty="0">
                <a:solidFill>
                  <a:srgbClr val="000000"/>
                </a:solidFill>
                <a:latin typeface="Consolas" charset="0"/>
                <a:ea typeface="Consolas" charset="0"/>
                <a:cs typeface="Consolas" charset="0"/>
              </a:rPr>
              <a:t> </a:t>
            </a:r>
            <a:r>
              <a:rPr lang="en-US" altLang="zh-CN" sz="1800" dirty="0">
                <a:solidFill>
                  <a:srgbClr val="B40062"/>
                </a:solidFill>
                <a:latin typeface="Consolas" charset="0"/>
                <a:ea typeface="Consolas" charset="0"/>
                <a:cs typeface="Consolas" charset="0"/>
              </a:rPr>
              <a:t>namespace</a:t>
            </a:r>
            <a:r>
              <a:rPr lang="en-US" altLang="zh-CN" sz="1800" dirty="0">
                <a:solidFill>
                  <a:srgbClr val="000000"/>
                </a:solidFill>
                <a:latin typeface="Consolas" charset="0"/>
                <a:ea typeface="Consolas" charset="0"/>
                <a:cs typeface="Consolas" charset="0"/>
              </a:rPr>
              <a:t> </a:t>
            </a:r>
            <a:r>
              <a:rPr lang="en-US" altLang="zh-CN" sz="1800" dirty="0" err="1">
                <a:solidFill>
                  <a:srgbClr val="000000"/>
                </a:solidFill>
                <a:latin typeface="Consolas" charset="0"/>
                <a:ea typeface="Consolas" charset="0"/>
                <a:cs typeface="Consolas" charset="0"/>
              </a:rPr>
              <a:t>std</a:t>
            </a:r>
            <a:r>
              <a:rPr lang="en-US" altLang="zh-CN" sz="1800" dirty="0">
                <a:solidFill>
                  <a:srgbClr val="000000"/>
                </a:solidFill>
                <a:latin typeface="Consolas" charset="0"/>
                <a:ea typeface="Consolas" charset="0"/>
                <a:cs typeface="Consolas" charset="0"/>
              </a:rPr>
              <a:t>;</a:t>
            </a:r>
            <a:endParaRPr lang="en-US" altLang="zh-CN" sz="1800" dirty="0">
              <a:solidFill>
                <a:srgbClr val="C00000"/>
              </a:solidFill>
              <a:latin typeface="Consolas" panose="020B0609020204030204" pitchFamily="49" charset="0"/>
            </a:endParaRPr>
          </a:p>
          <a:p>
            <a:pPr marL="0" indent="0">
              <a:buFont typeface="Arial" panose="020B0604020202020204" pitchFamily="34" charset="0"/>
              <a:buNone/>
            </a:pPr>
            <a:r>
              <a:rPr lang="en-US" altLang="zh-CN" sz="1800" dirty="0">
                <a:solidFill>
                  <a:srgbClr val="C00000"/>
                </a:solidFill>
                <a:latin typeface="Consolas" panose="020B0609020204030204" pitchFamily="49" charset="0"/>
              </a:rPr>
              <a:t>template</a:t>
            </a:r>
            <a:r>
              <a:rPr lang="en-US" altLang="zh-CN" sz="1800" dirty="0">
                <a:latin typeface="Consolas" panose="020B0609020204030204" pitchFamily="49" charset="0"/>
                <a:cs typeface="Consolas" panose="020B0609020204030204" pitchFamily="49" charset="0"/>
              </a:rPr>
              <a:t>&lt;</a:t>
            </a:r>
            <a:r>
              <a:rPr lang="en-US" altLang="zh-CN" sz="1800" dirty="0">
                <a:solidFill>
                  <a:srgbClr val="C00000"/>
                </a:solidFill>
                <a:latin typeface="Consolas" panose="020B0609020204030204" pitchFamily="49" charset="0"/>
              </a:rPr>
              <a:t>class</a:t>
            </a:r>
            <a:r>
              <a:rPr lang="en-US" altLang="zh-CN" sz="1800" dirty="0">
                <a:latin typeface="Consolas" panose="020B0609020204030204" pitchFamily="49" charset="0"/>
                <a:cs typeface="Consolas" panose="020B0609020204030204" pitchFamily="49" charset="0"/>
              </a:rPr>
              <a:t> T&gt; </a:t>
            </a:r>
            <a:r>
              <a:rPr lang="en-US" altLang="zh-CN" sz="1800" dirty="0">
                <a:solidFill>
                  <a:srgbClr val="C00000"/>
                </a:solidFill>
                <a:latin typeface="Consolas" panose="020B0609020204030204" pitchFamily="49" charset="0"/>
              </a:rPr>
              <a:t>void</a:t>
            </a:r>
            <a:r>
              <a:rPr lang="en-US" altLang="zh-CN" sz="1800" dirty="0">
                <a:latin typeface="Consolas" panose="020B0609020204030204" pitchFamily="49" charset="0"/>
                <a:cs typeface="Consolas" panose="020B0609020204030204" pitchFamily="49" charset="0"/>
              </a:rPr>
              <a:t> f(T) { </a:t>
            </a:r>
          </a:p>
          <a:p>
            <a:pPr marL="0" indent="0">
              <a:buFont typeface="Arial" panose="020B0604020202020204" pitchFamily="34" charset="0"/>
              <a:buNone/>
            </a:pPr>
            <a:r>
              <a:rPr lang="en-US" altLang="zh-CN" sz="1800" b="1" dirty="0">
                <a:solidFill>
                  <a:srgbClr val="00B050"/>
                </a:solidFill>
                <a:latin typeface="AndaleMono" charset="0"/>
              </a:rPr>
              <a:t>  //func1</a:t>
            </a:r>
            <a:r>
              <a:rPr lang="zh-CN" altLang="en-US" sz="1800" b="1" dirty="0">
                <a:solidFill>
                  <a:srgbClr val="00B050"/>
                </a:solidFill>
                <a:latin typeface="AndaleMono" charset="0"/>
              </a:rPr>
              <a:t>为基础模板</a:t>
            </a:r>
            <a:endParaRPr lang="en-US" altLang="zh-CN" sz="1800" b="1" dirty="0">
              <a:solidFill>
                <a:srgbClr val="00B050"/>
              </a:solidFill>
              <a:latin typeface="AndaleMono" charset="0"/>
            </a:endParaRPr>
          </a:p>
          <a:p>
            <a:pPr marL="0" indent="0">
              <a:buFont typeface="Arial" panose="020B0604020202020204" pitchFamily="34" charset="0"/>
              <a:buNone/>
            </a:pPr>
            <a:r>
              <a:rPr lang="en-US" altLang="zh-CN" sz="1800" dirty="0">
                <a:latin typeface="Consolas" panose="020B0609020204030204" pitchFamily="49" charset="0"/>
                <a:cs typeface="Consolas" panose="020B0609020204030204" pitchFamily="49" charset="0"/>
              </a:rPr>
              <a:t>  </a:t>
            </a:r>
            <a:r>
              <a:rPr lang="en-US" altLang="zh-CN" sz="1800" dirty="0" err="1">
                <a:latin typeface="Consolas" panose="020B0609020204030204" pitchFamily="49" charset="0"/>
                <a:cs typeface="Consolas" panose="020B0609020204030204" pitchFamily="49" charset="0"/>
              </a:rPr>
              <a:t>cout</a:t>
            </a:r>
            <a:r>
              <a:rPr lang="en-US" altLang="zh-CN" sz="1800" dirty="0">
                <a:latin typeface="Consolas" panose="020B0609020204030204" pitchFamily="49" charset="0"/>
                <a:cs typeface="Consolas" panose="020B0609020204030204" pitchFamily="49" charset="0"/>
              </a:rPr>
              <a:t>&lt;&lt; </a:t>
            </a:r>
            <a:r>
              <a:rPr lang="en-US" altLang="zh-CN" sz="1800" dirty="0">
                <a:solidFill>
                  <a:schemeClr val="accent6">
                    <a:lumMod val="75000"/>
                  </a:schemeClr>
                </a:solidFill>
                <a:latin typeface="Consolas" panose="020B0609020204030204" pitchFamily="49" charset="0"/>
                <a:cs typeface="Consolas" panose="020B0609020204030204" pitchFamily="49" charset="0"/>
              </a:rPr>
              <a:t>“full template” </a:t>
            </a:r>
            <a:r>
              <a:rPr lang="en-US" altLang="zh-CN" sz="1800" dirty="0">
                <a:latin typeface="Consolas" panose="020B0609020204030204" pitchFamily="49" charset="0"/>
                <a:cs typeface="Consolas" panose="020B0609020204030204" pitchFamily="49" charset="0"/>
              </a:rPr>
              <a:t>&lt;&lt;</a:t>
            </a:r>
            <a:r>
              <a:rPr lang="en-US" altLang="zh-CN" sz="1800" dirty="0" err="1">
                <a:latin typeface="Consolas" panose="020B0609020204030204" pitchFamily="49" charset="0"/>
                <a:cs typeface="Consolas" panose="020B0609020204030204" pitchFamily="49" charset="0"/>
              </a:rPr>
              <a:t>endl</a:t>
            </a:r>
            <a:r>
              <a:rPr lang="en-US" altLang="zh-CN" sz="1800" dirty="0">
                <a:latin typeface="Consolas" panose="020B0609020204030204" pitchFamily="49" charset="0"/>
                <a:cs typeface="Consolas" panose="020B0609020204030204" pitchFamily="49" charset="0"/>
              </a:rPr>
              <a:t>;}; </a:t>
            </a:r>
          </a:p>
          <a:p>
            <a:pPr marL="0" indent="0">
              <a:buNone/>
            </a:pPr>
            <a:r>
              <a:rPr lang="en-US" altLang="zh-CN" sz="1800" dirty="0">
                <a:solidFill>
                  <a:srgbClr val="C00000"/>
                </a:solidFill>
                <a:latin typeface="Consolas" panose="020B0609020204030204" pitchFamily="49" charset="0"/>
              </a:rPr>
              <a:t>template</a:t>
            </a:r>
            <a:r>
              <a:rPr lang="en-US" altLang="zh-CN" sz="1800" dirty="0">
                <a:latin typeface="Consolas" panose="020B0609020204030204" pitchFamily="49" charset="0"/>
                <a:cs typeface="Consolas" panose="020B0609020204030204" pitchFamily="49" charset="0"/>
              </a:rPr>
              <a:t>&lt;&gt; </a:t>
            </a:r>
            <a:r>
              <a:rPr lang="en-US" altLang="zh-CN" sz="1800" dirty="0">
                <a:solidFill>
                  <a:srgbClr val="C00000"/>
                </a:solidFill>
                <a:latin typeface="Consolas" panose="020B0609020204030204" pitchFamily="49" charset="0"/>
              </a:rPr>
              <a:t>void</a:t>
            </a:r>
            <a:r>
              <a:rPr lang="en-US" altLang="zh-CN" sz="1800" dirty="0">
                <a:latin typeface="Consolas" panose="020B0609020204030204" pitchFamily="49" charset="0"/>
                <a:cs typeface="Consolas" panose="020B0609020204030204" pitchFamily="49" charset="0"/>
              </a:rPr>
              <a:t> f(</a:t>
            </a:r>
            <a:r>
              <a:rPr lang="en-US" altLang="zh-CN" sz="1800" dirty="0">
                <a:solidFill>
                  <a:srgbClr val="C00000"/>
                </a:solidFill>
                <a:latin typeface="Consolas" panose="020B0609020204030204" pitchFamily="49" charset="0"/>
              </a:rPr>
              <a:t>char</a:t>
            </a:r>
            <a:r>
              <a:rPr lang="en-US" altLang="zh-CN" sz="1800" dirty="0">
                <a:latin typeface="Consolas" panose="020B0609020204030204" pitchFamily="49" charset="0"/>
                <a:cs typeface="Consolas" panose="020B0609020204030204" pitchFamily="49" charset="0"/>
              </a:rPr>
              <a:t>*) {</a:t>
            </a:r>
          </a:p>
          <a:p>
            <a:pPr marL="0" indent="0">
              <a:buNone/>
            </a:pPr>
            <a:r>
              <a:rPr lang="en-US" altLang="zh-CN" sz="1800" b="1" dirty="0">
                <a:solidFill>
                  <a:srgbClr val="00B050"/>
                </a:solidFill>
                <a:latin typeface="AndaleMono" charset="0"/>
              </a:rPr>
              <a:t>  //func3</a:t>
            </a:r>
            <a:r>
              <a:rPr lang="zh-CN" altLang="en-US" sz="1800" b="1" dirty="0">
                <a:solidFill>
                  <a:srgbClr val="00B050"/>
                </a:solidFill>
                <a:latin typeface="AndaleMono" charset="0"/>
              </a:rPr>
              <a:t>为</a:t>
            </a:r>
            <a:r>
              <a:rPr lang="en-US" altLang="zh-CN" sz="1800" b="1" dirty="0">
                <a:solidFill>
                  <a:srgbClr val="00B050"/>
                </a:solidFill>
                <a:latin typeface="AndaleMono" charset="0"/>
              </a:rPr>
              <a:t>func1</a:t>
            </a:r>
            <a:r>
              <a:rPr lang="zh-CN" altLang="en-US" sz="1800" b="1" dirty="0">
                <a:solidFill>
                  <a:srgbClr val="00B050"/>
                </a:solidFill>
                <a:latin typeface="AndaleMono" charset="0"/>
              </a:rPr>
              <a:t>的特化版本</a:t>
            </a:r>
            <a:r>
              <a:rPr lang="en-US" altLang="zh-CN" sz="1800" b="1" dirty="0">
                <a:solidFill>
                  <a:srgbClr val="00B050"/>
                </a:solidFill>
                <a:latin typeface="AndaleMono" charset="0"/>
              </a:rPr>
              <a:t>(T</a:t>
            </a:r>
            <a:r>
              <a:rPr lang="zh-CN" altLang="en-US" sz="1800" b="1" dirty="0">
                <a:solidFill>
                  <a:srgbClr val="00B050"/>
                </a:solidFill>
                <a:latin typeface="AndaleMono" charset="0"/>
              </a:rPr>
              <a:t>特化为</a:t>
            </a:r>
            <a:r>
              <a:rPr lang="en-US" altLang="zh-CN" sz="1800" b="1" dirty="0">
                <a:solidFill>
                  <a:srgbClr val="00B050"/>
                </a:solidFill>
                <a:latin typeface="AndaleMono" charset="0"/>
              </a:rPr>
              <a:t>char*)</a:t>
            </a:r>
          </a:p>
          <a:p>
            <a:pPr marL="0" indent="0">
              <a:buNone/>
            </a:pPr>
            <a:r>
              <a:rPr lang="en-US" altLang="zh-CN" sz="1800" dirty="0">
                <a:latin typeface="Consolas" panose="020B0609020204030204" pitchFamily="49" charset="0"/>
                <a:cs typeface="Consolas" panose="020B0609020204030204" pitchFamily="49" charset="0"/>
              </a:rPr>
              <a:t>  </a:t>
            </a:r>
            <a:r>
              <a:rPr lang="en-US" altLang="zh-CN" sz="1800" dirty="0" err="1">
                <a:latin typeface="Consolas" panose="020B0609020204030204" pitchFamily="49" charset="0"/>
                <a:cs typeface="Consolas" panose="020B0609020204030204" pitchFamily="49" charset="0"/>
              </a:rPr>
              <a:t>cout</a:t>
            </a:r>
            <a:r>
              <a:rPr lang="en-US" altLang="zh-CN" sz="1800" dirty="0">
                <a:latin typeface="Consolas" panose="020B0609020204030204" pitchFamily="49" charset="0"/>
                <a:cs typeface="Consolas" panose="020B0609020204030204" pitchFamily="49" charset="0"/>
              </a:rPr>
              <a:t>&lt;&lt; </a:t>
            </a:r>
            <a:r>
              <a:rPr lang="en-US" altLang="zh-CN" sz="1800" dirty="0">
                <a:solidFill>
                  <a:schemeClr val="accent6">
                    <a:lumMod val="75000"/>
                  </a:schemeClr>
                </a:solidFill>
                <a:latin typeface="Consolas" panose="020B0609020204030204" pitchFamily="49" charset="0"/>
                <a:cs typeface="Consolas" panose="020B0609020204030204" pitchFamily="49" charset="0"/>
              </a:rPr>
              <a:t>“full template -&gt; specialized”</a:t>
            </a:r>
            <a:r>
              <a:rPr lang="en-US" altLang="zh-CN" sz="1800" dirty="0">
                <a:latin typeface="Consolas" panose="020B0609020204030204" pitchFamily="49" charset="0"/>
                <a:cs typeface="Consolas" panose="020B0609020204030204" pitchFamily="49" charset="0"/>
              </a:rPr>
              <a:t> &lt;&lt;</a:t>
            </a:r>
            <a:r>
              <a:rPr lang="en-US" altLang="zh-CN" sz="1800" dirty="0" err="1">
                <a:latin typeface="Consolas" panose="020B0609020204030204" pitchFamily="49" charset="0"/>
                <a:cs typeface="Consolas" panose="020B0609020204030204" pitchFamily="49" charset="0"/>
              </a:rPr>
              <a:t>endl</a:t>
            </a:r>
            <a:r>
              <a:rPr lang="en-US" altLang="zh-CN" sz="1800" dirty="0">
                <a:latin typeface="Consolas" panose="020B0609020204030204" pitchFamily="49" charset="0"/>
                <a:cs typeface="Consolas" panose="020B0609020204030204" pitchFamily="49" charset="0"/>
              </a:rPr>
              <a:t>;};</a:t>
            </a:r>
            <a:endParaRPr lang="en-US" altLang="zh-CN" sz="1800" dirty="0">
              <a:solidFill>
                <a:srgbClr val="C00000"/>
              </a:solidFill>
              <a:latin typeface="Consolas" panose="020B0609020204030204" pitchFamily="49" charset="0"/>
            </a:endParaRPr>
          </a:p>
          <a:p>
            <a:pPr marL="0" indent="0">
              <a:buNone/>
            </a:pPr>
            <a:r>
              <a:rPr lang="en-US" altLang="zh-CN" sz="1800" dirty="0">
                <a:solidFill>
                  <a:srgbClr val="C00000"/>
                </a:solidFill>
                <a:latin typeface="Consolas" panose="020B0609020204030204" pitchFamily="49" charset="0"/>
              </a:rPr>
              <a:t>template</a:t>
            </a:r>
            <a:r>
              <a:rPr lang="en-US" altLang="zh-CN" sz="1800" dirty="0">
                <a:latin typeface="Consolas" panose="020B0609020204030204" pitchFamily="49" charset="0"/>
                <a:cs typeface="Consolas" panose="020B0609020204030204" pitchFamily="49" charset="0"/>
              </a:rPr>
              <a:t>&lt;</a:t>
            </a:r>
            <a:r>
              <a:rPr lang="en-US" altLang="zh-CN" sz="1800" dirty="0">
                <a:solidFill>
                  <a:srgbClr val="C00000"/>
                </a:solidFill>
                <a:latin typeface="Consolas" panose="020B0609020204030204" pitchFamily="49" charset="0"/>
              </a:rPr>
              <a:t>class</a:t>
            </a:r>
            <a:r>
              <a:rPr lang="en-US" altLang="zh-CN" sz="1800" dirty="0">
                <a:latin typeface="Consolas" panose="020B0609020204030204" pitchFamily="49" charset="0"/>
                <a:cs typeface="Consolas" panose="020B0609020204030204" pitchFamily="49" charset="0"/>
              </a:rPr>
              <a:t> T&gt; </a:t>
            </a:r>
            <a:r>
              <a:rPr lang="en-US" altLang="zh-CN" sz="1800" dirty="0">
                <a:solidFill>
                  <a:srgbClr val="C00000"/>
                </a:solidFill>
                <a:latin typeface="Consolas" panose="020B0609020204030204" pitchFamily="49" charset="0"/>
              </a:rPr>
              <a:t>void</a:t>
            </a:r>
            <a:r>
              <a:rPr lang="en-US" altLang="zh-CN" sz="1800" dirty="0">
                <a:latin typeface="Consolas" panose="020B0609020204030204" pitchFamily="49" charset="0"/>
                <a:cs typeface="Consolas" panose="020B0609020204030204" pitchFamily="49" charset="0"/>
              </a:rPr>
              <a:t> f(T*) {</a:t>
            </a:r>
          </a:p>
          <a:p>
            <a:pPr marL="0" indent="0">
              <a:buNone/>
            </a:pPr>
            <a:r>
              <a:rPr lang="en-US" altLang="zh-CN" sz="1800" b="1" dirty="0">
                <a:solidFill>
                  <a:srgbClr val="00B050"/>
                </a:solidFill>
                <a:latin typeface="AndaleMono" charset="0"/>
              </a:rPr>
              <a:t>  //func2</a:t>
            </a:r>
            <a:r>
              <a:rPr lang="zh-CN" altLang="en-US" sz="1800" b="1" dirty="0">
                <a:solidFill>
                  <a:srgbClr val="00B050"/>
                </a:solidFill>
                <a:latin typeface="AndaleMono" charset="0"/>
              </a:rPr>
              <a:t>为</a:t>
            </a:r>
            <a:r>
              <a:rPr lang="en-US" altLang="zh-CN" sz="1800" b="1" dirty="0">
                <a:solidFill>
                  <a:srgbClr val="00B050"/>
                </a:solidFill>
                <a:latin typeface="AndaleMono" charset="0"/>
              </a:rPr>
              <a:t>func1</a:t>
            </a:r>
            <a:r>
              <a:rPr lang="zh-CN" altLang="en-US" sz="1800" b="1" dirty="0">
                <a:solidFill>
                  <a:srgbClr val="00B050"/>
                </a:solidFill>
                <a:latin typeface="AndaleMono" charset="0"/>
              </a:rPr>
              <a:t>的重载</a:t>
            </a:r>
            <a:r>
              <a:rPr lang="en-US" altLang="zh-CN" sz="1800" b="1" dirty="0">
                <a:solidFill>
                  <a:srgbClr val="00B050"/>
                </a:solidFill>
                <a:latin typeface="AndaleMono" charset="0"/>
              </a:rPr>
              <a:t>,</a:t>
            </a:r>
            <a:r>
              <a:rPr lang="zh-CN" altLang="en-US" sz="1800" b="1" dirty="0">
                <a:solidFill>
                  <a:srgbClr val="00B050"/>
                </a:solidFill>
                <a:latin typeface="AndaleMono" charset="0"/>
              </a:rPr>
              <a:t>仍是基础模板</a:t>
            </a:r>
            <a:endParaRPr lang="en-US" altLang="zh-CN" sz="1800" b="1" dirty="0">
              <a:solidFill>
                <a:srgbClr val="00B050"/>
              </a:solidFill>
              <a:latin typeface="AndaleMono" charset="0"/>
            </a:endParaRPr>
          </a:p>
          <a:p>
            <a:pPr marL="0" indent="0">
              <a:buNone/>
            </a:pPr>
            <a:r>
              <a:rPr lang="en-US" altLang="zh-CN" sz="1800" dirty="0">
                <a:latin typeface="Consolas" panose="020B0609020204030204" pitchFamily="49" charset="0"/>
                <a:cs typeface="Consolas" panose="020B0609020204030204" pitchFamily="49" charset="0"/>
              </a:rPr>
              <a:t>  </a:t>
            </a:r>
            <a:r>
              <a:rPr lang="en-US" altLang="zh-CN" sz="1800" dirty="0" err="1">
                <a:latin typeface="Consolas" panose="020B0609020204030204" pitchFamily="49" charset="0"/>
                <a:cs typeface="Consolas" panose="020B0609020204030204" pitchFamily="49" charset="0"/>
              </a:rPr>
              <a:t>cout</a:t>
            </a:r>
            <a:r>
              <a:rPr lang="en-US" altLang="zh-CN" sz="1800" dirty="0">
                <a:latin typeface="Consolas" panose="020B0609020204030204" pitchFamily="49" charset="0"/>
                <a:cs typeface="Consolas" panose="020B0609020204030204" pitchFamily="49" charset="0"/>
              </a:rPr>
              <a:t>&lt;&lt; </a:t>
            </a:r>
            <a:r>
              <a:rPr lang="en-US" altLang="zh-CN" sz="1800" dirty="0">
                <a:solidFill>
                  <a:schemeClr val="accent6">
                    <a:lumMod val="75000"/>
                  </a:schemeClr>
                </a:solidFill>
                <a:latin typeface="Consolas" panose="020B0609020204030204" pitchFamily="49" charset="0"/>
                <a:cs typeface="Consolas" panose="020B0609020204030204" pitchFamily="49" charset="0"/>
              </a:rPr>
              <a:t>“full template -&gt; overload template”</a:t>
            </a:r>
            <a:r>
              <a:rPr lang="en-US" altLang="zh-CN" sz="1800" dirty="0">
                <a:latin typeface="Consolas" panose="020B0609020204030204" pitchFamily="49" charset="0"/>
                <a:cs typeface="Consolas" panose="020B0609020204030204" pitchFamily="49" charset="0"/>
              </a:rPr>
              <a:t> &lt;&lt;</a:t>
            </a:r>
            <a:r>
              <a:rPr lang="en-US" altLang="zh-CN" sz="1800" dirty="0" err="1">
                <a:latin typeface="Consolas" panose="020B0609020204030204" pitchFamily="49" charset="0"/>
                <a:cs typeface="Consolas" panose="020B0609020204030204" pitchFamily="49" charset="0"/>
              </a:rPr>
              <a:t>endl</a:t>
            </a:r>
            <a:r>
              <a:rPr lang="en-US" altLang="zh-CN" sz="1800" dirty="0">
                <a:latin typeface="Consolas" panose="020B0609020204030204" pitchFamily="49" charset="0"/>
                <a:cs typeface="Consolas" panose="020B0609020204030204" pitchFamily="49" charset="0"/>
              </a:rPr>
              <a:t>;};</a:t>
            </a:r>
            <a:endParaRPr lang="en-US" altLang="zh-CN" sz="1800" dirty="0">
              <a:solidFill>
                <a:srgbClr val="C00000"/>
              </a:solidFill>
              <a:latin typeface="Consolas" panose="020B0609020204030204" pitchFamily="49" charset="0"/>
            </a:endParaRPr>
          </a:p>
          <a:p>
            <a:pPr marL="0" indent="0">
              <a:buNone/>
            </a:pPr>
            <a:endParaRPr lang="en-US" altLang="zh-CN" sz="1800" dirty="0">
              <a:latin typeface="Consolas" panose="020B0609020204030204" pitchFamily="49" charset="0"/>
              <a:cs typeface="Consolas" panose="020B0609020204030204" pitchFamily="49" charset="0"/>
            </a:endParaRPr>
          </a:p>
        </p:txBody>
      </p:sp>
      <p:sp>
        <p:nvSpPr>
          <p:cNvPr id="4" name="矩形 3">
            <a:extLst>
              <a:ext uri="{FF2B5EF4-FFF2-40B4-BE49-F238E27FC236}">
                <a16:creationId xmlns:a16="http://schemas.microsoft.com/office/drawing/2014/main" id="{9EF38B89-43BB-7149-8613-1677E8A826A3}"/>
              </a:ext>
            </a:extLst>
          </p:cNvPr>
          <p:cNvSpPr/>
          <p:nvPr/>
        </p:nvSpPr>
        <p:spPr>
          <a:xfrm>
            <a:off x="6028660" y="1482499"/>
            <a:ext cx="4572000" cy="1477328"/>
          </a:xfrm>
          <a:prstGeom prst="rect">
            <a:avLst/>
          </a:prstGeom>
        </p:spPr>
        <p:txBody>
          <a:bodyPr>
            <a:spAutoFit/>
          </a:bodyPr>
          <a:lstStyle/>
          <a:p>
            <a:r>
              <a:rPr lang="en-US" altLang="zh-CN" dirty="0" err="1">
                <a:solidFill>
                  <a:srgbClr val="C00000"/>
                </a:solidFill>
                <a:latin typeface="Consolas" panose="020B0609020204030204" pitchFamily="49" charset="0"/>
              </a:rPr>
              <a:t>int</a:t>
            </a:r>
            <a:r>
              <a:rPr lang="en-US" altLang="zh-CN" dirty="0">
                <a:latin typeface="Consolas" panose="020B0609020204030204" pitchFamily="49" charset="0"/>
                <a:cs typeface="Consolas" panose="020B0609020204030204" pitchFamily="49" charset="0"/>
              </a:rPr>
              <a:t> main() { </a:t>
            </a:r>
          </a:p>
          <a:p>
            <a:r>
              <a:rPr lang="en-US" altLang="zh-CN" dirty="0">
                <a:latin typeface="Consolas" panose="020B0609020204030204" pitchFamily="49" charset="0"/>
                <a:cs typeface="Consolas" panose="020B0609020204030204" pitchFamily="49" charset="0"/>
              </a:rPr>
              <a:t>    </a:t>
            </a:r>
            <a:r>
              <a:rPr lang="en-US" altLang="zh-CN" dirty="0">
                <a:solidFill>
                  <a:srgbClr val="C00000"/>
                </a:solidFill>
                <a:latin typeface="Consolas" panose="020B0609020204030204" pitchFamily="49" charset="0"/>
              </a:rPr>
              <a:t>char</a:t>
            </a:r>
            <a:r>
              <a:rPr lang="en-US" altLang="zh-CN" dirty="0">
                <a:latin typeface="Consolas" panose="020B0609020204030204" pitchFamily="49" charset="0"/>
                <a:cs typeface="Consolas" panose="020B0609020204030204" pitchFamily="49" charset="0"/>
              </a:rPr>
              <a:t> *p; </a:t>
            </a:r>
          </a:p>
          <a:p>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f(p); </a:t>
            </a:r>
          </a:p>
          <a:p>
            <a:r>
              <a:rPr lang="en-US" altLang="zh-CN" dirty="0">
                <a:latin typeface="Consolas" panose="020B0609020204030204" pitchFamily="49" charset="0"/>
                <a:cs typeface="Consolas" panose="020B0609020204030204" pitchFamily="49" charset="0"/>
              </a:rPr>
              <a:t>    </a:t>
            </a:r>
            <a:r>
              <a:rPr lang="en-US" altLang="zh-CN" dirty="0">
                <a:solidFill>
                  <a:srgbClr val="C00000"/>
                </a:solidFill>
                <a:latin typeface="Consolas" panose="020B0609020204030204" pitchFamily="49" charset="0"/>
              </a:rPr>
              <a:t>return</a:t>
            </a:r>
            <a:r>
              <a:rPr lang="en-US" altLang="zh-CN" dirty="0">
                <a:latin typeface="Consolas" panose="020B0609020204030204" pitchFamily="49" charset="0"/>
                <a:cs typeface="Consolas" panose="020B0609020204030204" pitchFamily="49" charset="0"/>
              </a:rPr>
              <a:t> 0;</a:t>
            </a:r>
          </a:p>
          <a:p>
            <a:r>
              <a:rPr lang="en-US" altLang="zh-CN"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945679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类模板特化</a:t>
            </a:r>
          </a:p>
        </p:txBody>
      </p:sp>
      <p:sp>
        <p:nvSpPr>
          <p:cNvPr id="3" name="内容占位符 2"/>
          <p:cNvSpPr>
            <a:spLocks noGrp="1"/>
          </p:cNvSpPr>
          <p:nvPr>
            <p:ph idx="1"/>
          </p:nvPr>
        </p:nvSpPr>
        <p:spPr>
          <a:xfrm>
            <a:off x="628650" y="1690689"/>
            <a:ext cx="8047806" cy="4009356"/>
          </a:xfrm>
        </p:spPr>
        <p:txBody>
          <a:bodyPr>
            <a:normAutofit/>
          </a:bodyPr>
          <a:lstStyle/>
          <a:p>
            <a:pPr>
              <a:lnSpc>
                <a:spcPct val="100000"/>
              </a:lnSpc>
              <a:buSzPct val="75000"/>
              <a:buFont typeface="Wingdings" panose="05000000000000000000" pitchFamily="2" charset="2"/>
              <a:buChar char="n"/>
            </a:pP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对于类模板，</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也可以进行特化</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对于以下模板</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457200" lvl="1" indent="0">
              <a:lnSpc>
                <a:spcPct val="100000"/>
              </a:lnSpc>
              <a:buSzPct val="75000"/>
              <a:buNone/>
            </a:pPr>
            <a:r>
              <a:rPr lang="en-US" altLang="zh-CN" kern="100" dirty="0">
                <a:solidFill>
                  <a:srgbClr val="000000"/>
                </a:solidFill>
                <a:latin typeface="Consolas" panose="020B0609020204030204" pitchFamily="49" charset="0"/>
                <a:ea typeface="华文楷体" panose="02010600040101010101" pitchFamily="2" charset="-122"/>
                <a:cs typeface="华文楷体" panose="02010600040101010101" pitchFamily="2" charset="-122"/>
              </a:rPr>
              <a:t>t</a:t>
            </a:r>
            <a:r>
              <a:rPr lang="en-US" altLang="zh-CN" dirty="0">
                <a:solidFill>
                  <a:srgbClr val="000000"/>
                </a:solidFill>
                <a:latin typeface="Consolas" panose="020B0609020204030204" pitchFamily="49" charset="0"/>
                <a:ea typeface="华文楷体" panose="02010600040101010101" pitchFamily="2" charset="-122"/>
                <a:cs typeface="Consolas" charset="0"/>
              </a:rPr>
              <a:t>emplate&lt;</a:t>
            </a:r>
            <a:r>
              <a:rPr lang="en-US" altLang="zh-CN" dirty="0" err="1">
                <a:solidFill>
                  <a:srgbClr val="000000"/>
                </a:solidFill>
                <a:latin typeface="Consolas" panose="020B0609020204030204" pitchFamily="49" charset="0"/>
                <a:ea typeface="华文楷体" panose="02010600040101010101" pitchFamily="2" charset="-122"/>
                <a:cs typeface="Consolas" charset="0"/>
              </a:rPr>
              <a:t>typename</a:t>
            </a:r>
            <a:r>
              <a:rPr lang="en-US" altLang="zh-CN" dirty="0">
                <a:solidFill>
                  <a:srgbClr val="000000"/>
                </a:solidFill>
                <a:latin typeface="Consolas" panose="020B0609020204030204" pitchFamily="49" charset="0"/>
                <a:ea typeface="华文楷体" panose="02010600040101010101" pitchFamily="2" charset="-122"/>
                <a:cs typeface="Consolas" charset="0"/>
              </a:rPr>
              <a:t> T1, </a:t>
            </a:r>
            <a:r>
              <a:rPr lang="en-US" altLang="zh-CN" dirty="0" err="1">
                <a:solidFill>
                  <a:srgbClr val="000000"/>
                </a:solidFill>
                <a:latin typeface="Consolas" panose="020B0609020204030204" pitchFamily="49" charset="0"/>
                <a:ea typeface="华文楷体" panose="02010600040101010101" pitchFamily="2" charset="-122"/>
                <a:cs typeface="Consolas" charset="0"/>
              </a:rPr>
              <a:t>typename</a:t>
            </a:r>
            <a:r>
              <a:rPr lang="en-US" altLang="zh-CN" dirty="0">
                <a:solidFill>
                  <a:srgbClr val="000000"/>
                </a:solidFill>
                <a:latin typeface="Consolas" panose="020B0609020204030204" pitchFamily="49" charset="0"/>
                <a:ea typeface="华文楷体" panose="02010600040101010101" pitchFamily="2" charset="-122"/>
                <a:cs typeface="Consolas" charset="0"/>
              </a:rPr>
              <a:t> T2&gt; class A</a:t>
            </a:r>
            <a:r>
              <a:rPr lang="en-US" altLang="zh-CN" dirty="0">
                <a:solidFill>
                  <a:srgbClr val="FF0000"/>
                </a:solidFill>
                <a:latin typeface="Consolas" panose="020B0609020204030204" pitchFamily="49" charset="0"/>
                <a:ea typeface="华文楷体" panose="02010600040101010101" pitchFamily="2" charset="-122"/>
                <a:cs typeface="Consolas" charset="0"/>
              </a:rPr>
              <a:t> </a:t>
            </a:r>
            <a:r>
              <a:rPr lang="en-US" altLang="zh-CN" dirty="0">
                <a:solidFill>
                  <a:srgbClr val="000000"/>
                </a:solidFill>
                <a:latin typeface="Consolas" panose="020B0609020204030204" pitchFamily="49" charset="0"/>
                <a:ea typeface="华文楷体" panose="02010600040101010101" pitchFamily="2" charset="-122"/>
                <a:cs typeface="Consolas" charset="0"/>
              </a:rPr>
              <a:t>{ ... }</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与</a:t>
            </a:r>
            <a:r>
              <a:rPr lang="zh-CN" altLang="en-US" b="1" kern="100" dirty="0">
                <a:solidFill>
                  <a:srgbClr val="FF0000"/>
                </a:solidFill>
                <a:latin typeface="华文楷体" panose="02010600040101010101" pitchFamily="2" charset="-122"/>
                <a:ea typeface="华文楷体" panose="02010600040101010101" pitchFamily="2" charset="-122"/>
                <a:cs typeface="STKaiti" charset="-122"/>
              </a:rPr>
              <a:t>函数模板</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类似，可以进行全部特化：</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457200" lvl="1" indent="0">
              <a:lnSpc>
                <a:spcPct val="100000"/>
              </a:lnSpc>
              <a:buSzPct val="75000"/>
              <a:buNone/>
            </a:pPr>
            <a:r>
              <a:rPr lang="en-US" altLang="zh-CN" kern="100" dirty="0">
                <a:solidFill>
                  <a:srgbClr val="000000"/>
                </a:solidFill>
                <a:latin typeface="Consolas" panose="020B0609020204030204" pitchFamily="49" charset="0"/>
                <a:ea typeface="华文楷体" panose="02010600040101010101" pitchFamily="2" charset="-122"/>
                <a:cs typeface="华文楷体" panose="02010600040101010101" pitchFamily="2" charset="-122"/>
              </a:rPr>
              <a:t>t</a:t>
            </a:r>
            <a:r>
              <a:rPr lang="en-US" altLang="zh-CN" dirty="0">
                <a:solidFill>
                  <a:srgbClr val="000000"/>
                </a:solidFill>
                <a:latin typeface="Consolas" panose="020B0609020204030204" pitchFamily="49" charset="0"/>
                <a:ea typeface="华文楷体" panose="02010600040101010101" pitchFamily="2" charset="-122"/>
                <a:cs typeface="Consolas" charset="0"/>
              </a:rPr>
              <a:t>emplate&lt;&gt; class A&lt;</a:t>
            </a:r>
            <a:r>
              <a:rPr lang="en-US" altLang="zh-CN" dirty="0">
                <a:solidFill>
                  <a:srgbClr val="FF0000"/>
                </a:solidFill>
                <a:latin typeface="Consolas" panose="020B0609020204030204" pitchFamily="49" charset="0"/>
                <a:ea typeface="华文楷体" panose="02010600040101010101" pitchFamily="2" charset="-122"/>
                <a:cs typeface="Consolas" charset="0"/>
              </a:rPr>
              <a:t>int</a:t>
            </a:r>
            <a:r>
              <a:rPr lang="en-US" altLang="zh-CN" dirty="0">
                <a:solidFill>
                  <a:srgbClr val="000000"/>
                </a:solidFill>
                <a:latin typeface="Consolas" panose="020B0609020204030204" pitchFamily="49" charset="0"/>
                <a:ea typeface="华文楷体" panose="02010600040101010101" pitchFamily="2" charset="-122"/>
                <a:cs typeface="Consolas" charset="0"/>
              </a:rPr>
              <a:t>, </a:t>
            </a:r>
            <a:r>
              <a:rPr lang="en-US" altLang="zh-CN" dirty="0">
                <a:solidFill>
                  <a:srgbClr val="FF0000"/>
                </a:solidFill>
                <a:latin typeface="Consolas" panose="020B0609020204030204" pitchFamily="49" charset="0"/>
                <a:ea typeface="华文楷体" panose="02010600040101010101" pitchFamily="2" charset="-122"/>
                <a:cs typeface="Consolas" charset="0"/>
              </a:rPr>
              <a:t>int</a:t>
            </a:r>
            <a:r>
              <a:rPr lang="en-US" altLang="zh-CN" dirty="0">
                <a:solidFill>
                  <a:srgbClr val="000000"/>
                </a:solidFill>
                <a:latin typeface="Consolas" panose="020B0609020204030204" pitchFamily="49" charset="0"/>
                <a:ea typeface="华文楷体" panose="02010600040101010101" pitchFamily="2" charset="-122"/>
                <a:cs typeface="Consolas" charset="0"/>
              </a:rPr>
              <a:t>&gt; { ... }</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71</a:t>
            </a:fld>
            <a:endParaRPr lang="en-US" altLang="zh-CN" dirty="0"/>
          </a:p>
        </p:txBody>
      </p:sp>
    </p:spTree>
    <p:extLst>
      <p:ext uri="{BB962C8B-B14F-4D97-AF65-F5344CB8AC3E}">
        <p14:creationId xmlns:p14="http://schemas.microsoft.com/office/powerpoint/2010/main" val="102598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58620"/>
            <a:ext cx="7886700" cy="1325563"/>
          </a:xfrm>
        </p:spPr>
        <p:txBody>
          <a:bodyPr/>
          <a:lstStyle/>
          <a:p>
            <a:r>
              <a:rPr kumimoji="1" lang="zh-CN" altLang="en-US" b="1" dirty="0">
                <a:latin typeface="微软雅黑" panose="020B0503020204020204" pitchFamily="34" charset="-122"/>
                <a:ea typeface="微软雅黑" panose="020B0503020204020204" pitchFamily="34" charset="-122"/>
              </a:rPr>
              <a:t>类模板特化：全部特化（自学）</a:t>
            </a:r>
          </a:p>
        </p:txBody>
      </p:sp>
      <p:sp>
        <p:nvSpPr>
          <p:cNvPr id="3" name="内容占位符 2"/>
          <p:cNvSpPr>
            <a:spLocks noGrp="1"/>
          </p:cNvSpPr>
          <p:nvPr>
            <p:ph idx="1"/>
          </p:nvPr>
        </p:nvSpPr>
        <p:spPr>
          <a:xfrm>
            <a:off x="450986" y="1081484"/>
            <a:ext cx="9340540" cy="6014802"/>
          </a:xfrm>
        </p:spPr>
        <p:txBody>
          <a:bodyPr>
            <a:normAutofit/>
          </a:bodyPr>
          <a:lstStyle/>
          <a:p>
            <a:pPr>
              <a:lnSpc>
                <a:spcPct val="100000"/>
              </a:lnSpc>
              <a:buSzPct val="75000"/>
              <a:buFont typeface="Wingdings" panose="05000000000000000000" pitchFamily="2" charset="2"/>
              <a:buChar char="n"/>
            </a:pPr>
            <a:r>
              <a:rPr lang="zh-CN" altLang="en-US" sz="2400" b="1" kern="100" dirty="0">
                <a:solidFill>
                  <a:srgbClr val="003366"/>
                </a:solidFill>
                <a:latin typeface="Consolas" panose="020B0609020204030204" pitchFamily="49" charset="0"/>
                <a:ea typeface="华文楷体" panose="02010600040101010101" pitchFamily="2" charset="-122"/>
                <a:cs typeface="STKaiti" charset="-122"/>
              </a:rPr>
              <a:t>示例：计算</a:t>
            </a:r>
            <a:r>
              <a:rPr lang="en-US" altLang="zh-CN" sz="2400" b="1" kern="100" dirty="0" err="1">
                <a:solidFill>
                  <a:srgbClr val="003366"/>
                </a:solidFill>
                <a:latin typeface="Consolas" panose="020B0609020204030204" pitchFamily="49" charset="0"/>
                <a:ea typeface="华文楷体" panose="02010600040101010101" pitchFamily="2" charset="-122"/>
                <a:cs typeface="STKaiti" charset="-122"/>
              </a:rPr>
              <a:t>a+b</a:t>
            </a:r>
            <a:r>
              <a:rPr lang="zh-CN" altLang="en-US" sz="2400" b="1" kern="100" dirty="0">
                <a:solidFill>
                  <a:srgbClr val="003366"/>
                </a:solidFill>
                <a:latin typeface="Consolas" panose="020B0609020204030204" pitchFamily="49" charset="0"/>
                <a:ea typeface="华文楷体" panose="02010600040101010101" pitchFamily="2" charset="-122"/>
                <a:cs typeface="STKaiti" charset="-122"/>
              </a:rPr>
              <a:t>的类模板</a:t>
            </a:r>
            <a:endParaRPr lang="en-US" altLang="zh-CN" sz="2400"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80000"/>
              </a:lnSpc>
              <a:buSzPct val="75000"/>
              <a:buNone/>
            </a:pPr>
            <a:r>
              <a:rPr lang="en-US" altLang="zh-CN" sz="1800" kern="100" dirty="0">
                <a:latin typeface="Consolas" panose="020B0609020204030204" pitchFamily="49" charset="0"/>
                <a:ea typeface="华文楷体" panose="02010600040101010101" pitchFamily="2" charset="-122"/>
                <a:cs typeface="STKaiti" charset="-122"/>
              </a:rPr>
              <a:t>#include &lt;iostream&gt;</a:t>
            </a:r>
          </a:p>
          <a:p>
            <a:pPr marL="0" indent="0">
              <a:lnSpc>
                <a:spcPct val="80000"/>
              </a:lnSpc>
              <a:buSzPct val="75000"/>
              <a:buNone/>
            </a:pPr>
            <a:r>
              <a:rPr lang="en-US" altLang="zh-CN" sz="1800" kern="100" dirty="0">
                <a:latin typeface="Consolas" panose="020B0609020204030204" pitchFamily="49" charset="0"/>
                <a:ea typeface="华文楷体" panose="02010600040101010101" pitchFamily="2" charset="-122"/>
                <a:cs typeface="STKaiti" charset="-122"/>
              </a:rPr>
              <a:t>using namespace std;</a:t>
            </a:r>
          </a:p>
          <a:p>
            <a:pPr marL="0" indent="0">
              <a:lnSpc>
                <a:spcPct val="80000"/>
              </a:lnSpc>
              <a:buSzPct val="75000"/>
              <a:buNone/>
            </a:pPr>
            <a:r>
              <a:rPr lang="en-US" altLang="zh-CN" sz="1800" kern="100" dirty="0">
                <a:solidFill>
                  <a:srgbClr val="FF0000"/>
                </a:solidFill>
                <a:latin typeface="Consolas" panose="020B0609020204030204" pitchFamily="49" charset="0"/>
                <a:ea typeface="华文楷体" panose="02010600040101010101" pitchFamily="2" charset="-122"/>
                <a:cs typeface="STKaiti" charset="-122"/>
              </a:rPr>
              <a:t>template&lt;</a:t>
            </a:r>
            <a:r>
              <a:rPr lang="en-US" altLang="zh-CN" sz="1800" kern="100" dirty="0" err="1">
                <a:solidFill>
                  <a:srgbClr val="FF0000"/>
                </a:solidFill>
                <a:latin typeface="Consolas" panose="020B0609020204030204" pitchFamily="49" charset="0"/>
                <a:ea typeface="华文楷体" panose="02010600040101010101" pitchFamily="2" charset="-122"/>
                <a:cs typeface="STKaiti" charset="-122"/>
              </a:rPr>
              <a:t>typename</a:t>
            </a:r>
            <a:r>
              <a:rPr lang="en-US" altLang="zh-CN" sz="1800" kern="100" dirty="0">
                <a:solidFill>
                  <a:srgbClr val="FF0000"/>
                </a:solidFill>
                <a:latin typeface="Consolas" panose="020B0609020204030204" pitchFamily="49" charset="0"/>
                <a:ea typeface="华文楷体" panose="02010600040101010101" pitchFamily="2" charset="-122"/>
                <a:cs typeface="STKaiti" charset="-122"/>
              </a:rPr>
              <a:t> T1, </a:t>
            </a:r>
            <a:r>
              <a:rPr lang="en-US" altLang="zh-CN" sz="1800" kern="100" dirty="0" err="1">
                <a:solidFill>
                  <a:srgbClr val="FF0000"/>
                </a:solidFill>
                <a:latin typeface="Consolas" panose="020B0609020204030204" pitchFamily="49" charset="0"/>
                <a:ea typeface="华文楷体" panose="02010600040101010101" pitchFamily="2" charset="-122"/>
                <a:cs typeface="STKaiti" charset="-122"/>
              </a:rPr>
              <a:t>typename</a:t>
            </a:r>
            <a:r>
              <a:rPr lang="en-US" altLang="zh-CN" sz="1800" kern="100" dirty="0">
                <a:solidFill>
                  <a:srgbClr val="FF0000"/>
                </a:solidFill>
                <a:latin typeface="Consolas" panose="020B0609020204030204" pitchFamily="49" charset="0"/>
                <a:ea typeface="华文楷体" panose="02010600040101010101" pitchFamily="2" charset="-122"/>
                <a:cs typeface="STKaiti" charset="-122"/>
              </a:rPr>
              <a:t> T2&gt; class Sum </a:t>
            </a:r>
            <a:r>
              <a:rPr lang="en-US" altLang="zh-CN" sz="1800" kern="100" dirty="0">
                <a:latin typeface="Consolas" panose="020B0609020204030204" pitchFamily="49" charset="0"/>
                <a:ea typeface="华文楷体" panose="02010600040101010101" pitchFamily="2" charset="-122"/>
                <a:cs typeface="STKaiti" charset="-122"/>
              </a:rPr>
              <a:t>{ </a:t>
            </a:r>
            <a:r>
              <a:rPr lang="en-US" altLang="zh-CN" sz="1800" kern="100" dirty="0">
                <a:solidFill>
                  <a:srgbClr val="00B050"/>
                </a:solidFill>
                <a:latin typeface="Consolas" panose="020B0609020204030204" pitchFamily="49" charset="0"/>
                <a:ea typeface="华文楷体" panose="02010600040101010101" pitchFamily="2" charset="-122"/>
                <a:cs typeface="STKaiti" charset="-122"/>
              </a:rPr>
              <a:t>//</a:t>
            </a:r>
            <a:r>
              <a:rPr lang="zh-CN" altLang="en-US" sz="1800" kern="100" dirty="0">
                <a:solidFill>
                  <a:srgbClr val="00B050"/>
                </a:solidFill>
                <a:latin typeface="Consolas" panose="020B0609020204030204" pitchFamily="49" charset="0"/>
                <a:ea typeface="华文楷体" panose="02010600040101010101" pitchFamily="2" charset="-122"/>
                <a:cs typeface="STKaiti" charset="-122"/>
              </a:rPr>
              <a:t>类模板</a:t>
            </a:r>
            <a:endParaRPr lang="en-US" altLang="zh-CN" sz="1800" kern="100" dirty="0">
              <a:solidFill>
                <a:srgbClr val="00B050"/>
              </a:solidFill>
              <a:latin typeface="Consolas" panose="020B0609020204030204" pitchFamily="49" charset="0"/>
              <a:ea typeface="华文楷体" panose="02010600040101010101" pitchFamily="2" charset="-122"/>
              <a:cs typeface="STKaiti" charset="-122"/>
            </a:endParaRPr>
          </a:p>
          <a:p>
            <a:pPr marL="0" indent="0">
              <a:lnSpc>
                <a:spcPct val="80000"/>
              </a:lnSpc>
              <a:buSzPct val="75000"/>
              <a:buNone/>
            </a:pPr>
            <a:r>
              <a:rPr lang="en-US" altLang="zh-CN" sz="1800" kern="100" dirty="0">
                <a:latin typeface="Consolas" panose="020B0609020204030204" pitchFamily="49" charset="0"/>
                <a:ea typeface="华文楷体" panose="02010600040101010101" pitchFamily="2" charset="-122"/>
                <a:cs typeface="STKaiti" charset="-122"/>
              </a:rPr>
              <a:t>public:</a:t>
            </a:r>
          </a:p>
          <a:p>
            <a:pPr marL="0" indent="0">
              <a:lnSpc>
                <a:spcPct val="80000"/>
              </a:lnSpc>
              <a:buSzPct val="75000"/>
              <a:buNone/>
            </a:pPr>
            <a:r>
              <a:rPr lang="en-US" altLang="zh-CN" sz="1800" kern="100" dirty="0">
                <a:latin typeface="Consolas" panose="020B0609020204030204" pitchFamily="49" charset="0"/>
                <a:ea typeface="华文楷体" panose="02010600040101010101" pitchFamily="2" charset="-122"/>
                <a:cs typeface="STKaiti" charset="-122"/>
              </a:rPr>
              <a:t>Sum(T1 a, T2 b) {</a:t>
            </a:r>
            <a:r>
              <a:rPr lang="en-US" altLang="zh-CN" sz="1800" kern="100" dirty="0" err="1">
                <a:latin typeface="Consolas" panose="020B0609020204030204" pitchFamily="49" charset="0"/>
                <a:ea typeface="华文楷体" panose="02010600040101010101" pitchFamily="2" charset="-122"/>
                <a:cs typeface="STKaiti" charset="-122"/>
              </a:rPr>
              <a:t>cout</a:t>
            </a:r>
            <a:r>
              <a:rPr lang="en-US" altLang="zh-CN" sz="1800" kern="100" dirty="0">
                <a:latin typeface="Consolas" panose="020B0609020204030204" pitchFamily="49" charset="0"/>
                <a:ea typeface="华文楷体" panose="02010600040101010101" pitchFamily="2" charset="-122"/>
                <a:cs typeface="STKaiti" charset="-122"/>
              </a:rPr>
              <a:t> &lt;&lt; "Sum general: " &lt;&lt; </a:t>
            </a:r>
            <a:r>
              <a:rPr lang="en-US" altLang="zh-CN" sz="1800" kern="100" dirty="0" err="1">
                <a:latin typeface="Consolas" panose="020B0609020204030204" pitchFamily="49" charset="0"/>
                <a:ea typeface="华文楷体" panose="02010600040101010101" pitchFamily="2" charset="-122"/>
                <a:cs typeface="STKaiti" charset="-122"/>
              </a:rPr>
              <a:t>a+b</a:t>
            </a:r>
            <a:r>
              <a:rPr lang="en-US" altLang="zh-CN" sz="1800" kern="100" dirty="0">
                <a:latin typeface="Consolas" panose="020B0609020204030204" pitchFamily="49" charset="0"/>
                <a:ea typeface="华文楷体" panose="02010600040101010101" pitchFamily="2" charset="-122"/>
                <a:cs typeface="STKaiti" charset="-122"/>
              </a:rPr>
              <a:t> &lt;&lt; </a:t>
            </a:r>
            <a:r>
              <a:rPr lang="en-US" altLang="zh-CN" sz="1800" kern="100" dirty="0" err="1">
                <a:latin typeface="Consolas" panose="020B0609020204030204" pitchFamily="49" charset="0"/>
                <a:ea typeface="华文楷体" panose="02010600040101010101" pitchFamily="2" charset="-122"/>
                <a:cs typeface="STKaiti" charset="-122"/>
              </a:rPr>
              <a:t>endl</a:t>
            </a:r>
            <a:r>
              <a:rPr lang="en-US" altLang="zh-CN" sz="1800" kern="100" dirty="0">
                <a:latin typeface="Consolas" panose="020B0609020204030204" pitchFamily="49" charset="0"/>
                <a:ea typeface="华文楷体" panose="02010600040101010101" pitchFamily="2" charset="-122"/>
                <a:cs typeface="STKaiti" charset="-122"/>
              </a:rPr>
              <a:t>;}</a:t>
            </a:r>
          </a:p>
          <a:p>
            <a:pPr marL="0" indent="0">
              <a:lnSpc>
                <a:spcPct val="80000"/>
              </a:lnSpc>
              <a:buSzPct val="75000"/>
              <a:buNone/>
            </a:pPr>
            <a:r>
              <a:rPr lang="en-US" altLang="zh-CN" sz="1800" kern="100" dirty="0">
                <a:latin typeface="Consolas" panose="020B0609020204030204" pitchFamily="49" charset="0"/>
                <a:ea typeface="华文楷体" panose="02010600040101010101" pitchFamily="2" charset="-122"/>
                <a:cs typeface="STKaiti" charset="-122"/>
              </a:rPr>
              <a:t>}; </a:t>
            </a:r>
          </a:p>
          <a:p>
            <a:pPr marL="0" indent="0">
              <a:lnSpc>
                <a:spcPct val="80000"/>
              </a:lnSpc>
              <a:buSzPct val="75000"/>
              <a:buNone/>
            </a:pPr>
            <a:r>
              <a:rPr lang="en-US" altLang="zh-CN" sz="1800" kern="100" dirty="0">
                <a:solidFill>
                  <a:srgbClr val="FF0000"/>
                </a:solidFill>
                <a:latin typeface="Consolas" panose="020B0609020204030204" pitchFamily="49" charset="0"/>
                <a:ea typeface="华文楷体" panose="02010600040101010101" pitchFamily="2" charset="-122"/>
                <a:cs typeface="STKaiti" charset="-122"/>
              </a:rPr>
              <a:t>template&lt;&gt; class Sum&lt;int, int&gt; </a:t>
            </a:r>
            <a:r>
              <a:rPr lang="en-US" altLang="zh-CN" sz="1800" kern="100" dirty="0">
                <a:latin typeface="Consolas" panose="020B0609020204030204" pitchFamily="49" charset="0"/>
                <a:ea typeface="华文楷体" panose="02010600040101010101" pitchFamily="2" charset="-122"/>
                <a:cs typeface="STKaiti" charset="-122"/>
              </a:rPr>
              <a:t>{ </a:t>
            </a:r>
            <a:r>
              <a:rPr lang="en-US" altLang="zh-CN" sz="1800" kern="100" dirty="0">
                <a:solidFill>
                  <a:srgbClr val="00B050"/>
                </a:solidFill>
                <a:latin typeface="Consolas" panose="020B0609020204030204" pitchFamily="49" charset="0"/>
                <a:ea typeface="华文楷体" panose="02010600040101010101" pitchFamily="2" charset="-122"/>
                <a:cs typeface="STKaiti" charset="-122"/>
              </a:rPr>
              <a:t>//</a:t>
            </a:r>
            <a:r>
              <a:rPr lang="zh-CN" altLang="en-US" sz="1800" kern="100" dirty="0">
                <a:solidFill>
                  <a:srgbClr val="00B050"/>
                </a:solidFill>
                <a:latin typeface="Consolas" panose="020B0609020204030204" pitchFamily="49" charset="0"/>
                <a:ea typeface="华文楷体" panose="02010600040101010101" pitchFamily="2" charset="-122"/>
                <a:cs typeface="STKaiti" charset="-122"/>
              </a:rPr>
              <a:t>类模板全部特化</a:t>
            </a:r>
            <a:endParaRPr lang="en-US" altLang="zh-CN" sz="1800" kern="100" dirty="0">
              <a:latin typeface="Consolas" panose="020B0609020204030204" pitchFamily="49" charset="0"/>
              <a:ea typeface="华文楷体" panose="02010600040101010101" pitchFamily="2" charset="-122"/>
              <a:cs typeface="STKaiti" charset="-122"/>
            </a:endParaRPr>
          </a:p>
          <a:p>
            <a:pPr marL="0" indent="0">
              <a:lnSpc>
                <a:spcPct val="80000"/>
              </a:lnSpc>
              <a:buSzPct val="75000"/>
              <a:buNone/>
            </a:pPr>
            <a:r>
              <a:rPr lang="en-US" altLang="zh-CN" sz="1800" kern="100" dirty="0">
                <a:latin typeface="Consolas" panose="020B0609020204030204" pitchFamily="49" charset="0"/>
                <a:ea typeface="华文楷体" panose="02010600040101010101" pitchFamily="2" charset="-122"/>
                <a:cs typeface="STKaiti" charset="-122"/>
              </a:rPr>
              <a:t>public: </a:t>
            </a:r>
          </a:p>
          <a:p>
            <a:pPr marL="0" indent="0">
              <a:lnSpc>
                <a:spcPct val="80000"/>
              </a:lnSpc>
              <a:buSzPct val="75000"/>
              <a:buNone/>
            </a:pPr>
            <a:r>
              <a:rPr lang="en-US" altLang="zh-CN" sz="1800" kern="100" dirty="0">
                <a:latin typeface="Consolas" panose="020B0609020204030204" pitchFamily="49" charset="0"/>
                <a:ea typeface="华文楷体" panose="02010600040101010101" pitchFamily="2" charset="-122"/>
                <a:cs typeface="STKaiti" charset="-122"/>
              </a:rPr>
              <a:t>Sum(int a, int b) {</a:t>
            </a:r>
            <a:r>
              <a:rPr lang="en-US" altLang="zh-CN" sz="1800" kern="100" dirty="0" err="1">
                <a:latin typeface="Consolas" panose="020B0609020204030204" pitchFamily="49" charset="0"/>
                <a:ea typeface="华文楷体" panose="02010600040101010101" pitchFamily="2" charset="-122"/>
                <a:cs typeface="STKaiti" charset="-122"/>
              </a:rPr>
              <a:t>cout</a:t>
            </a:r>
            <a:r>
              <a:rPr lang="en-US" altLang="zh-CN" sz="1800" kern="100" dirty="0">
                <a:latin typeface="Consolas" panose="020B0609020204030204" pitchFamily="49" charset="0"/>
                <a:ea typeface="华文楷体" panose="02010600040101010101" pitchFamily="2" charset="-122"/>
                <a:cs typeface="STKaiti" charset="-122"/>
              </a:rPr>
              <a:t> &lt;&lt; "Sum specific: " &lt;&lt; </a:t>
            </a:r>
            <a:r>
              <a:rPr lang="en-US" altLang="zh-CN" sz="1800" kern="100" dirty="0" err="1">
                <a:latin typeface="Consolas" panose="020B0609020204030204" pitchFamily="49" charset="0"/>
                <a:ea typeface="华文楷体" panose="02010600040101010101" pitchFamily="2" charset="-122"/>
                <a:cs typeface="STKaiti" charset="-122"/>
              </a:rPr>
              <a:t>a+b</a:t>
            </a:r>
            <a:r>
              <a:rPr lang="en-US" altLang="zh-CN" sz="1800" kern="100" dirty="0">
                <a:latin typeface="Consolas" panose="020B0609020204030204" pitchFamily="49" charset="0"/>
                <a:ea typeface="华文楷体" panose="02010600040101010101" pitchFamily="2" charset="-122"/>
                <a:cs typeface="STKaiti" charset="-122"/>
              </a:rPr>
              <a:t> &lt;&lt; </a:t>
            </a:r>
            <a:r>
              <a:rPr lang="en-US" altLang="zh-CN" sz="1800" kern="100" dirty="0" err="1">
                <a:latin typeface="Consolas" panose="020B0609020204030204" pitchFamily="49" charset="0"/>
                <a:ea typeface="华文楷体" panose="02010600040101010101" pitchFamily="2" charset="-122"/>
                <a:cs typeface="STKaiti" charset="-122"/>
              </a:rPr>
              <a:t>endl</a:t>
            </a:r>
            <a:r>
              <a:rPr lang="en-US" altLang="zh-CN" sz="1800" kern="100" dirty="0">
                <a:latin typeface="Consolas" panose="020B0609020204030204" pitchFamily="49" charset="0"/>
                <a:ea typeface="华文楷体" panose="02010600040101010101" pitchFamily="2" charset="-122"/>
                <a:cs typeface="STKaiti" charset="-122"/>
              </a:rPr>
              <a:t>;}</a:t>
            </a:r>
          </a:p>
          <a:p>
            <a:pPr marL="0" indent="0">
              <a:lnSpc>
                <a:spcPct val="80000"/>
              </a:lnSpc>
              <a:buSzPct val="75000"/>
              <a:buNone/>
            </a:pPr>
            <a:r>
              <a:rPr lang="en-US" altLang="zh-CN" sz="1800" kern="100" dirty="0">
                <a:latin typeface="Consolas" panose="020B0609020204030204" pitchFamily="49" charset="0"/>
                <a:ea typeface="华文楷体" panose="02010600040101010101" pitchFamily="2" charset="-122"/>
                <a:cs typeface="STKaiti" charset="-122"/>
              </a:rPr>
              <a:t>};</a:t>
            </a:r>
          </a:p>
          <a:p>
            <a:pPr marL="0" indent="0">
              <a:lnSpc>
                <a:spcPct val="80000"/>
              </a:lnSpc>
              <a:buSzPct val="75000"/>
              <a:buNone/>
            </a:pPr>
            <a:r>
              <a:rPr lang="en-US" altLang="zh-CN" sz="1800" kern="100" dirty="0">
                <a:latin typeface="Consolas" panose="020B0609020204030204" pitchFamily="49" charset="0"/>
                <a:ea typeface="华文楷体" panose="02010600040101010101" pitchFamily="2" charset="-122"/>
                <a:cs typeface="STKaiti" charset="-122"/>
              </a:rPr>
              <a:t>int main(){</a:t>
            </a:r>
          </a:p>
          <a:p>
            <a:pPr marL="0" indent="0">
              <a:lnSpc>
                <a:spcPct val="80000"/>
              </a:lnSpc>
              <a:buSzPct val="75000"/>
              <a:buNone/>
            </a:pPr>
            <a:r>
              <a:rPr lang="en-US" altLang="zh-CN" sz="1800" kern="100" dirty="0">
                <a:latin typeface="Consolas" panose="020B0609020204030204" pitchFamily="49" charset="0"/>
                <a:ea typeface="华文楷体" panose="02010600040101010101" pitchFamily="2" charset="-122"/>
                <a:cs typeface="STKaiti" charset="-122"/>
              </a:rPr>
              <a:t>	Sum&lt;int, int&gt; s1(1, 2);</a:t>
            </a:r>
          </a:p>
          <a:p>
            <a:pPr marL="0" indent="0">
              <a:lnSpc>
                <a:spcPct val="80000"/>
              </a:lnSpc>
              <a:buSzPct val="75000"/>
              <a:buNone/>
            </a:pPr>
            <a:r>
              <a:rPr lang="en-US" altLang="zh-CN" sz="1800" kern="100" dirty="0">
                <a:latin typeface="Consolas" panose="020B0609020204030204" pitchFamily="49" charset="0"/>
                <a:ea typeface="华文楷体" panose="02010600040101010101" pitchFamily="2" charset="-122"/>
                <a:cs typeface="STKaiti" charset="-122"/>
              </a:rPr>
              <a:t>	Sum&lt;int, double&gt; s2(1, 2.5);</a:t>
            </a:r>
          </a:p>
          <a:p>
            <a:pPr marL="0" indent="0">
              <a:lnSpc>
                <a:spcPct val="80000"/>
              </a:lnSpc>
              <a:buSzPct val="75000"/>
              <a:buNone/>
            </a:pPr>
            <a:r>
              <a:rPr lang="en-US" altLang="zh-CN" sz="1800" kern="100" dirty="0">
                <a:latin typeface="Consolas" panose="020B0609020204030204" pitchFamily="49" charset="0"/>
                <a:ea typeface="华文楷体" panose="02010600040101010101" pitchFamily="2" charset="-122"/>
                <a:cs typeface="STKaiti" charset="-122"/>
              </a:rPr>
              <a:t>	return 0;</a:t>
            </a:r>
          </a:p>
          <a:p>
            <a:pPr marL="0" indent="0">
              <a:lnSpc>
                <a:spcPct val="80000"/>
              </a:lnSpc>
              <a:buSzPct val="75000"/>
              <a:buNone/>
            </a:pPr>
            <a:r>
              <a:rPr lang="en-US" altLang="zh-CN" sz="1800"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endParaRPr lang="en-US" altLang="zh-CN" kern="100" dirty="0">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72</a:t>
            </a:fld>
            <a:endParaRPr lang="en-US" altLang="zh-CN" dirty="0"/>
          </a:p>
        </p:txBody>
      </p:sp>
      <p:sp>
        <p:nvSpPr>
          <p:cNvPr id="6" name="矩形 5">
            <a:extLst>
              <a:ext uri="{FF2B5EF4-FFF2-40B4-BE49-F238E27FC236}">
                <a16:creationId xmlns:a16="http://schemas.microsoft.com/office/drawing/2014/main" id="{451BAC53-483D-4161-BA14-45ED587A0F80}"/>
              </a:ext>
            </a:extLst>
          </p:cNvPr>
          <p:cNvSpPr/>
          <p:nvPr/>
        </p:nvSpPr>
        <p:spPr>
          <a:xfrm>
            <a:off x="5558242" y="5439679"/>
            <a:ext cx="3168352" cy="646331"/>
          </a:xfrm>
          <a:prstGeom prst="rect">
            <a:avLst/>
          </a:prstGeom>
        </p:spPr>
        <p:txBody>
          <a:bodyPr wrap="square">
            <a:spAutoFit/>
          </a:bodyPr>
          <a:lstStyle/>
          <a:p>
            <a:r>
              <a:rPr lang="en-US" altLang="zh-CN" b="1" dirty="0">
                <a:solidFill>
                  <a:srgbClr val="00B050"/>
                </a:solidFill>
                <a:latin typeface="AndaleMono" charset="0"/>
              </a:rPr>
              <a:t>Sum specific: 3</a:t>
            </a:r>
          </a:p>
          <a:p>
            <a:r>
              <a:rPr lang="en-US" altLang="zh-CN" b="1" dirty="0">
                <a:solidFill>
                  <a:srgbClr val="00B050"/>
                </a:solidFill>
                <a:latin typeface="AndaleMono" charset="0"/>
              </a:rPr>
              <a:t>Sum general: 3.5</a:t>
            </a:r>
          </a:p>
        </p:txBody>
      </p:sp>
      <p:sp>
        <p:nvSpPr>
          <p:cNvPr id="7" name="文本框 6">
            <a:extLst>
              <a:ext uri="{FF2B5EF4-FFF2-40B4-BE49-F238E27FC236}">
                <a16:creationId xmlns:a16="http://schemas.microsoft.com/office/drawing/2014/main" id="{067EE8A7-EC6B-4253-99A9-9D0FD3BF562D}"/>
              </a:ext>
            </a:extLst>
          </p:cNvPr>
          <p:cNvSpPr txBox="1"/>
          <p:nvPr/>
        </p:nvSpPr>
        <p:spPr>
          <a:xfrm>
            <a:off x="5627918" y="4978014"/>
            <a:ext cx="1833922" cy="461665"/>
          </a:xfrm>
          <a:prstGeom prst="rect">
            <a:avLst/>
          </a:prstGeom>
          <a:solidFill>
            <a:srgbClr val="FFFF00"/>
          </a:solidFill>
        </p:spPr>
        <p:txBody>
          <a:bodyPr wrap="square" rtlCol="0">
            <a:spAutoFit/>
          </a:bodyPr>
          <a:lstStyle/>
          <a:p>
            <a:r>
              <a:rPr kumimoji="1" lang="zh-CN" altLang="en-US" sz="2400" b="1" dirty="0"/>
              <a:t>运行结果</a:t>
            </a:r>
          </a:p>
        </p:txBody>
      </p:sp>
    </p:spTree>
    <p:extLst>
      <p:ext uri="{BB962C8B-B14F-4D97-AF65-F5344CB8AC3E}">
        <p14:creationId xmlns:p14="http://schemas.microsoft.com/office/powerpoint/2010/main" val="2692761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类模板特化</a:t>
            </a:r>
          </a:p>
        </p:txBody>
      </p:sp>
      <p:sp>
        <p:nvSpPr>
          <p:cNvPr id="3" name="内容占位符 2"/>
          <p:cNvSpPr>
            <a:spLocks noGrp="1"/>
          </p:cNvSpPr>
          <p:nvPr>
            <p:ph idx="1"/>
          </p:nvPr>
        </p:nvSpPr>
        <p:spPr>
          <a:xfrm>
            <a:off x="628650" y="1690689"/>
            <a:ext cx="8047806" cy="4009356"/>
          </a:xfrm>
        </p:spPr>
        <p:txBody>
          <a:bodyPr>
            <a:normAutofit/>
          </a:bodyPr>
          <a:lstStyle/>
          <a:p>
            <a:pPr>
              <a:lnSpc>
                <a:spcPct val="100000"/>
              </a:lnSpc>
              <a:buSzPct val="75000"/>
              <a:buFont typeface="Wingdings" panose="05000000000000000000" pitchFamily="2" charset="2"/>
              <a:buChar char="n"/>
            </a:pP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对于类模板，</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还</a:t>
            </a:r>
            <a:r>
              <a:rPr lang="zh-CN" altLang="zh-CN" b="1" kern="100" dirty="0">
                <a:solidFill>
                  <a:schemeClr val="accent1">
                    <a:lumMod val="50000"/>
                  </a:schemeClr>
                </a:solidFill>
                <a:latin typeface="华文楷体" panose="02010600040101010101" pitchFamily="2" charset="-122"/>
                <a:ea typeface="华文楷体" panose="02010600040101010101" pitchFamily="2" charset="-122"/>
                <a:cs typeface="STKaiti" charset="-122"/>
              </a:rPr>
              <a:t>允许</a:t>
            </a:r>
            <a:r>
              <a:rPr lang="zh-CN" altLang="zh-CN" b="1" kern="100" dirty="0">
                <a:solidFill>
                  <a:srgbClr val="FF0000"/>
                </a:solidFill>
                <a:latin typeface="华文楷体" panose="02010600040101010101" pitchFamily="2" charset="-122"/>
                <a:ea typeface="华文楷体" panose="02010600040101010101" pitchFamily="2" charset="-122"/>
                <a:cs typeface="STKaiti" charset="-122"/>
              </a:rPr>
              <a:t>部分特化</a:t>
            </a: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，即</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只</a:t>
            </a:r>
            <a:r>
              <a:rPr lang="zh-CN" altLang="zh-CN" b="1" kern="100" dirty="0">
                <a:solidFill>
                  <a:srgbClr val="003366"/>
                </a:solidFill>
                <a:latin typeface="华文楷体" panose="02010600040101010101" pitchFamily="2" charset="-122"/>
                <a:ea typeface="华文楷体" panose="02010600040101010101" pitchFamily="2" charset="-122"/>
                <a:cs typeface="STKaiti" charset="-122"/>
              </a:rPr>
              <a:t>部分限制模板的通用性，如</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通用模板为：</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457200" lvl="1" indent="0">
              <a:lnSpc>
                <a:spcPct val="100000"/>
              </a:lnSpc>
              <a:buSzPct val="75000"/>
              <a:buNone/>
            </a:pPr>
            <a:r>
              <a:rPr lang="en-US" altLang="zh-CN" kern="100" dirty="0">
                <a:solidFill>
                  <a:srgbClr val="000000"/>
                </a:solidFill>
                <a:latin typeface="Consolas" panose="020B0609020204030204" pitchFamily="49" charset="0"/>
                <a:ea typeface="华文楷体" panose="02010600040101010101" pitchFamily="2" charset="-122"/>
                <a:cs typeface="华文楷体" panose="02010600040101010101" pitchFamily="2" charset="-122"/>
              </a:rPr>
              <a:t>t</a:t>
            </a:r>
            <a:r>
              <a:rPr lang="en-US" altLang="zh-CN" dirty="0">
                <a:solidFill>
                  <a:srgbClr val="000000"/>
                </a:solidFill>
                <a:latin typeface="Consolas" panose="020B0609020204030204" pitchFamily="49" charset="0"/>
                <a:ea typeface="华文楷体" panose="02010600040101010101" pitchFamily="2" charset="-122"/>
                <a:cs typeface="Consolas" charset="0"/>
              </a:rPr>
              <a:t>emplate&lt;</a:t>
            </a:r>
            <a:r>
              <a:rPr lang="en-US" altLang="zh-CN" dirty="0" err="1">
                <a:solidFill>
                  <a:srgbClr val="000000"/>
                </a:solidFill>
                <a:latin typeface="Consolas" panose="020B0609020204030204" pitchFamily="49" charset="0"/>
                <a:ea typeface="华文楷体" panose="02010600040101010101" pitchFamily="2" charset="-122"/>
                <a:cs typeface="Consolas" charset="0"/>
              </a:rPr>
              <a:t>typename</a:t>
            </a:r>
            <a:r>
              <a:rPr lang="en-US" altLang="zh-CN" dirty="0">
                <a:solidFill>
                  <a:srgbClr val="000000"/>
                </a:solidFill>
                <a:latin typeface="Consolas" panose="020B0609020204030204" pitchFamily="49" charset="0"/>
                <a:ea typeface="华文楷体" panose="02010600040101010101" pitchFamily="2" charset="-122"/>
                <a:cs typeface="Consolas" charset="0"/>
              </a:rPr>
              <a:t> T1, </a:t>
            </a:r>
            <a:r>
              <a:rPr lang="en-US" altLang="zh-CN" dirty="0" err="1">
                <a:solidFill>
                  <a:srgbClr val="000000"/>
                </a:solidFill>
                <a:latin typeface="Consolas" panose="020B0609020204030204" pitchFamily="49" charset="0"/>
                <a:ea typeface="华文楷体" panose="02010600040101010101" pitchFamily="2" charset="-122"/>
                <a:cs typeface="Consolas" charset="0"/>
              </a:rPr>
              <a:t>typename</a:t>
            </a:r>
            <a:r>
              <a:rPr lang="en-US" altLang="zh-CN" dirty="0">
                <a:solidFill>
                  <a:srgbClr val="000000"/>
                </a:solidFill>
                <a:latin typeface="Consolas" panose="020B0609020204030204" pitchFamily="49" charset="0"/>
                <a:ea typeface="华文楷体" panose="02010600040101010101" pitchFamily="2" charset="-122"/>
                <a:cs typeface="Consolas" charset="0"/>
              </a:rPr>
              <a:t> T2&gt; class A</a:t>
            </a:r>
            <a:r>
              <a:rPr lang="en-US" altLang="zh-CN" dirty="0">
                <a:solidFill>
                  <a:srgbClr val="FF0000"/>
                </a:solidFill>
                <a:latin typeface="Consolas" panose="020B0609020204030204" pitchFamily="49" charset="0"/>
                <a:ea typeface="华文楷体" panose="02010600040101010101" pitchFamily="2" charset="-122"/>
                <a:cs typeface="Consolas" charset="0"/>
              </a:rPr>
              <a:t> </a:t>
            </a:r>
            <a:r>
              <a:rPr lang="en-US" altLang="zh-CN" dirty="0">
                <a:solidFill>
                  <a:srgbClr val="000000"/>
                </a:solidFill>
                <a:latin typeface="Consolas" panose="020B0609020204030204" pitchFamily="49" charset="0"/>
                <a:ea typeface="华文楷体" panose="02010600040101010101" pitchFamily="2" charset="-122"/>
                <a:cs typeface="Consolas" charset="0"/>
              </a:rPr>
              <a:t>{ ... }</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部分特化：第二个类型指定为</a:t>
            </a:r>
            <a:r>
              <a:rPr lang="en-US" altLang="zh-CN" b="1" kern="100" dirty="0" err="1">
                <a:solidFill>
                  <a:srgbClr val="003366"/>
                </a:solidFill>
                <a:latin typeface="Consolas" panose="020B0609020204030204" pitchFamily="49" charset="0"/>
                <a:ea typeface="华文楷体" panose="02010600040101010101" pitchFamily="2" charset="-122"/>
                <a:cs typeface="STKaiti" charset="-122"/>
              </a:rPr>
              <a:t>int</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457200" lvl="1" indent="0">
              <a:lnSpc>
                <a:spcPct val="100000"/>
              </a:lnSpc>
              <a:buSzPct val="75000"/>
              <a:buNone/>
            </a:pP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template&lt;</a:t>
            </a:r>
            <a:r>
              <a:rPr lang="en-US" altLang="zh-CN" kern="100" dirty="0" err="1">
                <a:solidFill>
                  <a:srgbClr val="000000"/>
                </a:solidFill>
                <a:latin typeface="Consolas" panose="020B0609020204030204" pitchFamily="49" charset="0"/>
                <a:ea typeface="华文楷体" panose="02010600040101010101" pitchFamily="2" charset="-122"/>
                <a:cs typeface="Consolas" panose="020B0609020204030204" pitchFamily="49" charset="0"/>
              </a:rPr>
              <a:t>typename</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T1&gt; class A&lt;T1, </a:t>
            </a:r>
            <a:r>
              <a:rPr lang="en-US" altLang="zh-CN" kern="100" dirty="0" err="1">
                <a:solidFill>
                  <a:srgbClr val="FF0000"/>
                </a:solidFill>
                <a:latin typeface="Consolas" panose="020B0609020204030204" pitchFamily="49" charset="0"/>
                <a:ea typeface="华文楷体" panose="02010600040101010101" pitchFamily="2" charset="-122"/>
                <a:cs typeface="Consolas" panose="020B0609020204030204" pitchFamily="49" charset="0"/>
              </a:rPr>
              <a:t>int</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&gt; {...}; </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对比全部特化：指定所有类型</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457200" lvl="1" indent="0">
              <a:lnSpc>
                <a:spcPct val="100000"/>
              </a:lnSpc>
              <a:buSzPct val="75000"/>
              <a:buNone/>
            </a:pPr>
            <a:r>
              <a:rPr lang="en-US" altLang="zh-CN" kern="100" dirty="0">
                <a:solidFill>
                  <a:srgbClr val="000000"/>
                </a:solidFill>
                <a:latin typeface="Consolas" panose="020B0609020204030204" pitchFamily="49" charset="0"/>
                <a:ea typeface="华文楷体" panose="02010600040101010101" pitchFamily="2" charset="-122"/>
                <a:cs typeface="华文楷体" panose="02010600040101010101" pitchFamily="2" charset="-122"/>
              </a:rPr>
              <a:t>t</a:t>
            </a:r>
            <a:r>
              <a:rPr lang="en-US" altLang="zh-CN" dirty="0">
                <a:solidFill>
                  <a:srgbClr val="000000"/>
                </a:solidFill>
                <a:latin typeface="Consolas" panose="020B0609020204030204" pitchFamily="49" charset="0"/>
                <a:ea typeface="华文楷体" panose="02010600040101010101" pitchFamily="2" charset="-122"/>
                <a:cs typeface="Consolas" charset="0"/>
              </a:rPr>
              <a:t>emplate&lt;&gt; class A&lt;</a:t>
            </a:r>
            <a:r>
              <a:rPr lang="en-US" altLang="zh-CN" dirty="0" err="1">
                <a:solidFill>
                  <a:srgbClr val="FF0000"/>
                </a:solidFill>
                <a:latin typeface="Consolas" panose="020B0609020204030204" pitchFamily="49" charset="0"/>
                <a:ea typeface="华文楷体" panose="02010600040101010101" pitchFamily="2" charset="-122"/>
                <a:cs typeface="Consolas" charset="0"/>
              </a:rPr>
              <a:t>int</a:t>
            </a:r>
            <a:r>
              <a:rPr lang="en-US" altLang="zh-CN" dirty="0">
                <a:solidFill>
                  <a:srgbClr val="000000"/>
                </a:solidFill>
                <a:latin typeface="Consolas" panose="020B0609020204030204" pitchFamily="49" charset="0"/>
                <a:ea typeface="华文楷体" panose="02010600040101010101" pitchFamily="2" charset="-122"/>
                <a:cs typeface="Consolas" charset="0"/>
              </a:rPr>
              <a:t>, </a:t>
            </a:r>
            <a:r>
              <a:rPr lang="en-US" altLang="zh-CN" dirty="0" err="1">
                <a:solidFill>
                  <a:srgbClr val="FF0000"/>
                </a:solidFill>
                <a:latin typeface="Consolas" panose="020B0609020204030204" pitchFamily="49" charset="0"/>
                <a:ea typeface="华文楷体" panose="02010600040101010101" pitchFamily="2" charset="-122"/>
                <a:cs typeface="Consolas" charset="0"/>
              </a:rPr>
              <a:t>int</a:t>
            </a:r>
            <a:r>
              <a:rPr lang="en-US" altLang="zh-CN" dirty="0">
                <a:solidFill>
                  <a:srgbClr val="000000"/>
                </a:solidFill>
                <a:latin typeface="Consolas" panose="020B0609020204030204" pitchFamily="49" charset="0"/>
                <a:ea typeface="华文楷体" panose="02010600040101010101" pitchFamily="2" charset="-122"/>
                <a:cs typeface="Consolas" charset="0"/>
              </a:rPr>
              <a:t>&gt; { ... }</a:t>
            </a:r>
            <a:r>
              <a:rPr lang="en-US" altLang="zh-CN" kern="100" dirty="0">
                <a:solidFill>
                  <a:srgbClr val="000000"/>
                </a:solidFill>
                <a:latin typeface="Consolas" panose="020B0609020204030204" pitchFamily="49" charset="0"/>
                <a:ea typeface="华文楷体" panose="02010600040101010101" pitchFamily="2" charset="-122"/>
                <a:cs typeface="Consolas" panose="020B0609020204030204" pitchFamily="49" charset="0"/>
              </a:rPr>
              <a:t>; </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73</a:t>
            </a:fld>
            <a:endParaRPr lang="en-US" altLang="zh-CN" dirty="0"/>
          </a:p>
        </p:txBody>
      </p:sp>
    </p:spTree>
    <p:extLst>
      <p:ext uri="{BB962C8B-B14F-4D97-AF65-F5344CB8AC3E}">
        <p14:creationId xmlns:p14="http://schemas.microsoft.com/office/powerpoint/2010/main" val="445342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70131"/>
            <a:ext cx="7886700" cy="1325563"/>
          </a:xfrm>
        </p:spPr>
        <p:txBody>
          <a:bodyPr/>
          <a:lstStyle/>
          <a:p>
            <a:r>
              <a:rPr kumimoji="1" lang="zh-CN" altLang="en-US" b="1" dirty="0">
                <a:latin typeface="微软雅黑" panose="020B0503020204020204" pitchFamily="34" charset="-122"/>
                <a:ea typeface="微软雅黑" panose="020B0503020204020204" pitchFamily="34" charset="-122"/>
              </a:rPr>
              <a:t>类模板特化：部分特化</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74</a:t>
            </a:fld>
            <a:endParaRPr lang="en-US" altLang="zh-CN" dirty="0"/>
          </a:p>
        </p:txBody>
      </p:sp>
      <p:sp>
        <p:nvSpPr>
          <p:cNvPr id="7" name="内容占位符 2">
            <a:extLst>
              <a:ext uri="{FF2B5EF4-FFF2-40B4-BE49-F238E27FC236}">
                <a16:creationId xmlns:a16="http://schemas.microsoft.com/office/drawing/2014/main" id="{850C5925-04C2-47C0-A1AE-D703A5AC74BB}"/>
              </a:ext>
            </a:extLst>
          </p:cNvPr>
          <p:cNvSpPr>
            <a:spLocks noGrp="1"/>
          </p:cNvSpPr>
          <p:nvPr>
            <p:ph idx="1"/>
          </p:nvPr>
        </p:nvSpPr>
        <p:spPr>
          <a:xfrm>
            <a:off x="189700" y="977015"/>
            <a:ext cx="9340540" cy="6014802"/>
          </a:xfrm>
        </p:spPr>
        <p:txBody>
          <a:bodyPr>
            <a:normAutofit/>
          </a:bodyPr>
          <a:lstStyle/>
          <a:p>
            <a:pPr>
              <a:lnSpc>
                <a:spcPct val="100000"/>
              </a:lnSpc>
              <a:buSzPct val="75000"/>
              <a:buFont typeface="Wingdings" panose="05000000000000000000" pitchFamily="2" charset="2"/>
              <a:buChar char="n"/>
            </a:pPr>
            <a:r>
              <a:rPr lang="zh-CN" altLang="en-US" sz="2400" b="1" kern="100" dirty="0">
                <a:solidFill>
                  <a:srgbClr val="003366"/>
                </a:solidFill>
                <a:latin typeface="Consolas" panose="020B0609020204030204" pitchFamily="49" charset="0"/>
                <a:ea typeface="华文楷体" panose="02010600040101010101" pitchFamily="2" charset="-122"/>
                <a:cs typeface="STKaiti" charset="-122"/>
              </a:rPr>
              <a:t>示例：计算</a:t>
            </a:r>
            <a:r>
              <a:rPr lang="en-US" altLang="zh-CN" sz="2400" b="1" kern="100" dirty="0" err="1">
                <a:solidFill>
                  <a:srgbClr val="003366"/>
                </a:solidFill>
                <a:latin typeface="Consolas" panose="020B0609020204030204" pitchFamily="49" charset="0"/>
                <a:ea typeface="华文楷体" panose="02010600040101010101" pitchFamily="2" charset="-122"/>
                <a:cs typeface="STKaiti" charset="-122"/>
              </a:rPr>
              <a:t>a+b</a:t>
            </a:r>
            <a:r>
              <a:rPr lang="zh-CN" altLang="en-US" sz="2400" b="1" kern="100" dirty="0">
                <a:solidFill>
                  <a:srgbClr val="003366"/>
                </a:solidFill>
                <a:latin typeface="Consolas" panose="020B0609020204030204" pitchFamily="49" charset="0"/>
                <a:ea typeface="华文楷体" panose="02010600040101010101" pitchFamily="2" charset="-122"/>
                <a:cs typeface="STKaiti" charset="-122"/>
              </a:rPr>
              <a:t>的类模板</a:t>
            </a:r>
            <a:endParaRPr lang="en-US" altLang="zh-CN" sz="2400"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80000"/>
              </a:lnSpc>
              <a:buSzPct val="75000"/>
              <a:buNone/>
            </a:pPr>
            <a:r>
              <a:rPr lang="en-US" altLang="zh-CN" sz="1900" kern="100" dirty="0">
                <a:latin typeface="Consolas" panose="020B0609020204030204" pitchFamily="49" charset="0"/>
                <a:ea typeface="华文楷体" panose="02010600040101010101" pitchFamily="2" charset="-122"/>
                <a:cs typeface="STKaiti" charset="-122"/>
              </a:rPr>
              <a:t>#include &lt;iostream&gt;</a:t>
            </a:r>
          </a:p>
          <a:p>
            <a:pPr marL="0" indent="0">
              <a:lnSpc>
                <a:spcPct val="80000"/>
              </a:lnSpc>
              <a:buSzPct val="75000"/>
              <a:buNone/>
            </a:pPr>
            <a:r>
              <a:rPr lang="en-US" altLang="zh-CN" sz="1900" kern="100" dirty="0">
                <a:latin typeface="Consolas" panose="020B0609020204030204" pitchFamily="49" charset="0"/>
                <a:ea typeface="华文楷体" panose="02010600040101010101" pitchFamily="2" charset="-122"/>
                <a:cs typeface="STKaiti" charset="-122"/>
              </a:rPr>
              <a:t>using namespace std;</a:t>
            </a:r>
          </a:p>
          <a:p>
            <a:pPr marL="0" indent="0">
              <a:lnSpc>
                <a:spcPct val="80000"/>
              </a:lnSpc>
              <a:buSzPct val="75000"/>
              <a:buNone/>
            </a:pPr>
            <a:r>
              <a:rPr lang="en-US" altLang="zh-CN" sz="1900" kern="100" dirty="0">
                <a:solidFill>
                  <a:srgbClr val="FF0000"/>
                </a:solidFill>
                <a:latin typeface="Consolas" panose="020B0609020204030204" pitchFamily="49" charset="0"/>
                <a:ea typeface="华文楷体" panose="02010600040101010101" pitchFamily="2" charset="-122"/>
                <a:cs typeface="STKaiti" charset="-122"/>
              </a:rPr>
              <a:t>template&lt;</a:t>
            </a:r>
            <a:r>
              <a:rPr lang="en-US" altLang="zh-CN" sz="1900" kern="100" dirty="0" err="1">
                <a:solidFill>
                  <a:srgbClr val="FF0000"/>
                </a:solidFill>
                <a:latin typeface="Consolas" panose="020B0609020204030204" pitchFamily="49" charset="0"/>
                <a:ea typeface="华文楷体" panose="02010600040101010101" pitchFamily="2" charset="-122"/>
                <a:cs typeface="STKaiti" charset="-122"/>
              </a:rPr>
              <a:t>typename</a:t>
            </a:r>
            <a:r>
              <a:rPr lang="en-US" altLang="zh-CN" sz="1900" kern="100" dirty="0">
                <a:solidFill>
                  <a:srgbClr val="FF0000"/>
                </a:solidFill>
                <a:latin typeface="Consolas" panose="020B0609020204030204" pitchFamily="49" charset="0"/>
                <a:ea typeface="华文楷体" panose="02010600040101010101" pitchFamily="2" charset="-122"/>
                <a:cs typeface="STKaiti" charset="-122"/>
              </a:rPr>
              <a:t> T1, </a:t>
            </a:r>
            <a:r>
              <a:rPr lang="en-US" altLang="zh-CN" sz="1900" kern="100" dirty="0" err="1">
                <a:solidFill>
                  <a:srgbClr val="FF0000"/>
                </a:solidFill>
                <a:latin typeface="Consolas" panose="020B0609020204030204" pitchFamily="49" charset="0"/>
                <a:ea typeface="华文楷体" panose="02010600040101010101" pitchFamily="2" charset="-122"/>
                <a:cs typeface="STKaiti" charset="-122"/>
              </a:rPr>
              <a:t>typename</a:t>
            </a:r>
            <a:r>
              <a:rPr lang="en-US" altLang="zh-CN" sz="1900" kern="100" dirty="0">
                <a:solidFill>
                  <a:srgbClr val="FF0000"/>
                </a:solidFill>
                <a:latin typeface="Consolas" panose="020B0609020204030204" pitchFamily="49" charset="0"/>
                <a:ea typeface="华文楷体" panose="02010600040101010101" pitchFamily="2" charset="-122"/>
                <a:cs typeface="STKaiti" charset="-122"/>
              </a:rPr>
              <a:t> T2&gt; class Sum </a:t>
            </a:r>
            <a:r>
              <a:rPr lang="en-US" altLang="zh-CN" sz="1900" kern="100" dirty="0">
                <a:latin typeface="Consolas" panose="020B0609020204030204" pitchFamily="49" charset="0"/>
                <a:ea typeface="华文楷体" panose="02010600040101010101" pitchFamily="2" charset="-122"/>
                <a:cs typeface="STKaiti" charset="-122"/>
              </a:rPr>
              <a:t>{ </a:t>
            </a:r>
            <a:r>
              <a:rPr lang="en-US" altLang="zh-CN" sz="1900" kern="100" dirty="0">
                <a:solidFill>
                  <a:srgbClr val="00B050"/>
                </a:solidFill>
                <a:latin typeface="Consolas" panose="020B0609020204030204" pitchFamily="49" charset="0"/>
                <a:ea typeface="华文楷体" panose="02010600040101010101" pitchFamily="2" charset="-122"/>
                <a:cs typeface="STKaiti" charset="-122"/>
              </a:rPr>
              <a:t>//</a:t>
            </a:r>
            <a:r>
              <a:rPr lang="zh-CN" altLang="en-US" sz="1900" kern="100" dirty="0">
                <a:solidFill>
                  <a:srgbClr val="00B050"/>
                </a:solidFill>
                <a:latin typeface="Consolas" panose="020B0609020204030204" pitchFamily="49" charset="0"/>
                <a:ea typeface="华文楷体" panose="02010600040101010101" pitchFamily="2" charset="-122"/>
                <a:cs typeface="STKaiti" charset="-122"/>
              </a:rPr>
              <a:t>类模板</a:t>
            </a:r>
            <a:endParaRPr lang="en-US" altLang="zh-CN" sz="1900" kern="100" dirty="0">
              <a:solidFill>
                <a:srgbClr val="00B050"/>
              </a:solidFill>
              <a:latin typeface="Consolas" panose="020B0609020204030204" pitchFamily="49" charset="0"/>
              <a:ea typeface="华文楷体" panose="02010600040101010101" pitchFamily="2" charset="-122"/>
              <a:cs typeface="STKaiti" charset="-122"/>
            </a:endParaRPr>
          </a:p>
          <a:p>
            <a:pPr marL="0" indent="0">
              <a:lnSpc>
                <a:spcPct val="80000"/>
              </a:lnSpc>
              <a:buSzPct val="75000"/>
              <a:buNone/>
            </a:pPr>
            <a:r>
              <a:rPr lang="en-US" altLang="zh-CN" sz="1900" kern="100" dirty="0">
                <a:latin typeface="Consolas" panose="020B0609020204030204" pitchFamily="49" charset="0"/>
                <a:ea typeface="华文楷体" panose="02010600040101010101" pitchFamily="2" charset="-122"/>
                <a:cs typeface="STKaiti" charset="-122"/>
              </a:rPr>
              <a:t>public:</a:t>
            </a:r>
          </a:p>
          <a:p>
            <a:pPr marL="0" indent="0">
              <a:lnSpc>
                <a:spcPct val="80000"/>
              </a:lnSpc>
              <a:buSzPct val="75000"/>
              <a:buNone/>
            </a:pPr>
            <a:r>
              <a:rPr lang="en-US" altLang="zh-CN" sz="1900" kern="100" dirty="0">
                <a:latin typeface="Consolas" panose="020B0609020204030204" pitchFamily="49" charset="0"/>
                <a:ea typeface="华文楷体" panose="02010600040101010101" pitchFamily="2" charset="-122"/>
                <a:cs typeface="STKaiti" charset="-122"/>
              </a:rPr>
              <a:t>Sum(T1 a, T2 b) {</a:t>
            </a:r>
            <a:r>
              <a:rPr lang="en-US" altLang="zh-CN" sz="1900" kern="100" dirty="0" err="1">
                <a:latin typeface="Consolas" panose="020B0609020204030204" pitchFamily="49" charset="0"/>
                <a:ea typeface="华文楷体" panose="02010600040101010101" pitchFamily="2" charset="-122"/>
                <a:cs typeface="STKaiti" charset="-122"/>
              </a:rPr>
              <a:t>cout</a:t>
            </a:r>
            <a:r>
              <a:rPr lang="en-US" altLang="zh-CN" sz="1900" kern="100" dirty="0">
                <a:latin typeface="Consolas" panose="020B0609020204030204" pitchFamily="49" charset="0"/>
                <a:ea typeface="华文楷体" panose="02010600040101010101" pitchFamily="2" charset="-122"/>
                <a:cs typeface="STKaiti" charset="-122"/>
              </a:rPr>
              <a:t> &lt;&lt; "Sum general: " &lt;&lt; </a:t>
            </a:r>
            <a:r>
              <a:rPr lang="en-US" altLang="zh-CN" sz="1900" kern="100" dirty="0" err="1">
                <a:latin typeface="Consolas" panose="020B0609020204030204" pitchFamily="49" charset="0"/>
                <a:ea typeface="华文楷体" panose="02010600040101010101" pitchFamily="2" charset="-122"/>
                <a:cs typeface="STKaiti" charset="-122"/>
              </a:rPr>
              <a:t>a+b</a:t>
            </a:r>
            <a:r>
              <a:rPr lang="en-US" altLang="zh-CN" sz="1900" kern="100" dirty="0">
                <a:latin typeface="Consolas" panose="020B0609020204030204" pitchFamily="49" charset="0"/>
                <a:ea typeface="华文楷体" panose="02010600040101010101" pitchFamily="2" charset="-122"/>
                <a:cs typeface="STKaiti" charset="-122"/>
              </a:rPr>
              <a:t> &lt;&lt; </a:t>
            </a:r>
            <a:r>
              <a:rPr lang="en-US" altLang="zh-CN" sz="1900" kern="100" dirty="0" err="1">
                <a:latin typeface="Consolas" panose="020B0609020204030204" pitchFamily="49" charset="0"/>
                <a:ea typeface="华文楷体" panose="02010600040101010101" pitchFamily="2" charset="-122"/>
                <a:cs typeface="STKaiti" charset="-122"/>
              </a:rPr>
              <a:t>endl</a:t>
            </a:r>
            <a:r>
              <a:rPr lang="en-US" altLang="zh-CN" sz="1900" kern="100" dirty="0">
                <a:latin typeface="Consolas" panose="020B0609020204030204" pitchFamily="49" charset="0"/>
                <a:ea typeface="华文楷体" panose="02010600040101010101" pitchFamily="2" charset="-122"/>
                <a:cs typeface="STKaiti" charset="-122"/>
              </a:rPr>
              <a:t>;}</a:t>
            </a:r>
          </a:p>
          <a:p>
            <a:pPr marL="0" indent="0">
              <a:lnSpc>
                <a:spcPct val="80000"/>
              </a:lnSpc>
              <a:buSzPct val="75000"/>
              <a:buNone/>
            </a:pPr>
            <a:r>
              <a:rPr lang="en-US" altLang="zh-CN" sz="1900" kern="100" dirty="0">
                <a:latin typeface="Consolas" panose="020B0609020204030204" pitchFamily="49" charset="0"/>
                <a:ea typeface="华文楷体" panose="02010600040101010101" pitchFamily="2" charset="-122"/>
                <a:cs typeface="STKaiti" charset="-122"/>
              </a:rPr>
              <a:t>}; </a:t>
            </a:r>
          </a:p>
          <a:p>
            <a:pPr marL="0" indent="0">
              <a:lnSpc>
                <a:spcPct val="80000"/>
              </a:lnSpc>
              <a:buSzPct val="75000"/>
              <a:buNone/>
            </a:pPr>
            <a:r>
              <a:rPr lang="en-US" altLang="zh-CN" sz="1900" kern="100" dirty="0">
                <a:solidFill>
                  <a:srgbClr val="FF0000"/>
                </a:solidFill>
                <a:latin typeface="Consolas" panose="020B0609020204030204" pitchFamily="49" charset="0"/>
                <a:ea typeface="华文楷体" panose="02010600040101010101" pitchFamily="2" charset="-122"/>
                <a:cs typeface="STKaiti" charset="-122"/>
              </a:rPr>
              <a:t>template&lt; </a:t>
            </a:r>
            <a:r>
              <a:rPr lang="en-US" altLang="zh-CN" sz="1900" kern="100" dirty="0" err="1">
                <a:solidFill>
                  <a:srgbClr val="FF0000"/>
                </a:solidFill>
                <a:latin typeface="Consolas" panose="020B0609020204030204" pitchFamily="49" charset="0"/>
                <a:ea typeface="华文楷体" panose="02010600040101010101" pitchFamily="2" charset="-122"/>
                <a:cs typeface="STKaiti" charset="-122"/>
              </a:rPr>
              <a:t>typename</a:t>
            </a:r>
            <a:r>
              <a:rPr lang="en-US" altLang="zh-CN" sz="1900" kern="100" dirty="0">
                <a:solidFill>
                  <a:srgbClr val="FF0000"/>
                </a:solidFill>
                <a:latin typeface="Consolas" panose="020B0609020204030204" pitchFamily="49" charset="0"/>
                <a:ea typeface="华文楷体" panose="02010600040101010101" pitchFamily="2" charset="-122"/>
                <a:cs typeface="STKaiti" charset="-122"/>
              </a:rPr>
              <a:t> T1 &gt; class Sum&lt;T1, int&gt; </a:t>
            </a:r>
            <a:r>
              <a:rPr lang="en-US" altLang="zh-CN" sz="1900" kern="100" dirty="0">
                <a:latin typeface="Consolas" panose="020B0609020204030204" pitchFamily="49" charset="0"/>
                <a:ea typeface="华文楷体" panose="02010600040101010101" pitchFamily="2" charset="-122"/>
                <a:cs typeface="STKaiti" charset="-122"/>
              </a:rPr>
              <a:t>{ </a:t>
            </a:r>
            <a:r>
              <a:rPr lang="en-US" altLang="zh-CN" sz="1900" kern="100" dirty="0">
                <a:solidFill>
                  <a:srgbClr val="00B050"/>
                </a:solidFill>
                <a:latin typeface="Consolas" panose="020B0609020204030204" pitchFamily="49" charset="0"/>
                <a:ea typeface="华文楷体" panose="02010600040101010101" pitchFamily="2" charset="-122"/>
                <a:cs typeface="STKaiti" charset="-122"/>
              </a:rPr>
              <a:t>//</a:t>
            </a:r>
            <a:r>
              <a:rPr lang="zh-CN" altLang="en-US" sz="1900" kern="100" dirty="0">
                <a:solidFill>
                  <a:srgbClr val="00B050"/>
                </a:solidFill>
                <a:latin typeface="Consolas" panose="020B0609020204030204" pitchFamily="49" charset="0"/>
                <a:ea typeface="华文楷体" panose="02010600040101010101" pitchFamily="2" charset="-122"/>
                <a:cs typeface="STKaiti" charset="-122"/>
              </a:rPr>
              <a:t>类模板部分特化</a:t>
            </a:r>
            <a:endParaRPr lang="en-US" altLang="zh-CN" sz="1900" kern="100" dirty="0">
              <a:latin typeface="Consolas" panose="020B0609020204030204" pitchFamily="49" charset="0"/>
              <a:ea typeface="华文楷体" panose="02010600040101010101" pitchFamily="2" charset="-122"/>
              <a:cs typeface="STKaiti" charset="-122"/>
            </a:endParaRPr>
          </a:p>
          <a:p>
            <a:pPr marL="0" indent="0">
              <a:lnSpc>
                <a:spcPct val="80000"/>
              </a:lnSpc>
              <a:buSzPct val="75000"/>
              <a:buNone/>
            </a:pPr>
            <a:r>
              <a:rPr lang="en-US" altLang="zh-CN" sz="1900" kern="100" dirty="0">
                <a:latin typeface="Consolas" panose="020B0609020204030204" pitchFamily="49" charset="0"/>
                <a:ea typeface="华文楷体" panose="02010600040101010101" pitchFamily="2" charset="-122"/>
                <a:cs typeface="STKaiti" charset="-122"/>
              </a:rPr>
              <a:t>public:</a:t>
            </a:r>
          </a:p>
          <a:p>
            <a:pPr marL="0" indent="0">
              <a:lnSpc>
                <a:spcPct val="80000"/>
              </a:lnSpc>
              <a:buSzPct val="75000"/>
              <a:buNone/>
            </a:pPr>
            <a:r>
              <a:rPr lang="en-US" altLang="zh-CN" sz="1900" kern="100" dirty="0">
                <a:latin typeface="Consolas" panose="020B0609020204030204" pitchFamily="49" charset="0"/>
                <a:ea typeface="华文楷体" panose="02010600040101010101" pitchFamily="2" charset="-122"/>
                <a:cs typeface="STKaiti" charset="-122"/>
              </a:rPr>
              <a:t>Sum(T1 a, int b) {</a:t>
            </a:r>
            <a:r>
              <a:rPr lang="en-US" altLang="zh-CN" sz="1900" kern="100" dirty="0" err="1">
                <a:latin typeface="Consolas" panose="020B0609020204030204" pitchFamily="49" charset="0"/>
                <a:ea typeface="华文楷体" panose="02010600040101010101" pitchFamily="2" charset="-122"/>
                <a:cs typeface="STKaiti" charset="-122"/>
              </a:rPr>
              <a:t>cout</a:t>
            </a:r>
            <a:r>
              <a:rPr lang="en-US" altLang="zh-CN" sz="1900" kern="100" dirty="0">
                <a:latin typeface="Consolas" panose="020B0609020204030204" pitchFamily="49" charset="0"/>
                <a:ea typeface="华文楷体" panose="02010600040101010101" pitchFamily="2" charset="-122"/>
                <a:cs typeface="STKaiti" charset="-122"/>
              </a:rPr>
              <a:t> &lt;&lt; "Sum specific: " &lt;&lt; </a:t>
            </a:r>
            <a:r>
              <a:rPr lang="en-US" altLang="zh-CN" sz="1900" kern="100" dirty="0" err="1">
                <a:latin typeface="Consolas" panose="020B0609020204030204" pitchFamily="49" charset="0"/>
                <a:ea typeface="华文楷体" panose="02010600040101010101" pitchFamily="2" charset="-122"/>
                <a:cs typeface="STKaiti" charset="-122"/>
              </a:rPr>
              <a:t>a+b</a:t>
            </a:r>
            <a:r>
              <a:rPr lang="en-US" altLang="zh-CN" sz="1900" kern="100" dirty="0">
                <a:latin typeface="Consolas" panose="020B0609020204030204" pitchFamily="49" charset="0"/>
                <a:ea typeface="华文楷体" panose="02010600040101010101" pitchFamily="2" charset="-122"/>
                <a:cs typeface="STKaiti" charset="-122"/>
              </a:rPr>
              <a:t> &lt;&lt; </a:t>
            </a:r>
            <a:r>
              <a:rPr lang="en-US" altLang="zh-CN" sz="1900" kern="100" dirty="0" err="1">
                <a:latin typeface="Consolas" panose="020B0609020204030204" pitchFamily="49" charset="0"/>
                <a:ea typeface="华文楷体" panose="02010600040101010101" pitchFamily="2" charset="-122"/>
                <a:cs typeface="STKaiti" charset="-122"/>
              </a:rPr>
              <a:t>endl</a:t>
            </a:r>
            <a:r>
              <a:rPr lang="en-US" altLang="zh-CN" sz="1900" kern="100" dirty="0">
                <a:latin typeface="Consolas" panose="020B0609020204030204" pitchFamily="49" charset="0"/>
                <a:ea typeface="华文楷体" panose="02010600040101010101" pitchFamily="2" charset="-122"/>
                <a:cs typeface="STKaiti" charset="-122"/>
              </a:rPr>
              <a:t>;}</a:t>
            </a:r>
          </a:p>
          <a:p>
            <a:pPr marL="0" indent="0">
              <a:lnSpc>
                <a:spcPct val="80000"/>
              </a:lnSpc>
              <a:buSzPct val="75000"/>
              <a:buNone/>
            </a:pPr>
            <a:r>
              <a:rPr lang="en-US" altLang="zh-CN" sz="1900" kern="100" dirty="0">
                <a:latin typeface="Consolas" panose="020B0609020204030204" pitchFamily="49" charset="0"/>
                <a:ea typeface="华文楷体" panose="02010600040101010101" pitchFamily="2" charset="-122"/>
                <a:cs typeface="STKaiti" charset="-122"/>
              </a:rPr>
              <a:t>};</a:t>
            </a:r>
          </a:p>
          <a:p>
            <a:pPr marL="0" indent="0">
              <a:lnSpc>
                <a:spcPct val="80000"/>
              </a:lnSpc>
              <a:buSzPct val="75000"/>
              <a:buNone/>
            </a:pPr>
            <a:r>
              <a:rPr lang="en-US" altLang="zh-CN" sz="1900" kern="100" dirty="0">
                <a:latin typeface="Consolas" panose="020B0609020204030204" pitchFamily="49" charset="0"/>
                <a:ea typeface="华文楷体" panose="02010600040101010101" pitchFamily="2" charset="-122"/>
                <a:cs typeface="STKaiti" charset="-122"/>
              </a:rPr>
              <a:t>int main(){</a:t>
            </a:r>
          </a:p>
          <a:p>
            <a:pPr marL="0" indent="0">
              <a:lnSpc>
                <a:spcPct val="80000"/>
              </a:lnSpc>
              <a:buSzPct val="75000"/>
              <a:buNone/>
            </a:pPr>
            <a:r>
              <a:rPr lang="en-US" altLang="zh-CN" sz="1900" kern="100" dirty="0">
                <a:latin typeface="Consolas" panose="020B0609020204030204" pitchFamily="49" charset="0"/>
                <a:ea typeface="华文楷体" panose="02010600040101010101" pitchFamily="2" charset="-122"/>
                <a:cs typeface="STKaiti" charset="-122"/>
              </a:rPr>
              <a:t>	Sum&lt;double, int&gt; s1(1.5, 2);</a:t>
            </a:r>
          </a:p>
          <a:p>
            <a:pPr marL="0" indent="0">
              <a:lnSpc>
                <a:spcPct val="80000"/>
              </a:lnSpc>
              <a:buSzPct val="75000"/>
              <a:buNone/>
            </a:pPr>
            <a:r>
              <a:rPr lang="en-US" altLang="zh-CN" sz="1900" kern="100" dirty="0">
                <a:latin typeface="Consolas" panose="020B0609020204030204" pitchFamily="49" charset="0"/>
                <a:ea typeface="华文楷体" panose="02010600040101010101" pitchFamily="2" charset="-122"/>
                <a:cs typeface="STKaiti" charset="-122"/>
              </a:rPr>
              <a:t>	Sum&lt;double, double&gt; s2(1.5, 2.5);</a:t>
            </a:r>
          </a:p>
          <a:p>
            <a:pPr marL="0" indent="0">
              <a:lnSpc>
                <a:spcPct val="80000"/>
              </a:lnSpc>
              <a:buSzPct val="75000"/>
              <a:buNone/>
            </a:pPr>
            <a:r>
              <a:rPr lang="en-US" altLang="zh-CN" sz="1900" kern="100" dirty="0">
                <a:latin typeface="Consolas" panose="020B0609020204030204" pitchFamily="49" charset="0"/>
                <a:ea typeface="华文楷体" panose="02010600040101010101" pitchFamily="2" charset="-122"/>
                <a:cs typeface="STKaiti" charset="-122"/>
              </a:rPr>
              <a:t>	return 0;</a:t>
            </a:r>
          </a:p>
          <a:p>
            <a:pPr marL="0" indent="0">
              <a:lnSpc>
                <a:spcPct val="80000"/>
              </a:lnSpc>
              <a:buSzPct val="75000"/>
              <a:buNone/>
            </a:pPr>
            <a:r>
              <a:rPr lang="en-US" altLang="zh-CN" sz="1900" kern="100" dirty="0">
                <a:latin typeface="Consolas" panose="020B0609020204030204" pitchFamily="49" charset="0"/>
                <a:ea typeface="华文楷体" panose="02010600040101010101" pitchFamily="2" charset="-122"/>
                <a:cs typeface="STKaiti" charset="-122"/>
              </a:rPr>
              <a:t>}</a:t>
            </a:r>
          </a:p>
          <a:p>
            <a:pPr marL="0" indent="0">
              <a:lnSpc>
                <a:spcPct val="100000"/>
              </a:lnSpc>
              <a:buSzPct val="75000"/>
              <a:buNone/>
            </a:pPr>
            <a:endParaRPr lang="en-US" altLang="zh-CN" kern="100" dirty="0">
              <a:latin typeface="Consolas" panose="020B0609020204030204" pitchFamily="49" charset="0"/>
              <a:ea typeface="华文楷体" panose="02010600040101010101" pitchFamily="2" charset="-122"/>
              <a:cs typeface="STKaiti" charset="-122"/>
            </a:endParaRPr>
          </a:p>
        </p:txBody>
      </p:sp>
      <p:sp>
        <p:nvSpPr>
          <p:cNvPr id="8" name="矩形 7">
            <a:extLst>
              <a:ext uri="{FF2B5EF4-FFF2-40B4-BE49-F238E27FC236}">
                <a16:creationId xmlns:a16="http://schemas.microsoft.com/office/drawing/2014/main" id="{E249B475-A567-434E-BE2D-1037D25BE275}"/>
              </a:ext>
            </a:extLst>
          </p:cNvPr>
          <p:cNvSpPr/>
          <p:nvPr/>
        </p:nvSpPr>
        <p:spPr>
          <a:xfrm>
            <a:off x="6126955" y="5439679"/>
            <a:ext cx="3168352" cy="646331"/>
          </a:xfrm>
          <a:prstGeom prst="rect">
            <a:avLst/>
          </a:prstGeom>
        </p:spPr>
        <p:txBody>
          <a:bodyPr wrap="square">
            <a:spAutoFit/>
          </a:bodyPr>
          <a:lstStyle/>
          <a:p>
            <a:r>
              <a:rPr lang="en-US" altLang="zh-CN" b="1" dirty="0">
                <a:solidFill>
                  <a:srgbClr val="00B050"/>
                </a:solidFill>
                <a:latin typeface="AndaleMono" charset="0"/>
              </a:rPr>
              <a:t>Sum specific: 3.5</a:t>
            </a:r>
          </a:p>
          <a:p>
            <a:r>
              <a:rPr lang="en-US" altLang="zh-CN" b="1" dirty="0">
                <a:solidFill>
                  <a:srgbClr val="00B050"/>
                </a:solidFill>
                <a:latin typeface="AndaleMono" charset="0"/>
              </a:rPr>
              <a:t>Sum general: 4</a:t>
            </a:r>
          </a:p>
        </p:txBody>
      </p:sp>
      <p:sp>
        <p:nvSpPr>
          <p:cNvPr id="9" name="文本框 8">
            <a:extLst>
              <a:ext uri="{FF2B5EF4-FFF2-40B4-BE49-F238E27FC236}">
                <a16:creationId xmlns:a16="http://schemas.microsoft.com/office/drawing/2014/main" id="{08C5297A-F6E9-437B-A326-2322BF451C47}"/>
              </a:ext>
            </a:extLst>
          </p:cNvPr>
          <p:cNvSpPr txBox="1"/>
          <p:nvPr/>
        </p:nvSpPr>
        <p:spPr>
          <a:xfrm>
            <a:off x="6196631" y="4978014"/>
            <a:ext cx="1833922" cy="461665"/>
          </a:xfrm>
          <a:prstGeom prst="rect">
            <a:avLst/>
          </a:prstGeom>
          <a:solidFill>
            <a:srgbClr val="FFFF00"/>
          </a:solidFill>
        </p:spPr>
        <p:txBody>
          <a:bodyPr wrap="square" rtlCol="0">
            <a:spAutoFit/>
          </a:bodyPr>
          <a:lstStyle/>
          <a:p>
            <a:r>
              <a:rPr kumimoji="1" lang="zh-CN" altLang="en-US" sz="2400" b="1" dirty="0"/>
              <a:t>运行结果</a:t>
            </a:r>
          </a:p>
        </p:txBody>
      </p:sp>
    </p:spTree>
    <p:extLst>
      <p:ext uri="{BB962C8B-B14F-4D97-AF65-F5344CB8AC3E}">
        <p14:creationId xmlns:p14="http://schemas.microsoft.com/office/powerpoint/2010/main" val="17676127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03577-E2CE-4F16-A4E6-62810413AF60}"/>
              </a:ext>
            </a:extLst>
          </p:cNvPr>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模板特化总结</a:t>
            </a:r>
          </a:p>
        </p:txBody>
      </p:sp>
      <p:sp>
        <p:nvSpPr>
          <p:cNvPr id="3" name="内容占位符 2">
            <a:extLst>
              <a:ext uri="{FF2B5EF4-FFF2-40B4-BE49-F238E27FC236}">
                <a16:creationId xmlns:a16="http://schemas.microsoft.com/office/drawing/2014/main" id="{5F77746E-A3EF-41D8-97B6-C2EF55577690}"/>
              </a:ext>
            </a:extLst>
          </p:cNvPr>
          <p:cNvSpPr>
            <a:spLocks noGrp="1"/>
          </p:cNvSpPr>
          <p:nvPr>
            <p:ph idx="1"/>
          </p:nvPr>
        </p:nvSpPr>
        <p:spPr/>
        <p:txBody>
          <a:bodyPr>
            <a:normAutofit/>
          </a:bodyPr>
          <a:lstStyle/>
          <a:p>
            <a:r>
              <a:rPr lang="zh-CN" altLang="en-US" b="1" kern="100" dirty="0">
                <a:solidFill>
                  <a:srgbClr val="FF0000"/>
                </a:solidFill>
                <a:latin typeface="华文楷体" panose="02010600040101010101" pitchFamily="2" charset="-122"/>
                <a:ea typeface="华文楷体" panose="02010600040101010101" pitchFamily="2" charset="-122"/>
              </a:rPr>
              <a:t>类模板</a:t>
            </a:r>
            <a:r>
              <a:rPr lang="zh-CN" altLang="en-US" b="1" kern="100" dirty="0">
                <a:solidFill>
                  <a:srgbClr val="003366"/>
                </a:solidFill>
                <a:latin typeface="华文楷体" panose="02010600040101010101" pitchFamily="2" charset="-122"/>
                <a:ea typeface="华文楷体" panose="02010600040101010101" pitchFamily="2" charset="-122"/>
              </a:rPr>
              <a:t>可以</a:t>
            </a:r>
            <a:r>
              <a:rPr lang="zh-CN" altLang="en-US" b="1" kern="100" dirty="0">
                <a:solidFill>
                  <a:srgbClr val="FF0000"/>
                </a:solidFill>
                <a:latin typeface="华文楷体" panose="02010600040101010101" pitchFamily="2" charset="-122"/>
                <a:ea typeface="华文楷体" panose="02010600040101010101" pitchFamily="2" charset="-122"/>
              </a:rPr>
              <a:t>部分特化</a:t>
            </a:r>
            <a:r>
              <a:rPr lang="zh-CN" altLang="en-US" b="1" kern="100" dirty="0">
                <a:solidFill>
                  <a:srgbClr val="003366"/>
                </a:solidFill>
                <a:latin typeface="华文楷体" panose="02010600040101010101" pitchFamily="2" charset="-122"/>
                <a:ea typeface="华文楷体" panose="02010600040101010101" pitchFamily="2" charset="-122"/>
              </a:rPr>
              <a:t>或者</a:t>
            </a:r>
            <a:r>
              <a:rPr lang="zh-CN" altLang="en-US" b="1" kern="100" dirty="0">
                <a:solidFill>
                  <a:srgbClr val="FF0000"/>
                </a:solidFill>
                <a:latin typeface="华文楷体" panose="02010600040101010101" pitchFamily="2" charset="-122"/>
                <a:ea typeface="华文楷体" panose="02010600040101010101" pitchFamily="2" charset="-122"/>
              </a:rPr>
              <a:t>全部特化</a:t>
            </a:r>
            <a:r>
              <a:rPr lang="zh-CN" altLang="en-US" b="1" kern="100" dirty="0">
                <a:solidFill>
                  <a:srgbClr val="003366"/>
                </a:solidFill>
                <a:latin typeface="华文楷体" panose="02010600040101010101" pitchFamily="2" charset="-122"/>
                <a:ea typeface="华文楷体" panose="02010600040101010101" pitchFamily="2" charset="-122"/>
              </a:rPr>
              <a:t>，编译器会根据调用时的类型参数自动选择合适的模板类。</a:t>
            </a:r>
            <a:endParaRPr lang="en-US" altLang="zh-CN" b="1" kern="100" dirty="0">
              <a:solidFill>
                <a:srgbClr val="003366"/>
              </a:solidFill>
              <a:latin typeface="华文楷体" panose="02010600040101010101" pitchFamily="2" charset="-122"/>
              <a:ea typeface="华文楷体" panose="02010600040101010101" pitchFamily="2" charset="-122"/>
            </a:endParaRPr>
          </a:p>
          <a:p>
            <a:r>
              <a:rPr lang="zh-CN" altLang="en-US" b="1" kern="100" dirty="0">
                <a:solidFill>
                  <a:srgbClr val="FF0000"/>
                </a:solidFill>
                <a:latin typeface="华文楷体" panose="02010600040101010101" pitchFamily="2" charset="-122"/>
                <a:ea typeface="华文楷体" panose="02010600040101010101" pitchFamily="2" charset="-122"/>
              </a:rPr>
              <a:t>函数模板</a:t>
            </a:r>
            <a:r>
              <a:rPr lang="zh-CN" altLang="en-US" b="1" kern="100" dirty="0">
                <a:solidFill>
                  <a:srgbClr val="003366"/>
                </a:solidFill>
                <a:latin typeface="华文楷体" panose="02010600040101010101" pitchFamily="2" charset="-122"/>
                <a:ea typeface="华文楷体" panose="02010600040101010101" pitchFamily="2" charset="-122"/>
              </a:rPr>
              <a:t>只能</a:t>
            </a:r>
            <a:r>
              <a:rPr lang="zh-CN" altLang="en-US" b="1" kern="100" dirty="0">
                <a:solidFill>
                  <a:srgbClr val="FF0000"/>
                </a:solidFill>
                <a:latin typeface="华文楷体" panose="02010600040101010101" pitchFamily="2" charset="-122"/>
                <a:ea typeface="华文楷体" panose="02010600040101010101" pitchFamily="2" charset="-122"/>
              </a:rPr>
              <a:t>全部特化</a:t>
            </a:r>
            <a:r>
              <a:rPr lang="zh-CN" altLang="en-US" b="1" kern="100" dirty="0">
                <a:solidFill>
                  <a:srgbClr val="003366"/>
                </a:solidFill>
                <a:latin typeface="华文楷体" panose="02010600040101010101" pitchFamily="2" charset="-122"/>
                <a:ea typeface="华文楷体" panose="02010600040101010101" pitchFamily="2" charset="-122"/>
              </a:rPr>
              <a:t>，但可以通过</a:t>
            </a:r>
            <a:r>
              <a:rPr lang="zh-CN" altLang="en-US" b="1" kern="100" dirty="0">
                <a:solidFill>
                  <a:srgbClr val="FF0000"/>
                </a:solidFill>
                <a:latin typeface="华文楷体" panose="02010600040101010101" pitchFamily="2" charset="-122"/>
                <a:ea typeface="华文楷体" panose="02010600040101010101" pitchFamily="2" charset="-122"/>
              </a:rPr>
              <a:t>重载</a:t>
            </a:r>
            <a:r>
              <a:rPr lang="zh-CN" altLang="en-US" b="1" kern="100" dirty="0">
                <a:solidFill>
                  <a:srgbClr val="003366"/>
                </a:solidFill>
                <a:latin typeface="华文楷体" panose="02010600040101010101" pitchFamily="2" charset="-122"/>
                <a:ea typeface="华文楷体" panose="02010600040101010101" pitchFamily="2" charset="-122"/>
              </a:rPr>
              <a:t>代替部分特化的实现。编译器在编译阶段决定使用特化函数或者标准模板函数。</a:t>
            </a:r>
            <a:endParaRPr lang="en-US" altLang="zh-CN" b="1" kern="100" dirty="0">
              <a:solidFill>
                <a:srgbClr val="003366"/>
              </a:solidFill>
              <a:latin typeface="华文楷体" panose="02010600040101010101" pitchFamily="2" charset="-122"/>
              <a:ea typeface="华文楷体" panose="02010600040101010101" pitchFamily="2" charset="-122"/>
            </a:endParaRPr>
          </a:p>
          <a:p>
            <a:r>
              <a:rPr lang="zh-CN" altLang="en-US" b="1" kern="100" dirty="0">
                <a:solidFill>
                  <a:srgbClr val="003366"/>
                </a:solidFill>
                <a:latin typeface="华文楷体" panose="02010600040101010101" pitchFamily="2" charset="-122"/>
                <a:ea typeface="华文楷体" panose="02010600040101010101" pitchFamily="2" charset="-122"/>
              </a:rPr>
              <a:t>函数模板的全特化版本的匹配优先级</a:t>
            </a:r>
            <a:r>
              <a:rPr lang="zh-CN" altLang="en-US" b="1" kern="100" dirty="0">
                <a:solidFill>
                  <a:srgbClr val="FF0000"/>
                </a:solidFill>
                <a:latin typeface="华文楷体" panose="02010600040101010101" pitchFamily="2" charset="-122"/>
                <a:ea typeface="华文楷体" panose="02010600040101010101" pitchFamily="2" charset="-122"/>
              </a:rPr>
              <a:t>可能低于</a:t>
            </a:r>
            <a:r>
              <a:rPr lang="zh-CN" altLang="en-US" b="1" kern="100" dirty="0">
                <a:solidFill>
                  <a:srgbClr val="003366"/>
                </a:solidFill>
                <a:latin typeface="华文楷体" panose="02010600040101010101" pitchFamily="2" charset="-122"/>
                <a:ea typeface="华文楷体" panose="02010600040101010101" pitchFamily="2" charset="-122"/>
              </a:rPr>
              <a:t>重载的非特化基础函数模板，因此最好不要使用全特化函数模板而直接使用重载函数。</a:t>
            </a:r>
            <a:endParaRPr lang="en-US" altLang="zh-CN" b="1" kern="100" dirty="0">
              <a:solidFill>
                <a:srgbClr val="003366"/>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26985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b="1" dirty="0">
                <a:solidFill>
                  <a:srgbClr val="0070C0"/>
                </a:solidFill>
                <a:latin typeface="华文楷体" panose="02010600040101010101" pitchFamily="2" charset="-122"/>
                <a:ea typeface="华文楷体" panose="02010600040101010101" pitchFamily="2" charset="-122"/>
              </a:rPr>
              <a:t>结 束</a:t>
            </a:r>
            <a:endParaRPr lang="en-US" altLang="zh-CN" sz="11500" b="1" dirty="0">
              <a:solidFill>
                <a:srgbClr val="0070C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0770122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命名空间（</a:t>
            </a:r>
            <a:r>
              <a:rPr kumimoji="1" lang="en-US" altLang="zh-CN" b="1" dirty="0">
                <a:latin typeface="微软雅黑" panose="020B0503020204020204" pitchFamily="34" charset="-122"/>
                <a:ea typeface="微软雅黑" panose="020B0503020204020204" pitchFamily="34" charset="-122"/>
              </a:rPr>
              <a:t>1</a:t>
            </a:r>
            <a:r>
              <a:rPr kumimoji="1" lang="zh-CN" altLang="en-US" b="1" dirty="0">
                <a:latin typeface="微软雅黑" panose="020B0503020204020204" pitchFamily="34" charset="-122"/>
                <a:ea typeface="微软雅黑" panose="020B0503020204020204" pitchFamily="34" charset="-122"/>
              </a:rPr>
              <a:t>）</a:t>
            </a:r>
          </a:p>
        </p:txBody>
      </p:sp>
      <p:sp>
        <p:nvSpPr>
          <p:cNvPr id="3" name="内容占位符 2"/>
          <p:cNvSpPr>
            <a:spLocks noGrp="1"/>
          </p:cNvSpPr>
          <p:nvPr>
            <p:ph idx="1"/>
          </p:nvPr>
        </p:nvSpPr>
        <p:spPr>
          <a:xfrm>
            <a:off x="628650" y="1690689"/>
            <a:ext cx="8047806" cy="4009356"/>
          </a:xfrm>
        </p:spPr>
        <p:txBody>
          <a:bodyPr>
            <a:normAutofit lnSpcReduction="10000"/>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为了避免在大规模程序的设计中，以及在程序员使用各种各样的</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库时，标识符的命名发生冲突，标准</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引入了关键字</a:t>
            </a:r>
            <a:r>
              <a:rPr lang="en-US" altLang="zh-CN" b="1" kern="100" dirty="0">
                <a:solidFill>
                  <a:srgbClr val="FF0000"/>
                </a:solidFill>
                <a:latin typeface="Consolas" panose="020B0609020204030204" pitchFamily="49" charset="0"/>
                <a:ea typeface="华文楷体" panose="02010600040101010101" pitchFamily="2" charset="-122"/>
                <a:cs typeface="STKaiti" charset="-122"/>
              </a:rPr>
              <a:t>namespace</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（命名空间），可以更好地控制标识符的作用域。</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标准</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库（不包括标准</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C</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库）中所包含的所有内容（包括常量、变量、结构、类和函数等）都被定义在命名空间</a:t>
            </a:r>
            <a:r>
              <a:rPr lang="en-US" altLang="zh-CN" b="1" kern="100" dirty="0" err="1">
                <a:solidFill>
                  <a:srgbClr val="003366"/>
                </a:solidFill>
                <a:latin typeface="Consolas" panose="020B0609020204030204" pitchFamily="49" charset="0"/>
                <a:ea typeface="华文楷体" panose="02010600040101010101" pitchFamily="2" charset="-122"/>
                <a:cs typeface="STKaiti" charset="-122"/>
              </a:rPr>
              <a:t>std</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solidFill>
                  <a:srgbClr val="003366"/>
                </a:solidFill>
                <a:latin typeface="Consolas" panose="020B0609020204030204" pitchFamily="49" charset="0"/>
                <a:ea typeface="华文楷体" panose="02010600040101010101" pitchFamily="2" charset="-122"/>
                <a:cs typeface="STKaiti" charset="-122"/>
              </a:rPr>
              <a:t>standard</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标准）中。</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en-US" altLang="zh-CN" b="1" kern="100" dirty="0" err="1">
                <a:solidFill>
                  <a:srgbClr val="003366"/>
                </a:solidFill>
                <a:latin typeface="华文楷体" panose="02010600040101010101" pitchFamily="2" charset="-122"/>
                <a:ea typeface="华文楷体" panose="02010600040101010101" pitchFamily="2" charset="-122"/>
                <a:cs typeface="STKaiti" charset="-122"/>
              </a:rPr>
              <a:t>cout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err="1">
                <a:solidFill>
                  <a:srgbClr val="003366"/>
                </a:solidFill>
                <a:latin typeface="华文楷体" panose="02010600040101010101" pitchFamily="2" charset="-122"/>
                <a:ea typeface="华文楷体" panose="02010600040101010101" pitchFamily="2" charset="-122"/>
                <a:cs typeface="STKaiti" charset="-122"/>
              </a:rPr>
              <a:t>cin</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vector</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set</a:t>
            </a: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a:t>
            </a:r>
            <a:r>
              <a:rPr lang="en-US" altLang="zh-CN" b="1" kern="100" dirty="0">
                <a:solidFill>
                  <a:srgbClr val="003366"/>
                </a:solidFill>
                <a:latin typeface="华文楷体" panose="02010600040101010101" pitchFamily="2" charset="-122"/>
                <a:ea typeface="华文楷体" panose="02010600040101010101" pitchFamily="2" charset="-122"/>
                <a:cs typeface="STKaiti" charset="-122"/>
              </a:rPr>
              <a:t>map</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8</a:t>
            </a:fld>
            <a:endParaRPr lang="en-US" altLang="zh-CN" dirty="0"/>
          </a:p>
        </p:txBody>
      </p:sp>
    </p:spTree>
    <p:extLst>
      <p:ext uri="{BB962C8B-B14F-4D97-AF65-F5344CB8AC3E}">
        <p14:creationId xmlns:p14="http://schemas.microsoft.com/office/powerpoint/2010/main" val="643622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命名空间（</a:t>
            </a:r>
            <a:r>
              <a:rPr kumimoji="1" lang="en-US" altLang="zh-CN" b="1" dirty="0">
                <a:latin typeface="微软雅黑" panose="020B0503020204020204" pitchFamily="34" charset="-122"/>
                <a:ea typeface="微软雅黑" panose="020B0503020204020204" pitchFamily="34" charset="-122"/>
              </a:rPr>
              <a:t>2</a:t>
            </a:r>
            <a:r>
              <a:rPr kumimoji="1" lang="zh-CN" altLang="en-US" b="1" dirty="0">
                <a:latin typeface="微软雅黑" panose="020B0503020204020204" pitchFamily="34" charset="-122"/>
                <a:ea typeface="微软雅黑" panose="020B0503020204020204" pitchFamily="34" charset="-122"/>
              </a:rPr>
              <a:t>）</a:t>
            </a:r>
          </a:p>
        </p:txBody>
      </p:sp>
      <p:sp>
        <p:nvSpPr>
          <p:cNvPr id="3" name="内容占位符 2"/>
          <p:cNvSpPr>
            <a:spLocks noGrp="1"/>
          </p:cNvSpPr>
          <p:nvPr>
            <p:ph idx="1"/>
          </p:nvPr>
        </p:nvSpPr>
        <p:spPr>
          <a:xfrm>
            <a:off x="628650" y="1690688"/>
            <a:ext cx="8047806" cy="4890585"/>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定义命名空间：</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namespace</a:t>
            </a: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latin typeface="Consolas" panose="020B0609020204030204" pitchFamily="49" charset="0"/>
                <a:ea typeface="华文楷体" panose="02010600040101010101" pitchFamily="2" charset="-122"/>
                <a:cs typeface="STKaiti" charset="-122"/>
              </a:rPr>
              <a:t>A {</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r>
              <a:rPr lang="en-US" altLang="zh-CN" kern="100" dirty="0" err="1">
                <a:latin typeface="Consolas" panose="020B0609020204030204" pitchFamily="49" charset="0"/>
                <a:ea typeface="华文楷体" panose="02010600040101010101" pitchFamily="2" charset="-122"/>
                <a:cs typeface="STKaiti" charset="-122"/>
              </a:rPr>
              <a:t>int</a:t>
            </a:r>
            <a:r>
              <a:rPr lang="en-US" altLang="zh-CN" kern="100" dirty="0">
                <a:latin typeface="Consolas" panose="020B0609020204030204" pitchFamily="49" charset="0"/>
                <a:ea typeface="华文楷体" panose="02010600040101010101" pitchFamily="2" charset="-122"/>
                <a:cs typeface="STKaiti" charset="-122"/>
              </a:rPr>
              <a:t> x, y;</a:t>
            </a:r>
          </a:p>
          <a:p>
            <a:pPr marL="0" indent="0">
              <a:lnSpc>
                <a:spcPct val="100000"/>
              </a:lnSpc>
              <a:buSzPct val="75000"/>
              <a:buNone/>
            </a:pPr>
            <a:r>
              <a:rPr lang="en-US" altLang="zh-CN" kern="100" dirty="0">
                <a:latin typeface="Consolas" panose="020B0609020204030204" pitchFamily="49" charset="0"/>
                <a:ea typeface="华文楷体" panose="02010600040101010101" pitchFamily="2" charset="-122"/>
                <a:cs typeface="STKaiti" charset="-122"/>
              </a:rPr>
              <a:t>    }</a:t>
            </a:r>
          </a:p>
          <a:p>
            <a:pPr>
              <a:lnSpc>
                <a:spcPct val="100000"/>
              </a:lnSpc>
              <a:buSzPct val="75000"/>
              <a:buFont typeface="Wingdings" panose="05000000000000000000" pitchFamily="2" charset="2"/>
              <a:buChar char="n"/>
            </a:pPr>
            <a:r>
              <a:rPr lang="zh-CN" altLang="en-US" b="1" kern="100" dirty="0">
                <a:solidFill>
                  <a:srgbClr val="003366"/>
                </a:solidFill>
                <a:latin typeface="华文楷体" panose="02010600040101010101" pitchFamily="2" charset="-122"/>
                <a:ea typeface="华文楷体" panose="02010600040101010101" pitchFamily="2" charset="-122"/>
                <a:cs typeface="STKaiti" charset="-122"/>
              </a:rPr>
              <a:t>使用命名空间：</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a:t>
            </a:r>
            <a:r>
              <a:rPr lang="en-US" altLang="zh-CN" kern="100" dirty="0">
                <a:latin typeface="Consolas" panose="020B0609020204030204" pitchFamily="49" charset="0"/>
                <a:ea typeface="华文楷体" panose="02010600040101010101" pitchFamily="2" charset="-122"/>
                <a:cs typeface="STKaiti" charset="-122"/>
              </a:rPr>
              <a:t>x = 3;</a:t>
            </a:r>
          </a:p>
          <a:p>
            <a:pPr marL="0" indent="0">
              <a:lnSpc>
                <a:spcPct val="100000"/>
              </a:lnSpc>
              <a:buSzPct val="75000"/>
              <a:buNone/>
            </a:pPr>
            <a:r>
              <a:rPr lang="en-US" altLang="zh-CN" kern="100" dirty="0">
                <a:solidFill>
                  <a:srgbClr val="003366"/>
                </a:solidFill>
                <a:latin typeface="Consolas" panose="020B0609020204030204" pitchFamily="49" charset="0"/>
                <a:ea typeface="华文楷体" panose="02010600040101010101" pitchFamily="2" charset="-122"/>
                <a:cs typeface="STKaiti" charset="-122"/>
              </a:rPr>
              <a:t>    </a:t>
            </a:r>
            <a:r>
              <a:rPr lang="en-US" altLang="zh-CN" kern="100" dirty="0">
                <a:solidFill>
                  <a:srgbClr val="FF0000"/>
                </a:solidFill>
                <a:latin typeface="Consolas" panose="020B0609020204030204" pitchFamily="49" charset="0"/>
                <a:ea typeface="华文楷体" panose="02010600040101010101" pitchFamily="2" charset="-122"/>
                <a:cs typeface="STKaiti" charset="-122"/>
              </a:rPr>
              <a:t>A::</a:t>
            </a:r>
            <a:r>
              <a:rPr lang="en-US" altLang="zh-CN" kern="100" dirty="0">
                <a:latin typeface="Consolas" panose="020B0609020204030204" pitchFamily="49" charset="0"/>
                <a:ea typeface="华文楷体" panose="02010600040101010101" pitchFamily="2" charset="-122"/>
                <a:cs typeface="STKaiti" charset="-122"/>
              </a:rPr>
              <a:t>y = 6;</a:t>
            </a:r>
          </a:p>
          <a:p>
            <a:pPr>
              <a:lnSpc>
                <a:spcPct val="100000"/>
              </a:lnSpc>
              <a:buSzPct val="75000"/>
              <a:buFont typeface="Wingdings" panose="05000000000000000000" pitchFamily="2" charset="2"/>
              <a:buChar char="n"/>
            </a:pPr>
            <a:endParaRPr lang="en-US" altLang="zh-CN" kern="100" dirty="0">
              <a:solidFill>
                <a:srgbClr val="003366"/>
              </a:solidFill>
              <a:latin typeface="华文楷体" panose="02010600040101010101" pitchFamily="2" charset="-122"/>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9</a:t>
            </a:fld>
            <a:endParaRPr lang="en-US" altLang="zh-CN" dirty="0"/>
          </a:p>
        </p:txBody>
      </p:sp>
    </p:spTree>
    <p:extLst>
      <p:ext uri="{BB962C8B-B14F-4D97-AF65-F5344CB8AC3E}">
        <p14:creationId xmlns:p14="http://schemas.microsoft.com/office/powerpoint/2010/main" val="17218926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10310</TotalTime>
  <Words>6404</Words>
  <Application>Microsoft Macintosh PowerPoint</Application>
  <PresentationFormat>全屏显示(4:3)</PresentationFormat>
  <Paragraphs>831</Paragraphs>
  <Slides>76</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76</vt:i4>
      </vt:variant>
    </vt:vector>
  </HeadingPairs>
  <TitlesOfParts>
    <vt:vector size="86" baseType="lpstr">
      <vt:lpstr>DengXian</vt:lpstr>
      <vt:lpstr>华文楷体</vt:lpstr>
      <vt:lpstr>微软雅黑</vt:lpstr>
      <vt:lpstr>AndaleMono</vt:lpstr>
      <vt:lpstr>Arial</vt:lpstr>
      <vt:lpstr>Calibri</vt:lpstr>
      <vt:lpstr>Calibri Light</vt:lpstr>
      <vt:lpstr>Consolas</vt:lpstr>
      <vt:lpstr>Wingdings</vt:lpstr>
      <vt:lpstr>Office 主题</vt:lpstr>
      <vt:lpstr>模板与STL初步 （OOP）</vt:lpstr>
      <vt:lpstr>上期要点回顾</vt:lpstr>
      <vt:lpstr>本讲内容提要</vt:lpstr>
      <vt:lpstr>回顾：类模板</vt:lpstr>
      <vt:lpstr>回顾：类模板</vt:lpstr>
      <vt:lpstr>回顾：函数模板</vt:lpstr>
      <vt:lpstr>PowerPoint 演示文稿</vt:lpstr>
      <vt:lpstr>命名空间（1）</vt:lpstr>
      <vt:lpstr>命名空间（2）</vt:lpstr>
      <vt:lpstr>命名空间（3）</vt:lpstr>
      <vt:lpstr>PowerPoint 演示文稿</vt:lpstr>
      <vt:lpstr>STL简介</vt:lpstr>
      <vt:lpstr>STL简介</vt:lpstr>
      <vt:lpstr>STL简介</vt:lpstr>
      <vt:lpstr>STL简介</vt:lpstr>
      <vt:lpstr>STL容器</vt:lpstr>
      <vt:lpstr>STL容器：pair</vt:lpstr>
      <vt:lpstr>STL容器：pair</vt:lpstr>
      <vt:lpstr>STL容器：pair举例</vt:lpstr>
      <vt:lpstr>STL容器：tuple</vt:lpstr>
      <vt:lpstr>STL容器：tuple</vt:lpstr>
      <vt:lpstr>STL容器：tuple</vt:lpstr>
      <vt:lpstr>STL容器：tuple举例</vt:lpstr>
      <vt:lpstr>STL容器：vector</vt:lpstr>
      <vt:lpstr>STL容器：vector</vt:lpstr>
      <vt:lpstr>迭代器</vt:lpstr>
      <vt:lpstr>迭代器：以vector为例</vt:lpstr>
      <vt:lpstr>迭代器：以vector为例</vt:lpstr>
      <vt:lpstr>迭代器：以vector为例</vt:lpstr>
      <vt:lpstr>迭代器：以vector为例</vt:lpstr>
      <vt:lpstr>迭代器：以vector为例</vt:lpstr>
      <vt:lpstr>迭代器：以vector为例</vt:lpstr>
      <vt:lpstr>迭代器：以vector为例</vt:lpstr>
      <vt:lpstr>迭代器：以vector为例</vt:lpstr>
      <vt:lpstr>迭代器：失效</vt:lpstr>
      <vt:lpstr>STL容器：vector原理</vt:lpstr>
      <vt:lpstr>STL容器：vector原理</vt:lpstr>
      <vt:lpstr>迭代器：失效</vt:lpstr>
      <vt:lpstr>STL容器：push_back失效原理</vt:lpstr>
      <vt:lpstr>迭代器：失效</vt:lpstr>
      <vt:lpstr>STL容器：erase失效原理</vt:lpstr>
      <vt:lpstr>迭代器：失效</vt:lpstr>
      <vt:lpstr>STL容器</vt:lpstr>
      <vt:lpstr>STL容器：list</vt:lpstr>
      <vt:lpstr>STL容器：list</vt:lpstr>
      <vt:lpstr>STL容器：list</vt:lpstr>
      <vt:lpstr>STL容器：set</vt:lpstr>
      <vt:lpstr>STL容器：set</vt:lpstr>
      <vt:lpstr>STL容器：map</vt:lpstr>
      <vt:lpstr>STL容器：map</vt:lpstr>
      <vt:lpstr>STL容器：map</vt:lpstr>
      <vt:lpstr>STL容器：map举例</vt:lpstr>
      <vt:lpstr>STL容器：关联容器原理</vt:lpstr>
      <vt:lpstr>STL容器：总结</vt:lpstr>
      <vt:lpstr>STL容器：总结</vt:lpstr>
      <vt:lpstr>例子：同义词查询库</vt:lpstr>
      <vt:lpstr>例子：同义词查询库</vt:lpstr>
      <vt:lpstr>例子：同义词查询库</vt:lpstr>
      <vt:lpstr>例子：同义词查询库</vt:lpstr>
      <vt:lpstr>例子：同义词查询库</vt:lpstr>
      <vt:lpstr>例子：同义词查询库</vt:lpstr>
      <vt:lpstr>课后阅读</vt:lpstr>
      <vt:lpstr>PowerPoint 演示文稿</vt:lpstr>
      <vt:lpstr>函数模板特化</vt:lpstr>
      <vt:lpstr>函数模板特化</vt:lpstr>
      <vt:lpstr>函数模板特化</vt:lpstr>
      <vt:lpstr>函数模板特化</vt:lpstr>
      <vt:lpstr>函数模板特化</vt:lpstr>
      <vt:lpstr>函数模板特化</vt:lpstr>
      <vt:lpstr>函数模板特化</vt:lpstr>
      <vt:lpstr>类模板特化</vt:lpstr>
      <vt:lpstr>类模板特化：全部特化（自学）</vt:lpstr>
      <vt:lpstr>类模板特化</vt:lpstr>
      <vt:lpstr>类模板特化：部分特化</vt:lpstr>
      <vt:lpstr>模板特化总结</vt:lpstr>
      <vt:lpstr>结 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面向对象程序设计基础 （OOP）</dc:title>
  <dc:creator>Windows 用户</dc:creator>
  <cp:lastModifiedBy>Yuqi Luo</cp:lastModifiedBy>
  <cp:revision>830</cp:revision>
  <cp:lastPrinted>2021-05-06T00:50:48Z</cp:lastPrinted>
  <dcterms:created xsi:type="dcterms:W3CDTF">2018-01-30T06:43:45Z</dcterms:created>
  <dcterms:modified xsi:type="dcterms:W3CDTF">2025-04-27T12:18:16Z</dcterms:modified>
</cp:coreProperties>
</file>