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1.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5"/>
  </p:notesMasterIdLst>
  <p:handoutMasterIdLst>
    <p:handoutMasterId r:id="rId66"/>
  </p:handoutMasterIdLst>
  <p:sldIdLst>
    <p:sldId id="466" r:id="rId2"/>
    <p:sldId id="320" r:id="rId3"/>
    <p:sldId id="751" r:id="rId4"/>
    <p:sldId id="683" r:id="rId5"/>
    <p:sldId id="684" r:id="rId6"/>
    <p:sldId id="689" r:id="rId7"/>
    <p:sldId id="690" r:id="rId8"/>
    <p:sldId id="691" r:id="rId9"/>
    <p:sldId id="692" r:id="rId10"/>
    <p:sldId id="766" r:id="rId11"/>
    <p:sldId id="685" r:id="rId12"/>
    <p:sldId id="693" r:id="rId13"/>
    <p:sldId id="694" r:id="rId14"/>
    <p:sldId id="695" r:id="rId15"/>
    <p:sldId id="700" r:id="rId16"/>
    <p:sldId id="767" r:id="rId17"/>
    <p:sldId id="698" r:id="rId18"/>
    <p:sldId id="702" r:id="rId19"/>
    <p:sldId id="752" r:id="rId20"/>
    <p:sldId id="753" r:id="rId21"/>
    <p:sldId id="699" r:id="rId22"/>
    <p:sldId id="709" r:id="rId23"/>
    <p:sldId id="696" r:id="rId24"/>
    <p:sldId id="704" r:id="rId25"/>
    <p:sldId id="707" r:id="rId26"/>
    <p:sldId id="714" r:id="rId27"/>
    <p:sldId id="697" r:id="rId28"/>
    <p:sldId id="705" r:id="rId29"/>
    <p:sldId id="706" r:id="rId30"/>
    <p:sldId id="968" r:id="rId31"/>
    <p:sldId id="712" r:id="rId32"/>
    <p:sldId id="713" r:id="rId33"/>
    <p:sldId id="715" r:id="rId34"/>
    <p:sldId id="970" r:id="rId35"/>
    <p:sldId id="688" r:id="rId36"/>
    <p:sldId id="747" r:id="rId37"/>
    <p:sldId id="906" r:id="rId38"/>
    <p:sldId id="895" r:id="rId39"/>
    <p:sldId id="754" r:id="rId40"/>
    <p:sldId id="755" r:id="rId41"/>
    <p:sldId id="756" r:id="rId42"/>
    <p:sldId id="910" r:id="rId43"/>
    <p:sldId id="911" r:id="rId44"/>
    <p:sldId id="748" r:id="rId45"/>
    <p:sldId id="912" r:id="rId46"/>
    <p:sldId id="763" r:id="rId47"/>
    <p:sldId id="914" r:id="rId48"/>
    <p:sldId id="915" r:id="rId49"/>
    <p:sldId id="896" r:id="rId50"/>
    <p:sldId id="898" r:id="rId51"/>
    <p:sldId id="916" r:id="rId52"/>
    <p:sldId id="903" r:id="rId53"/>
    <p:sldId id="919" r:id="rId54"/>
    <p:sldId id="856" r:id="rId55"/>
    <p:sldId id="965" r:id="rId56"/>
    <p:sldId id="966" r:id="rId57"/>
    <p:sldId id="967" r:id="rId58"/>
    <p:sldId id="475" r:id="rId59"/>
    <p:sldId id="969" r:id="rId60"/>
    <p:sldId id="961" r:id="rId61"/>
    <p:sldId id="759" r:id="rId62"/>
    <p:sldId id="963" r:id="rId63"/>
    <p:sldId id="764" r:id="rId64"/>
  </p:sldIdLst>
  <p:sldSz cx="9144000" cy="6858000" type="screen4x3"/>
  <p:notesSz cx="6858000" cy="9144000"/>
  <p:custDataLst>
    <p:tags r:id="rId67"/>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CC00"/>
    <a:srgbClr val="008000"/>
    <a:srgbClr val="0066CC"/>
    <a:srgbClr val="1D9A78"/>
    <a:srgbClr val="FFFFFF"/>
    <a:srgbClr val="3A536D"/>
    <a:srgbClr val="003366"/>
    <a:srgbClr val="00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24" autoAdjust="0"/>
    <p:restoredTop sz="81525" autoAdjust="0"/>
  </p:normalViewPr>
  <p:slideViewPr>
    <p:cSldViewPr showGuides="1">
      <p:cViewPr varScale="1">
        <p:scale>
          <a:sx n="105" d="100"/>
          <a:sy n="105" d="100"/>
        </p:scale>
        <p:origin x="1520" y="176"/>
      </p:cViewPr>
      <p:guideLst>
        <p:guide orient="horz" pos="21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2025/5/10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函数指针作为参数</a:t>
            </a:r>
            <a:endParaRPr kumimoji="1" lang="en-US" altLang="zh-CN" dirty="0"/>
          </a:p>
          <a:p>
            <a:r>
              <a:rPr kumimoji="1" lang="en-US" altLang="zh-CN" dirty="0"/>
              <a:t>https://zh.wikipedia.org/wiki/%E5%87%BD%E6%95%B0%E6%8C%87%E9%92%88</a:t>
            </a:r>
          </a:p>
          <a:p>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max</a:t>
            </a:r>
            <a:r>
              <a:rPr lang="en-US" altLang="zh-CN" dirty="0"/>
              <a:t>(</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x,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y) </a:t>
            </a:r>
          </a:p>
          <a:p>
            <a:r>
              <a:rPr lang="en-US" altLang="zh-CN" dirty="0"/>
              <a:t>{ </a:t>
            </a:r>
            <a:r>
              <a:rPr lang="en-US" altLang="zh-CN" sz="1200" b="1" kern="1200" dirty="0">
                <a:solidFill>
                  <a:schemeClr val="tx1"/>
                </a:solidFill>
                <a:effectLst/>
                <a:latin typeface="Arial" panose="020B0604020202020204" pitchFamily="34" charset="0"/>
                <a:ea typeface="宋体" panose="02010600030101010101" pitchFamily="2" charset="-122"/>
                <a:cs typeface="+mn-cs"/>
              </a:rPr>
              <a:t>return</a:t>
            </a:r>
            <a:r>
              <a:rPr lang="en-US" altLang="zh-CN" dirty="0"/>
              <a:t> x </a:t>
            </a:r>
            <a:r>
              <a:rPr lang="en-US" altLang="zh-CN" sz="1200" kern="1200" dirty="0">
                <a:solidFill>
                  <a:schemeClr val="tx1"/>
                </a:solidFill>
                <a:effectLst/>
                <a:latin typeface="Arial" panose="020B0604020202020204" pitchFamily="34" charset="0"/>
                <a:ea typeface="宋体" panose="02010600030101010101" pitchFamily="2" charset="-122"/>
                <a:cs typeface="+mn-cs"/>
              </a:rPr>
              <a:t>&gt;</a:t>
            </a:r>
            <a:r>
              <a:rPr lang="en-US" altLang="zh-CN" dirty="0"/>
              <a:t> y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x</a:t>
            </a:r>
            <a:r>
              <a:rPr lang="en-US" altLang="zh-CN" dirty="0"/>
              <a:t> : y; } </a:t>
            </a:r>
          </a:p>
          <a:p>
            <a:endParaRPr lang="en-US" altLang="zh-CN" dirty="0"/>
          </a:p>
          <a:p>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main</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void</a:t>
            </a:r>
            <a:r>
              <a:rPr lang="en-US" altLang="zh-CN" dirty="0"/>
              <a:t>) </a:t>
            </a:r>
          </a:p>
          <a:p>
            <a:r>
              <a:rPr lang="en-US" altLang="zh-CN" dirty="0"/>
              <a:t>{ 	</a:t>
            </a:r>
            <a:r>
              <a:rPr lang="en-US" altLang="zh-CN" sz="1200" i="1" kern="1200" dirty="0">
                <a:solidFill>
                  <a:schemeClr val="tx1"/>
                </a:solidFill>
                <a:effectLst/>
                <a:latin typeface="Arial" panose="020B0604020202020204" pitchFamily="34" charset="0"/>
                <a:ea typeface="宋体" panose="02010600030101010101" pitchFamily="2" charset="-122"/>
                <a:cs typeface="+mn-cs"/>
              </a:rPr>
              <a:t>/* p </a:t>
            </a:r>
            <a:r>
              <a:rPr lang="zh-CN" altLang="en-US" sz="1200" i="1" kern="1200" dirty="0">
                <a:solidFill>
                  <a:schemeClr val="tx1"/>
                </a:solidFill>
                <a:effectLst/>
                <a:latin typeface="Arial" panose="020B0604020202020204" pitchFamily="34" charset="0"/>
                <a:ea typeface="宋体" panose="02010600030101010101" pitchFamily="2" charset="-122"/>
                <a:cs typeface="+mn-cs"/>
              </a:rPr>
              <a:t>是函数指针 *</a:t>
            </a:r>
            <a:r>
              <a:rPr lang="en-US" altLang="zh-CN" sz="1200" i="1" kern="1200" dirty="0">
                <a:solidFill>
                  <a:schemeClr val="tx1"/>
                </a:solidFill>
                <a:effectLst/>
                <a:latin typeface="Arial" panose="020B0604020202020204" pitchFamily="34" charset="0"/>
                <a:ea typeface="宋体" panose="02010600030101010101" pitchFamily="2" charset="-122"/>
                <a:cs typeface="+mn-cs"/>
              </a:rPr>
              <a:t>/</a:t>
            </a:r>
            <a:r>
              <a:rPr lang="zh-CN" altLang="en-US" dirty="0"/>
              <a:t> </a:t>
            </a:r>
            <a:endParaRPr lang="en-US" altLang="zh-CN" dirty="0"/>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p)(</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max; </a:t>
            </a:r>
            <a:r>
              <a:rPr lang="en-US" altLang="zh-CN" sz="1200" i="1" kern="1200" dirty="0">
                <a:solidFill>
                  <a:schemeClr val="tx1"/>
                </a:solidFill>
                <a:effectLst/>
                <a:latin typeface="Arial" panose="020B0604020202020204" pitchFamily="34" charset="0"/>
                <a:ea typeface="宋体" panose="02010600030101010101" pitchFamily="2" charset="-122"/>
                <a:cs typeface="+mn-cs"/>
              </a:rPr>
              <a:t>// &amp;</a:t>
            </a:r>
            <a:r>
              <a:rPr lang="zh-CN" altLang="en-US" sz="1200" i="1" kern="1200" dirty="0">
                <a:solidFill>
                  <a:schemeClr val="tx1"/>
                </a:solidFill>
                <a:effectLst/>
                <a:latin typeface="Arial" panose="020B0604020202020204" pitchFamily="34" charset="0"/>
                <a:ea typeface="宋体" panose="02010600030101010101" pitchFamily="2" charset="-122"/>
                <a:cs typeface="+mn-cs"/>
              </a:rPr>
              <a:t>可以省略</a:t>
            </a:r>
            <a:r>
              <a:rPr lang="zh-CN" altLang="en-US" dirty="0"/>
              <a:t> </a:t>
            </a:r>
            <a:endParaRPr lang="en-US" altLang="zh-CN" dirty="0"/>
          </a:p>
          <a:p>
            <a:r>
              <a:rPr lang="en-US" altLang="zh-CN" sz="1200" kern="1200" dirty="0">
                <a:solidFill>
                  <a:schemeClr val="tx1"/>
                </a:solidFill>
                <a:effectLst/>
                <a:latin typeface="Arial" panose="020B0604020202020204" pitchFamily="34" charset="0"/>
                <a:ea typeface="宋体" panose="02010600030101010101" pitchFamily="2" charset="-122"/>
                <a:cs typeface="+mn-cs"/>
              </a:rPr>
              <a:t>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int</a:t>
            </a:r>
            <a:r>
              <a:rPr lang="en-US" altLang="zh-CN" dirty="0"/>
              <a:t> a, b, c, d; </a:t>
            </a:r>
          </a:p>
          <a:p>
            <a:r>
              <a:rPr lang="en-US" altLang="zh-CN" dirty="0"/>
              <a:t>	</a:t>
            </a:r>
            <a:r>
              <a:rPr lang="en-US" altLang="zh-CN" dirty="0" err="1"/>
              <a:t>printf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"please input 3 numbers:"</a:t>
            </a:r>
            <a:r>
              <a:rPr lang="en-US" altLang="zh-CN" dirty="0"/>
              <a:t>); </a:t>
            </a:r>
          </a:p>
          <a:p>
            <a:r>
              <a:rPr lang="en-US" altLang="zh-CN" dirty="0"/>
              <a:t>	</a:t>
            </a:r>
            <a:r>
              <a:rPr lang="en-US" altLang="zh-CN" dirty="0" err="1"/>
              <a:t>scanf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"%d %d %d"</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a,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b, </a:t>
            </a:r>
            <a:r>
              <a:rPr lang="en-US" altLang="zh-CN" sz="1200" kern="1200" dirty="0">
                <a:solidFill>
                  <a:schemeClr val="tx1"/>
                </a:solidFill>
                <a:effectLst/>
                <a:latin typeface="Arial" panose="020B0604020202020204" pitchFamily="34" charset="0"/>
                <a:ea typeface="宋体" panose="02010600030101010101" pitchFamily="2" charset="-122"/>
                <a:cs typeface="+mn-cs"/>
              </a:rPr>
              <a:t>&amp;</a:t>
            </a:r>
            <a:r>
              <a:rPr lang="en-US" altLang="zh-CN" dirty="0"/>
              <a:t> c); </a:t>
            </a:r>
            <a:r>
              <a:rPr lang="en-US" altLang="zh-CN" sz="1200" i="1" kern="1200" dirty="0">
                <a:solidFill>
                  <a:schemeClr val="tx1"/>
                </a:solidFill>
                <a:effectLst/>
                <a:latin typeface="Arial" panose="020B0604020202020204" pitchFamily="34" charset="0"/>
                <a:ea typeface="宋体" panose="02010600030101010101" pitchFamily="2" charset="-122"/>
                <a:cs typeface="+mn-cs"/>
              </a:rPr>
              <a:t>/* </a:t>
            </a:r>
            <a:r>
              <a:rPr lang="zh-CN" altLang="en-US" sz="1200" i="1" kern="1200" dirty="0">
                <a:solidFill>
                  <a:schemeClr val="tx1"/>
                </a:solidFill>
                <a:effectLst/>
                <a:latin typeface="Arial" panose="020B0604020202020204" pitchFamily="34" charset="0"/>
                <a:ea typeface="宋体" panose="02010600030101010101" pitchFamily="2" charset="-122"/>
                <a:cs typeface="+mn-cs"/>
              </a:rPr>
              <a:t>与直接调用函数等价，</a:t>
            </a:r>
            <a:r>
              <a:rPr lang="en-US" altLang="zh-CN" sz="1200" i="1" kern="1200" dirty="0">
                <a:solidFill>
                  <a:schemeClr val="tx1"/>
                </a:solidFill>
                <a:effectLst/>
                <a:latin typeface="Arial" panose="020B0604020202020204" pitchFamily="34" charset="0"/>
                <a:ea typeface="宋体" panose="02010600030101010101" pitchFamily="2" charset="-122"/>
                <a:cs typeface="+mn-cs"/>
              </a:rPr>
              <a:t>d = max(max(a, b), c) */</a:t>
            </a:r>
            <a:r>
              <a:rPr lang="en-US" altLang="zh-CN" dirty="0"/>
              <a:t> </a:t>
            </a:r>
          </a:p>
          <a:p>
            <a:r>
              <a:rPr lang="en-US" altLang="zh-CN" dirty="0"/>
              <a:t>	d </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p(p(a, b), c); </a:t>
            </a:r>
          </a:p>
          <a:p>
            <a:r>
              <a:rPr lang="en-US" altLang="zh-CN" dirty="0"/>
              <a:t>	</a:t>
            </a:r>
            <a:r>
              <a:rPr lang="en-US" altLang="zh-CN" dirty="0" err="1"/>
              <a:t>printf</a:t>
            </a:r>
            <a:r>
              <a:rPr lang="en-US" altLang="zh-CN" dirty="0"/>
              <a:t>(</a:t>
            </a:r>
            <a:r>
              <a:rPr lang="en-US" altLang="zh-CN" sz="1200" kern="1200" dirty="0">
                <a:solidFill>
                  <a:schemeClr val="tx1"/>
                </a:solidFill>
                <a:effectLst/>
                <a:latin typeface="Arial" panose="020B0604020202020204" pitchFamily="34" charset="0"/>
                <a:ea typeface="宋体" panose="02010600030101010101" pitchFamily="2" charset="-122"/>
                <a:cs typeface="+mn-cs"/>
              </a:rPr>
              <a:t>"the </a:t>
            </a:r>
            <a:r>
              <a:rPr lang="en-US" altLang="zh-CN" sz="1200" kern="1200" dirty="0" err="1">
                <a:solidFill>
                  <a:schemeClr val="tx1"/>
                </a:solidFill>
                <a:effectLst/>
                <a:latin typeface="Arial" panose="020B0604020202020204" pitchFamily="34" charset="0"/>
                <a:ea typeface="宋体" panose="02010600030101010101" pitchFamily="2" charset="-122"/>
                <a:cs typeface="+mn-cs"/>
              </a:rPr>
              <a:t>maxumum</a:t>
            </a:r>
            <a:r>
              <a:rPr lang="en-US" altLang="zh-CN" sz="1200" kern="1200" dirty="0">
                <a:solidFill>
                  <a:schemeClr val="tx1"/>
                </a:solidFill>
                <a:effectLst/>
                <a:latin typeface="Arial" panose="020B0604020202020204" pitchFamily="34" charset="0"/>
                <a:ea typeface="宋体" panose="02010600030101010101" pitchFamily="2" charset="-122"/>
                <a:cs typeface="+mn-cs"/>
              </a:rPr>
              <a:t> number is: %d</a:t>
            </a:r>
            <a:r>
              <a:rPr lang="en-US" altLang="zh-CN" sz="1200" b="1" kern="1200" dirty="0">
                <a:solidFill>
                  <a:schemeClr val="tx1"/>
                </a:solidFill>
                <a:effectLst/>
                <a:latin typeface="Arial" panose="020B0604020202020204" pitchFamily="34" charset="0"/>
                <a:ea typeface="宋体" panose="02010600030101010101" pitchFamily="2" charset="-122"/>
                <a:cs typeface="+mn-cs"/>
              </a:rPr>
              <a:t>\n</a:t>
            </a:r>
            <a:r>
              <a:rPr lang="en-US" altLang="zh-CN" sz="1200" kern="1200" dirty="0">
                <a:solidFill>
                  <a:schemeClr val="tx1"/>
                </a:solidFill>
                <a:effectLst/>
                <a:latin typeface="Arial" panose="020B0604020202020204" pitchFamily="34" charset="0"/>
                <a:ea typeface="宋体" panose="02010600030101010101" pitchFamily="2" charset="-122"/>
                <a:cs typeface="+mn-cs"/>
              </a:rPr>
              <a:t>"</a:t>
            </a:r>
            <a:r>
              <a:rPr lang="en-US" altLang="zh-CN" dirty="0"/>
              <a:t>, d); </a:t>
            </a:r>
          </a:p>
          <a:p>
            <a:r>
              <a:rPr lang="en-US" altLang="zh-CN" sz="1200" b="1" kern="1200" dirty="0">
                <a:solidFill>
                  <a:schemeClr val="tx1"/>
                </a:solidFill>
                <a:effectLst/>
                <a:latin typeface="Arial" panose="020B0604020202020204" pitchFamily="34" charset="0"/>
                <a:ea typeface="宋体" panose="02010600030101010101" pitchFamily="2" charset="-122"/>
                <a:cs typeface="+mn-cs"/>
              </a:rPr>
              <a:t>	return</a:t>
            </a:r>
            <a:r>
              <a:rPr lang="en-US" altLang="zh-CN" dirty="0"/>
              <a:t> </a:t>
            </a:r>
            <a:r>
              <a:rPr lang="en-US" altLang="zh-CN" sz="1200" kern="1200" dirty="0">
                <a:solidFill>
                  <a:schemeClr val="tx1"/>
                </a:solidFill>
                <a:effectLst/>
                <a:latin typeface="Arial" panose="020B0604020202020204" pitchFamily="34" charset="0"/>
                <a:ea typeface="宋体" panose="02010600030101010101" pitchFamily="2" charset="-122"/>
                <a:cs typeface="+mn-cs"/>
              </a:rPr>
              <a:t>0</a:t>
            </a:r>
            <a:r>
              <a:rPr lang="en-US" altLang="zh-CN" dirty="0"/>
              <a:t>; </a:t>
            </a:r>
          </a:p>
          <a:p>
            <a:r>
              <a:rPr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21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bool</a:t>
            </a:r>
            <a:r>
              <a:rPr lang="zh-CN" altLang="en-US" dirty="0"/>
              <a:t>运算符指 对象可以隐式转换为</a:t>
            </a:r>
            <a:r>
              <a:rPr lang="en-US" altLang="zh-CN" dirty="0"/>
              <a:t>true</a:t>
            </a:r>
            <a:r>
              <a:rPr lang="zh-CN" altLang="en-US" dirty="0"/>
              <a:t>或</a:t>
            </a:r>
            <a:r>
              <a:rPr lang="en-US" altLang="zh-CN" dirty="0"/>
              <a:t>false</a:t>
            </a:r>
          </a:p>
          <a:p>
            <a:r>
              <a:rPr lang="en-US" altLang="zh-CN" b="1" dirty="0"/>
              <a:t>peek</a:t>
            </a:r>
            <a:r>
              <a:rPr lang="zh-CN" altLang="en-US" b="1" dirty="0"/>
              <a:t>：</a:t>
            </a:r>
            <a:r>
              <a:rPr lang="zh-CN" altLang="en-US" dirty="0"/>
              <a:t>返回一个char类型的字符，返回值是指向的当前字符，但指针并不后移</a:t>
            </a:r>
          </a:p>
          <a:p>
            <a:r>
              <a:rPr lang="en-US" altLang="zh-CN" b="1" dirty="0" err="1">
                <a:solidFill>
                  <a:srgbClr val="FF0000"/>
                </a:solidFill>
                <a:latin typeface="Consolas" panose="020B0609020204030204" pitchFamily="49" charset="0"/>
                <a:sym typeface="+mn-ea"/>
              </a:rPr>
              <a:t>isdigit</a:t>
            </a:r>
            <a:r>
              <a:rPr lang="zh-CN" altLang="en-US" dirty="0"/>
              <a:t>检查参数是否为十进制数字字符</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24</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peek()相当于队列的中的front()，而get()则相当于队列中的pop()</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a:t>
            </a:r>
            <a:r>
              <a:rPr kumimoji="1" lang="en-US" altLang="zh-CN" dirty="0"/>
              <a:t>】</a:t>
            </a:r>
            <a:r>
              <a:rPr kumimoji="1" lang="zh-CN" altLang="en-US" dirty="0"/>
              <a:t>这一页的动机很好，但是</a:t>
            </a:r>
            <a:r>
              <a:rPr kumimoji="1" lang="en-US" altLang="zh-CN" dirty="0" err="1"/>
              <a:t>cout</a:t>
            </a:r>
            <a:r>
              <a:rPr kumimoji="1" lang="zh-CN" altLang="en-US" dirty="0"/>
              <a:t>之前是否应该有类似</a:t>
            </a:r>
            <a:r>
              <a:rPr kumimoji="1" lang="en-US" altLang="zh-CN" dirty="0" err="1"/>
              <a:t>printf</a:t>
            </a:r>
            <a:r>
              <a:rPr kumimoji="1" lang="zh-CN" altLang="en-US" dirty="0"/>
              <a:t>的？？？</a:t>
            </a:r>
            <a:endParaRPr kumimoji="1" lang="en-US" altLang="zh-CN" dirty="0"/>
          </a:p>
          <a:p>
            <a:endParaRPr kumimoji="1" lang="en-US" altLang="zh-CN" dirty="0"/>
          </a:p>
          <a:p>
            <a:r>
              <a:rPr kumimoji="1" lang="en-US" altLang="zh-CN" dirty="0" err="1"/>
              <a:t>cout</a:t>
            </a:r>
            <a:r>
              <a:rPr kumimoji="1" lang="zh-CN" altLang="en-US" dirty="0"/>
              <a:t>取代</a:t>
            </a:r>
            <a:r>
              <a:rPr kumimoji="1" lang="en-US" altLang="zh-CN" dirty="0" err="1"/>
              <a:t>printf</a:t>
            </a:r>
            <a:r>
              <a:rPr kumimoji="1" lang="zh-CN" altLang="en-US" dirty="0"/>
              <a:t>的动机和</a:t>
            </a:r>
            <a:r>
              <a:rPr kumimoji="1" lang="en-US" altLang="zh-CN" dirty="0" err="1"/>
              <a:t>cin</a:t>
            </a:r>
            <a:r>
              <a:rPr kumimoji="1" lang="zh-CN" altLang="en-US" dirty="0"/>
              <a:t>取代</a:t>
            </a:r>
            <a:r>
              <a:rPr kumimoji="1" lang="en-US" altLang="zh-CN" dirty="0" err="1"/>
              <a:t>scanf</a:t>
            </a:r>
            <a:r>
              <a:rPr kumimoji="1" lang="zh-CN" altLang="en-US" dirty="0"/>
              <a:t>的动机基本一致，没有什么不同的点，如果讲两遍太过啰嗦。</a:t>
            </a:r>
            <a:endParaRPr kumimoji="1" lang="en-US" altLang="zh-CN" dirty="0"/>
          </a:p>
          <a:p>
            <a:r>
              <a:rPr kumimoji="1" lang="en-US" altLang="zh-CN" dirty="0" err="1"/>
              <a:t>cout</a:t>
            </a:r>
            <a:r>
              <a:rPr kumimoji="1" lang="zh-CN" altLang="en-US" dirty="0"/>
              <a:t>本身的内容较多，所以之前是带过讲了一下</a:t>
            </a:r>
            <a:r>
              <a:rPr kumimoji="1" lang="en-US" altLang="zh-CN" dirty="0" err="1"/>
              <a:t>printf</a:t>
            </a:r>
            <a:r>
              <a:rPr kumimoji="1" lang="zh-CN" altLang="en-US" dirty="0"/>
              <a:t>比较混乱。输入流的要点比较少，所以这里仔细解释了一下。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26</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a:t>
            </a:r>
            <a:r>
              <a:rPr kumimoji="1" lang="en-US" altLang="zh-CN" dirty="0"/>
              <a:t>】</a:t>
            </a:r>
            <a:r>
              <a:rPr kumimoji="1" lang="zh-CN" altLang="en-US" dirty="0"/>
              <a:t>：这里的</a:t>
            </a:r>
            <a:r>
              <a:rPr kumimoji="1" lang="en-US" altLang="zh-CN" dirty="0"/>
              <a:t>head</a:t>
            </a:r>
            <a:r>
              <a:rPr kumimoji="1" lang="zh-CN" altLang="en-US" dirty="0"/>
              <a:t>和</a:t>
            </a:r>
            <a:r>
              <a:rPr kumimoji="1" lang="en-US" altLang="zh-CN" dirty="0"/>
              <a:t>tail</a:t>
            </a:r>
            <a:r>
              <a:rPr kumimoji="1" lang="zh-CN" altLang="en-US" dirty="0"/>
              <a:t>，完全没讲；跟后面的状态位置</a:t>
            </a:r>
            <a:endParaRPr kumimoji="1" lang="en-US" altLang="zh-CN" dirty="0"/>
          </a:p>
          <a:p>
            <a:endParaRPr kumimoji="1" lang="en-US" altLang="zh-CN" dirty="0"/>
          </a:p>
          <a:p>
            <a:r>
              <a:rPr kumimoji="1" lang="zh-CN" altLang="en-US" dirty="0"/>
              <a:t>为什么</a:t>
            </a:r>
            <a:r>
              <a:rPr kumimoji="1" lang="en-US" altLang="zh-CN" dirty="0"/>
              <a:t>head</a:t>
            </a:r>
            <a:r>
              <a:rPr kumimoji="1" lang="zh-CN" altLang="en-US" dirty="0"/>
              <a:t>在后面：</a:t>
            </a:r>
            <a:r>
              <a:rPr kumimoji="1" lang="en-US" altLang="zh-CN" dirty="0"/>
              <a:t>head</a:t>
            </a:r>
            <a:r>
              <a:rPr kumimoji="1" lang="zh-CN" altLang="en-US" dirty="0"/>
              <a:t> 是等待读入的最后位置</a:t>
            </a:r>
            <a:r>
              <a:rPr kumimoji="1" lang="en-US" altLang="zh-CN" dirty="0"/>
              <a:t>(</a:t>
            </a:r>
            <a:r>
              <a:rPr kumimoji="1" lang="zh-CN" altLang="en-US" dirty="0"/>
              <a:t>还没有读过的在开头；已经读过的在尾巴）</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kern="1200" dirty="0">
                <a:solidFill>
                  <a:schemeClr val="tx1"/>
                </a:solidFill>
                <a:effectLst/>
                <a:latin typeface="Arial" panose="020B0604020202020204" pitchFamily="34" charset="0"/>
                <a:ea typeface="宋体" panose="02010600030101010101" pitchFamily="2" charset="-122"/>
                <a:cs typeface="+mn-cs"/>
              </a:rPr>
              <a:t>head</a:t>
            </a:r>
            <a:r>
              <a:rPr lang="zh-CN" altLang="en-US" sz="1200" kern="1200" dirty="0">
                <a:solidFill>
                  <a:schemeClr val="tx1"/>
                </a:solidFill>
                <a:effectLst/>
                <a:latin typeface="Arial" panose="020B0604020202020204" pitchFamily="34" charset="0"/>
                <a:ea typeface="宋体" panose="02010600030101010101" pitchFamily="2" charset="-122"/>
                <a:cs typeface="+mn-cs"/>
              </a:rPr>
              <a:t>到</a:t>
            </a:r>
            <a:r>
              <a:rPr lang="en-US" altLang="zh-CN" sz="1200" kern="1200" dirty="0">
                <a:solidFill>
                  <a:schemeClr val="tx1"/>
                </a:solidFill>
                <a:effectLst/>
                <a:latin typeface="Arial" panose="020B0604020202020204" pitchFamily="34" charset="0"/>
                <a:ea typeface="宋体" panose="02010600030101010101" pitchFamily="2" charset="-122"/>
                <a:cs typeface="+mn-cs"/>
              </a:rPr>
              <a:t>tail</a:t>
            </a:r>
            <a:r>
              <a:rPr lang="zh-CN" altLang="en-US" sz="1200" kern="1200" dirty="0">
                <a:solidFill>
                  <a:schemeClr val="tx1"/>
                </a:solidFill>
                <a:effectLst/>
                <a:latin typeface="Arial" panose="020B0604020202020204" pitchFamily="34" charset="0"/>
                <a:ea typeface="宋体" panose="02010600030101010101" pitchFamily="2" charset="-122"/>
                <a:cs typeface="+mn-cs"/>
              </a:rPr>
              <a:t>表示当前等待读入的缓冲区，所以</a:t>
            </a:r>
            <a:r>
              <a:rPr lang="en-US" altLang="zh-CN" sz="1200" kern="1200" dirty="0">
                <a:solidFill>
                  <a:schemeClr val="tx1"/>
                </a:solidFill>
                <a:effectLst/>
                <a:latin typeface="Arial" panose="020B0604020202020204" pitchFamily="34" charset="0"/>
                <a:ea typeface="宋体" panose="02010600030101010101" pitchFamily="2" charset="-122"/>
                <a:cs typeface="+mn-cs"/>
              </a:rPr>
              <a:t>head</a:t>
            </a:r>
            <a:r>
              <a:rPr lang="zh-CN" altLang="en-US" sz="1200" kern="1200" dirty="0">
                <a:solidFill>
                  <a:schemeClr val="tx1"/>
                </a:solidFill>
                <a:effectLst/>
                <a:latin typeface="Arial" panose="020B0604020202020204" pitchFamily="34" charset="0"/>
                <a:ea typeface="宋体" panose="02010600030101010101" pitchFamily="2" charset="-122"/>
                <a:cs typeface="+mn-cs"/>
              </a:rPr>
              <a:t>在后面；</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31</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函数模板</a:t>
            </a:r>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32</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状态位？和缓冲区的差别，要彻底讲清楚？</a:t>
            </a:r>
            <a:endParaRPr kumimoji="1" lang="en-US" altLang="zh-CN" dirty="0"/>
          </a:p>
          <a:p>
            <a:r>
              <a:rPr kumimoji="1" lang="en-US" altLang="zh-CN" dirty="0"/>
              <a:t>clear:</a:t>
            </a:r>
            <a:r>
              <a:rPr kumimoji="1" lang="zh-CN" altLang="en-US" baseline="0" dirty="0"/>
              <a:t> 错误标志位、流末位标志；如果不调用可能导致如法输入。</a:t>
            </a:r>
            <a:endParaRPr kumimoji="1" lang="en-US" altLang="zh-CN" baseline="0" dirty="0"/>
          </a:p>
          <a:p>
            <a:r>
              <a:rPr lang="en-US" altLang="zh-CN" dirty="0" err="1"/>
              <a:t>goodbit</a:t>
            </a:r>
            <a:r>
              <a:rPr lang="en-US" altLang="zh-CN" dirty="0"/>
              <a:t>\</a:t>
            </a:r>
            <a:r>
              <a:rPr lang="en-US" altLang="zh-CN" dirty="0" err="1"/>
              <a:t>eofbit</a:t>
            </a:r>
            <a:r>
              <a:rPr lang="en-US" altLang="zh-CN" dirty="0"/>
              <a:t>\</a:t>
            </a:r>
            <a:r>
              <a:rPr lang="en-US" altLang="zh-CN" dirty="0" err="1"/>
              <a:t>failbit</a:t>
            </a:r>
            <a:r>
              <a:rPr lang="en-US" altLang="zh-CN" dirty="0"/>
              <a:t>\</a:t>
            </a:r>
            <a:r>
              <a:rPr lang="en-US" altLang="zh-CN" dirty="0" err="1"/>
              <a:t>badbit</a:t>
            </a:r>
          </a:p>
          <a:p>
            <a:endParaRPr kumimoji="1" lang="zh-CN" altLang="en-US" dirty="0"/>
          </a:p>
          <a:p>
            <a:r>
              <a:rPr lang="en-US" altLang="zh-CN" b="1" dirty="0" err="1">
                <a:latin typeface="Consolas" panose="020B0609020204030204" pitchFamily="49" charset="0"/>
                <a:sym typeface="+mn-ea"/>
              </a:rPr>
              <a:t>ss.clear</a:t>
            </a:r>
            <a:r>
              <a:rPr lang="en-US" altLang="zh-CN" b="1" dirty="0">
                <a:latin typeface="Consolas" panose="020B0609020204030204" pitchFamily="49" charset="0"/>
                <a:sym typeface="+mn-ea"/>
              </a:rPr>
              <a:t>()</a:t>
            </a:r>
            <a:r>
              <a:rPr lang="zh-CN" altLang="en-US" dirty="0">
                <a:latin typeface="Consolas" panose="020B0609020204030204" pitchFamily="49" charset="0"/>
                <a:sym typeface="+mn-ea"/>
              </a:rPr>
              <a:t>在</a:t>
            </a:r>
            <a:r>
              <a:rPr kumimoji="1" lang="zh-CN" altLang="en-US" dirty="0">
                <a:sym typeface="+mn-ea"/>
              </a:rPr>
              <a:t>stringstream中</a:t>
            </a:r>
            <a:r>
              <a:rPr lang="zh-CN" altLang="en-US" dirty="0">
                <a:latin typeface="Consolas" panose="020B0609020204030204" pitchFamily="49" charset="0"/>
                <a:sym typeface="+mn-ea"/>
              </a:rPr>
              <a:t>的功能</a:t>
            </a:r>
            <a:r>
              <a:rPr kumimoji="1" lang="zh-CN" altLang="en-US" dirty="0"/>
              <a:t>是</a:t>
            </a:r>
            <a:r>
              <a:rPr kumimoji="1" lang="zh-CN" altLang="en-US" dirty="0">
                <a:sym typeface="+mn-ea"/>
              </a:rPr>
              <a:t>用来清除流的错误状态，而</a:t>
            </a:r>
            <a:r>
              <a:rPr lang="en-US" altLang="zh-CN" b="1" dirty="0" err="1">
                <a:latin typeface="Consolas" panose="020B0609020204030204" pitchFamily="49" charset="0"/>
                <a:sym typeface="+mn-ea"/>
              </a:rPr>
              <a:t>ss.str</a:t>
            </a:r>
            <a:r>
              <a:rPr lang="en-US" altLang="zh-CN" b="1" dirty="0">
                <a:latin typeface="Consolas" panose="020B0609020204030204" pitchFamily="49" charset="0"/>
                <a:sym typeface="+mn-ea"/>
              </a:rPr>
              <a:t>("");</a:t>
            </a:r>
            <a:r>
              <a:rPr lang="en-US" altLang="zh-CN" dirty="0">
                <a:latin typeface="Consolas" panose="020B0609020204030204" pitchFamily="49" charset="0"/>
                <a:sym typeface="+mn-ea"/>
              </a:rPr>
              <a:t> </a:t>
            </a:r>
            <a:r>
              <a:rPr lang="zh-CN" altLang="en-US" dirty="0">
                <a:latin typeface="Consolas" panose="020B0609020204030204" pitchFamily="49" charset="0"/>
                <a:sym typeface="+mn-ea"/>
              </a:rPr>
              <a:t>才是清空缓冲区</a:t>
            </a:r>
            <a:endParaRPr kumimoji="1" lang="zh-CN" altLang="en-US" b="1" dirty="0"/>
          </a:p>
          <a:p>
            <a:r>
              <a:rPr kumimoji="1" lang="zh-CN" altLang="en-US" dirty="0"/>
              <a:t>stringstream继承自iostream，继承了标准输入输出流的很多特性，可以识别变量类型</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33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F2F19-3196-DB07-4666-E8C73E0D6C6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097EF4F-D211-9A85-A872-5849644CDC8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32C1A5-04FC-493A-D949-7CAC6AFABD16}"/>
              </a:ext>
            </a:extLst>
          </p:cNvPr>
          <p:cNvSpPr>
            <a:spLocks noGrp="1"/>
          </p:cNvSpPr>
          <p:nvPr>
            <p:ph type="body" idx="1"/>
          </p:nvPr>
        </p:nvSpPr>
        <p:spPr/>
        <p:txBody>
          <a:bodyPr/>
          <a:lstStyle/>
          <a:p>
            <a:r>
              <a:rPr kumimoji="1" lang="zh-CN" altLang="en-US" dirty="0"/>
              <a:t>状态位？和缓冲区的差别，要彻底讲清楚？</a:t>
            </a:r>
            <a:endParaRPr kumimoji="1" lang="en-US" altLang="zh-CN" dirty="0"/>
          </a:p>
          <a:p>
            <a:r>
              <a:rPr kumimoji="1" lang="en-US" altLang="zh-CN" dirty="0"/>
              <a:t>clear:</a:t>
            </a:r>
            <a:r>
              <a:rPr kumimoji="1" lang="zh-CN" altLang="en-US" baseline="0" dirty="0"/>
              <a:t> 错误标志位、流末位标志；如果不调用可能导致如法输入。</a:t>
            </a:r>
            <a:endParaRPr kumimoji="1" lang="en-US" altLang="zh-CN" baseline="0" dirty="0"/>
          </a:p>
          <a:p>
            <a:r>
              <a:rPr lang="en-US" altLang="zh-CN" dirty="0" err="1"/>
              <a:t>goodbit</a:t>
            </a:r>
            <a:r>
              <a:rPr lang="en-US" altLang="zh-CN" dirty="0"/>
              <a:t>\</a:t>
            </a:r>
            <a:r>
              <a:rPr lang="en-US" altLang="zh-CN" dirty="0" err="1"/>
              <a:t>eofbit</a:t>
            </a:r>
            <a:r>
              <a:rPr lang="en-US" altLang="zh-CN" dirty="0"/>
              <a:t>\</a:t>
            </a:r>
            <a:r>
              <a:rPr lang="en-US" altLang="zh-CN" dirty="0" err="1"/>
              <a:t>failbit</a:t>
            </a:r>
            <a:r>
              <a:rPr lang="en-US" altLang="zh-CN" dirty="0"/>
              <a:t>\</a:t>
            </a:r>
            <a:r>
              <a:rPr lang="en-US" altLang="zh-CN" dirty="0" err="1"/>
              <a:t>badbit</a:t>
            </a:r>
          </a:p>
          <a:p>
            <a:endParaRPr kumimoji="1" lang="zh-CN" altLang="en-US" dirty="0"/>
          </a:p>
          <a:p>
            <a:r>
              <a:rPr lang="en-US" altLang="zh-CN" b="1" dirty="0" err="1">
                <a:latin typeface="Consolas" panose="020B0609020204030204" pitchFamily="49" charset="0"/>
                <a:sym typeface="+mn-ea"/>
              </a:rPr>
              <a:t>ss.clear</a:t>
            </a:r>
            <a:r>
              <a:rPr lang="en-US" altLang="zh-CN" b="1" dirty="0">
                <a:latin typeface="Consolas" panose="020B0609020204030204" pitchFamily="49" charset="0"/>
                <a:sym typeface="+mn-ea"/>
              </a:rPr>
              <a:t>()</a:t>
            </a:r>
            <a:r>
              <a:rPr lang="zh-CN" altLang="en-US" dirty="0">
                <a:latin typeface="Consolas" panose="020B0609020204030204" pitchFamily="49" charset="0"/>
                <a:sym typeface="+mn-ea"/>
              </a:rPr>
              <a:t>在</a:t>
            </a:r>
            <a:r>
              <a:rPr kumimoji="1" lang="zh-CN" altLang="en-US" dirty="0">
                <a:sym typeface="+mn-ea"/>
              </a:rPr>
              <a:t>stringstream中</a:t>
            </a:r>
            <a:r>
              <a:rPr lang="zh-CN" altLang="en-US" dirty="0">
                <a:latin typeface="Consolas" panose="020B0609020204030204" pitchFamily="49" charset="0"/>
                <a:sym typeface="+mn-ea"/>
              </a:rPr>
              <a:t>的功能</a:t>
            </a:r>
            <a:r>
              <a:rPr kumimoji="1" lang="zh-CN" altLang="en-US" dirty="0"/>
              <a:t>是</a:t>
            </a:r>
            <a:r>
              <a:rPr kumimoji="1" lang="zh-CN" altLang="en-US" dirty="0">
                <a:sym typeface="+mn-ea"/>
              </a:rPr>
              <a:t>用来清除流的错误状态，而</a:t>
            </a:r>
            <a:r>
              <a:rPr lang="en-US" altLang="zh-CN" b="1" dirty="0" err="1">
                <a:latin typeface="Consolas" panose="020B0609020204030204" pitchFamily="49" charset="0"/>
                <a:sym typeface="+mn-ea"/>
              </a:rPr>
              <a:t>ss.str</a:t>
            </a:r>
            <a:r>
              <a:rPr lang="en-US" altLang="zh-CN" b="1" dirty="0">
                <a:latin typeface="Consolas" panose="020B0609020204030204" pitchFamily="49" charset="0"/>
                <a:sym typeface="+mn-ea"/>
              </a:rPr>
              <a:t>("");</a:t>
            </a:r>
            <a:r>
              <a:rPr lang="en-US" altLang="zh-CN" dirty="0">
                <a:latin typeface="Consolas" panose="020B0609020204030204" pitchFamily="49" charset="0"/>
                <a:sym typeface="+mn-ea"/>
              </a:rPr>
              <a:t> </a:t>
            </a:r>
            <a:r>
              <a:rPr lang="zh-CN" altLang="en-US" dirty="0">
                <a:latin typeface="Consolas" panose="020B0609020204030204" pitchFamily="49" charset="0"/>
                <a:sym typeface="+mn-ea"/>
              </a:rPr>
              <a:t>才是清空缓冲区</a:t>
            </a:r>
            <a:endParaRPr kumimoji="1" lang="zh-CN" altLang="en-US" b="1" dirty="0"/>
          </a:p>
          <a:p>
            <a:r>
              <a:rPr kumimoji="1" lang="zh-CN" altLang="en-US" dirty="0"/>
              <a:t>stringstream继承自iostream，继承了标准输入输出流的很多特性，可以识别变量类型</a:t>
            </a:r>
          </a:p>
        </p:txBody>
      </p:sp>
      <p:sp>
        <p:nvSpPr>
          <p:cNvPr id="4" name="幻灯片编号占位符 3">
            <a:extLst>
              <a:ext uri="{FF2B5EF4-FFF2-40B4-BE49-F238E27FC236}">
                <a16:creationId xmlns:a16="http://schemas.microsoft.com/office/drawing/2014/main" id="{D9841FCA-07CF-54F0-FAC4-B6747C8956CE}"/>
              </a:ext>
            </a:extLst>
          </p:cNvPr>
          <p:cNvSpPr>
            <a:spLocks noGrp="1"/>
          </p:cNvSpPr>
          <p:nvPr>
            <p:ph type="sldNum" sz="quarter" idx="10"/>
          </p:nvPr>
        </p:nvSpPr>
        <p:spPr/>
        <p:txBody>
          <a:bodyPr/>
          <a:lstStyle/>
          <a:p>
            <a:pPr>
              <a:defRPr/>
            </a:pPr>
            <a:fld id="{3C31A4FB-AB0B-4200-BC82-17C94E69ADE4}" type="slidenum">
              <a:rPr lang="en-US" altLang="zh-CN" smtClean="0"/>
              <a:t>34</a:t>
            </a:fld>
            <a:endParaRPr lang="en-US" altLang="zh-CN"/>
          </a:p>
        </p:txBody>
      </p:sp>
    </p:spTree>
    <p:extLst>
      <p:ext uri="{BB962C8B-B14F-4D97-AF65-F5344CB8AC3E}">
        <p14:creationId xmlns:p14="http://schemas.microsoft.com/office/powerpoint/2010/main" val="3552854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35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Vector&lt;char&gt;</a:t>
            </a:r>
            <a:r>
              <a:rPr kumimoji="1" lang="zh-CN" altLang="en-US" dirty="0"/>
              <a:t>使用上很不方便，</a:t>
            </a:r>
            <a:r>
              <a:rPr kumimoji="1" lang="zh-CN" altLang="en-US" dirty="0">
                <a:sym typeface="+mn-ea"/>
              </a:rPr>
              <a:t>性能不如</a:t>
            </a:r>
            <a:r>
              <a:rPr kumimoji="1" lang="en-US" altLang="zh-CN" dirty="0">
                <a:sym typeface="+mn-ea"/>
              </a:rPr>
              <a:t>string</a:t>
            </a:r>
            <a:r>
              <a:rPr kumimoji="1" lang="zh-CN" altLang="en-US" dirty="0">
                <a:sym typeface="+mn-ea"/>
              </a:rPr>
              <a:t>，同时还涉及内存管理的问题</a:t>
            </a:r>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5</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39</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a:t>
            </a:r>
            <a:r>
              <a:rPr lang="en-US" altLang="zh-CN" dirty="0" err="1"/>
              <a:t>aeiou</a:t>
            </a:r>
            <a:r>
              <a:rPr lang="en-US" altLang="zh-CN" dirty="0"/>
              <a:t>] </a:t>
            </a:r>
            <a:r>
              <a:rPr lang="zh-CN" altLang="en-US" dirty="0"/>
              <a:t>匹配任意</a:t>
            </a:r>
            <a:r>
              <a:rPr lang="zh-CN" altLang="en-US" dirty="0">
                <a:solidFill>
                  <a:srgbClr val="FF0000"/>
                </a:solidFill>
              </a:rPr>
              <a:t>一个</a:t>
            </a:r>
            <a:r>
              <a:rPr lang="zh-CN" altLang="en-US" dirty="0"/>
              <a:t>元音字符</a:t>
            </a:r>
            <a:endParaRPr lang="en-US" altLang="zh-CN" dirty="0"/>
          </a:p>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40</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GB" dirty="0" err="1">
                <a:latin typeface="Consolas" panose="020B0609020204030204" pitchFamily="49" charset="0"/>
                <a:sym typeface="+mn-ea"/>
              </a:rPr>
              <a:t>s</a:t>
            </a:r>
            <a:r>
              <a:rPr lang="en-GB" altLang="zh-CN" dirty="0" err="1">
                <a:latin typeface="Consolas" panose="020B0609020204030204" pitchFamily="49" charset="0"/>
                <a:sym typeface="+mn-ea"/>
              </a:rPr>
              <a:t>uffix</a:t>
            </a:r>
            <a:r>
              <a:rPr lang="en-GB" altLang="zh-CN" dirty="0">
                <a:latin typeface="Consolas" panose="020B0609020204030204" pitchFamily="49" charset="0"/>
                <a:sym typeface="+mn-ea"/>
              </a:rPr>
              <a:t>()</a:t>
            </a:r>
            <a:r>
              <a:rPr lang="zh-CN" altLang="en-GB" dirty="0">
                <a:latin typeface="Consolas" panose="020B0609020204030204" pitchFamily="49" charset="0"/>
                <a:sym typeface="+mn-ea"/>
              </a:rPr>
              <a:t>用于</a:t>
            </a:r>
            <a:r>
              <a:rPr lang="en-GB" altLang="zh-CN" dirty="0">
                <a:latin typeface="Consolas" panose="020B0609020204030204" pitchFamily="49" charset="0"/>
                <a:sym typeface="+mn-ea"/>
              </a:rPr>
              <a:t>获取每次匹配后的剩余字符串</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52</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分别匹配到两组：</a:t>
            </a:r>
            <a:endParaRPr lang="en-US" altLang="zh-CN" dirty="0"/>
          </a:p>
          <a:p>
            <a:r>
              <a:rPr lang="en-US" altLang="zh-CN" dirty="0"/>
              <a:t>Subject</a:t>
            </a:r>
            <a:r>
              <a:rPr lang="zh-CN" altLang="en-US" dirty="0"/>
              <a:t> </a:t>
            </a:r>
            <a:r>
              <a:rPr lang="en-US" altLang="zh-CN" dirty="0"/>
              <a:t>$1</a:t>
            </a:r>
            <a:r>
              <a:rPr lang="zh-CN" altLang="en-US" dirty="0"/>
              <a:t> </a:t>
            </a:r>
            <a:r>
              <a:rPr lang="en-US" altLang="zh-CN" dirty="0"/>
              <a:t>=</a:t>
            </a:r>
            <a:r>
              <a:rPr lang="zh-CN" altLang="en-US" dirty="0"/>
              <a:t> </a:t>
            </a:r>
            <a:r>
              <a:rPr lang="en-US" altLang="zh-CN" dirty="0"/>
              <a:t>sub</a:t>
            </a:r>
            <a:r>
              <a:rPr lang="zh-CN" altLang="en-US" dirty="0"/>
              <a:t> </a:t>
            </a:r>
            <a:r>
              <a:rPr lang="en-US" altLang="zh-CN" dirty="0"/>
              <a:t>$2=</a:t>
            </a:r>
            <a:r>
              <a:rPr lang="en-US" altLang="zh-CN" dirty="0" err="1"/>
              <a:t>ject</a:t>
            </a:r>
            <a:endParaRPr lang="en-US" altLang="zh-CN" dirty="0"/>
          </a:p>
          <a:p>
            <a:r>
              <a:rPr lang="en-US" altLang="zh-CN" dirty="0"/>
              <a:t>Submarine</a:t>
            </a:r>
            <a:r>
              <a:rPr lang="zh-CN" altLang="en-US" dirty="0"/>
              <a:t> </a:t>
            </a:r>
            <a:r>
              <a:rPr lang="en-US" altLang="zh-CN" dirty="0"/>
              <a:t>$1=</a:t>
            </a:r>
            <a:r>
              <a:rPr lang="zh-CN" altLang="en-US" dirty="0"/>
              <a:t> </a:t>
            </a:r>
            <a:r>
              <a:rPr lang="en-US" altLang="zh-CN" dirty="0"/>
              <a:t>sub</a:t>
            </a:r>
            <a:r>
              <a:rPr lang="zh-CN" altLang="en-US" dirty="0"/>
              <a:t> </a:t>
            </a:r>
            <a:r>
              <a:rPr lang="en-US" altLang="zh-CN" dirty="0"/>
              <a:t>$2=marine</a:t>
            </a:r>
          </a:p>
          <a:p>
            <a:r>
              <a:rPr lang="en-US" altLang="zh-CN" dirty="0"/>
              <a:t>$0=[$&amp;]</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54</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每一个同学输出的信息的格式为：姓名</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生日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电话号码</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邮箱，其中生日格式为</a:t>
            </a:r>
            <a:r>
              <a:rPr lang="en-GB" altLang="zh-CN" dirty="0" err="1"/>
              <a:t>yyyy.mm.dd</a:t>
            </a:r>
            <a:r>
              <a:rPr lang="zh-CN" altLang="en-GB" sz="1200" b="0" i="0" kern="1200" dirty="0">
                <a:solidFill>
                  <a:schemeClr val="tx1"/>
                </a:solidFill>
                <a:effectLst/>
                <a:latin typeface="Arial" panose="020B0604020202020204" pitchFamily="34" charset="0"/>
                <a:ea typeface="宋体" panose="02010600030101010101" pitchFamily="2" charset="-122"/>
                <a:cs typeface="+mn-cs"/>
              </a:rPr>
              <a: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当月份、日期数字小于</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10</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时，补全至两位数。</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55</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56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通过cin输入不可能得到空字符串，需要读取空格要用</a:t>
            </a:r>
            <a:r>
              <a:rPr lang="en-US" altLang="zh-CN" dirty="0" err="1">
                <a:sym typeface="+mn-ea"/>
              </a:rPr>
              <a:t>getline</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Why?</a:t>
            </a:r>
            <a:r>
              <a:rPr kumimoji="1" lang="zh-CN" altLang="en-US" dirty="0"/>
              <a:t> </a:t>
            </a:r>
            <a:r>
              <a:rPr kumimoji="1" lang="en-US" altLang="zh-CN" dirty="0"/>
              <a:t>---</a:t>
            </a:r>
            <a:r>
              <a:rPr kumimoji="1" lang="zh-CN" altLang="en-US" dirty="0"/>
              <a:t>每次要移动</a:t>
            </a:r>
            <a:r>
              <a:rPr kumimoji="1" lang="en-US" altLang="zh-CN" dirty="0" err="1"/>
              <a:t>allname</a:t>
            </a:r>
            <a:r>
              <a:rPr kumimoji="1" lang="zh-CN" altLang="en-US" dirty="0"/>
              <a:t>中的内容</a:t>
            </a:r>
            <a:endParaRPr kumimoji="1" lang="en-US" altLang="zh-CN" dirty="0"/>
          </a:p>
          <a:p>
            <a:endParaRPr kumimoji="1" lang="en-US" altLang="zh-CN" dirty="0"/>
          </a:p>
          <a:p>
            <a:r>
              <a:rPr lang="en-US" altLang="zh-CN" sz="1200" dirty="0" err="1"/>
              <a:t>stringstream</a:t>
            </a:r>
            <a:r>
              <a:rPr lang="zh-CN" altLang="en-US" sz="1200" dirty="0"/>
              <a:t> 稍后介绍</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t>9</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sym typeface="+mn-ea"/>
              </a:rPr>
              <a:t>to_string</a:t>
            </a:r>
            <a:r>
              <a:rPr lang="zh-CN" altLang="en-US" dirty="0" err="1">
                <a:sym typeface="+mn-ea"/>
              </a:rPr>
              <a:t>默认</a:t>
            </a:r>
            <a:r>
              <a:rPr kumimoji="1" lang="en-US" altLang="zh-CN" dirty="0">
                <a:sym typeface="+mn-ea"/>
              </a:rPr>
              <a:t>保留6位小数</a:t>
            </a:r>
            <a:endParaRPr kumimoji="1" lang="en-US" altLang="zh-CN" dirty="0"/>
          </a:p>
          <a:p>
            <a:r>
              <a:rPr kumimoji="1" lang="en-US" altLang="zh-CN" dirty="0">
                <a:sym typeface="+mn-ea"/>
              </a:rPr>
              <a:t>stoi</a:t>
            </a:r>
            <a:r>
              <a:rPr kumimoji="1" lang="zh-CN" altLang="en-US" dirty="0">
                <a:sym typeface="+mn-ea"/>
              </a:rPr>
              <a:t>三个参数含义分别为要转换的字符串、转换结束的位置、转换时使用的进制</a:t>
            </a:r>
            <a:endParaRPr kumimoji="1" lang="zh-CN" altLang="en-US" dirty="0"/>
          </a:p>
          <a:p>
            <a:r>
              <a:rPr kumimoji="1" lang="en-US" altLang="zh-CN" dirty="0">
                <a:sym typeface="+mn-ea"/>
              </a:rPr>
              <a:t>s</a:t>
            </a:r>
            <a:r>
              <a:rPr kumimoji="1" lang="zh-CN" altLang="en-US" dirty="0">
                <a:sym typeface="+mn-ea"/>
              </a:rPr>
              <a:t>表示</a:t>
            </a:r>
            <a:r>
              <a:rPr kumimoji="1" lang="en-US" altLang="zh-CN" dirty="0">
                <a:sym typeface="+mn-ea"/>
              </a:rPr>
              <a:t>string</a:t>
            </a:r>
            <a:r>
              <a:rPr kumimoji="1" lang="zh-CN" altLang="en-US" dirty="0">
                <a:sym typeface="+mn-ea"/>
              </a:rPr>
              <a:t>；</a:t>
            </a:r>
            <a:r>
              <a:rPr kumimoji="1" lang="en-US" altLang="zh-CN" dirty="0" err="1">
                <a:sym typeface="+mn-ea"/>
              </a:rPr>
              <a:t>i,d,f</a:t>
            </a:r>
            <a:r>
              <a:rPr kumimoji="1" lang="zh-CN" altLang="en-US" dirty="0">
                <a:sym typeface="+mn-ea"/>
              </a:rPr>
              <a:t>表示目标的类型</a:t>
            </a:r>
            <a:endParaRPr kumimoji="1" lang="en-US" altLang="zh-CN" dirty="0"/>
          </a:p>
          <a:p>
            <a:endParaRPr kumimoji="1" lang="en-US" altLang="zh-CN" dirty="0"/>
          </a:p>
          <a:p>
            <a:r>
              <a:rPr lang="en-US" altLang="zh-CN" dirty="0" err="1">
                <a:sym typeface="+mn-ea"/>
              </a:rPr>
              <a:t>std</a:t>
            </a:r>
            <a:r>
              <a:rPr lang="en-US" altLang="zh-CN" dirty="0">
                <a:sym typeface="+mn-ea"/>
              </a:rPr>
              <a:t>::string::</a:t>
            </a:r>
            <a:r>
              <a:rPr lang="en-US" altLang="zh-CN" dirty="0" err="1">
                <a:sym typeface="+mn-ea"/>
              </a:rPr>
              <a:t>size_type</a:t>
            </a:r>
            <a:r>
              <a:rPr lang="en-US" altLang="zh-CN" dirty="0">
                <a:sym typeface="+mn-ea"/>
              </a:rPr>
              <a:t> </a:t>
            </a:r>
            <a:r>
              <a:rPr lang="en-US" altLang="zh-CN" dirty="0" err="1">
                <a:sym typeface="+mn-ea"/>
              </a:rPr>
              <a:t>sz</a:t>
            </a:r>
            <a:r>
              <a:rPr lang="en-US" altLang="zh-CN" dirty="0">
                <a:sym typeface="+mn-ea"/>
              </a:rPr>
              <a:t>;</a:t>
            </a:r>
            <a:r>
              <a:rPr lang="zh-CN" altLang="en-US" dirty="0">
                <a:sym typeface="+mn-ea"/>
              </a:rPr>
              <a:t> </a:t>
            </a:r>
            <a:endParaRPr lang="en-US" altLang="zh-CN" dirty="0"/>
          </a:p>
          <a:p>
            <a:endParaRPr kumimoji="1" lang="en-US" altLang="zh-CN" dirty="0"/>
          </a:p>
          <a:p>
            <a:r>
              <a:rPr kumimoji="1" lang="en-US" altLang="zh-CN" dirty="0" err="1">
                <a:sym typeface="+mn-ea"/>
              </a:rPr>
              <a:t>Size_t</a:t>
            </a:r>
            <a:r>
              <a:rPr kumimoji="1" lang="en-US" altLang="zh-CN" dirty="0">
                <a:sym typeface="+mn-ea"/>
              </a:rPr>
              <a:t>:</a:t>
            </a:r>
            <a:r>
              <a:rPr kumimoji="1" lang="zh-CN" altLang="en-US" dirty="0">
                <a:sym typeface="+mn-ea"/>
              </a:rPr>
              <a:t> </a:t>
            </a:r>
            <a:r>
              <a:rPr kumimoji="1" lang="en-US" altLang="zh-CN" dirty="0">
                <a:sym typeface="+mn-ea"/>
              </a:rPr>
              <a:t>unsigned</a:t>
            </a:r>
            <a:r>
              <a:rPr kumimoji="1" lang="zh-CN" altLang="en-US" dirty="0">
                <a:sym typeface="+mn-ea"/>
              </a:rPr>
              <a:t> </a:t>
            </a:r>
            <a:r>
              <a:rPr kumimoji="1" lang="en-US" altLang="zh-CN" dirty="0">
                <a:sym typeface="+mn-ea"/>
              </a:rPr>
              <a:t>integers</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橙色为对象</a:t>
            </a:r>
            <a:endParaRPr lang="en-US" altLang="zh-CN" dirty="0"/>
          </a:p>
          <a:p>
            <a:endParaRPr lang="en-US" altLang="zh-CN" dirty="0"/>
          </a:p>
          <a:p>
            <a:r>
              <a:rPr lang="en-US" altLang="zh-CN" dirty="0"/>
              <a:t>iostream</a:t>
            </a:r>
            <a:r>
              <a:rPr lang="zh-CN" altLang="en-US" dirty="0"/>
              <a:t>类比较神奇，定义在了</a:t>
            </a:r>
            <a:r>
              <a:rPr lang="en-US" altLang="zh-CN" dirty="0" err="1"/>
              <a:t>istream</a:t>
            </a:r>
            <a:r>
              <a:rPr lang="zh-CN" altLang="en-US" dirty="0"/>
              <a:t>里</a:t>
            </a:r>
            <a:endParaRPr lang="en-US" altLang="zh-CN" dirty="0"/>
          </a:p>
          <a:p>
            <a:r>
              <a:rPr lang="en-US" altLang="zh-CN" dirty="0"/>
              <a:t>&lt;iostream&gt;</a:t>
            </a:r>
            <a:r>
              <a:rPr lang="zh-CN" altLang="en-US" dirty="0"/>
              <a:t>头文件中只有</a:t>
            </a:r>
            <a:r>
              <a:rPr lang="en-US" altLang="zh-CN" dirty="0" err="1"/>
              <a:t>cin</a:t>
            </a:r>
            <a:r>
              <a:rPr lang="zh-CN" altLang="en-US" dirty="0"/>
              <a:t>和</a:t>
            </a:r>
            <a:r>
              <a:rPr lang="en-US" altLang="zh-CN" dirty="0" err="1"/>
              <a:t>cout</a:t>
            </a:r>
            <a:r>
              <a:rPr lang="zh-CN" altLang="en-US" dirty="0"/>
              <a:t>对象</a:t>
            </a:r>
            <a:endParaRPr lang="en-US" altLang="zh-CN" dirty="0"/>
          </a:p>
        </p:txBody>
      </p:sp>
      <p:sp>
        <p:nvSpPr>
          <p:cNvPr id="4" name="灯片编号占位符 3"/>
          <p:cNvSpPr>
            <a:spLocks noGrp="1"/>
          </p:cNvSpPr>
          <p:nvPr>
            <p:ph type="sldNum" sz="quarter" idx="10"/>
          </p:nvPr>
        </p:nvSpPr>
        <p:spPr/>
        <p:txBody>
          <a:bodyPr/>
          <a:lstStyle/>
          <a:p>
            <a:pPr>
              <a:defRPr/>
            </a:pPr>
            <a:fld id="{3C31A4FB-AB0B-4200-BC82-17C94E69ADE4}" type="slidenum">
              <a:rPr lang="en-US" altLang="zh-CN" smtClean="0"/>
              <a:t>13</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t>
            </a:r>
            <a:r>
              <a:rPr kumimoji="1" lang="zh-CN" altLang="en-US" dirty="0"/>
              <a:t>？？？</a:t>
            </a:r>
            <a:r>
              <a:rPr kumimoji="1" lang="en-US" altLang="zh-CN" dirty="0"/>
              <a:t>】</a:t>
            </a:r>
            <a:r>
              <a:rPr kumimoji="1" lang="zh-CN" altLang="en-US" dirty="0"/>
              <a:t>这个基础元素是指编译器内嵌的类型？？</a:t>
            </a:r>
            <a:r>
              <a:rPr kumimoji="1" lang="en-US" altLang="zh-CN" dirty="0" err="1"/>
              <a:t>Int</a:t>
            </a:r>
            <a:r>
              <a:rPr kumimoji="1" lang="zh-CN" altLang="en-US" dirty="0"/>
              <a:t> </a:t>
            </a:r>
            <a:r>
              <a:rPr kumimoji="1" lang="en-US" altLang="zh-CN" dirty="0"/>
              <a:t>double</a:t>
            </a:r>
            <a:r>
              <a:rPr kumimoji="1" lang="zh-CN" altLang="en-US" dirty="0"/>
              <a:t> </a:t>
            </a:r>
            <a:r>
              <a:rPr kumimoji="1" lang="en-US" altLang="zh-CN" dirty="0"/>
              <a:t>float</a:t>
            </a:r>
            <a:r>
              <a:rPr kumimoji="1" lang="zh-CN" altLang="en-US" dirty="0"/>
              <a:t> </a:t>
            </a:r>
            <a:r>
              <a:rPr kumimoji="1" lang="en-US" altLang="zh-CN" dirty="0"/>
              <a:t>char</a:t>
            </a:r>
            <a:r>
              <a:rPr kumimoji="1" lang="zh-CN" altLang="en-US" dirty="0"/>
              <a:t>* </a:t>
            </a:r>
            <a:r>
              <a:rPr kumimoji="1" lang="en-US" altLang="zh-CN" dirty="0"/>
              <a:t>char</a:t>
            </a:r>
          </a:p>
          <a:p>
            <a:endParaRPr kumimoji="1" lang="en-US" altLang="zh-CN" dirty="0"/>
          </a:p>
          <a:p>
            <a:r>
              <a:rPr kumimoji="1" lang="zh-CN" altLang="en-US" dirty="0"/>
              <a:t>是的，包括但不限于以上部分，还有</a:t>
            </a:r>
            <a:r>
              <a:rPr kumimoji="1" lang="en-US" altLang="zh-CN" dirty="0"/>
              <a:t>bool short long </a:t>
            </a:r>
            <a:r>
              <a:rPr kumimoji="1" lang="en-US" altLang="zh-CN" dirty="0" err="1"/>
              <a:t>long</a:t>
            </a:r>
            <a:r>
              <a:rPr kumimoji="1" lang="zh-CN" altLang="en-US" dirty="0"/>
              <a:t>等一系列类型。</a:t>
            </a:r>
            <a:endParaRPr kumimoji="1" lang="en-US" altLang="zh-CN" dirty="0"/>
          </a:p>
          <a:p>
            <a:r>
              <a:rPr kumimoji="1" lang="zh-CN" altLang="en-US" dirty="0"/>
              <a:t>基本包括在以下两个页面：</a:t>
            </a:r>
            <a:endParaRPr kumimoji="1" lang="en-US" altLang="zh-CN" dirty="0"/>
          </a:p>
          <a:p>
            <a:r>
              <a:rPr kumimoji="1" lang="en-US" altLang="zh-CN" dirty="0"/>
              <a:t>http://www.cplusplus.com/reference/ostream/ostream/operator%3C%3C/</a:t>
            </a:r>
          </a:p>
          <a:p>
            <a:r>
              <a:rPr kumimoji="1" lang="en-US" altLang="zh-CN" dirty="0"/>
              <a:t>http://www.cplusplus.com/reference/ostream/ostream/operator-free/</a:t>
            </a:r>
          </a:p>
          <a:p>
            <a:r>
              <a:rPr kumimoji="1" lang="zh-CN" altLang="en-US" dirty="0"/>
              <a:t>除了基础元素以外，还有可能有</a:t>
            </a:r>
            <a:r>
              <a:rPr kumimoji="1" lang="en-US" altLang="zh-CN" dirty="0"/>
              <a:t>STL</a:t>
            </a:r>
            <a:r>
              <a:rPr kumimoji="1" lang="zh-CN" altLang="en-US" dirty="0"/>
              <a:t>中的其他类也重载了输出流，比如</a:t>
            </a:r>
            <a:r>
              <a:rPr kumimoji="1" lang="en-US" altLang="zh-CN" dirty="0"/>
              <a:t>string</a:t>
            </a:r>
            <a:r>
              <a:rPr kumimoji="1" lang="zh-CN" altLang="en-US" dirty="0"/>
              <a:t>。</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14</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iomanip</a:t>
            </a:r>
            <a:r>
              <a:rPr lang="zh-CN" altLang="en-US">
                <a:sym typeface="+mn-ea"/>
              </a:rPr>
              <a:t>：io代表输入输出，manip是manipulator（操纵器）的缩写</a:t>
            </a:r>
            <a:endParaRPr lang="zh-CN" altLang="en-US"/>
          </a:p>
          <a:p>
            <a:r>
              <a:rPr kumimoji="1" lang="en-US" altLang="zh-CN" dirty="0">
                <a:sym typeface="+mn-ea"/>
              </a:rPr>
              <a:t>----</a:t>
            </a:r>
            <a:r>
              <a:rPr kumimoji="1" lang="zh-CN" altLang="en-US" dirty="0">
                <a:sym typeface="+mn-ea"/>
              </a:rPr>
              <a:t>它</a:t>
            </a:r>
            <a:r>
              <a:rPr kumimoji="1" lang="en-US" altLang="zh-CN" dirty="0">
                <a:sym typeface="+mn-ea"/>
              </a:rPr>
              <a:t>在ios_base基类的基础上将每一种格式的设置和删除都进行了函数级的同名封装，提供了全局的调用接口函数，支持在运算符“&lt;&lt;”和“&gt;&gt;”上的多次使用</a:t>
            </a:r>
            <a:r>
              <a:rPr kumimoji="1" lang="zh-CN" altLang="en-US" dirty="0">
                <a:sym typeface="+mn-ea"/>
              </a:rPr>
              <a:t>，来对输入输出操作的格式进行更加方便的控制</a:t>
            </a:r>
            <a:endParaRPr kumimoji="1" lang="en-US" altLang="zh-CN" dirty="0"/>
          </a:p>
          <a:p>
            <a:endParaRPr kumimoji="1" lang="en-US" altLang="zh-CN" dirty="0"/>
          </a:p>
          <a:p>
            <a:r>
              <a:rPr kumimoji="1" lang="en-US" altLang="zh-CN" dirty="0">
                <a:sym typeface="+mn-ea"/>
              </a:rPr>
              <a:t>【</a:t>
            </a:r>
            <a:r>
              <a:rPr kumimoji="1" lang="zh-CN" altLang="en-US" dirty="0">
                <a:sym typeface="+mn-ea"/>
              </a:rPr>
              <a:t>？？？</a:t>
            </a:r>
            <a:r>
              <a:rPr kumimoji="1" lang="en-US" altLang="zh-CN" dirty="0">
                <a:sym typeface="+mn-ea"/>
              </a:rPr>
              <a:t>】</a:t>
            </a:r>
            <a:r>
              <a:rPr kumimoji="1" lang="zh-CN" altLang="en-US" dirty="0">
                <a:sym typeface="+mn-ea"/>
              </a:rPr>
              <a:t>这些红色都是什么？？？ 实现方法与</a:t>
            </a:r>
            <a:r>
              <a:rPr kumimoji="1" lang="en-US" altLang="zh-CN" dirty="0" err="1">
                <a:sym typeface="+mn-ea"/>
              </a:rPr>
              <a:t>setprecision</a:t>
            </a:r>
            <a:r>
              <a:rPr kumimoji="1" lang="zh-CN" altLang="en-US" dirty="0">
                <a:sym typeface="+mn-ea"/>
              </a:rPr>
              <a:t> 方式一样吗，有几种不同的实现方式？</a:t>
            </a:r>
            <a:endParaRPr kumimoji="1" lang="en-US" altLang="zh-CN" dirty="0"/>
          </a:p>
          <a:p>
            <a:endParaRPr kumimoji="1" lang="en-US" altLang="zh-CN" dirty="0"/>
          </a:p>
          <a:p>
            <a:r>
              <a:rPr kumimoji="1" lang="zh-CN" altLang="en-US" dirty="0">
                <a:sym typeface="+mn-ea"/>
              </a:rPr>
              <a:t>这都是流操纵算子。</a:t>
            </a:r>
            <a:r>
              <a:rPr kumimoji="1" lang="en-US" altLang="zh-CN" dirty="0">
                <a:sym typeface="+mn-ea"/>
              </a:rPr>
              <a:t>fixed</a:t>
            </a:r>
            <a:r>
              <a:rPr kumimoji="1" lang="zh-CN" altLang="en-US" dirty="0">
                <a:sym typeface="+mn-ea"/>
              </a:rPr>
              <a:t>、</a:t>
            </a:r>
            <a:r>
              <a:rPr kumimoji="1" lang="en-US" altLang="zh-CN" dirty="0">
                <a:sym typeface="+mn-ea"/>
              </a:rPr>
              <a:t>scientific</a:t>
            </a:r>
            <a:r>
              <a:rPr kumimoji="1" lang="zh-CN" altLang="en-US" dirty="0">
                <a:sym typeface="+mn-ea"/>
              </a:rPr>
              <a:t>、</a:t>
            </a:r>
            <a:r>
              <a:rPr kumimoji="1" lang="en-US" altLang="zh-CN" dirty="0" err="1">
                <a:sym typeface="+mn-ea"/>
              </a:rPr>
              <a:t>defaultfloat</a:t>
            </a:r>
            <a:r>
              <a:rPr kumimoji="1" lang="zh-CN" altLang="en-US" dirty="0">
                <a:sym typeface="+mn-ea"/>
              </a:rPr>
              <a:t>、</a:t>
            </a:r>
            <a:r>
              <a:rPr kumimoji="1" lang="en-US" altLang="zh-CN" dirty="0">
                <a:sym typeface="+mn-ea"/>
              </a:rPr>
              <a:t>oct</a:t>
            </a:r>
            <a:r>
              <a:rPr kumimoji="1" lang="zh-CN" altLang="en-US" dirty="0">
                <a:sym typeface="+mn-ea"/>
              </a:rPr>
              <a:t>、</a:t>
            </a:r>
            <a:r>
              <a:rPr kumimoji="1" lang="en-US" altLang="zh-CN" dirty="0">
                <a:sym typeface="+mn-ea"/>
              </a:rPr>
              <a:t>hex</a:t>
            </a:r>
            <a:r>
              <a:rPr kumimoji="1" lang="zh-CN" altLang="en-US" dirty="0">
                <a:sym typeface="+mn-ea"/>
              </a:rPr>
              <a:t>、</a:t>
            </a:r>
            <a:r>
              <a:rPr kumimoji="1" lang="en-US" altLang="zh-CN" dirty="0" err="1">
                <a:sym typeface="+mn-ea"/>
              </a:rPr>
              <a:t>dec</a:t>
            </a:r>
            <a:r>
              <a:rPr kumimoji="1" lang="zh-CN" altLang="en-US" dirty="0">
                <a:sym typeface="+mn-ea"/>
              </a:rPr>
              <a:t>实现方式和</a:t>
            </a:r>
            <a:r>
              <a:rPr kumimoji="1" lang="en-US" altLang="zh-CN" dirty="0" err="1">
                <a:sym typeface="+mn-ea"/>
              </a:rPr>
              <a:t>endl</a:t>
            </a:r>
            <a:r>
              <a:rPr kumimoji="1" lang="zh-CN" altLang="en-US" dirty="0">
                <a:sym typeface="+mn-ea"/>
              </a:rPr>
              <a:t>一样，这是标准中定义的。</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sym typeface="+mn-ea"/>
              </a:rPr>
              <a:t>但有一些流操纵算子在规范里没有规定实现方式，不同的编译器实现可能不同，比如</a:t>
            </a:r>
            <a:r>
              <a:rPr kumimoji="1" lang="en-US" altLang="zh-CN" dirty="0" err="1">
                <a:sym typeface="+mn-ea"/>
              </a:rPr>
              <a:t>setprecision</a:t>
            </a:r>
            <a:r>
              <a:rPr kumimoji="1" lang="zh-CN" altLang="en-US" dirty="0">
                <a:sym typeface="+mn-ea"/>
              </a:rPr>
              <a:t>、</a:t>
            </a:r>
            <a:r>
              <a:rPr kumimoji="1" lang="en-US" altLang="zh-CN" dirty="0" err="1">
                <a:sym typeface="+mn-ea"/>
              </a:rPr>
              <a:t>setw</a:t>
            </a:r>
            <a:r>
              <a:rPr kumimoji="1" lang="zh-CN" altLang="en-US" dirty="0">
                <a:sym typeface="+mn-ea"/>
              </a:rPr>
              <a:t>、</a:t>
            </a:r>
            <a:r>
              <a:rPr kumimoji="1" lang="en-US" altLang="zh-CN" dirty="0" err="1">
                <a:sym typeface="+mn-ea"/>
              </a:rPr>
              <a:t>setfill</a:t>
            </a:r>
            <a:r>
              <a:rPr kumimoji="1" lang="zh-CN" altLang="en-US" dirty="0">
                <a:sym typeface="+mn-ea"/>
              </a:rPr>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sym typeface="+mn-ea"/>
              </a:rPr>
              <a:t>所以很难讲一共有多少种实现方式。但是按道理来讲，在同一编译器内，应该就是两种：</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b="1" dirty="0">
                <a:sym typeface="+mn-ea"/>
              </a:rPr>
              <a:t>一种是不带参数的（以</a:t>
            </a:r>
            <a:r>
              <a:rPr kumimoji="1" lang="en-US" altLang="zh-CN" b="1" dirty="0" err="1">
                <a:sym typeface="+mn-ea"/>
              </a:rPr>
              <a:t>endl</a:t>
            </a:r>
            <a:r>
              <a:rPr kumimoji="1" lang="zh-CN" altLang="en-US" b="1" dirty="0">
                <a:sym typeface="+mn-ea"/>
              </a:rPr>
              <a:t>为代表，规范有定义）；一种是带参数的（以</a:t>
            </a:r>
            <a:r>
              <a:rPr kumimoji="1" lang="en-US" altLang="zh-CN" b="1" dirty="0" err="1">
                <a:sym typeface="+mn-ea"/>
              </a:rPr>
              <a:t>setprecision</a:t>
            </a:r>
            <a:r>
              <a:rPr kumimoji="1" lang="zh-CN" altLang="en-US" b="1" dirty="0">
                <a:sym typeface="+mn-ea"/>
              </a:rPr>
              <a:t>为代表</a:t>
            </a:r>
            <a:r>
              <a:rPr kumimoji="1" lang="zh-CN" altLang="en-US" dirty="0">
                <a:sym typeface="+mn-ea"/>
              </a:rPr>
              <a:t>，规范没有定义，不同编译器实现不同）</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t>16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p:spPr>
        <p:txBody>
          <a:bodyPr vert="horz" wrap="square" lIns="91440" tIns="45720" rIns="91440" bIns="45720" numCol="1" anchor="t" anchorCtr="0" compatLnSpc="1"/>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iuzy@tsinghua.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nlp.csai.tsinghua.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ostream/ostream/operator%3c%3c/"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www.cplusplus.com/reference/ios/ios/setstat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en-US" altLang="zh-CN" b="1" dirty="0">
                <a:solidFill>
                  <a:srgbClr val="0066CC"/>
                </a:solidFill>
                <a:latin typeface="微软雅黑" panose="020B0503020204020204" pitchFamily="34" charset="-122"/>
                <a:ea typeface="微软雅黑" panose="020B0503020204020204" pitchFamily="34" charset="-122"/>
              </a:rPr>
              <a:t>STL</a:t>
            </a:r>
            <a:r>
              <a:rPr lang="zh-CN" altLang="en-US" b="1" dirty="0">
                <a:solidFill>
                  <a:srgbClr val="0066CC"/>
                </a:solidFill>
                <a:latin typeface="微软雅黑" panose="020B0503020204020204" pitchFamily="34" charset="-122"/>
                <a:ea typeface="微软雅黑" panose="020B0503020204020204" pitchFamily="34" charset="-122"/>
              </a:rPr>
              <a:t> </a:t>
            </a:r>
            <a:r>
              <a:rPr lang="zh-CN" altLang="en-US" dirty="0">
                <a:solidFill>
                  <a:srgbClr val="0066CC"/>
                </a:solidFill>
              </a:rPr>
              <a:t>和字符串处理</a:t>
            </a:r>
            <a:br>
              <a:rPr lang="zh-CN" altLang="en-US" b="1" dirty="0">
                <a:solidFill>
                  <a:srgbClr val="0066CC"/>
                </a:solidFill>
                <a:latin typeface="微软雅黑" panose="020B0503020204020204" pitchFamily="34" charset="-122"/>
                <a:ea typeface="微软雅黑" panose="020B0503020204020204" pitchFamily="34" charset="-122"/>
              </a:rPr>
            </a:br>
            <a:r>
              <a:rPr lang="zh-CN" altLang="en-US" dirty="0">
                <a:solidFill>
                  <a:srgbClr val="0066CC"/>
                </a:solidFill>
              </a:rPr>
              <a:t>（</a:t>
            </a:r>
            <a:r>
              <a:rPr lang="en-US" altLang="zh-CN" dirty="0">
                <a:solidFill>
                  <a:srgbClr val="0066CC"/>
                </a:solidFill>
              </a:rPr>
              <a:t>OOP</a:t>
            </a:r>
            <a:r>
              <a:rPr lang="zh-CN" altLang="en-US" dirty="0">
                <a:solidFill>
                  <a:srgbClr val="0066CC"/>
                </a:solidFill>
              </a:rPr>
              <a:t>）</a:t>
            </a:r>
            <a:endParaRPr lang="zh-CN" altLang="en-US" b="1" dirty="0">
              <a:solidFill>
                <a:srgbClr val="0066CC"/>
              </a:solidFill>
              <a:latin typeface="微软雅黑" panose="020B0503020204020204" pitchFamily="34" charset="-122"/>
              <a:ea typeface="微软雅黑" panose="020B0503020204020204" pitchFamily="34" charset="-122"/>
            </a:endParaRPr>
          </a:p>
        </p:txBody>
      </p:sp>
      <p:sp>
        <p:nvSpPr>
          <p:cNvPr id="4" name="副标题 2">
            <a:extLst>
              <a:ext uri="{FF2B5EF4-FFF2-40B4-BE49-F238E27FC236}">
                <a16:creationId xmlns:a16="http://schemas.microsoft.com/office/drawing/2014/main" id="{1C656841-5289-EE28-C490-1636B1DD4462}"/>
              </a:ext>
            </a:extLst>
          </p:cNvPr>
          <p:cNvSpPr txBox="1"/>
          <p:nvPr/>
        </p:nvSpPr>
        <p:spPr bwMode="auto">
          <a:xfrm>
            <a:off x="0" y="4509120"/>
            <a:ext cx="9144000" cy="2348880"/>
          </a:xfrm>
          <a:prstGeom prst="rect">
            <a:avLst/>
          </a:prstGeom>
          <a:noFill/>
          <a:ln>
            <a:noFill/>
          </a:ln>
        </p:spPr>
        <p:txBody>
          <a:bodyPr vert="horz" wrap="square" lIns="91440" tIns="45720" rIns="91440" bIns="45720" numCol="1" anchor="t" anchorCtr="0" compatLnSpc="1"/>
          <a:lstStyle>
            <a:lvl1pPr marL="0" indent="0" algn="ctr" rtl="0" eaLnBrk="1" fontAlgn="base" hangingPunct="1">
              <a:lnSpc>
                <a:spcPct val="90000"/>
              </a:lnSpc>
              <a:spcBef>
                <a:spcPts val="1000"/>
              </a:spcBef>
              <a:spcAft>
                <a:spcPct val="0"/>
              </a:spcAft>
              <a:buFont typeface="Arial" panose="020B0604020202020204" pitchFamily="34" charset="0"/>
              <a:buNone/>
              <a:defRPr sz="2400" kern="1200">
                <a:solidFill>
                  <a:schemeClr val="tx1"/>
                </a:solidFill>
                <a:latin typeface="Consolas" panose="020B0609020204030204" pitchFamily="49" charset="0"/>
                <a:ea typeface="华文楷体" panose="02010600040101010101" pitchFamily="2" charset="-122"/>
                <a:cs typeface="+mn-cs"/>
              </a:defRPr>
            </a:lvl1pPr>
            <a:lvl2pPr marL="457200" indent="0" algn="ctr" rtl="0" eaLnBrk="1" fontAlgn="base" hangingPunct="1">
              <a:lnSpc>
                <a:spcPct val="90000"/>
              </a:lnSpc>
              <a:spcBef>
                <a:spcPts val="500"/>
              </a:spcBef>
              <a:spcAft>
                <a:spcPct val="0"/>
              </a:spcAft>
              <a:buFont typeface="Arial" panose="020B0604020202020204" pitchFamily="34" charset="0"/>
              <a:buNone/>
              <a:defRPr sz="2000" kern="1200">
                <a:solidFill>
                  <a:schemeClr val="tx1"/>
                </a:solidFill>
                <a:latin typeface="Consolas" panose="020B0609020204030204" pitchFamily="49" charset="0"/>
                <a:ea typeface="华文楷体" panose="02010600040101010101" pitchFamily="2" charset="-122"/>
                <a:cs typeface="+mn-cs"/>
              </a:defRPr>
            </a:lvl2pPr>
            <a:lvl3pPr marL="914400" indent="0" algn="ctr" rtl="0" eaLnBrk="1" fontAlgn="base" hangingPunct="1">
              <a:lnSpc>
                <a:spcPct val="90000"/>
              </a:lnSpc>
              <a:spcBef>
                <a:spcPts val="500"/>
              </a:spcBef>
              <a:spcAft>
                <a:spcPct val="0"/>
              </a:spcAft>
              <a:buFont typeface="Arial" panose="020B0604020202020204" pitchFamily="34" charset="0"/>
              <a:buNone/>
              <a:defRPr sz="1800" kern="1200">
                <a:solidFill>
                  <a:schemeClr val="tx1"/>
                </a:solidFill>
                <a:latin typeface="Consolas" panose="020B0609020204030204" pitchFamily="49" charset="0"/>
                <a:ea typeface="华文楷体" panose="02010600040101010101" pitchFamily="2" charset="-122"/>
                <a:cs typeface="+mn-cs"/>
              </a:defRPr>
            </a:lvl3pPr>
            <a:lvl4pPr marL="13716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4pPr>
            <a:lvl5pPr marL="1828800" indent="0" algn="ctr" rtl="0" eaLnBrk="1" fontAlgn="base" hangingPunct="1">
              <a:lnSpc>
                <a:spcPct val="90000"/>
              </a:lnSpc>
              <a:spcBef>
                <a:spcPts val="500"/>
              </a:spcBef>
              <a:spcAft>
                <a:spcPct val="0"/>
              </a:spcAft>
              <a:buFont typeface="Arial" panose="020B0604020202020204" pitchFamily="34" charset="0"/>
              <a:buNone/>
              <a:defRPr sz="1600" kern="1200">
                <a:solidFill>
                  <a:schemeClr val="tx1"/>
                </a:solidFill>
                <a:latin typeface="Consolas" panose="020B0609020204030204" pitchFamily="49" charset="0"/>
                <a:ea typeface="华文楷体" panose="02010600040101010101" pitchFamily="2"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zh-CN" altLang="en-US" sz="3600" b="1" dirty="0"/>
              <a:t>刘知远</a:t>
            </a:r>
            <a:endParaRPr lang="en-US" altLang="zh-CN" sz="3600" b="1" dirty="0"/>
          </a:p>
          <a:p>
            <a:r>
              <a:rPr lang="en-US" altLang="zh-CN" sz="2800" b="1" dirty="0">
                <a:hlinkClick r:id="rId3"/>
              </a:rPr>
              <a:t>liuzy@tsinghua.edu.cn</a:t>
            </a:r>
            <a:endParaRPr lang="en-US" altLang="zh-CN" sz="2800" b="1" dirty="0"/>
          </a:p>
          <a:p>
            <a:r>
              <a:rPr lang="en-US" altLang="zh-CN" sz="2800" b="1" dirty="0">
                <a:hlinkClick r:id="rId4"/>
              </a:rPr>
              <a:t>https://nlp.csai.tsinghua.edu.cn/</a:t>
            </a:r>
            <a:endParaRPr lang="en-US" altLang="zh-CN" sz="2800" b="1" dirty="0"/>
          </a:p>
          <a:p>
            <a:pPr defTabSz="914400" eaLnBrk="1" hangingPunct="1"/>
            <a:r>
              <a:rPr lang="zh-CN" altLang="en-US" b="1" dirty="0"/>
              <a:t>课程团队：刘知远 任炬 黄民烈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类常用函数</a:t>
            </a:r>
          </a:p>
        </p:txBody>
      </p:sp>
      <p:sp>
        <p:nvSpPr>
          <p:cNvPr id="3" name="内容占位符 2"/>
          <p:cNvSpPr>
            <a:spLocks noGrp="1"/>
          </p:cNvSpPr>
          <p:nvPr>
            <p:ph idx="1"/>
          </p:nvPr>
        </p:nvSpPr>
        <p:spPr>
          <a:xfrm>
            <a:off x="539552" y="1442195"/>
            <a:ext cx="8280920" cy="4749029"/>
          </a:xfrm>
        </p:spPr>
        <p:txBody>
          <a:bodyPr/>
          <a:lstStyle/>
          <a:p>
            <a:r>
              <a:rPr lang="zh-CN" altLang="en-US" dirty="0"/>
              <a:t>数值类型字符串化</a:t>
            </a:r>
            <a:endParaRPr lang="en-US" altLang="zh-CN" dirty="0"/>
          </a:p>
          <a:p>
            <a:pPr lvl="1"/>
            <a:r>
              <a:rPr lang="en-US" altLang="zh-CN" sz="2000" dirty="0" err="1"/>
              <a:t>to_string</a:t>
            </a:r>
            <a:r>
              <a:rPr lang="en-US" altLang="zh-CN" sz="2000" dirty="0"/>
              <a:t>(1)			</a:t>
            </a:r>
            <a:r>
              <a:rPr lang="en-US" altLang="zh-CN" sz="2000" dirty="0">
                <a:solidFill>
                  <a:schemeClr val="accent1"/>
                </a:solidFill>
              </a:rPr>
              <a:t>//"1"</a:t>
            </a:r>
          </a:p>
          <a:p>
            <a:pPr lvl="1"/>
            <a:r>
              <a:rPr lang="en-US" altLang="zh-CN" sz="2000" dirty="0" err="1"/>
              <a:t>to_string</a:t>
            </a:r>
            <a:r>
              <a:rPr lang="en-US" altLang="zh-CN" sz="2000" dirty="0"/>
              <a:t>(3.14)		</a:t>
            </a:r>
            <a:r>
              <a:rPr lang="en-US" altLang="zh-CN" sz="2000" dirty="0">
                <a:solidFill>
                  <a:schemeClr val="accent1"/>
                </a:solidFill>
              </a:rPr>
              <a:t>//"3.14"</a:t>
            </a:r>
          </a:p>
          <a:p>
            <a:pPr lvl="1"/>
            <a:r>
              <a:rPr lang="en-US" altLang="zh-CN" sz="2000" dirty="0" err="1"/>
              <a:t>to_string</a:t>
            </a:r>
            <a:r>
              <a:rPr lang="en-US" altLang="zh-CN" sz="2000" dirty="0"/>
              <a:t>(3.1415926)		</a:t>
            </a:r>
            <a:r>
              <a:rPr lang="en-US" altLang="zh-CN" sz="2000" dirty="0">
                <a:solidFill>
                  <a:schemeClr val="accent1"/>
                </a:solidFill>
              </a:rPr>
              <a:t>//"3.141593" </a:t>
            </a:r>
            <a:r>
              <a:rPr lang="zh-CN" altLang="en-US" sz="2000" dirty="0">
                <a:solidFill>
                  <a:schemeClr val="accent1"/>
                </a:solidFill>
              </a:rPr>
              <a:t>注意精度损失</a:t>
            </a:r>
            <a:endParaRPr lang="en-US" altLang="zh-CN" sz="2000" dirty="0">
              <a:solidFill>
                <a:schemeClr val="accent1"/>
              </a:solidFill>
            </a:endParaRPr>
          </a:p>
          <a:p>
            <a:pPr lvl="1"/>
            <a:r>
              <a:rPr lang="en-US" altLang="zh-CN" sz="2000" dirty="0" err="1"/>
              <a:t>to_string</a:t>
            </a:r>
            <a:r>
              <a:rPr lang="en-US" altLang="zh-CN" sz="2000" dirty="0"/>
              <a:t>(1+2+3)		</a:t>
            </a:r>
            <a:r>
              <a:rPr lang="en-US" altLang="zh-CN" sz="2000" dirty="0">
                <a:solidFill>
                  <a:schemeClr val="accent1"/>
                </a:solidFill>
              </a:rPr>
              <a:t>//"6"</a:t>
            </a:r>
          </a:p>
          <a:p>
            <a:pPr lvl="1"/>
            <a:endParaRPr lang="en-US" altLang="zh-CN" sz="1800" dirty="0"/>
          </a:p>
          <a:p>
            <a:r>
              <a:rPr lang="zh-CN" altLang="en-US" dirty="0"/>
              <a:t>字符串转数值类型</a:t>
            </a:r>
            <a:endParaRPr lang="en-US" altLang="zh-CN" dirty="0"/>
          </a:p>
          <a:p>
            <a:pPr lvl="1"/>
            <a:r>
              <a:rPr lang="en-US" altLang="zh-CN" sz="2000" dirty="0" err="1"/>
              <a:t>int</a:t>
            </a:r>
            <a:r>
              <a:rPr lang="en-US" altLang="zh-CN" sz="2000" dirty="0"/>
              <a:t> a = </a:t>
            </a:r>
            <a:r>
              <a:rPr lang="en-US" altLang="zh-CN" sz="2000" dirty="0" err="1"/>
              <a:t>s</a:t>
            </a:r>
            <a:r>
              <a:rPr lang="en-US" altLang="zh-CN" sz="2000" dirty="0" err="1">
                <a:solidFill>
                  <a:srgbClr val="FF0000"/>
                </a:solidFill>
              </a:rPr>
              <a:t>to</a:t>
            </a:r>
            <a:r>
              <a:rPr lang="en-US" altLang="zh-CN" sz="2000" dirty="0" err="1"/>
              <a:t>i</a:t>
            </a:r>
            <a:r>
              <a:rPr lang="en-US" altLang="zh-CN" sz="2000" dirty="0"/>
              <a:t>("2001")		  </a:t>
            </a:r>
            <a:r>
              <a:rPr lang="en-US" altLang="zh-CN" sz="2000" dirty="0">
                <a:solidFill>
                  <a:schemeClr val="accent1"/>
                </a:solidFill>
              </a:rPr>
              <a:t>//a=2001</a:t>
            </a:r>
          </a:p>
          <a:p>
            <a:pPr lvl="1"/>
            <a:r>
              <a:rPr lang="en-US" altLang="zh-CN" sz="2000" dirty="0"/>
              <a:t>std::string::</a:t>
            </a:r>
            <a:r>
              <a:rPr lang="en-US" altLang="zh-CN" sz="2000" dirty="0" err="1"/>
              <a:t>size_type</a:t>
            </a:r>
            <a:r>
              <a:rPr lang="en-US" altLang="zh-CN" sz="2000" dirty="0"/>
              <a:t> </a:t>
            </a:r>
            <a:r>
              <a:rPr lang="en-US" altLang="zh-CN" sz="2000" dirty="0" err="1"/>
              <a:t>sz</a:t>
            </a:r>
            <a:r>
              <a:rPr lang="en-US" altLang="zh-CN" sz="2000" dirty="0"/>
              <a:t>;  </a:t>
            </a:r>
            <a:r>
              <a:rPr lang="en-US" altLang="zh-CN" sz="2000" dirty="0">
                <a:solidFill>
                  <a:schemeClr val="accent1"/>
                </a:solidFill>
              </a:rPr>
              <a:t>//</a:t>
            </a:r>
            <a:r>
              <a:rPr lang="zh-CN" altLang="en-US" sz="2000" dirty="0">
                <a:solidFill>
                  <a:schemeClr val="accent1"/>
                </a:solidFill>
              </a:rPr>
              <a:t>代表长度的类型 无符号整数</a:t>
            </a:r>
            <a:endParaRPr lang="en-US" altLang="zh-CN" sz="2000" dirty="0">
              <a:solidFill>
                <a:schemeClr val="accent1"/>
              </a:solidFill>
            </a:endParaRPr>
          </a:p>
          <a:p>
            <a:pPr lvl="1"/>
            <a:r>
              <a:rPr lang="en-US" altLang="zh-CN" sz="2000" dirty="0"/>
              <a:t>int b = </a:t>
            </a:r>
            <a:r>
              <a:rPr lang="en-US" altLang="zh-CN" sz="2000" dirty="0" err="1"/>
              <a:t>s</a:t>
            </a:r>
            <a:r>
              <a:rPr lang="en-US" altLang="zh-CN" sz="2000" dirty="0" err="1">
                <a:solidFill>
                  <a:srgbClr val="FF0000"/>
                </a:solidFill>
              </a:rPr>
              <a:t>to</a:t>
            </a:r>
            <a:r>
              <a:rPr lang="en-US" altLang="zh-CN" sz="2000" dirty="0" err="1"/>
              <a:t>i</a:t>
            </a:r>
            <a:r>
              <a:rPr lang="en-US" altLang="zh-CN" sz="2000" dirty="0"/>
              <a:t>("50 cats", &amp;</a:t>
            </a:r>
            <a:r>
              <a:rPr lang="en-US" altLang="zh-CN" sz="2000" dirty="0" err="1"/>
              <a:t>sz</a:t>
            </a:r>
            <a:r>
              <a:rPr lang="en-US" altLang="zh-CN" sz="2000" dirty="0"/>
              <a:t>)  </a:t>
            </a:r>
            <a:r>
              <a:rPr lang="en-US" altLang="zh-CN" sz="2000" dirty="0">
                <a:solidFill>
                  <a:schemeClr val="accent1"/>
                </a:solidFill>
              </a:rPr>
              <a:t>//b=50 </a:t>
            </a:r>
            <a:r>
              <a:rPr lang="en-US" altLang="zh-CN" sz="2000" dirty="0" err="1">
                <a:solidFill>
                  <a:schemeClr val="accent1"/>
                </a:solidFill>
              </a:rPr>
              <a:t>sz</a:t>
            </a:r>
            <a:r>
              <a:rPr lang="en-US" altLang="zh-CN" sz="2000" dirty="0">
                <a:solidFill>
                  <a:schemeClr val="accent1"/>
                </a:solidFill>
              </a:rPr>
              <a:t>=2 </a:t>
            </a:r>
            <a:r>
              <a:rPr lang="zh-CN" altLang="en-US" sz="2000" dirty="0">
                <a:solidFill>
                  <a:schemeClr val="accent1"/>
                </a:solidFill>
              </a:rPr>
              <a:t>代表读入长度</a:t>
            </a:r>
            <a:endParaRPr lang="en-US" altLang="zh-CN" sz="2000" dirty="0"/>
          </a:p>
          <a:p>
            <a:pPr lvl="1"/>
            <a:r>
              <a:rPr lang="en-US" altLang="zh-CN" sz="2000" dirty="0" err="1"/>
              <a:t>int</a:t>
            </a:r>
            <a:r>
              <a:rPr lang="en-US" altLang="zh-CN" sz="2000" dirty="0"/>
              <a:t> c = </a:t>
            </a:r>
            <a:r>
              <a:rPr lang="en-US" altLang="zh-CN" sz="2000" dirty="0" err="1"/>
              <a:t>s</a:t>
            </a:r>
            <a:r>
              <a:rPr lang="en-US" altLang="zh-CN" sz="2000" dirty="0" err="1">
                <a:solidFill>
                  <a:srgbClr val="FF0000"/>
                </a:solidFill>
              </a:rPr>
              <a:t>to</a:t>
            </a:r>
            <a:r>
              <a:rPr lang="en-US" altLang="zh-CN" sz="2000" dirty="0" err="1"/>
              <a:t>i</a:t>
            </a:r>
            <a:r>
              <a:rPr lang="en-US" altLang="zh-CN" sz="2000" dirty="0"/>
              <a:t>("40c3", </a:t>
            </a:r>
            <a:r>
              <a:rPr lang="en-US" altLang="zh-CN" sz="2000" dirty="0" err="1"/>
              <a:t>nullptr</a:t>
            </a:r>
            <a:r>
              <a:rPr lang="en-US" altLang="zh-CN" sz="2000" dirty="0"/>
              <a:t>, 16) </a:t>
            </a:r>
            <a:r>
              <a:rPr lang="en-US" altLang="zh-CN" sz="2000" dirty="0">
                <a:solidFill>
                  <a:schemeClr val="accent1"/>
                </a:solidFill>
              </a:rPr>
              <a:t>//c=0x40c3 </a:t>
            </a:r>
            <a:r>
              <a:rPr lang="zh-CN" altLang="en-US" sz="1800" dirty="0">
                <a:solidFill>
                  <a:schemeClr val="accent1"/>
                </a:solidFill>
              </a:rPr>
              <a:t>十六进制</a:t>
            </a:r>
            <a:endParaRPr lang="en-US" altLang="zh-CN" sz="2000" dirty="0">
              <a:solidFill>
                <a:schemeClr val="accent1"/>
              </a:solidFill>
            </a:endParaRPr>
          </a:p>
          <a:p>
            <a:pPr lvl="1"/>
            <a:r>
              <a:rPr lang="en-US" altLang="zh-CN" sz="2000" dirty="0" err="1"/>
              <a:t>int</a:t>
            </a:r>
            <a:r>
              <a:rPr lang="en-US" altLang="zh-CN" sz="2000" dirty="0"/>
              <a:t> d = </a:t>
            </a:r>
            <a:r>
              <a:rPr lang="en-US" altLang="zh-CN" sz="2000" dirty="0" err="1"/>
              <a:t>s</a:t>
            </a:r>
            <a:r>
              <a:rPr lang="en-US" altLang="zh-CN" sz="2000" dirty="0" err="1">
                <a:solidFill>
                  <a:srgbClr val="FF0000"/>
                </a:solidFill>
              </a:rPr>
              <a:t>to</a:t>
            </a:r>
            <a:r>
              <a:rPr lang="en-US" altLang="zh-CN" sz="2000" dirty="0" err="1"/>
              <a:t>i</a:t>
            </a:r>
            <a:r>
              <a:rPr lang="en-US" altLang="zh-CN" sz="2000" dirty="0"/>
              <a:t>("0x7f", </a:t>
            </a:r>
            <a:r>
              <a:rPr lang="en-US" altLang="zh-CN" sz="2000" dirty="0" err="1"/>
              <a:t>nullptr</a:t>
            </a:r>
            <a:r>
              <a:rPr lang="en-US" altLang="zh-CN" sz="2000" dirty="0"/>
              <a:t>, 0)  </a:t>
            </a:r>
            <a:r>
              <a:rPr lang="en-US" altLang="zh-CN" sz="2000" dirty="0">
                <a:solidFill>
                  <a:schemeClr val="accent1"/>
                </a:solidFill>
              </a:rPr>
              <a:t>//d=0x7f </a:t>
            </a:r>
            <a:r>
              <a:rPr lang="zh-CN" altLang="en-US" sz="1800" dirty="0">
                <a:solidFill>
                  <a:schemeClr val="accent1"/>
                </a:solidFill>
              </a:rPr>
              <a:t>自动检查进制</a:t>
            </a:r>
            <a:endParaRPr lang="en-US" altLang="zh-CN" sz="2000" dirty="0">
              <a:solidFill>
                <a:schemeClr val="accent1"/>
              </a:solidFill>
            </a:endParaRPr>
          </a:p>
          <a:p>
            <a:pPr lvl="1"/>
            <a:endParaRPr lang="en-US" altLang="zh-CN" sz="2000" dirty="0"/>
          </a:p>
          <a:p>
            <a:pPr lvl="1"/>
            <a:r>
              <a:rPr lang="en-US" altLang="zh-CN" sz="2000" dirty="0"/>
              <a:t>double e = </a:t>
            </a:r>
            <a:r>
              <a:rPr lang="en-US" altLang="zh-CN" sz="2000" dirty="0" err="1"/>
              <a:t>s</a:t>
            </a:r>
            <a:r>
              <a:rPr lang="en-US" altLang="zh-CN" sz="2000" dirty="0" err="1">
                <a:solidFill>
                  <a:srgbClr val="FF0000"/>
                </a:solidFill>
              </a:rPr>
              <a:t>to</a:t>
            </a:r>
            <a:r>
              <a:rPr lang="en-US" altLang="zh-CN" sz="2000" dirty="0" err="1"/>
              <a:t>d</a:t>
            </a:r>
            <a:r>
              <a:rPr lang="en-US" altLang="zh-CN" sz="2000" dirty="0"/>
              <a:t>("34.5")	  </a:t>
            </a:r>
            <a:r>
              <a:rPr lang="en-US" altLang="zh-CN" sz="2000" dirty="0">
                <a:solidFill>
                  <a:schemeClr val="accent1"/>
                </a:solidFill>
              </a:rPr>
              <a:t>//e=34.5</a:t>
            </a:r>
            <a:endParaRPr lang="en-US" altLang="zh-CN" sz="20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ios</a:t>
            </a:r>
            <a:r>
              <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tream</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输入输出流</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11</a:t>
            </a:fld>
            <a:endParaRPr lang="en-US" altLang="zh-CN" sz="1400">
              <a:solidFill>
                <a:schemeClr val="hlink"/>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回忆：重载输出流运算符</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ostream</a:t>
            </a:r>
            <a:r>
              <a:rPr lang="zh-CN" altLang="en-US" dirty="0"/>
              <a:t>到底是什么？</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12</a:t>
            </a:fld>
            <a:endParaRPr lang="en-US" altLang="zh-CN"/>
          </a:p>
        </p:txBody>
      </p:sp>
      <p:sp>
        <p:nvSpPr>
          <p:cNvPr id="5" name="文本框 4"/>
          <p:cNvSpPr txBox="1"/>
          <p:nvPr/>
        </p:nvSpPr>
        <p:spPr>
          <a:xfrm>
            <a:off x="339593" y="1484784"/>
            <a:ext cx="8680581" cy="3477875"/>
          </a:xfrm>
          <a:prstGeom prst="rect">
            <a:avLst/>
          </a:prstGeom>
          <a:noFill/>
        </p:spPr>
        <p:txBody>
          <a:bodyPr wrap="none" rtlCol="0">
            <a:spAutoFit/>
          </a:bodyPr>
          <a:lstStyle/>
          <a:p>
            <a:r>
              <a:rPr lang="en-US" altLang="zh-CN" sz="2400" b="1" dirty="0" err="1">
                <a:solidFill>
                  <a:srgbClr val="008000"/>
                </a:solidFill>
                <a:latin typeface="Consolas" panose="020B0609020204030204" pitchFamily="49" charset="0"/>
              </a:rPr>
              <a:t>cout</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&lt;&lt;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str</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&lt;&lt;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endl</a:t>
            </a:r>
            <a:r>
              <a:rPr lang="en-US" altLang="zh-CN" sz="2400" b="1" dirty="0">
                <a:solidFill>
                  <a:srgbClr val="008000"/>
                </a:solidFill>
                <a:latin typeface="Consolas" panose="020B0609020204030204" pitchFamily="49" charset="0"/>
              </a:rPr>
              <a:t>;</a:t>
            </a:r>
          </a:p>
          <a:p>
            <a:r>
              <a:rPr lang="en-US" altLang="zh-CN" sz="2400" b="1" dirty="0" err="1">
                <a:solidFill>
                  <a:srgbClr val="008000"/>
                </a:solidFill>
                <a:latin typeface="Consolas" panose="020B0609020204030204" pitchFamily="49" charset="0"/>
              </a:rPr>
              <a:t>cin</a:t>
            </a:r>
            <a:r>
              <a:rPr lang="zh-CN" altLang="en-US" sz="2400" b="1" dirty="0">
                <a:solidFill>
                  <a:srgbClr val="008000"/>
                </a:solidFill>
                <a:latin typeface="Consolas" panose="020B0609020204030204" pitchFamily="49" charset="0"/>
              </a:rPr>
              <a:t> </a:t>
            </a:r>
            <a:r>
              <a:rPr lang="en-US" altLang="zh-CN" sz="2400" b="1" dirty="0">
                <a:solidFill>
                  <a:srgbClr val="008000"/>
                </a:solidFill>
                <a:latin typeface="Consolas" panose="020B0609020204030204" pitchFamily="49" charset="0"/>
              </a:rPr>
              <a:t>&gt;&gt;</a:t>
            </a:r>
            <a:r>
              <a:rPr lang="zh-CN" altLang="en-US" sz="2400" b="1" dirty="0">
                <a:solidFill>
                  <a:srgbClr val="008000"/>
                </a:solidFill>
                <a:latin typeface="Consolas" panose="020B0609020204030204" pitchFamily="49" charset="0"/>
              </a:rPr>
              <a:t> </a:t>
            </a:r>
            <a:r>
              <a:rPr lang="en-US" altLang="zh-CN" sz="2400" b="1" dirty="0" err="1">
                <a:solidFill>
                  <a:srgbClr val="008000"/>
                </a:solidFill>
                <a:latin typeface="Consolas" panose="020B0609020204030204" pitchFamily="49" charset="0"/>
              </a:rPr>
              <a:t>str</a:t>
            </a:r>
            <a:r>
              <a:rPr lang="en-US" altLang="zh-CN" sz="2400" b="1" dirty="0">
                <a:solidFill>
                  <a:srgbClr val="008000"/>
                </a:solidFill>
                <a:latin typeface="Consolas" panose="020B0609020204030204" pitchFamily="49" charset="0"/>
              </a:rPr>
              <a:t>;</a:t>
            </a:r>
          </a:p>
          <a:p>
            <a:endParaRPr lang="pl-PL" altLang="zh-CN" sz="2400" b="1" dirty="0">
              <a:solidFill>
                <a:srgbClr val="000000"/>
              </a:solidFill>
              <a:latin typeface="Consolas" panose="020B0609020204030204" pitchFamily="49" charset="0"/>
            </a:endParaRPr>
          </a:p>
          <a:p>
            <a:r>
              <a:rPr lang="pl-PL" altLang="zh-CN" sz="2400" b="1" dirty="0" err="1">
                <a:solidFill>
                  <a:srgbClr val="000000"/>
                </a:solidFill>
                <a:latin typeface="Consolas" panose="020B0609020204030204" pitchFamily="49" charset="0"/>
              </a:rPr>
              <a:t>ostream</a:t>
            </a:r>
            <a:r>
              <a:rPr lang="pl-PL" altLang="zh-CN" sz="2400" b="1" dirty="0">
                <a:solidFill>
                  <a:srgbClr val="000000"/>
                </a:solidFill>
                <a:latin typeface="Consolas" panose="020B0609020204030204" pitchFamily="49" charset="0"/>
              </a:rPr>
              <a:t>&amp; </a:t>
            </a:r>
            <a:r>
              <a:rPr lang="pl-PL" altLang="zh-CN" sz="2400" b="1" dirty="0">
                <a:solidFill>
                  <a:srgbClr val="B40062"/>
                </a:solidFill>
                <a:latin typeface="Consolas" panose="020B0609020204030204" pitchFamily="49" charset="0"/>
              </a:rPr>
              <a:t>operator</a:t>
            </a:r>
            <a:r>
              <a:rPr lang="pl-PL" altLang="zh-CN" sz="2400" b="1" dirty="0">
                <a:solidFill>
                  <a:srgbClr val="000000"/>
                </a:solidFill>
                <a:latin typeface="Consolas" panose="020B0609020204030204" pitchFamily="49" charset="0"/>
              </a:rPr>
              <a:t>&lt;&lt;(ostream&amp; out, </a:t>
            </a:r>
            <a:r>
              <a:rPr lang="pl-PL" altLang="zh-CN" sz="2400" b="1" dirty="0">
                <a:solidFill>
                  <a:srgbClr val="B40062"/>
                </a:solidFill>
                <a:latin typeface="Consolas" panose="020B0609020204030204" pitchFamily="49" charset="0"/>
              </a:rPr>
              <a:t>const</a:t>
            </a:r>
            <a:r>
              <a:rPr lang="pl-PL" altLang="zh-CN" sz="2400" b="1" dirty="0">
                <a:solidFill>
                  <a:srgbClr val="000000"/>
                </a:solidFill>
                <a:latin typeface="Consolas" panose="020B0609020204030204" pitchFamily="49" charset="0"/>
              </a:rPr>
              <a:t> Test&amp; src)</a:t>
            </a:r>
            <a:endParaRPr lang="en-US" altLang="zh-CN" sz="2400" b="1" dirty="0">
              <a:solidFill>
                <a:srgbClr val="000000"/>
              </a:solidFill>
              <a:latin typeface="Consolas" panose="020B0609020204030204" pitchFamily="49" charset="0"/>
            </a:endParaRPr>
          </a:p>
          <a:p>
            <a:r>
              <a:rPr lang="pl-PL" altLang="zh-CN" sz="2400" b="1" dirty="0">
                <a:solidFill>
                  <a:srgbClr val="000000"/>
                </a:solidFill>
                <a:latin typeface="Consolas" panose="020B0609020204030204" pitchFamily="49" charset="0"/>
              </a:rPr>
              <a:t>{</a:t>
            </a:r>
          </a:p>
          <a:p>
            <a:r>
              <a:rPr lang="pl-PL" altLang="zh-CN" sz="2400" b="1" dirty="0">
                <a:solidFill>
                  <a:srgbClr val="000000"/>
                </a:solidFill>
                <a:latin typeface="Consolas" panose="020B0609020204030204" pitchFamily="49" charset="0"/>
              </a:rPr>
              <a:t>	out &lt;&lt; src.id &lt;&lt; endl;</a:t>
            </a:r>
          </a:p>
          <a:p>
            <a:r>
              <a:rPr lang="pl-PL" altLang="zh-CN" sz="2400" b="1" dirty="0">
                <a:solidFill>
                  <a:srgbClr val="000000"/>
                </a:solidFill>
                <a:latin typeface="Consolas" panose="020B0609020204030204" pitchFamily="49" charset="0"/>
              </a:rPr>
              <a:t>	</a:t>
            </a:r>
            <a:r>
              <a:rPr lang="pl-PL" altLang="zh-CN" sz="2400" b="1" dirty="0">
                <a:solidFill>
                  <a:srgbClr val="B40062"/>
                </a:solidFill>
                <a:latin typeface="Consolas" panose="020B0609020204030204" pitchFamily="49" charset="0"/>
              </a:rPr>
              <a:t>return</a:t>
            </a:r>
            <a:r>
              <a:rPr lang="pl-PL" altLang="zh-CN" sz="2400" b="1" dirty="0">
                <a:solidFill>
                  <a:srgbClr val="000000"/>
                </a:solidFill>
                <a:latin typeface="Consolas" panose="020B0609020204030204" pitchFamily="49" charset="0"/>
              </a:rPr>
              <a:t> out;</a:t>
            </a:r>
          </a:p>
          <a:p>
            <a:r>
              <a:rPr lang="pl-PL" altLang="zh-CN" sz="2400" b="1" dirty="0">
                <a:solidFill>
                  <a:srgbClr val="000000"/>
                </a:solidFill>
                <a:latin typeface="Consolas" panose="020B0609020204030204" pitchFamily="49" charset="0"/>
              </a:rPr>
              <a:t>} </a:t>
            </a:r>
          </a:p>
          <a:p>
            <a:endParaRPr lang="zh-CN" altLang="en-US" sz="28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输入输出流</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13</a:t>
            </a:fld>
            <a:endParaRPr lang="en-US" altLang="zh-CN"/>
          </a:p>
        </p:txBody>
      </p:sp>
      <p:grpSp>
        <p:nvGrpSpPr>
          <p:cNvPr id="90" name="组合 89"/>
          <p:cNvGrpSpPr/>
          <p:nvPr/>
        </p:nvGrpSpPr>
        <p:grpSpPr>
          <a:xfrm>
            <a:off x="914945" y="1960822"/>
            <a:ext cx="7314109" cy="3966371"/>
            <a:chOff x="914945" y="2119409"/>
            <a:chExt cx="7314109" cy="3966371"/>
          </a:xfrm>
        </p:grpSpPr>
        <p:grpSp>
          <p:nvGrpSpPr>
            <p:cNvPr id="10" name="组合 9"/>
            <p:cNvGrpSpPr/>
            <p:nvPr/>
          </p:nvGrpSpPr>
          <p:grpSpPr>
            <a:xfrm>
              <a:off x="914945" y="2132856"/>
              <a:ext cx="7314109" cy="3952924"/>
              <a:chOff x="1177030" y="2780928"/>
              <a:chExt cx="6733623" cy="2862131"/>
            </a:xfrm>
            <a:solidFill>
              <a:schemeClr val="bg1">
                <a:lumMod val="85000"/>
              </a:schemeClr>
            </a:solidFill>
          </p:grpSpPr>
          <p:sp>
            <p:nvSpPr>
              <p:cNvPr id="5" name="矩形 4"/>
              <p:cNvSpPr/>
              <p:nvPr/>
            </p:nvSpPr>
            <p:spPr>
              <a:xfrm>
                <a:off x="1177030" y="2780928"/>
                <a:ext cx="1512168" cy="1836204"/>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p:cNvSpPr/>
              <p:nvPr/>
            </p:nvSpPr>
            <p:spPr>
              <a:xfrm>
                <a:off x="1177030" y="4752244"/>
                <a:ext cx="1512168" cy="890815"/>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2917515"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658000"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398485" y="2780928"/>
                <a:ext cx="1512168" cy="2862131"/>
              </a:xfrm>
              <a:prstGeom prst="rect">
                <a:avLst/>
              </a:prstGeom>
              <a:solidFill>
                <a:schemeClr val="accent4">
                  <a:lumMod val="20000"/>
                  <a:lumOff val="80000"/>
                </a:schemeClr>
              </a:solidFill>
              <a:ln w="19050">
                <a:solidFill>
                  <a:srgbClr val="3A53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04081" y="2840537"/>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istream</a:t>
              </a:r>
              <a:endParaRPr lang="zh-CN" altLang="en-US" dirty="0">
                <a:solidFill>
                  <a:schemeClr val="tx1"/>
                </a:solidFill>
              </a:endParaRPr>
            </a:p>
          </p:txBody>
        </p:sp>
        <p:sp>
          <p:nvSpPr>
            <p:cNvPr id="33" name="矩形 32"/>
            <p:cNvSpPr/>
            <p:nvPr/>
          </p:nvSpPr>
          <p:spPr>
            <a:xfrm>
              <a:off x="1000733" y="3964317"/>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iostream</a:t>
              </a:r>
              <a:endParaRPr lang="zh-CN" altLang="en-US" dirty="0">
                <a:solidFill>
                  <a:schemeClr val="tx1"/>
                </a:solidFill>
              </a:endParaRPr>
            </a:p>
          </p:txBody>
        </p:sp>
        <p:sp>
          <p:nvSpPr>
            <p:cNvPr id="48" name="矩形 47"/>
            <p:cNvSpPr/>
            <p:nvPr/>
          </p:nvSpPr>
          <p:spPr>
            <a:xfrm>
              <a:off x="1000292" y="532161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ostream</a:t>
              </a:r>
              <a:endParaRPr lang="zh-CN" altLang="en-US" dirty="0">
                <a:solidFill>
                  <a:schemeClr val="tx1"/>
                </a:solidFill>
              </a:endParaRPr>
            </a:p>
          </p:txBody>
        </p:sp>
        <p:sp>
          <p:nvSpPr>
            <p:cNvPr id="56" name="矩形 55"/>
            <p:cNvSpPr/>
            <p:nvPr/>
          </p:nvSpPr>
          <p:spPr>
            <a:xfrm>
              <a:off x="4800935" y="2596571"/>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ifstream</a:t>
              </a:r>
              <a:endParaRPr lang="zh-CN" altLang="en-US" dirty="0">
                <a:solidFill>
                  <a:schemeClr val="tx1"/>
                </a:solidFill>
              </a:endParaRPr>
            </a:p>
          </p:txBody>
        </p:sp>
        <p:sp>
          <p:nvSpPr>
            <p:cNvPr id="57" name="矩形 56"/>
            <p:cNvSpPr/>
            <p:nvPr/>
          </p:nvSpPr>
          <p:spPr>
            <a:xfrm>
              <a:off x="2910408" y="4629801"/>
              <a:ext cx="1432656" cy="4320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cout</a:t>
              </a:r>
              <a:endParaRPr lang="zh-CN" altLang="en-US" dirty="0">
                <a:solidFill>
                  <a:schemeClr val="tx1"/>
                </a:solidFill>
              </a:endParaRPr>
            </a:p>
          </p:txBody>
        </p:sp>
        <p:sp>
          <p:nvSpPr>
            <p:cNvPr id="58" name="矩形 57"/>
            <p:cNvSpPr/>
            <p:nvPr/>
          </p:nvSpPr>
          <p:spPr>
            <a:xfrm>
              <a:off x="2910408" y="3430235"/>
              <a:ext cx="1432656" cy="4320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cin</a:t>
              </a:r>
              <a:endParaRPr lang="zh-CN" altLang="en-US" dirty="0">
                <a:solidFill>
                  <a:schemeClr val="tx1"/>
                </a:solidFill>
              </a:endParaRPr>
            </a:p>
          </p:txBody>
        </p:sp>
        <p:sp>
          <p:nvSpPr>
            <p:cNvPr id="59" name="矩形 58"/>
            <p:cNvSpPr/>
            <p:nvPr/>
          </p:nvSpPr>
          <p:spPr>
            <a:xfrm>
              <a:off x="6692076" y="2996952"/>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istringstream</a:t>
              </a:r>
              <a:endParaRPr lang="zh-CN" altLang="en-US" dirty="0">
                <a:solidFill>
                  <a:schemeClr val="tx1"/>
                </a:solidFill>
              </a:endParaRPr>
            </a:p>
          </p:txBody>
        </p:sp>
        <p:sp>
          <p:nvSpPr>
            <p:cNvPr id="60" name="矩形 59"/>
            <p:cNvSpPr/>
            <p:nvPr/>
          </p:nvSpPr>
          <p:spPr>
            <a:xfrm>
              <a:off x="4800628" y="376863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fstream</a:t>
              </a:r>
              <a:endParaRPr lang="zh-CN" altLang="en-US" dirty="0">
                <a:solidFill>
                  <a:schemeClr val="tx1"/>
                </a:solidFill>
              </a:endParaRPr>
            </a:p>
          </p:txBody>
        </p:sp>
        <p:sp>
          <p:nvSpPr>
            <p:cNvPr id="61" name="矩形 60"/>
            <p:cNvSpPr/>
            <p:nvPr/>
          </p:nvSpPr>
          <p:spPr>
            <a:xfrm>
              <a:off x="6691769" y="4169014"/>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stringstream</a:t>
              </a:r>
              <a:endParaRPr lang="zh-CN" altLang="en-US" dirty="0">
                <a:solidFill>
                  <a:schemeClr val="tx1"/>
                </a:solidFill>
              </a:endParaRPr>
            </a:p>
          </p:txBody>
        </p:sp>
        <p:sp>
          <p:nvSpPr>
            <p:cNvPr id="70" name="矩形 69"/>
            <p:cNvSpPr/>
            <p:nvPr/>
          </p:nvSpPr>
          <p:spPr>
            <a:xfrm>
              <a:off x="4800935" y="5085184"/>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ofstream</a:t>
              </a:r>
              <a:endParaRPr lang="zh-CN" altLang="en-US" dirty="0">
                <a:solidFill>
                  <a:schemeClr val="tx1"/>
                </a:solidFill>
              </a:endParaRPr>
            </a:p>
          </p:txBody>
        </p:sp>
        <p:sp>
          <p:nvSpPr>
            <p:cNvPr id="71" name="矩形 70"/>
            <p:cNvSpPr/>
            <p:nvPr/>
          </p:nvSpPr>
          <p:spPr>
            <a:xfrm>
              <a:off x="6692076" y="5485565"/>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solidFill>
                    <a:schemeClr val="tx1"/>
                  </a:solidFill>
                </a:rPr>
                <a:t>ostringstream</a:t>
              </a:r>
              <a:endParaRPr lang="zh-CN" altLang="en-US" sz="1600" dirty="0">
                <a:solidFill>
                  <a:schemeClr val="tx1"/>
                </a:solidFill>
              </a:endParaRPr>
            </a:p>
          </p:txBody>
        </p:sp>
        <p:cxnSp>
          <p:nvCxnSpPr>
            <p:cNvPr id="73" name="直接箭头连接符 72"/>
            <p:cNvCxnSpPr/>
            <p:nvPr/>
          </p:nvCxnSpPr>
          <p:spPr>
            <a:xfrm flipV="1">
              <a:off x="2433389" y="2935665"/>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2433389" y="3104125"/>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flipV="1">
              <a:off x="2435062" y="4088186"/>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2435062" y="4256646"/>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2433389" y="3272585"/>
              <a:ext cx="477019" cy="156415"/>
            </a:xfrm>
            <a:prstGeom prst="straightConnector1">
              <a:avLst/>
            </a:prstGeom>
            <a:ln w="222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flipV="1">
              <a:off x="2432948" y="5087917"/>
              <a:ext cx="477460" cy="233697"/>
            </a:xfrm>
            <a:prstGeom prst="straightConnector1">
              <a:avLst/>
            </a:prstGeom>
            <a:ln w="22225">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flipV="1">
              <a:off x="2433389" y="5465453"/>
              <a:ext cx="2367546" cy="612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4" name="直接箭头连接符 83"/>
            <p:cNvCxnSpPr/>
            <p:nvPr/>
          </p:nvCxnSpPr>
          <p:spPr>
            <a:xfrm>
              <a:off x="2433389" y="5633913"/>
              <a:ext cx="4273876" cy="0"/>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4859974" y="2120955"/>
              <a:ext cx="1244187" cy="400110"/>
            </a:xfrm>
            <a:prstGeom prst="rect">
              <a:avLst/>
            </a:prstGeom>
            <a:noFill/>
          </p:spPr>
          <p:txBody>
            <a:bodyPr wrap="none" rtlCol="0">
              <a:spAutoFit/>
            </a:bodyPr>
            <a:lstStyle/>
            <a:p>
              <a:r>
                <a:rPr lang="en-US" altLang="zh-CN" sz="2000" dirty="0"/>
                <a:t>&lt;</a:t>
              </a:r>
              <a:r>
                <a:rPr lang="en-US" altLang="zh-CN" sz="2000" dirty="0" err="1"/>
                <a:t>fstream</a:t>
              </a:r>
              <a:r>
                <a:rPr lang="en-US" altLang="zh-CN" sz="2000" dirty="0"/>
                <a:t>&gt;</a:t>
              </a:r>
              <a:endParaRPr lang="zh-CN" altLang="en-US" sz="2000" dirty="0"/>
            </a:p>
          </p:txBody>
        </p:sp>
        <p:sp>
          <p:nvSpPr>
            <p:cNvPr id="86" name="文本框 85"/>
            <p:cNvSpPr txBox="1"/>
            <p:nvPr/>
          </p:nvSpPr>
          <p:spPr>
            <a:xfrm>
              <a:off x="2945171" y="2119409"/>
              <a:ext cx="1363002" cy="400110"/>
            </a:xfrm>
            <a:prstGeom prst="rect">
              <a:avLst/>
            </a:prstGeom>
            <a:noFill/>
          </p:spPr>
          <p:txBody>
            <a:bodyPr wrap="none" rtlCol="0">
              <a:spAutoFit/>
            </a:bodyPr>
            <a:lstStyle/>
            <a:p>
              <a:r>
                <a:rPr lang="en-US" altLang="zh-CN" sz="2000" dirty="0"/>
                <a:t>&lt;iostream&gt;</a:t>
              </a:r>
              <a:endParaRPr lang="zh-CN" altLang="en-US" sz="2000" dirty="0"/>
            </a:p>
          </p:txBody>
        </p:sp>
        <p:sp>
          <p:nvSpPr>
            <p:cNvPr id="87" name="文本框 86"/>
            <p:cNvSpPr txBox="1"/>
            <p:nvPr/>
          </p:nvSpPr>
          <p:spPr>
            <a:xfrm>
              <a:off x="6774666" y="2132855"/>
              <a:ext cx="1270028" cy="400110"/>
            </a:xfrm>
            <a:prstGeom prst="rect">
              <a:avLst/>
            </a:prstGeom>
            <a:noFill/>
          </p:spPr>
          <p:txBody>
            <a:bodyPr wrap="none" rtlCol="0">
              <a:spAutoFit/>
            </a:bodyPr>
            <a:lstStyle/>
            <a:p>
              <a:r>
                <a:rPr lang="en-US" altLang="zh-CN" sz="2000" dirty="0"/>
                <a:t>&lt;</a:t>
              </a:r>
              <a:r>
                <a:rPr lang="en-US" altLang="zh-CN" sz="2000" dirty="0" err="1"/>
                <a:t>sstream</a:t>
              </a:r>
              <a:r>
                <a:rPr lang="en-US" altLang="zh-CN" sz="2000" dirty="0"/>
                <a:t>&gt;</a:t>
              </a:r>
              <a:endParaRPr lang="zh-CN" altLang="en-US" sz="2000" dirty="0"/>
            </a:p>
          </p:txBody>
        </p:sp>
        <p:sp>
          <p:nvSpPr>
            <p:cNvPr id="88" name="文本框 87"/>
            <p:cNvSpPr txBox="1"/>
            <p:nvPr/>
          </p:nvSpPr>
          <p:spPr>
            <a:xfrm>
              <a:off x="1108128" y="2119409"/>
              <a:ext cx="1228350" cy="400110"/>
            </a:xfrm>
            <a:prstGeom prst="rect">
              <a:avLst/>
            </a:prstGeom>
            <a:noFill/>
          </p:spPr>
          <p:txBody>
            <a:bodyPr wrap="none" rtlCol="0">
              <a:spAutoFit/>
            </a:bodyPr>
            <a:lstStyle/>
            <a:p>
              <a:r>
                <a:rPr lang="en-US" altLang="zh-CN" sz="2000" dirty="0"/>
                <a:t>&lt;</a:t>
              </a:r>
              <a:r>
                <a:rPr lang="en-US" altLang="zh-CN" sz="2000" dirty="0" err="1"/>
                <a:t>istream</a:t>
              </a:r>
              <a:r>
                <a:rPr lang="en-US" altLang="zh-CN" sz="2000" dirty="0"/>
                <a:t>&gt;</a:t>
              </a:r>
              <a:endParaRPr lang="zh-CN" altLang="en-US" sz="2000" dirty="0"/>
            </a:p>
          </p:txBody>
        </p:sp>
        <p:sp>
          <p:nvSpPr>
            <p:cNvPr id="89" name="文本框 88"/>
            <p:cNvSpPr txBox="1"/>
            <p:nvPr/>
          </p:nvSpPr>
          <p:spPr>
            <a:xfrm>
              <a:off x="1064775" y="5685670"/>
              <a:ext cx="1303690" cy="400110"/>
            </a:xfrm>
            <a:prstGeom prst="rect">
              <a:avLst/>
            </a:prstGeom>
            <a:noFill/>
          </p:spPr>
          <p:txBody>
            <a:bodyPr wrap="none" rtlCol="0">
              <a:spAutoFit/>
            </a:bodyPr>
            <a:lstStyle/>
            <a:p>
              <a:r>
                <a:rPr lang="en-US" altLang="zh-CN" sz="2000" dirty="0"/>
                <a:t>&lt;</a:t>
              </a:r>
              <a:r>
                <a:rPr lang="en-US" altLang="zh-CN" sz="2000" dirty="0" err="1"/>
                <a:t>ostream</a:t>
              </a:r>
              <a:r>
                <a:rPr lang="en-US" altLang="zh-CN" sz="2000" dirty="0"/>
                <a:t>&gt;</a:t>
              </a:r>
              <a:endParaRPr lang="zh-CN" altLang="en-US" sz="2000" dirty="0"/>
            </a:p>
          </p:txBody>
        </p:sp>
      </p:grpSp>
      <p:cxnSp>
        <p:nvCxnSpPr>
          <p:cNvPr id="92" name="直接箭头连接符 91"/>
          <p:cNvCxnSpPr>
            <a:stCxn id="11" idx="2"/>
            <a:endCxn id="33" idx="0"/>
          </p:cNvCxnSpPr>
          <p:nvPr/>
        </p:nvCxnSpPr>
        <p:spPr>
          <a:xfrm flipH="1">
            <a:off x="1717061" y="3113998"/>
            <a:ext cx="3348" cy="691732"/>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94" name="直接箭头连接符 93"/>
          <p:cNvCxnSpPr>
            <a:stCxn id="48" idx="0"/>
            <a:endCxn id="33" idx="2"/>
          </p:cNvCxnSpPr>
          <p:nvPr/>
        </p:nvCxnSpPr>
        <p:spPr>
          <a:xfrm flipV="1">
            <a:off x="1716620" y="4237778"/>
            <a:ext cx="441" cy="925248"/>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3" name="文本框 2"/>
          <p:cNvSpPr txBox="1"/>
          <p:nvPr/>
        </p:nvSpPr>
        <p:spPr>
          <a:xfrm>
            <a:off x="4886014" y="1397683"/>
            <a:ext cx="1261884" cy="523220"/>
          </a:xfrm>
          <a:prstGeom prst="rect">
            <a:avLst/>
          </a:prstGeom>
          <a:noFill/>
        </p:spPr>
        <p:txBody>
          <a:bodyPr wrap="none" rtlCol="0">
            <a:spAutoFit/>
          </a:bodyPr>
          <a:lstStyle/>
          <a:p>
            <a:r>
              <a:rPr lang="zh-CN" altLang="en-US" sz="2800" b="1" dirty="0"/>
              <a:t>文件流</a:t>
            </a:r>
          </a:p>
        </p:txBody>
      </p:sp>
      <p:sp>
        <p:nvSpPr>
          <p:cNvPr id="39" name="文本框 38"/>
          <p:cNvSpPr txBox="1"/>
          <p:nvPr/>
        </p:nvSpPr>
        <p:spPr>
          <a:xfrm>
            <a:off x="6602943" y="1397396"/>
            <a:ext cx="1620957" cy="523220"/>
          </a:xfrm>
          <a:prstGeom prst="rect">
            <a:avLst/>
          </a:prstGeom>
          <a:noFill/>
        </p:spPr>
        <p:txBody>
          <a:bodyPr wrap="none" rtlCol="0">
            <a:spAutoFit/>
          </a:bodyPr>
          <a:lstStyle/>
          <a:p>
            <a:r>
              <a:rPr lang="zh-CN" altLang="en-US" sz="2800" b="1" dirty="0"/>
              <a:t>字符串流</a:t>
            </a:r>
          </a:p>
        </p:txBody>
      </p:sp>
      <p:sp>
        <p:nvSpPr>
          <p:cNvPr id="40" name="文本框 39"/>
          <p:cNvSpPr txBox="1"/>
          <p:nvPr/>
        </p:nvSpPr>
        <p:spPr>
          <a:xfrm>
            <a:off x="2679304" y="1411547"/>
            <a:ext cx="1980029" cy="523220"/>
          </a:xfrm>
          <a:prstGeom prst="rect">
            <a:avLst/>
          </a:prstGeom>
          <a:noFill/>
        </p:spPr>
        <p:txBody>
          <a:bodyPr wrap="none" rtlCol="0">
            <a:spAutoFit/>
          </a:bodyPr>
          <a:lstStyle/>
          <a:p>
            <a:r>
              <a:rPr lang="zh-CN" altLang="en-US" sz="2800" b="1" dirty="0"/>
              <a:t>输入输出流</a:t>
            </a:r>
          </a:p>
        </p:txBody>
      </p:sp>
      <p:sp>
        <p:nvSpPr>
          <p:cNvPr id="42" name="文本框 41"/>
          <p:cNvSpPr txBox="1"/>
          <p:nvPr/>
        </p:nvSpPr>
        <p:spPr>
          <a:xfrm>
            <a:off x="1054188" y="1397396"/>
            <a:ext cx="1261884" cy="523220"/>
          </a:xfrm>
          <a:prstGeom prst="rect">
            <a:avLst/>
          </a:prstGeom>
          <a:noFill/>
        </p:spPr>
        <p:txBody>
          <a:bodyPr wrap="none" rtlCol="0">
            <a:spAutoFit/>
          </a:bodyPr>
          <a:lstStyle/>
          <a:p>
            <a:r>
              <a:rPr lang="zh-CN" altLang="en-US" sz="2800" b="1" dirty="0"/>
              <a:t>输入流</a:t>
            </a:r>
          </a:p>
        </p:txBody>
      </p:sp>
      <p:sp>
        <p:nvSpPr>
          <p:cNvPr id="43" name="文本框 42"/>
          <p:cNvSpPr txBox="1"/>
          <p:nvPr/>
        </p:nvSpPr>
        <p:spPr>
          <a:xfrm>
            <a:off x="1108128" y="5959131"/>
            <a:ext cx="1261884" cy="523220"/>
          </a:xfrm>
          <a:prstGeom prst="rect">
            <a:avLst/>
          </a:prstGeom>
          <a:noFill/>
        </p:spPr>
        <p:txBody>
          <a:bodyPr wrap="none" rtlCol="0">
            <a:spAutoFit/>
          </a:bodyPr>
          <a:lstStyle/>
          <a:p>
            <a:r>
              <a:rPr lang="zh-CN" altLang="en-US" sz="2800" b="1" dirty="0"/>
              <a:t>输出流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从</a:t>
            </a:r>
            <a:r>
              <a:rPr lang="en-US" altLang="zh-CN" dirty="0" err="1"/>
              <a:t>ostream</a:t>
            </a:r>
            <a:r>
              <a:rPr lang="zh-CN" altLang="en-US" dirty="0"/>
              <a:t>和</a:t>
            </a:r>
            <a:r>
              <a:rPr lang="en-US" altLang="zh-CN" dirty="0" err="1"/>
              <a:t>cout</a:t>
            </a:r>
            <a:r>
              <a:rPr lang="zh-CN" altLang="en-US" dirty="0"/>
              <a:t>开始</a:t>
            </a:r>
          </a:p>
        </p:txBody>
      </p:sp>
      <p:sp>
        <p:nvSpPr>
          <p:cNvPr id="3" name="内容占位符 2"/>
          <p:cNvSpPr>
            <a:spLocks noGrp="1"/>
          </p:cNvSpPr>
          <p:nvPr>
            <p:ph idx="1"/>
          </p:nvPr>
        </p:nvSpPr>
        <p:spPr/>
        <p:txBody>
          <a:bodyPr/>
          <a:lstStyle/>
          <a:p>
            <a:r>
              <a:rPr lang="en-US" altLang="zh-CN" sz="2400" dirty="0" err="1"/>
              <a:t>ostream</a:t>
            </a:r>
            <a:r>
              <a:rPr lang="zh-CN" altLang="en-US" sz="2400" dirty="0"/>
              <a:t>即</a:t>
            </a:r>
            <a:r>
              <a:rPr lang="en-US" altLang="zh-CN" sz="2400" dirty="0"/>
              <a:t>output stream</a:t>
            </a:r>
          </a:p>
          <a:p>
            <a:pPr marL="0" indent="0">
              <a:buNone/>
            </a:pPr>
            <a:r>
              <a:rPr lang="en-US" altLang="zh-CN" sz="2400" dirty="0"/>
              <a:t>	</a:t>
            </a:r>
            <a:r>
              <a:rPr lang="zh-CN" altLang="en-US" sz="2400" dirty="0"/>
              <a:t>是</a:t>
            </a:r>
            <a:r>
              <a:rPr lang="en-US" altLang="zh-CN" sz="2400" dirty="0"/>
              <a:t>STL</a:t>
            </a:r>
            <a:r>
              <a:rPr lang="zh-CN" altLang="en-US" sz="2400" dirty="0"/>
              <a:t>库中所有</a:t>
            </a:r>
            <a:r>
              <a:rPr lang="zh-CN" altLang="en-US" sz="2400" dirty="0">
                <a:solidFill>
                  <a:srgbClr val="FF0000"/>
                </a:solidFill>
              </a:rPr>
              <a:t>输出流</a:t>
            </a:r>
            <a:r>
              <a:rPr lang="zh-CN" altLang="en-US" sz="2400" dirty="0"/>
              <a:t>的</a:t>
            </a:r>
            <a:r>
              <a:rPr lang="zh-CN" altLang="en-US" sz="2400" dirty="0">
                <a:solidFill>
                  <a:srgbClr val="FF0000"/>
                </a:solidFill>
              </a:rPr>
              <a:t>基类</a:t>
            </a:r>
            <a:endParaRPr lang="en-US" altLang="zh-CN" sz="2400" dirty="0">
              <a:solidFill>
                <a:srgbClr val="FF0000"/>
              </a:solidFill>
            </a:endParaRPr>
          </a:p>
          <a:p>
            <a:r>
              <a:rPr lang="zh-CN" altLang="en-US" sz="2400" dirty="0"/>
              <a:t>它重载了针对</a:t>
            </a:r>
            <a:r>
              <a:rPr lang="zh-CN" altLang="en-US" sz="2400" dirty="0">
                <a:solidFill>
                  <a:srgbClr val="FF0000"/>
                </a:solidFill>
              </a:rPr>
              <a:t>基础类型</a:t>
            </a:r>
            <a:r>
              <a:rPr lang="zh-CN" altLang="en-US" sz="2400" dirty="0"/>
              <a:t>的输出流运算符（</a:t>
            </a:r>
            <a:r>
              <a:rPr lang="en-US" altLang="zh-CN" sz="2400" dirty="0">
                <a:solidFill>
                  <a:srgbClr val="FF0000"/>
                </a:solidFill>
              </a:rPr>
              <a:t>&lt;&lt;</a:t>
            </a:r>
            <a:r>
              <a:rPr lang="en-US" altLang="zh-CN" sz="2400" dirty="0"/>
              <a:t>)</a:t>
            </a:r>
          </a:p>
          <a:p>
            <a:pPr marL="0" indent="0">
              <a:buNone/>
            </a:pPr>
            <a:r>
              <a:rPr lang="en-US" altLang="zh-CN" sz="2400" dirty="0"/>
              <a:t>	</a:t>
            </a:r>
            <a:r>
              <a:rPr lang="zh-CN" altLang="en-US" sz="2400" dirty="0"/>
              <a:t>接受不同类型的数据，再调用系统函数进行输出</a:t>
            </a:r>
            <a:endParaRPr lang="en-US" altLang="zh-CN" sz="2400" dirty="0"/>
          </a:p>
          <a:p>
            <a:r>
              <a:rPr lang="zh-CN" altLang="en-US" sz="2400" dirty="0">
                <a:solidFill>
                  <a:srgbClr val="3A536D"/>
                </a:solidFill>
              </a:rPr>
              <a:t>统一</a:t>
            </a:r>
            <a:r>
              <a:rPr lang="zh-CN" altLang="en-US" sz="2400" dirty="0"/>
              <a:t>了输出</a:t>
            </a:r>
            <a:r>
              <a:rPr lang="zh-CN" altLang="en-US" sz="2400" dirty="0">
                <a:solidFill>
                  <a:srgbClr val="FF0000"/>
                </a:solidFill>
              </a:rPr>
              <a:t>接口</a:t>
            </a:r>
            <a:r>
              <a:rPr lang="zh-CN" altLang="en-US" sz="2400" dirty="0"/>
              <a:t>，改善了</a:t>
            </a:r>
            <a:r>
              <a:rPr lang="en-US" altLang="zh-CN" sz="2400" dirty="0"/>
              <a:t>C</a:t>
            </a:r>
            <a:r>
              <a:rPr lang="zh-CN" altLang="en-US" sz="2400" dirty="0"/>
              <a:t>中输出方式混乱的状况</a:t>
            </a:r>
            <a:endParaRPr lang="en-US" altLang="zh-CN" sz="2400" dirty="0"/>
          </a:p>
          <a:p>
            <a:pPr lvl="1"/>
            <a:r>
              <a:rPr lang="en-US" altLang="zh-CN" b="1" dirty="0" err="1">
                <a:solidFill>
                  <a:srgbClr val="003366"/>
                </a:solidFill>
              </a:rPr>
              <a:t>printf</a:t>
            </a:r>
            <a:r>
              <a:rPr lang="en-US" altLang="zh-CN" b="1" dirty="0">
                <a:solidFill>
                  <a:srgbClr val="003366"/>
                </a:solidFill>
              </a:rPr>
              <a:t>("%d</a:t>
            </a:r>
            <a:r>
              <a:rPr lang="zh-CN" altLang="en-US" b="1" dirty="0">
                <a:solidFill>
                  <a:srgbClr val="003366"/>
                </a:solidFill>
              </a:rPr>
              <a:t> </a:t>
            </a:r>
            <a:r>
              <a:rPr lang="en-US" altLang="zh-CN" b="1" dirty="0">
                <a:solidFill>
                  <a:srgbClr val="003366"/>
                </a:solidFill>
              </a:rPr>
              <a:t>%f</a:t>
            </a:r>
            <a:r>
              <a:rPr lang="zh-CN" altLang="en-US" b="1" dirty="0">
                <a:solidFill>
                  <a:srgbClr val="003366"/>
                </a:solidFill>
              </a:rPr>
              <a:t> </a:t>
            </a:r>
            <a:r>
              <a:rPr lang="en-US" altLang="zh-CN" b="1" dirty="0">
                <a:solidFill>
                  <a:srgbClr val="003366"/>
                </a:solidFill>
              </a:rPr>
              <a:t>%s", 1, 2.3, "hello");</a:t>
            </a:r>
          </a:p>
          <a:p>
            <a:pPr marL="0" indent="0">
              <a:buNone/>
            </a:pPr>
            <a:r>
              <a:rPr kumimoji="1" lang="en-US" altLang="zh-CN" sz="1600" dirty="0">
                <a:hlinkClick r:id="rId3"/>
              </a:rPr>
              <a:t>http://www.cplusplus.com/reference/ostream/ostream/operator%3C%3C/</a:t>
            </a:r>
            <a:r>
              <a:rPr kumimoji="1" lang="zh-CN" altLang="en-US" sz="1600" dirty="0"/>
              <a:t> </a:t>
            </a:r>
            <a:endParaRPr kumimoji="1" lang="en-US" altLang="zh-CN" sz="1600" dirty="0"/>
          </a:p>
          <a:p>
            <a:pPr marL="0" indent="0">
              <a:buNone/>
            </a:pPr>
            <a:endParaRPr lang="en-US" altLang="zh-CN" dirty="0"/>
          </a:p>
          <a:p>
            <a:r>
              <a:rPr lang="en-US" altLang="zh-CN" sz="2400" dirty="0" err="1"/>
              <a:t>cout</a:t>
            </a:r>
            <a:r>
              <a:rPr lang="zh-CN" altLang="en-US" sz="2400" dirty="0"/>
              <a:t>是</a:t>
            </a:r>
            <a:r>
              <a:rPr lang="en-US" altLang="zh-CN" sz="2400" dirty="0"/>
              <a:t>STL</a:t>
            </a:r>
            <a:r>
              <a:rPr lang="zh-CN" altLang="en-US" sz="2400" dirty="0"/>
              <a:t>中内建的一个</a:t>
            </a:r>
            <a:r>
              <a:rPr lang="en-US" altLang="zh-CN" sz="2400" dirty="0" err="1"/>
              <a:t>ostream</a:t>
            </a:r>
            <a:r>
              <a:rPr lang="zh-CN" altLang="en-US" sz="2400" dirty="0"/>
              <a:t>对象</a:t>
            </a:r>
            <a:endParaRPr lang="en-US" altLang="zh-CN" sz="2400" dirty="0"/>
          </a:p>
          <a:p>
            <a:r>
              <a:rPr lang="zh-CN" altLang="en-US" sz="2400" dirty="0"/>
              <a:t>它会将数据送到</a:t>
            </a:r>
            <a:r>
              <a:rPr lang="zh-CN" altLang="en-US" sz="2400" dirty="0">
                <a:solidFill>
                  <a:srgbClr val="FF0000"/>
                </a:solidFill>
              </a:rPr>
              <a:t>标准输出流</a:t>
            </a:r>
            <a:r>
              <a:rPr lang="zh-CN" altLang="en-US" sz="2400" dirty="0"/>
              <a:t>（一般是屏幕）</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实现自己的</a:t>
            </a:r>
            <a:r>
              <a:rPr lang="en-US" altLang="zh-CN" dirty="0" err="1"/>
              <a:t>ostream</a:t>
            </a:r>
            <a:endParaRPr lang="zh-CN" altLang="en-US" dirty="0"/>
          </a:p>
        </p:txBody>
      </p:sp>
      <p:sp>
        <p:nvSpPr>
          <p:cNvPr id="3" name="内容占位符 2"/>
          <p:cNvSpPr>
            <a:spLocks noGrp="1"/>
          </p:cNvSpPr>
          <p:nvPr>
            <p:ph idx="1"/>
          </p:nvPr>
        </p:nvSpPr>
        <p:spPr>
          <a:xfrm>
            <a:off x="4122862" y="4057480"/>
            <a:ext cx="3401466" cy="992693"/>
          </a:xfrm>
        </p:spPr>
        <p:txBody>
          <a:bodyPr/>
          <a:lstStyle/>
          <a:p>
            <a:pPr marL="0" indent="0">
              <a:buNone/>
            </a:pPr>
            <a:r>
              <a:rPr lang="zh-CN" altLang="en-US" dirty="0"/>
              <a:t>实现原理：</a:t>
            </a:r>
            <a:endParaRPr lang="en-US" altLang="zh-CN" dirty="0"/>
          </a:p>
          <a:p>
            <a:pPr marL="0" indent="0">
              <a:buNone/>
            </a:pPr>
            <a:r>
              <a:rPr lang="en-US" altLang="zh-CN" dirty="0"/>
              <a:t>&lt;&lt;</a:t>
            </a:r>
            <a:r>
              <a:rPr lang="zh-CN" altLang="en-US" dirty="0"/>
              <a:t>运算符为</a:t>
            </a:r>
            <a:r>
              <a:rPr lang="zh-CN" altLang="en-US" dirty="0">
                <a:solidFill>
                  <a:srgbClr val="FF0000"/>
                </a:solidFill>
              </a:rPr>
              <a:t>左结合</a:t>
            </a:r>
            <a:endParaRPr lang="en-US" altLang="zh-CN" dirty="0">
              <a:solidFill>
                <a:srgbClr val="FF0000"/>
              </a:solidFill>
            </a:endParaRPr>
          </a:p>
          <a:p>
            <a:pPr marL="0" indent="0">
              <a:buNone/>
            </a:pP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15</a:t>
            </a:fld>
            <a:endParaRPr lang="en-US" altLang="zh-CN"/>
          </a:p>
        </p:txBody>
      </p:sp>
      <p:sp>
        <p:nvSpPr>
          <p:cNvPr id="5" name="文本框 4"/>
          <p:cNvSpPr txBox="1"/>
          <p:nvPr/>
        </p:nvSpPr>
        <p:spPr>
          <a:xfrm>
            <a:off x="194821" y="1124744"/>
            <a:ext cx="5205271" cy="3970318"/>
          </a:xfrm>
          <a:prstGeom prst="rect">
            <a:avLst/>
          </a:prstGeom>
          <a:noFill/>
        </p:spPr>
        <p:txBody>
          <a:bodyPr wrap="none" rtlCol="0">
            <a:spAutoFit/>
          </a:bodyPr>
          <a:lstStyle/>
          <a:p>
            <a:r>
              <a:rPr lang="en-US" altLang="zh-CN" b="1" dirty="0">
                <a:latin typeface="Consolas" panose="020B0609020204030204" pitchFamily="49" charset="0"/>
              </a:rPr>
              <a:t>class </a:t>
            </a:r>
            <a:r>
              <a:rPr lang="en-US" altLang="zh-CN" b="1" dirty="0" err="1">
                <a:latin typeface="Consolas" panose="020B0609020204030204" pitchFamily="49" charset="0"/>
              </a:rPr>
              <a:t>ostream</a:t>
            </a:r>
            <a:endParaRPr lang="en-US" altLang="zh-CN" b="1" dirty="0">
              <a:latin typeface="Consolas" panose="020B0609020204030204" pitchFamily="49" charset="0"/>
            </a:endParaRPr>
          </a:p>
          <a:p>
            <a:r>
              <a:rPr lang="en-US" altLang="zh-CN" b="1" dirty="0">
                <a:latin typeface="Consolas" panose="020B0609020204030204" pitchFamily="49" charset="0"/>
              </a:rPr>
              <a:t>{</a:t>
            </a:r>
          </a:p>
          <a:p>
            <a:r>
              <a:rPr lang="en-US" altLang="zh-CN" b="1" dirty="0">
                <a:latin typeface="Consolas" panose="020B0609020204030204" pitchFamily="49" charset="0"/>
              </a:rPr>
              <a:t>public:</a:t>
            </a:r>
          </a:p>
          <a:p>
            <a:r>
              <a:rPr lang="en-US" altLang="zh-CN" b="1" dirty="0">
                <a:latin typeface="Consolas" panose="020B0609020204030204" pitchFamily="49" charset="0"/>
              </a:rPr>
              <a:t>	</a:t>
            </a:r>
            <a:r>
              <a:rPr lang="en-US" altLang="zh-CN" b="1" dirty="0" err="1">
                <a:solidFill>
                  <a:srgbClr val="FF0000"/>
                </a:solidFill>
                <a:latin typeface="Consolas" panose="020B0609020204030204" pitchFamily="49" charset="0"/>
              </a:rPr>
              <a:t>ostream</a:t>
            </a:r>
            <a:r>
              <a:rPr lang="en-US" altLang="zh-CN" b="1" dirty="0">
                <a:solidFill>
                  <a:srgbClr val="FF0000"/>
                </a:solidFill>
                <a:latin typeface="Consolas" panose="020B0609020204030204" pitchFamily="49" charset="0"/>
              </a:rPr>
              <a:t>&amp; operator&lt;&lt;(char c)</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("%c", c);</a:t>
            </a:r>
          </a:p>
          <a:p>
            <a:r>
              <a:rPr lang="en-US" altLang="zh-CN" b="1" dirty="0">
                <a:latin typeface="Consolas" panose="020B0609020204030204" pitchFamily="49" charset="0"/>
              </a:rPr>
              <a:t>		return *this;</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solidFill>
                  <a:srgbClr val="00B050"/>
                </a:solidFill>
                <a:latin typeface="Consolas" panose="020B0609020204030204" pitchFamily="49" charset="0"/>
              </a:rPr>
              <a:t>ostream</a:t>
            </a:r>
            <a:r>
              <a:rPr lang="en-US" altLang="zh-CN" b="1" dirty="0">
                <a:solidFill>
                  <a:srgbClr val="00B050"/>
                </a:solidFill>
                <a:latin typeface="Consolas" panose="020B0609020204030204" pitchFamily="49" charset="0"/>
              </a:rPr>
              <a:t>&amp; operator&lt;&lt;(</a:t>
            </a:r>
            <a:r>
              <a:rPr lang="en-US" altLang="zh-CN" b="1" dirty="0" err="1">
                <a:solidFill>
                  <a:srgbClr val="00B050"/>
                </a:solidFill>
                <a:latin typeface="Consolas" panose="020B0609020204030204" pitchFamily="49" charset="0"/>
              </a:rPr>
              <a:t>const</a:t>
            </a:r>
            <a:r>
              <a:rPr lang="en-US" altLang="zh-CN" b="1" dirty="0">
                <a:solidFill>
                  <a:srgbClr val="00B050"/>
                </a:solidFill>
                <a:latin typeface="Consolas" panose="020B0609020204030204" pitchFamily="49" charset="0"/>
              </a:rPr>
              <a:t> char* </a:t>
            </a:r>
            <a:r>
              <a:rPr lang="en-US" altLang="zh-CN" b="1" dirty="0" err="1">
                <a:solidFill>
                  <a:srgbClr val="00B050"/>
                </a:solidFill>
                <a:latin typeface="Consolas" panose="020B0609020204030204" pitchFamily="49" charset="0"/>
              </a:rPr>
              <a:t>str</a:t>
            </a:r>
            <a:r>
              <a:rPr lang="en-US" altLang="zh-CN" b="1" dirty="0">
                <a:solidFill>
                  <a:srgbClr val="00B050"/>
                </a:solidFill>
                <a:latin typeface="Consolas" panose="020B0609020204030204" pitchFamily="49" charset="0"/>
              </a:rPr>
              <a:t>)</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latin typeface="Consolas" panose="020B0609020204030204" pitchFamily="49" charset="0"/>
              </a:rPr>
              <a:t>printf</a:t>
            </a:r>
            <a:r>
              <a:rPr lang="en-US" altLang="zh-CN" b="1" dirty="0">
                <a:latin typeface="Consolas" panose="020B0609020204030204" pitchFamily="49" charset="0"/>
              </a:rPr>
              <a:t>("%s", </a:t>
            </a:r>
            <a:r>
              <a:rPr lang="en-US" altLang="zh-CN" b="1" dirty="0" err="1">
                <a:latin typeface="Consolas" panose="020B0609020204030204" pitchFamily="49" charset="0"/>
              </a:rPr>
              <a:t>str</a:t>
            </a:r>
            <a:r>
              <a:rPr lang="en-US" altLang="zh-CN" b="1" dirty="0">
                <a:latin typeface="Consolas" panose="020B0609020204030204" pitchFamily="49" charset="0"/>
              </a:rPr>
              <a:t>);</a:t>
            </a:r>
          </a:p>
          <a:p>
            <a:r>
              <a:rPr lang="en-US" altLang="zh-CN" b="1" dirty="0">
                <a:latin typeface="Consolas" panose="020B0609020204030204" pitchFamily="49" charset="0"/>
              </a:rPr>
              <a:t>		return *this;</a:t>
            </a:r>
          </a:p>
          <a:p>
            <a:r>
              <a:rPr lang="en-US" altLang="zh-CN" b="1" dirty="0">
                <a:latin typeface="Consolas" panose="020B0609020204030204" pitchFamily="49" charset="0"/>
              </a:rPr>
              <a:t>	}</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7" name="文本框 6"/>
          <p:cNvSpPr txBox="1"/>
          <p:nvPr/>
        </p:nvSpPr>
        <p:spPr>
          <a:xfrm>
            <a:off x="246985" y="5212165"/>
            <a:ext cx="9001000" cy="1200329"/>
          </a:xfrm>
          <a:prstGeom prst="rect">
            <a:avLst/>
          </a:prstGeom>
          <a:noFill/>
        </p:spPr>
        <p:txBody>
          <a:bodyPr wrap="square" rtlCol="0">
            <a:spAutoFit/>
          </a:bodyPr>
          <a:lstStyle/>
          <a:p>
            <a:r>
              <a:rPr lang="zh-CN" altLang="en-US" sz="2400" b="1" dirty="0">
                <a:solidFill>
                  <a:srgbClr val="3A536D"/>
                </a:solidFill>
              </a:rPr>
              <a:t>先执行</a:t>
            </a:r>
            <a:r>
              <a:rPr lang="en-US" altLang="zh-CN" sz="2400" b="1" dirty="0" err="1">
                <a:solidFill>
                  <a:srgbClr val="3A536D"/>
                </a:solidFill>
                <a:latin typeface="Consolas" panose="020B0609020204030204" pitchFamily="49" charset="0"/>
              </a:rPr>
              <a:t>cout</a:t>
            </a:r>
            <a:r>
              <a:rPr lang="en-US" altLang="zh-CN" sz="2400" b="1" dirty="0">
                <a:solidFill>
                  <a:srgbClr val="3A536D"/>
                </a:solidFill>
                <a:latin typeface="Consolas" panose="020B0609020204030204" pitchFamily="49" charset="0"/>
              </a:rPr>
              <a:t> &lt;&lt; "hello" </a:t>
            </a:r>
            <a:r>
              <a:rPr lang="zh-CN" altLang="en-US" sz="2400" b="1" dirty="0">
                <a:solidFill>
                  <a:srgbClr val="3A536D"/>
                </a:solidFill>
              </a:rPr>
              <a:t>调用</a:t>
            </a:r>
            <a:r>
              <a:rPr lang="zh-CN" altLang="en-US" sz="2400" b="1" dirty="0">
                <a:solidFill>
                  <a:srgbClr val="00B050"/>
                </a:solidFill>
              </a:rPr>
              <a:t>第二个函数</a:t>
            </a:r>
            <a:r>
              <a:rPr lang="en-US" altLang="zh-CN" sz="2400" b="1" dirty="0">
                <a:solidFill>
                  <a:srgbClr val="00B050"/>
                </a:solidFill>
              </a:rPr>
              <a:t> </a:t>
            </a:r>
            <a:r>
              <a:rPr lang="zh-CN" altLang="en-US" sz="2400" b="1" dirty="0">
                <a:solidFill>
                  <a:srgbClr val="3A536D"/>
                </a:solidFill>
              </a:rPr>
              <a:t>返回</a:t>
            </a:r>
            <a:r>
              <a:rPr lang="en-US" altLang="zh-CN" sz="2400" b="1" dirty="0">
                <a:solidFill>
                  <a:schemeClr val="accent5"/>
                </a:solidFill>
              </a:rPr>
              <a:t>c1</a:t>
            </a:r>
            <a:r>
              <a:rPr lang="zh-CN" altLang="en-US" sz="2400" b="1" dirty="0">
                <a:solidFill>
                  <a:srgbClr val="3A536D"/>
                </a:solidFill>
              </a:rPr>
              <a:t>（</a:t>
            </a:r>
            <a:r>
              <a:rPr lang="en-US" altLang="zh-CN" sz="2400" b="1" dirty="0" err="1">
                <a:solidFill>
                  <a:srgbClr val="3A536D"/>
                </a:solidFill>
              </a:rPr>
              <a:t>cout</a:t>
            </a:r>
            <a:r>
              <a:rPr lang="zh-CN" altLang="en-US" sz="2400" b="1" dirty="0">
                <a:solidFill>
                  <a:srgbClr val="3A536D"/>
                </a:solidFill>
              </a:rPr>
              <a:t>的引用）</a:t>
            </a:r>
            <a:endParaRPr lang="en-US" altLang="zh-CN" sz="2400" b="1" dirty="0">
              <a:solidFill>
                <a:srgbClr val="3A536D"/>
              </a:solidFill>
            </a:endParaRPr>
          </a:p>
          <a:p>
            <a:r>
              <a:rPr lang="zh-CN" altLang="en-US" sz="2400" b="1" dirty="0">
                <a:solidFill>
                  <a:srgbClr val="3A536D"/>
                </a:solidFill>
              </a:rPr>
              <a:t>再执行</a:t>
            </a:r>
            <a:r>
              <a:rPr lang="en-US" altLang="zh-CN" sz="2400" b="1" dirty="0">
                <a:solidFill>
                  <a:schemeClr val="accent5"/>
                </a:solidFill>
                <a:latin typeface="Consolas" panose="020B0609020204030204" pitchFamily="49" charset="0"/>
              </a:rPr>
              <a:t>c1</a:t>
            </a:r>
            <a:r>
              <a:rPr lang="en-US" altLang="zh-CN" sz="2400" b="1" dirty="0">
                <a:solidFill>
                  <a:srgbClr val="3A536D"/>
                </a:solidFill>
                <a:latin typeface="Consolas" panose="020B0609020204030204" pitchFamily="49" charset="0"/>
              </a:rPr>
              <a:t> &lt;&lt; ' ' </a:t>
            </a:r>
            <a:r>
              <a:rPr lang="zh-CN" altLang="en-US" sz="2400" b="1" dirty="0">
                <a:solidFill>
                  <a:srgbClr val="3A536D"/>
                </a:solidFill>
              </a:rPr>
              <a:t>调用</a:t>
            </a:r>
            <a:r>
              <a:rPr lang="zh-CN" altLang="en-US" sz="2400" b="1" dirty="0">
                <a:solidFill>
                  <a:srgbClr val="FF0000"/>
                </a:solidFill>
              </a:rPr>
              <a:t>第一个函数 </a:t>
            </a:r>
            <a:r>
              <a:rPr lang="zh-CN" altLang="en-US" sz="2400" b="1" dirty="0">
                <a:solidFill>
                  <a:srgbClr val="3A536D"/>
                </a:solidFill>
              </a:rPr>
              <a:t>返回</a:t>
            </a:r>
            <a:r>
              <a:rPr lang="en-US" altLang="zh-CN" sz="2400" b="1" dirty="0">
                <a:solidFill>
                  <a:schemeClr val="accent5"/>
                </a:solidFill>
              </a:rPr>
              <a:t>c2</a:t>
            </a:r>
            <a:r>
              <a:rPr lang="en-US" altLang="zh-CN" sz="2400" b="1" dirty="0">
                <a:solidFill>
                  <a:srgbClr val="3A536D"/>
                </a:solidFill>
              </a:rPr>
              <a:t> (</a:t>
            </a:r>
            <a:r>
              <a:rPr lang="en-US" altLang="zh-CN" sz="2400" b="1" dirty="0" err="1">
                <a:solidFill>
                  <a:srgbClr val="3A536D"/>
                </a:solidFill>
              </a:rPr>
              <a:t>cout</a:t>
            </a:r>
            <a:r>
              <a:rPr lang="zh-CN" altLang="en-US" sz="2400" b="1" dirty="0">
                <a:solidFill>
                  <a:srgbClr val="3A536D"/>
                </a:solidFill>
              </a:rPr>
              <a:t>的引用）</a:t>
            </a:r>
            <a:endParaRPr lang="en-US" altLang="zh-CN" sz="2400" b="1" dirty="0">
              <a:solidFill>
                <a:srgbClr val="3A536D"/>
              </a:solidFill>
            </a:endParaRPr>
          </a:p>
          <a:p>
            <a:r>
              <a:rPr lang="zh-CN" altLang="en-US" sz="2400" b="1" dirty="0">
                <a:solidFill>
                  <a:srgbClr val="3A536D"/>
                </a:solidFill>
              </a:rPr>
              <a:t>最后执行</a:t>
            </a:r>
            <a:r>
              <a:rPr lang="en-US" altLang="zh-CN" sz="2400" b="1" dirty="0">
                <a:solidFill>
                  <a:schemeClr val="accent5"/>
                </a:solidFill>
                <a:latin typeface="Consolas" panose="020B0609020204030204" pitchFamily="49" charset="0"/>
              </a:rPr>
              <a:t>c2</a:t>
            </a:r>
            <a:r>
              <a:rPr lang="en-US" altLang="zh-CN" sz="2400" b="1" dirty="0">
                <a:solidFill>
                  <a:srgbClr val="3A536D"/>
                </a:solidFill>
                <a:latin typeface="Consolas" panose="020B0609020204030204" pitchFamily="49" charset="0"/>
              </a:rPr>
              <a:t> &lt;&lt; "world" </a:t>
            </a:r>
            <a:r>
              <a:rPr lang="zh-CN" altLang="en-US" sz="2400" b="1" dirty="0">
                <a:solidFill>
                  <a:srgbClr val="3A536D"/>
                </a:solidFill>
              </a:rPr>
              <a:t>调用</a:t>
            </a:r>
            <a:r>
              <a:rPr lang="zh-CN" altLang="en-US" sz="2400" b="1" dirty="0">
                <a:solidFill>
                  <a:srgbClr val="00B050"/>
                </a:solidFill>
              </a:rPr>
              <a:t>第二个函数</a:t>
            </a:r>
            <a:endParaRPr lang="en-US" altLang="zh-CN" sz="2400" b="1" dirty="0">
              <a:solidFill>
                <a:srgbClr val="00B050"/>
              </a:solidFill>
            </a:endParaRPr>
          </a:p>
        </p:txBody>
      </p:sp>
      <p:sp>
        <p:nvSpPr>
          <p:cNvPr id="8" name="文本框 7"/>
          <p:cNvSpPr txBox="1"/>
          <p:nvPr/>
        </p:nvSpPr>
        <p:spPr>
          <a:xfrm>
            <a:off x="5642186" y="1794797"/>
            <a:ext cx="3670853" cy="2185214"/>
          </a:xfrm>
          <a:prstGeom prst="rect">
            <a:avLst/>
          </a:prstGeom>
          <a:noFill/>
        </p:spPr>
        <p:txBody>
          <a:bodyPr wrap="square" rtlCol="0">
            <a:spAutoFit/>
          </a:bodyPr>
          <a:lstStyle/>
          <a:p>
            <a:r>
              <a:rPr lang="en-US" altLang="zh-CN" b="1" dirty="0" err="1">
                <a:latin typeface="Consolas" panose="020B0609020204030204" pitchFamily="49" charset="0"/>
              </a:rPr>
              <a:t>int</a:t>
            </a:r>
            <a:r>
              <a:rPr lang="en-US" altLang="zh-CN" b="1" dirty="0">
                <a:latin typeface="Consolas" panose="020B0609020204030204" pitchFamily="49" charset="0"/>
              </a:rPr>
              <a:t> main()</a:t>
            </a:r>
          </a:p>
          <a:p>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"hello" &lt;&lt; ' '</a:t>
            </a:r>
          </a:p>
          <a:p>
            <a:r>
              <a:rPr lang="en-US" altLang="zh-CN" b="1" dirty="0">
                <a:latin typeface="Consolas" panose="020B0609020204030204" pitchFamily="49" charset="0"/>
              </a:rPr>
              <a:t>		 &lt;&lt; "world";</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sz="2800" b="1" dirty="0">
              <a:latin typeface="Consolas" panose="020B0609020204030204" pitchFamily="49" charset="0"/>
            </a:endParaRPr>
          </a:p>
          <a:p>
            <a:endParaRPr lang="zh-CN" altLang="en-US" b="1" dirty="0">
              <a:latin typeface="Consolas" panose="020B060902020403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格式化输出</a:t>
            </a:r>
          </a:p>
        </p:txBody>
      </p:sp>
      <p:sp>
        <p:nvSpPr>
          <p:cNvPr id="3" name="内容占位符 2"/>
          <p:cNvSpPr>
            <a:spLocks noGrp="1"/>
          </p:cNvSpPr>
          <p:nvPr>
            <p:ph idx="1"/>
          </p:nvPr>
        </p:nvSpPr>
        <p:spPr>
          <a:xfrm>
            <a:off x="683568" y="1251381"/>
            <a:ext cx="8047806" cy="665452"/>
          </a:xfrm>
        </p:spPr>
        <p:txBody>
          <a:bodyPr/>
          <a:lstStyle/>
          <a:p>
            <a:r>
              <a:rPr lang="zh-CN" altLang="en-US" dirty="0"/>
              <a:t>如何格式化输出 </a:t>
            </a:r>
            <a:r>
              <a:rPr lang="en-US" altLang="zh-CN" dirty="0"/>
              <a:t>– #include</a:t>
            </a:r>
            <a:r>
              <a:rPr lang="zh-CN" altLang="en-US" dirty="0"/>
              <a:t> </a:t>
            </a:r>
            <a:r>
              <a:rPr lang="en-US" altLang="zh-CN" dirty="0"/>
              <a:t>&lt;</a:t>
            </a:r>
            <a:r>
              <a:rPr lang="en-US" altLang="zh-CN" dirty="0" err="1"/>
              <a:t>iomanip</a:t>
            </a:r>
            <a:r>
              <a:rPr lang="en-US" altLang="zh-CN" dirty="0"/>
              <a:t>&gt;</a:t>
            </a:r>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16</a:t>
            </a:fld>
            <a:endParaRPr lang="en-US" altLang="zh-CN"/>
          </a:p>
        </p:txBody>
      </p:sp>
      <p:sp>
        <p:nvSpPr>
          <p:cNvPr id="6" name="文本框 5"/>
          <p:cNvSpPr txBox="1"/>
          <p:nvPr/>
        </p:nvSpPr>
        <p:spPr>
          <a:xfrm>
            <a:off x="954510" y="1916833"/>
            <a:ext cx="7776864" cy="3785652"/>
          </a:xfrm>
          <a:prstGeom prst="rect">
            <a:avLst/>
          </a:prstGeom>
          <a:noFill/>
        </p:spPr>
        <p:txBody>
          <a:bodyPr wrap="square" rtlCol="0">
            <a:spAutoFit/>
          </a:bodyPr>
          <a:lstStyle/>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fixed</a:t>
            </a:r>
            <a:r>
              <a:rPr lang="en-US" altLang="zh-CN" sz="2000" b="1" dirty="0">
                <a:latin typeface="Consolas" panose="020B0609020204030204" pitchFamily="49" charset="0"/>
              </a:rPr>
              <a:t> &lt;&lt; 2018.0 &lt;&lt; " " &lt;&lt; 0.0001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浮点数 </a:t>
            </a:r>
            <a:r>
              <a:rPr lang="en-US" altLang="zh-CN" sz="2000" b="1" dirty="0">
                <a:solidFill>
                  <a:schemeClr val="accent1"/>
                </a:solidFill>
                <a:latin typeface="Consolas" panose="020B0609020204030204" pitchFamily="49" charset="0"/>
              </a:rPr>
              <a:t>-&gt; 2018.000000 0.000100</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scientific</a:t>
            </a:r>
            <a:r>
              <a:rPr lang="en-US" altLang="zh-CN" sz="2000" b="1" dirty="0">
                <a:latin typeface="Consolas" panose="020B0609020204030204" pitchFamily="49" charset="0"/>
              </a:rPr>
              <a:t> &lt;&lt; 2018.0 &lt;&lt; " " &lt;&lt; 0.0001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科学计数法 </a:t>
            </a:r>
            <a:r>
              <a:rPr lang="en-US" altLang="zh-CN" sz="2000" b="1" dirty="0">
                <a:solidFill>
                  <a:schemeClr val="accent1"/>
                </a:solidFill>
                <a:latin typeface="Consolas" panose="020B0609020204030204" pitchFamily="49" charset="0"/>
              </a:rPr>
              <a:t>-&gt; 2.018000e+03 1.000000e-04</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defaultfloat</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还原默认输出格式</a:t>
            </a:r>
            <a:endParaRPr lang="en-US" altLang="zh-CN" sz="2000" b="1" dirty="0">
              <a:solidFill>
                <a:schemeClr val="accent1"/>
              </a:solidFill>
              <a:latin typeface="Consolas" panose="020B0609020204030204" pitchFamily="49" charset="0"/>
            </a:endParaRP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setprecision</a:t>
            </a:r>
            <a:r>
              <a:rPr lang="en-US" altLang="zh-CN" sz="2000" b="1" dirty="0">
                <a:latin typeface="Consolas" panose="020B0609020204030204" pitchFamily="49" charset="0"/>
              </a:rPr>
              <a:t>(2) &lt;&lt; 3.1415926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输出精度设置为</a:t>
            </a:r>
            <a:r>
              <a:rPr lang="en-US" altLang="zh-CN" sz="2000" b="1" dirty="0">
                <a:solidFill>
                  <a:schemeClr val="accent1"/>
                </a:solidFill>
                <a:latin typeface="Consolas" panose="020B0609020204030204" pitchFamily="49" charset="0"/>
              </a:rPr>
              <a:t>2 -&gt; 3.2</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a:solidFill>
                  <a:srgbClr val="FF0000"/>
                </a:solidFill>
                <a:latin typeface="Consolas" panose="020B0609020204030204" pitchFamily="49" charset="0"/>
              </a:rPr>
              <a:t>oct</a:t>
            </a:r>
            <a:r>
              <a:rPr lang="en-US" altLang="zh-CN" sz="2000" b="1" dirty="0">
                <a:latin typeface="Consolas" panose="020B0609020204030204" pitchFamily="49" charset="0"/>
              </a:rPr>
              <a:t> &lt;&lt; 12 &lt;&lt; " " &lt;&lt; </a:t>
            </a:r>
            <a:r>
              <a:rPr lang="en-US" altLang="zh-CN" sz="2000" b="1" dirty="0">
                <a:solidFill>
                  <a:srgbClr val="FF0000"/>
                </a:solidFill>
                <a:latin typeface="Consolas" panose="020B0609020204030204" pitchFamily="49" charset="0"/>
              </a:rPr>
              <a:t>hex</a:t>
            </a:r>
            <a:r>
              <a:rPr lang="en-US" altLang="zh-CN" sz="2000" b="1" dirty="0">
                <a:latin typeface="Consolas" panose="020B0609020204030204" pitchFamily="49" charset="0"/>
              </a:rPr>
              <a:t> &lt;&lt; 12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 </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八进制输出 </a:t>
            </a:r>
            <a:r>
              <a:rPr lang="en-US" altLang="zh-CN" sz="2000" b="1" dirty="0">
                <a:solidFill>
                  <a:schemeClr val="accent1"/>
                </a:solidFill>
                <a:latin typeface="Consolas" panose="020B0609020204030204" pitchFamily="49" charset="0"/>
              </a:rPr>
              <a:t>-&gt; 14</a:t>
            </a:r>
            <a:r>
              <a:rPr lang="zh-CN" altLang="en-US" sz="2000" b="1" dirty="0">
                <a:solidFill>
                  <a:schemeClr val="accent1"/>
                </a:solidFill>
                <a:latin typeface="Consolas" panose="020B0609020204030204" pitchFamily="49" charset="0"/>
              </a:rPr>
              <a:t>  十六进制输出 </a:t>
            </a:r>
            <a:r>
              <a:rPr lang="en-US" altLang="zh-CN" sz="2000" b="1" dirty="0">
                <a:solidFill>
                  <a:schemeClr val="accent1"/>
                </a:solidFill>
                <a:latin typeface="Consolas" panose="020B0609020204030204" pitchFamily="49" charset="0"/>
              </a:rPr>
              <a:t>-&gt; c</a:t>
            </a: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dec</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还原十进制</a:t>
            </a:r>
            <a:endParaRPr lang="en-US" altLang="zh-CN" sz="2000" b="1" dirty="0">
              <a:solidFill>
                <a:schemeClr val="accent1"/>
              </a:solidFill>
              <a:latin typeface="Consolas" panose="020B0609020204030204" pitchFamily="49" charset="0"/>
            </a:endParaRPr>
          </a:p>
          <a:p>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solidFill>
                  <a:srgbClr val="FF0000"/>
                </a:solidFill>
                <a:latin typeface="Consolas" panose="020B0609020204030204" pitchFamily="49" charset="0"/>
              </a:rPr>
              <a:t>setw</a:t>
            </a:r>
            <a:r>
              <a:rPr lang="en-US" altLang="zh-CN" sz="2000" b="1" dirty="0">
                <a:latin typeface="Consolas" panose="020B0609020204030204" pitchFamily="49" charset="0"/>
              </a:rPr>
              <a:t>(3) &lt;&lt; </a:t>
            </a:r>
            <a:r>
              <a:rPr lang="en-US" altLang="zh-CN" sz="2000" b="1" dirty="0" err="1">
                <a:solidFill>
                  <a:srgbClr val="FF0000"/>
                </a:solidFill>
                <a:latin typeface="Consolas" panose="020B0609020204030204" pitchFamily="49" charset="0"/>
              </a:rPr>
              <a:t>setfill</a:t>
            </a:r>
            <a:r>
              <a:rPr lang="en-US" altLang="zh-CN" sz="2000" b="1" dirty="0">
                <a:latin typeface="Consolas" panose="020B0609020204030204" pitchFamily="49" charset="0"/>
              </a:rPr>
              <a:t>('*') &lt;&lt; 5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a:t>
            </a:r>
            <a:r>
              <a:rPr lang="zh-CN" altLang="en-US" sz="2000" b="1" dirty="0">
                <a:solidFill>
                  <a:schemeClr val="accent1"/>
                </a:solidFill>
                <a:latin typeface="Consolas" panose="020B0609020204030204" pitchFamily="49" charset="0"/>
              </a:rPr>
              <a:t>设置对齐长度为</a:t>
            </a:r>
            <a:r>
              <a:rPr lang="en-US" altLang="zh-CN" sz="2000" b="1" dirty="0">
                <a:solidFill>
                  <a:schemeClr val="accent1"/>
                </a:solidFill>
                <a:latin typeface="Consolas" panose="020B0609020204030204" pitchFamily="49" charset="0"/>
              </a:rPr>
              <a:t>3</a:t>
            </a:r>
            <a:r>
              <a:rPr lang="zh-CN" altLang="en-US" sz="2000" b="1" dirty="0">
                <a:solidFill>
                  <a:schemeClr val="accent1"/>
                </a:solidFill>
                <a:latin typeface="Consolas" panose="020B0609020204030204" pitchFamily="49" charset="0"/>
              </a:rPr>
              <a:t>，对齐字符为</a:t>
            </a:r>
            <a:r>
              <a:rPr lang="en-US" altLang="zh-CN" sz="2000" b="1" dirty="0">
                <a:solidFill>
                  <a:schemeClr val="accent1"/>
                </a:solidFill>
                <a:latin typeface="Consolas" panose="020B0609020204030204" pitchFamily="49" charset="0"/>
              </a:rPr>
              <a:t>* -&gt; **5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格式化输出</a:t>
            </a:r>
          </a:p>
        </p:txBody>
      </p:sp>
      <p:sp>
        <p:nvSpPr>
          <p:cNvPr id="3" name="内容占位符 2"/>
          <p:cNvSpPr>
            <a:spLocks noGrp="1"/>
          </p:cNvSpPr>
          <p:nvPr>
            <p:ph idx="1"/>
          </p:nvPr>
        </p:nvSpPr>
        <p:spPr>
          <a:xfrm>
            <a:off x="628650" y="1628801"/>
            <a:ext cx="8047806" cy="2664296"/>
          </a:xfrm>
        </p:spPr>
        <p:txBody>
          <a:bodyPr/>
          <a:lstStyle/>
          <a:p>
            <a:r>
              <a:rPr lang="zh-CN" altLang="en-US" dirty="0"/>
              <a:t>以</a:t>
            </a:r>
            <a:r>
              <a:rPr lang="en-US" altLang="zh-CN" dirty="0" err="1"/>
              <a:t>setprecision</a:t>
            </a:r>
            <a:r>
              <a:rPr lang="zh-CN" altLang="en-US" dirty="0"/>
              <a:t>为例</a:t>
            </a:r>
            <a:endParaRPr lang="en-US" altLang="zh-CN" dirty="0"/>
          </a:p>
          <a:p>
            <a:pPr lvl="1"/>
            <a:r>
              <a:rPr lang="en-US" altLang="zh-CN" dirty="0" err="1"/>
              <a:t>cout</a:t>
            </a:r>
            <a:r>
              <a:rPr lang="en-US" altLang="zh-CN" dirty="0"/>
              <a:t> &lt;&lt; </a:t>
            </a:r>
            <a:r>
              <a:rPr lang="en-US" altLang="zh-CN" dirty="0" err="1"/>
              <a:t>setprecision</a:t>
            </a:r>
            <a:r>
              <a:rPr lang="en-US" altLang="zh-CN" dirty="0"/>
              <a:t>(2)</a:t>
            </a:r>
            <a:r>
              <a:rPr lang="ja-JP" altLang="en-US" dirty="0"/>
              <a:t> </a:t>
            </a:r>
            <a:r>
              <a:rPr lang="en-US" altLang="ja-JP" dirty="0"/>
              <a:t>&lt;&lt;</a:t>
            </a:r>
            <a:r>
              <a:rPr lang="ja-JP" altLang="en-US" dirty="0"/>
              <a:t> </a:t>
            </a:r>
            <a:r>
              <a:rPr lang="en-US" altLang="ja-JP" dirty="0"/>
              <a:t>1.05 &lt;&lt; </a:t>
            </a:r>
            <a:r>
              <a:rPr lang="en-US" altLang="ja-JP" dirty="0" err="1"/>
              <a:t>endl</a:t>
            </a:r>
            <a:r>
              <a:rPr lang="en-US" altLang="ja-JP" dirty="0"/>
              <a:t>;</a:t>
            </a:r>
          </a:p>
          <a:p>
            <a:pPr lvl="1"/>
            <a:r>
              <a:rPr lang="zh-CN" altLang="en-US" dirty="0"/>
              <a:t>保留</a:t>
            </a:r>
            <a:r>
              <a:rPr lang="en-US" altLang="zh-CN" dirty="0"/>
              <a:t>2</a:t>
            </a:r>
            <a:r>
              <a:rPr lang="zh-CN" altLang="en-US" dirty="0"/>
              <a:t>位精度，输出</a:t>
            </a:r>
            <a:r>
              <a:rPr lang="en-US" altLang="zh-CN" dirty="0"/>
              <a:t>1.1</a:t>
            </a:r>
          </a:p>
          <a:p>
            <a:r>
              <a:rPr lang="zh-CN" altLang="en-US" dirty="0"/>
              <a:t>如何实现？</a:t>
            </a:r>
            <a:endParaRPr lang="en-US" altLang="zh-CN" dirty="0"/>
          </a:p>
          <a:p>
            <a:pPr lvl="1"/>
            <a:r>
              <a:rPr lang="en-US" altLang="zh-CN" dirty="0"/>
              <a:t>C++</a:t>
            </a:r>
            <a:r>
              <a:rPr lang="zh-CN" altLang="en-US" dirty="0"/>
              <a:t>标准中未定义，不同编译器有自己的实现方式</a:t>
            </a:r>
            <a:endParaRPr lang="en-US" altLang="zh-CN" dirty="0"/>
          </a:p>
          <a:p>
            <a:pPr lvl="1"/>
            <a:r>
              <a:rPr lang="zh-CN" altLang="en-US" dirty="0"/>
              <a:t>一种实现方式的示例</a:t>
            </a:r>
            <a:endParaRPr lang="en-US" altLang="zh-CN" dirty="0"/>
          </a:p>
          <a:p>
            <a:pPr lvl="1"/>
            <a:endParaRPr lang="en-US" altLang="ja-JP"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17</a:t>
            </a:fld>
            <a:endParaRPr lang="en-US" altLang="zh-CN"/>
          </a:p>
        </p:txBody>
      </p:sp>
      <p:sp>
        <p:nvSpPr>
          <p:cNvPr id="5" name="文本框 4"/>
          <p:cNvSpPr txBox="1"/>
          <p:nvPr/>
        </p:nvSpPr>
        <p:spPr>
          <a:xfrm>
            <a:off x="1763688" y="4123997"/>
            <a:ext cx="6624736" cy="2616101"/>
          </a:xfrm>
          <a:prstGeom prst="rect">
            <a:avLst/>
          </a:prstGeom>
          <a:noFill/>
        </p:spPr>
        <p:txBody>
          <a:bodyPr wrap="square" rtlCol="0">
            <a:spAutoFit/>
          </a:bodyPr>
          <a:lstStyle/>
          <a:p>
            <a:r>
              <a:rPr lang="en-US" altLang="zh-CN" b="1" dirty="0">
                <a:latin typeface="Consolas" panose="020B0609020204030204" pitchFamily="49" charset="0"/>
              </a:rPr>
              <a:t>class </a:t>
            </a:r>
            <a:r>
              <a:rPr lang="en-US" altLang="zh-CN" b="1" dirty="0" err="1">
                <a:solidFill>
                  <a:srgbClr val="FF0000"/>
                </a:solidFill>
                <a:latin typeface="Consolas" panose="020B0609020204030204" pitchFamily="49" charset="0"/>
              </a:rPr>
              <a:t>setprecision</a:t>
            </a:r>
            <a:endParaRPr lang="en-US" altLang="zh-CN" b="1" dirty="0">
              <a:solidFill>
                <a:srgbClr val="FF0000"/>
              </a:solidFill>
              <a:latin typeface="Consolas" panose="020B0609020204030204" pitchFamily="49" charset="0"/>
            </a:endParaRPr>
          </a:p>
          <a:p>
            <a:r>
              <a:rPr lang="en-US" altLang="zh-CN" b="1" dirty="0">
                <a:latin typeface="Consolas" panose="020B0609020204030204" pitchFamily="49" charset="0"/>
              </a:rPr>
              <a:t>{</a:t>
            </a:r>
          </a:p>
          <a:p>
            <a:r>
              <a:rPr lang="en-US" altLang="zh-CN" b="1" dirty="0">
                <a:latin typeface="Consolas" panose="020B0609020204030204" pitchFamily="49" charset="0"/>
              </a:rPr>
              <a:t>private:</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t>
            </a:r>
            <a:r>
              <a:rPr lang="en-US" altLang="zh-CN" b="1" dirty="0">
                <a:solidFill>
                  <a:srgbClr val="FF0000"/>
                </a:solidFill>
                <a:latin typeface="Consolas" panose="020B0609020204030204" pitchFamily="49" charset="0"/>
              </a:rPr>
              <a:t>precision</a:t>
            </a:r>
            <a:r>
              <a:rPr lang="en-US" altLang="zh-CN" b="1" dirty="0">
                <a:latin typeface="Consolas" panose="020B0609020204030204" pitchFamily="49" charset="0"/>
              </a:rPr>
              <a:t>;</a:t>
            </a:r>
          </a:p>
          <a:p>
            <a:r>
              <a:rPr lang="en-US" altLang="zh-CN" b="1" dirty="0">
                <a:latin typeface="Consolas" panose="020B0609020204030204" pitchFamily="49" charset="0"/>
              </a:rPr>
              <a:t>public:</a:t>
            </a:r>
          </a:p>
          <a:p>
            <a:r>
              <a:rPr lang="en-US" altLang="zh-CN" b="1" dirty="0">
                <a:latin typeface="Consolas" panose="020B0609020204030204" pitchFamily="49" charset="0"/>
              </a:rPr>
              <a:t>	</a:t>
            </a:r>
            <a:r>
              <a:rPr lang="en-US" altLang="zh-CN" b="1" dirty="0" err="1">
                <a:latin typeface="Consolas" panose="020B0609020204030204" pitchFamily="49" charset="0"/>
              </a:rPr>
              <a:t>setprecision</a:t>
            </a:r>
            <a:r>
              <a:rPr lang="en-US" altLang="zh-CN" b="1" dirty="0">
                <a:latin typeface="Consolas" panose="020B0609020204030204" pitchFamily="49" charset="0"/>
              </a:rPr>
              <a:t>(</a:t>
            </a:r>
            <a:r>
              <a:rPr lang="en-US" altLang="zh-CN" b="1" dirty="0" err="1">
                <a:latin typeface="Consolas" panose="020B0609020204030204" pitchFamily="49" charset="0"/>
              </a:rPr>
              <a:t>int</a:t>
            </a:r>
            <a:r>
              <a:rPr lang="en-US" altLang="zh-CN" b="1" dirty="0">
                <a:latin typeface="Consolas" panose="020B0609020204030204" pitchFamily="49" charset="0"/>
              </a:rPr>
              <a:t> p) : precision(p) {}</a:t>
            </a:r>
          </a:p>
          <a:p>
            <a:r>
              <a:rPr lang="en-US" altLang="zh-CN" b="1" dirty="0">
                <a:latin typeface="Consolas" panose="020B0609020204030204" pitchFamily="49" charset="0"/>
              </a:rPr>
              <a:t>	</a:t>
            </a:r>
            <a:r>
              <a:rPr lang="en-US" altLang="zh-CN" b="1" dirty="0">
                <a:solidFill>
                  <a:srgbClr val="FF0000"/>
                </a:solidFill>
                <a:latin typeface="Consolas" panose="020B0609020204030204" pitchFamily="49" charset="0"/>
              </a:rPr>
              <a:t>friend class </a:t>
            </a:r>
            <a:r>
              <a:rPr lang="en-US" altLang="zh-CN" b="1" dirty="0" err="1">
                <a:solidFill>
                  <a:srgbClr val="FF0000"/>
                </a:solidFill>
                <a:latin typeface="Consolas" panose="020B0609020204030204" pitchFamily="49" charset="0"/>
              </a:rPr>
              <a:t>ostream</a:t>
            </a:r>
            <a:r>
              <a:rPr lang="en-US" altLang="zh-CN" b="1" dirty="0">
                <a:solidFill>
                  <a:srgbClr val="FF0000"/>
                </a:solidFill>
                <a:latin typeface="Consolas" panose="020B0609020204030204" pitchFamily="49" charset="0"/>
              </a:rPr>
              <a:t>;</a:t>
            </a:r>
          </a:p>
          <a:p>
            <a:r>
              <a:rPr lang="en-US" altLang="zh-CN" b="1" dirty="0">
                <a:latin typeface="Consolas" panose="020B0609020204030204" pitchFamily="49" charset="0"/>
              </a:rPr>
              <a:t>};</a:t>
            </a:r>
          </a:p>
          <a:p>
            <a:r>
              <a:rPr lang="en-US" altLang="zh-CN" sz="2000" b="1" dirty="0">
                <a:solidFill>
                  <a:srgbClr val="008000"/>
                </a:solidFill>
                <a:latin typeface="Kaiti SC" panose="02010600040101010101" pitchFamily="2" charset="-122"/>
                <a:ea typeface="Kaiti SC" panose="02010600040101010101" pitchFamily="2" charset="-122"/>
              </a:rPr>
              <a:t>// </a:t>
            </a:r>
            <a:r>
              <a:rPr lang="en-US" altLang="zh-CN" sz="2000" b="1" dirty="0" err="1">
                <a:solidFill>
                  <a:srgbClr val="008000"/>
                </a:solidFill>
                <a:latin typeface="Kaiti SC" panose="02010600040101010101" pitchFamily="2" charset="-122"/>
                <a:ea typeface="Kaiti SC" panose="02010600040101010101" pitchFamily="2" charset="-122"/>
              </a:rPr>
              <a:t>setprecision</a:t>
            </a:r>
            <a:r>
              <a:rPr lang="en-US" altLang="zh-CN" sz="2000" b="1" dirty="0">
                <a:solidFill>
                  <a:srgbClr val="008000"/>
                </a:solidFill>
                <a:latin typeface="Kaiti SC" panose="02010600040101010101" pitchFamily="2" charset="-122"/>
                <a:ea typeface="Kaiti SC" panose="02010600040101010101" pitchFamily="2" charset="-122"/>
              </a:rPr>
              <a:t>(2)</a:t>
            </a:r>
            <a:r>
              <a:rPr lang="zh-CN" altLang="en-US" sz="2000" b="1" dirty="0">
                <a:solidFill>
                  <a:srgbClr val="008000"/>
                </a:solidFill>
                <a:latin typeface="Kaiti SC" panose="02010600040101010101" pitchFamily="2" charset="-122"/>
                <a:ea typeface="Kaiti SC" panose="02010600040101010101" pitchFamily="2" charset="-122"/>
              </a:rPr>
              <a:t> 是一个类的对象</a:t>
            </a:r>
            <a:endParaRPr lang="zh-CN" altLang="en-US" b="1" dirty="0">
              <a:solidFill>
                <a:srgbClr val="008000"/>
              </a:solidFill>
              <a:latin typeface="Kaiti SC" panose="02010600040101010101" pitchFamily="2" charset="-122"/>
              <a:ea typeface="Kaiti SC"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nsolas" panose="020B0609020204030204" pitchFamily="49" charset="0"/>
              </a:rPr>
              <a:t>流操纵算子</a:t>
            </a:r>
            <a:r>
              <a:rPr lang="en-US" altLang="zh-CN" sz="3200" dirty="0"/>
              <a:t>(stream manipulator)</a:t>
            </a:r>
            <a:endParaRPr lang="zh-CN" altLang="en-US" dirty="0"/>
          </a:p>
        </p:txBody>
      </p:sp>
      <p:sp>
        <p:nvSpPr>
          <p:cNvPr id="3" name="内容占位符 2"/>
          <p:cNvSpPr>
            <a:spLocks noGrp="1"/>
          </p:cNvSpPr>
          <p:nvPr>
            <p:ph idx="1"/>
          </p:nvPr>
        </p:nvSpPr>
        <p:spPr>
          <a:xfrm>
            <a:off x="5419862" y="1844824"/>
            <a:ext cx="3056804" cy="4439703"/>
          </a:xfrm>
        </p:spPr>
        <p:txBody>
          <a:bodyPr/>
          <a:lstStyle/>
          <a:p>
            <a:r>
              <a:rPr lang="zh-CN" altLang="en-US" dirty="0"/>
              <a:t>借助辅助类，</a:t>
            </a:r>
            <a:br>
              <a:rPr lang="en-US" altLang="zh-CN" dirty="0"/>
            </a:br>
            <a:r>
              <a:rPr lang="zh-CN" altLang="en-US" dirty="0"/>
              <a:t>设置成员变量</a:t>
            </a:r>
            <a:endParaRPr lang="en-US" altLang="zh-CN" dirty="0"/>
          </a:p>
          <a:p>
            <a:r>
              <a:rPr lang="zh-CN" altLang="en-US" dirty="0"/>
              <a:t>这种类叫</a:t>
            </a:r>
            <a:br>
              <a:rPr lang="en-US" altLang="zh-CN" dirty="0"/>
            </a:br>
            <a:r>
              <a:rPr lang="zh-CN" altLang="en-US" dirty="0"/>
              <a:t>流操纵算子</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18</a:t>
            </a:fld>
            <a:endParaRPr lang="en-US" altLang="zh-CN" dirty="0"/>
          </a:p>
        </p:txBody>
      </p:sp>
      <p:sp>
        <p:nvSpPr>
          <p:cNvPr id="5" name="文本框 4"/>
          <p:cNvSpPr txBox="1"/>
          <p:nvPr/>
        </p:nvSpPr>
        <p:spPr>
          <a:xfrm>
            <a:off x="395536" y="1700808"/>
            <a:ext cx="5620578" cy="5078313"/>
          </a:xfrm>
          <a:prstGeom prst="rect">
            <a:avLst/>
          </a:prstGeom>
          <a:noFill/>
        </p:spPr>
        <p:txBody>
          <a:bodyPr wrap="none" rtlCol="0">
            <a:spAutoFit/>
          </a:bodyPr>
          <a:lstStyle/>
          <a:p>
            <a:r>
              <a:rPr lang="en-US" altLang="zh-CN" sz="2000" b="1" dirty="0">
                <a:latin typeface="Consolas" panose="020B0609020204030204" pitchFamily="49" charset="0"/>
              </a:rPr>
              <a:t>class </a:t>
            </a:r>
            <a:r>
              <a:rPr lang="en-US" altLang="zh-CN" sz="2000" b="1" dirty="0" err="1">
                <a:latin typeface="Consolas" panose="020B0609020204030204" pitchFamily="49" charset="0"/>
              </a:rPr>
              <a:t>ostream</a:t>
            </a:r>
            <a:endParaRPr lang="en-US" altLang="zh-CN" sz="2000" b="1" dirty="0">
              <a:latin typeface="Consolas" panose="020B0609020204030204" pitchFamily="49" charset="0"/>
            </a:endParaRPr>
          </a:p>
          <a:p>
            <a:r>
              <a:rPr lang="en-US" altLang="zh-CN" sz="2000" b="1" dirty="0">
                <a:latin typeface="Consolas" panose="020B0609020204030204" pitchFamily="49" charset="0"/>
              </a:rPr>
              <a:t>{</a:t>
            </a:r>
          </a:p>
          <a:p>
            <a:r>
              <a:rPr lang="en-US" altLang="zh-CN" sz="2000" b="1" dirty="0">
                <a:latin typeface="Consolas" panose="020B0609020204030204" pitchFamily="49" charset="0"/>
              </a:rPr>
              <a:t>private:</a:t>
            </a:r>
          </a:p>
          <a:p>
            <a:r>
              <a:rPr lang="en-US" altLang="zh-CN" sz="2000" b="1" dirty="0">
                <a:latin typeface="Consolas" panose="020B0609020204030204" pitchFamily="49" charset="0"/>
              </a:rPr>
              <a:t>	</a:t>
            </a:r>
            <a:r>
              <a:rPr lang="en-US" altLang="zh-CN" sz="2000" b="1" dirty="0" err="1">
                <a:latin typeface="Consolas" panose="020B0609020204030204" pitchFamily="49" charset="0"/>
              </a:rPr>
              <a:t>int</a:t>
            </a:r>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precision</a:t>
            </a:r>
            <a:r>
              <a:rPr lang="en-US" altLang="zh-CN" sz="2000" b="1" dirty="0">
                <a:latin typeface="Consolas" panose="020B0609020204030204" pitchFamily="49" charset="0"/>
              </a:rPr>
              <a:t>; </a:t>
            </a:r>
            <a:r>
              <a:rPr lang="en-US" altLang="zh-CN" sz="2000" b="1" dirty="0">
                <a:solidFill>
                  <a:schemeClr val="accent1"/>
                </a:solidFill>
                <a:latin typeface="Consolas" panose="020B0609020204030204" pitchFamily="49" charset="0"/>
              </a:rPr>
              <a:t>//</a:t>
            </a:r>
            <a:r>
              <a:rPr lang="zh-CN" altLang="en-US" sz="2000" b="1" dirty="0">
                <a:solidFill>
                  <a:schemeClr val="accent1"/>
                </a:solidFill>
                <a:latin typeface="Consolas" panose="020B0609020204030204" pitchFamily="49" charset="0"/>
              </a:rPr>
              <a:t>记录流的状态</a:t>
            </a:r>
            <a:endParaRPr lang="en-US" altLang="zh-CN" sz="2000" b="1" dirty="0">
              <a:solidFill>
                <a:schemeClr val="accent1"/>
              </a:solidFill>
              <a:latin typeface="Consolas" panose="020B0609020204030204" pitchFamily="49" charset="0"/>
            </a:endParaRPr>
          </a:p>
          <a:p>
            <a:r>
              <a:rPr lang="en-US" altLang="zh-CN" sz="2000" b="1" dirty="0">
                <a:latin typeface="Consolas" panose="020B0609020204030204" pitchFamily="49" charset="0"/>
              </a:rPr>
              <a:t>public:</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ostream</a:t>
            </a:r>
            <a:r>
              <a:rPr lang="en-US" altLang="zh-CN" sz="2000" b="1" dirty="0">
                <a:latin typeface="Consolas" panose="020B0609020204030204" pitchFamily="49" charset="0"/>
              </a:rPr>
              <a:t>&amp; </a:t>
            </a:r>
            <a:r>
              <a:rPr lang="en-US" altLang="zh-CN" sz="2000" b="1" dirty="0">
                <a:solidFill>
                  <a:srgbClr val="FF0000"/>
                </a:solidFill>
                <a:latin typeface="Consolas" panose="020B0609020204030204" pitchFamily="49" charset="0"/>
              </a:rPr>
              <a:t>operator</a:t>
            </a:r>
            <a:r>
              <a:rPr lang="en-US" altLang="zh-CN" sz="2000" b="1" dirty="0">
                <a:latin typeface="Consolas" panose="020B0609020204030204" pitchFamily="49" charset="0"/>
              </a:rPr>
              <a:t>&lt;&lt;</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const</a:t>
            </a:r>
            <a:r>
              <a:rPr lang="en-US" altLang="zh-CN" sz="2000" b="1" dirty="0">
                <a:latin typeface="Consolas" panose="020B0609020204030204" pitchFamily="49" charset="0"/>
              </a:rPr>
              <a:t> </a:t>
            </a:r>
            <a:r>
              <a:rPr lang="en-US" altLang="zh-CN" sz="2000" b="1" dirty="0" err="1">
                <a:latin typeface="Consolas" panose="020B0609020204030204" pitchFamily="49" charset="0"/>
              </a:rPr>
              <a:t>setprecision</a:t>
            </a:r>
            <a:r>
              <a:rPr lang="en-US" altLang="zh-CN" sz="2000" b="1" dirty="0">
                <a:latin typeface="Consolas" panose="020B0609020204030204" pitchFamily="49" charset="0"/>
              </a:rPr>
              <a:t> &amp;m) {</a:t>
            </a:r>
          </a:p>
          <a:p>
            <a:r>
              <a:rPr lang="en-US" altLang="zh-CN" sz="2000" b="1" dirty="0">
                <a:latin typeface="Consolas" panose="020B0609020204030204" pitchFamily="49" charset="0"/>
              </a:rPr>
              <a:t>		</a:t>
            </a:r>
            <a:r>
              <a:rPr lang="en-US" altLang="zh-CN" sz="2000" b="1" dirty="0">
                <a:solidFill>
                  <a:srgbClr val="FF0000"/>
                </a:solidFill>
                <a:latin typeface="Consolas" panose="020B0609020204030204" pitchFamily="49" charset="0"/>
              </a:rPr>
              <a:t>precision</a:t>
            </a:r>
            <a:r>
              <a:rPr lang="en-US" altLang="zh-CN" sz="2000" b="1" dirty="0">
                <a:latin typeface="Consolas" panose="020B0609020204030204" pitchFamily="49" charset="0"/>
              </a:rPr>
              <a:t> = </a:t>
            </a:r>
            <a:r>
              <a:rPr lang="en-US" altLang="zh-CN" sz="2000" b="1" dirty="0" err="1">
                <a:solidFill>
                  <a:srgbClr val="FF0000"/>
                </a:solidFill>
                <a:latin typeface="Consolas" panose="020B0609020204030204" pitchFamily="49" charset="0"/>
              </a:rPr>
              <a:t>m.precision</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*this;</a:t>
            </a:r>
          </a:p>
          <a:p>
            <a:r>
              <a:rPr lang="en-US" altLang="zh-CN" sz="2000" b="1" dirty="0">
                <a:latin typeface="Consolas" panose="020B0609020204030204" pitchFamily="49" charset="0"/>
              </a:rPr>
              <a:t>	}</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a:t>
            </a:r>
          </a:p>
          <a:p>
            <a:endParaRPr lang="en-US" altLang="zh-CN" sz="3200" b="1" dirty="0">
              <a:latin typeface="Consolas" panose="020B0609020204030204" pitchFamily="49" charset="0"/>
            </a:endParaRPr>
          </a:p>
          <a:p>
            <a:r>
              <a:rPr lang="en-US" altLang="zh-CN" sz="2400" b="1" dirty="0">
                <a:solidFill>
                  <a:srgbClr val="3A536D"/>
                </a:solidFill>
                <a:latin typeface="Consolas" panose="020B0609020204030204" pitchFamily="49" charset="0"/>
              </a:rPr>
              <a:t>	</a:t>
            </a:r>
            <a:r>
              <a:rPr lang="en-US" altLang="zh-CN" sz="2400" b="1" dirty="0" err="1">
                <a:solidFill>
                  <a:srgbClr val="3A536D"/>
                </a:solidFill>
                <a:latin typeface="Consolas" panose="020B0609020204030204" pitchFamily="49" charset="0"/>
              </a:rPr>
              <a:t>cout</a:t>
            </a:r>
            <a:r>
              <a:rPr lang="en-US" altLang="zh-CN" sz="2400" b="1" dirty="0">
                <a:solidFill>
                  <a:srgbClr val="3A536D"/>
                </a:solidFill>
                <a:latin typeface="Consolas" panose="020B0609020204030204" pitchFamily="49" charset="0"/>
              </a:rPr>
              <a:t> &lt;&lt; </a:t>
            </a:r>
            <a:r>
              <a:rPr lang="en-US" altLang="zh-CN" sz="2400" b="1" dirty="0" err="1">
                <a:solidFill>
                  <a:srgbClr val="3A536D"/>
                </a:solidFill>
                <a:latin typeface="Consolas" panose="020B0609020204030204" pitchFamily="49" charset="0"/>
              </a:rPr>
              <a:t>setprecision</a:t>
            </a:r>
            <a:r>
              <a:rPr lang="en-US" altLang="zh-CN" sz="2400" b="1" dirty="0">
                <a:solidFill>
                  <a:srgbClr val="3A536D"/>
                </a:solidFill>
                <a:latin typeface="Consolas" panose="020B0609020204030204" pitchFamily="49" charset="0"/>
              </a:rPr>
              <a:t>(2);</a:t>
            </a:r>
            <a:r>
              <a:rPr lang="zh-CN" altLang="en-US" sz="2400" b="1" dirty="0">
                <a:solidFill>
                  <a:srgbClr val="3A536D"/>
                </a:solidFill>
                <a:latin typeface="Consolas" panose="020B0609020204030204" pitchFamily="49" charset="0"/>
              </a:rPr>
              <a:t> </a:t>
            </a:r>
            <a:endParaRPr lang="en-US" altLang="zh-CN" sz="2400" b="1" dirty="0">
              <a:solidFill>
                <a:srgbClr val="3A536D"/>
              </a:solidFill>
              <a:latin typeface="Consolas" panose="020B0609020204030204" pitchFamily="49" charset="0"/>
            </a:endParaRPr>
          </a:p>
          <a:p>
            <a:r>
              <a:rPr lang="zh-CN" altLang="en-US" sz="2400" b="1" dirty="0">
                <a:solidFill>
                  <a:srgbClr val="3A536D"/>
                </a:solidFill>
                <a:latin typeface="Consolas" panose="020B0609020204030204" pitchFamily="49" charset="0"/>
                <a:ea typeface="Kaiti SC" panose="02010600040101010101" pitchFamily="2" charset="-122"/>
              </a:rPr>
              <a:t>   </a:t>
            </a:r>
            <a:r>
              <a:rPr lang="en-US" altLang="zh-CN" sz="2400" b="1" dirty="0">
                <a:solidFill>
                  <a:srgbClr val="008000"/>
                </a:solidFill>
                <a:latin typeface="Kaiti SC" panose="02010600040101010101" pitchFamily="2" charset="-122"/>
                <a:ea typeface="Kaiti SC" panose="02010600040101010101" pitchFamily="2" charset="-122"/>
              </a:rPr>
              <a:t>// </a:t>
            </a:r>
            <a:r>
              <a:rPr lang="en-US" altLang="zh-CN" sz="2400" b="1" dirty="0" err="1">
                <a:solidFill>
                  <a:srgbClr val="008000"/>
                </a:solidFill>
                <a:latin typeface="Kaiti SC" panose="02010600040101010101" pitchFamily="2" charset="-122"/>
                <a:ea typeface="Kaiti SC" panose="02010600040101010101" pitchFamily="2" charset="-122"/>
              </a:rPr>
              <a:t>setprecision</a:t>
            </a:r>
            <a:r>
              <a:rPr lang="en-US" altLang="zh-CN" sz="2400" b="1" dirty="0">
                <a:solidFill>
                  <a:srgbClr val="008000"/>
                </a:solidFill>
                <a:latin typeface="Kaiti SC" panose="02010600040101010101" pitchFamily="2" charset="-122"/>
                <a:ea typeface="Kaiti SC" panose="02010600040101010101" pitchFamily="2" charset="-122"/>
              </a:rPr>
              <a:t>(2)</a:t>
            </a:r>
            <a:r>
              <a:rPr lang="zh-CN" altLang="en-US" sz="2400" b="1" dirty="0">
                <a:solidFill>
                  <a:srgbClr val="008000"/>
                </a:solidFill>
                <a:latin typeface="Kaiti SC" panose="02010600040101010101" pitchFamily="2" charset="-122"/>
                <a:ea typeface="Kaiti SC" panose="02010600040101010101" pitchFamily="2" charset="-122"/>
              </a:rPr>
              <a:t> 是一个类的对象</a:t>
            </a:r>
          </a:p>
          <a:p>
            <a:endParaRPr lang="zh-CN" altLang="en-US" sz="2400" b="1" dirty="0">
              <a:solidFill>
                <a:srgbClr val="3A536D"/>
              </a:solidFill>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流操纵算子：</a:t>
            </a:r>
            <a:r>
              <a:rPr lang="en-US" altLang="zh-CN" dirty="0" err="1"/>
              <a:t>endl</a:t>
            </a:r>
            <a:endParaRPr lang="zh-CN" altLang="en-US" dirty="0"/>
          </a:p>
        </p:txBody>
      </p:sp>
      <p:sp>
        <p:nvSpPr>
          <p:cNvPr id="3" name="内容占位符 2"/>
          <p:cNvSpPr>
            <a:spLocks noGrp="1"/>
          </p:cNvSpPr>
          <p:nvPr>
            <p:ph idx="1"/>
          </p:nvPr>
        </p:nvSpPr>
        <p:spPr>
          <a:xfrm>
            <a:off x="662984" y="1295221"/>
            <a:ext cx="8047806" cy="5322710"/>
          </a:xfrm>
        </p:spPr>
        <p:txBody>
          <a:bodyPr/>
          <a:lstStyle/>
          <a:p>
            <a:r>
              <a:rPr lang="en-US" altLang="zh-CN" dirty="0"/>
              <a:t>C++</a:t>
            </a:r>
            <a:r>
              <a:rPr lang="zh-CN" altLang="en-US" dirty="0"/>
              <a:t>标准中</a:t>
            </a:r>
            <a:r>
              <a:rPr lang="en-US" altLang="zh-CN" dirty="0" err="1"/>
              <a:t>endl</a:t>
            </a:r>
            <a:r>
              <a:rPr lang="zh-CN" altLang="en-US" dirty="0"/>
              <a:t>的声明</a:t>
            </a:r>
            <a:endParaRPr lang="en-US" altLang="zh-CN" dirty="0"/>
          </a:p>
          <a:p>
            <a:pPr lvl="1"/>
            <a:r>
              <a:rPr lang="en-US" altLang="zh-CN" dirty="0" err="1"/>
              <a:t>ostream</a:t>
            </a:r>
            <a:r>
              <a:rPr lang="en-US" altLang="zh-CN" dirty="0"/>
              <a:t>&amp; </a:t>
            </a:r>
            <a:r>
              <a:rPr lang="en-US" altLang="zh-CN" dirty="0" err="1"/>
              <a:t>endl</a:t>
            </a:r>
            <a:r>
              <a:rPr lang="en-US" altLang="zh-CN" dirty="0"/>
              <a:t>(</a:t>
            </a:r>
            <a:r>
              <a:rPr lang="en-US" altLang="zh-CN" dirty="0" err="1"/>
              <a:t>ostream</a:t>
            </a:r>
            <a:r>
              <a:rPr lang="en-US" altLang="zh-CN" dirty="0"/>
              <a:t>&amp; </a:t>
            </a:r>
            <a:r>
              <a:rPr lang="en-US" altLang="zh-CN" dirty="0" err="1"/>
              <a:t>os</a:t>
            </a:r>
            <a:r>
              <a:rPr lang="en-US" altLang="zh-CN" dirty="0"/>
              <a:t>);</a:t>
            </a:r>
          </a:p>
          <a:p>
            <a:r>
              <a:rPr lang="en-US" altLang="zh-CN" dirty="0" err="1"/>
              <a:t>endl</a:t>
            </a:r>
            <a:r>
              <a:rPr lang="zh-CN" altLang="en-US" dirty="0"/>
              <a:t>是一个函数</a:t>
            </a:r>
            <a:endParaRPr lang="en-US" altLang="zh-CN" dirty="0"/>
          </a:p>
          <a:p>
            <a:pPr lvl="1"/>
            <a:r>
              <a:rPr lang="zh-CN" altLang="en-US" dirty="0"/>
              <a:t>等同于输出</a:t>
            </a:r>
            <a:r>
              <a:rPr lang="en-US" altLang="zh-CN" dirty="0"/>
              <a:t>'\n'</a:t>
            </a:r>
            <a:r>
              <a:rPr lang="zh-CN" altLang="en-US" dirty="0"/>
              <a:t>，再清空缓冲区 </a:t>
            </a:r>
            <a:r>
              <a:rPr lang="en-US" altLang="zh-CN" dirty="0" err="1"/>
              <a:t>os.flush</a:t>
            </a:r>
            <a:r>
              <a:rPr lang="en-US" altLang="zh-CN" dirty="0"/>
              <a:t>()</a:t>
            </a:r>
          </a:p>
          <a:p>
            <a:pPr lvl="1"/>
            <a:endParaRPr lang="en-US" altLang="zh-CN" dirty="0"/>
          </a:p>
          <a:p>
            <a:pPr lvl="1"/>
            <a:endParaRPr lang="en-US" altLang="zh-CN" dirty="0"/>
          </a:p>
          <a:p>
            <a:pPr lvl="1"/>
            <a:endParaRPr lang="en-US" altLang="zh-CN" dirty="0"/>
          </a:p>
          <a:p>
            <a:pPr lvl="1"/>
            <a:endParaRPr lang="en-US" altLang="zh-CN" dirty="0"/>
          </a:p>
          <a:p>
            <a:pPr lvl="1"/>
            <a:r>
              <a:rPr lang="zh-CN" altLang="en-US" dirty="0"/>
              <a:t>可以调用 </a:t>
            </a:r>
            <a:r>
              <a:rPr lang="en-US" altLang="zh-CN" dirty="0" err="1"/>
              <a:t>endl</a:t>
            </a:r>
            <a:r>
              <a:rPr lang="en-US" altLang="zh-CN" dirty="0"/>
              <a:t>(</a:t>
            </a:r>
            <a:r>
              <a:rPr lang="en-US" altLang="zh-CN" dirty="0" err="1"/>
              <a:t>cout</a:t>
            </a:r>
            <a:r>
              <a:rPr lang="en-US" altLang="zh-CN" dirty="0"/>
              <a:t>);</a:t>
            </a:r>
          </a:p>
          <a:p>
            <a:r>
              <a:rPr lang="zh-CN" altLang="en-US" dirty="0"/>
              <a:t>缓冲区</a:t>
            </a:r>
            <a:endParaRPr lang="en-US" altLang="zh-CN" dirty="0"/>
          </a:p>
          <a:p>
            <a:pPr lvl="1"/>
            <a:r>
              <a:rPr lang="zh-CN" altLang="en-US" dirty="0"/>
              <a:t>目的是减少外部读写次数</a:t>
            </a:r>
            <a:endParaRPr lang="en-US" altLang="zh-CN" dirty="0"/>
          </a:p>
          <a:p>
            <a:pPr lvl="1"/>
            <a:r>
              <a:rPr lang="zh-CN" altLang="en-US" dirty="0"/>
              <a:t>写文件时，只有清空缓冲区或关闭文件才能保证内容正确写入</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19</a:t>
            </a:fld>
            <a:endParaRPr lang="en-US" altLang="zh-CN"/>
          </a:p>
        </p:txBody>
      </p:sp>
      <p:sp>
        <p:nvSpPr>
          <p:cNvPr id="5" name="文本框 4"/>
          <p:cNvSpPr txBox="1"/>
          <p:nvPr/>
        </p:nvSpPr>
        <p:spPr>
          <a:xfrm>
            <a:off x="1856280" y="3021920"/>
            <a:ext cx="6624736" cy="1631216"/>
          </a:xfrm>
          <a:prstGeom prst="rect">
            <a:avLst/>
          </a:prstGeom>
          <a:noFill/>
        </p:spPr>
        <p:txBody>
          <a:bodyPr wrap="square" rtlCol="0">
            <a:spAutoFit/>
          </a:bodyPr>
          <a:lstStyle/>
          <a:p>
            <a:r>
              <a:rPr lang="en-US" altLang="zh-CN" sz="2000" b="1" dirty="0" err="1">
                <a:solidFill>
                  <a:srgbClr val="FF0000"/>
                </a:solidFill>
                <a:latin typeface="Consolas" panose="020B0609020204030204" pitchFamily="49" charset="0"/>
              </a:rPr>
              <a:t>ostream</a:t>
            </a:r>
            <a:r>
              <a:rPr lang="en-US" altLang="zh-CN" sz="2000" b="1" dirty="0">
                <a:solidFill>
                  <a:srgbClr val="FF0000"/>
                </a:solidFill>
                <a:latin typeface="Consolas" panose="020B0609020204030204" pitchFamily="49" charset="0"/>
              </a:rPr>
              <a:t>&amp;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r>
              <a:rPr lang="en-US" altLang="zh-CN" sz="2000" b="1" dirty="0" err="1">
                <a:solidFill>
                  <a:srgbClr val="FF0000"/>
                </a:solidFill>
                <a:latin typeface="Consolas" panose="020B0609020204030204" pitchFamily="49" charset="0"/>
              </a:rPr>
              <a:t>ostream</a:t>
            </a:r>
            <a:r>
              <a:rPr lang="en-US" altLang="zh-CN" sz="2000" b="1" dirty="0">
                <a:solidFill>
                  <a:srgbClr val="FF0000"/>
                </a:solidFill>
                <a:latin typeface="Consolas" panose="020B0609020204030204" pitchFamily="49" charset="0"/>
              </a:rPr>
              <a:t>&amp; </a:t>
            </a:r>
            <a:r>
              <a:rPr lang="en-US" altLang="zh-CN" sz="2000" b="1" dirty="0" err="1">
                <a:latin typeface="Consolas" panose="020B0609020204030204" pitchFamily="49" charset="0"/>
              </a:rPr>
              <a:t>os</a:t>
            </a:r>
            <a:r>
              <a:rPr lang="en-US" altLang="zh-CN" sz="2000" b="1" dirty="0">
                <a:latin typeface="Consolas" panose="020B0609020204030204" pitchFamily="49" charset="0"/>
              </a:rPr>
              <a:t>) {</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os.put</a:t>
            </a:r>
            <a:r>
              <a:rPr lang="en-US" altLang="zh-CN" sz="2000" b="1" dirty="0">
                <a:latin typeface="Consolas" panose="020B0609020204030204" pitchFamily="49" charset="0"/>
              </a:rPr>
              <a:t>('\n');</a:t>
            </a:r>
          </a:p>
          <a:p>
            <a:r>
              <a:rPr lang="en-US" altLang="zh-CN" sz="2000" b="1" dirty="0">
                <a:latin typeface="Consolas" panose="020B0609020204030204" pitchFamily="49" charset="0"/>
              </a:rPr>
              <a:t>	</a:t>
            </a:r>
            <a:r>
              <a:rPr lang="en-US" altLang="zh-CN" sz="2000" b="1" dirty="0" err="1">
                <a:latin typeface="Consolas" panose="020B0609020204030204" pitchFamily="49" charset="0"/>
              </a:rPr>
              <a:t>os.</a:t>
            </a:r>
            <a:r>
              <a:rPr lang="en-US" altLang="zh-CN" sz="2000" b="1" dirty="0" err="1">
                <a:solidFill>
                  <a:srgbClr val="FF0000"/>
                </a:solidFill>
                <a:latin typeface="Consolas" panose="020B0609020204030204" pitchFamily="49" charset="0"/>
              </a:rPr>
              <a:t>flush</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a:t>
            </a:r>
            <a:r>
              <a:rPr lang="en-US" altLang="zh-CN" sz="2000" b="1" dirty="0" err="1">
                <a:latin typeface="Consolas" panose="020B0609020204030204" pitchFamily="49" charset="0"/>
              </a:rPr>
              <a:t>os</a:t>
            </a:r>
            <a:r>
              <a:rPr lang="en-US" altLang="zh-CN" sz="2000" b="1" dirty="0">
                <a:latin typeface="Consolas" panose="020B0609020204030204" pitchFamily="49" charset="0"/>
              </a:rPr>
              <a:t>;</a:t>
            </a:r>
          </a:p>
          <a:p>
            <a:r>
              <a:rPr lang="en-US" altLang="zh-CN" sz="2000" b="1" dirty="0">
                <a:latin typeface="Consolas" panose="020B0609020204030204" pitchFamily="49" charset="0"/>
              </a:rPr>
              <a:t>}</a:t>
            </a:r>
          </a:p>
        </p:txBody>
      </p:sp>
      <p:sp>
        <p:nvSpPr>
          <p:cNvPr id="6" name="圆角矩形 5"/>
          <p:cNvSpPr/>
          <p:nvPr/>
        </p:nvSpPr>
        <p:spPr>
          <a:xfrm>
            <a:off x="1403648" y="3029306"/>
            <a:ext cx="4882802" cy="1557596"/>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fontAlgn="base">
              <a:spcAft>
                <a:spcPct val="0"/>
              </a:spcAft>
            </a:pPr>
            <a:r>
              <a:rPr lang="zh-CN" altLang="en-US" b="1" dirty="0">
                <a:latin typeface="微软雅黑" panose="020B0503020204020204" pitchFamily="34" charset="-122"/>
                <a:ea typeface="微软雅黑" panose="020B0503020204020204" pitchFamily="34" charset="-122"/>
              </a:rPr>
              <a:t>上期要点回顾</a:t>
            </a:r>
            <a:endParaRPr lang="en-US" b="1" dirty="0">
              <a:latin typeface="微软雅黑" panose="020B0503020204020204" pitchFamily="34" charset="-122"/>
              <a:ea typeface="微软雅黑" panose="020B0503020204020204" pitchFamily="34" charset="-122"/>
            </a:endParaRPr>
          </a:p>
        </p:txBody>
      </p:sp>
      <p:sp>
        <p:nvSpPr>
          <p:cNvPr id="4" name="内容占位符 3"/>
          <p:cNvSpPr>
            <a:spLocks noGrp="1"/>
          </p:cNvSpPr>
          <p:nvPr>
            <p:ph idx="1"/>
          </p:nvPr>
        </p:nvSpPr>
        <p:spPr/>
        <p:txBody>
          <a:bodyPr/>
          <a:lstStyle/>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类</a:t>
            </a:r>
            <a:r>
              <a:rPr lang="zh-CN" altLang="en-US" dirty="0"/>
              <a:t>模板</a:t>
            </a:r>
            <a:r>
              <a:rPr lang="zh-CN" altLang="en-US" b="1" dirty="0">
                <a:solidFill>
                  <a:srgbClr val="003366"/>
                </a:solidFill>
                <a:latin typeface="Consolas" panose="020B0609020204030204" pitchFamily="49" charset="0"/>
                <a:ea typeface="华文楷体" panose="02010600040101010101" pitchFamily="2" charset="-122"/>
              </a:rPr>
              <a:t>与函数模板特化</a:t>
            </a:r>
          </a:p>
          <a:p>
            <a:pPr fontAlgn="base">
              <a:spcAft>
                <a:spcPct val="0"/>
              </a:spcAft>
              <a:buSzPct val="75000"/>
              <a:buFont typeface="Wingdings" panose="05000000000000000000" pitchFamily="2" charset="2"/>
              <a:buChar char="n"/>
            </a:pPr>
            <a:r>
              <a:rPr lang="zh-CN" altLang="en-US" b="1" dirty="0">
                <a:solidFill>
                  <a:srgbClr val="003366"/>
                </a:solidFill>
                <a:latin typeface="Consolas" panose="020B0609020204030204" pitchFamily="49" charset="0"/>
                <a:ea typeface="华文楷体" panose="02010600040101010101" pitchFamily="2" charset="-122"/>
              </a:rPr>
              <a:t> 命名空间</a:t>
            </a:r>
          </a:p>
          <a:p>
            <a:pPr fontAlgn="base">
              <a:spcAft>
                <a:spcPct val="0"/>
              </a:spcAft>
              <a:buSzPct val="75000"/>
              <a:buFont typeface="Wingdings" panose="05000000000000000000" pitchFamily="2" charset="2"/>
              <a:buChar char="n"/>
            </a:pPr>
            <a:r>
              <a:rPr lang="en-US" altLang="zh-CN" b="1" dirty="0">
                <a:solidFill>
                  <a:srgbClr val="003366"/>
                </a:solidFill>
                <a:latin typeface="Consolas" panose="020B0609020204030204" pitchFamily="49" charset="0"/>
                <a:ea typeface="华文楷体" panose="02010600040101010101" pitchFamily="2" charset="-122"/>
              </a:rPr>
              <a:t> STL</a:t>
            </a:r>
            <a:r>
              <a:rPr lang="zh-CN" altLang="en-US" b="1" dirty="0">
                <a:solidFill>
                  <a:srgbClr val="003366"/>
                </a:solidFill>
                <a:latin typeface="Consolas" panose="020B0609020204030204" pitchFamily="49" charset="0"/>
                <a:ea typeface="华文楷体" panose="02010600040101010101" pitchFamily="2" charset="-122"/>
              </a:rPr>
              <a:t>初步</a:t>
            </a:r>
            <a:r>
              <a:rPr lang="en-US" altLang="zh-CN" b="1" dirty="0">
                <a:solidFill>
                  <a:srgbClr val="003366"/>
                </a:solidFill>
                <a:latin typeface="Consolas" panose="020B0609020204030204" pitchFamily="49" charset="0"/>
                <a:ea typeface="华文楷体" panose="02010600040101010101" pitchFamily="2" charset="-122"/>
              </a:rPr>
              <a:t>——</a:t>
            </a:r>
            <a:r>
              <a:rPr lang="zh-CN" altLang="en-US" b="1" dirty="0">
                <a:solidFill>
                  <a:srgbClr val="003366"/>
                </a:solidFill>
                <a:latin typeface="Consolas" panose="020B0609020204030204" pitchFamily="49" charset="0"/>
                <a:ea typeface="华文楷体" panose="02010600040101010101" pitchFamily="2" charset="-122"/>
              </a:rPr>
              <a:t>容器与迭代器</a:t>
            </a:r>
            <a:endParaRPr lang="en-US" altLang="zh-CN" b="1" dirty="0">
              <a:solidFill>
                <a:srgbClr val="003366"/>
              </a:solidFill>
              <a:latin typeface="Consolas" panose="020B0609020204030204" pitchFamily="49" charset="0"/>
              <a:ea typeface="华文楷体" panose="02010600040101010101" pitchFamily="2" charset="-122"/>
            </a:endParaRPr>
          </a:p>
          <a:p>
            <a:pPr fontAlgn="base">
              <a:spcAft>
                <a:spcPct val="0"/>
              </a:spcAft>
              <a:buSzPct val="75000"/>
              <a:buFont typeface="Wingdings" panose="05000000000000000000" pitchFamily="2" charset="2"/>
              <a:buChar char="n"/>
            </a:pPr>
            <a:endParaRPr lang="zh-CN" altLang="en-US" b="1" dirty="0">
              <a:solidFill>
                <a:srgbClr val="003366"/>
              </a:solidFill>
              <a:latin typeface="Consolas" panose="020B0609020204030204" pitchFamily="49" charset="0"/>
              <a:ea typeface="华文楷体" panose="02010600040101010101" pitchFamily="2" charset="-122"/>
            </a:endParaRP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流操纵算子：</a:t>
            </a:r>
            <a:r>
              <a:rPr lang="en-US" altLang="zh-CN" dirty="0" err="1"/>
              <a:t>endl</a:t>
            </a:r>
            <a:endParaRPr lang="zh-CN" altLang="en-US" dirty="0"/>
          </a:p>
        </p:txBody>
      </p:sp>
      <p:sp>
        <p:nvSpPr>
          <p:cNvPr id="3" name="内容占位符 2"/>
          <p:cNvSpPr>
            <a:spLocks noGrp="1"/>
          </p:cNvSpPr>
          <p:nvPr>
            <p:ph idx="1"/>
          </p:nvPr>
        </p:nvSpPr>
        <p:spPr/>
        <p:txBody>
          <a:bodyPr/>
          <a:lstStyle/>
          <a:p>
            <a:r>
              <a:rPr lang="en-US" altLang="zh-CN" dirty="0" err="1"/>
              <a:t>endl</a:t>
            </a:r>
            <a:r>
              <a:rPr lang="zh-CN" altLang="en-US" dirty="0"/>
              <a:t>同时也是流操纵算子，如何实现？</a:t>
            </a:r>
            <a:endParaRPr lang="en-US" altLang="zh-CN" dirty="0"/>
          </a:p>
          <a:p>
            <a:pPr lvl="1"/>
            <a:r>
              <a:rPr lang="en-US" altLang="zh-CN" dirty="0" err="1"/>
              <a:t>cout</a:t>
            </a:r>
            <a:r>
              <a:rPr lang="en-US" altLang="zh-CN" dirty="0"/>
              <a:t> &lt;&lt; </a:t>
            </a:r>
            <a:r>
              <a:rPr lang="en-US" altLang="zh-CN" dirty="0" err="1"/>
              <a:t>endl</a:t>
            </a:r>
            <a:r>
              <a:rPr lang="en-US" altLang="zh-CN" dirty="0"/>
              <a:t>;</a:t>
            </a:r>
            <a:endParaRPr lang="zh-CN" altLang="en-US" dirty="0"/>
          </a:p>
          <a:p>
            <a:endParaRPr lang="en-US" altLang="zh-CN" dirty="0"/>
          </a:p>
          <a:p>
            <a:r>
              <a:rPr lang="zh-CN" altLang="en-US" dirty="0"/>
              <a:t>一种实现方式的示例</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20</a:t>
            </a:fld>
            <a:endParaRPr lang="en-US" altLang="zh-CN"/>
          </a:p>
        </p:txBody>
      </p:sp>
      <p:sp>
        <p:nvSpPr>
          <p:cNvPr id="6" name="文本框 5"/>
          <p:cNvSpPr txBox="1"/>
          <p:nvPr/>
        </p:nvSpPr>
        <p:spPr>
          <a:xfrm>
            <a:off x="1115616" y="3700173"/>
            <a:ext cx="8856984" cy="2677656"/>
          </a:xfrm>
          <a:prstGeom prst="rect">
            <a:avLst/>
          </a:prstGeom>
          <a:noFill/>
        </p:spPr>
        <p:txBody>
          <a:bodyPr wrap="square" rtlCol="0">
            <a:spAutoFit/>
          </a:bodyPr>
          <a:lstStyle/>
          <a:p>
            <a:r>
              <a:rPr lang="en-US" altLang="zh-CN" sz="2800" b="1" dirty="0" err="1">
                <a:latin typeface="Consolas" panose="020B0609020204030204" pitchFamily="49" charset="0"/>
              </a:rPr>
              <a:t>ostream</a:t>
            </a:r>
            <a:r>
              <a:rPr lang="en-US" altLang="zh-CN" sz="2800" b="1" dirty="0">
                <a:latin typeface="Consolas" panose="020B0609020204030204" pitchFamily="49" charset="0"/>
              </a:rPr>
              <a:t>&amp; </a:t>
            </a:r>
            <a:r>
              <a:rPr lang="en-US" altLang="zh-CN" sz="2800" b="1" dirty="0">
                <a:solidFill>
                  <a:srgbClr val="FF0000"/>
                </a:solidFill>
                <a:latin typeface="Consolas" panose="020B0609020204030204" pitchFamily="49" charset="0"/>
              </a:rPr>
              <a:t>operator</a:t>
            </a:r>
            <a:r>
              <a:rPr lang="en-US" altLang="zh-CN" sz="2800" b="1" dirty="0">
                <a:latin typeface="Consolas" panose="020B0609020204030204" pitchFamily="49" charset="0"/>
              </a:rPr>
              <a:t>&lt;&lt;</a:t>
            </a:r>
          </a:p>
          <a:p>
            <a:r>
              <a:rPr lang="en-US" altLang="zh-CN" sz="2800" b="1" dirty="0">
                <a:latin typeface="Consolas" panose="020B0609020204030204" pitchFamily="49" charset="0"/>
              </a:rPr>
              <a:t>		(</a:t>
            </a:r>
            <a:r>
              <a:rPr lang="en-US" altLang="zh-CN" sz="2800" b="1" dirty="0" err="1">
                <a:solidFill>
                  <a:srgbClr val="7030A0"/>
                </a:solidFill>
                <a:latin typeface="Consolas" panose="020B0609020204030204" pitchFamily="49" charset="0"/>
              </a:rPr>
              <a:t>ostream</a:t>
            </a:r>
            <a:r>
              <a:rPr lang="en-US" altLang="zh-CN" sz="2800" b="1" dirty="0">
                <a:solidFill>
                  <a:srgbClr val="7030A0"/>
                </a:solidFill>
                <a:latin typeface="Consolas" panose="020B0609020204030204" pitchFamily="49" charset="0"/>
              </a:rPr>
              <a:t>&amp; </a:t>
            </a:r>
            <a:r>
              <a:rPr lang="en-US" altLang="zh-CN" sz="2800" b="1" dirty="0">
                <a:latin typeface="Consolas" panose="020B0609020204030204" pitchFamily="49" charset="0"/>
              </a:rPr>
              <a:t>(*</a:t>
            </a:r>
            <a:r>
              <a:rPr lang="en-US" altLang="zh-CN" sz="2800" b="1" dirty="0" err="1">
                <a:latin typeface="Consolas" panose="020B0609020204030204" pitchFamily="49" charset="0"/>
              </a:rPr>
              <a:t>fn</a:t>
            </a:r>
            <a:r>
              <a:rPr lang="en-US" altLang="zh-CN" sz="2800" b="1" dirty="0">
                <a:latin typeface="Consolas" panose="020B0609020204030204" pitchFamily="49" charset="0"/>
              </a:rPr>
              <a:t>)(</a:t>
            </a:r>
            <a:r>
              <a:rPr lang="en-US" altLang="zh-CN" sz="2800" b="1" dirty="0" err="1">
                <a:solidFill>
                  <a:srgbClr val="0066CC"/>
                </a:solidFill>
                <a:latin typeface="Consolas" panose="020B0609020204030204" pitchFamily="49" charset="0"/>
              </a:rPr>
              <a:t>ostream</a:t>
            </a:r>
            <a:r>
              <a:rPr lang="en-US" altLang="zh-CN" sz="2800" b="1" dirty="0">
                <a:solidFill>
                  <a:srgbClr val="0066CC"/>
                </a:solidFill>
                <a:latin typeface="Consolas" panose="020B0609020204030204" pitchFamily="49" charset="0"/>
              </a:rPr>
              <a:t>&amp;</a:t>
            </a:r>
            <a:r>
              <a:rPr lang="en-US" altLang="zh-CN" sz="2800" b="1" dirty="0">
                <a:latin typeface="Consolas" panose="020B0609020204030204" pitchFamily="49" charset="0"/>
              </a:rPr>
              <a:t>)) {</a:t>
            </a:r>
          </a:p>
          <a:p>
            <a:r>
              <a:rPr lang="en-US" altLang="zh-CN" sz="2800" b="1" dirty="0">
                <a:latin typeface="Consolas" panose="020B0609020204030204" pitchFamily="49" charset="0"/>
              </a:rPr>
              <a:t>		</a:t>
            </a:r>
            <a:r>
              <a:rPr lang="en-US" altLang="zh-CN" sz="2800" b="1" dirty="0">
                <a:solidFill>
                  <a:srgbClr val="00B050"/>
                </a:solidFill>
                <a:latin typeface="Consolas" panose="020B0609020204030204" pitchFamily="49" charset="0"/>
              </a:rPr>
              <a:t>//</a:t>
            </a:r>
            <a:r>
              <a:rPr lang="zh-CN" altLang="en-US" sz="2800" b="1" dirty="0">
                <a:solidFill>
                  <a:srgbClr val="00B050"/>
                </a:solidFill>
                <a:latin typeface="Consolas" panose="020B0609020204030204" pitchFamily="49" charset="0"/>
              </a:rPr>
              <a:t>流运算符重载，函数指针作为参数</a:t>
            </a:r>
            <a:endParaRPr lang="en-US" altLang="zh-CN" sz="2800" b="1" dirty="0">
              <a:solidFill>
                <a:srgbClr val="00B050"/>
              </a:solidFill>
              <a:latin typeface="Consolas" panose="020B0609020204030204" pitchFamily="49" charset="0"/>
            </a:endParaRPr>
          </a:p>
          <a:p>
            <a:r>
              <a:rPr lang="en-US" altLang="zh-CN" sz="2800" b="1" dirty="0">
                <a:latin typeface="Consolas" panose="020B0609020204030204" pitchFamily="49" charset="0"/>
              </a:rPr>
              <a:t>	return </a:t>
            </a:r>
            <a:r>
              <a:rPr lang="en-US" altLang="zh-CN" sz="2800" b="1" dirty="0">
                <a:solidFill>
                  <a:srgbClr val="FF0000"/>
                </a:solidFill>
                <a:latin typeface="Consolas" panose="020B0609020204030204" pitchFamily="49" charset="0"/>
              </a:rPr>
              <a:t>(*</a:t>
            </a:r>
            <a:r>
              <a:rPr lang="en-US" altLang="zh-CN" sz="2800" b="1" dirty="0" err="1">
                <a:solidFill>
                  <a:srgbClr val="FF0000"/>
                </a:solidFill>
                <a:latin typeface="Consolas" panose="020B0609020204030204" pitchFamily="49" charset="0"/>
              </a:rPr>
              <a:t>fn</a:t>
            </a:r>
            <a:r>
              <a:rPr lang="en-US" altLang="zh-CN" sz="2800" b="1" dirty="0">
                <a:solidFill>
                  <a:srgbClr val="FF0000"/>
                </a:solidFill>
                <a:latin typeface="Consolas" panose="020B0609020204030204" pitchFamily="49" charset="0"/>
              </a:rPr>
              <a:t>)(*this);</a:t>
            </a:r>
          </a:p>
          <a:p>
            <a:r>
              <a:rPr lang="en-US" altLang="zh-CN" sz="2800" b="1" dirty="0">
                <a:latin typeface="Consolas" panose="020B0609020204030204" pitchFamily="49" charset="0"/>
              </a:rPr>
              <a:t>}</a:t>
            </a:r>
          </a:p>
          <a:p>
            <a:endParaRPr lang="zh-CN" altLang="en-US" sz="2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不能复制的</a:t>
            </a:r>
            <a:r>
              <a:rPr lang="en-US" altLang="zh-CN" dirty="0" err="1"/>
              <a:t>cout</a:t>
            </a:r>
            <a:endParaRPr lang="zh-CN" altLang="en-US" dirty="0"/>
          </a:p>
        </p:txBody>
      </p:sp>
      <p:sp>
        <p:nvSpPr>
          <p:cNvPr id="3" name="内容占位符 2"/>
          <p:cNvSpPr>
            <a:spLocks noGrp="1"/>
          </p:cNvSpPr>
          <p:nvPr>
            <p:ph idx="1"/>
          </p:nvPr>
        </p:nvSpPr>
        <p:spPr/>
        <p:txBody>
          <a:bodyPr/>
          <a:lstStyle/>
          <a:p>
            <a:r>
              <a:rPr lang="zh-CN" altLang="en-US" dirty="0"/>
              <a:t>注意重载流运算符的方式</a:t>
            </a:r>
            <a:endParaRPr lang="en-US" altLang="zh-CN" dirty="0"/>
          </a:p>
          <a:p>
            <a:pPr marL="457200" lvl="1" indent="0">
              <a:buNone/>
            </a:pPr>
            <a:r>
              <a:rPr lang="en-US" altLang="zh-CN" sz="2000" dirty="0" err="1">
                <a:solidFill>
                  <a:srgbClr val="FF0000"/>
                </a:solidFill>
              </a:rPr>
              <a:t>ostream</a:t>
            </a:r>
            <a:r>
              <a:rPr lang="en-US" altLang="zh-CN" sz="2000" dirty="0">
                <a:solidFill>
                  <a:srgbClr val="FF0000"/>
                </a:solidFill>
              </a:rPr>
              <a:t>&amp;</a:t>
            </a:r>
            <a:r>
              <a:rPr lang="en-US" altLang="zh-CN" sz="2000" dirty="0"/>
              <a:t> operator&lt;&lt;(</a:t>
            </a:r>
            <a:r>
              <a:rPr lang="en-US" altLang="zh-CN" sz="2000" dirty="0" err="1"/>
              <a:t>const</a:t>
            </a:r>
            <a:r>
              <a:rPr lang="en-US" altLang="zh-CN" sz="2000" dirty="0"/>
              <a:t> char &amp;c)</a:t>
            </a:r>
          </a:p>
          <a:p>
            <a:pPr marL="457200" lvl="1" indent="0">
              <a:buNone/>
            </a:pPr>
            <a:r>
              <a:rPr lang="en-US" altLang="zh-CN" sz="2000" dirty="0"/>
              <a:t>friend </a:t>
            </a:r>
            <a:r>
              <a:rPr lang="en-US" altLang="zh-CN" sz="2000" dirty="0" err="1">
                <a:solidFill>
                  <a:srgbClr val="FF0000"/>
                </a:solidFill>
              </a:rPr>
              <a:t>ostream</a:t>
            </a:r>
            <a:r>
              <a:rPr lang="en-US" altLang="zh-CN" sz="2000" dirty="0">
                <a:solidFill>
                  <a:srgbClr val="FF0000"/>
                </a:solidFill>
              </a:rPr>
              <a:t>&amp;</a:t>
            </a:r>
            <a:r>
              <a:rPr lang="en-US" altLang="zh-CN" sz="2000" dirty="0"/>
              <a:t> operator&lt;&lt;(</a:t>
            </a:r>
            <a:r>
              <a:rPr lang="en-US" altLang="zh-CN" sz="2000" dirty="0" err="1">
                <a:solidFill>
                  <a:srgbClr val="FF0000"/>
                </a:solidFill>
              </a:rPr>
              <a:t>ostream</a:t>
            </a:r>
            <a:r>
              <a:rPr lang="en-US" altLang="zh-CN" sz="2000" dirty="0">
                <a:solidFill>
                  <a:srgbClr val="FF0000"/>
                </a:solidFill>
              </a:rPr>
              <a:t>&amp; </a:t>
            </a:r>
            <a:r>
              <a:rPr lang="en-US" altLang="zh-CN" sz="2000" dirty="0" err="1"/>
              <a:t>os</a:t>
            </a:r>
            <a:r>
              <a:rPr lang="en-US" altLang="zh-CN" sz="2000" dirty="0"/>
              <a:t>, </a:t>
            </a:r>
            <a:r>
              <a:rPr lang="en-US" altLang="zh-CN" sz="2000" dirty="0" err="1"/>
              <a:t>MyClass</a:t>
            </a:r>
            <a:r>
              <a:rPr lang="en-US" altLang="zh-CN" sz="2000" dirty="0"/>
              <a:t> </a:t>
            </a:r>
            <a:r>
              <a:rPr lang="en-US" altLang="zh-CN" sz="2000" dirty="0" err="1"/>
              <a:t>obj</a:t>
            </a:r>
            <a:r>
              <a:rPr lang="en-US" altLang="zh-CN" sz="2000" dirty="0"/>
              <a:t>)</a:t>
            </a:r>
          </a:p>
          <a:p>
            <a:r>
              <a:rPr lang="zh-CN" altLang="en-US" dirty="0"/>
              <a:t>为什么重载流运算符要返回引用？</a:t>
            </a:r>
            <a:endParaRPr lang="en-US" altLang="zh-CN" dirty="0"/>
          </a:p>
          <a:p>
            <a:pPr lvl="1"/>
            <a:r>
              <a:rPr lang="zh-CN" altLang="en-US" dirty="0">
                <a:solidFill>
                  <a:srgbClr val="FF0000"/>
                </a:solidFill>
              </a:rPr>
              <a:t>避免复制</a:t>
            </a:r>
            <a:endParaRPr lang="en-US" altLang="zh-CN" dirty="0">
              <a:solidFill>
                <a:srgbClr val="FF0000"/>
              </a:solidFill>
            </a:endParaRPr>
          </a:p>
          <a:p>
            <a:endParaRPr lang="en-US" altLang="zh-CN" dirty="0"/>
          </a:p>
          <a:p>
            <a:r>
              <a:rPr lang="zh-CN" altLang="en-US" dirty="0"/>
              <a:t>观察</a:t>
            </a:r>
            <a:r>
              <a:rPr lang="en-US" altLang="zh-CN" dirty="0" err="1"/>
              <a:t>ostream</a:t>
            </a:r>
            <a:r>
              <a:rPr lang="zh-CN" altLang="en-US" dirty="0"/>
              <a:t>的拷贝构造与移动构造函数</a:t>
            </a:r>
            <a:endParaRPr lang="en-US" altLang="zh-CN" dirty="0"/>
          </a:p>
          <a:p>
            <a:pPr lvl="1"/>
            <a:r>
              <a:rPr lang="en-US" altLang="zh-CN" dirty="0" err="1"/>
              <a:t>ostream</a:t>
            </a:r>
            <a:r>
              <a:rPr lang="en-US" altLang="zh-CN" dirty="0"/>
              <a:t>(const </a:t>
            </a:r>
            <a:r>
              <a:rPr lang="en-US" altLang="zh-CN" dirty="0" err="1"/>
              <a:t>ostream</a:t>
            </a:r>
            <a:r>
              <a:rPr lang="en-US" altLang="zh-CN" dirty="0"/>
              <a:t>&amp;) = </a:t>
            </a:r>
            <a:r>
              <a:rPr lang="en-US" altLang="zh-CN" dirty="0">
                <a:solidFill>
                  <a:srgbClr val="FF0000"/>
                </a:solidFill>
              </a:rPr>
              <a:t>delete</a:t>
            </a:r>
            <a:r>
              <a:rPr lang="en-US" altLang="zh-CN" dirty="0"/>
              <a:t>;</a:t>
            </a:r>
          </a:p>
          <a:p>
            <a:pPr lvl="1"/>
            <a:r>
              <a:rPr lang="en-US" altLang="zh-CN" dirty="0" err="1"/>
              <a:t>ostream</a:t>
            </a:r>
            <a:r>
              <a:rPr lang="en-US" altLang="zh-CN" dirty="0"/>
              <a:t>(</a:t>
            </a:r>
            <a:r>
              <a:rPr lang="en-US" altLang="zh-CN" dirty="0" err="1"/>
              <a:t>ostream</a:t>
            </a:r>
            <a:r>
              <a:rPr lang="en-US" altLang="zh-CN" dirty="0"/>
              <a:t>&amp;&amp; x);</a:t>
            </a:r>
          </a:p>
          <a:p>
            <a:pPr lvl="1"/>
            <a:r>
              <a:rPr lang="zh-CN" altLang="en-US" dirty="0">
                <a:solidFill>
                  <a:srgbClr val="FF0000"/>
                </a:solidFill>
              </a:rPr>
              <a:t>禁止拷贝、只允许移动</a:t>
            </a:r>
            <a:endParaRPr lang="en-US" altLang="zh-CN" dirty="0">
              <a:solidFill>
                <a:srgbClr val="FF0000"/>
              </a:solidFill>
            </a:endParaRPr>
          </a:p>
          <a:p>
            <a:pPr lvl="1"/>
            <a:r>
              <a:rPr lang="zh-CN" altLang="en-US" dirty="0"/>
              <a:t>仅使用</a:t>
            </a:r>
            <a:r>
              <a:rPr lang="en-US" altLang="zh-CN" dirty="0" err="1"/>
              <a:t>cout</a:t>
            </a:r>
            <a:r>
              <a:rPr lang="zh-CN" altLang="en-US" dirty="0"/>
              <a:t>一个全局对象</a:t>
            </a: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不能复制的</a:t>
            </a:r>
            <a:r>
              <a:rPr lang="en-US" altLang="zh-CN" dirty="0" err="1"/>
              <a:t>cout</a:t>
            </a:r>
            <a:endParaRPr lang="zh-CN" altLang="en-US" dirty="0"/>
          </a:p>
        </p:txBody>
      </p:sp>
      <p:sp>
        <p:nvSpPr>
          <p:cNvPr id="3" name="内容占位符 2"/>
          <p:cNvSpPr>
            <a:spLocks noGrp="1"/>
          </p:cNvSpPr>
          <p:nvPr>
            <p:ph idx="1"/>
          </p:nvPr>
        </p:nvSpPr>
        <p:spPr/>
        <p:txBody>
          <a:bodyPr/>
          <a:lstStyle/>
          <a:p>
            <a:r>
              <a:rPr lang="zh-CN" altLang="en-US" dirty="0"/>
              <a:t>为什么只能使用一个对象？</a:t>
            </a:r>
            <a:endParaRPr lang="en-US" altLang="zh-CN" dirty="0"/>
          </a:p>
          <a:p>
            <a:pPr lvl="1"/>
            <a:r>
              <a:rPr lang="zh-CN" altLang="en-US" dirty="0"/>
              <a:t>减少复制开销</a:t>
            </a:r>
            <a:endParaRPr lang="en-US" altLang="zh-CN" dirty="0"/>
          </a:p>
          <a:p>
            <a:pPr lvl="1"/>
            <a:r>
              <a:rPr lang="zh-CN" altLang="en-US" dirty="0"/>
              <a:t>一个对象对应一个标准输出，符合</a:t>
            </a:r>
            <a:r>
              <a:rPr lang="en-US" altLang="zh-CN" dirty="0"/>
              <a:t>OOP</a:t>
            </a:r>
            <a:r>
              <a:rPr lang="zh-CN" altLang="en-US" dirty="0"/>
              <a:t>思想</a:t>
            </a:r>
            <a:endParaRPr lang="en-US" altLang="zh-CN" dirty="0"/>
          </a:p>
          <a:p>
            <a:pPr lvl="1"/>
            <a:r>
              <a:rPr lang="zh-CN" altLang="en-US" dirty="0"/>
              <a:t>多个对象之间</a:t>
            </a:r>
            <a:r>
              <a:rPr lang="zh-CN" altLang="en-US" dirty="0">
                <a:solidFill>
                  <a:srgbClr val="FF0000"/>
                </a:solidFill>
              </a:rPr>
              <a:t>无法同步输出状态</a:t>
            </a:r>
            <a:endParaRPr lang="en-US" altLang="zh-CN" dirty="0">
              <a:solidFill>
                <a:srgbClr val="FF0000"/>
              </a:solidFill>
            </a:endParaRPr>
          </a:p>
          <a:p>
            <a:endParaRPr lang="en-US" altLang="zh-CN" dirty="0"/>
          </a:p>
          <a:p>
            <a:r>
              <a:rPr lang="zh-CN" altLang="en-US" dirty="0"/>
              <a:t>是否能做得更好？</a:t>
            </a:r>
            <a:endParaRPr lang="en-US" altLang="zh-CN" dirty="0"/>
          </a:p>
          <a:p>
            <a:pPr lvl="1"/>
            <a:r>
              <a:rPr lang="zh-CN" altLang="en-US" dirty="0"/>
              <a:t>全局对象往往引入初始化顺序问题</a:t>
            </a:r>
            <a:endParaRPr lang="en-US" altLang="zh-CN" dirty="0"/>
          </a:p>
          <a:p>
            <a:pPr lvl="1"/>
            <a:r>
              <a:rPr lang="zh-CN" altLang="en-US" dirty="0"/>
              <a:t>单例模式（</a:t>
            </a:r>
            <a:r>
              <a:rPr lang="en-US" altLang="zh-CN" dirty="0"/>
              <a:t>Singleton Pattern</a:t>
            </a:r>
            <a:r>
              <a:rPr lang="zh-CN" altLang="en-US" dirty="0"/>
              <a:t>）</a:t>
            </a:r>
            <a:endParaRPr lang="en-US" altLang="zh-CN" dirty="0"/>
          </a:p>
          <a:p>
            <a:pPr lvl="1"/>
            <a:r>
              <a:rPr lang="zh-CN" altLang="en-US" dirty="0"/>
              <a:t>在之后的设计模式中会介绍</a:t>
            </a:r>
            <a:endParaRPr lang="en-US" altLang="zh-CN" dirty="0"/>
          </a:p>
          <a:p>
            <a:pPr lvl="1"/>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文件输入输出流</a:t>
            </a:r>
          </a:p>
        </p:txBody>
      </p:sp>
      <p:sp>
        <p:nvSpPr>
          <p:cNvPr id="3" name="内容占位符 2"/>
          <p:cNvSpPr>
            <a:spLocks noGrp="1"/>
          </p:cNvSpPr>
          <p:nvPr>
            <p:ph idx="1"/>
          </p:nvPr>
        </p:nvSpPr>
        <p:spPr>
          <a:xfrm>
            <a:off x="587474" y="1432695"/>
            <a:ext cx="8377014" cy="5112568"/>
          </a:xfrm>
        </p:spPr>
        <p:txBody>
          <a:bodyPr/>
          <a:lstStyle/>
          <a:p>
            <a:r>
              <a:rPr lang="zh-CN" altLang="en-US" dirty="0"/>
              <a:t>以文件输入流作为例子</a:t>
            </a:r>
            <a:endParaRPr lang="en-US" altLang="zh-CN" dirty="0"/>
          </a:p>
          <a:p>
            <a:r>
              <a:rPr lang="en-US" altLang="zh-CN" dirty="0" err="1"/>
              <a:t>ifstream</a:t>
            </a:r>
            <a:r>
              <a:rPr lang="zh-CN" altLang="en-US" dirty="0"/>
              <a:t>是</a:t>
            </a:r>
            <a:r>
              <a:rPr lang="en-US" altLang="zh-CN" dirty="0" err="1"/>
              <a:t>istream</a:t>
            </a:r>
            <a:r>
              <a:rPr lang="zh-CN" altLang="en-US" dirty="0"/>
              <a:t>的子类</a:t>
            </a:r>
            <a:endParaRPr lang="en-US" altLang="zh-CN" dirty="0"/>
          </a:p>
          <a:p>
            <a:r>
              <a:rPr lang="zh-CN" altLang="en-US" dirty="0"/>
              <a:t>功能是从文件中读入数据</a:t>
            </a:r>
            <a:endParaRPr lang="en-US" altLang="zh-CN" dirty="0"/>
          </a:p>
          <a:p>
            <a:endParaRPr lang="en-US" altLang="zh-CN" dirty="0"/>
          </a:p>
          <a:p>
            <a:r>
              <a:rPr lang="zh-CN" altLang="en-US" dirty="0"/>
              <a:t>打开文件</a:t>
            </a:r>
            <a:endParaRPr lang="en-US" altLang="zh-CN" dirty="0"/>
          </a:p>
          <a:p>
            <a:pPr lvl="1"/>
            <a:r>
              <a:rPr lang="en-US" altLang="zh-CN" dirty="0" err="1"/>
              <a:t>ifstream</a:t>
            </a:r>
            <a:r>
              <a:rPr lang="en-US" altLang="zh-CN" dirty="0"/>
              <a:t> ifs("input.txt");</a:t>
            </a:r>
          </a:p>
          <a:p>
            <a:pPr lvl="1"/>
            <a:r>
              <a:rPr lang="en-US" altLang="zh-CN" dirty="0" err="1"/>
              <a:t>ifstream</a:t>
            </a:r>
            <a:r>
              <a:rPr lang="en-US" altLang="zh-CN" dirty="0"/>
              <a:t> ifs("</a:t>
            </a:r>
            <a:r>
              <a:rPr lang="en-US" altLang="zh-CN" dirty="0" err="1"/>
              <a:t>binary.bin</a:t>
            </a:r>
            <a:r>
              <a:rPr lang="en-US" altLang="zh-CN" dirty="0"/>
              <a:t>", </a:t>
            </a:r>
            <a:r>
              <a:rPr lang="en-US" altLang="zh-CN" dirty="0" err="1"/>
              <a:t>ifstream</a:t>
            </a:r>
            <a:r>
              <a:rPr lang="en-US" altLang="zh-CN" dirty="0"/>
              <a:t>::binary);</a:t>
            </a:r>
            <a:br>
              <a:rPr lang="en-US" altLang="zh-CN" dirty="0"/>
            </a:br>
            <a:r>
              <a:rPr lang="en-US" altLang="zh-CN" dirty="0">
                <a:solidFill>
                  <a:srgbClr val="008000"/>
                </a:solidFill>
              </a:rPr>
              <a:t>//</a:t>
            </a:r>
            <a:r>
              <a:rPr lang="zh-CN" altLang="en-US" dirty="0">
                <a:solidFill>
                  <a:srgbClr val="008000"/>
                </a:solidFill>
              </a:rPr>
              <a:t>以二进制形式打开文件</a:t>
            </a:r>
            <a:endParaRPr lang="en-US" altLang="zh-CN" dirty="0">
              <a:solidFill>
                <a:srgbClr val="008000"/>
              </a:solidFill>
            </a:endParaRPr>
          </a:p>
          <a:p>
            <a:pPr lvl="1"/>
            <a:r>
              <a:rPr lang="en-US" altLang="zh-CN" dirty="0" err="1"/>
              <a:t>ifstream</a:t>
            </a:r>
            <a:r>
              <a:rPr lang="en-US" altLang="zh-CN" dirty="0"/>
              <a:t> ifs;</a:t>
            </a:r>
            <a:br>
              <a:rPr lang="en-US" altLang="zh-CN" dirty="0"/>
            </a:br>
            <a:r>
              <a:rPr lang="en-US" altLang="zh-CN" dirty="0" err="1"/>
              <a:t>ifs.open</a:t>
            </a:r>
            <a:r>
              <a:rPr lang="en-US" altLang="zh-CN" dirty="0"/>
              <a:t>("file")</a:t>
            </a:r>
            <a:br>
              <a:rPr lang="en-US" altLang="zh-CN" dirty="0"/>
            </a:br>
            <a:r>
              <a:rPr lang="en-US" altLang="zh-CN" dirty="0">
                <a:solidFill>
                  <a:srgbClr val="008000"/>
                </a:solidFill>
              </a:rPr>
              <a:t>//do something</a:t>
            </a:r>
            <a:br>
              <a:rPr lang="en-US" altLang="zh-CN" dirty="0"/>
            </a:br>
            <a:r>
              <a:rPr lang="en-US" altLang="zh-CN" dirty="0" err="1"/>
              <a:t>ifs.close</a:t>
            </a:r>
            <a:r>
              <a:rPr lang="en-US" altLang="zh-CN" dirty="0"/>
              <a:t>()</a:t>
            </a:r>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99392"/>
            <a:ext cx="7886700" cy="1325563"/>
          </a:xfrm>
        </p:spPr>
        <p:txBody>
          <a:bodyPr/>
          <a:lstStyle/>
          <a:p>
            <a:pPr algn="r"/>
            <a:r>
              <a:rPr lang="zh-CN" altLang="en-US" dirty="0"/>
              <a:t>读入示例</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24</a:t>
            </a:fld>
            <a:endParaRPr lang="en-US" altLang="zh-CN"/>
          </a:p>
        </p:txBody>
      </p:sp>
      <p:sp>
        <p:nvSpPr>
          <p:cNvPr id="5" name="文本框 4"/>
          <p:cNvSpPr txBox="1"/>
          <p:nvPr/>
        </p:nvSpPr>
        <p:spPr>
          <a:xfrm>
            <a:off x="526864" y="563389"/>
            <a:ext cx="8424936" cy="6247864"/>
          </a:xfrm>
          <a:prstGeom prst="rect">
            <a:avLst/>
          </a:prstGeom>
          <a:noFill/>
        </p:spPr>
        <p:txBody>
          <a:bodyPr wrap="square" rtlCol="0">
            <a:spAutoFit/>
          </a:bodyPr>
          <a:lstStyle/>
          <a:p>
            <a:r>
              <a:rPr lang="en-US" altLang="zh-CN" sz="1600" b="1" dirty="0">
                <a:latin typeface="Consolas" panose="020B0609020204030204" pitchFamily="49" charset="0"/>
              </a:rPr>
              <a:t>#include &lt;iostream&gt;</a:t>
            </a:r>
          </a:p>
          <a:p>
            <a:r>
              <a:rPr lang="en-US" altLang="zh-CN" sz="1600" b="1" dirty="0">
                <a:latin typeface="Consolas" panose="020B0609020204030204" pitchFamily="49" charset="0"/>
              </a:rPr>
              <a:t>#include &lt;string&gt;</a:t>
            </a:r>
          </a:p>
          <a:p>
            <a:r>
              <a:rPr lang="en-US" altLang="zh-CN" sz="1600" b="1" dirty="0">
                <a:latin typeface="Consolas" panose="020B0609020204030204" pitchFamily="49" charset="0"/>
              </a:rPr>
              <a:t>#include &lt;</a:t>
            </a:r>
            <a:r>
              <a:rPr lang="en-US" altLang="zh-CN" sz="1600" b="1" dirty="0" err="1">
                <a:latin typeface="Consolas" panose="020B0609020204030204" pitchFamily="49" charset="0"/>
              </a:rPr>
              <a:t>cctype</a:t>
            </a:r>
            <a:r>
              <a:rPr lang="en-US" altLang="zh-CN" sz="1600" b="1" dirty="0">
                <a:latin typeface="Consolas" panose="020B0609020204030204" pitchFamily="49" charset="0"/>
              </a:rPr>
              <a:t>&gt;</a:t>
            </a:r>
          </a:p>
          <a:p>
            <a:r>
              <a:rPr lang="en-US" altLang="zh-CN" sz="1600" b="1" dirty="0">
                <a:latin typeface="Consolas" panose="020B0609020204030204" pitchFamily="49" charset="0"/>
              </a:rPr>
              <a:t>#include &lt;</a:t>
            </a:r>
            <a:r>
              <a:rPr lang="en-US" altLang="zh-CN" sz="1600" b="1" dirty="0" err="1">
                <a:latin typeface="Consolas" panose="020B0609020204030204" pitchFamily="49" charset="0"/>
              </a:rPr>
              <a:t>fstream</a:t>
            </a:r>
            <a:r>
              <a:rPr lang="en-US" altLang="zh-CN" sz="1600" b="1" dirty="0">
                <a:latin typeface="Consolas" panose="020B0609020204030204" pitchFamily="49" charset="0"/>
              </a:rPr>
              <a:t>&gt;</a:t>
            </a:r>
          </a:p>
          <a:p>
            <a:r>
              <a:rPr lang="en-US" altLang="zh-CN" sz="1600" b="1" dirty="0">
                <a:latin typeface="Consolas" panose="020B0609020204030204" pitchFamily="49" charset="0"/>
              </a:rPr>
              <a:t>using namespace std;</a:t>
            </a:r>
          </a:p>
          <a:p>
            <a:endParaRPr lang="en-US" altLang="zh-CN" sz="1600" b="1" dirty="0">
              <a:latin typeface="Consolas" panose="020B0609020204030204" pitchFamily="49" charset="0"/>
            </a:endParaRPr>
          </a:p>
          <a:p>
            <a:r>
              <a:rPr lang="en-US" altLang="zh-CN" sz="1600" b="1" dirty="0">
                <a:latin typeface="Consolas" panose="020B0609020204030204" pitchFamily="49" charset="0"/>
              </a:rPr>
              <a:t>int main() {</a:t>
            </a:r>
          </a:p>
          <a:p>
            <a:pPr lvl="1"/>
            <a:r>
              <a:rPr lang="en-US" altLang="zh-CN" sz="1600" b="1" dirty="0" err="1">
                <a:latin typeface="Consolas" panose="020B0609020204030204" pitchFamily="49" charset="0"/>
              </a:rPr>
              <a:t>ifstream</a:t>
            </a:r>
            <a:r>
              <a:rPr lang="en-US" altLang="zh-CN" sz="1600" b="1" dirty="0">
                <a:latin typeface="Consolas" panose="020B0609020204030204" pitchFamily="49" charset="0"/>
              </a:rPr>
              <a:t> ifs("input.txt");</a:t>
            </a:r>
          </a:p>
          <a:p>
            <a:pPr lvl="1"/>
            <a:r>
              <a:rPr lang="en-US" altLang="zh-CN" sz="1600" b="1" dirty="0">
                <a:latin typeface="Consolas" panose="020B0609020204030204" pitchFamily="49" charset="0"/>
              </a:rPr>
              <a:t>while(</a:t>
            </a:r>
            <a:r>
              <a:rPr lang="en-US" altLang="zh-CN" sz="1600" b="1" dirty="0">
                <a:solidFill>
                  <a:srgbClr val="FF0000"/>
                </a:solidFill>
                <a:latin typeface="Consolas" panose="020B0609020204030204" pitchFamily="49" charset="0"/>
              </a:rPr>
              <a:t>ifs</a:t>
            </a:r>
            <a:r>
              <a:rPr lang="en-US" altLang="zh-CN" sz="1600" b="1" dirty="0">
                <a:latin typeface="Consolas" panose="020B0609020204030204" pitchFamily="49" charset="0"/>
              </a:rPr>
              <a:t>) {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判断文件是否到末尾 利用了重载的</a:t>
            </a:r>
            <a:r>
              <a:rPr lang="en-US" altLang="zh-CN" sz="1600" b="1" dirty="0">
                <a:solidFill>
                  <a:schemeClr val="accent1"/>
                </a:solidFill>
                <a:latin typeface="Consolas" panose="020B0609020204030204" pitchFamily="49" charset="0"/>
              </a:rPr>
              <a:t>bool</a:t>
            </a:r>
            <a:r>
              <a:rPr lang="zh-CN" altLang="en-US" sz="1600" b="1" dirty="0">
                <a:solidFill>
                  <a:schemeClr val="accent1"/>
                </a:solidFill>
                <a:latin typeface="Consolas" panose="020B0609020204030204" pitchFamily="49" charset="0"/>
              </a:rPr>
              <a:t>运算符</a:t>
            </a:r>
          </a:p>
          <a:p>
            <a:pPr lvl="1"/>
            <a:r>
              <a:rPr lang="en-US" altLang="zh-CN" sz="1600" b="1" dirty="0">
                <a:latin typeface="Consolas" panose="020B0609020204030204" pitchFamily="49" charset="0"/>
              </a:rPr>
              <a:t>	ifs &gt;&gt; </a:t>
            </a:r>
            <a:r>
              <a:rPr lang="en-US" altLang="zh-CN" sz="1600" b="1" dirty="0" err="1">
                <a:solidFill>
                  <a:srgbClr val="FF0000"/>
                </a:solidFill>
                <a:latin typeface="Consolas" panose="020B0609020204030204" pitchFamily="49" charset="0"/>
              </a:rPr>
              <a:t>ws</a:t>
            </a:r>
            <a:r>
              <a:rPr lang="en-US" altLang="zh-CN" sz="1600" b="1" dirty="0">
                <a:latin typeface="Consolas" panose="020B0609020204030204" pitchFamily="49" charset="0"/>
              </a:rPr>
              <a:t>;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除去前导空格 </a:t>
            </a:r>
            <a:r>
              <a:rPr lang="en-US" altLang="zh-CN" sz="1600" b="1" dirty="0" err="1">
                <a:solidFill>
                  <a:schemeClr val="accent1"/>
                </a:solidFill>
                <a:latin typeface="Consolas" panose="020B0609020204030204" pitchFamily="49" charset="0"/>
              </a:rPr>
              <a:t>ws</a:t>
            </a:r>
            <a:r>
              <a:rPr lang="zh-CN" altLang="en-US" sz="1600" b="1" dirty="0">
                <a:solidFill>
                  <a:schemeClr val="accent1"/>
                </a:solidFill>
                <a:latin typeface="Consolas" panose="020B0609020204030204" pitchFamily="49" charset="0"/>
              </a:rPr>
              <a:t>也是流操纵算子</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int</a:t>
            </a:r>
            <a:r>
              <a:rPr lang="en-US" altLang="zh-CN" sz="1600" b="1" dirty="0">
                <a:latin typeface="Consolas" panose="020B0609020204030204" pitchFamily="49" charset="0"/>
              </a:rPr>
              <a:t> c = </a:t>
            </a:r>
            <a:r>
              <a:rPr lang="en-US" altLang="zh-CN" sz="1600" b="1" dirty="0" err="1">
                <a:latin typeface="Consolas" panose="020B0609020204030204" pitchFamily="49" charset="0"/>
              </a:rPr>
              <a:t>ifs.</a:t>
            </a:r>
            <a:r>
              <a:rPr lang="en-US" altLang="zh-CN" sz="1600" b="1" dirty="0" err="1">
                <a:solidFill>
                  <a:srgbClr val="FF0000"/>
                </a:solidFill>
                <a:latin typeface="Consolas" panose="020B0609020204030204" pitchFamily="49" charset="0"/>
              </a:rPr>
              <a:t>peek</a:t>
            </a:r>
            <a:r>
              <a:rPr lang="en-US" altLang="zh-CN" sz="1600" b="1" dirty="0">
                <a:latin typeface="Consolas" panose="020B0609020204030204" pitchFamily="49" charset="0"/>
              </a:rPr>
              <a:t>();		</a:t>
            </a:r>
            <a:r>
              <a:rPr lang="en-US" altLang="zh-CN" sz="1600" b="1" dirty="0">
                <a:solidFill>
                  <a:schemeClr val="accent1"/>
                </a:solidFill>
                <a:latin typeface="Consolas" panose="020B0609020204030204" pitchFamily="49" charset="0"/>
              </a:rPr>
              <a:t>//</a:t>
            </a:r>
            <a:r>
              <a:rPr lang="zh-CN" altLang="en-US" sz="1600" b="1" dirty="0">
                <a:solidFill>
                  <a:schemeClr val="accent1"/>
                </a:solidFill>
                <a:latin typeface="Consolas" panose="020B0609020204030204" pitchFamily="49" charset="0"/>
              </a:rPr>
              <a:t>检查下一个字符，但不读取</a:t>
            </a:r>
          </a:p>
          <a:p>
            <a:pPr lvl="1"/>
            <a:r>
              <a:rPr lang="en-US" altLang="zh-CN" sz="1600" b="1" dirty="0">
                <a:latin typeface="Consolas" panose="020B0609020204030204" pitchFamily="49" charset="0"/>
              </a:rPr>
              <a:t>	if (c == EOF) break;</a:t>
            </a:r>
          </a:p>
          <a:p>
            <a:pPr lvl="1"/>
            <a:r>
              <a:rPr lang="en-US" altLang="zh-CN" sz="1600" b="1" dirty="0">
                <a:latin typeface="Consolas" panose="020B0609020204030204" pitchFamily="49" charset="0"/>
              </a:rPr>
              <a:t>	if (</a:t>
            </a:r>
            <a:r>
              <a:rPr lang="en-US" altLang="zh-CN" sz="1600" b="1" dirty="0" err="1">
                <a:solidFill>
                  <a:srgbClr val="FF0000"/>
                </a:solidFill>
                <a:latin typeface="Consolas" panose="020B0609020204030204" pitchFamily="49" charset="0"/>
              </a:rPr>
              <a:t>isdigit</a:t>
            </a:r>
            <a:r>
              <a:rPr lang="en-US" altLang="zh-CN" sz="1600" b="1" dirty="0">
                <a:latin typeface="Consolas" panose="020B0609020204030204" pitchFamily="49" charset="0"/>
              </a:rPr>
              <a:t>(c))			</a:t>
            </a:r>
            <a:r>
              <a:rPr lang="en-US" altLang="zh-CN" sz="1600" b="1" dirty="0">
                <a:solidFill>
                  <a:schemeClr val="accent1"/>
                </a:solidFill>
                <a:latin typeface="Consolas" panose="020B0609020204030204" pitchFamily="49" charset="0"/>
              </a:rPr>
              <a:t>//&lt;</a:t>
            </a:r>
            <a:r>
              <a:rPr lang="en-US" altLang="zh-CN" sz="1600" b="1" dirty="0" err="1">
                <a:solidFill>
                  <a:schemeClr val="accent1"/>
                </a:solidFill>
                <a:latin typeface="Consolas" panose="020B0609020204030204" pitchFamily="49" charset="0"/>
              </a:rPr>
              <a:t>cctype</a:t>
            </a:r>
            <a:r>
              <a:rPr lang="en-US" altLang="zh-CN" sz="1600" b="1" dirty="0">
                <a:solidFill>
                  <a:schemeClr val="accent1"/>
                </a:solidFill>
                <a:latin typeface="Consolas" panose="020B0609020204030204" pitchFamily="49" charset="0"/>
              </a:rPr>
              <a:t>&gt;</a:t>
            </a:r>
            <a:r>
              <a:rPr lang="zh-CN" altLang="en-US" sz="1600" b="1" dirty="0">
                <a:solidFill>
                  <a:schemeClr val="accent1"/>
                </a:solidFill>
                <a:latin typeface="Consolas" panose="020B0609020204030204" pitchFamily="49" charset="0"/>
              </a:rPr>
              <a:t>库函数</a:t>
            </a:r>
          </a:p>
          <a:p>
            <a:pPr lvl="1"/>
            <a:r>
              <a:rPr lang="en-US" altLang="zh-CN" sz="1600" b="1" dirty="0">
                <a:latin typeface="Consolas" panose="020B0609020204030204" pitchFamily="49" charset="0"/>
              </a:rPr>
              <a:t>	{</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int</a:t>
            </a:r>
            <a:r>
              <a:rPr lang="en-US" altLang="zh-CN" sz="1600" b="1" dirty="0">
                <a:latin typeface="Consolas" panose="020B0609020204030204" pitchFamily="49" charset="0"/>
              </a:rPr>
              <a:t> n;</a:t>
            </a:r>
          </a:p>
          <a:p>
            <a:pPr lvl="1"/>
            <a:r>
              <a:rPr lang="en-US" altLang="zh-CN" sz="1600" b="1" dirty="0">
                <a:latin typeface="Consolas" panose="020B0609020204030204" pitchFamily="49" charset="0"/>
              </a:rPr>
              <a:t>		ifs &gt;&gt; n;</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"Read a number: " &lt;&lt; n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 else {</a:t>
            </a:r>
          </a:p>
          <a:p>
            <a:pPr lvl="1"/>
            <a:r>
              <a:rPr lang="en-US" altLang="zh-CN" sz="1600" b="1" dirty="0">
                <a:latin typeface="Consolas" panose="020B0609020204030204" pitchFamily="49" charset="0"/>
              </a:rPr>
              <a:t>		string </a:t>
            </a:r>
            <a:r>
              <a:rPr lang="en-US" altLang="zh-CN" sz="1600" b="1" dirty="0" err="1">
                <a:latin typeface="Consolas" panose="020B0609020204030204" pitchFamily="49" charset="0"/>
              </a:rPr>
              <a:t>str</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ifs &gt;&gt; </a:t>
            </a:r>
            <a:r>
              <a:rPr lang="en-US" altLang="zh-CN" sz="1600" b="1" dirty="0" err="1">
                <a:latin typeface="Consolas" panose="020B0609020204030204" pitchFamily="49" charset="0"/>
              </a:rPr>
              <a:t>str</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"Read a word: " &lt;&lt; </a:t>
            </a:r>
            <a:r>
              <a:rPr lang="en-US" altLang="zh-CN" sz="1600" b="1" dirty="0" err="1">
                <a:latin typeface="Consolas" panose="020B0609020204030204" pitchFamily="49" charset="0"/>
              </a:rPr>
              <a:t>str</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	}</a:t>
            </a:r>
          </a:p>
          <a:p>
            <a:pPr lvl="1"/>
            <a:r>
              <a:rPr lang="en-US" altLang="zh-CN" sz="1600" b="1" dirty="0">
                <a:latin typeface="Consolas" panose="020B0609020204030204" pitchFamily="49" charset="0"/>
              </a:rPr>
              <a:t>}</a:t>
            </a:r>
          </a:p>
          <a:p>
            <a:pPr lvl="1"/>
            <a:r>
              <a:rPr lang="en-US" altLang="zh-CN" sz="1600" b="1" dirty="0">
                <a:latin typeface="Consolas" panose="020B0609020204030204" pitchFamily="49" charset="0"/>
              </a:rPr>
              <a:t>return 0;</a:t>
            </a:r>
          </a:p>
          <a:p>
            <a:r>
              <a:rPr lang="en-US" altLang="zh-CN" sz="1600" b="1" dirty="0">
                <a:latin typeface="Consolas" panose="020B0609020204030204" pitchFamily="49" charset="0"/>
              </a:rPr>
              <a:t>}</a:t>
            </a:r>
            <a:endParaRPr lang="zh-CN" altLang="en-US" sz="1600" b="1" dirty="0">
              <a:latin typeface="Consolas" panose="020B060902020403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其他操作</a:t>
            </a:r>
          </a:p>
        </p:txBody>
      </p:sp>
      <p:sp>
        <p:nvSpPr>
          <p:cNvPr id="3" name="内容占位符 2"/>
          <p:cNvSpPr>
            <a:spLocks noGrp="1"/>
          </p:cNvSpPr>
          <p:nvPr>
            <p:ph idx="1"/>
          </p:nvPr>
        </p:nvSpPr>
        <p:spPr/>
        <p:txBody>
          <a:bodyPr/>
          <a:lstStyle/>
          <a:p>
            <a:r>
              <a:rPr lang="en-US" altLang="zh-CN" dirty="0" err="1"/>
              <a:t>getline</a:t>
            </a:r>
            <a:r>
              <a:rPr lang="en-US" altLang="zh-CN" dirty="0"/>
              <a:t>(</a:t>
            </a:r>
            <a:r>
              <a:rPr lang="en-US" altLang="zh-CN" dirty="0" err="1"/>
              <a:t>cin</a:t>
            </a:r>
            <a:r>
              <a:rPr lang="en-US" altLang="zh-CN" dirty="0"/>
              <a:t>, </a:t>
            </a:r>
            <a:r>
              <a:rPr lang="en-US" altLang="zh-CN" dirty="0" err="1"/>
              <a:t>str</a:t>
            </a:r>
            <a:r>
              <a:rPr lang="en-US" altLang="zh-CN" dirty="0"/>
              <a:t>)</a:t>
            </a:r>
          </a:p>
          <a:p>
            <a:pPr lvl="1"/>
            <a:r>
              <a:rPr lang="en-US" altLang="zh-CN" dirty="0" err="1"/>
              <a:t>ifstream</a:t>
            </a:r>
            <a:r>
              <a:rPr lang="zh-CN" altLang="en-US" dirty="0"/>
              <a:t>是</a:t>
            </a:r>
            <a:r>
              <a:rPr lang="en-US" altLang="zh-CN" dirty="0" err="1"/>
              <a:t>istream</a:t>
            </a:r>
            <a:r>
              <a:rPr lang="zh-CN" altLang="en-US" dirty="0"/>
              <a:t>的子类</a:t>
            </a:r>
            <a:endParaRPr lang="en-US" altLang="zh-CN" dirty="0"/>
          </a:p>
          <a:p>
            <a:pPr lvl="1"/>
            <a:r>
              <a:rPr lang="zh-CN" altLang="en-US" dirty="0"/>
              <a:t>故</a:t>
            </a:r>
            <a:r>
              <a:rPr lang="en-US" altLang="zh-CN" dirty="0" err="1"/>
              <a:t>getline</a:t>
            </a:r>
            <a:r>
              <a:rPr lang="en-US" altLang="zh-CN" dirty="0"/>
              <a:t>(ifs, </a:t>
            </a:r>
            <a:r>
              <a:rPr lang="en-US" altLang="zh-CN" dirty="0" err="1"/>
              <a:t>str</a:t>
            </a:r>
            <a:r>
              <a:rPr lang="en-US" altLang="zh-CN" dirty="0"/>
              <a:t>)</a:t>
            </a:r>
            <a:r>
              <a:rPr lang="zh-CN" altLang="en-US" dirty="0"/>
              <a:t>仍然有效</a:t>
            </a:r>
            <a:endParaRPr lang="en-US" altLang="zh-CN" dirty="0"/>
          </a:p>
          <a:p>
            <a:pPr lvl="1"/>
            <a:endParaRPr lang="en-US" altLang="zh-CN" dirty="0"/>
          </a:p>
          <a:p>
            <a:r>
              <a:rPr lang="zh-CN" altLang="en-US" dirty="0"/>
              <a:t>其他操作</a:t>
            </a:r>
            <a:endParaRPr lang="en-US" altLang="zh-CN" dirty="0"/>
          </a:p>
          <a:p>
            <a:pPr lvl="1"/>
            <a:r>
              <a:rPr lang="en-US" altLang="zh-CN" dirty="0"/>
              <a:t>get()     </a:t>
            </a:r>
            <a:r>
              <a:rPr lang="zh-CN" altLang="en-US" dirty="0"/>
              <a:t>读取一个字符</a:t>
            </a:r>
            <a:endParaRPr lang="en-US" altLang="zh-CN" dirty="0"/>
          </a:p>
          <a:p>
            <a:pPr lvl="1"/>
            <a:r>
              <a:rPr lang="en-US" altLang="zh-CN" dirty="0"/>
              <a:t>ignore(</a:t>
            </a:r>
            <a:r>
              <a:rPr lang="en-US" altLang="zh-CN" dirty="0" err="1"/>
              <a:t>int</a:t>
            </a:r>
            <a:r>
              <a:rPr lang="en-US" altLang="zh-CN" dirty="0"/>
              <a:t> n=1, </a:t>
            </a:r>
            <a:r>
              <a:rPr lang="en-US" altLang="zh-CN" dirty="0" err="1"/>
              <a:t>int</a:t>
            </a:r>
            <a:r>
              <a:rPr lang="en-US" altLang="zh-CN" dirty="0"/>
              <a:t> </a:t>
            </a:r>
            <a:r>
              <a:rPr lang="en-US" altLang="zh-CN" dirty="0" err="1"/>
              <a:t>delim</a:t>
            </a:r>
            <a:r>
              <a:rPr lang="en-US" altLang="zh-CN" dirty="0"/>
              <a:t>=EOF)</a:t>
            </a:r>
            <a:br>
              <a:rPr lang="en-US" altLang="zh-CN" dirty="0"/>
            </a:br>
            <a:r>
              <a:rPr lang="en-US" altLang="zh-CN" dirty="0"/>
              <a:t>	    </a:t>
            </a:r>
            <a:r>
              <a:rPr lang="zh-CN" altLang="en-US" dirty="0"/>
              <a:t>丢弃</a:t>
            </a:r>
            <a:r>
              <a:rPr lang="en-US" altLang="zh-CN" dirty="0"/>
              <a:t>n</a:t>
            </a:r>
            <a:r>
              <a:rPr lang="zh-CN" altLang="en-US" dirty="0"/>
              <a:t>个字符，或者直至遇到</a:t>
            </a:r>
            <a:r>
              <a:rPr lang="en-US" altLang="zh-CN" dirty="0" err="1"/>
              <a:t>delim</a:t>
            </a:r>
            <a:r>
              <a:rPr lang="zh-CN" altLang="en-US" dirty="0"/>
              <a:t>分隔符</a:t>
            </a:r>
            <a:endParaRPr lang="en-US" altLang="zh-CN" dirty="0"/>
          </a:p>
          <a:p>
            <a:pPr lvl="1"/>
            <a:r>
              <a:rPr lang="en-US" altLang="zh-CN" dirty="0"/>
              <a:t>peek()    </a:t>
            </a:r>
            <a:r>
              <a:rPr lang="zh-CN" altLang="en-US" dirty="0"/>
              <a:t>查看下一个字符</a:t>
            </a:r>
            <a:endParaRPr lang="en-US" altLang="zh-CN" dirty="0"/>
          </a:p>
          <a:p>
            <a:pPr lvl="1"/>
            <a:r>
              <a:rPr lang="en-US" altLang="zh-CN" dirty="0" err="1"/>
              <a:t>putback</a:t>
            </a:r>
            <a:r>
              <a:rPr lang="en-US" altLang="zh-CN" dirty="0"/>
              <a:t>(char c) </a:t>
            </a:r>
            <a:r>
              <a:rPr lang="zh-CN" altLang="en-US" dirty="0"/>
              <a:t>返还一个字符</a:t>
            </a:r>
            <a:endParaRPr lang="en-US" altLang="zh-CN" dirty="0"/>
          </a:p>
          <a:p>
            <a:pPr lvl="1"/>
            <a:r>
              <a:rPr lang="en-US" altLang="zh-CN" dirty="0" err="1"/>
              <a:t>unget</a:t>
            </a:r>
            <a:r>
              <a:rPr lang="en-US" altLang="zh-CN" dirty="0"/>
              <a:t>()   </a:t>
            </a:r>
            <a:r>
              <a:rPr lang="zh-CN" altLang="en-US" dirty="0"/>
              <a:t>返还一个字符</a:t>
            </a:r>
            <a:endParaRPr lang="en-US" altLang="zh-CN" dirty="0"/>
          </a:p>
          <a:p>
            <a:pPr lvl="1"/>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istream</a:t>
            </a:r>
            <a:r>
              <a:rPr lang="zh-CN" altLang="en-US" dirty="0"/>
              <a:t>与</a:t>
            </a:r>
            <a:r>
              <a:rPr lang="en-US" altLang="zh-CN" dirty="0" err="1"/>
              <a:t>scanf</a:t>
            </a:r>
            <a:endParaRPr lang="zh-CN" altLang="en-US" dirty="0"/>
          </a:p>
        </p:txBody>
      </p:sp>
      <p:sp>
        <p:nvSpPr>
          <p:cNvPr id="3" name="内容占位符 2"/>
          <p:cNvSpPr>
            <a:spLocks noGrp="1"/>
          </p:cNvSpPr>
          <p:nvPr>
            <p:ph idx="1"/>
          </p:nvPr>
        </p:nvSpPr>
        <p:spPr>
          <a:xfrm>
            <a:off x="548097" y="1262541"/>
            <a:ext cx="8047806" cy="5299173"/>
          </a:xfrm>
        </p:spPr>
        <p:txBody>
          <a:bodyPr/>
          <a:lstStyle/>
          <a:p>
            <a:r>
              <a:rPr lang="zh-CN" altLang="en-US" dirty="0"/>
              <a:t>为什么</a:t>
            </a:r>
            <a:r>
              <a:rPr lang="en-US" altLang="zh-CN" dirty="0"/>
              <a:t>C++</a:t>
            </a:r>
            <a:r>
              <a:rPr lang="zh-CN" altLang="en-US" dirty="0"/>
              <a:t>使用流输入取代了</a:t>
            </a:r>
            <a:r>
              <a:rPr lang="en-US" altLang="zh-CN" dirty="0" err="1"/>
              <a:t>scanf</a:t>
            </a:r>
            <a:endParaRPr lang="en-US" altLang="zh-CN" dirty="0"/>
          </a:p>
          <a:p>
            <a:pPr lvl="1"/>
            <a:r>
              <a:rPr lang="en-US" altLang="zh-CN" sz="2800" dirty="0" err="1"/>
              <a:t>scanf</a:t>
            </a:r>
            <a:r>
              <a:rPr lang="zh-CN" altLang="en-US" sz="2800" dirty="0"/>
              <a:t>不友好，不同类型要使用不同的标识符</a:t>
            </a:r>
            <a:endParaRPr lang="en-US" altLang="zh-CN" sz="2800" dirty="0"/>
          </a:p>
          <a:p>
            <a:pPr marL="914400" lvl="2" indent="0">
              <a:buNone/>
            </a:pPr>
            <a:r>
              <a:rPr lang="en-US" altLang="zh-CN" dirty="0" err="1"/>
              <a:t>scanf</a:t>
            </a:r>
            <a:r>
              <a:rPr lang="en-US" altLang="zh-CN" dirty="0"/>
              <a:t>("</a:t>
            </a:r>
            <a:r>
              <a:rPr lang="en-US" altLang="zh-CN" dirty="0">
                <a:solidFill>
                  <a:srgbClr val="FF0000"/>
                </a:solidFill>
              </a:rPr>
              <a:t>%d %</a:t>
            </a:r>
            <a:r>
              <a:rPr lang="en-US" altLang="zh-CN" dirty="0" err="1">
                <a:solidFill>
                  <a:srgbClr val="FF0000"/>
                </a:solidFill>
              </a:rPr>
              <a:t>hd</a:t>
            </a:r>
            <a:r>
              <a:rPr lang="en-US" altLang="zh-CN" dirty="0">
                <a:solidFill>
                  <a:srgbClr val="FF0000"/>
                </a:solidFill>
              </a:rPr>
              <a:t> %f %</a:t>
            </a:r>
            <a:r>
              <a:rPr lang="en-US" altLang="zh-CN" dirty="0" err="1">
                <a:solidFill>
                  <a:srgbClr val="FF0000"/>
                </a:solidFill>
              </a:rPr>
              <a:t>lf</a:t>
            </a:r>
            <a:r>
              <a:rPr lang="en-US" altLang="zh-CN" dirty="0">
                <a:solidFill>
                  <a:srgbClr val="FF0000"/>
                </a:solidFill>
              </a:rPr>
              <a:t> %s</a:t>
            </a:r>
            <a:r>
              <a:rPr lang="en-US" altLang="zh-CN" dirty="0"/>
              <a:t>", &amp;</a:t>
            </a:r>
            <a:r>
              <a:rPr lang="en-US" altLang="zh-CN" dirty="0" err="1"/>
              <a:t>i</a:t>
            </a:r>
            <a:r>
              <a:rPr lang="en-US" altLang="zh-CN" dirty="0"/>
              <a:t>, &amp;s, &amp;f, &amp;d, name);</a:t>
            </a:r>
          </a:p>
          <a:p>
            <a:pPr marL="914400" lvl="2" indent="0">
              <a:buNone/>
            </a:pPr>
            <a:r>
              <a:rPr lang="en-US" altLang="zh-CN" dirty="0" err="1"/>
              <a:t>cin</a:t>
            </a:r>
            <a:r>
              <a:rPr lang="en-US" altLang="zh-CN" dirty="0"/>
              <a:t> &gt;&gt; </a:t>
            </a:r>
            <a:r>
              <a:rPr lang="en-US" altLang="zh-CN" dirty="0" err="1"/>
              <a:t>i</a:t>
            </a:r>
            <a:r>
              <a:rPr lang="en-US" altLang="zh-CN" dirty="0"/>
              <a:t> &gt;&gt; s &gt;&gt; f &gt;&gt; d &gt;&gt; name;</a:t>
            </a:r>
          </a:p>
          <a:p>
            <a:pPr lvl="1"/>
            <a:r>
              <a:rPr lang="zh-CN" altLang="en-US" sz="2800" dirty="0"/>
              <a:t>安全性</a:t>
            </a:r>
            <a:endParaRPr lang="en-US" altLang="zh-CN" sz="2800" dirty="0"/>
          </a:p>
          <a:p>
            <a:pPr marL="914400" lvl="2" indent="0">
              <a:buNone/>
            </a:pPr>
            <a:r>
              <a:rPr lang="en-US" altLang="zh-CN" sz="2400" dirty="0" err="1"/>
              <a:t>scanf</a:t>
            </a:r>
            <a:r>
              <a:rPr lang="en-US" altLang="zh-CN" sz="2400" dirty="0"/>
              <a:t>("%d", &amp;a);  </a:t>
            </a:r>
            <a:r>
              <a:rPr lang="en-US" altLang="zh-CN" sz="2400" dirty="0">
                <a:solidFill>
                  <a:schemeClr val="accent1"/>
                </a:solidFill>
              </a:rPr>
              <a:t>//</a:t>
            </a:r>
            <a:r>
              <a:rPr lang="zh-CN" altLang="en-US" sz="2400" dirty="0">
                <a:solidFill>
                  <a:schemeClr val="accent1"/>
                </a:solidFill>
              </a:rPr>
              <a:t>可能写入非法内存</a:t>
            </a:r>
            <a:endParaRPr lang="en-US" altLang="zh-CN" sz="2400" dirty="0"/>
          </a:p>
          <a:p>
            <a:pPr lvl="1"/>
            <a:r>
              <a:rPr lang="zh-CN" altLang="en-US" sz="2800" dirty="0"/>
              <a:t>可拓展性</a:t>
            </a:r>
            <a:endParaRPr lang="en-US" altLang="zh-CN" sz="2800" dirty="0"/>
          </a:p>
          <a:p>
            <a:pPr marL="914400" lvl="2" indent="0">
              <a:buNone/>
            </a:pPr>
            <a:r>
              <a:rPr lang="en-US" altLang="zh-CN" sz="2400" dirty="0" err="1"/>
              <a:t>MyClass</a:t>
            </a:r>
            <a:r>
              <a:rPr lang="en-US" altLang="zh-CN" sz="2400" dirty="0"/>
              <a:t> </a:t>
            </a:r>
            <a:r>
              <a:rPr lang="en-US" altLang="zh-CN" sz="2400" dirty="0" err="1"/>
              <a:t>obj</a:t>
            </a:r>
            <a:r>
              <a:rPr lang="en-US" altLang="zh-CN" sz="2400" dirty="0"/>
              <a:t>;</a:t>
            </a:r>
          </a:p>
          <a:p>
            <a:pPr marL="914400" lvl="2" indent="0">
              <a:buNone/>
            </a:pPr>
            <a:r>
              <a:rPr lang="en-US" altLang="zh-CN" sz="2400" dirty="0" err="1"/>
              <a:t>cin</a:t>
            </a:r>
            <a:r>
              <a:rPr lang="en-US" altLang="zh-CN" sz="2400" dirty="0"/>
              <a:t> &gt;&gt; obj;</a:t>
            </a:r>
          </a:p>
          <a:p>
            <a:pPr lvl="1"/>
            <a:r>
              <a:rPr lang="zh-CN" altLang="en-US" sz="2800" dirty="0"/>
              <a:t>性能</a:t>
            </a:r>
            <a:endParaRPr lang="en-US" altLang="zh-CN" sz="2800" dirty="0"/>
          </a:p>
          <a:p>
            <a:pPr marL="914400" lvl="2" indent="0">
              <a:buNone/>
            </a:pPr>
            <a:r>
              <a:rPr lang="en-US" altLang="zh-CN" sz="2400" dirty="0" err="1"/>
              <a:t>scanf</a:t>
            </a:r>
            <a:r>
              <a:rPr lang="zh-CN" altLang="en-US" sz="2400" dirty="0"/>
              <a:t>在运行期间需要对格式字符串进行解析</a:t>
            </a:r>
            <a:endParaRPr lang="en-US" altLang="zh-CN" sz="2400" dirty="0"/>
          </a:p>
          <a:p>
            <a:pPr marL="914400" lvl="2" indent="0">
              <a:buNone/>
            </a:pPr>
            <a:r>
              <a:rPr lang="en-US" altLang="zh-CN" sz="2400" dirty="0" err="1"/>
              <a:t>istream</a:t>
            </a:r>
            <a:r>
              <a:rPr lang="zh-CN" altLang="en-US" sz="2400" dirty="0"/>
              <a:t>在编译期间已经解析完毕</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字符串输入输出流</a:t>
            </a:r>
          </a:p>
        </p:txBody>
      </p:sp>
      <p:sp>
        <p:nvSpPr>
          <p:cNvPr id="3" name="内容占位符 2"/>
          <p:cNvSpPr>
            <a:spLocks noGrp="1"/>
          </p:cNvSpPr>
          <p:nvPr>
            <p:ph idx="1"/>
          </p:nvPr>
        </p:nvSpPr>
        <p:spPr>
          <a:xfrm>
            <a:off x="683568" y="1475356"/>
            <a:ext cx="8047806" cy="4749029"/>
          </a:xfrm>
        </p:spPr>
        <p:txBody>
          <a:bodyPr/>
          <a:lstStyle/>
          <a:p>
            <a:r>
              <a:rPr lang="zh-CN" altLang="en-US" dirty="0"/>
              <a:t>以输入输出流作为例子</a:t>
            </a:r>
            <a:endParaRPr lang="en-US" altLang="zh-CN" dirty="0"/>
          </a:p>
          <a:p>
            <a:r>
              <a:rPr lang="en-US" altLang="zh-CN" dirty="0" err="1"/>
              <a:t>stringstream</a:t>
            </a:r>
            <a:r>
              <a:rPr lang="zh-CN" altLang="en-US" dirty="0"/>
              <a:t>是</a:t>
            </a:r>
            <a:r>
              <a:rPr lang="en-US" altLang="zh-CN" dirty="0"/>
              <a:t>iostream</a:t>
            </a:r>
            <a:r>
              <a:rPr lang="zh-CN" altLang="en-US" dirty="0"/>
              <a:t>的子类</a:t>
            </a:r>
            <a:endParaRPr lang="en-US" altLang="zh-CN" dirty="0"/>
          </a:p>
          <a:p>
            <a:r>
              <a:rPr lang="en-US" altLang="zh-CN" dirty="0"/>
              <a:t>iostream</a:t>
            </a:r>
            <a:r>
              <a:rPr lang="zh-CN" altLang="en-US" dirty="0"/>
              <a:t>继承于</a:t>
            </a:r>
            <a:r>
              <a:rPr lang="en-US" altLang="zh-CN" dirty="0" err="1"/>
              <a:t>istream</a:t>
            </a:r>
            <a:r>
              <a:rPr lang="zh-CN" altLang="en-US" dirty="0"/>
              <a:t>和</a:t>
            </a:r>
            <a:r>
              <a:rPr lang="en-US" altLang="zh-CN" dirty="0" err="1"/>
              <a:t>ostream</a:t>
            </a:r>
            <a:endParaRPr lang="en-US" altLang="zh-CN" dirty="0"/>
          </a:p>
          <a:p>
            <a:r>
              <a:rPr lang="en-US" altLang="zh-CN" dirty="0" err="1"/>
              <a:t>stringstream</a:t>
            </a:r>
            <a:r>
              <a:rPr lang="zh-CN" altLang="en-US" dirty="0"/>
              <a:t>实现了输入输出流双方的接口</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27</a:t>
            </a:fld>
            <a:endParaRPr lang="en-US" altLang="zh-CN"/>
          </a:p>
        </p:txBody>
      </p:sp>
      <p:grpSp>
        <p:nvGrpSpPr>
          <p:cNvPr id="18" name="组合 17"/>
          <p:cNvGrpSpPr/>
          <p:nvPr/>
        </p:nvGrpSpPr>
        <p:grpSpPr>
          <a:xfrm>
            <a:off x="2663597" y="3840748"/>
            <a:ext cx="5051034" cy="2425156"/>
            <a:chOff x="1415252" y="3665711"/>
            <a:chExt cx="4505140" cy="2260816"/>
          </a:xfrm>
        </p:grpSpPr>
        <p:sp>
          <p:nvSpPr>
            <p:cNvPr id="5" name="矩形 4"/>
            <p:cNvSpPr/>
            <p:nvPr/>
          </p:nvSpPr>
          <p:spPr>
            <a:xfrm>
              <a:off x="1419042" y="3665711"/>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istream</a:t>
              </a:r>
              <a:endParaRPr lang="zh-CN" altLang="en-US" sz="2000" dirty="0">
                <a:solidFill>
                  <a:schemeClr val="tx1"/>
                </a:solidFill>
              </a:endParaRPr>
            </a:p>
          </p:txBody>
        </p:sp>
        <p:sp>
          <p:nvSpPr>
            <p:cNvPr id="6" name="矩形 5"/>
            <p:cNvSpPr/>
            <p:nvPr/>
          </p:nvSpPr>
          <p:spPr>
            <a:xfrm>
              <a:off x="1415694" y="4563333"/>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iostream</a:t>
              </a:r>
              <a:endParaRPr lang="zh-CN" altLang="en-US" sz="2000" dirty="0">
                <a:solidFill>
                  <a:schemeClr val="tx1"/>
                </a:solidFill>
              </a:endParaRPr>
            </a:p>
          </p:txBody>
        </p:sp>
        <p:sp>
          <p:nvSpPr>
            <p:cNvPr id="7" name="矩形 6"/>
            <p:cNvSpPr/>
            <p:nvPr/>
          </p:nvSpPr>
          <p:spPr>
            <a:xfrm>
              <a:off x="1415252" y="5494479"/>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ostream</a:t>
              </a:r>
              <a:endParaRPr lang="zh-CN" altLang="en-US" sz="2000" dirty="0">
                <a:solidFill>
                  <a:schemeClr val="tx1"/>
                </a:solidFill>
              </a:endParaRPr>
            </a:p>
          </p:txBody>
        </p:sp>
        <p:sp>
          <p:nvSpPr>
            <p:cNvPr id="8" name="矩形 7"/>
            <p:cNvSpPr/>
            <p:nvPr/>
          </p:nvSpPr>
          <p:spPr>
            <a:xfrm>
              <a:off x="4487736" y="4567366"/>
              <a:ext cx="1432656" cy="4320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rPr>
                <a:t>stringstream</a:t>
              </a:r>
              <a:endParaRPr lang="zh-CN" altLang="en-US" sz="2000" dirty="0">
                <a:solidFill>
                  <a:schemeClr val="tx1"/>
                </a:solidFill>
              </a:endParaRPr>
            </a:p>
          </p:txBody>
        </p:sp>
        <p:cxnSp>
          <p:nvCxnSpPr>
            <p:cNvPr id="9" name="直接箭头连接符 8"/>
            <p:cNvCxnSpPr>
              <a:stCxn id="6" idx="3"/>
              <a:endCxn id="8" idx="1"/>
            </p:cNvCxnSpPr>
            <p:nvPr/>
          </p:nvCxnSpPr>
          <p:spPr>
            <a:xfrm>
              <a:off x="2848350" y="4779357"/>
              <a:ext cx="1639386" cy="4034"/>
            </a:xfrm>
            <a:prstGeom prst="straightConnector1">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0"/>
              <a:endCxn id="5" idx="2"/>
            </p:cNvCxnSpPr>
            <p:nvPr/>
          </p:nvCxnSpPr>
          <p:spPr>
            <a:xfrm flipV="1">
              <a:off x="2132023" y="4097759"/>
              <a:ext cx="3347" cy="465574"/>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6" idx="2"/>
              <a:endCxn id="7" idx="0"/>
            </p:cNvCxnSpPr>
            <p:nvPr/>
          </p:nvCxnSpPr>
          <p:spPr>
            <a:xfrm flipH="1">
              <a:off x="2131580" y="4995381"/>
              <a:ext cx="442" cy="499098"/>
            </a:xfrm>
            <a:prstGeom prst="straightConnector1">
              <a:avLst/>
            </a:prstGeom>
            <a:ln w="190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p:cNvSpPr txBox="1"/>
          <p:nvPr/>
        </p:nvSpPr>
        <p:spPr>
          <a:xfrm>
            <a:off x="797604" y="4710996"/>
            <a:ext cx="1980029" cy="523220"/>
          </a:xfrm>
          <a:prstGeom prst="rect">
            <a:avLst/>
          </a:prstGeom>
          <a:noFill/>
        </p:spPr>
        <p:txBody>
          <a:bodyPr wrap="none" rtlCol="0">
            <a:spAutoFit/>
          </a:bodyPr>
          <a:lstStyle/>
          <a:p>
            <a:r>
              <a:rPr lang="zh-CN" altLang="en-US" sz="2800" b="1" dirty="0"/>
              <a:t>多重继承！</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stringstream</a:t>
            </a:r>
            <a:endParaRPr lang="zh-CN" altLang="en-US" dirty="0"/>
          </a:p>
        </p:txBody>
      </p:sp>
      <p:sp>
        <p:nvSpPr>
          <p:cNvPr id="3" name="内容占位符 2"/>
          <p:cNvSpPr>
            <a:spLocks noGrp="1"/>
          </p:cNvSpPr>
          <p:nvPr>
            <p:ph idx="1"/>
          </p:nvPr>
        </p:nvSpPr>
        <p:spPr/>
        <p:txBody>
          <a:bodyPr/>
          <a:lstStyle/>
          <a:p>
            <a:r>
              <a:rPr lang="en-US" altLang="zh-CN" dirty="0" err="1"/>
              <a:t>stringstream</a:t>
            </a:r>
            <a:endParaRPr lang="en-US" altLang="zh-CN" dirty="0"/>
          </a:p>
          <a:p>
            <a:pPr lvl="1"/>
            <a:r>
              <a:rPr lang="zh-CN" altLang="en-US" dirty="0"/>
              <a:t>它在对象内部维护了一个</a:t>
            </a:r>
            <a:r>
              <a:rPr lang="en-US" altLang="zh-CN" dirty="0"/>
              <a:t>buffer</a:t>
            </a:r>
          </a:p>
          <a:p>
            <a:pPr lvl="1"/>
            <a:r>
              <a:rPr lang="zh-CN" altLang="en-US" dirty="0"/>
              <a:t>使用流输出函数可以将数据写入</a:t>
            </a:r>
            <a:r>
              <a:rPr lang="en-US" altLang="zh-CN" dirty="0"/>
              <a:t>buffer</a:t>
            </a:r>
          </a:p>
          <a:p>
            <a:pPr lvl="1"/>
            <a:r>
              <a:rPr lang="zh-CN" altLang="en-US" dirty="0"/>
              <a:t>使用流输入函数可以从</a:t>
            </a:r>
            <a:r>
              <a:rPr lang="en-US" altLang="zh-CN" dirty="0"/>
              <a:t>buffer</a:t>
            </a:r>
            <a:r>
              <a:rPr lang="zh-CN" altLang="en-US" dirty="0"/>
              <a:t>中读出数据</a:t>
            </a:r>
            <a:endParaRPr lang="en-US" altLang="zh-CN" dirty="0"/>
          </a:p>
          <a:p>
            <a:r>
              <a:rPr lang="zh-CN" altLang="en-US" dirty="0"/>
              <a:t>一般用于程序内部的字符串操作</a:t>
            </a:r>
            <a:br>
              <a:rPr lang="en-US" altLang="zh-CN" dirty="0"/>
            </a:br>
            <a:endParaRPr lang="en-US" altLang="zh-CN" dirty="0"/>
          </a:p>
          <a:p>
            <a:r>
              <a:rPr lang="zh-CN" altLang="en-US" dirty="0"/>
              <a:t>构造方式</a:t>
            </a:r>
            <a:endParaRPr lang="en-US" altLang="zh-CN" dirty="0"/>
          </a:p>
          <a:p>
            <a:pPr lvl="1"/>
            <a:r>
              <a:rPr lang="en-US" altLang="zh-CN" dirty="0" err="1"/>
              <a:t>stringstream</a:t>
            </a:r>
            <a:r>
              <a:rPr lang="en-US" altLang="zh-CN" dirty="0"/>
              <a:t> </a:t>
            </a:r>
            <a:r>
              <a:rPr lang="en-US" altLang="zh-CN" dirty="0" err="1"/>
              <a:t>ss</a:t>
            </a:r>
            <a:r>
              <a:rPr lang="en-US" altLang="zh-CN" dirty="0"/>
              <a:t>; //</a:t>
            </a:r>
            <a:r>
              <a:rPr lang="zh-CN" altLang="en-US" dirty="0"/>
              <a:t>空字符串流</a:t>
            </a:r>
            <a:endParaRPr lang="en-US" altLang="zh-CN" dirty="0"/>
          </a:p>
          <a:p>
            <a:pPr lvl="1"/>
            <a:r>
              <a:rPr lang="en-US" altLang="zh-CN" dirty="0" err="1"/>
              <a:t>stringstream</a:t>
            </a:r>
            <a:r>
              <a:rPr lang="en-US" altLang="zh-CN" dirty="0"/>
              <a:t> </a:t>
            </a:r>
            <a:r>
              <a:rPr lang="en-US" altLang="zh-CN" dirty="0" err="1"/>
              <a:t>ss</a:t>
            </a:r>
            <a:r>
              <a:rPr lang="en-US" altLang="zh-CN" dirty="0"/>
              <a:t>(</a:t>
            </a:r>
            <a:r>
              <a:rPr lang="en-US" altLang="zh-CN" dirty="0" err="1"/>
              <a:t>str</a:t>
            </a:r>
            <a:r>
              <a:rPr lang="en-US" altLang="zh-CN" dirty="0"/>
              <a:t>); //</a:t>
            </a:r>
            <a:r>
              <a:rPr lang="zh-CN" altLang="en-US" dirty="0"/>
              <a:t>以字符串初始化流</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使用示例</a:t>
            </a:r>
          </a:p>
        </p:txBody>
      </p:sp>
      <p:sp>
        <p:nvSpPr>
          <p:cNvPr id="3" name="内容占位符 2"/>
          <p:cNvSpPr>
            <a:spLocks noGrp="1"/>
          </p:cNvSpPr>
          <p:nvPr>
            <p:ph idx="1"/>
          </p:nvPr>
        </p:nvSpPr>
        <p:spPr>
          <a:xfrm>
            <a:off x="628650" y="5157192"/>
            <a:ext cx="8047806" cy="2308323"/>
          </a:xfrm>
        </p:spPr>
        <p:txBody>
          <a:bodyPr/>
          <a:lstStyle/>
          <a:p>
            <a:r>
              <a:rPr lang="zh-CN" altLang="en-US" dirty="0"/>
              <a:t>可以连接字符串</a:t>
            </a:r>
            <a:endParaRPr lang="en-US" altLang="zh-CN" dirty="0"/>
          </a:p>
          <a:p>
            <a:r>
              <a:rPr lang="zh-CN" altLang="en-US" dirty="0"/>
              <a:t>可以将字符串转换为其他类型的数据</a:t>
            </a:r>
            <a:endParaRPr lang="en-US" altLang="zh-CN" dirty="0"/>
          </a:p>
          <a:p>
            <a:r>
              <a:rPr lang="zh-CN" altLang="en-US" dirty="0"/>
              <a:t>配合流操作算子，可以达到格式化输出效果</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29</a:t>
            </a:fld>
            <a:endParaRPr lang="en-US" altLang="zh-CN"/>
          </a:p>
        </p:txBody>
      </p:sp>
      <p:sp>
        <p:nvSpPr>
          <p:cNvPr id="5" name="文本框 4"/>
          <p:cNvSpPr txBox="1"/>
          <p:nvPr/>
        </p:nvSpPr>
        <p:spPr>
          <a:xfrm>
            <a:off x="1238952" y="1268760"/>
            <a:ext cx="7246361" cy="3785652"/>
          </a:xfrm>
          <a:prstGeom prst="rect">
            <a:avLst/>
          </a:prstGeom>
          <a:noFill/>
        </p:spPr>
        <p:txBody>
          <a:bodyPr wrap="square" rtlCol="0">
            <a:spAutoFit/>
          </a:bodyPr>
          <a:lstStyle/>
          <a:p>
            <a:r>
              <a:rPr lang="en-US" altLang="zh-CN" sz="2000" dirty="0">
                <a:latin typeface="Consolas" panose="020B0609020204030204" pitchFamily="49" charset="0"/>
              </a:rPr>
              <a:t>#include &lt;</a:t>
            </a:r>
            <a:r>
              <a:rPr lang="en-US" altLang="zh-CN" sz="2000" dirty="0" err="1">
                <a:latin typeface="Consolas" panose="020B0609020204030204" pitchFamily="49" charset="0"/>
              </a:rPr>
              <a:t>sstream</a:t>
            </a:r>
            <a:r>
              <a:rPr lang="en-US" altLang="zh-CN" sz="2000" dirty="0">
                <a:latin typeface="Consolas" panose="020B0609020204030204" pitchFamily="49" charset="0"/>
              </a:rPr>
              <a:t>&gt;</a:t>
            </a:r>
          </a:p>
          <a:p>
            <a:r>
              <a:rPr lang="en-US" altLang="zh-CN" sz="2000" dirty="0">
                <a:latin typeface="Consolas" panose="020B0609020204030204" pitchFamily="49" charset="0"/>
              </a:rPr>
              <a:t>using namespace std;</a:t>
            </a:r>
          </a:p>
          <a:p>
            <a:endParaRPr lang="en-US" altLang="zh-CN" sz="2000" dirty="0">
              <a:latin typeface="Consolas" panose="020B0609020204030204" pitchFamily="49" charset="0"/>
            </a:endParaRPr>
          </a:p>
          <a:p>
            <a:r>
              <a:rPr lang="en-US" altLang="zh-CN" sz="2000" dirty="0">
                <a:latin typeface="Consolas" panose="020B0609020204030204" pitchFamily="49" charset="0"/>
              </a:rPr>
              <a:t>int main() {</a:t>
            </a:r>
          </a:p>
          <a:p>
            <a:pPr lvl="1"/>
            <a:r>
              <a:rPr lang="en-US" altLang="zh-CN" sz="2000" dirty="0" err="1">
                <a:latin typeface="Consolas" panose="020B0609020204030204" pitchFamily="49" charset="0"/>
              </a:rPr>
              <a:t>stringstream</a:t>
            </a:r>
            <a:r>
              <a:rPr lang="en-US" altLang="zh-CN" sz="2000" dirty="0">
                <a:latin typeface="Consolas" panose="020B0609020204030204" pitchFamily="49" charset="0"/>
              </a:rPr>
              <a:t> ss;</a:t>
            </a:r>
          </a:p>
          <a:p>
            <a:pPr lvl="1"/>
            <a:r>
              <a:rPr lang="en-US" altLang="zh-CN" sz="2000" dirty="0" err="1">
                <a:latin typeface="Consolas" panose="020B0609020204030204" pitchFamily="49" charset="0"/>
              </a:rPr>
              <a:t>ss</a:t>
            </a:r>
            <a:r>
              <a:rPr lang="en-US" altLang="zh-CN" sz="2000" dirty="0">
                <a:latin typeface="Consolas" panose="020B0609020204030204" pitchFamily="49" charset="0"/>
              </a:rPr>
              <a:t> &lt;&lt; "10";</a:t>
            </a:r>
          </a:p>
          <a:p>
            <a:pPr lvl="1"/>
            <a:r>
              <a:rPr lang="en-US" altLang="zh-CN" sz="2000" dirty="0" err="1">
                <a:latin typeface="Consolas" panose="020B0609020204030204" pitchFamily="49" charset="0"/>
              </a:rPr>
              <a:t>ss</a:t>
            </a:r>
            <a:r>
              <a:rPr lang="en-US" altLang="zh-CN" sz="2000" dirty="0">
                <a:latin typeface="Consolas" panose="020B0609020204030204" pitchFamily="49" charset="0"/>
              </a:rPr>
              <a:t> &lt;&lt; "0 200";</a:t>
            </a:r>
          </a:p>
          <a:p>
            <a:pPr lvl="1"/>
            <a:endParaRPr lang="zh-CN" altLang="en-US" sz="2000" dirty="0">
              <a:latin typeface="Consolas" panose="020B0609020204030204" pitchFamily="49" charset="0"/>
            </a:endParaRPr>
          </a:p>
          <a:p>
            <a:pPr lvl="1"/>
            <a:r>
              <a:rPr lang="en-US" altLang="zh-CN" sz="2000" dirty="0" err="1">
                <a:latin typeface="Consolas" panose="020B0609020204030204" pitchFamily="49" charset="0"/>
              </a:rPr>
              <a:t>int</a:t>
            </a:r>
            <a:r>
              <a:rPr lang="en-US" altLang="zh-CN" sz="2000" dirty="0">
                <a:latin typeface="Consolas" panose="020B0609020204030204" pitchFamily="49" charset="0"/>
              </a:rPr>
              <a:t> a, b;</a:t>
            </a:r>
          </a:p>
          <a:p>
            <a:pPr lvl="1"/>
            <a:r>
              <a:rPr lang="en-US" altLang="zh-CN" sz="2000" dirty="0">
                <a:latin typeface="Consolas" panose="020B0609020204030204" pitchFamily="49" charset="0"/>
              </a:rPr>
              <a:t>ss &gt;&gt; a &gt;&gt; b;		</a:t>
            </a:r>
            <a:r>
              <a:rPr lang="en-US" altLang="zh-CN" sz="2000" dirty="0">
                <a:solidFill>
                  <a:schemeClr val="accent1"/>
                </a:solidFill>
                <a:latin typeface="Consolas" panose="020B0609020204030204" pitchFamily="49" charset="0"/>
              </a:rPr>
              <a:t>//a=100 b=200</a:t>
            </a:r>
          </a:p>
          <a:p>
            <a:pPr lvl="1"/>
            <a:r>
              <a:rPr lang="en-US" altLang="zh-CN" sz="2000" dirty="0">
                <a:latin typeface="Consolas" panose="020B0609020204030204" pitchFamily="49" charset="0"/>
              </a:rPr>
              <a:t>return 0;</a:t>
            </a:r>
          </a:p>
          <a:p>
            <a:r>
              <a:rPr lang="en-US" altLang="zh-CN" sz="2000" dirty="0">
                <a:latin typeface="Consolas" panose="020B0609020204030204" pitchFamily="49"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en-US" altLang="zh-CN" dirty="0"/>
              <a:t> string</a:t>
            </a:r>
            <a:r>
              <a:rPr lang="zh-CN" altLang="en-US" dirty="0"/>
              <a:t>字符串类</a:t>
            </a:r>
            <a:endParaRPr lang="en-US" altLang="zh-CN" dirty="0"/>
          </a:p>
          <a:p>
            <a:r>
              <a:rPr lang="en-US" altLang="zh-CN" dirty="0"/>
              <a:t> iostream</a:t>
            </a:r>
            <a:r>
              <a:rPr lang="zh-CN" altLang="en-US" dirty="0"/>
              <a:t>输入输出流</a:t>
            </a:r>
            <a:endParaRPr lang="en-US" altLang="zh-CN" dirty="0"/>
          </a:p>
          <a:p>
            <a:r>
              <a:rPr lang="zh-CN" altLang="en-US" dirty="0"/>
              <a:t> 字符串处理与正则表达式</a:t>
            </a: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获取</a:t>
            </a:r>
            <a:r>
              <a:rPr lang="en-US" altLang="zh-CN" dirty="0" err="1"/>
              <a:t>stringstream</a:t>
            </a:r>
            <a:r>
              <a:rPr lang="zh-CN" altLang="en-US" dirty="0"/>
              <a:t>的</a:t>
            </a:r>
            <a:r>
              <a:rPr lang="en-US" altLang="zh-CN" dirty="0"/>
              <a:t>buffer</a:t>
            </a:r>
            <a:endParaRPr lang="zh-CN" altLang="en-US" dirty="0"/>
          </a:p>
        </p:txBody>
      </p:sp>
      <p:sp>
        <p:nvSpPr>
          <p:cNvPr id="3" name="内容占位符 2"/>
          <p:cNvSpPr>
            <a:spLocks noGrp="1"/>
          </p:cNvSpPr>
          <p:nvPr>
            <p:ph idx="1"/>
          </p:nvPr>
        </p:nvSpPr>
        <p:spPr>
          <a:xfrm>
            <a:off x="628650" y="1200251"/>
            <a:ext cx="8047806" cy="4749029"/>
          </a:xfrm>
        </p:spPr>
        <p:txBody>
          <a:bodyPr/>
          <a:lstStyle/>
          <a:p>
            <a:r>
              <a:rPr lang="en-US" altLang="zh-CN" dirty="0" err="1"/>
              <a:t>ss.str</a:t>
            </a:r>
            <a:r>
              <a:rPr lang="en-US" altLang="zh-CN" dirty="0"/>
              <a:t>()</a:t>
            </a:r>
          </a:p>
          <a:p>
            <a:pPr lvl="1"/>
            <a:r>
              <a:rPr lang="zh-CN" altLang="en-US" dirty="0"/>
              <a:t>返回一个</a:t>
            </a:r>
            <a:r>
              <a:rPr lang="en-US" altLang="zh-CN" dirty="0"/>
              <a:t>string</a:t>
            </a:r>
            <a:r>
              <a:rPr lang="zh-CN" altLang="en-US" dirty="0"/>
              <a:t>对象</a:t>
            </a:r>
            <a:endParaRPr lang="en-US" altLang="zh-CN" dirty="0"/>
          </a:p>
          <a:p>
            <a:pPr lvl="1"/>
            <a:r>
              <a:rPr lang="zh-CN" altLang="en-US" dirty="0"/>
              <a:t>内容为</a:t>
            </a:r>
            <a:r>
              <a:rPr lang="en-US" altLang="zh-CN" dirty="0" err="1"/>
              <a:t>stringstream</a:t>
            </a:r>
            <a:r>
              <a:rPr lang="zh-CN" altLang="en-US" dirty="0"/>
              <a:t>的</a:t>
            </a:r>
            <a:r>
              <a:rPr lang="en-US" altLang="zh-CN" dirty="0"/>
              <a:t>buffer</a:t>
            </a:r>
          </a:p>
          <a:p>
            <a:r>
              <a:rPr lang="zh-CN" altLang="en-US" dirty="0"/>
              <a:t>注意</a:t>
            </a:r>
            <a:r>
              <a:rPr lang="en-US" altLang="zh-CN" dirty="0"/>
              <a:t>buffer</a:t>
            </a:r>
            <a:r>
              <a:rPr lang="zh-CN" altLang="en-US" dirty="0"/>
              <a:t>内容并不是未读取的内容</a:t>
            </a:r>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30</a:t>
            </a:fld>
            <a:endParaRPr lang="en-US" altLang="zh-CN"/>
          </a:p>
        </p:txBody>
      </p:sp>
      <p:sp>
        <p:nvSpPr>
          <p:cNvPr id="5" name="文本框 4"/>
          <p:cNvSpPr txBox="1"/>
          <p:nvPr/>
        </p:nvSpPr>
        <p:spPr>
          <a:xfrm>
            <a:off x="1187624" y="2966169"/>
            <a:ext cx="6480720" cy="3847207"/>
          </a:xfrm>
          <a:prstGeom prst="rect">
            <a:avLst/>
          </a:prstGeom>
          <a:noFill/>
        </p:spPr>
        <p:txBody>
          <a:bodyPr wrap="square" rtlCol="0">
            <a:spAutoFit/>
          </a:bodyPr>
          <a:lstStyle/>
          <a:p>
            <a:r>
              <a:rPr lang="en-US" altLang="zh-CN" b="1" dirty="0">
                <a:latin typeface="Consolas" panose="020B0609020204030204" pitchFamily="49" charset="0"/>
              </a:rPr>
              <a:t>#include &lt;</a:t>
            </a:r>
            <a:r>
              <a:rPr lang="en-US" altLang="zh-CN" b="1" dirty="0" err="1">
                <a:latin typeface="Consolas" panose="020B0609020204030204" pitchFamily="49" charset="0"/>
              </a:rPr>
              <a:t>sstream</a:t>
            </a:r>
            <a:r>
              <a:rPr lang="en-US" altLang="zh-CN" b="1" dirty="0">
                <a:latin typeface="Consolas" panose="020B0609020204030204" pitchFamily="49" charset="0"/>
              </a:rPr>
              <a:t>&gt;</a:t>
            </a:r>
          </a:p>
          <a:p>
            <a:r>
              <a:rPr lang="en-US" altLang="zh-CN" b="1" dirty="0">
                <a:latin typeface="Consolas" panose="020B0609020204030204" pitchFamily="49" charset="0"/>
              </a:rPr>
              <a:t>#include &lt;iostream&gt;</a:t>
            </a:r>
          </a:p>
          <a:p>
            <a:r>
              <a:rPr lang="en-US" altLang="zh-CN" b="1" dirty="0">
                <a:latin typeface="Consolas" panose="020B0609020204030204" pitchFamily="49" charset="0"/>
              </a:rPr>
              <a:t>using namespace std;</a:t>
            </a:r>
          </a:p>
          <a:p>
            <a:endParaRPr lang="en-US" altLang="zh-CN" b="1" dirty="0">
              <a:latin typeface="Consolas" panose="020B0609020204030204" pitchFamily="49" charset="0"/>
            </a:endParaRPr>
          </a:p>
          <a:p>
            <a:r>
              <a:rPr lang="en-US" altLang="zh-CN" b="1" dirty="0">
                <a:latin typeface="Consolas" panose="020B0609020204030204" pitchFamily="49" charset="0"/>
              </a:rPr>
              <a:t>int main() {</a:t>
            </a:r>
          </a:p>
          <a:p>
            <a:r>
              <a:rPr lang="en-US" altLang="zh-CN" b="1" dirty="0">
                <a:latin typeface="Consolas" panose="020B0609020204030204" pitchFamily="49" charset="0"/>
              </a:rPr>
              <a:t>	</a:t>
            </a:r>
            <a:r>
              <a:rPr lang="en-US" altLang="zh-CN" b="1" dirty="0" err="1">
                <a:latin typeface="Consolas" panose="020B0609020204030204" pitchFamily="49" charset="0"/>
              </a:rPr>
              <a:t>stringstream</a:t>
            </a:r>
            <a:r>
              <a:rPr lang="en-US" altLang="zh-CN" b="1" dirty="0">
                <a:latin typeface="Consolas" panose="020B0609020204030204" pitchFamily="49" charset="0"/>
              </a:rPr>
              <a:t> </a:t>
            </a:r>
            <a:r>
              <a:rPr lang="en-US" altLang="zh-CN" b="1" dirty="0" err="1">
                <a:latin typeface="Consolas" panose="020B0609020204030204" pitchFamily="49" charset="0"/>
              </a:rPr>
              <a:t>ss</a:t>
            </a:r>
            <a:r>
              <a:rPr lang="en-US" altLang="zh-CN" b="1" dirty="0">
                <a:latin typeface="Consolas" panose="020B0609020204030204" pitchFamily="49" charset="0"/>
              </a:rPr>
              <a:t>;</a:t>
            </a:r>
          </a:p>
          <a:p>
            <a:r>
              <a:rPr lang="en-US" altLang="zh-CN" b="1" dirty="0">
                <a:latin typeface="Consolas" panose="020B0609020204030204" pitchFamily="49" charset="0"/>
              </a:rPr>
              <a:t>	</a:t>
            </a:r>
            <a:r>
              <a:rPr lang="en-US" altLang="zh-CN" b="1" dirty="0" err="1">
                <a:latin typeface="Consolas" panose="020B0609020204030204" pitchFamily="49" charset="0"/>
              </a:rPr>
              <a:t>ss</a:t>
            </a:r>
            <a:r>
              <a:rPr lang="en-US" altLang="zh-CN" b="1" dirty="0">
                <a:latin typeface="Consolas" panose="020B0609020204030204" pitchFamily="49" charset="0"/>
              </a:rPr>
              <a:t> &lt;&lt; "100 200";</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a:t>
            </a:r>
            <a:r>
              <a:rPr lang="en-US" altLang="zh-CN" b="1" dirty="0" err="1">
                <a:latin typeface="Consolas" panose="020B0609020204030204" pitchFamily="49" charset="0"/>
              </a:rPr>
              <a:t>ss.str</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  </a:t>
            </a:r>
            <a:r>
              <a:rPr lang="en-US" altLang="zh-CN" b="1" dirty="0">
                <a:solidFill>
                  <a:schemeClr val="accent1"/>
                </a:solidFill>
                <a:latin typeface="Consolas" panose="020B0609020204030204" pitchFamily="49" charset="0"/>
              </a:rPr>
              <a:t>//</a:t>
            </a:r>
            <a:r>
              <a:rPr lang="zh-CN" altLang="en-US" b="1" dirty="0">
                <a:solidFill>
                  <a:schemeClr val="accent1"/>
                </a:solidFill>
                <a:latin typeface="Consolas" panose="020B0609020204030204" pitchFamily="49" charset="0"/>
              </a:rPr>
              <a:t>输出</a:t>
            </a:r>
            <a:r>
              <a:rPr lang="en-US" altLang="zh-CN" b="1" dirty="0">
                <a:solidFill>
                  <a:schemeClr val="accent1"/>
                </a:solidFill>
                <a:latin typeface="Consolas" panose="020B0609020204030204" pitchFamily="49" charset="0"/>
              </a:rPr>
              <a:t>"100 200"</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a:t>
            </a:r>
          </a:p>
          <a:p>
            <a:r>
              <a:rPr lang="en-US" altLang="zh-CN" b="1" dirty="0">
                <a:latin typeface="Consolas" panose="020B0609020204030204" pitchFamily="49" charset="0"/>
              </a:rPr>
              <a:t>	</a:t>
            </a:r>
            <a:r>
              <a:rPr lang="en-US" altLang="zh-CN" b="1" dirty="0" err="1">
                <a:latin typeface="Consolas" panose="020B0609020204030204" pitchFamily="49" charset="0"/>
              </a:rPr>
              <a:t>ss</a:t>
            </a:r>
            <a:r>
              <a:rPr lang="en-US" altLang="zh-CN" b="1" dirty="0">
                <a:latin typeface="Consolas" panose="020B0609020204030204" pitchFamily="49" charset="0"/>
              </a:rPr>
              <a:t> &gt;&gt; a;					 </a:t>
            </a:r>
            <a:r>
              <a:rPr lang="en-US" altLang="zh-CN" b="1" dirty="0">
                <a:solidFill>
                  <a:schemeClr val="accent1"/>
                </a:solidFill>
                <a:latin typeface="Consolas" panose="020B0609020204030204" pitchFamily="49" charset="0"/>
              </a:rPr>
              <a:t>// a = 100</a:t>
            </a:r>
          </a:p>
          <a:p>
            <a:r>
              <a:rPr lang="en-US" altLang="zh-CN" b="1" dirty="0">
                <a:latin typeface="Consolas" panose="020B0609020204030204" pitchFamily="49" charset="0"/>
              </a:rPr>
              <a:t>	</a:t>
            </a:r>
            <a:r>
              <a:rPr lang="en-US" altLang="zh-CN" b="1" dirty="0" err="1">
                <a:latin typeface="Consolas" panose="020B0609020204030204" pitchFamily="49" charset="0"/>
              </a:rPr>
              <a:t>cout</a:t>
            </a:r>
            <a:r>
              <a:rPr lang="en-US" altLang="zh-CN" b="1" dirty="0">
                <a:latin typeface="Consolas" panose="020B0609020204030204" pitchFamily="49" charset="0"/>
              </a:rPr>
              <a:t> &lt;&lt; </a:t>
            </a:r>
            <a:r>
              <a:rPr lang="en-US" altLang="zh-CN" b="1" dirty="0" err="1">
                <a:latin typeface="Consolas" panose="020B0609020204030204" pitchFamily="49" charset="0"/>
              </a:rPr>
              <a:t>ss.str</a:t>
            </a:r>
            <a:r>
              <a:rPr lang="en-US" altLang="zh-CN" b="1" dirty="0">
                <a:latin typeface="Consolas" panose="020B0609020204030204" pitchFamily="49" charset="0"/>
              </a:rPr>
              <a:t>() &lt;&lt; </a:t>
            </a:r>
            <a:r>
              <a:rPr lang="en-US" altLang="zh-CN" b="1" dirty="0" err="1">
                <a:latin typeface="Consolas" panose="020B0609020204030204" pitchFamily="49" charset="0"/>
              </a:rPr>
              <a:t>endl</a:t>
            </a:r>
            <a:r>
              <a:rPr lang="en-US" altLang="zh-CN" b="1" dirty="0">
                <a:latin typeface="Consolas" panose="020B0609020204030204" pitchFamily="49" charset="0"/>
              </a:rPr>
              <a:t>;  </a:t>
            </a:r>
            <a:r>
              <a:rPr lang="en-US" altLang="zh-CN" b="1" dirty="0">
                <a:solidFill>
                  <a:srgbClr val="FF0000"/>
                </a:solidFill>
                <a:latin typeface="Consolas" panose="020B0609020204030204" pitchFamily="49" charset="0"/>
              </a:rPr>
              <a:t>//</a:t>
            </a:r>
            <a:r>
              <a:rPr lang="zh-CN" altLang="en-US" b="1" dirty="0">
                <a:solidFill>
                  <a:srgbClr val="FF0000"/>
                </a:solidFill>
                <a:latin typeface="Consolas" panose="020B0609020204030204" pitchFamily="49" charset="0"/>
              </a:rPr>
              <a:t>输出</a:t>
            </a:r>
            <a:r>
              <a:rPr lang="en-US" altLang="zh-CN" b="1" dirty="0">
                <a:solidFill>
                  <a:srgbClr val="FF0000"/>
                </a:solidFill>
                <a:latin typeface="Consolas" panose="020B0609020204030204" pitchFamily="49" charset="0"/>
              </a:rPr>
              <a:t>"100 200"</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sz="2800" b="1" dirty="0">
              <a:latin typeface="Consolas" panose="020B060902020403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95536" y="1412776"/>
            <a:ext cx="6480720" cy="5016758"/>
          </a:xfrm>
          <a:prstGeom prst="rect">
            <a:avLst/>
          </a:prstGeom>
          <a:noFill/>
        </p:spPr>
        <p:txBody>
          <a:bodyPr wrap="square" rtlCol="0">
            <a:spAutoFit/>
          </a:bodyPr>
          <a:lstStyle/>
          <a:p>
            <a:r>
              <a:rPr lang="en-US" altLang="zh-CN" sz="2000" b="1" dirty="0" err="1">
                <a:latin typeface="Consolas" panose="020B0609020204030204" pitchFamily="49" charset="0"/>
              </a:rPr>
              <a:t>int</a:t>
            </a:r>
            <a:r>
              <a:rPr lang="en-US" altLang="zh-CN" sz="2000" b="1" dirty="0">
                <a:latin typeface="Consolas" panose="020B0609020204030204" pitchFamily="49" charset="0"/>
              </a:rPr>
              <a:t> main()</a:t>
            </a:r>
          </a:p>
          <a:p>
            <a:r>
              <a:rPr lang="en-US" altLang="zh-CN" sz="2000" b="1" dirty="0">
                <a:latin typeface="Consolas" panose="020B0609020204030204" pitchFamily="49" charset="0"/>
              </a:rPr>
              <a:t>{</a:t>
            </a:r>
          </a:p>
          <a:p>
            <a:r>
              <a:rPr lang="en-US" altLang="zh-CN" sz="2000" b="1" dirty="0">
                <a:latin typeface="Consolas" panose="020B0609020204030204" pitchFamily="49" charset="0"/>
              </a:rPr>
              <a:t>	</a:t>
            </a:r>
            <a:r>
              <a:rPr lang="en-US" altLang="zh-CN" sz="2000" b="1" dirty="0" err="1">
                <a:latin typeface="Consolas" panose="020B0609020204030204" pitchFamily="49" charset="0"/>
              </a:rPr>
              <a:t>stringstream</a:t>
            </a:r>
            <a:r>
              <a:rPr lang="en-US" altLang="zh-CN" sz="2000" b="1" dirty="0">
                <a:latin typeface="Consolas" panose="020B0609020204030204" pitchFamily="49" charset="0"/>
              </a:rPr>
              <a:t> </a:t>
            </a:r>
            <a:r>
              <a:rPr lang="en-US" altLang="zh-CN" sz="2000" b="1" dirty="0" err="1">
                <a:latin typeface="Consolas" panose="020B0609020204030204" pitchFamily="49" charset="0"/>
              </a:rPr>
              <a:t>ss</a:t>
            </a:r>
            <a:r>
              <a:rPr lang="en-US" altLang="zh-CN" sz="2000" b="1" dirty="0">
                <a:latin typeface="Consolas" panose="020B0609020204030204" pitchFamily="49" charset="0"/>
              </a:rPr>
              <a:t>;</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	</a:t>
            </a:r>
            <a:r>
              <a:rPr lang="en-US" altLang="zh-CN" sz="2000" b="1" dirty="0" err="1">
                <a:latin typeface="Consolas" panose="020B0609020204030204" pitchFamily="49" charset="0"/>
              </a:rPr>
              <a:t>ss</a:t>
            </a:r>
            <a:r>
              <a:rPr lang="en-US" altLang="zh-CN" sz="2000" b="1" dirty="0">
                <a:latin typeface="Consolas" panose="020B0609020204030204" pitchFamily="49" charset="0"/>
              </a:rPr>
              <a:t> &lt;&lt; "100 200";</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ss.str</a:t>
            </a:r>
            <a:r>
              <a:rPr lang="en-US" altLang="zh-CN" sz="2000" b="1" dirty="0">
                <a:latin typeface="Consolas" panose="020B0609020204030204" pitchFamily="49" charset="0"/>
              </a:rPr>
              <a:t>()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chemeClr val="accent1"/>
                </a:solidFill>
                <a:latin typeface="Consolas" panose="020B0609020204030204" pitchFamily="49" charset="0"/>
              </a:rPr>
              <a:t>	 //"100 200"</a:t>
            </a:r>
          </a:p>
          <a:p>
            <a:endParaRPr lang="en-US" altLang="zh-CN" sz="2000" b="1" dirty="0">
              <a:solidFill>
                <a:schemeClr val="accent1"/>
              </a:solidFill>
              <a:latin typeface="Consolas" panose="020B0609020204030204" pitchFamily="49" charset="0"/>
            </a:endParaRPr>
          </a:p>
          <a:p>
            <a:r>
              <a:rPr lang="en-US" altLang="zh-CN" sz="2000" b="1" dirty="0">
                <a:latin typeface="Consolas" panose="020B0609020204030204" pitchFamily="49" charset="0"/>
              </a:rPr>
              <a:t>	</a:t>
            </a:r>
            <a:r>
              <a:rPr lang="en-US" altLang="zh-CN" sz="2000" b="1" dirty="0" err="1">
                <a:latin typeface="Consolas" panose="020B0609020204030204" pitchFamily="49" charset="0"/>
              </a:rPr>
              <a:t>int</a:t>
            </a:r>
            <a:r>
              <a:rPr lang="en-US" altLang="zh-CN" sz="2000" b="1" dirty="0">
                <a:latin typeface="Consolas" panose="020B0609020204030204" pitchFamily="49" charset="0"/>
              </a:rPr>
              <a:t> a,</a:t>
            </a:r>
            <a:r>
              <a:rPr lang="zh-CN" altLang="en-US" sz="2000" b="1" dirty="0">
                <a:latin typeface="Consolas" panose="020B0609020204030204" pitchFamily="49" charset="0"/>
              </a:rPr>
              <a:t> </a:t>
            </a:r>
            <a:r>
              <a:rPr lang="en-US" altLang="zh-CN" sz="2000" b="1" dirty="0">
                <a:latin typeface="Consolas" panose="020B0609020204030204" pitchFamily="49" charset="0"/>
              </a:rPr>
              <a:t>b;</a:t>
            </a:r>
          </a:p>
          <a:p>
            <a:r>
              <a:rPr lang="en-US" altLang="zh-CN" sz="2000" b="1" dirty="0">
                <a:latin typeface="Consolas" panose="020B0609020204030204" pitchFamily="49" charset="0"/>
              </a:rPr>
              <a:t>	</a:t>
            </a:r>
            <a:r>
              <a:rPr lang="en-US" altLang="zh-CN" sz="2000" b="1" dirty="0" err="1">
                <a:latin typeface="Consolas" panose="020B0609020204030204" pitchFamily="49" charset="0"/>
              </a:rPr>
              <a:t>ss</a:t>
            </a:r>
            <a:r>
              <a:rPr lang="en-US" altLang="zh-CN" sz="2000" b="1" dirty="0">
                <a:latin typeface="Consolas" panose="020B0609020204030204" pitchFamily="49" charset="0"/>
              </a:rPr>
              <a:t> &gt;&gt; a;  </a:t>
            </a:r>
            <a:r>
              <a:rPr lang="en-US" altLang="zh-CN" sz="2000" b="1" dirty="0">
                <a:solidFill>
                  <a:schemeClr val="accent1"/>
                </a:solidFill>
                <a:latin typeface="Consolas" panose="020B0609020204030204" pitchFamily="49" charset="0"/>
              </a:rPr>
              <a:t>// a = 100</a:t>
            </a:r>
            <a:endParaRPr lang="en-US" altLang="zh-CN" sz="2000" b="1" dirty="0">
              <a:latin typeface="Consolas" panose="020B0609020204030204" pitchFamily="49" charset="0"/>
            </a:endParaRP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a:t>
            </a:r>
            <a:r>
              <a:rPr lang="en-US" altLang="zh-CN" sz="2000" b="1" dirty="0" err="1">
                <a:latin typeface="Consolas" panose="020B0609020204030204" pitchFamily="49" charset="0"/>
              </a:rPr>
              <a:t>ss.str</a:t>
            </a:r>
            <a:r>
              <a:rPr lang="en-US" altLang="zh-CN" sz="2000" b="1" dirty="0">
                <a:latin typeface="Consolas" panose="020B0609020204030204" pitchFamily="49" charset="0"/>
              </a:rPr>
              <a:t>()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solidFill>
                  <a:srgbClr val="FF0000"/>
                </a:solidFill>
                <a:latin typeface="Consolas" panose="020B0609020204030204" pitchFamily="49" charset="0"/>
              </a:rPr>
              <a:t>	//"100 200"</a:t>
            </a:r>
          </a:p>
          <a:p>
            <a:r>
              <a:rPr lang="en-US" altLang="zh-CN" sz="2000" b="1" dirty="0">
                <a:latin typeface="Consolas" panose="020B0609020204030204" pitchFamily="49" charset="0"/>
              </a:rPr>
              <a:t>	</a:t>
            </a:r>
          </a:p>
          <a:p>
            <a:r>
              <a:rPr lang="en-US" altLang="zh-CN" sz="2000" b="1" dirty="0">
                <a:latin typeface="Consolas" panose="020B0609020204030204" pitchFamily="49" charset="0"/>
              </a:rPr>
              <a:t>	</a:t>
            </a:r>
            <a:r>
              <a:rPr lang="en-US" altLang="zh-CN" sz="2000" b="1" dirty="0" err="1">
                <a:latin typeface="Consolas" panose="020B0609020204030204" pitchFamily="49" charset="0"/>
              </a:rPr>
              <a:t>ss</a:t>
            </a:r>
            <a:r>
              <a:rPr lang="zh-CN" altLang="en-US" sz="2000" b="1" dirty="0">
                <a:latin typeface="Consolas" panose="020B0609020204030204" pitchFamily="49" charset="0"/>
              </a:rPr>
              <a:t> </a:t>
            </a:r>
            <a:r>
              <a:rPr lang="en-US" altLang="zh-CN" sz="2000" b="1" dirty="0">
                <a:latin typeface="Consolas" panose="020B0609020204030204" pitchFamily="49" charset="0"/>
              </a:rPr>
              <a:t>&gt;&gt;</a:t>
            </a:r>
            <a:r>
              <a:rPr lang="zh-CN" altLang="en-US" sz="2000" b="1" dirty="0">
                <a:latin typeface="Consolas" panose="020B0609020204030204" pitchFamily="49" charset="0"/>
              </a:rPr>
              <a:t> </a:t>
            </a:r>
            <a:r>
              <a:rPr lang="en-US" altLang="zh-CN" sz="2000" b="1" dirty="0">
                <a:latin typeface="Consolas" panose="020B0609020204030204" pitchFamily="49" charset="0"/>
              </a:rPr>
              <a:t>b;</a:t>
            </a:r>
            <a:r>
              <a:rPr lang="zh-CN" altLang="en-US" sz="2000" b="1" dirty="0">
                <a:latin typeface="Consolas" panose="020B0609020204030204" pitchFamily="49" charset="0"/>
              </a:rPr>
              <a:t> </a:t>
            </a:r>
            <a:r>
              <a:rPr lang="en-US" altLang="zh-CN" sz="2000" b="1" dirty="0">
                <a:solidFill>
                  <a:schemeClr val="accent1"/>
                </a:solidFill>
                <a:latin typeface="Consolas" panose="020B0609020204030204" pitchFamily="49" charset="0"/>
              </a:rPr>
              <a:t>// b = 200</a:t>
            </a:r>
            <a:endParaRPr lang="en-US" altLang="zh-CN" sz="2000" b="1" dirty="0">
              <a:latin typeface="Consolas" panose="020B0609020204030204" pitchFamily="49" charset="0"/>
            </a:endParaRPr>
          </a:p>
          <a:p>
            <a:r>
              <a:rPr lang="en-US" altLang="zh-CN" sz="2000" b="1" dirty="0">
                <a:latin typeface="Consolas" panose="020B0609020204030204" pitchFamily="49" charset="0"/>
              </a:rPr>
              <a:t>	return 0;</a:t>
            </a:r>
          </a:p>
          <a:p>
            <a:r>
              <a:rPr lang="en-US" altLang="zh-CN" sz="2000" b="1" dirty="0">
                <a:latin typeface="Consolas" panose="020B0609020204030204" pitchFamily="49" charset="0"/>
              </a:rPr>
              <a:t>}</a:t>
            </a:r>
            <a:endParaRPr lang="zh-CN" altLang="en-US" sz="3200" b="1" dirty="0">
              <a:latin typeface="Consolas" panose="020B0609020204030204" pitchFamily="49" charset="0"/>
            </a:endParaRPr>
          </a:p>
        </p:txBody>
      </p:sp>
      <p:sp>
        <p:nvSpPr>
          <p:cNvPr id="2" name="标题 1"/>
          <p:cNvSpPr>
            <a:spLocks noGrp="1"/>
          </p:cNvSpPr>
          <p:nvPr>
            <p:ph type="title"/>
          </p:nvPr>
        </p:nvSpPr>
        <p:spPr/>
        <p:txBody>
          <a:bodyPr/>
          <a:lstStyle/>
          <a:p>
            <a:r>
              <a:rPr lang="zh-CN" altLang="en-US" dirty="0"/>
              <a:t>获取</a:t>
            </a:r>
            <a:r>
              <a:rPr lang="en-US" altLang="zh-CN" dirty="0" err="1"/>
              <a:t>stringstream</a:t>
            </a:r>
            <a:r>
              <a:rPr lang="zh-CN" altLang="en-US" dirty="0"/>
              <a:t>的</a:t>
            </a:r>
            <a:r>
              <a:rPr lang="en-US" altLang="zh-CN" dirty="0"/>
              <a:t>buffer</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31</a:t>
            </a:fld>
            <a:endParaRPr lang="en-US" altLang="zh-CN" dirty="0"/>
          </a:p>
        </p:txBody>
      </p:sp>
      <p:grpSp>
        <p:nvGrpSpPr>
          <p:cNvPr id="29" name="组合 28"/>
          <p:cNvGrpSpPr/>
          <p:nvPr/>
        </p:nvGrpSpPr>
        <p:grpSpPr>
          <a:xfrm>
            <a:off x="5160568" y="1282135"/>
            <a:ext cx="2683000" cy="2000089"/>
            <a:chOff x="5160568" y="1282135"/>
            <a:chExt cx="2683000" cy="2000089"/>
          </a:xfrm>
        </p:grpSpPr>
        <p:grpSp>
          <p:nvGrpSpPr>
            <p:cNvPr id="14" name="组合 13"/>
            <p:cNvGrpSpPr/>
            <p:nvPr/>
          </p:nvGrpSpPr>
          <p:grpSpPr>
            <a:xfrm>
              <a:off x="5337371" y="2097601"/>
              <a:ext cx="2506197" cy="361141"/>
              <a:chOff x="1771758" y="2779827"/>
              <a:chExt cx="2506197" cy="361141"/>
            </a:xfrm>
          </p:grpSpPr>
          <p:sp>
            <p:nvSpPr>
              <p:cNvPr id="15" name="矩形 14"/>
              <p:cNvSpPr/>
              <p:nvPr/>
            </p:nvSpPr>
            <p:spPr>
              <a:xfrm>
                <a:off x="177175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矩形 15"/>
              <p:cNvSpPr/>
              <p:nvPr/>
            </p:nvSpPr>
            <p:spPr>
              <a:xfrm>
                <a:off x="213179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矩形 16"/>
              <p:cNvSpPr/>
              <p:nvPr/>
            </p:nvSpPr>
            <p:spPr>
              <a:xfrm>
                <a:off x="248376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284380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203848" y="2780928"/>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矩形 19"/>
              <p:cNvSpPr/>
              <p:nvPr/>
            </p:nvSpPr>
            <p:spPr>
              <a:xfrm>
                <a:off x="3565945" y="2779827"/>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917915" y="2779827"/>
                <a:ext cx="360040" cy="360040"/>
              </a:xfrm>
              <a:prstGeom prst="rect">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23" name="直接箭头连接符 22"/>
            <p:cNvCxnSpPr>
              <a:endCxn id="15" idx="0"/>
            </p:cNvCxnSpPr>
            <p:nvPr/>
          </p:nvCxnSpPr>
          <p:spPr>
            <a:xfrm>
              <a:off x="5517254" y="165646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160568" y="1282135"/>
              <a:ext cx="716863" cy="400110"/>
            </a:xfrm>
            <a:prstGeom prst="rect">
              <a:avLst/>
            </a:prstGeom>
            <a:noFill/>
          </p:spPr>
          <p:txBody>
            <a:bodyPr wrap="none" rtlCol="0">
              <a:spAutoFit/>
            </a:bodyPr>
            <a:lstStyle/>
            <a:p>
              <a:r>
                <a:rPr lang="en-US" altLang="zh-CN" sz="2000" b="1" dirty="0"/>
                <a:t>head</a:t>
              </a:r>
              <a:endParaRPr lang="zh-CN" altLang="en-US" sz="2000" b="1" dirty="0"/>
            </a:p>
          </p:txBody>
        </p:sp>
        <p:cxnSp>
          <p:nvCxnSpPr>
            <p:cNvPr id="27" name="直接箭头连接符 26"/>
            <p:cNvCxnSpPr>
              <a:endCxn id="15" idx="2"/>
            </p:cNvCxnSpPr>
            <p:nvPr/>
          </p:nvCxnSpPr>
          <p:spPr>
            <a:xfrm flipV="1">
              <a:off x="5517254" y="2458742"/>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5256253" y="2882114"/>
              <a:ext cx="522002" cy="400110"/>
            </a:xfrm>
            <a:prstGeom prst="rect">
              <a:avLst/>
            </a:prstGeom>
            <a:noFill/>
          </p:spPr>
          <p:txBody>
            <a:bodyPr wrap="none" rtlCol="0">
              <a:spAutoFit/>
            </a:bodyPr>
            <a:lstStyle/>
            <a:p>
              <a:r>
                <a:rPr lang="en-US" altLang="zh-CN" sz="2000" b="1" dirty="0"/>
                <a:t>tail</a:t>
              </a:r>
              <a:endParaRPr lang="zh-CN" altLang="en-US" sz="2000" b="1" dirty="0"/>
            </a:p>
          </p:txBody>
        </p:sp>
      </p:grpSp>
      <p:grpSp>
        <p:nvGrpSpPr>
          <p:cNvPr id="30" name="组合 29"/>
          <p:cNvGrpSpPr/>
          <p:nvPr/>
        </p:nvGrpSpPr>
        <p:grpSpPr>
          <a:xfrm>
            <a:off x="5217161" y="2663340"/>
            <a:ext cx="2766163" cy="2013659"/>
            <a:chOff x="5256253" y="1268565"/>
            <a:chExt cx="2766163" cy="2013659"/>
          </a:xfrm>
        </p:grpSpPr>
        <p:grpSp>
          <p:nvGrpSpPr>
            <p:cNvPr id="31" name="组合 30"/>
            <p:cNvGrpSpPr/>
            <p:nvPr/>
          </p:nvGrpSpPr>
          <p:grpSpPr>
            <a:xfrm>
              <a:off x="5337371" y="2097601"/>
              <a:ext cx="2506197" cy="361141"/>
              <a:chOff x="1771758" y="2779827"/>
              <a:chExt cx="2506197" cy="361141"/>
            </a:xfrm>
          </p:grpSpPr>
          <p:sp>
            <p:nvSpPr>
              <p:cNvPr id="36" name="矩形 35"/>
              <p:cNvSpPr/>
              <p:nvPr/>
            </p:nvSpPr>
            <p:spPr>
              <a:xfrm>
                <a:off x="177175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7" name="矩形 36"/>
              <p:cNvSpPr/>
              <p:nvPr/>
            </p:nvSpPr>
            <p:spPr>
              <a:xfrm>
                <a:off x="213179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8" name="矩形 37"/>
              <p:cNvSpPr/>
              <p:nvPr/>
            </p:nvSpPr>
            <p:spPr>
              <a:xfrm>
                <a:off x="248376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39" name="矩形 38"/>
              <p:cNvSpPr/>
              <p:nvPr/>
            </p:nvSpPr>
            <p:spPr>
              <a:xfrm>
                <a:off x="284380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20384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1" name="矩形 40"/>
              <p:cNvSpPr/>
              <p:nvPr/>
            </p:nvSpPr>
            <p:spPr>
              <a:xfrm>
                <a:off x="356594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2" name="矩形 41"/>
              <p:cNvSpPr/>
              <p:nvPr/>
            </p:nvSpPr>
            <p:spPr>
              <a:xfrm>
                <a:off x="391791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cxnSp>
          <p:nvCxnSpPr>
            <p:cNvPr id="32" name="直接箭头连接符 31"/>
            <p:cNvCxnSpPr/>
            <p:nvPr/>
          </p:nvCxnSpPr>
          <p:spPr>
            <a:xfrm>
              <a:off x="7662239" y="164289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7305553" y="1268565"/>
              <a:ext cx="716863" cy="400110"/>
            </a:xfrm>
            <a:prstGeom prst="rect">
              <a:avLst/>
            </a:prstGeom>
            <a:noFill/>
          </p:spPr>
          <p:txBody>
            <a:bodyPr wrap="none" rtlCol="0">
              <a:spAutoFit/>
            </a:bodyPr>
            <a:lstStyle/>
            <a:p>
              <a:r>
                <a:rPr lang="en-US" altLang="zh-CN" sz="2000" b="1" dirty="0"/>
                <a:t>head</a:t>
              </a:r>
              <a:endParaRPr lang="zh-CN" altLang="en-US" sz="2000" b="1" dirty="0"/>
            </a:p>
          </p:txBody>
        </p:sp>
        <p:cxnSp>
          <p:nvCxnSpPr>
            <p:cNvPr id="34" name="直接箭头连接符 33"/>
            <p:cNvCxnSpPr>
              <a:endCxn id="36" idx="2"/>
            </p:cNvCxnSpPr>
            <p:nvPr/>
          </p:nvCxnSpPr>
          <p:spPr>
            <a:xfrm flipV="1">
              <a:off x="5517254" y="2458742"/>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256253" y="2882114"/>
              <a:ext cx="522002" cy="400110"/>
            </a:xfrm>
            <a:prstGeom prst="rect">
              <a:avLst/>
            </a:prstGeom>
            <a:noFill/>
          </p:spPr>
          <p:txBody>
            <a:bodyPr wrap="none" rtlCol="0">
              <a:spAutoFit/>
            </a:bodyPr>
            <a:lstStyle/>
            <a:p>
              <a:r>
                <a:rPr lang="en-US" altLang="zh-CN" sz="2000" b="1" dirty="0"/>
                <a:t>tail</a:t>
              </a:r>
              <a:endParaRPr lang="zh-CN" altLang="en-US" sz="2000" b="1" dirty="0"/>
            </a:p>
          </p:txBody>
        </p:sp>
      </p:grpSp>
      <p:grpSp>
        <p:nvGrpSpPr>
          <p:cNvPr id="43" name="组合 42"/>
          <p:cNvGrpSpPr/>
          <p:nvPr/>
        </p:nvGrpSpPr>
        <p:grpSpPr>
          <a:xfrm>
            <a:off x="5331731" y="4211464"/>
            <a:ext cx="2685045" cy="2021184"/>
            <a:chOff x="5337371" y="1268565"/>
            <a:chExt cx="2685045" cy="2021184"/>
          </a:xfrm>
        </p:grpSpPr>
        <p:grpSp>
          <p:nvGrpSpPr>
            <p:cNvPr id="44" name="组合 43"/>
            <p:cNvGrpSpPr/>
            <p:nvPr/>
          </p:nvGrpSpPr>
          <p:grpSpPr>
            <a:xfrm>
              <a:off x="5337371" y="2097601"/>
              <a:ext cx="2506197" cy="361141"/>
              <a:chOff x="1771758" y="2779827"/>
              <a:chExt cx="2506197" cy="361141"/>
            </a:xfrm>
          </p:grpSpPr>
          <p:sp>
            <p:nvSpPr>
              <p:cNvPr id="49" name="矩形 48"/>
              <p:cNvSpPr/>
              <p:nvPr/>
            </p:nvSpPr>
            <p:spPr>
              <a:xfrm>
                <a:off x="177175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0" name="矩形 49"/>
              <p:cNvSpPr/>
              <p:nvPr/>
            </p:nvSpPr>
            <p:spPr>
              <a:xfrm>
                <a:off x="213179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1" name="矩形 50"/>
              <p:cNvSpPr/>
              <p:nvPr/>
            </p:nvSpPr>
            <p:spPr>
              <a:xfrm>
                <a:off x="248376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2" name="矩形 51"/>
              <p:cNvSpPr/>
              <p:nvPr/>
            </p:nvSpPr>
            <p:spPr>
              <a:xfrm>
                <a:off x="2843808" y="2780928"/>
                <a:ext cx="360040" cy="360040"/>
              </a:xfrm>
              <a:prstGeom prst="rect">
                <a:avLst/>
              </a:prstGeom>
              <a:solidFill>
                <a:schemeClr val="accent5"/>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203848" y="2780928"/>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4" name="矩形 53"/>
              <p:cNvSpPr/>
              <p:nvPr/>
            </p:nvSpPr>
            <p:spPr>
              <a:xfrm>
                <a:off x="356594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55" name="矩形 54"/>
              <p:cNvSpPr/>
              <p:nvPr/>
            </p:nvSpPr>
            <p:spPr>
              <a:xfrm>
                <a:off x="3917915" y="2779827"/>
                <a:ext cx="360040" cy="360040"/>
              </a:xfrm>
              <a:prstGeom prst="rect">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grpSp>
        <p:cxnSp>
          <p:nvCxnSpPr>
            <p:cNvPr id="45" name="直接箭头连接符 44"/>
            <p:cNvCxnSpPr/>
            <p:nvPr/>
          </p:nvCxnSpPr>
          <p:spPr>
            <a:xfrm>
              <a:off x="7662239" y="1642896"/>
              <a:ext cx="137" cy="44223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p:cNvSpPr txBox="1"/>
            <p:nvPr/>
          </p:nvSpPr>
          <p:spPr>
            <a:xfrm>
              <a:off x="7305553" y="1268565"/>
              <a:ext cx="716863" cy="400110"/>
            </a:xfrm>
            <a:prstGeom prst="rect">
              <a:avLst/>
            </a:prstGeom>
            <a:noFill/>
          </p:spPr>
          <p:txBody>
            <a:bodyPr wrap="none" rtlCol="0">
              <a:spAutoFit/>
            </a:bodyPr>
            <a:lstStyle/>
            <a:p>
              <a:r>
                <a:rPr lang="en-US" altLang="zh-CN" sz="2000" b="1" dirty="0"/>
                <a:t>head</a:t>
              </a:r>
              <a:endParaRPr lang="zh-CN" altLang="en-US" sz="2000" b="1" dirty="0"/>
            </a:p>
          </p:txBody>
        </p:sp>
        <p:cxnSp>
          <p:nvCxnSpPr>
            <p:cNvPr id="47" name="直接箭头连接符 46"/>
            <p:cNvCxnSpPr/>
            <p:nvPr/>
          </p:nvCxnSpPr>
          <p:spPr>
            <a:xfrm flipV="1">
              <a:off x="6944895" y="2466267"/>
              <a:ext cx="137" cy="4595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文本框 47"/>
            <p:cNvSpPr txBox="1"/>
            <p:nvPr/>
          </p:nvSpPr>
          <p:spPr>
            <a:xfrm>
              <a:off x="6683894" y="2889639"/>
              <a:ext cx="522002" cy="400110"/>
            </a:xfrm>
            <a:prstGeom prst="rect">
              <a:avLst/>
            </a:prstGeom>
            <a:noFill/>
          </p:spPr>
          <p:txBody>
            <a:bodyPr wrap="none" rtlCol="0">
              <a:spAutoFit/>
            </a:bodyPr>
            <a:lstStyle/>
            <a:p>
              <a:r>
                <a:rPr lang="en-US" altLang="zh-CN" sz="2000" b="1" dirty="0"/>
                <a:t>tail</a:t>
              </a:r>
              <a:endParaRPr lang="zh-CN" altLang="en-US" sz="2000" b="1" dirty="0"/>
            </a:p>
          </p:txBody>
        </p:sp>
      </p:grpSp>
      <p:cxnSp>
        <p:nvCxnSpPr>
          <p:cNvPr id="5" name="直接箭头连接符 4">
            <a:extLst>
              <a:ext uri="{FF2B5EF4-FFF2-40B4-BE49-F238E27FC236}">
                <a16:creationId xmlns:a16="http://schemas.microsoft.com/office/drawing/2014/main" id="{B2B05959-C8DB-42EA-B5B5-096BD66B4C72}"/>
              </a:ext>
            </a:extLst>
          </p:cNvPr>
          <p:cNvCxnSpPr/>
          <p:nvPr/>
        </p:nvCxnSpPr>
        <p:spPr>
          <a:xfrm>
            <a:off x="4572000" y="3282224"/>
            <a:ext cx="588568" cy="362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6" name="直接箭头连接符 55">
            <a:extLst>
              <a:ext uri="{FF2B5EF4-FFF2-40B4-BE49-F238E27FC236}">
                <a16:creationId xmlns:a16="http://schemas.microsoft.com/office/drawing/2014/main" id="{B3F85787-56CA-4398-8189-2B7345155815}"/>
              </a:ext>
            </a:extLst>
          </p:cNvPr>
          <p:cNvCxnSpPr/>
          <p:nvPr/>
        </p:nvCxnSpPr>
        <p:spPr>
          <a:xfrm>
            <a:off x="4584840" y="4882203"/>
            <a:ext cx="588568" cy="3628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 name="文本框 5">
            <a:extLst>
              <a:ext uri="{FF2B5EF4-FFF2-40B4-BE49-F238E27FC236}">
                <a16:creationId xmlns:a16="http://schemas.microsoft.com/office/drawing/2014/main" id="{F2F014B6-D982-4737-A4C4-BD7196E4303A}"/>
              </a:ext>
            </a:extLst>
          </p:cNvPr>
          <p:cNvSpPr txBox="1"/>
          <p:nvPr/>
        </p:nvSpPr>
        <p:spPr>
          <a:xfrm>
            <a:off x="3633912" y="6181645"/>
            <a:ext cx="4994957" cy="523220"/>
          </a:xfrm>
          <a:prstGeom prst="rect">
            <a:avLst/>
          </a:prstGeom>
          <a:noFill/>
        </p:spPr>
        <p:txBody>
          <a:bodyPr wrap="none" rtlCol="0">
            <a:spAutoFit/>
          </a:bodyPr>
          <a:lstStyle/>
          <a:p>
            <a:r>
              <a:rPr lang="en-US" altLang="zh-CN" sz="2800" b="1" dirty="0"/>
              <a:t>head</a:t>
            </a:r>
            <a:r>
              <a:rPr lang="zh-CN" altLang="en-US" sz="2800" b="1" dirty="0"/>
              <a:t>和</a:t>
            </a:r>
            <a:r>
              <a:rPr lang="en-US" altLang="zh-CN" sz="2800" b="1" dirty="0"/>
              <a:t>tail</a:t>
            </a:r>
            <a:r>
              <a:rPr lang="zh-CN" altLang="en-US" sz="2800" b="1" dirty="0"/>
              <a:t>间代表未读取的部分</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实现一个类型转换函数</a:t>
            </a:r>
          </a:p>
        </p:txBody>
      </p:sp>
      <p:sp>
        <p:nvSpPr>
          <p:cNvPr id="3" name="内容占位符 2"/>
          <p:cNvSpPr>
            <a:spLocks noGrp="1"/>
          </p:cNvSpPr>
          <p:nvPr>
            <p:ph idx="1"/>
          </p:nvPr>
        </p:nvSpPr>
        <p:spPr/>
        <p:txBody>
          <a:bodyPr/>
          <a:lstStyle/>
          <a:p>
            <a:r>
              <a:rPr lang="zh-CN" altLang="en-US" dirty="0"/>
              <a:t>如何实现字符串与整数的互相转换？</a:t>
            </a:r>
            <a:endParaRPr lang="en-US" altLang="zh-CN" dirty="0"/>
          </a:p>
          <a:p>
            <a:pPr lvl="1"/>
            <a:r>
              <a:rPr lang="en-US" altLang="zh-CN" dirty="0" err="1"/>
              <a:t>to_string</a:t>
            </a:r>
            <a:r>
              <a:rPr lang="en-US" altLang="zh-CN" dirty="0"/>
              <a:t> </a:t>
            </a:r>
            <a:r>
              <a:rPr lang="zh-CN" altLang="en-US" dirty="0"/>
              <a:t>转换为字符串</a:t>
            </a:r>
            <a:endParaRPr lang="en-US" altLang="zh-CN" dirty="0"/>
          </a:p>
          <a:p>
            <a:pPr lvl="1"/>
            <a:r>
              <a:rPr lang="en-US" altLang="zh-CN" dirty="0" err="1"/>
              <a:t>stoi</a:t>
            </a:r>
            <a:r>
              <a:rPr lang="en-US" altLang="zh-CN" dirty="0"/>
              <a:t>	   </a:t>
            </a:r>
            <a:r>
              <a:rPr lang="zh-CN" altLang="en-US" dirty="0"/>
              <a:t>转换为整数</a:t>
            </a:r>
            <a:endParaRPr lang="en-US" altLang="zh-CN" dirty="0"/>
          </a:p>
          <a:p>
            <a:r>
              <a:rPr lang="zh-CN" altLang="en-US" dirty="0"/>
              <a:t>其他类型呢？可以使用一个函数实现吗？</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32</a:t>
            </a:fld>
            <a:endParaRPr lang="en-US" altLang="zh-CN"/>
          </a:p>
        </p:txBody>
      </p:sp>
      <p:sp>
        <p:nvSpPr>
          <p:cNvPr id="7" name="文本框 6"/>
          <p:cNvSpPr txBox="1"/>
          <p:nvPr/>
        </p:nvSpPr>
        <p:spPr>
          <a:xfrm>
            <a:off x="1787877" y="3356992"/>
            <a:ext cx="5160387" cy="3908762"/>
          </a:xfrm>
          <a:prstGeom prst="rect">
            <a:avLst/>
          </a:prstGeom>
          <a:noFill/>
        </p:spPr>
        <p:txBody>
          <a:bodyPr wrap="non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a:t>
            </a:r>
            <a:r>
              <a:rPr lang="en-US" altLang="zh-CN" sz="2000" b="1" dirty="0" err="1">
                <a:latin typeface="Consolas" panose="020B0609020204030204" pitchFamily="49" charset="0"/>
              </a:rPr>
              <a:t>sstream</a:t>
            </a:r>
            <a:r>
              <a:rPr lang="en-US" altLang="zh-CN" sz="2000" b="1" dirty="0">
                <a:latin typeface="Consolas" panose="020B0609020204030204" pitchFamily="49" charset="0"/>
              </a:rPr>
              <a:t>&gt;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r>
              <a:rPr lang="en-US" altLang="zh-CN" sz="2000" b="1" dirty="0">
                <a:latin typeface="Consolas" panose="020B0609020204030204" pitchFamily="49" charset="0"/>
              </a:rPr>
              <a:t>	string x = convert&lt;string&gt;(123);</a:t>
            </a:r>
          </a:p>
          <a:p>
            <a:r>
              <a:rPr lang="en-US" altLang="zh-CN" sz="2000" b="1" dirty="0">
                <a:latin typeface="Consolas" panose="020B0609020204030204" pitchFamily="49" charset="0"/>
              </a:rPr>
              <a:t>	</a:t>
            </a:r>
            <a:r>
              <a:rPr lang="en-US" altLang="zh-CN" sz="2000" b="1" dirty="0" err="1">
                <a:latin typeface="Consolas" panose="020B0609020204030204" pitchFamily="49" charset="0"/>
              </a:rPr>
              <a:t>int</a:t>
            </a:r>
            <a:r>
              <a:rPr lang="en-US" altLang="zh-CN" sz="2000" b="1" dirty="0">
                <a:latin typeface="Consolas" panose="020B0609020204030204" pitchFamily="49" charset="0"/>
              </a:rPr>
              <a:t> y = convert&lt;</a:t>
            </a:r>
            <a:r>
              <a:rPr lang="en-US" altLang="zh-CN" sz="2000" b="1" dirty="0" err="1">
                <a:latin typeface="Consolas" panose="020B0609020204030204" pitchFamily="49" charset="0"/>
              </a:rPr>
              <a:t>int</a:t>
            </a:r>
            <a:r>
              <a:rPr lang="en-US" altLang="zh-CN" sz="2000" b="1" dirty="0">
                <a:latin typeface="Consolas" panose="020B0609020204030204" pitchFamily="49" charset="0"/>
              </a:rPr>
              <a:t>&gt;("456");</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x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y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r>
              <a:rPr lang="en-US" altLang="zh-CN" sz="2000" b="1" dirty="0">
                <a:latin typeface="Consolas" panose="020B0609020204030204" pitchFamily="49" charset="0"/>
              </a:rPr>
              <a:t>	return 0;</a:t>
            </a:r>
          </a:p>
          <a:p>
            <a:r>
              <a:rPr lang="en-US" altLang="zh-CN" sz="2000" b="1" dirty="0">
                <a:latin typeface="Consolas" panose="020B0609020204030204" pitchFamily="49" charset="0"/>
              </a:rPr>
              <a:t>}</a:t>
            </a:r>
            <a:endParaRPr lang="zh-CN" altLang="en-US" sz="3200" b="1" dirty="0">
              <a:latin typeface="Consolas" panose="020B0609020204030204" pitchFamily="49" charset="0"/>
            </a:endParaRPr>
          </a:p>
          <a:p>
            <a:endParaRPr lang="zh-CN" altLang="en-US" sz="2800"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实现一个类型转换函数</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33</a:t>
            </a:fld>
            <a:endParaRPr lang="en-US" altLang="zh-CN"/>
          </a:p>
        </p:txBody>
      </p:sp>
      <p:sp>
        <p:nvSpPr>
          <p:cNvPr id="5" name="文本框 4"/>
          <p:cNvSpPr txBox="1"/>
          <p:nvPr/>
        </p:nvSpPr>
        <p:spPr>
          <a:xfrm>
            <a:off x="971600" y="1709958"/>
            <a:ext cx="7295587" cy="4832092"/>
          </a:xfrm>
          <a:prstGeom prst="rect">
            <a:avLst/>
          </a:prstGeom>
          <a:noFill/>
        </p:spPr>
        <p:txBody>
          <a:bodyPr wrap="none" rtlCol="0">
            <a:spAutoFit/>
          </a:bodyPr>
          <a:lstStyle/>
          <a:p>
            <a:r>
              <a:rPr lang="en-US" altLang="zh-CN" sz="2400" b="1" dirty="0">
                <a:latin typeface="Consolas" panose="020B0609020204030204" pitchFamily="49" charset="0"/>
              </a:rPr>
              <a:t>template&lt;class </a:t>
            </a:r>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class </a:t>
            </a:r>
            <a:r>
              <a:rPr lang="en-US" altLang="zh-CN" sz="2400" b="1" dirty="0" err="1">
                <a:solidFill>
                  <a:schemeClr val="accent3"/>
                </a:solidFill>
                <a:latin typeface="Consolas" panose="020B0609020204030204" pitchFamily="49" charset="0"/>
              </a:rPr>
              <a:t>intype</a:t>
            </a:r>
            <a:r>
              <a:rPr lang="en-US" altLang="zh-CN" sz="2400" b="1" dirty="0">
                <a:latin typeface="Consolas" panose="020B0609020204030204" pitchFamily="49" charset="0"/>
              </a:rPr>
              <a:t>&gt;</a:t>
            </a:r>
          </a:p>
          <a:p>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convert(</a:t>
            </a:r>
            <a:r>
              <a:rPr lang="en-US" altLang="zh-CN" sz="2400" b="1" dirty="0" err="1">
                <a:solidFill>
                  <a:schemeClr val="accent3"/>
                </a:solidFill>
                <a:latin typeface="Consolas" panose="020B0609020204030204" pitchFamily="49" charset="0"/>
              </a:rPr>
              <a:t>intype</a:t>
            </a:r>
            <a:r>
              <a:rPr lang="en-US" altLang="zh-CN" sz="2400" b="1" dirty="0">
                <a:latin typeface="Consolas" panose="020B0609020204030204" pitchFamily="49" charset="0"/>
              </a:rPr>
              <a:t> </a:t>
            </a:r>
            <a:r>
              <a:rPr lang="en-US" altLang="zh-CN" sz="2400" b="1" dirty="0" err="1">
                <a:latin typeface="Consolas" panose="020B0609020204030204" pitchFamily="49" charset="0"/>
              </a:rPr>
              <a:t>val</a:t>
            </a:r>
            <a:r>
              <a:rPr lang="en-US" altLang="zh-CN" sz="2400" b="1" dirty="0">
                <a:latin typeface="Consolas" panose="020B0609020204030204" pitchFamily="49" charset="0"/>
              </a:rPr>
              <a:t>)</a:t>
            </a:r>
          </a:p>
          <a:p>
            <a:r>
              <a:rPr lang="en-US" altLang="zh-CN" sz="2400" b="1" dirty="0">
                <a:latin typeface="Consolas" panose="020B0609020204030204" pitchFamily="49" charset="0"/>
              </a:rPr>
              <a:t>{</a:t>
            </a:r>
          </a:p>
          <a:p>
            <a:r>
              <a:rPr lang="en-US" altLang="zh-CN" sz="2400" b="1" dirty="0">
                <a:latin typeface="Consolas" panose="020B0609020204030204" pitchFamily="49" charset="0"/>
              </a:rPr>
              <a:t>	static </a:t>
            </a:r>
            <a:r>
              <a:rPr lang="en-US" altLang="zh-CN" sz="2400" b="1" dirty="0" err="1">
                <a:latin typeface="Consolas" panose="020B0609020204030204" pitchFamily="49" charset="0"/>
              </a:rPr>
              <a:t>stringstream</a:t>
            </a:r>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a:t>
            </a:r>
          </a:p>
          <a:p>
            <a:r>
              <a:rPr lang="en-US" altLang="zh-CN" sz="2400" b="1" dirty="0">
                <a:solidFill>
                  <a:schemeClr val="accent1"/>
                </a:solidFill>
                <a:latin typeface="Consolas" panose="020B0609020204030204" pitchFamily="49" charset="0"/>
              </a:rPr>
              <a:t>						//</a:t>
            </a:r>
            <a:r>
              <a:rPr lang="zh-CN" altLang="en-US" sz="2400" b="1" dirty="0">
                <a:solidFill>
                  <a:schemeClr val="accent1"/>
                </a:solidFill>
                <a:latin typeface="Consolas" panose="020B0609020204030204" pitchFamily="49" charset="0"/>
              </a:rPr>
              <a:t>使用静态变量避免重复初始化</a:t>
            </a:r>
            <a:endParaRPr lang="en-US" altLang="zh-CN" sz="2400" b="1" dirty="0">
              <a:solidFill>
                <a:schemeClr val="accent1"/>
              </a:solidFill>
              <a:latin typeface="Consolas" panose="020B0609020204030204" pitchFamily="49" charset="0"/>
            </a:endParaRPr>
          </a:p>
          <a:p>
            <a:r>
              <a:rPr lang="en-US" altLang="zh-CN" sz="2400" b="1" dirty="0">
                <a:latin typeface="Consolas" panose="020B0609020204030204" pitchFamily="49" charset="0"/>
              </a:rPr>
              <a:t>	</a:t>
            </a:r>
            <a:r>
              <a:rPr lang="en-US" altLang="zh-CN" sz="2400" b="1" dirty="0" err="1">
                <a:latin typeface="Consolas" panose="020B0609020204030204" pitchFamily="49" charset="0"/>
              </a:rPr>
              <a:t>ss.str</a:t>
            </a:r>
            <a:r>
              <a:rPr lang="en-US" altLang="zh-CN" sz="2400" b="1" dirty="0">
                <a:latin typeface="Consolas" panose="020B0609020204030204" pitchFamily="49" charset="0"/>
              </a:rPr>
              <a:t>(""); 	</a:t>
            </a:r>
            <a:r>
              <a:rPr lang="en-US" altLang="zh-CN" sz="2400" b="1" dirty="0">
                <a:solidFill>
                  <a:schemeClr val="accent1"/>
                </a:solidFill>
                <a:latin typeface="Consolas" panose="020B0609020204030204" pitchFamily="49" charset="0"/>
              </a:rPr>
              <a:t>//</a:t>
            </a:r>
            <a:r>
              <a:rPr lang="zh-CN" altLang="en-US" sz="2400" b="1" dirty="0">
                <a:solidFill>
                  <a:schemeClr val="accent1"/>
                </a:solidFill>
                <a:latin typeface="Consolas" panose="020B0609020204030204" pitchFamily="49" charset="0"/>
              </a:rPr>
              <a:t>清空缓冲区</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ss.clear</a:t>
            </a:r>
            <a:r>
              <a:rPr lang="en-US" altLang="zh-CN" sz="2400" b="1" dirty="0">
                <a:latin typeface="Consolas" panose="020B0609020204030204" pitchFamily="49" charset="0"/>
              </a:rPr>
              <a:t>(); 	</a:t>
            </a:r>
            <a:r>
              <a:rPr lang="en-US" altLang="zh-CN" sz="2400" b="1" dirty="0">
                <a:solidFill>
                  <a:schemeClr val="accent1"/>
                </a:solidFill>
                <a:latin typeface="Consolas" panose="020B0609020204030204" pitchFamily="49" charset="0"/>
              </a:rPr>
              <a:t>//</a:t>
            </a:r>
            <a:r>
              <a:rPr lang="zh-CN" altLang="en-US" sz="2400" b="1" dirty="0">
                <a:solidFill>
                  <a:schemeClr val="accent1"/>
                </a:solidFill>
                <a:latin typeface="Consolas" panose="020B0609020204030204" pitchFamily="49" charset="0"/>
              </a:rPr>
              <a:t>清空状态位</a:t>
            </a:r>
            <a:r>
              <a:rPr lang="zh-CN" altLang="en-US" sz="2400" b="1" dirty="0">
                <a:solidFill>
                  <a:srgbClr val="FF0000"/>
                </a:solidFill>
                <a:latin typeface="Consolas" panose="020B0609020204030204" pitchFamily="49" charset="0"/>
              </a:rPr>
              <a:t>（不是清空内容）</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 &lt;&lt; </a:t>
            </a:r>
            <a:r>
              <a:rPr lang="en-US" altLang="zh-CN" sz="2400" b="1" dirty="0" err="1">
                <a:latin typeface="Consolas" panose="020B0609020204030204" pitchFamily="49" charset="0"/>
              </a:rPr>
              <a:t>val</a:t>
            </a:r>
            <a:r>
              <a:rPr lang="en-US" altLang="zh-CN" sz="2400" b="1" dirty="0">
                <a:latin typeface="Consolas" panose="020B0609020204030204" pitchFamily="49" charset="0"/>
              </a:rPr>
              <a:t>;</a:t>
            </a:r>
          </a:p>
          <a:p>
            <a:r>
              <a:rPr lang="en-US" altLang="zh-CN" sz="2400" b="1" dirty="0">
                <a:latin typeface="Consolas" panose="020B0609020204030204" pitchFamily="49" charset="0"/>
              </a:rPr>
              <a:t>	</a:t>
            </a:r>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res;</a:t>
            </a:r>
          </a:p>
          <a:p>
            <a:r>
              <a:rPr lang="en-US" altLang="zh-CN" sz="2400" b="1" dirty="0">
                <a:latin typeface="Consolas" panose="020B0609020204030204" pitchFamily="49" charset="0"/>
              </a:rPr>
              <a:t>	</a:t>
            </a:r>
            <a:r>
              <a:rPr lang="en-US" altLang="zh-CN" sz="2400" b="1" dirty="0" err="1">
                <a:latin typeface="Consolas" panose="020B0609020204030204" pitchFamily="49" charset="0"/>
              </a:rPr>
              <a:t>ss</a:t>
            </a:r>
            <a:r>
              <a:rPr lang="en-US" altLang="zh-CN" sz="2400" b="1" dirty="0">
                <a:latin typeface="Consolas" panose="020B0609020204030204" pitchFamily="49" charset="0"/>
              </a:rPr>
              <a:t> &gt;&gt; res;</a:t>
            </a:r>
          </a:p>
          <a:p>
            <a:r>
              <a:rPr lang="en-US" altLang="zh-CN" sz="2400" b="1" dirty="0">
                <a:latin typeface="Consolas" panose="020B0609020204030204" pitchFamily="49" charset="0"/>
              </a:rPr>
              <a:t>	return res;</a:t>
            </a:r>
          </a:p>
          <a:p>
            <a:r>
              <a:rPr lang="en-US" altLang="zh-CN" sz="2400" b="1" dirty="0">
                <a:latin typeface="Consolas" panose="020B0609020204030204" pitchFamily="49" charset="0"/>
              </a:rPr>
              <a:t>}</a:t>
            </a:r>
          </a:p>
          <a:p>
            <a:endParaRPr lang="zh-CN" altLang="en-US" sz="2000" dirty="0">
              <a:latin typeface="Consolas" panose="020B0609020204030204" pitchFamily="49" charset="0"/>
            </a:endParaRPr>
          </a:p>
        </p:txBody>
      </p:sp>
      <p:sp>
        <p:nvSpPr>
          <p:cNvPr id="3" name="矩形 2"/>
          <p:cNvSpPr/>
          <p:nvPr/>
        </p:nvSpPr>
        <p:spPr>
          <a:xfrm>
            <a:off x="2051719" y="6023029"/>
            <a:ext cx="6408713" cy="646331"/>
          </a:xfrm>
          <a:prstGeom prst="rect">
            <a:avLst/>
          </a:prstGeom>
        </p:spPr>
        <p:txBody>
          <a:bodyPr wrap="square">
            <a:spAutoFit/>
          </a:bodyPr>
          <a:lstStyle/>
          <a:p>
            <a:r>
              <a:rPr lang="zh-CN" altLang="en-US" b="1" u="sng" dirty="0">
                <a:solidFill>
                  <a:srgbClr val="00A2FF"/>
                </a:solidFill>
                <a:latin typeface="Helvetica Neue" charset="0"/>
                <a:hlinkClick r:id="rId3"/>
              </a:rPr>
              <a:t>关于状态位：状态位记录流的状态，例如是否读入了非法字符</a:t>
            </a:r>
            <a:r>
              <a:rPr lang="en-US" altLang="zh-CN" b="1" dirty="0">
                <a:solidFill>
                  <a:srgbClr val="00A2FF"/>
                </a:solidFill>
                <a:latin typeface="Helvetica Neue" charset="0"/>
                <a:hlinkClick r:id="rId3"/>
              </a:rPr>
              <a:t>http://www.cplusplus.com/reference/ios/ios/setstate/</a:t>
            </a:r>
            <a:endParaRPr lang="en-US" altLang="zh-CN" b="1" dirty="0">
              <a:solidFill>
                <a:srgbClr val="00A2FF"/>
              </a:solidFill>
              <a:effectLst/>
              <a:latin typeface="Helvetica Neue"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A4F94-82DB-CD8C-1BAE-228BB387FF3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18CF5DE-F1AA-543D-03C8-CE6D1F5E58C3}"/>
              </a:ext>
            </a:extLst>
          </p:cNvPr>
          <p:cNvSpPr>
            <a:spLocks noGrp="1"/>
          </p:cNvSpPr>
          <p:nvPr>
            <p:ph type="title"/>
          </p:nvPr>
        </p:nvSpPr>
        <p:spPr>
          <a:xfrm>
            <a:off x="179512" y="116632"/>
            <a:ext cx="8352928" cy="1325563"/>
          </a:xfrm>
        </p:spPr>
        <p:txBody>
          <a:bodyPr/>
          <a:lstStyle/>
          <a:p>
            <a:r>
              <a:rPr lang="zh-CN" altLang="en-US" dirty="0"/>
              <a:t>补充：函数模板的部分显式指定</a:t>
            </a:r>
          </a:p>
        </p:txBody>
      </p:sp>
      <p:sp>
        <p:nvSpPr>
          <p:cNvPr id="4" name="灯片编号占位符 3">
            <a:extLst>
              <a:ext uri="{FF2B5EF4-FFF2-40B4-BE49-F238E27FC236}">
                <a16:creationId xmlns:a16="http://schemas.microsoft.com/office/drawing/2014/main" id="{749C5A04-4C4B-B336-F597-788E592E312F}"/>
              </a:ext>
            </a:extLst>
          </p:cNvPr>
          <p:cNvSpPr>
            <a:spLocks noGrp="1"/>
          </p:cNvSpPr>
          <p:nvPr>
            <p:ph type="sldNum" sz="quarter" idx="12"/>
          </p:nvPr>
        </p:nvSpPr>
        <p:spPr/>
        <p:txBody>
          <a:bodyPr/>
          <a:lstStyle/>
          <a:p>
            <a:pPr>
              <a:defRPr/>
            </a:pPr>
            <a:fld id="{BFD7BE51-03DD-4CCA-8227-D775462981B4}" type="slidenum">
              <a:rPr lang="en-US" altLang="zh-CN" smtClean="0"/>
              <a:t>34</a:t>
            </a:fld>
            <a:endParaRPr lang="en-US" altLang="zh-CN"/>
          </a:p>
        </p:txBody>
      </p:sp>
      <p:sp>
        <p:nvSpPr>
          <p:cNvPr id="5" name="文本框 4">
            <a:extLst>
              <a:ext uri="{FF2B5EF4-FFF2-40B4-BE49-F238E27FC236}">
                <a16:creationId xmlns:a16="http://schemas.microsoft.com/office/drawing/2014/main" id="{77126DD2-8E37-876D-06EC-CB151ED91ED8}"/>
              </a:ext>
            </a:extLst>
          </p:cNvPr>
          <p:cNvSpPr txBox="1"/>
          <p:nvPr/>
        </p:nvSpPr>
        <p:spPr>
          <a:xfrm>
            <a:off x="971600" y="5157192"/>
            <a:ext cx="6471643" cy="461665"/>
          </a:xfrm>
          <a:prstGeom prst="rect">
            <a:avLst/>
          </a:prstGeom>
          <a:noFill/>
        </p:spPr>
        <p:txBody>
          <a:bodyPr wrap="none" rtlCol="0">
            <a:spAutoFit/>
          </a:bodyPr>
          <a:lstStyle/>
          <a:p>
            <a:r>
              <a:rPr lang="en-US" altLang="zh-CN" sz="2400" b="1" dirty="0">
                <a:latin typeface="Consolas" panose="020B0609020204030204" pitchFamily="49" charset="0"/>
              </a:rPr>
              <a:t>template&lt;class </a:t>
            </a:r>
            <a:r>
              <a:rPr lang="en-US" altLang="zh-CN" sz="2400" b="1" dirty="0" err="1">
                <a:solidFill>
                  <a:srgbClr val="FF0000"/>
                </a:solidFill>
                <a:latin typeface="Consolas" panose="020B0609020204030204" pitchFamily="49" charset="0"/>
              </a:rPr>
              <a:t>outtype</a:t>
            </a:r>
            <a:r>
              <a:rPr lang="en-US" altLang="zh-CN" sz="2400" b="1" dirty="0">
                <a:latin typeface="Consolas" panose="020B0609020204030204" pitchFamily="49" charset="0"/>
              </a:rPr>
              <a:t>, class </a:t>
            </a:r>
            <a:r>
              <a:rPr lang="en-US" altLang="zh-CN" sz="2400" b="1" dirty="0" err="1">
                <a:solidFill>
                  <a:schemeClr val="accent3"/>
                </a:solidFill>
                <a:latin typeface="Consolas" panose="020B0609020204030204" pitchFamily="49" charset="0"/>
              </a:rPr>
              <a:t>intype</a:t>
            </a:r>
            <a:r>
              <a:rPr lang="en-US" altLang="zh-CN" sz="2400" b="1" dirty="0">
                <a:latin typeface="Consolas" panose="020B0609020204030204" pitchFamily="49" charset="0"/>
              </a:rPr>
              <a:t>&gt;</a:t>
            </a:r>
          </a:p>
        </p:txBody>
      </p:sp>
      <p:sp>
        <p:nvSpPr>
          <p:cNvPr id="6" name="内容占位符 2">
            <a:extLst>
              <a:ext uri="{FF2B5EF4-FFF2-40B4-BE49-F238E27FC236}">
                <a16:creationId xmlns:a16="http://schemas.microsoft.com/office/drawing/2014/main" id="{92B3BF42-65C4-DAAA-8220-11744FED4044}"/>
              </a:ext>
            </a:extLst>
          </p:cNvPr>
          <p:cNvSpPr>
            <a:spLocks noGrp="1"/>
          </p:cNvSpPr>
          <p:nvPr>
            <p:ph idx="1"/>
          </p:nvPr>
        </p:nvSpPr>
        <p:spPr>
          <a:xfrm>
            <a:off x="628650" y="1628800"/>
            <a:ext cx="8047806" cy="4749029"/>
          </a:xfrm>
        </p:spPr>
        <p:txBody>
          <a:bodyPr/>
          <a:lstStyle/>
          <a:p>
            <a:r>
              <a:rPr lang="zh-CN" altLang="en-US" dirty="0"/>
              <a:t>使用函数模板时，可以只显式指定部分模板类型</a:t>
            </a:r>
            <a:endParaRPr lang="en-US" altLang="zh-CN" dirty="0"/>
          </a:p>
          <a:p>
            <a:r>
              <a:rPr lang="zh-CN" altLang="en-US" dirty="0"/>
              <a:t>前提：未显式指定的模板类型，都可以通过函数参数推导出来</a:t>
            </a:r>
            <a:endParaRPr lang="en-US" altLang="zh-CN" dirty="0"/>
          </a:p>
        </p:txBody>
      </p:sp>
      <p:sp>
        <p:nvSpPr>
          <p:cNvPr id="7" name="文本框 6">
            <a:extLst>
              <a:ext uri="{FF2B5EF4-FFF2-40B4-BE49-F238E27FC236}">
                <a16:creationId xmlns:a16="http://schemas.microsoft.com/office/drawing/2014/main" id="{EF52651E-3F9E-2517-BB85-0233C3B58BA4}"/>
              </a:ext>
            </a:extLst>
          </p:cNvPr>
          <p:cNvSpPr txBox="1"/>
          <p:nvPr/>
        </p:nvSpPr>
        <p:spPr>
          <a:xfrm>
            <a:off x="971600" y="3541649"/>
            <a:ext cx="6449201" cy="461665"/>
          </a:xfrm>
          <a:prstGeom prst="rect">
            <a:avLst/>
          </a:prstGeom>
          <a:noFill/>
        </p:spPr>
        <p:txBody>
          <a:bodyPr wrap="none" rtlCol="0">
            <a:spAutoFit/>
          </a:bodyPr>
          <a:lstStyle/>
          <a:p>
            <a:r>
              <a:rPr lang="en-US" altLang="zh-CN" sz="2400" b="1" dirty="0">
                <a:latin typeface="Consolas" panose="020B0609020204030204" pitchFamily="49" charset="0"/>
              </a:rPr>
              <a:t>convert&lt;string&gt;(123);</a:t>
            </a:r>
            <a:r>
              <a:rPr lang="zh-CN" altLang="en-US" sz="2400" b="1" dirty="0">
                <a:latin typeface="Consolas" panose="020B0609020204030204" pitchFamily="49" charset="0"/>
              </a:rPr>
              <a:t>  </a:t>
            </a:r>
            <a:r>
              <a:rPr lang="en-US" altLang="zh-CN" sz="2400" b="1" dirty="0">
                <a:solidFill>
                  <a:schemeClr val="accent1"/>
                </a:solidFill>
                <a:latin typeface="Consolas" panose="020B0609020204030204" pitchFamily="49" charset="0"/>
              </a:rPr>
              <a:t>//</a:t>
            </a:r>
            <a:r>
              <a:rPr lang="zh-CN" altLang="en-US" sz="2400" b="1" dirty="0">
                <a:solidFill>
                  <a:schemeClr val="accent1"/>
                </a:solidFill>
                <a:latin typeface="Consolas" panose="020B0609020204030204" pitchFamily="49" charset="0"/>
              </a:rPr>
              <a:t> 部分显式指定</a:t>
            </a:r>
            <a:endParaRPr lang="en-US" altLang="zh-CN" sz="2400" b="1" dirty="0">
              <a:solidFill>
                <a:schemeClr val="accent1"/>
              </a:solidFill>
              <a:latin typeface="Consolas" panose="020B0609020204030204" pitchFamily="49" charset="0"/>
            </a:endParaRPr>
          </a:p>
        </p:txBody>
      </p:sp>
      <p:cxnSp>
        <p:nvCxnSpPr>
          <p:cNvPr id="9" name="直线箭头连接符 8">
            <a:extLst>
              <a:ext uri="{FF2B5EF4-FFF2-40B4-BE49-F238E27FC236}">
                <a16:creationId xmlns:a16="http://schemas.microsoft.com/office/drawing/2014/main" id="{79839EB4-1002-CAC2-7945-949F1858A48D}"/>
              </a:ext>
            </a:extLst>
          </p:cNvPr>
          <p:cNvCxnSpPr>
            <a:endCxn id="5" idx="0"/>
          </p:cNvCxnSpPr>
          <p:nvPr/>
        </p:nvCxnSpPr>
        <p:spPr>
          <a:xfrm>
            <a:off x="2915816" y="4003314"/>
            <a:ext cx="1291606" cy="1153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7739038-7BE6-21DB-72CE-4363AA63F2CE}"/>
              </a:ext>
            </a:extLst>
          </p:cNvPr>
          <p:cNvSpPr txBox="1"/>
          <p:nvPr/>
        </p:nvSpPr>
        <p:spPr>
          <a:xfrm>
            <a:off x="426677" y="4189919"/>
            <a:ext cx="3082895" cy="830997"/>
          </a:xfrm>
          <a:prstGeom prst="rect">
            <a:avLst/>
          </a:prstGeom>
          <a:noFill/>
        </p:spPr>
        <p:txBody>
          <a:bodyPr wrap="none" rtlCol="0">
            <a:spAutoFit/>
          </a:bodyPr>
          <a:lstStyle/>
          <a:p>
            <a:pPr algn="ctr"/>
            <a:r>
              <a:rPr lang="zh-CN" altLang="en-US" sz="2400" b="1" dirty="0">
                <a:solidFill>
                  <a:srgbClr val="FF0000"/>
                </a:solidFill>
                <a:latin typeface="Consolas" panose="020B0609020204030204" pitchFamily="49" charset="0"/>
              </a:rPr>
              <a:t>部分指定的类型</a:t>
            </a:r>
            <a:endParaRPr lang="en-US" altLang="zh-CN" sz="2400" b="1" dirty="0">
              <a:solidFill>
                <a:srgbClr val="FF0000"/>
              </a:solidFill>
              <a:latin typeface="Consolas" panose="020B0609020204030204" pitchFamily="49" charset="0"/>
            </a:endParaRPr>
          </a:p>
          <a:p>
            <a:pPr algn="ctr"/>
            <a:r>
              <a:rPr lang="zh-CN" altLang="en-US" sz="2400" b="1" dirty="0">
                <a:solidFill>
                  <a:srgbClr val="FF0000"/>
                </a:solidFill>
                <a:latin typeface="Consolas" panose="020B0609020204030204" pitchFamily="49" charset="0"/>
              </a:rPr>
              <a:t>对应第一个 </a:t>
            </a:r>
            <a:r>
              <a:rPr lang="en-US" altLang="zh-CN" sz="2400" b="1" dirty="0" err="1">
                <a:solidFill>
                  <a:srgbClr val="FF0000"/>
                </a:solidFill>
                <a:latin typeface="Consolas" panose="020B0609020204030204" pitchFamily="49" charset="0"/>
              </a:rPr>
              <a:t>outtype</a:t>
            </a:r>
            <a:endParaRPr lang="en-US" altLang="zh-CN" sz="2400" b="1" dirty="0">
              <a:solidFill>
                <a:srgbClr val="FF0000"/>
              </a:solidFill>
              <a:latin typeface="Consolas" panose="020B0609020204030204" pitchFamily="49" charset="0"/>
            </a:endParaRPr>
          </a:p>
        </p:txBody>
      </p:sp>
      <p:cxnSp>
        <p:nvCxnSpPr>
          <p:cNvPr id="11" name="直线箭头连接符 10">
            <a:extLst>
              <a:ext uri="{FF2B5EF4-FFF2-40B4-BE49-F238E27FC236}">
                <a16:creationId xmlns:a16="http://schemas.microsoft.com/office/drawing/2014/main" id="{FE24D800-F869-5C6D-BE78-5FBBF5DB425C}"/>
              </a:ext>
            </a:extLst>
          </p:cNvPr>
          <p:cNvCxnSpPr>
            <a:cxnSpLocks/>
          </p:cNvCxnSpPr>
          <p:nvPr/>
        </p:nvCxnSpPr>
        <p:spPr>
          <a:xfrm>
            <a:off x="4006750" y="3935176"/>
            <a:ext cx="2509466" cy="1222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E327D8C-A9A9-CEDB-722F-2BFF4FF482EA}"/>
              </a:ext>
            </a:extLst>
          </p:cNvPr>
          <p:cNvSpPr txBox="1"/>
          <p:nvPr/>
        </p:nvSpPr>
        <p:spPr>
          <a:xfrm>
            <a:off x="6277375" y="4188464"/>
            <a:ext cx="1723549" cy="830997"/>
          </a:xfrm>
          <a:prstGeom prst="rect">
            <a:avLst/>
          </a:prstGeom>
          <a:noFill/>
        </p:spPr>
        <p:txBody>
          <a:bodyPr wrap="none" rtlCol="0">
            <a:spAutoFit/>
          </a:bodyPr>
          <a:lstStyle/>
          <a:p>
            <a:pPr algn="ctr"/>
            <a:r>
              <a:rPr lang="zh-CN" altLang="en-US" sz="2400" b="1" dirty="0">
                <a:solidFill>
                  <a:schemeClr val="accent3"/>
                </a:solidFill>
                <a:latin typeface="Consolas" panose="020B0609020204030204" pitchFamily="49" charset="0"/>
              </a:rPr>
              <a:t>未指定类型</a:t>
            </a:r>
            <a:endParaRPr lang="en-US" altLang="zh-CN" sz="2400" b="1" dirty="0">
              <a:solidFill>
                <a:schemeClr val="accent3"/>
              </a:solidFill>
              <a:latin typeface="Consolas" panose="020B0609020204030204" pitchFamily="49" charset="0"/>
            </a:endParaRPr>
          </a:p>
          <a:p>
            <a:pPr algn="ctr"/>
            <a:r>
              <a:rPr lang="zh-CN" altLang="en-US" sz="2400" b="1" dirty="0">
                <a:solidFill>
                  <a:schemeClr val="accent3"/>
                </a:solidFill>
                <a:latin typeface="Consolas" panose="020B0609020204030204" pitchFamily="49" charset="0"/>
              </a:rPr>
              <a:t>自动推导</a:t>
            </a:r>
            <a:endParaRPr lang="en-US" altLang="zh-CN" sz="2400" b="1" dirty="0">
              <a:solidFill>
                <a:schemeClr val="accent3"/>
              </a:solidFill>
              <a:latin typeface="Consolas" panose="020B0609020204030204" pitchFamily="49" charset="0"/>
            </a:endParaRPr>
          </a:p>
        </p:txBody>
      </p:sp>
    </p:spTree>
    <p:extLst>
      <p:ext uri="{BB962C8B-B14F-4D97-AF65-F5344CB8AC3E}">
        <p14:creationId xmlns:p14="http://schemas.microsoft.com/office/powerpoint/2010/main" val="3288461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字符串处理与</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正则表达式</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35</a:t>
            </a:fld>
            <a:endParaRPr lang="en-US" altLang="zh-CN" sz="1400">
              <a:solidFill>
                <a:schemeClr val="hlink"/>
              </a:solidFill>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用户名注册</a:t>
            </a:r>
          </a:p>
        </p:txBody>
      </p:sp>
      <p:sp>
        <p:nvSpPr>
          <p:cNvPr id="3" name="内容占位符 2"/>
          <p:cNvSpPr>
            <a:spLocks noGrp="1"/>
          </p:cNvSpPr>
          <p:nvPr>
            <p:ph idx="1"/>
          </p:nvPr>
        </p:nvSpPr>
        <p:spPr>
          <a:xfrm>
            <a:off x="685166" y="1442195"/>
            <a:ext cx="8047806" cy="4968552"/>
          </a:xfrm>
        </p:spPr>
        <p:txBody>
          <a:bodyPr/>
          <a:lstStyle/>
          <a:p>
            <a:r>
              <a:rPr lang="zh-CN" altLang="en-US" dirty="0"/>
              <a:t>场景：用户名注册</a:t>
            </a:r>
            <a:endParaRPr lang="en-US" altLang="zh-CN" dirty="0"/>
          </a:p>
          <a:p>
            <a:pPr lvl="1"/>
            <a:r>
              <a:rPr lang="zh-CN" altLang="en-US" dirty="0"/>
              <a:t>只能包含小写字母、数字、下划线，并且限制用户名长度在</a:t>
            </a:r>
            <a:r>
              <a:rPr lang="en-US" altLang="zh-CN" dirty="0"/>
              <a:t>3~15</a:t>
            </a:r>
            <a:r>
              <a:rPr lang="zh-CN" altLang="en-US" dirty="0"/>
              <a:t>个字符之间</a:t>
            </a:r>
            <a:endParaRPr lang="en-US" altLang="zh-CN" dirty="0"/>
          </a:p>
          <a:p>
            <a:pPr marL="457200" lvl="1" indent="0">
              <a:buNone/>
            </a:pPr>
            <a:r>
              <a:rPr lang="en-US" altLang="zh-CN" dirty="0"/>
              <a:t>	</a:t>
            </a:r>
            <a:r>
              <a:rPr lang="zh-CN" altLang="en-US" dirty="0"/>
              <a:t>合法例子： </a:t>
            </a:r>
            <a:r>
              <a:rPr lang="en-US" altLang="zh-CN" dirty="0"/>
              <a:t>john_123</a:t>
            </a:r>
          </a:p>
          <a:p>
            <a:pPr marL="457200" lvl="1" indent="0">
              <a:buNone/>
            </a:pPr>
            <a:r>
              <a:rPr lang="en-US" altLang="zh-CN" dirty="0"/>
              <a:t>	</a:t>
            </a:r>
            <a:r>
              <a:rPr lang="zh-CN" altLang="en-US" dirty="0"/>
              <a:t>非法例子： </a:t>
            </a:r>
            <a:r>
              <a:rPr lang="en-US" altLang="zh-CN" dirty="0"/>
              <a:t>John_123 / jo / @john</a:t>
            </a:r>
          </a:p>
          <a:p>
            <a:pPr lvl="1"/>
            <a:r>
              <a:rPr lang="zh-CN" altLang="en-US" dirty="0"/>
              <a:t>如何处理？</a:t>
            </a:r>
            <a:endParaRPr lang="en-US" altLang="zh-CN" dirty="0"/>
          </a:p>
          <a:p>
            <a:pPr marL="457200" lvl="1" indent="0">
              <a:buNone/>
            </a:pPr>
            <a:endParaRPr lang="en-US" altLang="zh-CN" dirty="0"/>
          </a:p>
          <a:p>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36</a:t>
            </a:fld>
            <a:endParaRPr lang="en-US" altLang="zh-CN"/>
          </a:p>
        </p:txBody>
      </p:sp>
      <p:sp>
        <p:nvSpPr>
          <p:cNvPr id="7" name="文本框 6"/>
          <p:cNvSpPr txBox="1"/>
          <p:nvPr/>
        </p:nvSpPr>
        <p:spPr>
          <a:xfrm>
            <a:off x="1014374" y="3901100"/>
            <a:ext cx="7991290" cy="2585323"/>
          </a:xfrm>
          <a:prstGeom prst="rect">
            <a:avLst/>
          </a:prstGeom>
          <a:noFill/>
        </p:spPr>
        <p:txBody>
          <a:bodyPr wrap="none" rtlCol="0">
            <a:spAutoFit/>
          </a:bodyPr>
          <a:lstStyle/>
          <a:p>
            <a:r>
              <a:rPr lang="en-US" altLang="zh-CN" b="1" dirty="0">
                <a:latin typeface="Consolas" panose="020B0609020204030204" pitchFamily="49" charset="0"/>
              </a:rPr>
              <a:t>bool check(string name){</a:t>
            </a:r>
          </a:p>
          <a:p>
            <a:pPr lvl="1"/>
            <a:r>
              <a:rPr lang="en-US" altLang="zh-CN" b="1" dirty="0">
                <a:latin typeface="Consolas" panose="020B0609020204030204" pitchFamily="49" charset="0"/>
              </a:rPr>
              <a:t>if (</a:t>
            </a:r>
            <a:r>
              <a:rPr lang="en-US" altLang="zh-CN" b="1" dirty="0" err="1">
                <a:latin typeface="Consolas" panose="020B0609020204030204" pitchFamily="49" charset="0"/>
              </a:rPr>
              <a:t>name.length</a:t>
            </a:r>
            <a:r>
              <a:rPr lang="en-US" altLang="zh-CN" b="1" dirty="0">
                <a:latin typeface="Consolas" panose="020B0609020204030204" pitchFamily="49" charset="0"/>
              </a:rPr>
              <a:t>() &lt; 3 || </a:t>
            </a:r>
            <a:r>
              <a:rPr lang="en-US" altLang="zh-CN" b="1" dirty="0" err="1">
                <a:latin typeface="Consolas" panose="020B0609020204030204" pitchFamily="49" charset="0"/>
              </a:rPr>
              <a:t>name.length</a:t>
            </a:r>
            <a:r>
              <a:rPr lang="en-US" altLang="zh-CN" b="1" dirty="0">
                <a:latin typeface="Consolas" panose="020B0609020204030204" pitchFamily="49" charset="0"/>
              </a:rPr>
              <a:t>() &gt; 15) return false;</a:t>
            </a:r>
          </a:p>
          <a:p>
            <a:pPr lvl="1"/>
            <a:r>
              <a:rPr lang="en-US" altLang="zh-CN" b="1" dirty="0">
                <a:latin typeface="Consolas" panose="020B0609020204030204" pitchFamily="49" charset="0"/>
              </a:rPr>
              <a:t>for(char c: name){</a:t>
            </a:r>
          </a:p>
          <a:p>
            <a:pPr lvl="1"/>
            <a:r>
              <a:rPr lang="en-US" altLang="zh-CN" b="1" dirty="0">
                <a:latin typeface="Consolas" panose="020B0609020204030204" pitchFamily="49" charset="0"/>
              </a:rPr>
              <a:t>	if(!((c &gt;= 'a' &amp;&amp; c &lt;= 'z') ||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小写字母</a:t>
            </a:r>
            <a:endParaRPr lang="en-US" altLang="zh-CN" b="1" dirty="0">
              <a:solidFill>
                <a:srgbClr val="008000"/>
              </a:solidFill>
              <a:latin typeface="Consolas" panose="020B0609020204030204" pitchFamily="49" charset="0"/>
            </a:endParaRPr>
          </a:p>
          <a:p>
            <a:pPr lvl="1"/>
            <a:r>
              <a:rPr lang="en-US" altLang="zh-CN" b="1" dirty="0">
                <a:latin typeface="Consolas" panose="020B0609020204030204" pitchFamily="49" charset="0"/>
              </a:rPr>
              <a:t>		(c</a:t>
            </a:r>
            <a:r>
              <a:rPr lang="zh-CN" altLang="en-US" b="1" dirty="0">
                <a:latin typeface="Consolas" panose="020B0609020204030204" pitchFamily="49" charset="0"/>
              </a:rPr>
              <a:t> </a:t>
            </a:r>
            <a:r>
              <a:rPr lang="en-US" altLang="zh-CN" b="1" dirty="0">
                <a:latin typeface="Consolas" panose="020B0609020204030204" pitchFamily="49" charset="0"/>
              </a:rPr>
              <a:t>&gt;= '0' &amp;&amp; c &lt;= '9') ||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数字</a:t>
            </a:r>
            <a:endParaRPr lang="en-US" altLang="zh-CN" b="1" dirty="0">
              <a:solidFill>
                <a:srgbClr val="008000"/>
              </a:solidFill>
              <a:latin typeface="Consolas" panose="020B0609020204030204" pitchFamily="49" charset="0"/>
            </a:endParaRPr>
          </a:p>
          <a:p>
            <a:pPr lvl="1"/>
            <a:r>
              <a:rPr lang="en-US" altLang="zh-CN" b="1" dirty="0">
                <a:latin typeface="Consolas" panose="020B0609020204030204" pitchFamily="49" charset="0"/>
              </a:rPr>
              <a:t>		c == '_'))  return false;</a:t>
            </a:r>
          </a:p>
          <a:p>
            <a:pPr lvl="1"/>
            <a:r>
              <a:rPr lang="en-US" altLang="zh-CN" b="1" dirty="0">
                <a:latin typeface="Consolas" panose="020B0609020204030204" pitchFamily="49" charset="0"/>
              </a:rPr>
              <a:t>}</a:t>
            </a:r>
          </a:p>
          <a:p>
            <a:pPr lvl="1"/>
            <a:r>
              <a:rPr lang="en-US" altLang="zh-CN" b="1" dirty="0">
                <a:latin typeface="Consolas" panose="020B0609020204030204" pitchFamily="49" charset="0"/>
              </a:rPr>
              <a:t>return true;</a:t>
            </a:r>
          </a:p>
          <a:p>
            <a:pPr marL="0" lvl="1"/>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9" name="文本框 8"/>
          <p:cNvSpPr txBox="1"/>
          <p:nvPr/>
        </p:nvSpPr>
        <p:spPr>
          <a:xfrm>
            <a:off x="4017530" y="5874779"/>
            <a:ext cx="3416320" cy="523220"/>
          </a:xfrm>
          <a:prstGeom prst="rect">
            <a:avLst/>
          </a:prstGeom>
          <a:noFill/>
        </p:spPr>
        <p:txBody>
          <a:bodyPr wrap="none" rtlCol="0">
            <a:spAutoFit/>
          </a:bodyPr>
          <a:lstStyle/>
          <a:p>
            <a:r>
              <a:rPr lang="zh-CN" altLang="en-US" sz="2800" b="1" dirty="0">
                <a:solidFill>
                  <a:srgbClr val="C00000"/>
                </a:solidFill>
              </a:rPr>
              <a:t>太过复杂，不易修改</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a:t>
            </a:r>
          </a:p>
        </p:txBody>
      </p:sp>
      <p:sp>
        <p:nvSpPr>
          <p:cNvPr id="3" name="内容占位符 2"/>
          <p:cNvSpPr>
            <a:spLocks noGrp="1"/>
          </p:cNvSpPr>
          <p:nvPr>
            <p:ph idx="1"/>
          </p:nvPr>
        </p:nvSpPr>
        <p:spPr>
          <a:xfrm>
            <a:off x="628650" y="1628800"/>
            <a:ext cx="8047806" cy="4968552"/>
          </a:xfrm>
        </p:spPr>
        <p:txBody>
          <a:bodyPr/>
          <a:lstStyle/>
          <a:p>
            <a:r>
              <a:rPr lang="zh-CN" altLang="en-US" dirty="0"/>
              <a:t>正则表达式：由字母和符号组成的特殊文本，搜索文本时定义的一种规则</a:t>
            </a:r>
            <a:endParaRPr lang="en-US" altLang="zh-CN" dirty="0"/>
          </a:p>
          <a:p>
            <a:r>
              <a:rPr lang="zh-CN" altLang="en-US" dirty="0"/>
              <a:t>场景：用户名注册</a:t>
            </a:r>
            <a:endParaRPr lang="en-US" altLang="zh-CN" dirty="0"/>
          </a:p>
          <a:p>
            <a:pPr lvl="1"/>
            <a:r>
              <a:rPr lang="zh-CN" altLang="en-US" dirty="0"/>
              <a:t>只能包含小写字母、数字、下划线和连字符，并且限制用户名长度在</a:t>
            </a:r>
            <a:r>
              <a:rPr lang="en-US" altLang="zh-CN" dirty="0"/>
              <a:t>3~15</a:t>
            </a:r>
            <a:r>
              <a:rPr lang="zh-CN" altLang="en-US" dirty="0"/>
              <a:t>个字符之间</a:t>
            </a:r>
            <a:endParaRPr lang="en-US" altLang="zh-CN" dirty="0"/>
          </a:p>
          <a:p>
            <a:pPr lvl="1"/>
            <a:r>
              <a:rPr lang="zh-CN" altLang="en-US" dirty="0"/>
              <a:t>使用正则表达式表示规则</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37</a:t>
            </a:fld>
            <a:endParaRPr lang="en-US" altLang="zh-CN"/>
          </a:p>
        </p:txBody>
      </p:sp>
      <p:grpSp>
        <p:nvGrpSpPr>
          <p:cNvPr id="26" name="组合 25"/>
          <p:cNvGrpSpPr/>
          <p:nvPr/>
        </p:nvGrpSpPr>
        <p:grpSpPr>
          <a:xfrm>
            <a:off x="2060759" y="4231389"/>
            <a:ext cx="4124206" cy="2307897"/>
            <a:chOff x="1691680" y="4270163"/>
            <a:chExt cx="4124206" cy="2307897"/>
          </a:xfrm>
        </p:grpSpPr>
        <p:sp>
          <p:nvSpPr>
            <p:cNvPr id="5" name="文本框 4"/>
            <p:cNvSpPr txBox="1"/>
            <p:nvPr/>
          </p:nvSpPr>
          <p:spPr>
            <a:xfrm>
              <a:off x="2689617" y="5100219"/>
              <a:ext cx="2755883" cy="523220"/>
            </a:xfrm>
            <a:prstGeom prst="rect">
              <a:avLst/>
            </a:prstGeom>
            <a:noFill/>
          </p:spPr>
          <p:txBody>
            <a:bodyPr wrap="none" rtlCol="0">
              <a:spAutoFit/>
            </a:bodyPr>
            <a:lstStyle/>
            <a:p>
              <a:r>
                <a:rPr kumimoji="1" lang="en-US" altLang="zh-CN" sz="2800" b="1" dirty="0"/>
                <a:t>^[a-z0-9_]{3,15}$</a:t>
              </a:r>
              <a:endParaRPr kumimoji="1" lang="zh-CN" altLang="en-US" sz="2800" b="1" dirty="0"/>
            </a:p>
          </p:txBody>
        </p:sp>
        <p:sp>
          <p:nvSpPr>
            <p:cNvPr id="6" name="文本框 5"/>
            <p:cNvSpPr txBox="1"/>
            <p:nvPr/>
          </p:nvSpPr>
          <p:spPr>
            <a:xfrm>
              <a:off x="2267744" y="4270163"/>
              <a:ext cx="1210588" cy="400110"/>
            </a:xfrm>
            <a:prstGeom prst="rect">
              <a:avLst/>
            </a:prstGeom>
            <a:noFill/>
          </p:spPr>
          <p:txBody>
            <a:bodyPr wrap="none" rtlCol="0">
              <a:spAutoFit/>
            </a:bodyPr>
            <a:lstStyle/>
            <a:p>
              <a:r>
                <a:rPr kumimoji="1" lang="zh-CN" altLang="en-US" sz="2000" b="1" dirty="0"/>
                <a:t>开始标记</a:t>
              </a:r>
            </a:p>
          </p:txBody>
        </p:sp>
        <p:sp>
          <p:nvSpPr>
            <p:cNvPr id="13" name="文本框 12"/>
            <p:cNvSpPr txBox="1"/>
            <p:nvPr/>
          </p:nvSpPr>
          <p:spPr>
            <a:xfrm>
              <a:off x="1691680" y="6177950"/>
              <a:ext cx="3518912" cy="400110"/>
            </a:xfrm>
            <a:prstGeom prst="rect">
              <a:avLst/>
            </a:prstGeom>
            <a:noFill/>
          </p:spPr>
          <p:txBody>
            <a:bodyPr wrap="none" rtlCol="0">
              <a:spAutoFit/>
            </a:bodyPr>
            <a:lstStyle/>
            <a:p>
              <a:r>
                <a:rPr kumimoji="1" lang="zh-CN" altLang="en-US" sz="2000" b="1" dirty="0"/>
                <a:t>字母、数字、下划线、连字符</a:t>
              </a:r>
            </a:p>
          </p:txBody>
        </p:sp>
        <p:sp>
          <p:nvSpPr>
            <p:cNvPr id="14" name="文本框 13"/>
            <p:cNvSpPr txBox="1"/>
            <p:nvPr/>
          </p:nvSpPr>
          <p:spPr>
            <a:xfrm>
              <a:off x="3660133" y="4399144"/>
              <a:ext cx="1984839" cy="400110"/>
            </a:xfrm>
            <a:prstGeom prst="rect">
              <a:avLst/>
            </a:prstGeom>
            <a:noFill/>
          </p:spPr>
          <p:txBody>
            <a:bodyPr wrap="none" rtlCol="0">
              <a:spAutoFit/>
            </a:bodyPr>
            <a:lstStyle/>
            <a:p>
              <a:r>
                <a:rPr kumimoji="1" lang="en-US" altLang="zh-CN" sz="2000" b="1" dirty="0"/>
                <a:t>3~15</a:t>
              </a:r>
              <a:r>
                <a:rPr kumimoji="1" lang="zh-CN" altLang="en-US" sz="2000" b="1" dirty="0"/>
                <a:t>个字符长度</a:t>
              </a:r>
            </a:p>
          </p:txBody>
        </p:sp>
        <p:sp>
          <p:nvSpPr>
            <p:cNvPr id="17" name="文本框 16"/>
            <p:cNvSpPr txBox="1"/>
            <p:nvPr/>
          </p:nvSpPr>
          <p:spPr>
            <a:xfrm>
              <a:off x="4605298" y="5774813"/>
              <a:ext cx="1210588" cy="400110"/>
            </a:xfrm>
            <a:prstGeom prst="rect">
              <a:avLst/>
            </a:prstGeom>
            <a:noFill/>
          </p:spPr>
          <p:txBody>
            <a:bodyPr wrap="none" rtlCol="0">
              <a:spAutoFit/>
            </a:bodyPr>
            <a:lstStyle/>
            <a:p>
              <a:r>
                <a:rPr kumimoji="1" lang="zh-CN" altLang="en-US" sz="2000" b="1" dirty="0"/>
                <a:t>结束标记</a:t>
              </a:r>
            </a:p>
          </p:txBody>
        </p:sp>
        <p:cxnSp>
          <p:nvCxnSpPr>
            <p:cNvPr id="8" name="直线箭头连接符 7"/>
            <p:cNvCxnSpPr>
              <a:stCxn id="6" idx="2"/>
            </p:cNvCxnSpPr>
            <p:nvPr/>
          </p:nvCxnSpPr>
          <p:spPr>
            <a:xfrm>
              <a:off x="2873038" y="4670273"/>
              <a:ext cx="0" cy="342903"/>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直线箭头连接符 17"/>
            <p:cNvCxnSpPr>
              <a:stCxn id="14" idx="2"/>
            </p:cNvCxnSpPr>
            <p:nvPr/>
          </p:nvCxnSpPr>
          <p:spPr>
            <a:xfrm>
              <a:off x="4652553" y="4799254"/>
              <a:ext cx="0" cy="300965"/>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0" name="直线箭头连接符 19"/>
            <p:cNvCxnSpPr>
              <a:stCxn id="13" idx="0"/>
            </p:cNvCxnSpPr>
            <p:nvPr/>
          </p:nvCxnSpPr>
          <p:spPr>
            <a:xfrm flipV="1">
              <a:off x="3451136" y="5710482"/>
              <a:ext cx="0" cy="46746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p:cNvCxnSpPr>
              <a:stCxn id="17" idx="0"/>
            </p:cNvCxnSpPr>
            <p:nvPr/>
          </p:nvCxnSpPr>
          <p:spPr>
            <a:xfrm flipV="1">
              <a:off x="5210592" y="5569473"/>
              <a:ext cx="0" cy="205340"/>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a:t>
            </a:r>
          </a:p>
        </p:txBody>
      </p:sp>
      <p:sp>
        <p:nvSpPr>
          <p:cNvPr id="3" name="内容占位符 2"/>
          <p:cNvSpPr>
            <a:spLocks noGrp="1"/>
          </p:cNvSpPr>
          <p:nvPr>
            <p:ph idx="1"/>
          </p:nvPr>
        </p:nvSpPr>
        <p:spPr>
          <a:xfrm>
            <a:off x="548096" y="1442611"/>
            <a:ext cx="8047806" cy="4749029"/>
          </a:xfrm>
        </p:spPr>
        <p:txBody>
          <a:bodyPr/>
          <a:lstStyle/>
          <a:p>
            <a:r>
              <a:rPr lang="zh-CN" altLang="en-US" dirty="0"/>
              <a:t>正则表达式的三种模式</a:t>
            </a:r>
            <a:endParaRPr lang="en-US" altLang="zh-CN" dirty="0"/>
          </a:p>
          <a:p>
            <a:pPr lvl="1"/>
            <a:r>
              <a:rPr lang="zh-CN" altLang="en-US" dirty="0"/>
              <a:t>匹配：判断整个字符串是否满足条件</a:t>
            </a:r>
            <a:endParaRPr lang="en-US" altLang="zh-CN" dirty="0"/>
          </a:p>
          <a:p>
            <a:pPr marL="457200" lvl="1" indent="0">
              <a:buNone/>
            </a:pPr>
            <a:r>
              <a:rPr lang="en-US" altLang="zh-CN" dirty="0"/>
              <a:t>	</a:t>
            </a:r>
            <a:r>
              <a:rPr lang="en-US" altLang="zh-CN" sz="2000" dirty="0"/>
              <a:t>	</a:t>
            </a:r>
            <a:r>
              <a:rPr lang="en-US" altLang="zh-CN" sz="2000" b="1" dirty="0"/>
              <a:t>^[a-z0-9_]{3,15}$</a:t>
            </a:r>
          </a:p>
          <a:p>
            <a:pPr marL="457200" lvl="1" indent="0">
              <a:buNone/>
            </a:pPr>
            <a:r>
              <a:rPr lang="en-US" altLang="zh-CN" sz="2000" dirty="0"/>
              <a:t>	</a:t>
            </a:r>
            <a:r>
              <a:rPr lang="zh-CN" altLang="en-US" sz="2000" dirty="0"/>
              <a:t>能与</a:t>
            </a:r>
            <a:r>
              <a:rPr lang="en-US" altLang="zh-CN" sz="2000" dirty="0"/>
              <a:t>john_123</a:t>
            </a:r>
            <a:r>
              <a:rPr lang="zh-CN" altLang="en-US" sz="2000" dirty="0"/>
              <a:t>匹配，不能与</a:t>
            </a:r>
            <a:r>
              <a:rPr lang="en-US" altLang="zh-CN" sz="2000" dirty="0"/>
              <a:t>Jo</a:t>
            </a:r>
            <a:r>
              <a:rPr lang="zh-CN" altLang="en-US" sz="2000" dirty="0"/>
              <a:t>匹配</a:t>
            </a:r>
            <a:endParaRPr lang="en-US" altLang="zh-CN" sz="2000" dirty="0"/>
          </a:p>
          <a:p>
            <a:pPr lvl="1"/>
            <a:endParaRPr lang="en-US" altLang="zh-CN" sz="1100" dirty="0"/>
          </a:p>
          <a:p>
            <a:pPr lvl="1"/>
            <a:r>
              <a:rPr lang="zh-CN" altLang="en-US" dirty="0"/>
              <a:t>搜索：符合正则表达式的子串</a:t>
            </a:r>
            <a:endParaRPr lang="en-US" altLang="zh-CN" dirty="0"/>
          </a:p>
          <a:p>
            <a:pPr marL="457200" lvl="1" indent="0">
              <a:buNone/>
            </a:pPr>
            <a:r>
              <a:rPr lang="en-US" altLang="zh-CN" dirty="0"/>
              <a:t>	</a:t>
            </a:r>
            <a:r>
              <a:rPr lang="zh-CN" altLang="en-US" sz="2000" dirty="0"/>
              <a:t>在</a:t>
            </a:r>
            <a:r>
              <a:rPr lang="en-US" altLang="zh-CN" sz="2000" dirty="0"/>
              <a:t>"q123e456w"</a:t>
            </a:r>
            <a:r>
              <a:rPr lang="zh-CN" altLang="en-US" sz="2000" dirty="0"/>
              <a:t>找出所有数字串 </a:t>
            </a:r>
            <a:r>
              <a:rPr lang="en-US" altLang="zh-CN" sz="2000" b="1" dirty="0"/>
              <a:t>[0-9]+</a:t>
            </a:r>
          </a:p>
          <a:p>
            <a:pPr marL="457200" lvl="1" indent="0">
              <a:buNone/>
            </a:pPr>
            <a:r>
              <a:rPr lang="en-US" altLang="zh-CN" sz="2000" dirty="0"/>
              <a:t>	</a:t>
            </a:r>
            <a:r>
              <a:rPr lang="zh-CN" altLang="en-US" sz="2000" dirty="0"/>
              <a:t>搜索结果 </a:t>
            </a:r>
            <a:r>
              <a:rPr lang="en-US" altLang="zh-CN" sz="2000" dirty="0"/>
              <a:t>123,</a:t>
            </a:r>
            <a:r>
              <a:rPr lang="zh-CN" altLang="en-US" sz="2000" dirty="0"/>
              <a:t> </a:t>
            </a:r>
            <a:r>
              <a:rPr lang="en-US" altLang="zh-CN" sz="2000" dirty="0"/>
              <a:t>456</a:t>
            </a:r>
          </a:p>
          <a:p>
            <a:pPr marL="457200" lvl="1" indent="0">
              <a:buNone/>
            </a:pPr>
            <a:endParaRPr lang="en-US" altLang="zh-CN" sz="1050" dirty="0"/>
          </a:p>
          <a:p>
            <a:pPr lvl="1"/>
            <a:r>
              <a:rPr lang="zh-CN" altLang="en-US" dirty="0"/>
              <a:t>替换：按规则替换字符串的子串</a:t>
            </a:r>
            <a:endParaRPr lang="en-US" altLang="zh-CN" dirty="0"/>
          </a:p>
          <a:p>
            <a:pPr marL="457200" lvl="1" indent="0">
              <a:buNone/>
            </a:pPr>
            <a:r>
              <a:rPr lang="en-US" altLang="zh-CN" sz="2000" dirty="0"/>
              <a:t>	</a:t>
            </a:r>
            <a:r>
              <a:rPr lang="zh-CN" altLang="en-US" sz="2000" dirty="0"/>
              <a:t>给定</a:t>
            </a:r>
            <a:r>
              <a:rPr lang="en-US" altLang="zh-CN" sz="2000" dirty="0"/>
              <a:t>"q123e456w"</a:t>
            </a:r>
            <a:r>
              <a:rPr lang="zh-CN" altLang="en-US" sz="2000" dirty="0"/>
              <a:t>将所有数字串替换为</a:t>
            </a:r>
            <a:r>
              <a:rPr lang="en-US" altLang="zh-CN" sz="2000" dirty="0"/>
              <a:t>(number)</a:t>
            </a:r>
          </a:p>
          <a:p>
            <a:pPr marL="457200" lvl="1" indent="0">
              <a:buNone/>
            </a:pPr>
            <a:r>
              <a:rPr lang="en-US" altLang="zh-CN" sz="2000" dirty="0"/>
              <a:t>	</a:t>
            </a:r>
            <a:r>
              <a:rPr lang="zh-CN" altLang="en-US" sz="2000" dirty="0"/>
              <a:t>替换结果 </a:t>
            </a:r>
            <a:r>
              <a:rPr lang="en-US" altLang="zh-CN" sz="2000" dirty="0"/>
              <a:t>q(123)e(456)w</a:t>
            </a:r>
          </a:p>
          <a:p>
            <a:endParaRPr lang="en-US" altLang="zh-CN" dirty="0"/>
          </a:p>
          <a:p>
            <a:endParaRPr lang="en-US" altLang="zh-CN" dirty="0"/>
          </a:p>
          <a:p>
            <a:pPr lvl="1"/>
            <a:endParaRPr lang="en-US" altLang="zh-CN" dirty="0"/>
          </a:p>
        </p:txBody>
      </p:sp>
      <p:sp>
        <p:nvSpPr>
          <p:cNvPr id="10" name="文本框 9"/>
          <p:cNvSpPr txBox="1"/>
          <p:nvPr/>
        </p:nvSpPr>
        <p:spPr>
          <a:xfrm>
            <a:off x="2684303" y="6007691"/>
            <a:ext cx="3775393" cy="523220"/>
          </a:xfrm>
          <a:prstGeom prst="rect">
            <a:avLst/>
          </a:prstGeom>
          <a:noFill/>
        </p:spPr>
        <p:txBody>
          <a:bodyPr wrap="none" rtlCol="0">
            <a:spAutoFit/>
          </a:bodyPr>
          <a:lstStyle/>
          <a:p>
            <a:r>
              <a:rPr lang="zh-CN" altLang="en-US" sz="2800" b="1" dirty="0">
                <a:solidFill>
                  <a:srgbClr val="C00000"/>
                </a:solidFill>
              </a:rPr>
              <a:t>如何编写正则表达式？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字符簇</a:t>
            </a:r>
            <a:endParaRPr lang="en-US" altLang="zh-CN" dirty="0"/>
          </a:p>
        </p:txBody>
      </p:sp>
      <p:sp>
        <p:nvSpPr>
          <p:cNvPr id="3" name="内容占位符 2"/>
          <p:cNvSpPr>
            <a:spLocks noGrp="1"/>
          </p:cNvSpPr>
          <p:nvPr>
            <p:ph idx="1"/>
          </p:nvPr>
        </p:nvSpPr>
        <p:spPr>
          <a:xfrm>
            <a:off x="548097" y="1443897"/>
            <a:ext cx="8047806" cy="4968552"/>
          </a:xfrm>
        </p:spPr>
        <p:txBody>
          <a:bodyPr/>
          <a:lstStyle/>
          <a:p>
            <a:r>
              <a:rPr lang="zh-CN" altLang="en-US" dirty="0"/>
              <a:t>字符代表其本身</a:t>
            </a:r>
            <a:endParaRPr lang="en-US" altLang="zh-CN" dirty="0"/>
          </a:p>
          <a:p>
            <a:pPr lvl="1"/>
            <a:r>
              <a:rPr lang="zh-CN" altLang="en-US" dirty="0"/>
              <a:t>如：使用</a:t>
            </a:r>
            <a:r>
              <a:rPr lang="en-US" altLang="zh-CN" dirty="0"/>
              <a:t>the</a:t>
            </a:r>
            <a:r>
              <a:rPr lang="zh-CN" altLang="en-US" dirty="0"/>
              <a:t>进行搜索，可以找到句中所有的</a:t>
            </a:r>
            <a:r>
              <a:rPr lang="en-US" altLang="zh-CN" dirty="0"/>
              <a:t>"the"</a:t>
            </a:r>
          </a:p>
          <a:p>
            <a:pPr marL="457200" lvl="1" indent="0">
              <a:buNone/>
            </a:pPr>
            <a:r>
              <a:rPr lang="en-GB" altLang="zh-CN" dirty="0"/>
              <a:t>	The car</a:t>
            </a:r>
            <a:r>
              <a:rPr lang="zh-CN" altLang="en-US" dirty="0"/>
              <a:t> </a:t>
            </a:r>
            <a:r>
              <a:rPr lang="en-US" altLang="zh-CN" dirty="0"/>
              <a:t>parked</a:t>
            </a:r>
            <a:r>
              <a:rPr lang="zh-CN" altLang="en-US" dirty="0"/>
              <a:t> </a:t>
            </a:r>
            <a:r>
              <a:rPr lang="en-US" altLang="zh-CN" dirty="0"/>
              <a:t>in</a:t>
            </a:r>
            <a:r>
              <a:rPr lang="zh-CN" altLang="en-US" dirty="0"/>
              <a:t> </a:t>
            </a:r>
            <a:r>
              <a:rPr lang="en-US" altLang="zh-CN" b="1" dirty="0">
                <a:solidFill>
                  <a:srgbClr val="0070C0"/>
                </a:solidFill>
              </a:rPr>
              <a:t>the</a:t>
            </a:r>
            <a:r>
              <a:rPr lang="zh-CN" altLang="en-US" dirty="0"/>
              <a:t> </a:t>
            </a:r>
            <a:r>
              <a:rPr lang="en-US" altLang="zh-CN" dirty="0"/>
              <a:t>garage.</a:t>
            </a:r>
          </a:p>
          <a:p>
            <a:endParaRPr lang="en-US" altLang="zh-CN" dirty="0"/>
          </a:p>
          <a:p>
            <a:r>
              <a:rPr lang="zh-CN" altLang="en-US" dirty="0"/>
              <a:t>匹配的单个字符在某个范围中</a:t>
            </a:r>
            <a:endParaRPr lang="en-US" altLang="zh-CN" dirty="0"/>
          </a:p>
          <a:p>
            <a:pPr lvl="1"/>
            <a:r>
              <a:rPr lang="en-US" altLang="zh-CN" dirty="0"/>
              <a:t>[a-z] </a:t>
            </a:r>
            <a:r>
              <a:rPr lang="zh-CN" altLang="en-US" dirty="0"/>
              <a:t>匹配所有</a:t>
            </a:r>
            <a:r>
              <a:rPr lang="zh-CN" altLang="en-US" dirty="0">
                <a:solidFill>
                  <a:srgbClr val="FF0000"/>
                </a:solidFill>
              </a:rPr>
              <a:t>单个</a:t>
            </a:r>
            <a:r>
              <a:rPr lang="zh-CN" altLang="en-US" dirty="0"/>
              <a:t>小写字母</a:t>
            </a:r>
            <a:endParaRPr lang="en-US" altLang="zh-CN" dirty="0"/>
          </a:p>
          <a:p>
            <a:pPr lvl="1"/>
            <a:r>
              <a:rPr lang="en-US" altLang="zh-CN" dirty="0"/>
              <a:t>[0-9] </a:t>
            </a:r>
            <a:r>
              <a:rPr lang="zh-CN" altLang="en-US" dirty="0"/>
              <a:t>匹配所有</a:t>
            </a:r>
            <a:r>
              <a:rPr lang="zh-CN" altLang="en-US" dirty="0">
                <a:solidFill>
                  <a:srgbClr val="FF0000"/>
                </a:solidFill>
              </a:rPr>
              <a:t>单个</a:t>
            </a:r>
            <a:r>
              <a:rPr lang="zh-CN" altLang="en-US" dirty="0"/>
              <a:t>数字</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idx="4294967295"/>
          </p:nvPr>
        </p:nvSpPr>
        <p:spPr>
          <a:xfrm>
            <a:off x="683568" y="2564904"/>
            <a:ext cx="7772400" cy="1470025"/>
          </a:xfrm>
        </p:spPr>
        <p:txBody>
          <a:bodyPr/>
          <a:lstStyle/>
          <a:p>
            <a:pPr algn="ctr" eaLnBrk="1" hangingPunct="1"/>
            <a:r>
              <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string</a:t>
            </a:r>
            <a:br>
              <a:rPr lang="en-US" altLang="zh-CN"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br>
            <a:r>
              <a:rPr lang="zh-CN" altLang="en-US" sz="5400"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rPr>
              <a:t>字符串类</a:t>
            </a:r>
            <a:endParaRPr lang="en-US" altLang="zh-CN" sz="5400" b="1" dirty="0">
              <a:solidFill>
                <a:srgbClr val="00336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79" name="灯片编号占位符 5"/>
          <p:cNvSpPr>
            <a:spLocks noGrp="1"/>
          </p:cNvSpPr>
          <p:nvPr>
            <p:ph type="sldNum" sz="quarter" idx="12"/>
          </p:nvPr>
        </p:nvSpPr>
        <p:spPr>
          <a:xfrm>
            <a:off x="6991350" y="6524625"/>
            <a:ext cx="2133600" cy="3333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华文中宋" panose="02010600040101010101" pitchFamily="2" charset="-122"/>
              </a:defRPr>
            </a:lvl1pPr>
            <a:lvl2pPr marL="742950" indent="-285750">
              <a:spcBef>
                <a:spcPct val="20000"/>
              </a:spcBef>
              <a:buChar char="–"/>
              <a:defRPr sz="28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4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中宋" panose="02010600040101010101" pitchFamily="2" charset="-122"/>
              </a:defRPr>
            </a:lvl9pPr>
          </a:lstStyle>
          <a:p>
            <a:pPr>
              <a:spcBef>
                <a:spcPct val="0"/>
              </a:spcBef>
              <a:buFontTx/>
              <a:buNone/>
            </a:pPr>
            <a:fld id="{B6D092EB-5C25-4AA2-B2CD-B9A2BCD4DB8F}" type="slidenum">
              <a:rPr lang="en-US" altLang="zh-CN" sz="1400">
                <a:solidFill>
                  <a:schemeClr val="hlink"/>
                </a:solidFill>
                <a:ea typeface="宋体" panose="02010600030101010101" pitchFamily="2" charset="-122"/>
              </a:rPr>
              <a:t>4</a:t>
            </a:fld>
            <a:endParaRPr lang="en-US" altLang="zh-CN" sz="1400">
              <a:solidFill>
                <a:schemeClr val="hlink"/>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字符簇</a:t>
            </a:r>
          </a:p>
        </p:txBody>
      </p:sp>
      <p:sp>
        <p:nvSpPr>
          <p:cNvPr id="3" name="内容占位符 2"/>
          <p:cNvSpPr>
            <a:spLocks noGrp="1"/>
          </p:cNvSpPr>
          <p:nvPr>
            <p:ph idx="1"/>
          </p:nvPr>
        </p:nvSpPr>
        <p:spPr>
          <a:xfrm>
            <a:off x="383493" y="1442195"/>
            <a:ext cx="8377014" cy="4968552"/>
          </a:xfrm>
        </p:spPr>
        <p:txBody>
          <a:bodyPr/>
          <a:lstStyle/>
          <a:p>
            <a:r>
              <a:rPr lang="zh-CN" altLang="en-US" dirty="0"/>
              <a:t>连用</a:t>
            </a:r>
            <a:endParaRPr lang="en-US" altLang="zh-CN" dirty="0"/>
          </a:p>
          <a:p>
            <a:pPr lvl="1"/>
            <a:r>
              <a:rPr lang="en-US" altLang="zh-CN" dirty="0"/>
              <a:t>[a-z][0-9] </a:t>
            </a:r>
            <a:r>
              <a:rPr lang="zh-CN" altLang="en-US" dirty="0"/>
              <a:t>匹配所有字母</a:t>
            </a:r>
            <a:r>
              <a:rPr lang="en-US" altLang="zh-CN" dirty="0"/>
              <a:t>+</a:t>
            </a:r>
            <a:r>
              <a:rPr lang="zh-CN" altLang="en-US" dirty="0"/>
              <a:t>数字的组合，比如</a:t>
            </a:r>
            <a:r>
              <a:rPr lang="en-US" altLang="zh-CN" dirty="0"/>
              <a:t>a1</a:t>
            </a:r>
            <a:r>
              <a:rPr lang="zh-CN" altLang="en-US" dirty="0"/>
              <a:t>、</a:t>
            </a:r>
            <a:r>
              <a:rPr lang="en-US" altLang="zh-CN" dirty="0"/>
              <a:t>b9</a:t>
            </a:r>
          </a:p>
          <a:p>
            <a:pPr lvl="1"/>
            <a:r>
              <a:rPr lang="en-US" altLang="zh-CN" dirty="0"/>
              <a:t>[Tt]he:</a:t>
            </a:r>
            <a:r>
              <a:rPr lang="zh-CN" altLang="en-US" dirty="0"/>
              <a:t> </a:t>
            </a:r>
            <a:r>
              <a:rPr lang="en-GB" altLang="zh-CN" b="1" dirty="0">
                <a:solidFill>
                  <a:srgbClr val="0070C0"/>
                </a:solidFill>
              </a:rPr>
              <a:t>The</a:t>
            </a:r>
            <a:r>
              <a:rPr lang="en-GB" altLang="zh-CN" dirty="0"/>
              <a:t> car</a:t>
            </a:r>
            <a:r>
              <a:rPr lang="zh-CN" altLang="en-US" dirty="0"/>
              <a:t> </a:t>
            </a:r>
            <a:r>
              <a:rPr lang="en-US" altLang="zh-CN" dirty="0"/>
              <a:t>parked</a:t>
            </a:r>
            <a:r>
              <a:rPr lang="zh-CN" altLang="en-US" dirty="0"/>
              <a:t> </a:t>
            </a:r>
            <a:r>
              <a:rPr lang="en-US" altLang="zh-CN" dirty="0"/>
              <a:t>in</a:t>
            </a:r>
            <a:r>
              <a:rPr lang="zh-CN" altLang="en-US" dirty="0"/>
              <a:t> </a:t>
            </a:r>
            <a:r>
              <a:rPr lang="en-US" altLang="zh-CN" b="1" dirty="0">
                <a:solidFill>
                  <a:srgbClr val="0070C0"/>
                </a:solidFill>
              </a:rPr>
              <a:t>the</a:t>
            </a:r>
            <a:r>
              <a:rPr lang="zh-CN" altLang="en-US" dirty="0"/>
              <a:t> </a:t>
            </a:r>
            <a:r>
              <a:rPr lang="en-US" altLang="zh-CN" dirty="0"/>
              <a:t>garage.</a:t>
            </a:r>
          </a:p>
          <a:p>
            <a:endParaRPr lang="en-US" altLang="zh-CN" dirty="0"/>
          </a:p>
          <a:p>
            <a:r>
              <a:rPr lang="zh-CN" altLang="en-US" dirty="0"/>
              <a:t>特殊字符</a:t>
            </a:r>
            <a:endParaRPr lang="en-US" altLang="zh-CN" dirty="0"/>
          </a:p>
          <a:p>
            <a:pPr lvl="1"/>
            <a:r>
              <a:rPr lang="en-US" altLang="zh-CN" dirty="0"/>
              <a:t>\S 匹配所有非空白字符</a:t>
            </a:r>
          </a:p>
          <a:p>
            <a:pPr lvl="1"/>
            <a:r>
              <a:rPr lang="en-US" altLang="zh-CN" dirty="0"/>
              <a:t>\d </a:t>
            </a:r>
            <a:r>
              <a:rPr lang="zh-CN" altLang="en-US" dirty="0"/>
              <a:t>等价</a:t>
            </a:r>
            <a:r>
              <a:rPr lang="en-US" altLang="zh-CN" dirty="0"/>
              <a:t>[0-9]</a:t>
            </a:r>
            <a:r>
              <a:rPr lang="zh-CN" altLang="en-US" dirty="0"/>
              <a:t>，匹配所有单个数字</a:t>
            </a:r>
            <a:endParaRPr lang="en-GB" altLang="zh-CN" dirty="0"/>
          </a:p>
          <a:p>
            <a:pPr lvl="1"/>
            <a:r>
              <a:rPr lang="en-US" altLang="zh-CN" dirty="0"/>
              <a:t>\w </a:t>
            </a:r>
            <a:r>
              <a:rPr lang="zh-CN" altLang="en-US" dirty="0"/>
              <a:t>匹配字母、数字、下划线，等价</a:t>
            </a:r>
            <a:r>
              <a:rPr lang="en-US" altLang="zh-CN" dirty="0"/>
              <a:t>[a-zA-Z0-9_]</a:t>
            </a:r>
          </a:p>
          <a:p>
            <a:pPr lvl="1"/>
            <a:r>
              <a:rPr lang="en-US" altLang="zh-CN" dirty="0"/>
              <a:t>.</a:t>
            </a:r>
            <a:r>
              <a:rPr lang="zh-CN" altLang="en-US" dirty="0"/>
              <a:t>匹配除换行以外任意字符</a:t>
            </a:r>
            <a:endParaRPr lang="en-US" altLang="zh-CN" dirty="0"/>
          </a:p>
          <a:p>
            <a:pPr lvl="2"/>
            <a:r>
              <a:rPr lang="en-US" altLang="zh-CN" dirty="0"/>
              <a:t>.</a:t>
            </a:r>
            <a:r>
              <a:rPr lang="en-US" altLang="zh-CN" dirty="0" err="1"/>
              <a:t>ar</a:t>
            </a:r>
            <a:r>
              <a:rPr lang="en-US" altLang="zh-CN" dirty="0"/>
              <a:t>:</a:t>
            </a:r>
            <a:r>
              <a:rPr lang="zh-CN" altLang="en-US" dirty="0"/>
              <a:t> </a:t>
            </a:r>
            <a:r>
              <a:rPr lang="en-US" altLang="zh-CN" dirty="0"/>
              <a:t>The </a:t>
            </a:r>
            <a:r>
              <a:rPr lang="en-US" altLang="zh-CN" b="1" dirty="0">
                <a:solidFill>
                  <a:srgbClr val="0070C0"/>
                </a:solidFill>
              </a:rPr>
              <a:t>car</a:t>
            </a:r>
            <a:r>
              <a:rPr lang="en-US" altLang="zh-CN" dirty="0"/>
              <a:t>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pPr lvl="1"/>
            <a:r>
              <a:rPr lang="en-US" altLang="zh-CN" dirty="0"/>
              <a:t>\.</a:t>
            </a:r>
            <a:r>
              <a:rPr lang="zh-CN" altLang="en-US" dirty="0"/>
              <a:t>可表示匹配句号</a:t>
            </a:r>
            <a:endParaRPr lang="en-US" altLang="zh-CN" dirty="0"/>
          </a:p>
          <a:p>
            <a:pPr lvl="2"/>
            <a:r>
              <a:rPr lang="en-US" altLang="zh-CN" dirty="0" err="1"/>
              <a:t>ge</a:t>
            </a:r>
            <a:r>
              <a:rPr lang="en-US" altLang="zh-CN" dirty="0"/>
              <a:t>\.:</a:t>
            </a:r>
            <a:r>
              <a:rPr lang="zh-CN" altLang="en-US" dirty="0"/>
              <a:t> </a:t>
            </a:r>
            <a:r>
              <a:rPr lang="en-US" altLang="zh-CN" dirty="0"/>
              <a:t>The car parked in the gara</a:t>
            </a:r>
            <a:r>
              <a:rPr lang="en-US" altLang="zh-CN" b="1" dirty="0">
                <a:solidFill>
                  <a:srgbClr val="0070C0"/>
                </a:solidFill>
              </a:rPr>
              <a:t>ge.</a:t>
            </a:r>
          </a:p>
          <a:p>
            <a:pPr marL="685800" lvl="1" indent="-228600">
              <a:buFont typeface="Arial" panose="020B0604020202020204" pitchFamily="34" charset="0"/>
              <a:buChar char="•"/>
            </a:pPr>
            <a:endParaRPr lang="en-US" altLang="zh-CN" dirty="0">
              <a:solidFill>
                <a:srgbClr val="0070C0"/>
              </a:solidFill>
            </a:endParaRPr>
          </a:p>
          <a:p>
            <a:pPr marL="457200" lvl="1" indent="0">
              <a:buNone/>
            </a:pPr>
            <a:r>
              <a:rPr lang="en-US" altLang="zh-CN" dirty="0"/>
              <a:t>	</a:t>
            </a:r>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重复模式</a:t>
            </a:r>
          </a:p>
        </p:txBody>
      </p:sp>
      <p:sp>
        <p:nvSpPr>
          <p:cNvPr id="3" name="内容占位符 2"/>
          <p:cNvSpPr>
            <a:spLocks noGrp="1"/>
          </p:cNvSpPr>
          <p:nvPr>
            <p:ph idx="1"/>
          </p:nvPr>
        </p:nvSpPr>
        <p:spPr>
          <a:xfrm>
            <a:off x="633880" y="1639881"/>
            <a:ext cx="8510120" cy="4968552"/>
          </a:xfrm>
        </p:spPr>
        <p:txBody>
          <a:bodyPr/>
          <a:lstStyle/>
          <a:p>
            <a:r>
              <a:rPr lang="en-US" altLang="zh-CN" dirty="0"/>
              <a:t>x{</a:t>
            </a:r>
            <a:r>
              <a:rPr lang="en-US" altLang="zh-CN" dirty="0" err="1"/>
              <a:t>n,m</a:t>
            </a:r>
            <a:r>
              <a:rPr lang="en-US" altLang="zh-CN" dirty="0"/>
              <a:t>}</a:t>
            </a:r>
            <a:r>
              <a:rPr lang="zh-CN" altLang="en-US" dirty="0"/>
              <a:t>代表前面内容出现次数重复</a:t>
            </a:r>
            <a:r>
              <a:rPr lang="en-US" altLang="zh-CN" dirty="0" err="1"/>
              <a:t>n~m</a:t>
            </a:r>
            <a:r>
              <a:rPr lang="zh-CN" altLang="en-US" dirty="0"/>
              <a:t>次</a:t>
            </a:r>
            <a:endParaRPr lang="en-US" altLang="zh-CN" dirty="0"/>
          </a:p>
          <a:p>
            <a:pPr lvl="1"/>
            <a:r>
              <a:rPr lang="en-US" altLang="zh-CN" dirty="0"/>
              <a:t>a{4} </a:t>
            </a:r>
            <a:r>
              <a:rPr lang="zh-CN" altLang="en-US" dirty="0"/>
              <a:t>匹配</a:t>
            </a:r>
            <a:r>
              <a:rPr lang="en-US" altLang="zh-CN" dirty="0" err="1"/>
              <a:t>aaaa</a:t>
            </a:r>
            <a:endParaRPr lang="en-US" altLang="zh-CN" dirty="0"/>
          </a:p>
          <a:p>
            <a:pPr lvl="1"/>
            <a:r>
              <a:rPr lang="en-US" altLang="zh-CN" dirty="0"/>
              <a:t>a{2,4} </a:t>
            </a:r>
            <a:r>
              <a:rPr lang="zh-CN" altLang="en-US" dirty="0"/>
              <a:t>匹配</a:t>
            </a:r>
            <a:r>
              <a:rPr lang="en-US" altLang="zh-CN" dirty="0"/>
              <a:t>aa</a:t>
            </a:r>
            <a:r>
              <a:rPr lang="zh-CN" altLang="en-US" dirty="0"/>
              <a:t>、</a:t>
            </a:r>
            <a:r>
              <a:rPr lang="en-US" altLang="zh-CN" dirty="0" err="1"/>
              <a:t>aaa</a:t>
            </a:r>
            <a:r>
              <a:rPr lang="zh-CN" altLang="en-US" dirty="0"/>
              <a:t>、</a:t>
            </a:r>
            <a:r>
              <a:rPr lang="en-US" altLang="zh-CN" dirty="0" err="1"/>
              <a:t>aaaa</a:t>
            </a:r>
            <a:endParaRPr lang="en-US" altLang="zh-CN" dirty="0"/>
          </a:p>
          <a:p>
            <a:pPr lvl="1"/>
            <a:r>
              <a:rPr lang="en-US" altLang="zh-CN" dirty="0"/>
              <a:t>a{2,} </a:t>
            </a:r>
            <a:r>
              <a:rPr lang="zh-CN" altLang="en-US" dirty="0"/>
              <a:t>匹配长度大于等于</a:t>
            </a:r>
            <a:r>
              <a:rPr lang="en-US" altLang="zh-CN" dirty="0"/>
              <a:t>2</a:t>
            </a:r>
            <a:r>
              <a:rPr lang="zh-CN" altLang="en-US" dirty="0"/>
              <a:t>的</a:t>
            </a:r>
            <a:r>
              <a:rPr lang="en-US" altLang="zh-CN" dirty="0"/>
              <a:t>a</a:t>
            </a:r>
          </a:p>
          <a:p>
            <a:endParaRPr lang="en-US" altLang="zh-CN" dirty="0"/>
          </a:p>
          <a:p>
            <a:r>
              <a:rPr lang="zh-CN" altLang="en-US" dirty="0"/>
              <a:t>特殊字符</a:t>
            </a:r>
            <a:endParaRPr lang="en-US" altLang="zh-CN" dirty="0"/>
          </a:p>
          <a:p>
            <a:pPr lvl="1"/>
            <a:r>
              <a:rPr lang="en-US" altLang="zh-CN" dirty="0"/>
              <a:t>+</a:t>
            </a:r>
            <a:r>
              <a:rPr lang="zh-CN" altLang="en-US" dirty="0"/>
              <a:t> 前一个字符至少连续出现</a:t>
            </a:r>
            <a:r>
              <a:rPr lang="en-US" altLang="zh-CN" dirty="0"/>
              <a:t>1</a:t>
            </a:r>
            <a:r>
              <a:rPr lang="zh-CN" altLang="en-US" dirty="0"/>
              <a:t>次及以上</a:t>
            </a:r>
            <a:endParaRPr lang="en-US" altLang="zh-CN" dirty="0"/>
          </a:p>
          <a:p>
            <a:pPr lvl="2"/>
            <a:r>
              <a:rPr lang="en-US" altLang="zh-CN" dirty="0"/>
              <a:t>a\w+:</a:t>
            </a:r>
            <a:r>
              <a:rPr lang="zh-CN" altLang="en-US" dirty="0"/>
              <a:t> </a:t>
            </a:r>
            <a:r>
              <a:rPr lang="en-US" altLang="zh-CN" dirty="0"/>
              <a:t>The c</a:t>
            </a:r>
            <a:r>
              <a:rPr lang="en-US" altLang="zh-CN" b="1" dirty="0">
                <a:solidFill>
                  <a:srgbClr val="0070C0"/>
                </a:solidFill>
              </a:rPr>
              <a:t>ar </a:t>
            </a:r>
            <a:r>
              <a:rPr lang="en-US" altLang="zh-CN" dirty="0"/>
              <a:t>p</a:t>
            </a:r>
            <a:r>
              <a:rPr lang="en-US" altLang="zh-CN" b="1" dirty="0">
                <a:solidFill>
                  <a:srgbClr val="0070C0"/>
                </a:solidFill>
              </a:rPr>
              <a:t>arked </a:t>
            </a:r>
            <a:r>
              <a:rPr lang="en-US" altLang="zh-CN" dirty="0"/>
              <a:t>in a g</a:t>
            </a:r>
            <a:r>
              <a:rPr lang="en-US" altLang="zh-CN" b="1" dirty="0">
                <a:solidFill>
                  <a:srgbClr val="0070C0"/>
                </a:solidFill>
              </a:rPr>
              <a:t>arage</a:t>
            </a:r>
            <a:r>
              <a:rPr lang="en-US" altLang="zh-CN" dirty="0"/>
              <a:t>.</a:t>
            </a:r>
          </a:p>
          <a:p>
            <a:pPr lvl="1"/>
            <a:r>
              <a:rPr lang="en-US" altLang="zh-CN" sz="2400" dirty="0">
                <a:sym typeface="+mn-ea"/>
              </a:rPr>
              <a:t>*</a:t>
            </a:r>
            <a:r>
              <a:rPr lang="zh-CN" altLang="en-US" sz="2400" dirty="0">
                <a:sym typeface="+mn-ea"/>
              </a:rPr>
              <a:t> 前一个字符至少连续出现</a:t>
            </a:r>
            <a:r>
              <a:rPr lang="en-US" altLang="zh-CN" sz="2400" dirty="0">
                <a:sym typeface="+mn-ea"/>
              </a:rPr>
              <a:t>0</a:t>
            </a:r>
            <a:r>
              <a:rPr lang="zh-CN" altLang="en-US" sz="2400" dirty="0">
                <a:sym typeface="+mn-ea"/>
              </a:rPr>
              <a:t>次及以上</a:t>
            </a:r>
            <a:endParaRPr lang="en-US" altLang="zh-CN" sz="2400" dirty="0"/>
          </a:p>
          <a:p>
            <a:pPr lvl="2" algn="l">
              <a:buClrTx/>
              <a:buSzTx/>
            </a:pPr>
            <a:r>
              <a:rPr lang="en-US" altLang="zh-CN" sz="2000" dirty="0">
                <a:sym typeface="+mn-ea"/>
              </a:rPr>
              <a:t>a\w*: The </a:t>
            </a:r>
            <a:r>
              <a:rPr lang="en-US" altLang="zh-CN" dirty="0">
                <a:sym typeface="+mn-ea"/>
              </a:rPr>
              <a:t>c</a:t>
            </a:r>
            <a:r>
              <a:rPr lang="en-US" altLang="zh-CN" b="1" dirty="0">
                <a:solidFill>
                  <a:srgbClr val="0070C0"/>
                </a:solidFill>
                <a:sym typeface="+mn-ea"/>
              </a:rPr>
              <a:t>ar </a:t>
            </a:r>
            <a:r>
              <a:rPr lang="en-US" altLang="zh-CN" dirty="0">
                <a:sym typeface="+mn-ea"/>
              </a:rPr>
              <a:t>p</a:t>
            </a:r>
            <a:r>
              <a:rPr lang="en-US" altLang="zh-CN" b="1" dirty="0">
                <a:solidFill>
                  <a:srgbClr val="0070C0"/>
                </a:solidFill>
                <a:sym typeface="+mn-ea"/>
              </a:rPr>
              <a:t>arked</a:t>
            </a:r>
            <a:r>
              <a:rPr lang="en-US" altLang="zh-CN" sz="2000" dirty="0">
                <a:sym typeface="+mn-ea"/>
              </a:rPr>
              <a:t> in </a:t>
            </a:r>
            <a:r>
              <a:rPr lang="en-US" altLang="zh-CN" sz="2000" b="1" dirty="0">
                <a:solidFill>
                  <a:srgbClr val="0070C0"/>
                </a:solidFill>
                <a:sym typeface="+mn-ea"/>
              </a:rPr>
              <a:t>a</a:t>
            </a:r>
            <a:r>
              <a:rPr lang="en-US" altLang="zh-CN" sz="2000" dirty="0">
                <a:sym typeface="+mn-ea"/>
              </a:rPr>
              <a:t> </a:t>
            </a:r>
            <a:r>
              <a:rPr lang="en-US" altLang="zh-CN" dirty="0">
                <a:sym typeface="+mn-ea"/>
              </a:rPr>
              <a:t>g</a:t>
            </a:r>
            <a:r>
              <a:rPr lang="en-US" altLang="zh-CN" b="1" dirty="0">
                <a:solidFill>
                  <a:srgbClr val="0070C0"/>
                </a:solidFill>
                <a:sym typeface="+mn-ea"/>
              </a:rPr>
              <a:t>arage</a:t>
            </a:r>
            <a:r>
              <a:rPr lang="en-US" altLang="zh-CN" sz="2000" dirty="0">
                <a:sym typeface="+mn-ea"/>
              </a:rPr>
              <a:t>.</a:t>
            </a:r>
            <a:endParaRPr lang="en-US" altLang="zh-CN" sz="2000" dirty="0"/>
          </a:p>
          <a:p>
            <a:pPr marL="685800" lvl="1" indent="-228600">
              <a:buFont typeface="Arial" panose="020B0604020202020204" pitchFamily="34" charset="0"/>
              <a:buChar char="•"/>
            </a:pPr>
            <a:endParaRPr lang="en-US" altLang="zh-CN" dirty="0">
              <a:solidFill>
                <a:schemeClr val="tx1"/>
              </a:solidFill>
            </a:endParaRP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正则表达式辅助工具</a:t>
            </a:r>
          </a:p>
        </p:txBody>
      </p:sp>
      <p:sp>
        <p:nvSpPr>
          <p:cNvPr id="3" name="内容占位符 2"/>
          <p:cNvSpPr>
            <a:spLocks noGrp="1"/>
          </p:cNvSpPr>
          <p:nvPr>
            <p:ph idx="1"/>
          </p:nvPr>
        </p:nvSpPr>
        <p:spPr/>
        <p:txBody>
          <a:bodyPr/>
          <a:lstStyle/>
          <a:p>
            <a:r>
              <a:rPr lang="zh-CN" altLang="en-US" dirty="0"/>
              <a:t>动态匹配</a:t>
            </a:r>
            <a:endParaRPr lang="en-US" altLang="zh-CN" dirty="0"/>
          </a:p>
          <a:p>
            <a:pPr lvl="1"/>
            <a:r>
              <a:rPr lang="zh-CN" altLang="en-US" dirty="0"/>
              <a:t>可以反复测试</a:t>
            </a:r>
            <a:endParaRPr lang="en-US" altLang="zh-CN" dirty="0"/>
          </a:p>
          <a:p>
            <a:pPr lvl="1"/>
            <a:r>
              <a:rPr lang="zh-CN" altLang="en-US" dirty="0"/>
              <a:t>以染色区分匹配部分</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en-US" altLang="zh-CN" sz="1800" dirty="0"/>
              <a:t>http://tool.chinaz.com/regex/</a:t>
            </a:r>
            <a:endParaRPr lang="zh-CN" altLang="en-US" sz="18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42</a:t>
            </a:fld>
            <a:endParaRPr lang="en-US" altLang="zh-CN"/>
          </a:p>
        </p:txBody>
      </p:sp>
      <p:pic>
        <p:nvPicPr>
          <p:cNvPr id="7" name="图片 6"/>
          <p:cNvPicPr>
            <a:picLocks noChangeAspect="1"/>
          </p:cNvPicPr>
          <p:nvPr/>
        </p:nvPicPr>
        <p:blipFill>
          <a:blip r:embed="rId2"/>
          <a:stretch>
            <a:fillRect/>
          </a:stretch>
        </p:blipFill>
        <p:spPr>
          <a:xfrm>
            <a:off x="4835073" y="1196752"/>
            <a:ext cx="3820058" cy="476316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p:txBody>
          <a:bodyPr/>
          <a:lstStyle/>
          <a:p>
            <a:r>
              <a:rPr lang="zh-CN" altLang="en-US" dirty="0"/>
              <a:t>如何在</a:t>
            </a:r>
            <a:r>
              <a:rPr lang="en-US" altLang="zh-CN" dirty="0"/>
              <a:t>C++</a:t>
            </a:r>
            <a:r>
              <a:rPr lang="zh-CN" altLang="en-US" dirty="0"/>
              <a:t>中使用正则表达式</a:t>
            </a:r>
            <a:endParaRPr lang="en-US" altLang="zh-CN" dirty="0"/>
          </a:p>
          <a:p>
            <a:pPr lvl="1"/>
            <a:r>
              <a:rPr lang="en-US" altLang="zh-CN" dirty="0"/>
              <a:t>&lt;regex&gt;</a:t>
            </a:r>
            <a:r>
              <a:rPr lang="zh-CN" altLang="en-US" dirty="0"/>
              <a:t>库</a:t>
            </a:r>
            <a:endParaRPr lang="en-US" altLang="zh-CN" dirty="0"/>
          </a:p>
          <a:p>
            <a:pPr lvl="1"/>
            <a:endParaRPr lang="en-US" altLang="zh-CN" dirty="0"/>
          </a:p>
          <a:p>
            <a:r>
              <a:rPr lang="zh-CN" altLang="en-US" dirty="0"/>
              <a:t>创建一个正则表达式对象</a:t>
            </a:r>
            <a:endParaRPr lang="en-US" altLang="zh-CN" dirty="0"/>
          </a:p>
          <a:p>
            <a:pPr lvl="1"/>
            <a:r>
              <a:rPr lang="en-US" altLang="zh-CN" dirty="0"/>
              <a:t>regex re("^[1-9][0-9]{10}$")  11</a:t>
            </a:r>
            <a:r>
              <a:rPr lang="zh-CN" altLang="en-US" dirty="0"/>
              <a:t>位数</a:t>
            </a:r>
            <a:endParaRPr lang="en-US" altLang="zh-CN" dirty="0"/>
          </a:p>
          <a:p>
            <a:pPr lvl="1"/>
            <a:endParaRPr lang="en-US" altLang="zh-CN" dirty="0"/>
          </a:p>
          <a:p>
            <a:pPr lvl="1"/>
            <a:r>
              <a:rPr lang="zh-CN" altLang="en-US" sz="2800" dirty="0"/>
              <a:t>注意：</a:t>
            </a:r>
            <a:r>
              <a:rPr lang="en-US" altLang="zh-CN" sz="2800" dirty="0"/>
              <a:t>C++</a:t>
            </a:r>
            <a:r>
              <a:rPr lang="zh-CN" altLang="en-US" sz="2800" dirty="0"/>
              <a:t>的字符串中</a:t>
            </a:r>
            <a:r>
              <a:rPr lang="en-US" altLang="zh-CN" sz="2800" dirty="0"/>
              <a:t>"\"</a:t>
            </a:r>
            <a:r>
              <a:rPr lang="zh-CN" altLang="en-US" sz="2800" dirty="0"/>
              <a:t>也是转义字符</a:t>
            </a:r>
            <a:endParaRPr lang="en-US" altLang="zh-CN" sz="2800" dirty="0"/>
          </a:p>
          <a:p>
            <a:pPr lvl="2"/>
            <a:r>
              <a:rPr lang="zh-CN" altLang="en-US" sz="2400" dirty="0"/>
              <a:t>如果需要创建正则表达式</a:t>
            </a:r>
            <a:r>
              <a:rPr lang="en-US" altLang="zh-CN" sz="2400" dirty="0"/>
              <a:t>"\d+"</a:t>
            </a:r>
            <a:r>
              <a:rPr lang="zh-CN" altLang="en-US" sz="2400" dirty="0"/>
              <a:t>，应该写成</a:t>
            </a:r>
            <a:endParaRPr lang="en-US" altLang="zh-CN" sz="2400" dirty="0"/>
          </a:p>
          <a:p>
            <a:pPr lvl="2"/>
            <a:r>
              <a:rPr lang="en-US" altLang="zh-CN" sz="2400" dirty="0"/>
              <a:t>regex re("\\d+")</a:t>
            </a:r>
            <a:endParaRPr lang="zh-CN" altLang="en-US" sz="2400"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原生字符串</a:t>
            </a:r>
            <a:endParaRPr lang="en-US" altLang="zh-CN" dirty="0"/>
          </a:p>
        </p:txBody>
      </p:sp>
      <p:sp>
        <p:nvSpPr>
          <p:cNvPr id="3" name="内容占位符 2"/>
          <p:cNvSpPr>
            <a:spLocks noGrp="1"/>
          </p:cNvSpPr>
          <p:nvPr>
            <p:ph idx="1"/>
          </p:nvPr>
        </p:nvSpPr>
        <p:spPr>
          <a:xfrm>
            <a:off x="628650" y="1628800"/>
            <a:ext cx="8515350" cy="4749029"/>
          </a:xfrm>
        </p:spPr>
        <p:txBody>
          <a:bodyPr/>
          <a:lstStyle/>
          <a:p>
            <a:r>
              <a:rPr lang="zh-CN" altLang="en-US" dirty="0"/>
              <a:t>原生字符串</a:t>
            </a:r>
            <a:endParaRPr lang="en-US" altLang="zh-CN" dirty="0"/>
          </a:p>
          <a:p>
            <a:pPr lvl="1"/>
            <a:r>
              <a:rPr lang="zh-CN" altLang="en-US" dirty="0"/>
              <a:t>原生字符串可以取消转义，保留字面值</a:t>
            </a:r>
            <a:endParaRPr lang="en-US" altLang="zh-CN" dirty="0"/>
          </a:p>
          <a:p>
            <a:pPr lvl="1"/>
            <a:r>
              <a:rPr lang="zh-CN" altLang="en-US" dirty="0"/>
              <a:t>语法：</a:t>
            </a:r>
            <a:r>
              <a:rPr lang="en-US" altLang="zh-CN" b="1" dirty="0">
                <a:solidFill>
                  <a:srgbClr val="FF0000"/>
                </a:solidFill>
              </a:rPr>
              <a:t>R"(</a:t>
            </a:r>
            <a:r>
              <a:rPr lang="en-US" altLang="zh-CN" dirty="0" err="1"/>
              <a:t>str</a:t>
            </a:r>
            <a:r>
              <a:rPr lang="en-US" altLang="zh-CN" b="1" dirty="0">
                <a:solidFill>
                  <a:srgbClr val="FF0000"/>
                </a:solidFill>
              </a:rPr>
              <a:t>)"</a:t>
            </a:r>
            <a:r>
              <a:rPr lang="en-US" altLang="zh-CN" dirty="0"/>
              <a:t> </a:t>
            </a:r>
            <a:r>
              <a:rPr lang="zh-CN" altLang="en-US" dirty="0"/>
              <a:t>表示</a:t>
            </a:r>
            <a:r>
              <a:rPr lang="en-US" altLang="zh-CN" dirty="0" err="1"/>
              <a:t>str</a:t>
            </a:r>
            <a:r>
              <a:rPr lang="zh-CN" altLang="en-US" dirty="0"/>
              <a:t>的字面值</a:t>
            </a:r>
            <a:endParaRPr lang="en-US" altLang="zh-CN" dirty="0"/>
          </a:p>
          <a:p>
            <a:pPr lvl="1"/>
            <a:endParaRPr lang="en-US" altLang="zh-CN" dirty="0">
              <a:solidFill>
                <a:srgbClr val="FF0000"/>
              </a:solidFill>
            </a:endParaRPr>
          </a:p>
          <a:p>
            <a:pPr lvl="1"/>
            <a:r>
              <a:rPr lang="en-US" altLang="zh-CN" dirty="0"/>
              <a:t>"\\d+" = R"(\d+)" = \d+</a:t>
            </a:r>
          </a:p>
          <a:p>
            <a:pPr lvl="1"/>
            <a:endParaRPr lang="en-US" altLang="zh-CN" dirty="0"/>
          </a:p>
          <a:p>
            <a:pPr lvl="1"/>
            <a:r>
              <a:rPr lang="zh-CN" altLang="en-US" dirty="0"/>
              <a:t>原生字符串能换行，比如</a:t>
            </a:r>
            <a:endParaRPr lang="en-US" altLang="zh-CN" dirty="0"/>
          </a:p>
          <a:p>
            <a:pPr marL="457200" lvl="1" indent="0">
              <a:buNone/>
            </a:pPr>
            <a:r>
              <a:rPr lang="en-US" altLang="zh-CN" dirty="0"/>
              <a:t>	string str = R"(Hello</a:t>
            </a:r>
          </a:p>
          <a:p>
            <a:pPr marL="457200" lvl="1" indent="0">
              <a:buNone/>
            </a:pPr>
            <a:r>
              <a:rPr lang="en-US" altLang="zh-CN" dirty="0"/>
              <a:t>World)";</a:t>
            </a:r>
          </a:p>
          <a:p>
            <a:pPr lvl="1"/>
            <a:endParaRPr lang="en-US" altLang="zh-CN" dirty="0"/>
          </a:p>
          <a:p>
            <a:pPr lvl="1"/>
            <a:r>
              <a:rPr lang="zh-CN" altLang="en-US" dirty="0"/>
              <a:t>结果</a:t>
            </a:r>
            <a:r>
              <a:rPr lang="en-US" altLang="zh-CN" dirty="0" err="1"/>
              <a:t>str</a:t>
            </a:r>
            <a:r>
              <a:rPr lang="en-US" altLang="zh-CN" dirty="0"/>
              <a:t> = "hello\</a:t>
            </a:r>
            <a:r>
              <a:rPr lang="en-US" altLang="zh-CN" dirty="0" err="1"/>
              <a:t>nWorld</a:t>
            </a:r>
            <a:r>
              <a:rPr lang="en-US" altLang="zh-CN" dirty="0"/>
              <a:t>"</a:t>
            </a:r>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a:xfrm>
            <a:off x="643222" y="1442195"/>
            <a:ext cx="8047806" cy="4749029"/>
          </a:xfrm>
        </p:spPr>
        <p:txBody>
          <a:bodyPr/>
          <a:lstStyle/>
          <a:p>
            <a:r>
              <a:rPr lang="zh-CN" altLang="en-US" dirty="0"/>
              <a:t>匹配</a:t>
            </a:r>
            <a:endParaRPr lang="en-US" altLang="zh-CN" dirty="0"/>
          </a:p>
          <a:p>
            <a:pPr lvl="1"/>
            <a:r>
              <a:rPr lang="en-US" altLang="zh-CN" b="1" dirty="0" err="1">
                <a:solidFill>
                  <a:srgbClr val="FF0000"/>
                </a:solidFill>
              </a:rPr>
              <a:t>regex_match</a:t>
            </a:r>
            <a:r>
              <a:rPr lang="en-US" altLang="zh-CN" dirty="0"/>
              <a:t>(s,</a:t>
            </a:r>
            <a:r>
              <a:rPr lang="zh-CN" altLang="en-US" dirty="0"/>
              <a:t> </a:t>
            </a:r>
            <a:r>
              <a:rPr lang="en-US" altLang="zh-CN" dirty="0"/>
              <a:t>re)</a:t>
            </a:r>
            <a:r>
              <a:rPr lang="zh-CN" altLang="en-US" dirty="0"/>
              <a:t>：询问字符串</a:t>
            </a:r>
            <a:r>
              <a:rPr lang="en-US" altLang="zh-CN" dirty="0"/>
              <a:t>s</a:t>
            </a:r>
            <a:r>
              <a:rPr lang="zh-CN" altLang="en-US" dirty="0"/>
              <a:t>是否能完全匹配正则表达式</a:t>
            </a:r>
            <a:r>
              <a:rPr lang="en-US" altLang="zh-CN" dirty="0"/>
              <a:t>re</a:t>
            </a:r>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45</a:t>
            </a:fld>
            <a:endParaRPr lang="en-US" altLang="zh-CN"/>
          </a:p>
        </p:txBody>
      </p:sp>
      <p:sp>
        <p:nvSpPr>
          <p:cNvPr id="5" name="文本框 4"/>
          <p:cNvSpPr txBox="1"/>
          <p:nvPr/>
        </p:nvSpPr>
        <p:spPr>
          <a:xfrm>
            <a:off x="811563" y="2764572"/>
            <a:ext cx="4729480" cy="3784600"/>
          </a:xfrm>
          <a:prstGeom prst="rect">
            <a:avLst/>
          </a:prstGeom>
          <a:noFill/>
        </p:spPr>
        <p:txBody>
          <a:bodyPr wrap="non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s("subject");</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e("sub.*");</a:t>
            </a:r>
          </a:p>
          <a:p>
            <a:pPr lvl="1"/>
            <a:r>
              <a:rPr lang="en-US" altLang="zh-CN" sz="2000" b="1" dirty="0">
                <a:latin typeface="Consolas" panose="020B0609020204030204" pitchFamily="49" charset="0"/>
              </a:rPr>
              <a:t>if(</a:t>
            </a:r>
            <a:r>
              <a:rPr lang="en-US" altLang="zh-CN" sz="2000" b="1" dirty="0" err="1">
                <a:solidFill>
                  <a:srgbClr val="FF0000"/>
                </a:solidFill>
                <a:latin typeface="Consolas" panose="020B0609020204030204" pitchFamily="49" charset="0"/>
              </a:rPr>
              <a:t>regex_match</a:t>
            </a:r>
            <a:r>
              <a:rPr lang="en-US" altLang="zh-CN" sz="2000" b="1" dirty="0">
                <a:latin typeface="Consolas" panose="020B0609020204030204" pitchFamily="49" charset="0"/>
              </a:rPr>
              <a:t>(</a:t>
            </a:r>
            <a:r>
              <a:rPr lang="en-US" altLang="zh-CN" sz="2000" b="1" dirty="0" err="1">
                <a:latin typeface="Consolas" panose="020B0609020204030204" pitchFamily="49" charset="0"/>
              </a:rPr>
              <a:t>s,e</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	</a:t>
            </a:r>
            <a:r>
              <a:rPr lang="en-US" altLang="zh-CN" sz="2000" b="1" dirty="0" err="1">
                <a:latin typeface="Consolas" panose="020B0609020204030204" pitchFamily="49" charset="0"/>
              </a:rPr>
              <a:t>cout</a:t>
            </a:r>
            <a:r>
              <a:rPr lang="en-US" altLang="zh-CN" sz="2000" b="1" dirty="0">
                <a:latin typeface="Consolas" panose="020B0609020204030204" pitchFamily="49" charset="0"/>
              </a:rPr>
              <a:t> &lt;&lt; "matched" &lt;&lt;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endParaRPr lang="zh-CN" altLang="en-US" sz="2000" b="1" dirty="0">
              <a:latin typeface="Consolas" panose="020B0609020204030204" pitchFamily="49" charset="0"/>
            </a:endParaRPr>
          </a:p>
        </p:txBody>
      </p:sp>
      <p:sp>
        <p:nvSpPr>
          <p:cNvPr id="6" name="文本框 5"/>
          <p:cNvSpPr txBox="1"/>
          <p:nvPr/>
        </p:nvSpPr>
        <p:spPr>
          <a:xfrm>
            <a:off x="5767376" y="5579353"/>
            <a:ext cx="2565061" cy="523220"/>
          </a:xfrm>
          <a:prstGeom prst="rect">
            <a:avLst/>
          </a:prstGeom>
          <a:noFill/>
        </p:spPr>
        <p:txBody>
          <a:bodyPr wrap="none" rtlCol="0">
            <a:spAutoFit/>
          </a:bodyPr>
          <a:lstStyle/>
          <a:p>
            <a:r>
              <a:rPr lang="zh-CN" altLang="en-US" sz="2800" b="1" dirty="0">
                <a:solidFill>
                  <a:srgbClr val="00B050"/>
                </a:solidFill>
              </a:rPr>
              <a:t>输出：</a:t>
            </a:r>
            <a:r>
              <a:rPr lang="en-US" altLang="zh-CN" sz="2800" b="1" dirty="0">
                <a:solidFill>
                  <a:srgbClr val="00B050"/>
                </a:solidFill>
              </a:rPr>
              <a:t>matched</a:t>
            </a:r>
            <a:endParaRPr lang="zh-CN" altLang="en-US" sz="2800" b="1" dirty="0">
              <a:solidFill>
                <a:srgbClr val="00B05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捕获和分组</a:t>
            </a:r>
          </a:p>
        </p:txBody>
      </p:sp>
      <p:sp>
        <p:nvSpPr>
          <p:cNvPr id="3" name="内容占位符 2"/>
          <p:cNvSpPr>
            <a:spLocks noGrp="1"/>
          </p:cNvSpPr>
          <p:nvPr>
            <p:ph idx="1"/>
          </p:nvPr>
        </p:nvSpPr>
        <p:spPr/>
        <p:txBody>
          <a:bodyPr/>
          <a:lstStyle/>
          <a:p>
            <a:r>
              <a:rPr lang="zh-CN" altLang="en-US" dirty="0"/>
              <a:t>有时我们想要获取匹配每一个部分的细节</a:t>
            </a:r>
            <a:endParaRPr lang="en-US" altLang="zh-CN" dirty="0"/>
          </a:p>
          <a:p>
            <a:pPr lvl="1"/>
            <a:r>
              <a:rPr lang="zh-CN" altLang="en-US" dirty="0"/>
              <a:t>例如：在 </a:t>
            </a:r>
            <a:r>
              <a:rPr lang="en-US" altLang="zh-CN" b="1" dirty="0"/>
              <a:t>\w*\d* </a:t>
            </a:r>
            <a:r>
              <a:rPr lang="zh-CN" altLang="en-US" dirty="0"/>
              <a:t>中，我们想知道 </a:t>
            </a:r>
            <a:r>
              <a:rPr lang="en-US" altLang="zh-CN" dirty="0"/>
              <a:t>\w*</a:t>
            </a:r>
            <a:r>
              <a:rPr lang="zh-CN" altLang="en-US" dirty="0"/>
              <a:t>和</a:t>
            </a:r>
            <a:r>
              <a:rPr lang="en-US" altLang="zh-CN" dirty="0"/>
              <a:t>\d*</a:t>
            </a:r>
            <a:r>
              <a:rPr lang="zh-CN" altLang="en-US" dirty="0"/>
              <a:t>分别匹配了什么</a:t>
            </a:r>
            <a:endParaRPr lang="en-US" altLang="zh-CN" dirty="0"/>
          </a:p>
          <a:p>
            <a:endParaRPr lang="en-US" altLang="zh-CN" dirty="0"/>
          </a:p>
          <a:p>
            <a:r>
              <a:rPr lang="zh-CN" altLang="en-US" dirty="0"/>
              <a:t>使用</a:t>
            </a:r>
            <a:r>
              <a:rPr lang="en-US" altLang="zh-CN" dirty="0"/>
              <a:t>()</a:t>
            </a:r>
            <a:r>
              <a:rPr lang="zh-CN" altLang="en-US" dirty="0"/>
              <a:t>进行标识，每个标识的内容被称作分组</a:t>
            </a:r>
            <a:endParaRPr lang="en-US" altLang="zh-CN" dirty="0"/>
          </a:p>
          <a:p>
            <a:pPr lvl="1"/>
            <a:r>
              <a:rPr lang="zh-CN" altLang="en-US" dirty="0"/>
              <a:t>正则表达式匹配后，每个分组的内容将被捕获</a:t>
            </a:r>
            <a:endParaRPr lang="en-US" altLang="zh-CN" dirty="0"/>
          </a:p>
          <a:p>
            <a:pPr lvl="1"/>
            <a:r>
              <a:rPr lang="zh-CN" altLang="en-US" dirty="0"/>
              <a:t>用于提取关键信息，例如</a:t>
            </a:r>
            <a:r>
              <a:rPr lang="en-US" altLang="zh-CN" dirty="0"/>
              <a:t>version(\d+)</a:t>
            </a:r>
            <a:r>
              <a:rPr lang="zh-CN" altLang="en-US" dirty="0"/>
              <a:t>即可捕获版本号</a:t>
            </a:r>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46</a:t>
            </a:fld>
            <a:endParaRPr lang="en-US" altLang="zh-CN"/>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a:xfrm>
            <a:off x="548097" y="1054485"/>
            <a:ext cx="8047806" cy="4749029"/>
          </a:xfrm>
        </p:spPr>
        <p:txBody>
          <a:bodyPr/>
          <a:lstStyle/>
          <a:p>
            <a:r>
              <a:rPr lang="zh-CN" altLang="en-US" dirty="0"/>
              <a:t>捕获和分组</a:t>
            </a:r>
            <a:endParaRPr lang="en-US" altLang="zh-CN" dirty="0"/>
          </a:p>
          <a:p>
            <a:pPr lvl="1"/>
            <a:r>
              <a:rPr lang="en-US" altLang="zh-CN" dirty="0" err="1"/>
              <a:t>regex_match</a:t>
            </a:r>
            <a:r>
              <a:rPr lang="en-US" altLang="zh-CN" dirty="0"/>
              <a:t>(s,</a:t>
            </a:r>
            <a:r>
              <a:rPr lang="zh-CN" altLang="en-US" dirty="0"/>
              <a:t> </a:t>
            </a:r>
            <a:r>
              <a:rPr lang="en-US" altLang="zh-CN" dirty="0"/>
              <a:t>result,</a:t>
            </a:r>
            <a:r>
              <a:rPr lang="zh-CN" altLang="en-US" dirty="0"/>
              <a:t> </a:t>
            </a:r>
            <a:r>
              <a:rPr lang="en-US" altLang="zh-CN" dirty="0"/>
              <a:t>re)</a:t>
            </a:r>
            <a:r>
              <a:rPr lang="zh-CN" altLang="en-US" dirty="0"/>
              <a:t>：询问字符串</a:t>
            </a:r>
            <a:r>
              <a:rPr lang="en-US" altLang="zh-CN" dirty="0"/>
              <a:t>s</a:t>
            </a:r>
            <a:r>
              <a:rPr lang="zh-CN" altLang="en-US" dirty="0"/>
              <a:t>是否能完全匹配正则表达式</a:t>
            </a:r>
            <a:r>
              <a:rPr lang="en-US" altLang="zh-CN" dirty="0"/>
              <a:t>re</a:t>
            </a:r>
            <a:r>
              <a:rPr lang="zh-CN" altLang="en-US" dirty="0"/>
              <a:t>，并将捕获结果储存到</a:t>
            </a:r>
            <a:r>
              <a:rPr lang="en-US" altLang="zh-CN" dirty="0"/>
              <a:t>result</a:t>
            </a:r>
            <a:r>
              <a:rPr lang="zh-CN" altLang="en-US" dirty="0"/>
              <a:t>中</a:t>
            </a:r>
            <a:endParaRPr lang="en-US" altLang="zh-CN" dirty="0"/>
          </a:p>
          <a:p>
            <a:pPr lvl="1"/>
            <a:r>
              <a:rPr lang="en-US" altLang="zh-CN" dirty="0"/>
              <a:t>result</a:t>
            </a:r>
            <a:r>
              <a:rPr lang="zh-CN" altLang="en-US" dirty="0"/>
              <a:t>需要是</a:t>
            </a:r>
            <a:r>
              <a:rPr lang="en-US" altLang="zh-CN" dirty="0" err="1"/>
              <a:t>smatch</a:t>
            </a:r>
            <a:r>
              <a:rPr lang="zh-CN" altLang="en-US" dirty="0"/>
              <a:t>类型的对象</a:t>
            </a:r>
            <a:endParaRPr lang="en-US" altLang="zh-CN" dirty="0"/>
          </a:p>
          <a:p>
            <a:pPr lvl="1"/>
            <a:endParaRPr lang="en-US" altLang="zh-CN" dirty="0"/>
          </a:p>
          <a:p>
            <a:pPr lvl="1"/>
            <a:endParaRPr lang="en-US" altLang="zh-CN" dirty="0"/>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47</a:t>
            </a:fld>
            <a:endParaRPr lang="en-US" altLang="zh-CN"/>
          </a:p>
        </p:txBody>
      </p:sp>
      <p:sp>
        <p:nvSpPr>
          <p:cNvPr id="7" name="文本框 6"/>
          <p:cNvSpPr txBox="1"/>
          <p:nvPr/>
        </p:nvSpPr>
        <p:spPr>
          <a:xfrm>
            <a:off x="850044" y="2846208"/>
            <a:ext cx="5371983" cy="4031873"/>
          </a:xfrm>
          <a:prstGeom prst="rect">
            <a:avLst/>
          </a:prstGeom>
          <a:noFill/>
        </p:spPr>
        <p:txBody>
          <a:bodyPr wrap="none" rtlCol="0">
            <a:spAutoFit/>
          </a:bodyPr>
          <a:lstStyle/>
          <a:p>
            <a:r>
              <a:rPr lang="en-US" altLang="zh-CN" sz="1600" b="1" dirty="0">
                <a:latin typeface="Consolas" panose="020B0609020204030204" pitchFamily="49" charset="0"/>
              </a:rPr>
              <a:t>#include &lt;iostream&gt;</a:t>
            </a:r>
          </a:p>
          <a:p>
            <a:r>
              <a:rPr lang="en-US" altLang="zh-CN" sz="1600" b="1" dirty="0">
                <a:latin typeface="Consolas" panose="020B0609020204030204" pitchFamily="49" charset="0"/>
              </a:rPr>
              <a:t>#include &lt;string&gt;</a:t>
            </a:r>
          </a:p>
          <a:p>
            <a:r>
              <a:rPr lang="en-US" altLang="zh-CN" sz="1600" b="1" dirty="0">
                <a:latin typeface="Consolas" panose="020B0609020204030204" pitchFamily="49" charset="0"/>
              </a:rPr>
              <a:t>#include &lt;regex&gt;</a:t>
            </a:r>
          </a:p>
          <a:p>
            <a:r>
              <a:rPr lang="en-US" altLang="zh-CN" sz="1600" b="1" dirty="0">
                <a:latin typeface="Consolas" panose="020B0609020204030204" pitchFamily="49" charset="0"/>
              </a:rPr>
              <a:t>using namespace std;</a:t>
            </a:r>
          </a:p>
          <a:p>
            <a:r>
              <a:rPr lang="en-US" altLang="zh-CN" sz="1600" b="1" dirty="0">
                <a:latin typeface="Consolas" panose="020B0609020204030204" pitchFamily="49" charset="0"/>
              </a:rPr>
              <a:t>int main () {</a:t>
            </a:r>
          </a:p>
          <a:p>
            <a:pPr lvl="1"/>
            <a:r>
              <a:rPr lang="en-US" altLang="zh-CN" sz="1600" b="1" dirty="0">
                <a:latin typeface="Consolas" panose="020B0609020204030204" pitchFamily="49" charset="0"/>
              </a:rPr>
              <a:t>string s("version10");</a:t>
            </a:r>
          </a:p>
          <a:p>
            <a:pPr lvl="1"/>
            <a:r>
              <a:rPr lang="en-US" altLang="zh-CN" sz="1600" b="1" dirty="0">
                <a:solidFill>
                  <a:srgbClr val="FF0000"/>
                </a:solidFill>
                <a:latin typeface="Consolas" panose="020B0609020204030204" pitchFamily="49" charset="0"/>
              </a:rPr>
              <a:t>regex</a:t>
            </a:r>
            <a:r>
              <a:rPr lang="en-US" altLang="zh-CN" sz="1600" b="1" dirty="0">
                <a:latin typeface="Consolas" panose="020B0609020204030204" pitchFamily="49" charset="0"/>
              </a:rPr>
              <a:t> e(R"(version(\d+))"); </a:t>
            </a:r>
            <a:r>
              <a:rPr lang="en-US" altLang="zh-CN" sz="1600" b="1" dirty="0" err="1">
                <a:solidFill>
                  <a:srgbClr val="FF0000"/>
                </a:solidFill>
                <a:latin typeface="Consolas" panose="020B0609020204030204" pitchFamily="49" charset="0"/>
              </a:rPr>
              <a:t>smatch</a:t>
            </a:r>
            <a:r>
              <a:rPr lang="en-US" altLang="zh-CN" sz="1600" b="1" dirty="0">
                <a:latin typeface="Consolas" panose="020B0609020204030204" pitchFamily="49" charset="0"/>
              </a:rPr>
              <a:t> </a:t>
            </a:r>
            <a:r>
              <a:rPr lang="en-US" altLang="zh-CN" sz="1600" b="1" dirty="0" err="1">
                <a:latin typeface="Consolas" panose="020B0609020204030204" pitchFamily="49" charset="0"/>
              </a:rPr>
              <a:t>sm</a:t>
            </a:r>
            <a:r>
              <a:rPr lang="en-US" altLang="zh-CN" sz="1600" b="1" dirty="0">
                <a:latin typeface="Consolas" panose="020B0609020204030204" pitchFamily="49" charset="0"/>
              </a:rPr>
              <a:t>;</a:t>
            </a:r>
          </a:p>
          <a:p>
            <a:pPr lvl="1"/>
            <a:r>
              <a:rPr lang="en-US" altLang="zh-CN" sz="1600" b="1" dirty="0">
                <a:latin typeface="Consolas" panose="020B0609020204030204" pitchFamily="49" charset="0"/>
              </a:rPr>
              <a:t>if(</a:t>
            </a:r>
            <a:r>
              <a:rPr lang="en-US" altLang="zh-CN" sz="1600" b="1" dirty="0" err="1">
                <a:solidFill>
                  <a:srgbClr val="FF0000"/>
                </a:solidFill>
                <a:latin typeface="Consolas" panose="020B0609020204030204" pitchFamily="49" charset="0"/>
              </a:rPr>
              <a:t>regex_match</a:t>
            </a:r>
            <a:r>
              <a:rPr lang="en-US" altLang="zh-CN" sz="1600" b="1" dirty="0">
                <a:latin typeface="Consolas" panose="020B0609020204030204" pitchFamily="49" charset="0"/>
              </a:rPr>
              <a:t>(</a:t>
            </a:r>
            <a:r>
              <a:rPr lang="en-US" altLang="zh-CN" sz="1600" b="1" dirty="0" err="1">
                <a:latin typeface="Consolas" panose="020B0609020204030204" pitchFamily="49" charset="0"/>
              </a:rPr>
              <a:t>s,sm,e</a:t>
            </a:r>
            <a:r>
              <a:rPr lang="en-US" altLang="zh-CN" sz="1600" b="1" dirty="0">
                <a:latin typeface="Consolas" panose="020B0609020204030204" pitchFamily="49" charset="0"/>
              </a:rPr>
              <a:t>)) {</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sm.size</a:t>
            </a:r>
            <a:r>
              <a:rPr lang="en-US" altLang="zh-CN" sz="1600" b="1" dirty="0">
                <a:latin typeface="Consolas" panose="020B0609020204030204" pitchFamily="49" charset="0"/>
              </a:rPr>
              <a:t>() &lt;&lt; " matches\n";</a:t>
            </a:r>
          </a:p>
          <a:p>
            <a:pPr lvl="1"/>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"the matches were:"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2"/>
            <a:r>
              <a:rPr lang="en-US" altLang="zh-CN" sz="1600" b="1" dirty="0">
                <a:latin typeface="Consolas" panose="020B0609020204030204" pitchFamily="49" charset="0"/>
              </a:rPr>
              <a:t>for (unsigned </a:t>
            </a:r>
            <a:r>
              <a:rPr lang="en-US" altLang="zh-CN" sz="1600" b="1" dirty="0" err="1">
                <a:latin typeface="Consolas" panose="020B0609020204030204" pitchFamily="49" charset="0"/>
              </a:rPr>
              <a:t>i</a:t>
            </a:r>
            <a:r>
              <a:rPr lang="en-US" altLang="zh-CN" sz="1600" b="1" dirty="0">
                <a:latin typeface="Consolas" panose="020B0609020204030204" pitchFamily="49" charset="0"/>
              </a:rPr>
              <a:t>=0; </a:t>
            </a:r>
            <a:r>
              <a:rPr lang="en-US" altLang="zh-CN" sz="1600" b="1" dirty="0" err="1">
                <a:latin typeface="Consolas" panose="020B0609020204030204" pitchFamily="49" charset="0"/>
              </a:rPr>
              <a:t>i</a:t>
            </a:r>
            <a:r>
              <a:rPr lang="en-US" altLang="zh-CN" sz="1600" b="1" dirty="0">
                <a:latin typeface="Consolas" panose="020B0609020204030204" pitchFamily="49" charset="0"/>
              </a:rPr>
              <a:t>&lt;</a:t>
            </a:r>
            <a:r>
              <a:rPr lang="en-US" altLang="zh-CN" sz="1600" b="1" dirty="0" err="1">
                <a:latin typeface="Consolas" panose="020B0609020204030204" pitchFamily="49" charset="0"/>
              </a:rPr>
              <a:t>sm.size</a:t>
            </a:r>
            <a:r>
              <a:rPr lang="en-US" altLang="zh-CN" sz="1600" b="1" dirty="0">
                <a:latin typeface="Consolas" panose="020B0609020204030204" pitchFamily="49" charset="0"/>
              </a:rPr>
              <a:t>(); ++</a:t>
            </a:r>
            <a:r>
              <a:rPr lang="en-US" altLang="zh-CN" sz="1600" b="1" dirty="0" err="1">
                <a:latin typeface="Consolas" panose="020B0609020204030204" pitchFamily="49" charset="0"/>
              </a:rPr>
              <a:t>i</a:t>
            </a:r>
            <a:r>
              <a:rPr lang="en-US" altLang="zh-CN" sz="1600" b="1" dirty="0">
                <a:latin typeface="Consolas" panose="020B0609020204030204" pitchFamily="49" charset="0"/>
              </a:rPr>
              <a:t>) {</a:t>
            </a:r>
          </a:p>
          <a:p>
            <a:pPr lvl="2"/>
            <a:r>
              <a:rPr lang="en-US" altLang="zh-CN" sz="1600" b="1" dirty="0">
                <a:latin typeface="Consolas" panose="020B0609020204030204" pitchFamily="49" charset="0"/>
              </a:rPr>
              <a:t>	</a:t>
            </a:r>
            <a:r>
              <a:rPr lang="en-US" altLang="zh-CN" sz="1600" b="1" dirty="0" err="1">
                <a:latin typeface="Consolas" panose="020B0609020204030204" pitchFamily="49" charset="0"/>
              </a:rPr>
              <a:t>cout</a:t>
            </a:r>
            <a:r>
              <a:rPr lang="en-US" altLang="zh-CN" sz="1600" b="1" dirty="0">
                <a:latin typeface="Consolas" panose="020B0609020204030204" pitchFamily="49" charset="0"/>
              </a:rPr>
              <a:t> &lt;&lt; </a:t>
            </a:r>
            <a:r>
              <a:rPr lang="en-US" altLang="zh-CN" sz="1600" b="1" dirty="0" err="1">
                <a:latin typeface="Consolas" panose="020B0609020204030204" pitchFamily="49" charset="0"/>
              </a:rPr>
              <a:t>sm</a:t>
            </a:r>
            <a:r>
              <a:rPr lang="en-US" altLang="zh-CN" sz="1600" b="1" dirty="0">
                <a:latin typeface="Consolas" panose="020B0609020204030204" pitchFamily="49" charset="0"/>
              </a:rPr>
              <a:t>[</a:t>
            </a:r>
            <a:r>
              <a:rPr lang="en-US" altLang="zh-CN" sz="1600" b="1" dirty="0" err="1">
                <a:latin typeface="Consolas" panose="020B0609020204030204" pitchFamily="49" charset="0"/>
              </a:rPr>
              <a:t>i</a:t>
            </a:r>
            <a:r>
              <a:rPr lang="en-US" altLang="zh-CN" sz="1600" b="1" dirty="0">
                <a:latin typeface="Consolas" panose="020B0609020204030204" pitchFamily="49" charset="0"/>
              </a:rPr>
              <a:t>] &lt;&lt; </a:t>
            </a:r>
            <a:r>
              <a:rPr lang="en-US" altLang="zh-CN" sz="1600" b="1" dirty="0" err="1">
                <a:latin typeface="Consolas" panose="020B0609020204030204" pitchFamily="49" charset="0"/>
              </a:rPr>
              <a:t>endl</a:t>
            </a:r>
            <a:r>
              <a:rPr lang="en-US" altLang="zh-CN" sz="1600" b="1" dirty="0">
                <a:latin typeface="Consolas" panose="020B0609020204030204" pitchFamily="49" charset="0"/>
              </a:rPr>
              <a:t>;</a:t>
            </a:r>
          </a:p>
          <a:p>
            <a:pPr lvl="2"/>
            <a:r>
              <a:rPr lang="en-US" altLang="zh-CN" sz="1600" b="1" dirty="0">
                <a:latin typeface="Consolas" panose="020B0609020204030204" pitchFamily="49" charset="0"/>
              </a:rPr>
              <a:t>}</a:t>
            </a:r>
          </a:p>
          <a:p>
            <a:pPr lvl="1"/>
            <a:r>
              <a:rPr lang="en-US" altLang="zh-CN" sz="1600" b="1" dirty="0">
                <a:latin typeface="Consolas" panose="020B0609020204030204" pitchFamily="49" charset="0"/>
              </a:rPr>
              <a:t>}</a:t>
            </a:r>
          </a:p>
          <a:p>
            <a:pPr lvl="1"/>
            <a:r>
              <a:rPr lang="en-US" altLang="zh-CN" sz="1600" b="1" dirty="0">
                <a:latin typeface="Consolas" panose="020B0609020204030204" pitchFamily="49" charset="0"/>
              </a:rPr>
              <a:t>return 0;</a:t>
            </a:r>
          </a:p>
          <a:p>
            <a:r>
              <a:rPr lang="en-US" altLang="zh-CN" sz="1600" b="1" dirty="0">
                <a:latin typeface="Consolas" panose="020B0609020204030204" pitchFamily="49" charset="0"/>
              </a:rPr>
              <a:t>}</a:t>
            </a:r>
          </a:p>
        </p:txBody>
      </p:sp>
      <p:sp>
        <p:nvSpPr>
          <p:cNvPr id="8" name="文本框 7"/>
          <p:cNvSpPr txBox="1"/>
          <p:nvPr/>
        </p:nvSpPr>
        <p:spPr>
          <a:xfrm>
            <a:off x="6720717" y="4077072"/>
            <a:ext cx="2158540" cy="1938992"/>
          </a:xfrm>
          <a:prstGeom prst="rect">
            <a:avLst/>
          </a:prstGeom>
          <a:noFill/>
        </p:spPr>
        <p:txBody>
          <a:bodyPr wrap="none" rtlCol="0">
            <a:spAutoFit/>
          </a:bodyPr>
          <a:lstStyle/>
          <a:p>
            <a:r>
              <a:rPr lang="zh-CN" altLang="en-US" sz="2000" b="1" dirty="0">
                <a:solidFill>
                  <a:srgbClr val="00B050"/>
                </a:solidFill>
              </a:rPr>
              <a:t>输出：</a:t>
            </a:r>
            <a:endParaRPr lang="en-US" altLang="zh-CN" sz="2000" b="1" dirty="0">
              <a:solidFill>
                <a:srgbClr val="00B050"/>
              </a:solidFill>
            </a:endParaRPr>
          </a:p>
          <a:p>
            <a:endParaRPr lang="en-US" altLang="zh-CN" sz="2000" b="1" dirty="0">
              <a:solidFill>
                <a:srgbClr val="00B050"/>
              </a:solidFill>
            </a:endParaRPr>
          </a:p>
          <a:p>
            <a:r>
              <a:rPr lang="en-US" altLang="zh-CN" sz="2000" b="1" dirty="0">
                <a:solidFill>
                  <a:srgbClr val="00B050"/>
                </a:solidFill>
              </a:rPr>
              <a:t>2 matches</a:t>
            </a:r>
          </a:p>
          <a:p>
            <a:r>
              <a:rPr lang="en-US" altLang="zh-CN" sz="2000" b="1" dirty="0">
                <a:solidFill>
                  <a:srgbClr val="00B050"/>
                </a:solidFill>
              </a:rPr>
              <a:t>the matches were:</a:t>
            </a:r>
          </a:p>
          <a:p>
            <a:r>
              <a:rPr lang="en-US" altLang="zh-CN" sz="2000" b="1" dirty="0">
                <a:solidFill>
                  <a:srgbClr val="00B050"/>
                </a:solidFill>
              </a:rPr>
              <a:t>version10</a:t>
            </a:r>
          </a:p>
          <a:p>
            <a:r>
              <a:rPr lang="en-US" altLang="zh-CN" sz="2000" b="1" dirty="0">
                <a:solidFill>
                  <a:srgbClr val="00B050"/>
                </a:solidFill>
              </a:rPr>
              <a:t>10</a:t>
            </a:r>
            <a:endParaRPr lang="zh-CN" altLang="en-US" sz="2000" b="1" dirty="0">
              <a:solidFill>
                <a:srgbClr val="00B05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捕获和分组</a:t>
            </a:r>
          </a:p>
        </p:txBody>
      </p:sp>
      <p:sp>
        <p:nvSpPr>
          <p:cNvPr id="3" name="内容占位符 2"/>
          <p:cNvSpPr>
            <a:spLocks noGrp="1"/>
          </p:cNvSpPr>
          <p:nvPr>
            <p:ph idx="1"/>
          </p:nvPr>
        </p:nvSpPr>
        <p:spPr/>
        <p:txBody>
          <a:bodyPr/>
          <a:lstStyle/>
          <a:p>
            <a:r>
              <a:rPr lang="zh-CN" altLang="en-US" dirty="0"/>
              <a:t>分组会按顺序标号</a:t>
            </a:r>
            <a:endParaRPr lang="en-US" altLang="zh-CN" dirty="0"/>
          </a:p>
          <a:p>
            <a:pPr lvl="1"/>
            <a:r>
              <a:rPr lang="en-US" altLang="zh-CN" dirty="0"/>
              <a:t>0</a:t>
            </a:r>
            <a:r>
              <a:rPr lang="zh-CN" altLang="en-US" dirty="0"/>
              <a:t>号永远是匹配的字符串本身</a:t>
            </a:r>
            <a:endParaRPr lang="en-US" altLang="zh-CN" dirty="0"/>
          </a:p>
          <a:p>
            <a:pPr lvl="1"/>
            <a:r>
              <a:rPr lang="en-US" altLang="zh-CN" dirty="0"/>
              <a:t>(a)(</a:t>
            </a:r>
            <a:r>
              <a:rPr lang="en-US" altLang="zh-CN" dirty="0" err="1"/>
              <a:t>pple</a:t>
            </a:r>
            <a:r>
              <a:rPr lang="en-US" altLang="zh-CN" dirty="0"/>
              <a:t>)</a:t>
            </a:r>
            <a:r>
              <a:rPr lang="zh-CN" altLang="en-US" dirty="0"/>
              <a:t>：</a:t>
            </a:r>
            <a:r>
              <a:rPr lang="en-US" altLang="zh-CN" dirty="0"/>
              <a:t> 0</a:t>
            </a:r>
            <a:r>
              <a:rPr lang="zh-CN" altLang="en-US" dirty="0"/>
              <a:t>号为</a:t>
            </a:r>
            <a:r>
              <a:rPr lang="en-US" altLang="zh-CN" dirty="0"/>
              <a:t>apple</a:t>
            </a:r>
            <a:r>
              <a:rPr lang="zh-CN" altLang="en-US" dirty="0"/>
              <a:t>，</a:t>
            </a:r>
            <a:r>
              <a:rPr lang="en-US" altLang="zh-CN" dirty="0"/>
              <a:t>1</a:t>
            </a:r>
            <a:r>
              <a:rPr lang="zh-CN" altLang="en-US" dirty="0"/>
              <a:t>号为</a:t>
            </a:r>
            <a:r>
              <a:rPr lang="en-US" altLang="zh-CN" dirty="0"/>
              <a:t>a</a:t>
            </a:r>
            <a:r>
              <a:rPr lang="zh-CN" altLang="en-US" dirty="0"/>
              <a:t>，</a:t>
            </a:r>
            <a:r>
              <a:rPr lang="en-US" altLang="zh-CN" dirty="0"/>
              <a:t>2</a:t>
            </a:r>
            <a:r>
              <a:rPr lang="zh-CN" altLang="en-US" dirty="0"/>
              <a:t>号为</a:t>
            </a:r>
            <a:r>
              <a:rPr lang="en-US" altLang="zh-CN" dirty="0" err="1"/>
              <a:t>pple</a:t>
            </a:r>
            <a:endParaRPr lang="en-US" altLang="zh-CN" dirty="0"/>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号为</a:t>
            </a:r>
            <a:r>
              <a:rPr lang="en-US" altLang="zh-CN" dirty="0"/>
              <a:t>subject</a:t>
            </a:r>
            <a:r>
              <a:rPr lang="zh-CN" altLang="en-US" dirty="0"/>
              <a:t>，</a:t>
            </a:r>
            <a:r>
              <a:rPr lang="en-US" altLang="zh-CN" dirty="0"/>
              <a:t>1</a:t>
            </a:r>
            <a:r>
              <a:rPr lang="zh-CN" altLang="en-US" dirty="0"/>
              <a:t>号为</a:t>
            </a:r>
            <a:r>
              <a:rPr lang="en-US" altLang="zh-CN" dirty="0"/>
              <a:t>sub</a:t>
            </a:r>
            <a:r>
              <a:rPr lang="zh-CN" altLang="en-US" dirty="0"/>
              <a:t>，</a:t>
            </a:r>
            <a:r>
              <a:rPr lang="en-US" altLang="zh-CN" dirty="0"/>
              <a:t>2</a:t>
            </a:r>
            <a:r>
              <a:rPr lang="zh-CN" altLang="en-US" dirty="0"/>
              <a:t>号为</a:t>
            </a:r>
            <a:r>
              <a:rPr lang="en-US" altLang="zh-CN" dirty="0" err="1"/>
              <a:t>ject</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搜索</a:t>
            </a:r>
            <a:endParaRPr lang="en-US" altLang="zh-CN" dirty="0"/>
          </a:p>
          <a:p>
            <a:pPr lvl="1"/>
            <a:r>
              <a:rPr lang="en-US" altLang="zh-CN" sz="2800" dirty="0" err="1"/>
              <a:t>regex_search</a:t>
            </a:r>
            <a:r>
              <a:rPr lang="en-US" altLang="zh-CN" sz="2800" dirty="0"/>
              <a:t>(s,</a:t>
            </a:r>
            <a:r>
              <a:rPr lang="zh-CN" altLang="en-US" sz="2800" dirty="0"/>
              <a:t> </a:t>
            </a:r>
            <a:r>
              <a:rPr lang="en-US" altLang="zh-CN" sz="2800" dirty="0"/>
              <a:t>result,</a:t>
            </a:r>
            <a:r>
              <a:rPr lang="zh-CN" altLang="en-US" sz="2800" dirty="0"/>
              <a:t> </a:t>
            </a:r>
            <a:r>
              <a:rPr lang="en-US" altLang="zh-CN" sz="2800" dirty="0"/>
              <a:t>re)</a:t>
            </a:r>
            <a:r>
              <a:rPr lang="zh-CN" altLang="en-US" sz="2800" dirty="0"/>
              <a:t>：搜索字符串</a:t>
            </a:r>
            <a:r>
              <a:rPr lang="en-US" altLang="zh-CN" sz="2800" dirty="0"/>
              <a:t>s</a:t>
            </a:r>
            <a:r>
              <a:rPr lang="zh-CN" altLang="en-US" sz="2800" dirty="0"/>
              <a:t>中能够匹配正则表达式</a:t>
            </a:r>
            <a:r>
              <a:rPr lang="en-US" altLang="zh-CN" sz="2800" dirty="0"/>
              <a:t>re</a:t>
            </a:r>
            <a:r>
              <a:rPr lang="zh-CN" altLang="en-US" sz="2800" dirty="0"/>
              <a:t>的</a:t>
            </a:r>
            <a:r>
              <a:rPr lang="zh-CN" altLang="en-US" sz="2800" b="1" dirty="0">
                <a:solidFill>
                  <a:srgbClr val="C00000"/>
                </a:solidFill>
              </a:rPr>
              <a:t>第一个</a:t>
            </a:r>
            <a:r>
              <a:rPr lang="zh-CN" altLang="en-US" sz="2800" dirty="0"/>
              <a:t>子串，并将结果存储在</a:t>
            </a:r>
            <a:r>
              <a:rPr lang="en-US" altLang="zh-CN" sz="2800" dirty="0"/>
              <a:t>result</a:t>
            </a:r>
            <a:r>
              <a:rPr lang="zh-CN" altLang="en-US" sz="2800" dirty="0"/>
              <a:t>中</a:t>
            </a:r>
            <a:endParaRPr lang="en-US" altLang="zh-CN" sz="2800" dirty="0"/>
          </a:p>
          <a:p>
            <a:pPr lvl="1"/>
            <a:endParaRPr lang="en-US" altLang="zh-CN" sz="2800" dirty="0"/>
          </a:p>
          <a:p>
            <a:pPr lvl="1"/>
            <a:r>
              <a:rPr lang="en-US" altLang="zh-CN" sz="2800" dirty="0"/>
              <a:t>result</a:t>
            </a:r>
            <a:r>
              <a:rPr lang="zh-CN" altLang="en-US" sz="2800" dirty="0"/>
              <a:t>是一个</a:t>
            </a:r>
            <a:r>
              <a:rPr lang="en-US" altLang="zh-CN" sz="2800" dirty="0" err="1"/>
              <a:t>smatch</a:t>
            </a:r>
            <a:r>
              <a:rPr lang="zh-CN" altLang="en-US" sz="2800" dirty="0"/>
              <a:t>对象</a:t>
            </a:r>
            <a:endParaRPr lang="en-US" altLang="zh-CN" sz="2800" dirty="0"/>
          </a:p>
          <a:p>
            <a:pPr lvl="1"/>
            <a:r>
              <a:rPr lang="zh-CN" altLang="en-US" sz="2800" dirty="0"/>
              <a:t>对于该子串，分组同样会被捕获</a:t>
            </a:r>
            <a:endParaRPr lang="en-US" altLang="zh-CN" sz="2800" dirty="0"/>
          </a:p>
          <a:p>
            <a:pPr marL="457200" lvl="1" indent="0">
              <a:buNone/>
            </a:pPr>
            <a:r>
              <a:rPr lang="en-US" altLang="zh-CN" dirty="0"/>
              <a:t>	</a:t>
            </a:r>
          </a:p>
          <a:p>
            <a:endParaRPr lang="en-US" altLang="zh-CN" sz="24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变长字符串</a:t>
            </a:r>
          </a:p>
        </p:txBody>
      </p:sp>
      <p:sp>
        <p:nvSpPr>
          <p:cNvPr id="6" name="内容占位符 5"/>
          <p:cNvSpPr>
            <a:spLocks noGrp="1"/>
          </p:cNvSpPr>
          <p:nvPr>
            <p:ph idx="1"/>
          </p:nvPr>
        </p:nvSpPr>
        <p:spPr/>
        <p:txBody>
          <a:bodyPr/>
          <a:lstStyle/>
          <a:p>
            <a:r>
              <a:rPr lang="zh-CN" altLang="en-US" dirty="0"/>
              <a:t>字符串是</a:t>
            </a:r>
            <a:r>
              <a:rPr lang="en-US" altLang="zh-CN" dirty="0"/>
              <a:t>char</a:t>
            </a:r>
            <a:r>
              <a:rPr lang="zh-CN" altLang="en-US" dirty="0"/>
              <a:t>的数组</a:t>
            </a:r>
            <a:endParaRPr lang="en-US" altLang="zh-CN" dirty="0"/>
          </a:p>
          <a:p>
            <a:r>
              <a:rPr lang="zh-CN" altLang="en-US" dirty="0"/>
              <a:t>但如果我们无法提前确认字符串长度？</a:t>
            </a:r>
            <a:endParaRPr lang="en-US" altLang="zh-CN" dirty="0"/>
          </a:p>
          <a:p>
            <a:pPr lvl="1"/>
            <a:r>
              <a:rPr lang="en-US" altLang="zh-CN" sz="2800" b="1" dirty="0">
                <a:solidFill>
                  <a:srgbClr val="003366"/>
                </a:solidFill>
              </a:rPr>
              <a:t>vector&lt;char&gt;</a:t>
            </a:r>
            <a:r>
              <a:rPr lang="zh-CN" altLang="en-US" sz="2800" b="1" dirty="0">
                <a:solidFill>
                  <a:srgbClr val="003366"/>
                </a:solidFill>
              </a:rPr>
              <a:t>？</a:t>
            </a:r>
            <a:endParaRPr lang="en-US" altLang="zh-CN" sz="2800" b="1" dirty="0">
              <a:solidFill>
                <a:srgbClr val="003366"/>
              </a:solidFill>
            </a:endParaRPr>
          </a:p>
          <a:p>
            <a:endParaRPr lang="en-US" altLang="zh-CN" dirty="0"/>
          </a:p>
          <a:p>
            <a:r>
              <a:rPr lang="en-US" altLang="zh-CN" dirty="0"/>
              <a:t>STL</a:t>
            </a:r>
            <a:r>
              <a:rPr lang="zh-CN" altLang="en-US" dirty="0"/>
              <a:t>为我们提供了更方便的</a:t>
            </a:r>
            <a:r>
              <a:rPr lang="en-US" altLang="zh-CN" dirty="0"/>
              <a:t>string</a:t>
            </a:r>
            <a:r>
              <a:rPr lang="zh-CN" altLang="en-US" dirty="0"/>
              <a:t>类型</a:t>
            </a:r>
            <a:endParaRPr lang="en-US" altLang="zh-CN" dirty="0"/>
          </a:p>
          <a:p>
            <a:pPr lvl="1"/>
            <a:r>
              <a:rPr lang="zh-CN" altLang="en-US" b="1" dirty="0">
                <a:solidFill>
                  <a:srgbClr val="3A536D"/>
                </a:solidFill>
              </a:rPr>
              <a:t>允许简洁的拼接操作</a:t>
            </a:r>
            <a:endParaRPr lang="en-US" altLang="zh-CN" b="1" dirty="0">
              <a:solidFill>
                <a:srgbClr val="3A536D"/>
              </a:solidFill>
            </a:endParaRPr>
          </a:p>
          <a:p>
            <a:pPr eaLnBrk="1" hangingPunct="1">
              <a:spcBef>
                <a:spcPct val="0"/>
              </a:spcBef>
              <a:buClrTx/>
              <a:buSzTx/>
              <a:buFontTx/>
              <a:buNone/>
            </a:pPr>
            <a:r>
              <a:rPr lang="en-US" altLang="zh-CN" b="1" dirty="0">
                <a:latin typeface="Lucida Console" panose="020B0609040504020204" pitchFamily="49" charset="0"/>
              </a:rPr>
              <a:t>		</a:t>
            </a:r>
            <a:r>
              <a:rPr lang="en-US" altLang="zh-CN" sz="2000" b="1" dirty="0">
                <a:solidFill>
                  <a:schemeClr val="tx1"/>
                </a:solidFill>
                <a:latin typeface="Lucida Console" panose="020B0609040504020204" pitchFamily="49" charset="0"/>
                <a:ea typeface="幼圆" panose="02010509060101010101" charset="-122"/>
              </a:rPr>
              <a:t>s</a:t>
            </a:r>
            <a:r>
              <a:rPr lang="en-US" altLang="zh-CN" sz="2000" dirty="0">
                <a:solidFill>
                  <a:schemeClr val="tx1"/>
                </a:solidFill>
                <a:latin typeface="Lucida Console" panose="020B0609040504020204" pitchFamily="49" charset="0"/>
                <a:ea typeface="幼圆" panose="02010509060101010101" charset="-122"/>
              </a:rPr>
              <a:t>tring </a:t>
            </a:r>
            <a:r>
              <a:rPr lang="en-US" altLang="zh-CN" sz="2000" dirty="0" err="1">
                <a:solidFill>
                  <a:schemeClr val="tx1"/>
                </a:solidFill>
                <a:latin typeface="Lucida Console" panose="020B0609040504020204" pitchFamily="49" charset="0"/>
                <a:ea typeface="幼圆" panose="02010509060101010101" charset="-122"/>
              </a:rPr>
              <a:t>fullname</a:t>
            </a:r>
            <a:r>
              <a:rPr lang="en-US" altLang="zh-CN" sz="2000" dirty="0">
                <a:solidFill>
                  <a:schemeClr val="tx1"/>
                </a:solidFill>
                <a:latin typeface="Lucida Console" panose="020B0609040504020204" pitchFamily="49" charset="0"/>
                <a:ea typeface="幼圆" panose="02010509060101010101" charset="-122"/>
              </a:rPr>
              <a:t> = </a:t>
            </a:r>
            <a:r>
              <a:rPr lang="en-US" altLang="zh-CN" sz="2000" dirty="0" err="1">
                <a:solidFill>
                  <a:schemeClr val="tx1"/>
                </a:solidFill>
                <a:latin typeface="Lucida Console" panose="020B0609040504020204" pitchFamily="49" charset="0"/>
                <a:ea typeface="幼圆" panose="02010509060101010101" charset="-122"/>
              </a:rPr>
              <a:t>firstname</a:t>
            </a:r>
            <a:r>
              <a:rPr lang="en-US" altLang="zh-CN" sz="2000" dirty="0">
                <a:solidFill>
                  <a:schemeClr val="tx1"/>
                </a:solidFill>
                <a:latin typeface="Lucida Console" panose="020B0609040504020204" pitchFamily="49" charset="0"/>
                <a:ea typeface="幼圆" panose="02010509060101010101" charset="-122"/>
              </a:rPr>
              <a:t> + " " + </a:t>
            </a:r>
            <a:r>
              <a:rPr lang="en-US" altLang="zh-CN" sz="2000" dirty="0" err="1">
                <a:solidFill>
                  <a:schemeClr val="tx1"/>
                </a:solidFill>
                <a:latin typeface="Lucida Console" panose="020B0609040504020204" pitchFamily="49" charset="0"/>
                <a:ea typeface="幼圆" panose="02010509060101010101" charset="-122"/>
              </a:rPr>
              <a:t>lastname</a:t>
            </a:r>
            <a:r>
              <a:rPr lang="en-US" altLang="zh-CN" sz="2000" dirty="0">
                <a:solidFill>
                  <a:schemeClr val="tx1"/>
                </a:solidFill>
                <a:latin typeface="Lucida Console" panose="020B0609040504020204" pitchFamily="49" charset="0"/>
                <a:ea typeface="幼圆" panose="02010509060101010101" charset="-122"/>
              </a:rPr>
              <a:t>;</a:t>
            </a:r>
          </a:p>
          <a:p>
            <a:pPr lvl="1"/>
            <a:r>
              <a:rPr lang="zh-CN" altLang="en-US" b="1" dirty="0">
                <a:solidFill>
                  <a:srgbClr val="3A536D"/>
                </a:solidFill>
              </a:rPr>
              <a:t>也能够使用惯用的输入输出方法</a:t>
            </a:r>
            <a:endParaRPr lang="en-US" altLang="zh-CN" b="1" dirty="0">
              <a:solidFill>
                <a:srgbClr val="3A536D"/>
              </a:solidFill>
            </a:endParaRPr>
          </a:p>
          <a:p>
            <a:pPr marL="457200" lvl="1" indent="0">
              <a:buNone/>
            </a:pPr>
            <a:r>
              <a:rPr lang="en-US" altLang="zh-CN" dirty="0"/>
              <a:t>	</a:t>
            </a:r>
            <a:r>
              <a:rPr lang="en-US" altLang="zh-CN" sz="2000" b="1" dirty="0" err="1">
                <a:latin typeface="Lucida Console" panose="020B0609040504020204" pitchFamily="49" charset="0"/>
                <a:ea typeface="幼圆" panose="02010509060101010101" charset="-122"/>
              </a:rPr>
              <a:t>cout</a:t>
            </a:r>
            <a:r>
              <a:rPr lang="en-US" altLang="zh-CN" sz="2000" b="1" dirty="0">
                <a:latin typeface="Lucida Console" panose="020B0609040504020204" pitchFamily="49" charset="0"/>
                <a:ea typeface="幼圆" panose="02010509060101010101" charset="-122"/>
              </a:rPr>
              <a:t> &lt;&lt; </a:t>
            </a:r>
            <a:r>
              <a:rPr lang="en-US" altLang="zh-CN" sz="2000" b="1" dirty="0" err="1">
                <a:latin typeface="Lucida Console" panose="020B0609040504020204" pitchFamily="49" charset="0"/>
                <a:ea typeface="幼圆" panose="02010509060101010101" charset="-122"/>
              </a:rPr>
              <a:t>fullname</a:t>
            </a:r>
            <a:r>
              <a:rPr lang="en-US" altLang="zh-CN" sz="2000" b="1" dirty="0">
                <a:latin typeface="Lucida Console" panose="020B0609040504020204" pitchFamily="49" charset="0"/>
                <a:ea typeface="幼圆" panose="02010509060101010101" charset="-122"/>
              </a:rPr>
              <a:t> &lt;&lt; </a:t>
            </a:r>
            <a:r>
              <a:rPr lang="en-US" altLang="zh-CN" sz="2000" b="1" dirty="0" err="1">
                <a:latin typeface="Lucida Console" panose="020B0609040504020204" pitchFamily="49" charset="0"/>
                <a:ea typeface="幼圆" panose="02010509060101010101" charset="-122"/>
              </a:rPr>
              <a:t>endl</a:t>
            </a:r>
            <a:r>
              <a:rPr lang="en-US" altLang="zh-CN" sz="2000" b="1" dirty="0">
                <a:latin typeface="Lucida Console" panose="020B0609040504020204" pitchFamily="49" charset="0"/>
                <a:ea typeface="幼圆" panose="02010509060101010101" charset="-122"/>
              </a:rPr>
              <a:t>;</a:t>
            </a:r>
            <a:endParaRPr lang="zh-CN" altLang="en-US" sz="2000" dirty="0"/>
          </a:p>
        </p:txBody>
      </p:sp>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搜索的例子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50</a:t>
            </a:fld>
            <a:endParaRPr lang="en-US" altLang="zh-CN"/>
          </a:p>
        </p:txBody>
      </p:sp>
      <p:sp>
        <p:nvSpPr>
          <p:cNvPr id="5" name="文本框 4"/>
          <p:cNvSpPr txBox="1"/>
          <p:nvPr/>
        </p:nvSpPr>
        <p:spPr>
          <a:xfrm>
            <a:off x="193870" y="1225689"/>
            <a:ext cx="8439296" cy="5632311"/>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endParaRPr lang="en-GB" altLang="zh-CN" sz="2000" b="1" dirty="0">
              <a:latin typeface="Consolas" panose="020B0609020204030204" pitchFamily="49" charset="0"/>
            </a:endParaRPr>
          </a:p>
          <a:p>
            <a:pPr lvl="1"/>
            <a:r>
              <a:rPr lang="en-GB" altLang="zh-CN" sz="2000" b="1" dirty="0">
                <a:latin typeface="Consolas" panose="020B0609020204030204" pitchFamily="49" charset="0"/>
              </a:rPr>
              <a:t>string s("this subject has a submarine");</a:t>
            </a:r>
          </a:p>
          <a:p>
            <a:pPr lvl="1"/>
            <a:r>
              <a:rPr lang="en-GB" altLang="zh-CN" sz="2000" b="1" dirty="0">
                <a:solidFill>
                  <a:srgbClr val="FF0000"/>
                </a:solidFill>
                <a:latin typeface="Consolas" panose="020B0609020204030204" pitchFamily="49" charset="0"/>
              </a:rPr>
              <a:t>regex</a:t>
            </a:r>
            <a:r>
              <a:rPr lang="en-GB" altLang="zh-CN" sz="2000" b="1" dirty="0">
                <a:latin typeface="Consolas" panose="020B0609020204030204" pitchFamily="49" charset="0"/>
              </a:rPr>
              <a:t> e(</a:t>
            </a:r>
            <a:r>
              <a:rPr lang="en-US" altLang="en-GB" sz="2000" b="1" dirty="0">
                <a:latin typeface="Consolas" panose="020B0609020204030204" pitchFamily="49" charset="0"/>
              </a:rPr>
              <a:t>R</a:t>
            </a:r>
            <a:r>
              <a:rPr lang="en-GB" altLang="zh-CN" sz="2000" b="1" dirty="0">
                <a:latin typeface="Consolas" panose="020B0609020204030204" pitchFamily="49" charset="0"/>
              </a:rPr>
              <a:t>"</a:t>
            </a:r>
            <a:r>
              <a:rPr lang="en-US" altLang="en-GB" sz="2000" b="1" dirty="0">
                <a:latin typeface="Consolas" panose="020B0609020204030204" pitchFamily="49" charset="0"/>
              </a:rPr>
              <a:t>(</a:t>
            </a:r>
            <a:r>
              <a:rPr lang="en-US" altLang="zh-CN" sz="2000" b="1" dirty="0">
                <a:latin typeface="Consolas" panose="020B0609020204030204" pitchFamily="49" charset="0"/>
              </a:rPr>
              <a:t>(</a:t>
            </a:r>
            <a:r>
              <a:rPr lang="en-GB" altLang="zh-CN" sz="2000" b="1" dirty="0">
                <a:latin typeface="Consolas" panose="020B0609020204030204" pitchFamily="49" charset="0"/>
              </a:rPr>
              <a:t>sub</a:t>
            </a:r>
            <a:r>
              <a:rPr lang="en-US" altLang="zh-CN" sz="2000" b="1" dirty="0">
                <a:latin typeface="Consolas" panose="020B0609020204030204" pitchFamily="49" charset="0"/>
              </a:rPr>
              <a:t>)(</a:t>
            </a:r>
            <a:r>
              <a:rPr lang="en-GB" altLang="zh-CN" sz="2000" b="1" dirty="0">
                <a:latin typeface="Consolas" panose="020B0609020204030204" pitchFamily="49" charset="0"/>
              </a:rPr>
              <a:t>[\S]*</a:t>
            </a:r>
            <a:r>
              <a:rPr lang="en-US" altLang="zh-CN" sz="2000" b="1" dirty="0">
                <a:latin typeface="Consolas" panose="020B0609020204030204" pitchFamily="49" charset="0"/>
              </a:rPr>
              <a:t>))</a:t>
            </a:r>
            <a:r>
              <a:rPr lang="en-GB" altLang="zh-CN" sz="2000" b="1" dirty="0">
                <a:latin typeface="Consolas" panose="020B0609020204030204" pitchFamily="49" charset="0"/>
              </a:rPr>
              <a:t>");</a:t>
            </a:r>
          </a:p>
          <a:p>
            <a:pPr lvl="1"/>
            <a:r>
              <a:rPr lang="en-GB" altLang="zh-CN" sz="2000" b="1" dirty="0" err="1">
                <a:solidFill>
                  <a:srgbClr val="FF0000"/>
                </a:solidFill>
                <a:latin typeface="Consolas" panose="020B0609020204030204" pitchFamily="49" charset="0"/>
              </a:rPr>
              <a:t>smatch</a:t>
            </a:r>
            <a:r>
              <a:rPr lang="en-GB" altLang="zh-CN" sz="2000" b="1" dirty="0">
                <a:latin typeface="Consolas" panose="020B0609020204030204" pitchFamily="49" charset="0"/>
              </a:rPr>
              <a:t> </a:t>
            </a:r>
            <a:r>
              <a:rPr lang="en-GB" altLang="zh-CN" sz="2000" b="1" dirty="0" err="1">
                <a:latin typeface="Consolas" panose="020B0609020204030204" pitchFamily="49" charset="0"/>
              </a:rPr>
              <a:t>sm</a:t>
            </a:r>
            <a:r>
              <a:rPr lang="en-GB" altLang="zh-CN" sz="2000" b="1" dirty="0">
                <a:latin typeface="Consolas" panose="020B0609020204030204" pitchFamily="49" charset="0"/>
              </a:rPr>
              <a:t>;</a:t>
            </a:r>
          </a:p>
          <a:p>
            <a:pPr lvl="1"/>
            <a:r>
              <a:rPr lang="en-US" altLang="zh-CN" sz="2000" b="1" dirty="0">
                <a:solidFill>
                  <a:srgbClr val="00B050"/>
                </a:solidFill>
                <a:latin typeface="Consolas" panose="020B0609020204030204" pitchFamily="49" charset="0"/>
              </a:rPr>
              <a:t>//</a:t>
            </a:r>
            <a:r>
              <a:rPr lang="zh-CN" altLang="en-GB" sz="2000" b="1" dirty="0">
                <a:solidFill>
                  <a:srgbClr val="00B050"/>
                </a:solidFill>
                <a:latin typeface="Consolas" panose="020B0609020204030204" pitchFamily="49" charset="0"/>
              </a:rPr>
              <a:t>每次</a:t>
            </a:r>
            <a:r>
              <a:rPr lang="zh-CN" altLang="en-US" sz="2000" b="1" dirty="0">
                <a:solidFill>
                  <a:srgbClr val="00B050"/>
                </a:solidFill>
                <a:latin typeface="Consolas" panose="020B0609020204030204" pitchFamily="49" charset="0"/>
              </a:rPr>
              <a:t>搜索时当仅保存第一个匹配到的子串</a:t>
            </a:r>
            <a:endParaRPr lang="en-GB" altLang="zh-CN" sz="2000" b="1" dirty="0">
              <a:solidFill>
                <a:srgbClr val="00B050"/>
              </a:solidFill>
              <a:latin typeface="Consolas" panose="020B0609020204030204" pitchFamily="49" charset="0"/>
            </a:endParaRPr>
          </a:p>
          <a:p>
            <a:pPr lvl="1"/>
            <a:r>
              <a:rPr lang="en-GB" altLang="zh-CN" sz="2000" b="1" dirty="0">
                <a:latin typeface="Consolas" panose="020B0609020204030204" pitchFamily="49" charset="0"/>
              </a:rPr>
              <a:t>while(</a:t>
            </a:r>
            <a:r>
              <a:rPr lang="en-GB" altLang="zh-CN" sz="2000" b="1" dirty="0" err="1">
                <a:solidFill>
                  <a:srgbClr val="FF0000"/>
                </a:solidFill>
                <a:latin typeface="Consolas" panose="020B0609020204030204" pitchFamily="49" charset="0"/>
              </a:rPr>
              <a:t>regex_search</a:t>
            </a:r>
            <a:r>
              <a:rPr lang="en-GB" altLang="zh-CN" sz="2000" b="1" dirty="0">
                <a:latin typeface="Consolas" panose="020B0609020204030204" pitchFamily="49" charset="0"/>
              </a:rPr>
              <a:t>(</a:t>
            </a:r>
            <a:r>
              <a:rPr lang="en-GB" altLang="zh-CN" sz="2000" b="1" dirty="0" err="1">
                <a:latin typeface="Consolas" panose="020B0609020204030204" pitchFamily="49" charset="0"/>
              </a:rPr>
              <a:t>s,sm,e</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for (unsigned </a:t>
            </a:r>
            <a:r>
              <a:rPr lang="en-GB" altLang="zh-CN" sz="2000" b="1" dirty="0" err="1">
                <a:latin typeface="Consolas" panose="020B0609020204030204" pitchFamily="49" charset="0"/>
              </a:rPr>
              <a:t>i</a:t>
            </a:r>
            <a:r>
              <a:rPr lang="en-GB" altLang="zh-CN" sz="2000" b="1" dirty="0">
                <a:latin typeface="Consolas" panose="020B0609020204030204" pitchFamily="49" charset="0"/>
              </a:rPr>
              <a:t>=0; </a:t>
            </a:r>
            <a:r>
              <a:rPr lang="en-GB" altLang="zh-CN" sz="2000" b="1" dirty="0" err="1">
                <a:latin typeface="Consolas" panose="020B0609020204030204" pitchFamily="49" charset="0"/>
              </a:rPr>
              <a:t>i</a:t>
            </a:r>
            <a:r>
              <a:rPr lang="en-GB" altLang="zh-CN" sz="2000" b="1" dirty="0">
                <a:latin typeface="Consolas" panose="020B0609020204030204" pitchFamily="49" charset="0"/>
              </a:rPr>
              <a:t>&lt;</a:t>
            </a:r>
            <a:r>
              <a:rPr lang="en-GB" altLang="zh-CN" sz="2000" b="1" dirty="0" err="1">
                <a:latin typeface="Consolas" panose="020B0609020204030204" pitchFamily="49" charset="0"/>
              </a:rPr>
              <a:t>sm.size</a:t>
            </a:r>
            <a:r>
              <a:rPr lang="en-GB" altLang="zh-CN" sz="2000" b="1" dirty="0">
                <a:latin typeface="Consolas" panose="020B0609020204030204" pitchFamily="49" charset="0"/>
              </a:rPr>
              <a:t>(); ++</a:t>
            </a:r>
            <a:r>
              <a:rPr lang="en-GB" altLang="zh-CN" sz="2000" b="1" dirty="0" err="1">
                <a:latin typeface="Consolas" panose="020B0609020204030204" pitchFamily="49" charset="0"/>
              </a:rPr>
              <a:t>i</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a:t>
            </a:r>
            <a:r>
              <a:rPr lang="en-GB" altLang="zh-CN" sz="2000" b="1" dirty="0" err="1">
                <a:latin typeface="Consolas" panose="020B0609020204030204" pitchFamily="49" charset="0"/>
              </a:rPr>
              <a:t>cout</a:t>
            </a:r>
            <a:r>
              <a:rPr lang="en-GB" altLang="zh-CN" sz="2000" b="1" dirty="0">
                <a:latin typeface="Consolas" panose="020B0609020204030204" pitchFamily="49" charset="0"/>
              </a:rPr>
              <a:t> &lt;&lt; "[" &lt;&lt; </a:t>
            </a:r>
            <a:r>
              <a:rPr lang="en-GB" altLang="zh-CN" sz="2000" b="1" dirty="0" err="1">
                <a:latin typeface="Consolas" panose="020B0609020204030204" pitchFamily="49" charset="0"/>
              </a:rPr>
              <a:t>sm</a:t>
            </a:r>
            <a:r>
              <a:rPr lang="en-GB" altLang="zh-CN" sz="2000" b="1" dirty="0">
                <a:latin typeface="Consolas" panose="020B0609020204030204" pitchFamily="49" charset="0"/>
              </a:rPr>
              <a:t>[</a:t>
            </a:r>
            <a:r>
              <a:rPr lang="en-GB" altLang="zh-CN" sz="2000" b="1" dirty="0" err="1">
                <a:latin typeface="Consolas" panose="020B0609020204030204" pitchFamily="49" charset="0"/>
              </a:rPr>
              <a:t>i</a:t>
            </a:r>
            <a:r>
              <a:rPr lang="en-GB" altLang="zh-CN" sz="2000" b="1" dirty="0">
                <a:latin typeface="Consolas" panose="020B0609020204030204" pitchFamily="49" charset="0"/>
              </a:rPr>
              <a:t>] &lt;&lt; "] ";</a:t>
            </a:r>
          </a:p>
          <a:p>
            <a:pPr lvl="1"/>
            <a:r>
              <a:rPr lang="en-GB" altLang="zh-CN" sz="2000" b="1" dirty="0">
                <a:latin typeface="Consolas" panose="020B0609020204030204" pitchFamily="49" charset="0"/>
              </a:rPr>
              <a:t>	</a:t>
            </a:r>
            <a:r>
              <a:rPr lang="en-GB" altLang="zh-CN" sz="2000" b="1" dirty="0" err="1">
                <a:latin typeface="Consolas" panose="020B0609020204030204" pitchFamily="49" charset="0"/>
              </a:rPr>
              <a:t>cout</a:t>
            </a:r>
            <a:r>
              <a:rPr lang="en-GB" altLang="zh-CN" sz="2000" b="1" dirty="0">
                <a:latin typeface="Consolas" panose="020B0609020204030204" pitchFamily="49" charset="0"/>
              </a:rPr>
              <a:t> &lt;&lt; </a:t>
            </a:r>
            <a:r>
              <a:rPr lang="en-GB" altLang="zh-CN" sz="2000" b="1" dirty="0" err="1">
                <a:latin typeface="Consolas" panose="020B0609020204030204" pitchFamily="49" charset="0"/>
              </a:rPr>
              <a:t>endl</a:t>
            </a:r>
            <a:r>
              <a:rPr lang="en-GB" altLang="zh-CN" sz="2000" b="1" dirty="0">
                <a:latin typeface="Consolas" panose="020B0609020204030204" pitchFamily="49" charset="0"/>
              </a:rPr>
              <a:t>;</a:t>
            </a:r>
          </a:p>
          <a:p>
            <a:pPr lvl="1"/>
            <a:r>
              <a:rPr lang="en-GB" altLang="zh-CN" sz="2000" b="1" dirty="0">
                <a:latin typeface="Consolas" panose="020B0609020204030204" pitchFamily="49" charset="0"/>
              </a:rPr>
              <a:t>	s = </a:t>
            </a:r>
            <a:r>
              <a:rPr lang="en-GB" altLang="zh-CN" sz="2000" b="1" dirty="0" err="1">
                <a:latin typeface="Consolas" panose="020B0609020204030204" pitchFamily="49" charset="0"/>
              </a:rPr>
              <a:t>sm.suffix</a:t>
            </a:r>
            <a:r>
              <a:rPr lang="en-GB" altLang="zh-CN" sz="2000" b="1" dirty="0">
                <a:latin typeface="Consolas" panose="020B0609020204030204" pitchFamily="49" charset="0"/>
              </a:rPr>
              <a:t>().str();</a:t>
            </a:r>
          </a:p>
          <a:p>
            <a:pPr lvl="1"/>
            <a:r>
              <a:rPr lang="en-GB" altLang="zh-CN" sz="2000" b="1" dirty="0">
                <a:latin typeface="Consolas" panose="020B0609020204030204" pitchFamily="49" charset="0"/>
              </a:rPr>
              <a:t>}</a:t>
            </a:r>
          </a:p>
          <a:p>
            <a:pPr lvl="1"/>
            <a:r>
              <a:rPr lang="en-GB" altLang="zh-CN" sz="2000" b="1" dirty="0">
                <a:latin typeface="Consolas" panose="020B0609020204030204" pitchFamily="49" charset="0"/>
              </a:rPr>
              <a:t>return 0;</a:t>
            </a:r>
          </a:p>
          <a:p>
            <a:r>
              <a:rPr lang="en-GB" altLang="zh-CN" sz="2000" b="1" dirty="0">
                <a:latin typeface="Consolas" panose="020B0609020204030204" pitchFamily="49" charset="0"/>
              </a:rPr>
              <a:t>}</a:t>
            </a:r>
            <a:endParaRPr lang="en-US" altLang="zh-CN" sz="2000" b="1" dirty="0">
              <a:latin typeface="Consolas" panose="020B0609020204030204" pitchFamily="49" charset="0"/>
            </a:endParaRPr>
          </a:p>
        </p:txBody>
      </p:sp>
      <p:sp>
        <p:nvSpPr>
          <p:cNvPr id="3" name="矩形 2"/>
          <p:cNvSpPr/>
          <p:nvPr/>
        </p:nvSpPr>
        <p:spPr>
          <a:xfrm>
            <a:off x="4622753" y="5561533"/>
            <a:ext cx="3902792" cy="1015663"/>
          </a:xfrm>
          <a:prstGeom prst="rect">
            <a:avLst/>
          </a:prstGeom>
        </p:spPr>
        <p:txBody>
          <a:bodyPr wrap="square">
            <a:spAutoFit/>
          </a:bodyPr>
          <a:lstStyle/>
          <a:p>
            <a:r>
              <a:rPr lang="zh-CN" altLang="en-US" sz="2000" b="1" dirty="0">
                <a:solidFill>
                  <a:srgbClr val="00B050"/>
                </a:solidFill>
                <a:latin typeface="Consolas" panose="020B0609020204030204" pitchFamily="49" charset="0"/>
              </a:rPr>
              <a:t>输出：</a:t>
            </a:r>
            <a:endParaRPr lang="en-US" altLang="zh-CN" sz="2000" b="1" dirty="0">
              <a:solidFill>
                <a:srgbClr val="00B050"/>
              </a:solidFill>
              <a:latin typeface="Consolas" panose="020B0609020204030204" pitchFamily="49" charset="0"/>
            </a:endParaRPr>
          </a:p>
          <a:p>
            <a:r>
              <a:rPr lang="en-GB" altLang="zh-CN" sz="2000" b="1" dirty="0">
                <a:solidFill>
                  <a:srgbClr val="00B050"/>
                </a:solidFill>
                <a:latin typeface="Consolas" panose="020B0609020204030204" pitchFamily="49" charset="0"/>
              </a:rPr>
              <a:t>[subject] [sub] [</a:t>
            </a:r>
            <a:r>
              <a:rPr lang="en-GB" altLang="zh-CN" sz="2000" b="1" dirty="0" err="1">
                <a:solidFill>
                  <a:srgbClr val="00B050"/>
                </a:solidFill>
                <a:latin typeface="Consolas" panose="020B0609020204030204" pitchFamily="49" charset="0"/>
              </a:rPr>
              <a:t>ject</a:t>
            </a:r>
            <a:r>
              <a:rPr lang="en-GB" altLang="zh-CN" sz="2000" b="1" dirty="0">
                <a:solidFill>
                  <a:srgbClr val="00B050"/>
                </a:solidFill>
                <a:latin typeface="Consolas" panose="020B0609020204030204" pitchFamily="49" charset="0"/>
              </a:rPr>
              <a:t>] </a:t>
            </a:r>
          </a:p>
          <a:p>
            <a:r>
              <a:rPr lang="en-GB" altLang="zh-CN" sz="2000" b="1" dirty="0">
                <a:solidFill>
                  <a:srgbClr val="00B050"/>
                </a:solidFill>
                <a:latin typeface="Consolas" panose="020B0609020204030204" pitchFamily="49" charset="0"/>
              </a:rPr>
              <a:t>[submarine] [sub] [marine]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替换</a:t>
            </a:r>
            <a:endParaRPr lang="en-US" altLang="zh-CN" dirty="0"/>
          </a:p>
          <a:p>
            <a:pPr lvl="1"/>
            <a:r>
              <a:rPr lang="en-US" altLang="zh-CN" sz="2800" dirty="0" err="1"/>
              <a:t>regex_replace</a:t>
            </a:r>
            <a:r>
              <a:rPr lang="en-US" altLang="zh-CN" sz="2800" dirty="0"/>
              <a:t>(s,</a:t>
            </a:r>
            <a:r>
              <a:rPr lang="zh-CN" altLang="en-US" sz="2800" dirty="0"/>
              <a:t> </a:t>
            </a:r>
            <a:r>
              <a:rPr lang="en-US" altLang="zh-CN" sz="2800" dirty="0"/>
              <a:t>re,</a:t>
            </a:r>
            <a:r>
              <a:rPr lang="zh-CN" altLang="en-US" sz="2800" dirty="0"/>
              <a:t> </a:t>
            </a:r>
            <a:r>
              <a:rPr lang="en-US" altLang="zh-CN" sz="2800" dirty="0"/>
              <a:t>s1)</a:t>
            </a:r>
            <a:r>
              <a:rPr lang="zh-CN" altLang="en-US" sz="2800" dirty="0"/>
              <a:t>：替换字符串</a:t>
            </a:r>
            <a:r>
              <a:rPr lang="en-US" altLang="zh-CN" sz="2800" dirty="0"/>
              <a:t>s</a:t>
            </a:r>
            <a:r>
              <a:rPr lang="zh-CN" altLang="en-US" sz="2800" dirty="0"/>
              <a:t>中</a:t>
            </a:r>
            <a:r>
              <a:rPr lang="zh-CN" altLang="en-US" sz="2800" b="1" dirty="0">
                <a:solidFill>
                  <a:srgbClr val="C00000"/>
                </a:solidFill>
              </a:rPr>
              <a:t>所有</a:t>
            </a:r>
            <a:r>
              <a:rPr lang="zh-CN" altLang="en-US" sz="2800" dirty="0"/>
              <a:t>匹配正则表达式</a:t>
            </a:r>
            <a:r>
              <a:rPr lang="en-US" altLang="zh-CN" sz="2800" dirty="0"/>
              <a:t>re</a:t>
            </a:r>
            <a:r>
              <a:rPr lang="zh-CN" altLang="en-US" sz="2800" dirty="0"/>
              <a:t>的子串，并替换成</a:t>
            </a:r>
            <a:r>
              <a:rPr lang="en-US" altLang="zh-CN" sz="2800" dirty="0"/>
              <a:t>s1</a:t>
            </a:r>
          </a:p>
          <a:p>
            <a:pPr marL="457200" lvl="1" indent="0">
              <a:buNone/>
            </a:pPr>
            <a:r>
              <a:rPr lang="en-US" altLang="zh-CN" dirty="0"/>
              <a:t>	</a:t>
            </a:r>
          </a:p>
          <a:p>
            <a:pPr lvl="1"/>
            <a:r>
              <a:rPr lang="en-US" altLang="zh-CN" sz="2800" dirty="0"/>
              <a:t>s1</a:t>
            </a:r>
            <a:r>
              <a:rPr lang="zh-CN" altLang="en-US" sz="2800" dirty="0"/>
              <a:t>可以是一个普通文本</a:t>
            </a:r>
            <a:endParaRPr lang="en-US" altLang="zh-CN" sz="28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替换的例子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52</a:t>
            </a:fld>
            <a:endParaRPr lang="en-US" altLang="zh-CN"/>
          </a:p>
        </p:txBody>
      </p:sp>
      <p:sp>
        <p:nvSpPr>
          <p:cNvPr id="5" name="文本框 4"/>
          <p:cNvSpPr txBox="1"/>
          <p:nvPr/>
        </p:nvSpPr>
        <p:spPr>
          <a:xfrm>
            <a:off x="552008" y="1462923"/>
            <a:ext cx="8453656" cy="3785652"/>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s("this subject has a submarine");</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a:t>
            </a:r>
            <a:r>
              <a:rPr lang="en-US" altLang="zh-CN" sz="2000" b="1" dirty="0" err="1">
                <a:latin typeface="Consolas" panose="020B0609020204030204" pitchFamily="49" charset="0"/>
              </a:rPr>
              <a:t>R"(sub</a:t>
            </a:r>
            <a:r>
              <a:rPr lang="en-US" altLang="zh-CN" sz="2000" b="1" dirty="0">
                <a:latin typeface="Consolas" panose="020B0609020204030204" pitchFamily="49" charset="0"/>
              </a:rPr>
              <a:t>[\S]*)");</a:t>
            </a:r>
          </a:p>
          <a:p>
            <a:pPr lvl="1"/>
            <a:r>
              <a:rPr lang="en-US" altLang="zh-CN" sz="2000" b="1" dirty="0">
                <a:solidFill>
                  <a:srgbClr val="00B050"/>
                </a:solidFill>
                <a:latin typeface="Consolas" panose="020B0609020204030204" pitchFamily="49" charset="0"/>
              </a:rPr>
              <a:t>//</a:t>
            </a:r>
            <a:r>
              <a:rPr lang="en-GB" altLang="zh-CN" sz="2000" b="1" dirty="0" err="1">
                <a:solidFill>
                  <a:srgbClr val="00B050"/>
                </a:solidFill>
                <a:latin typeface="Consolas" panose="020B0609020204030204" pitchFamily="49" charset="0"/>
              </a:rPr>
              <a:t>regex_replace</a:t>
            </a:r>
            <a:r>
              <a:rPr lang="zh-CN" altLang="en-US" sz="2000" b="1" dirty="0">
                <a:solidFill>
                  <a:srgbClr val="00B050"/>
                </a:solidFill>
                <a:latin typeface="Consolas" panose="020B0609020204030204" pitchFamily="49" charset="0"/>
              </a:rPr>
              <a:t>返回值即为替换后的字符串 </a:t>
            </a:r>
            <a:endParaRPr lang="en-US" altLang="zh-CN" sz="2000" b="1" dirty="0">
              <a:solidFill>
                <a:srgbClr val="00B05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"SUB"</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a:latin typeface="Consolas" panose="020B0609020204030204" pitchFamily="49" charset="0"/>
              </a:rPr>
              <a:t>"\n";</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p>
        </p:txBody>
      </p:sp>
      <p:sp>
        <p:nvSpPr>
          <p:cNvPr id="3" name="矩形 2"/>
          <p:cNvSpPr/>
          <p:nvPr/>
        </p:nvSpPr>
        <p:spPr>
          <a:xfrm>
            <a:off x="3419812" y="5395077"/>
            <a:ext cx="2718048" cy="707886"/>
          </a:xfrm>
          <a:prstGeom prst="rect">
            <a:avLst/>
          </a:prstGeom>
        </p:spPr>
        <p:txBody>
          <a:bodyPr wrap="square">
            <a:spAutoFit/>
          </a:bodyPr>
          <a:lstStyle/>
          <a:p>
            <a:r>
              <a:rPr lang="zh-CN" altLang="en-US" sz="2000" b="1" dirty="0">
                <a:solidFill>
                  <a:srgbClr val="00B050"/>
                </a:solidFill>
                <a:latin typeface="Consolas" panose="020B0609020204030204" pitchFamily="49" charset="0"/>
              </a:rPr>
              <a:t>输出：</a:t>
            </a:r>
            <a:endParaRPr lang="en-US" altLang="zh-CN" sz="2000" b="1" dirty="0">
              <a:solidFill>
                <a:srgbClr val="00B050"/>
              </a:solidFill>
              <a:latin typeface="Consolas" panose="020B0609020204030204" pitchFamily="49" charset="0"/>
            </a:endParaRPr>
          </a:p>
          <a:p>
            <a:r>
              <a:rPr lang="en-US" altLang="zh-CN" sz="2000" b="1" dirty="0">
                <a:solidFill>
                  <a:srgbClr val="00B050"/>
                </a:solidFill>
                <a:latin typeface="Consolas" panose="020B0609020204030204" pitchFamily="49" charset="0"/>
              </a:rPr>
              <a:t>this SUB has a</a:t>
            </a:r>
            <a:r>
              <a:rPr lang="zh-CN" altLang="en-US" sz="2000" b="1" dirty="0">
                <a:solidFill>
                  <a:srgbClr val="00B050"/>
                </a:solidFill>
                <a:latin typeface="Consolas" panose="020B0609020204030204" pitchFamily="49" charset="0"/>
              </a:rPr>
              <a:t> </a:t>
            </a:r>
            <a:r>
              <a:rPr lang="en-US" altLang="zh-CN" sz="2000" b="1" dirty="0">
                <a:solidFill>
                  <a:srgbClr val="00B050"/>
                </a:solidFill>
                <a:latin typeface="Consolas" panose="020B0609020204030204" pitchFamily="49" charset="0"/>
              </a:rPr>
              <a:t>SUB</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正则表达式库 </a:t>
            </a:r>
            <a:r>
              <a:rPr lang="en-US" altLang="zh-CN" dirty="0"/>
              <a:t>&lt;regex&gt;</a:t>
            </a:r>
            <a:endParaRPr lang="zh-CN" altLang="en-US" dirty="0"/>
          </a:p>
        </p:txBody>
      </p:sp>
      <p:sp>
        <p:nvSpPr>
          <p:cNvPr id="3" name="内容占位符 2"/>
          <p:cNvSpPr>
            <a:spLocks noGrp="1"/>
          </p:cNvSpPr>
          <p:nvPr>
            <p:ph idx="1"/>
          </p:nvPr>
        </p:nvSpPr>
        <p:spPr>
          <a:xfrm>
            <a:off x="628650" y="1628800"/>
            <a:ext cx="8377014" cy="4749029"/>
          </a:xfrm>
        </p:spPr>
        <p:txBody>
          <a:bodyPr/>
          <a:lstStyle/>
          <a:p>
            <a:r>
              <a:rPr lang="zh-CN" altLang="en-US" dirty="0"/>
              <a:t>替换</a:t>
            </a:r>
            <a:endParaRPr lang="en-US" altLang="zh-CN" dirty="0"/>
          </a:p>
          <a:p>
            <a:pPr lvl="1"/>
            <a:r>
              <a:rPr lang="en-US" altLang="zh-CN" sz="2800" dirty="0" err="1"/>
              <a:t>regex_replace</a:t>
            </a:r>
            <a:r>
              <a:rPr lang="en-US" altLang="zh-CN" sz="2800" dirty="0"/>
              <a:t>(s,</a:t>
            </a:r>
            <a:r>
              <a:rPr lang="zh-CN" altLang="en-US" sz="2800" dirty="0"/>
              <a:t> </a:t>
            </a:r>
            <a:r>
              <a:rPr lang="en-US" altLang="zh-CN" sz="2800" dirty="0"/>
              <a:t>re,</a:t>
            </a:r>
            <a:r>
              <a:rPr lang="zh-CN" altLang="en-US" sz="2800" dirty="0"/>
              <a:t> </a:t>
            </a:r>
            <a:r>
              <a:rPr lang="en-US" altLang="zh-CN" sz="2800" dirty="0"/>
              <a:t>s1)</a:t>
            </a:r>
            <a:r>
              <a:rPr lang="zh-CN" altLang="en-US" sz="2800" dirty="0"/>
              <a:t>：替换字符串</a:t>
            </a:r>
            <a:r>
              <a:rPr lang="en-US" altLang="zh-CN" sz="2800" dirty="0"/>
              <a:t>s</a:t>
            </a:r>
            <a:r>
              <a:rPr lang="zh-CN" altLang="en-US" sz="2800" dirty="0"/>
              <a:t>中</a:t>
            </a:r>
            <a:r>
              <a:rPr lang="zh-CN" altLang="en-US" sz="2800" b="1" dirty="0">
                <a:solidFill>
                  <a:srgbClr val="C00000"/>
                </a:solidFill>
              </a:rPr>
              <a:t>所有</a:t>
            </a:r>
            <a:r>
              <a:rPr lang="zh-CN" altLang="en-US" sz="2800" dirty="0"/>
              <a:t>匹配正则表达式</a:t>
            </a:r>
            <a:r>
              <a:rPr lang="en-US" altLang="zh-CN" sz="2800" dirty="0"/>
              <a:t>re</a:t>
            </a:r>
            <a:r>
              <a:rPr lang="zh-CN" altLang="en-US" sz="2800" dirty="0"/>
              <a:t>的子串，并替换成</a:t>
            </a:r>
            <a:r>
              <a:rPr lang="en-US" altLang="zh-CN" sz="2800" dirty="0"/>
              <a:t>s1</a:t>
            </a:r>
          </a:p>
          <a:p>
            <a:pPr marL="457200" lvl="1" indent="0">
              <a:buNone/>
            </a:pPr>
            <a:r>
              <a:rPr lang="en-US" altLang="zh-CN" dirty="0"/>
              <a:t>	</a:t>
            </a:r>
          </a:p>
          <a:p>
            <a:pPr lvl="1"/>
            <a:r>
              <a:rPr lang="en-US" altLang="zh-CN" sz="2800" dirty="0"/>
              <a:t>s1</a:t>
            </a:r>
            <a:r>
              <a:rPr lang="zh-CN" altLang="en-US" sz="2800" dirty="0"/>
              <a:t>也可以使用一些</a:t>
            </a:r>
            <a:r>
              <a:rPr lang="zh-CN" altLang="en-US" sz="2800" dirty="0">
                <a:solidFill>
                  <a:srgbClr val="FF0000"/>
                </a:solidFill>
              </a:rPr>
              <a:t>特殊符号</a:t>
            </a:r>
            <a:r>
              <a:rPr lang="zh-CN" altLang="en-US" sz="2800" dirty="0"/>
              <a:t>，代表捕获的分组</a:t>
            </a:r>
            <a:endParaRPr lang="en-US" altLang="zh-CN" sz="2800" dirty="0"/>
          </a:p>
          <a:p>
            <a:pPr lvl="2"/>
            <a:r>
              <a:rPr lang="en-US" altLang="zh-CN" sz="2400" dirty="0">
                <a:solidFill>
                  <a:schemeClr val="tx1"/>
                </a:solidFill>
              </a:rPr>
              <a:t>$&amp; </a:t>
            </a:r>
            <a:r>
              <a:rPr lang="zh-CN" altLang="en-US" sz="2400" dirty="0">
                <a:solidFill>
                  <a:schemeClr val="tx1"/>
                </a:solidFill>
              </a:rPr>
              <a:t>代表</a:t>
            </a:r>
            <a:r>
              <a:rPr lang="en-US" altLang="zh-CN" sz="2400" dirty="0">
                <a:solidFill>
                  <a:schemeClr val="tx1"/>
                </a:solidFill>
              </a:rPr>
              <a:t>re</a:t>
            </a:r>
            <a:r>
              <a:rPr lang="zh-CN" altLang="en-US" sz="2400" dirty="0">
                <a:solidFill>
                  <a:schemeClr val="tx1"/>
                </a:solidFill>
              </a:rPr>
              <a:t>匹配的子串</a:t>
            </a:r>
            <a:endParaRPr lang="en-US" altLang="zh-CN" sz="2400" dirty="0">
              <a:solidFill>
                <a:schemeClr val="tx1"/>
              </a:solidFill>
            </a:endParaRPr>
          </a:p>
          <a:p>
            <a:pPr lvl="2"/>
            <a:r>
              <a:rPr lang="en-US" altLang="zh-CN" sz="2400" dirty="0">
                <a:solidFill>
                  <a:schemeClr val="tx1"/>
                </a:solidFill>
              </a:rPr>
              <a:t>$1, $2 </a:t>
            </a:r>
            <a:r>
              <a:rPr lang="zh-CN" altLang="en-US" sz="2400" dirty="0">
                <a:solidFill>
                  <a:schemeClr val="tx1"/>
                </a:solidFill>
              </a:rPr>
              <a:t>代表</a:t>
            </a:r>
            <a:r>
              <a:rPr lang="en-US" altLang="zh-CN" sz="2400" dirty="0">
                <a:solidFill>
                  <a:schemeClr val="tx1"/>
                </a:solidFill>
              </a:rPr>
              <a:t>re</a:t>
            </a:r>
            <a:r>
              <a:rPr lang="zh-CN" altLang="en-US" sz="2400" dirty="0">
                <a:solidFill>
                  <a:schemeClr val="tx1"/>
                </a:solidFill>
              </a:rPr>
              <a:t>匹配的第</a:t>
            </a:r>
            <a:r>
              <a:rPr lang="en-US" altLang="zh-CN" sz="2400" dirty="0">
                <a:solidFill>
                  <a:schemeClr val="tx1"/>
                </a:solidFill>
              </a:rPr>
              <a:t>1</a:t>
            </a:r>
            <a:r>
              <a:rPr lang="en-US" altLang="zh-CN" sz="2400" dirty="0"/>
              <a:t>/2</a:t>
            </a:r>
            <a:r>
              <a:rPr lang="zh-CN" altLang="en-US" sz="2400" dirty="0"/>
              <a:t>个</a:t>
            </a:r>
            <a:r>
              <a:rPr lang="zh-CN" altLang="en-US" sz="2400" dirty="0">
                <a:solidFill>
                  <a:schemeClr val="tx1"/>
                </a:solidFill>
              </a:rPr>
              <a:t>分组</a:t>
            </a:r>
            <a:endParaRPr lang="en-US" altLang="zh-CN" sz="2400" dirty="0">
              <a:solidFill>
                <a:schemeClr val="tx1"/>
              </a:solidFill>
            </a:endParaRPr>
          </a:p>
          <a:p>
            <a:endParaRPr lang="en-US" altLang="zh-CN" sz="2400" dirty="0">
              <a:solidFill>
                <a:schemeClr val="tx1"/>
              </a:solidFill>
            </a:endParaRPr>
          </a:p>
          <a:p>
            <a:endParaRPr lang="en-US" altLang="zh-CN" sz="2400" dirty="0">
              <a:solidFill>
                <a:schemeClr val="tx1"/>
              </a:solidFill>
            </a:endParaRPr>
          </a:p>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替换的例子</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54</a:t>
            </a:fld>
            <a:endParaRPr lang="en-US" altLang="zh-CN"/>
          </a:p>
        </p:txBody>
      </p:sp>
      <p:sp>
        <p:nvSpPr>
          <p:cNvPr id="5" name="文本框 4"/>
          <p:cNvSpPr txBox="1"/>
          <p:nvPr/>
        </p:nvSpPr>
        <p:spPr>
          <a:xfrm>
            <a:off x="161126" y="1275808"/>
            <a:ext cx="8453656" cy="5632311"/>
          </a:xfrm>
          <a:prstGeom prst="rect">
            <a:avLst/>
          </a:prstGeom>
          <a:noFill/>
        </p:spPr>
        <p:txBody>
          <a:bodyPr wrap="square" rtlCol="0">
            <a:spAutoFit/>
          </a:bodyPr>
          <a:lstStyle/>
          <a:p>
            <a:r>
              <a:rPr lang="en-US" altLang="zh-CN" sz="2000" b="1" dirty="0">
                <a:latin typeface="Consolas" panose="020B0609020204030204" pitchFamily="49" charset="0"/>
              </a:rPr>
              <a:t>#include &lt;iostream&gt;</a:t>
            </a:r>
          </a:p>
          <a:p>
            <a:r>
              <a:rPr lang="en-US" altLang="zh-CN" sz="2000" b="1" dirty="0">
                <a:latin typeface="Consolas" panose="020B0609020204030204" pitchFamily="49" charset="0"/>
              </a:rPr>
              <a:t>#include &lt;string&gt;</a:t>
            </a:r>
          </a:p>
          <a:p>
            <a:r>
              <a:rPr lang="en-US" altLang="zh-CN" sz="2000" b="1" dirty="0">
                <a:latin typeface="Consolas" panose="020B0609020204030204" pitchFamily="49" charset="0"/>
              </a:rPr>
              <a:t>#include &lt;regex&gt;</a:t>
            </a:r>
          </a:p>
          <a:p>
            <a:r>
              <a:rPr lang="en-US" altLang="zh-CN" sz="2000" b="1" dirty="0">
                <a:latin typeface="Consolas" panose="020B0609020204030204" pitchFamily="49" charset="0"/>
              </a:rPr>
              <a:t>using namespace std;</a:t>
            </a:r>
          </a:p>
          <a:p>
            <a:endParaRPr lang="en-US" altLang="zh-CN" sz="2000" b="1" dirty="0">
              <a:latin typeface="Consolas" panose="020B0609020204030204" pitchFamily="49" charset="0"/>
            </a:endParaRPr>
          </a:p>
          <a:p>
            <a:r>
              <a:rPr lang="en-US" altLang="zh-CN" sz="2000" b="1" dirty="0">
                <a:latin typeface="Consolas" panose="020B0609020204030204" pitchFamily="49" charset="0"/>
              </a:rPr>
              <a:t>int main() {</a:t>
            </a:r>
          </a:p>
          <a:p>
            <a:pPr lvl="1"/>
            <a:r>
              <a:rPr lang="en-US" altLang="zh-CN" sz="2000" b="1" dirty="0">
                <a:latin typeface="Consolas" panose="020B0609020204030204" pitchFamily="49" charset="0"/>
              </a:rPr>
              <a:t>string s("</a:t>
            </a:r>
            <a:r>
              <a:rPr lang="en-GB" altLang="zh-CN" sz="2000" b="1" dirty="0">
                <a:latin typeface="Consolas" panose="020B0609020204030204" pitchFamily="49" charset="0"/>
              </a:rPr>
              <a:t>this subject has a submarine</a:t>
            </a:r>
            <a:r>
              <a:rPr lang="en-US" altLang="zh-CN" sz="2000" b="1" dirty="0">
                <a:latin typeface="Consolas" panose="020B0609020204030204" pitchFamily="49" charset="0"/>
              </a:rPr>
              <a:t>");</a:t>
            </a:r>
          </a:p>
          <a:p>
            <a:pPr lvl="1"/>
            <a:r>
              <a:rPr lang="en-US" altLang="zh-CN" sz="2000" b="1" dirty="0">
                <a:solidFill>
                  <a:srgbClr val="FF0000"/>
                </a:solidFill>
                <a:latin typeface="Consolas" panose="020B0609020204030204" pitchFamily="49" charset="0"/>
              </a:rPr>
              <a:t>regex</a:t>
            </a:r>
            <a:r>
              <a:rPr lang="en-US" altLang="zh-CN" sz="2000" b="1" dirty="0">
                <a:latin typeface="Consolas" panose="020B0609020204030204" pitchFamily="49" charset="0"/>
              </a:rPr>
              <a:t> e(R"((sub)([\S]</a:t>
            </a:r>
            <a:r>
              <a:rPr lang="zh-CN" altLang="en-US" sz="2000" b="1" dirty="0">
                <a:latin typeface="Consolas" panose="020B0609020204030204" pitchFamily="49" charset="0"/>
              </a:rPr>
              <a:t>*</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t>
            </a:r>
            <a:r>
              <a:rPr lang="en-GB" altLang="zh-CN" sz="2000" b="1" dirty="0" err="1">
                <a:solidFill>
                  <a:srgbClr val="00CC00"/>
                </a:solidFill>
                <a:latin typeface="Consolas" panose="020B0609020204030204" pitchFamily="49" charset="0"/>
              </a:rPr>
              <a:t>regex_replace</a:t>
            </a:r>
            <a:r>
              <a:rPr lang="zh-CN" altLang="en-US" sz="2000" b="1" dirty="0">
                <a:solidFill>
                  <a:srgbClr val="00CC00"/>
                </a:solidFill>
                <a:latin typeface="Consolas" panose="020B0609020204030204" pitchFamily="49" charset="0"/>
              </a:rPr>
              <a:t>返回值即为替换后的字符串 </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a:t>
            </a:r>
            <a:r>
              <a:rPr lang="en-GB" altLang="zh-CN" sz="2000" b="1" dirty="0">
                <a:latin typeface="Consolas" panose="020B0609020204030204" pitchFamily="49" charset="0"/>
              </a:rPr>
              <a:t>SUBJECT</a:t>
            </a:r>
            <a:r>
              <a:rPr lang="en-US" altLang="zh-CN" sz="2000" b="1" dirty="0">
                <a:latin typeface="Consolas" panose="020B0609020204030204" pitchFamily="49" charset="0"/>
              </a:rPr>
              <a:t>"</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//$&amp;</a:t>
            </a:r>
            <a:r>
              <a:rPr lang="zh-CN" altLang="en-US" sz="2000" b="1" dirty="0">
                <a:solidFill>
                  <a:srgbClr val="00CC00"/>
                </a:solidFill>
                <a:latin typeface="Consolas" panose="020B0609020204030204" pitchFamily="49" charset="0"/>
              </a:rPr>
              <a:t>表示所有匹配成功的部分，</a:t>
            </a:r>
            <a:r>
              <a:rPr lang="en-US" altLang="zh-CN" sz="2000" b="1" dirty="0">
                <a:solidFill>
                  <a:srgbClr val="00CC00"/>
                </a:solidFill>
                <a:latin typeface="Consolas" panose="020B0609020204030204" pitchFamily="49" charset="0"/>
              </a:rPr>
              <a:t>[$&amp;]</a:t>
            </a:r>
            <a:r>
              <a:rPr lang="zh-CN" altLang="en-US" sz="2000" b="1" dirty="0">
                <a:solidFill>
                  <a:srgbClr val="00CC00"/>
                </a:solidFill>
                <a:latin typeface="Consolas" panose="020B0609020204030204" pitchFamily="49" charset="0"/>
              </a:rPr>
              <a:t>表示将其用</a:t>
            </a:r>
            <a:r>
              <a:rPr lang="en-US" altLang="zh-CN" sz="2000" b="1" dirty="0">
                <a:solidFill>
                  <a:srgbClr val="00CC00"/>
                </a:solidFill>
                <a:latin typeface="Consolas" panose="020B0609020204030204" pitchFamily="49" charset="0"/>
              </a:rPr>
              <a:t>[]</a:t>
            </a:r>
            <a:r>
              <a:rPr lang="zh-CN" altLang="en-US" sz="2000" b="1" dirty="0">
                <a:solidFill>
                  <a:srgbClr val="00CC00"/>
                </a:solidFill>
                <a:latin typeface="Consolas" panose="020B0609020204030204" pitchFamily="49" charset="0"/>
              </a:rPr>
              <a:t>括起来</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"[$&amp;]"</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solidFill>
                  <a:srgbClr val="00CC00"/>
                </a:solidFill>
                <a:latin typeface="Consolas" panose="020B0609020204030204" pitchFamily="49" charset="0"/>
              </a:rPr>
              <a:t>//</a:t>
            </a:r>
            <a:r>
              <a:rPr lang="en-GB" altLang="zh-CN" sz="2000" b="1" dirty="0">
                <a:solidFill>
                  <a:srgbClr val="00CC00"/>
                </a:solidFill>
                <a:latin typeface="Consolas" panose="020B0609020204030204" pitchFamily="49" charset="0"/>
              </a:rPr>
              <a:t>$</a:t>
            </a:r>
            <a:r>
              <a:rPr lang="en-GB" altLang="zh-CN" sz="2000" b="1" dirty="0" err="1">
                <a:solidFill>
                  <a:srgbClr val="00CC00"/>
                </a:solidFill>
                <a:latin typeface="Consolas" panose="020B0609020204030204" pitchFamily="49" charset="0"/>
              </a:rPr>
              <a:t>i</a:t>
            </a:r>
            <a:r>
              <a:rPr lang="zh-CN" altLang="en-US" sz="2000" b="1" dirty="0">
                <a:solidFill>
                  <a:srgbClr val="00CC00"/>
                </a:solidFill>
                <a:latin typeface="Consolas" panose="020B0609020204030204" pitchFamily="49" charset="0"/>
              </a:rPr>
              <a:t>输出</a:t>
            </a:r>
            <a:r>
              <a:rPr lang="en-US" altLang="zh-CN" sz="2000" b="1" dirty="0">
                <a:solidFill>
                  <a:srgbClr val="00CC00"/>
                </a:solidFill>
                <a:latin typeface="Consolas" panose="020B0609020204030204" pitchFamily="49" charset="0"/>
              </a:rPr>
              <a:t>e</a:t>
            </a:r>
            <a:r>
              <a:rPr lang="zh-CN" altLang="en-US" sz="2000" b="1" dirty="0">
                <a:solidFill>
                  <a:srgbClr val="00CC00"/>
                </a:solidFill>
                <a:latin typeface="Consolas" panose="020B0609020204030204" pitchFamily="49" charset="0"/>
              </a:rPr>
              <a:t>中第</a:t>
            </a:r>
            <a:r>
              <a:rPr lang="en-GB" altLang="zh-CN" sz="2000" b="1" dirty="0" err="1">
                <a:solidFill>
                  <a:srgbClr val="00CC00"/>
                </a:solidFill>
                <a:latin typeface="Consolas" panose="020B0609020204030204" pitchFamily="49" charset="0"/>
              </a:rPr>
              <a:t>i</a:t>
            </a:r>
            <a:r>
              <a:rPr lang="zh-CN" altLang="en-US" sz="2000" b="1" dirty="0">
                <a:solidFill>
                  <a:srgbClr val="00CC00"/>
                </a:solidFill>
                <a:latin typeface="Consolas" panose="020B0609020204030204" pitchFamily="49" charset="0"/>
              </a:rPr>
              <a:t>个括号匹配到的值</a:t>
            </a:r>
            <a:endParaRPr lang="en-US" altLang="zh-CN" sz="2000" b="1" dirty="0">
              <a:solidFill>
                <a:srgbClr val="00CC00"/>
              </a:solidFill>
              <a:latin typeface="Consolas" panose="020B0609020204030204" pitchFamily="49" charset="0"/>
            </a:endParaRP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"$1"</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"$2"</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err="1">
                <a:latin typeface="Consolas" panose="020B0609020204030204" pitchFamily="49" charset="0"/>
              </a:rPr>
              <a:t>cout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GB" altLang="zh-CN" sz="2000" b="1" dirty="0" err="1">
                <a:solidFill>
                  <a:srgbClr val="FF0000"/>
                </a:solidFill>
                <a:latin typeface="Consolas" panose="020B0609020204030204" pitchFamily="49" charset="0"/>
              </a:rPr>
              <a:t>regex_replace</a:t>
            </a:r>
            <a:r>
              <a:rPr lang="en-GB" altLang="zh-CN" sz="2000" b="1" dirty="0">
                <a:latin typeface="Consolas" panose="020B0609020204030204" pitchFamily="49" charset="0"/>
              </a:rPr>
              <a:t>(</a:t>
            </a:r>
            <a:r>
              <a:rPr lang="en-US" altLang="zh-CN" sz="2000" b="1" dirty="0">
                <a:latin typeface="Consolas" panose="020B0609020204030204" pitchFamily="49" charset="0"/>
              </a:rPr>
              <a:t>s</a:t>
            </a:r>
            <a:r>
              <a:rPr lang="en-GB" altLang="zh-CN" sz="2000" b="1" dirty="0">
                <a:latin typeface="Consolas" panose="020B0609020204030204" pitchFamily="49" charset="0"/>
              </a:rPr>
              <a:t>,</a:t>
            </a:r>
            <a:r>
              <a:rPr lang="en-US" altLang="zh-CN" sz="2000" b="1" dirty="0">
                <a:latin typeface="Consolas" panose="020B0609020204030204" pitchFamily="49" charset="0"/>
              </a:rPr>
              <a:t>e</a:t>
            </a:r>
            <a:r>
              <a:rPr lang="en-GB" altLang="zh-CN" sz="2000" b="1" dirty="0">
                <a:latin typeface="Consolas" panose="020B0609020204030204" pitchFamily="49" charset="0"/>
              </a:rPr>
              <a:t>,</a:t>
            </a:r>
            <a:r>
              <a:rPr lang="en-US" altLang="zh-CN" sz="2000" b="1" dirty="0">
                <a:latin typeface="Consolas" panose="020B0609020204030204" pitchFamily="49" charset="0"/>
              </a:rPr>
              <a:t>"$1</a:t>
            </a:r>
            <a:r>
              <a:rPr lang="zh-CN" altLang="en-US" sz="2000" b="1" dirty="0">
                <a:latin typeface="Consolas" panose="020B0609020204030204" pitchFamily="49" charset="0"/>
              </a:rPr>
              <a:t> </a:t>
            </a:r>
            <a:r>
              <a:rPr lang="en-US" altLang="zh-CN" sz="2000" b="1" dirty="0">
                <a:latin typeface="Consolas" panose="020B0609020204030204" pitchFamily="49" charset="0"/>
              </a:rPr>
              <a:t>and</a:t>
            </a:r>
            <a:r>
              <a:rPr lang="zh-CN" altLang="en-US" sz="2000" b="1" dirty="0">
                <a:latin typeface="Consolas" panose="020B0609020204030204" pitchFamily="49" charset="0"/>
              </a:rPr>
              <a:t> </a:t>
            </a:r>
            <a:r>
              <a:rPr lang="en-US" altLang="zh-CN" sz="2000" b="1" dirty="0">
                <a:latin typeface="Consolas" panose="020B0609020204030204" pitchFamily="49" charset="0"/>
              </a:rPr>
              <a:t>[$2]"</a:t>
            </a:r>
            <a:r>
              <a:rPr lang="en-GB" altLang="zh-CN" sz="2000" b="1" dirty="0">
                <a:latin typeface="Consolas" panose="020B0609020204030204" pitchFamily="49" charset="0"/>
              </a:rPr>
              <a:t>)</a:t>
            </a:r>
            <a:r>
              <a:rPr lang="zh-CN" altLang="en-US" sz="2000" b="1" dirty="0">
                <a:latin typeface="Consolas" panose="020B0609020204030204" pitchFamily="49" charset="0"/>
              </a:rPr>
              <a:t> </a:t>
            </a:r>
            <a:r>
              <a:rPr lang="en-US" altLang="zh-CN" sz="2000" b="1" dirty="0">
                <a:latin typeface="Consolas" panose="020B0609020204030204" pitchFamily="49" charset="0"/>
              </a:rPr>
              <a:t>&lt;&lt;</a:t>
            </a:r>
            <a:r>
              <a:rPr lang="zh-CN" altLang="en-US" sz="2000" b="1" dirty="0">
                <a:latin typeface="Consolas" panose="020B0609020204030204" pitchFamily="49" charset="0"/>
              </a:rPr>
              <a:t> </a:t>
            </a:r>
            <a:r>
              <a:rPr lang="en-US" altLang="zh-CN" sz="2000" b="1" dirty="0" err="1">
                <a:latin typeface="Consolas" panose="020B0609020204030204" pitchFamily="49" charset="0"/>
              </a:rPr>
              <a:t>endl</a:t>
            </a:r>
            <a:r>
              <a:rPr lang="en-US" altLang="zh-CN" sz="2000" b="1" dirty="0">
                <a:latin typeface="Consolas" panose="020B0609020204030204" pitchFamily="49" charset="0"/>
              </a:rPr>
              <a:t>;</a:t>
            </a:r>
          </a:p>
          <a:p>
            <a:pPr lvl="1"/>
            <a:r>
              <a:rPr lang="en-US" altLang="zh-CN" sz="2000" b="1" dirty="0">
                <a:latin typeface="Consolas" panose="020B0609020204030204" pitchFamily="49" charset="0"/>
              </a:rPr>
              <a:t>return 0;</a:t>
            </a:r>
          </a:p>
          <a:p>
            <a:r>
              <a:rPr lang="en-US" altLang="zh-CN" sz="2000" b="1" dirty="0">
                <a:latin typeface="Consolas" panose="020B0609020204030204" pitchFamily="49" charset="0"/>
              </a:rPr>
              <a:t>}</a:t>
            </a:r>
          </a:p>
        </p:txBody>
      </p:sp>
      <p:sp>
        <p:nvSpPr>
          <p:cNvPr id="3" name="矩形 2"/>
          <p:cNvSpPr/>
          <p:nvPr/>
        </p:nvSpPr>
        <p:spPr>
          <a:xfrm>
            <a:off x="3635896" y="451880"/>
            <a:ext cx="5831482" cy="1754326"/>
          </a:xfrm>
          <a:prstGeom prst="rect">
            <a:avLst/>
          </a:prstGeom>
        </p:spPr>
        <p:txBody>
          <a:bodyPr wrap="square">
            <a:spAutoFit/>
          </a:bodyPr>
          <a:lstStyle/>
          <a:p>
            <a:r>
              <a:rPr lang="zh-CN" altLang="en-US" b="1" dirty="0">
                <a:solidFill>
                  <a:srgbClr val="00CC00"/>
                </a:solidFill>
                <a:latin typeface="Consolas" panose="020B0609020204030204" pitchFamily="49" charset="0"/>
              </a:rPr>
              <a:t>输出：</a:t>
            </a:r>
            <a:endParaRPr lang="en-US" altLang="zh-CN" b="1" dirty="0">
              <a:solidFill>
                <a:srgbClr val="00CC00"/>
              </a:solidFill>
              <a:latin typeface="Consolas" panose="020B0609020204030204" pitchFamily="49" charset="0"/>
            </a:endParaRPr>
          </a:p>
          <a:p>
            <a:r>
              <a:rPr lang="en-GB" altLang="zh-CN" b="1" dirty="0">
                <a:solidFill>
                  <a:srgbClr val="00CC00"/>
                </a:solidFill>
                <a:latin typeface="Consolas" panose="020B0609020204030204" pitchFamily="49" charset="0"/>
              </a:rPr>
              <a:t>this SUBJECT has a SUBJECT</a:t>
            </a:r>
          </a:p>
          <a:p>
            <a:r>
              <a:rPr lang="en-GB" altLang="zh-CN" b="1" dirty="0">
                <a:solidFill>
                  <a:srgbClr val="00CC00"/>
                </a:solidFill>
                <a:latin typeface="Consolas" panose="020B0609020204030204" pitchFamily="49" charset="0"/>
              </a:rPr>
              <a:t>this [subject] has a [submarine]</a:t>
            </a:r>
          </a:p>
          <a:p>
            <a:r>
              <a:rPr lang="en-GB" altLang="zh-CN" b="1" dirty="0">
                <a:solidFill>
                  <a:srgbClr val="00CC00"/>
                </a:solidFill>
                <a:latin typeface="Consolas" panose="020B0609020204030204" pitchFamily="49" charset="0"/>
              </a:rPr>
              <a:t>this sub has a sub</a:t>
            </a:r>
          </a:p>
          <a:p>
            <a:r>
              <a:rPr lang="en-US" altLang="zh-CN" b="1" dirty="0">
                <a:solidFill>
                  <a:srgbClr val="00CC00"/>
                </a:solidFill>
                <a:latin typeface="Consolas" panose="020B0609020204030204" pitchFamily="49" charset="0"/>
              </a:rPr>
              <a:t>this</a:t>
            </a:r>
            <a:r>
              <a:rPr lang="zh-CN" altLang="en-US" b="1" dirty="0">
                <a:solidFill>
                  <a:srgbClr val="00CC00"/>
                </a:solidFill>
                <a:latin typeface="Consolas" panose="020B0609020204030204" pitchFamily="49" charset="0"/>
              </a:rPr>
              <a:t> </a:t>
            </a:r>
            <a:r>
              <a:rPr lang="en-US" altLang="zh-CN" b="1" dirty="0" err="1">
                <a:solidFill>
                  <a:srgbClr val="00CC00"/>
                </a:solidFill>
                <a:latin typeface="Consolas" panose="020B0609020204030204" pitchFamily="49" charset="0"/>
              </a:rPr>
              <a:t>ject</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has</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a</a:t>
            </a:r>
            <a:r>
              <a:rPr lang="zh-CN" altLang="en-US" b="1" dirty="0">
                <a:solidFill>
                  <a:srgbClr val="00CC00"/>
                </a:solidFill>
                <a:latin typeface="Consolas" panose="020B0609020204030204" pitchFamily="49" charset="0"/>
              </a:rPr>
              <a:t> </a:t>
            </a:r>
            <a:r>
              <a:rPr lang="en-US" altLang="zh-CN" b="1" dirty="0">
                <a:solidFill>
                  <a:srgbClr val="00CC00"/>
                </a:solidFill>
                <a:latin typeface="Consolas" panose="020B0609020204030204" pitchFamily="49" charset="0"/>
              </a:rPr>
              <a:t>marine</a:t>
            </a:r>
            <a:endParaRPr lang="en-GB" altLang="zh-CN" b="1" dirty="0">
              <a:solidFill>
                <a:srgbClr val="00CC00"/>
              </a:solidFill>
              <a:latin typeface="Consolas" panose="020B0609020204030204" pitchFamily="49" charset="0"/>
            </a:endParaRPr>
          </a:p>
          <a:p>
            <a:r>
              <a:rPr lang="en-GB" altLang="zh-CN" b="1" dirty="0">
                <a:solidFill>
                  <a:srgbClr val="00CC00"/>
                </a:solidFill>
                <a:latin typeface="Consolas" panose="020B0609020204030204" pitchFamily="49" charset="0"/>
              </a:rPr>
              <a:t>this sub and [</a:t>
            </a:r>
            <a:r>
              <a:rPr lang="en-GB" altLang="zh-CN" b="1" dirty="0" err="1">
                <a:solidFill>
                  <a:srgbClr val="00CC00"/>
                </a:solidFill>
                <a:latin typeface="Consolas" panose="020B0609020204030204" pitchFamily="49" charset="0"/>
              </a:rPr>
              <a:t>ject</a:t>
            </a:r>
            <a:r>
              <a:rPr lang="en-GB" altLang="zh-CN" b="1" dirty="0">
                <a:solidFill>
                  <a:srgbClr val="00CC00"/>
                </a:solidFill>
                <a:latin typeface="Consolas" panose="020B0609020204030204" pitchFamily="49" charset="0"/>
              </a:rPr>
              <a:t>] has a sub and [marine]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55</a:t>
            </a:fld>
            <a:endParaRPr lang="en-US" altLang="zh-CN"/>
          </a:p>
        </p:txBody>
      </p:sp>
      <p:sp>
        <p:nvSpPr>
          <p:cNvPr id="4" name="内容占位符 2"/>
          <p:cNvSpPr txBox="1"/>
          <p:nvPr/>
        </p:nvSpPr>
        <p:spPr>
          <a:xfrm>
            <a:off x="228092" y="1212983"/>
            <a:ext cx="8915908" cy="3292475"/>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从多个同学的自我介绍中分别提取以下信息：名字、出生年月、电话号码、邮箱。这些自我介绍满足以下特点：</a:t>
            </a:r>
            <a:endParaRPr lang="en-US" altLang="zh-CN" sz="2400" dirty="0"/>
          </a:p>
          <a:p>
            <a:pPr marL="914400" lvl="1" indent="-457200"/>
            <a:r>
              <a:rPr lang="zh-CN" altLang="en-US" dirty="0"/>
              <a:t>姓名：大家都会以“</a:t>
            </a:r>
            <a:r>
              <a:rPr lang="en-GB" altLang="zh-CN" dirty="0"/>
              <a:t>I am xxx.”</a:t>
            </a:r>
            <a:r>
              <a:rPr lang="zh-CN" altLang="en-US" dirty="0"/>
              <a:t>或者“</a:t>
            </a:r>
            <a:r>
              <a:rPr lang="en-GB" altLang="zh-CN" dirty="0"/>
              <a:t>My name is xxx.”</a:t>
            </a:r>
            <a:r>
              <a:rPr lang="zh-CN" altLang="en-US" dirty="0"/>
              <a:t>的语句开头。</a:t>
            </a:r>
            <a:endParaRPr lang="en-US" altLang="zh-CN" dirty="0"/>
          </a:p>
          <a:p>
            <a:pPr marL="914400" lvl="1" indent="-457200"/>
            <a:r>
              <a:rPr lang="zh-CN" altLang="en-US" dirty="0"/>
              <a:t>出生日期：</a:t>
            </a:r>
            <a:r>
              <a:rPr lang="en-GB" altLang="zh-CN" dirty="0" err="1"/>
              <a:t>yyyy</a:t>
            </a:r>
            <a:r>
              <a:rPr lang="en-GB" altLang="zh-CN" dirty="0"/>
              <a:t>-mm-dd</a:t>
            </a:r>
            <a:r>
              <a:rPr lang="zh-CN" altLang="en-GB" dirty="0"/>
              <a:t>、</a:t>
            </a:r>
            <a:r>
              <a:rPr lang="en-GB" altLang="zh-CN" dirty="0"/>
              <a:t>yyyy.mm.dd</a:t>
            </a:r>
            <a:r>
              <a:rPr lang="zh-CN" altLang="en-GB" dirty="0"/>
              <a:t>。</a:t>
            </a:r>
            <a:endParaRPr lang="en-US" altLang="zh-CN" dirty="0"/>
          </a:p>
          <a:p>
            <a:pPr marL="914400" lvl="1" indent="-457200"/>
            <a:r>
              <a:rPr lang="zh-CN" altLang="en-US" dirty="0"/>
              <a:t>电话：</a:t>
            </a:r>
            <a:r>
              <a:rPr lang="en-US" altLang="zh-CN" dirty="0"/>
              <a:t>11</a:t>
            </a:r>
            <a:r>
              <a:rPr lang="zh-CN" altLang="en-US" dirty="0"/>
              <a:t>位数字，不以</a:t>
            </a:r>
            <a:r>
              <a:rPr lang="en-US" altLang="zh-CN" dirty="0"/>
              <a:t>0</a:t>
            </a:r>
            <a:r>
              <a:rPr lang="zh-CN" altLang="en-US" dirty="0"/>
              <a:t>开头。</a:t>
            </a:r>
            <a:endParaRPr lang="en-US" altLang="zh-CN" dirty="0"/>
          </a:p>
          <a:p>
            <a:pPr marL="914400" lvl="1" indent="-457200"/>
            <a:r>
              <a:rPr lang="zh-CN" altLang="en-US" dirty="0"/>
              <a:t>邮箱：由数字、字母、</a:t>
            </a:r>
            <a:r>
              <a:rPr lang="en-US" altLang="zh-CN" dirty="0"/>
              <a:t>@</a:t>
            </a:r>
            <a:r>
              <a:rPr lang="zh-CN" altLang="en-US" dirty="0"/>
              <a:t>、</a:t>
            </a:r>
            <a:r>
              <a:rPr lang="en-US" altLang="zh-CN" dirty="0"/>
              <a:t>. </a:t>
            </a:r>
            <a:r>
              <a:rPr lang="zh-CN" altLang="en-US" dirty="0"/>
              <a:t>组成，不含其它字符。介绍中只会包含一个邮箱。</a:t>
            </a:r>
          </a:p>
          <a:p>
            <a:endParaRPr lang="zh-CN" altLang="en-US" sz="2400" dirty="0"/>
          </a:p>
          <a:p>
            <a:pPr defTabSz="914400" eaLnBrk="1" hangingPunct="1"/>
            <a:endParaRPr lang="zh-CN" altLang="en-US" b="1" dirty="0"/>
          </a:p>
        </p:txBody>
      </p:sp>
      <p:sp>
        <p:nvSpPr>
          <p:cNvPr id="7" name="矩形 6"/>
          <p:cNvSpPr/>
          <p:nvPr/>
        </p:nvSpPr>
        <p:spPr>
          <a:xfrm>
            <a:off x="611560" y="4828238"/>
            <a:ext cx="8352928" cy="1200329"/>
          </a:xfrm>
          <a:prstGeom prst="rect">
            <a:avLst/>
          </a:prstGeom>
        </p:spPr>
        <p:txBody>
          <a:bodyPr wrap="square">
            <a:spAutoFit/>
          </a:bodyPr>
          <a:lstStyle/>
          <a:p>
            <a:r>
              <a:rPr lang="en-GB" altLang="zh-CN" sz="2400" dirty="0">
                <a:latin typeface="Consolas" panose="020B0609020204030204" pitchFamily="49" charset="0"/>
                <a:ea typeface="华文楷体" panose="02010600040101010101" pitchFamily="2" charset="-122"/>
              </a:rPr>
              <a:t>I am </a:t>
            </a:r>
            <a:r>
              <a:rPr lang="en-GB" altLang="zh-CN" sz="2400" b="1" dirty="0" err="1">
                <a:solidFill>
                  <a:srgbClr val="C00000"/>
                </a:solidFill>
                <a:latin typeface="Consolas" panose="020B0609020204030204" pitchFamily="49" charset="0"/>
                <a:ea typeface="华文楷体" panose="02010600040101010101" pitchFamily="2" charset="-122"/>
              </a:rPr>
              <a:t>zhangshuaishuai</a:t>
            </a:r>
            <a:r>
              <a:rPr lang="en-GB" altLang="zh-CN" sz="2400" dirty="0">
                <a:latin typeface="Consolas" panose="020B0609020204030204" pitchFamily="49" charset="0"/>
                <a:ea typeface="华文楷体" panose="02010600040101010101" pitchFamily="2" charset="-122"/>
              </a:rPr>
              <a:t>. I was born on </a:t>
            </a:r>
            <a:r>
              <a:rPr lang="en-GB" altLang="zh-CN" sz="2400" b="1" dirty="0">
                <a:solidFill>
                  <a:srgbClr val="C00000"/>
                </a:solidFill>
                <a:latin typeface="Consolas" panose="020B0609020204030204" pitchFamily="49" charset="0"/>
                <a:ea typeface="华文楷体" panose="02010600040101010101" pitchFamily="2" charset="-122"/>
              </a:rPr>
              <a:t>2000.10.</a:t>
            </a:r>
            <a:r>
              <a:rPr lang="en-US" altLang="zh-CN" sz="2400" b="1" dirty="0">
                <a:solidFill>
                  <a:srgbClr val="C00000"/>
                </a:solidFill>
                <a:latin typeface="Consolas" panose="020B0609020204030204" pitchFamily="49" charset="0"/>
                <a:ea typeface="华文楷体" panose="02010600040101010101" pitchFamily="2" charset="-122"/>
              </a:rPr>
              <a:t>2</a:t>
            </a:r>
            <a:r>
              <a:rPr lang="en-GB" altLang="zh-CN" sz="2400" dirty="0">
                <a:latin typeface="Consolas" panose="020B0609020204030204" pitchFamily="49" charset="0"/>
                <a:ea typeface="华文楷体" panose="02010600040101010101" pitchFamily="2" charset="-122"/>
              </a:rPr>
              <a:t>. My phone number is </a:t>
            </a:r>
            <a:r>
              <a:rPr lang="en-GB" altLang="zh-CN" sz="2400" b="1" dirty="0">
                <a:solidFill>
                  <a:srgbClr val="C00000"/>
                </a:solidFill>
                <a:latin typeface="Consolas" panose="020B0609020204030204" pitchFamily="49" charset="0"/>
                <a:ea typeface="华文楷体" panose="02010600040101010101" pitchFamily="2" charset="-122"/>
              </a:rPr>
              <a:t>18866667777</a:t>
            </a:r>
            <a:r>
              <a:rPr lang="en-GB" altLang="zh-CN" sz="2400" dirty="0">
                <a:latin typeface="Consolas" panose="020B0609020204030204" pitchFamily="49" charset="0"/>
                <a:ea typeface="华文楷体" panose="02010600040101010101" pitchFamily="2" charset="-122"/>
              </a:rPr>
              <a:t> and you can also reach me by my email:</a:t>
            </a:r>
            <a:r>
              <a:rPr lang="zh-CN" altLang="en-US" sz="2400" dirty="0">
                <a:latin typeface="Consolas" panose="020B0609020204030204" pitchFamily="49" charset="0"/>
                <a:ea typeface="华文楷体" panose="02010600040101010101" pitchFamily="2" charset="-122"/>
              </a:rPr>
              <a:t> </a:t>
            </a:r>
            <a:r>
              <a:rPr lang="en-GB" altLang="zh-CN" sz="2400" b="1" dirty="0" err="1">
                <a:solidFill>
                  <a:srgbClr val="C00000"/>
                </a:solidFill>
                <a:latin typeface="Consolas" panose="020B0609020204030204" pitchFamily="49" charset="0"/>
                <a:ea typeface="华文楷体" panose="02010600040101010101" pitchFamily="2" charset="-122"/>
              </a:rPr>
              <a:t>zhangss</a:t>
            </a:r>
            <a:r>
              <a:rPr lang="en-US" altLang="zh-CN" sz="2400" b="1" dirty="0">
                <a:solidFill>
                  <a:srgbClr val="C00000"/>
                </a:solidFill>
                <a:latin typeface="Consolas" panose="020B0609020204030204" pitchFamily="49" charset="0"/>
                <a:ea typeface="华文楷体" panose="02010600040101010101" pitchFamily="2" charset="-122"/>
              </a:rPr>
              <a:t>@tsinghua.edu.cn</a:t>
            </a:r>
            <a:endParaRPr lang="en-GB" altLang="zh-CN" sz="2400" dirty="0">
              <a:latin typeface="Consolas" panose="020B0609020204030204" pitchFamily="49" charset="0"/>
              <a:ea typeface="华文楷体" panose="02010600040101010101" pitchFamily="2" charset="-122"/>
            </a:endParaRPr>
          </a:p>
        </p:txBody>
      </p:sp>
      <p:sp>
        <p:nvSpPr>
          <p:cNvPr id="8" name="标题 1"/>
          <p:cNvSpPr txBox="1"/>
          <p:nvPr/>
        </p:nvSpPr>
        <p:spPr>
          <a:xfrm>
            <a:off x="251520" y="136525"/>
            <a:ext cx="7886700" cy="1325563"/>
          </a:xfrm>
          <a:prstGeom prst="rect">
            <a:avLst/>
          </a:prstGeom>
        </p:spPr>
        <p:txBody>
          <a:bodyPr/>
          <a:lstStyle>
            <a:lvl1pPr algn="l" rtl="0" fontAlgn="base">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eaLnBrk="1" hangingPunct="1"/>
            <a:r>
              <a:rPr lang="zh-CN" altLang="en-US" dirty="0"/>
              <a:t>例题：学生信息整理</a:t>
            </a:r>
          </a:p>
        </p:txBody>
      </p:sp>
      <p:sp>
        <p:nvSpPr>
          <p:cNvPr id="3" name="文本框 2"/>
          <p:cNvSpPr txBox="1"/>
          <p:nvPr/>
        </p:nvSpPr>
        <p:spPr>
          <a:xfrm>
            <a:off x="395536" y="4305018"/>
            <a:ext cx="1620957" cy="523220"/>
          </a:xfrm>
          <a:prstGeom prst="rect">
            <a:avLst/>
          </a:prstGeom>
          <a:noFill/>
        </p:spPr>
        <p:txBody>
          <a:bodyPr wrap="none" rtlCol="0">
            <a:spAutoFit/>
          </a:bodyPr>
          <a:lstStyle/>
          <a:p>
            <a:r>
              <a:rPr lang="zh-CN" altLang="en-US" sz="2800" b="1" dirty="0"/>
              <a:t>样例输入</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56</a:t>
            </a:fld>
            <a:endParaRPr lang="en-US" altLang="zh-CN"/>
          </a:p>
        </p:txBody>
      </p:sp>
      <p:sp>
        <p:nvSpPr>
          <p:cNvPr id="5" name="矩形 4"/>
          <p:cNvSpPr/>
          <p:nvPr/>
        </p:nvSpPr>
        <p:spPr>
          <a:xfrm>
            <a:off x="323528" y="165834"/>
            <a:ext cx="10441160" cy="6555641"/>
          </a:xfrm>
          <a:prstGeom prst="rect">
            <a:avLst/>
          </a:prstGeom>
        </p:spPr>
        <p:txBody>
          <a:bodyPr wrap="square">
            <a:spAutoFit/>
          </a:bodyPr>
          <a:lstStyle/>
          <a:p>
            <a:r>
              <a:rPr lang="en-GB" altLang="zh-CN" sz="2000" dirty="0">
                <a:solidFill>
                  <a:srgbClr val="C00000"/>
                </a:solidFill>
                <a:latin typeface="Consolas" panose="020B0609020204030204" pitchFamily="49" charset="0"/>
                <a:ea typeface="微软雅黑" panose="020B0503020204020204" pitchFamily="34" charset="-122"/>
              </a:rPr>
              <a:t>void</a:t>
            </a:r>
            <a:r>
              <a:rPr lang="en-GB" altLang="zh-CN" sz="2000" dirty="0">
                <a:solidFill>
                  <a:srgbClr val="000000"/>
                </a:solidFill>
                <a:latin typeface="Consolas" panose="020B0609020204030204" pitchFamily="49" charset="0"/>
                <a:ea typeface="微软雅黑" panose="020B0503020204020204" pitchFamily="34" charset="-122"/>
              </a:rPr>
              <a:t> extract(</a:t>
            </a:r>
            <a:r>
              <a:rPr lang="en-GB" altLang="zh-CN" sz="2000" dirty="0">
                <a:solidFill>
                  <a:srgbClr val="C00000"/>
                </a:solidFill>
                <a:latin typeface="Consolas" panose="020B0609020204030204" pitchFamily="49" charset="0"/>
                <a:ea typeface="微软雅黑" panose="020B0503020204020204" pitchFamily="34" charset="-122"/>
              </a:rPr>
              <a:t>string</a:t>
            </a:r>
            <a:r>
              <a:rPr lang="en-GB" altLang="zh-CN" sz="2000" dirty="0">
                <a:solidFill>
                  <a:srgbClr val="000000"/>
                </a:solidFill>
                <a:latin typeface="Consolas" panose="020B0609020204030204" pitchFamily="49" charset="0"/>
                <a:ea typeface="微软雅黑" panose="020B0503020204020204" pitchFamily="34" charset="-122"/>
              </a:rPr>
              <a:t> input) {</a:t>
            </a:r>
          </a:p>
          <a:p>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smatch</a:t>
            </a:r>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get_name(R"</a:t>
            </a:r>
            <a:r>
              <a:rPr lang="en-GB" altLang="zh-CN" sz="2000" dirty="0">
                <a:solidFill>
                  <a:srgbClr val="C00000"/>
                </a:solidFill>
                <a:latin typeface="Consolas" panose="020B0609020204030204" pitchFamily="49" charset="0"/>
                <a:ea typeface="微软雅黑" panose="020B0503020204020204" pitchFamily="34" charset="-122"/>
              </a:rPr>
              <a:t>((My name is |I am )(\w+)\.)</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get_date(R"</a:t>
            </a:r>
            <a:r>
              <a:rPr lang="en-GB" altLang="zh-CN" sz="2000" dirty="0">
                <a:solidFill>
                  <a:srgbClr val="C00000"/>
                </a:solidFill>
                <a:latin typeface="Consolas" panose="020B0609020204030204" pitchFamily="49" charset="0"/>
                <a:ea typeface="微软雅黑" panose="020B0503020204020204" pitchFamily="34" charset="-122"/>
              </a:rPr>
              <a:t>((\d{4})[\.-](\d{1,2})[\.-](\d{1,2}))</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get_mobile(R"</a:t>
            </a:r>
            <a:r>
              <a:rPr lang="en-GB" altLang="zh-CN" sz="2000" dirty="0">
                <a:solidFill>
                  <a:srgbClr val="C00000"/>
                </a:solidFill>
                <a:latin typeface="Consolas" panose="020B0609020204030204" pitchFamily="49" charset="0"/>
                <a:ea typeface="微软雅黑" panose="020B0503020204020204" pitchFamily="34" charset="-122"/>
              </a:rPr>
              <a:t>([1-9]\d{10})</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regex get_email(R"</a:t>
            </a:r>
            <a:r>
              <a:rPr lang="en-US" altLang="zh-CN" sz="2000" dirty="0">
                <a:solidFill>
                  <a:srgbClr val="C00000"/>
                </a:solidFill>
                <a:latin typeface="Consolas" panose="020B0609020204030204" pitchFamily="49" charset="0"/>
                <a:ea typeface="微软雅黑" panose="020B0503020204020204" pitchFamily="34" charset="-122"/>
              </a:rPr>
              <a:t>([\w]+@(\w+\.)+\w+)</a:t>
            </a:r>
            <a:r>
              <a:rPr lang="en-GB" altLang="zh-CN" sz="2000" dirty="0">
                <a:solidFill>
                  <a:srgbClr val="000000"/>
                </a:solidFill>
                <a:latin typeface="Consolas" panose="020B0609020204030204" pitchFamily="49" charset="0"/>
                <a:ea typeface="微软雅黑" panose="020B0503020204020204" pitchFamily="34" charset="-122"/>
              </a:rPr>
              <a:t>");</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a:t>
            </a:r>
          </a:p>
          <a:p>
            <a:r>
              <a:rPr lang="en-GB" altLang="zh-CN" sz="2000" dirty="0">
                <a:solidFill>
                  <a:srgbClr val="000000"/>
                </a:solidFill>
                <a:latin typeface="Consolas" panose="020B0609020204030204" pitchFamily="49" charset="0"/>
                <a:ea typeface="微软雅黑" panose="020B0503020204020204" pitchFamily="34" charset="-122"/>
              </a:rPr>
              <a:t>	if (std::regex_search(input, sm, get_name))</a:t>
            </a:r>
          </a:p>
          <a:p>
            <a:r>
              <a:rPr lang="en-GB" altLang="zh-CN" sz="2000" dirty="0">
                <a:solidFill>
                  <a:srgbClr val="000000"/>
                </a:solidFill>
                <a:latin typeface="Consolas" panose="020B0609020204030204" pitchFamily="49" charset="0"/>
                <a:ea typeface="微软雅黑" panose="020B0503020204020204" pitchFamily="34" charset="-122"/>
              </a:rPr>
              <a:t>		cout &lt;&lt; sm[2] &lt;&lt; </a:t>
            </a:r>
            <a:r>
              <a:rPr lang="en-US" altLang="zh-CN" sz="2000" dirty="0" err="1">
                <a:solidFill>
                  <a:srgbClr val="000000"/>
                </a:solidFill>
                <a:latin typeface="Consolas" panose="020B0609020204030204" pitchFamily="49" charset="0"/>
                <a:ea typeface="微软雅黑" panose="020B0503020204020204" pitchFamily="34" charset="-122"/>
              </a:rPr>
              <a:t>endl</a:t>
            </a:r>
            <a:r>
              <a:rPr lang="en-GB" altLang="zh-CN" sz="2000" dirty="0">
                <a:solidFill>
                  <a:srgbClr val="000000"/>
                </a:solidFill>
                <a:latin typeface="Consolas" panose="020B0609020204030204" pitchFamily="49" charset="0"/>
                <a:ea typeface="微软雅黑" panose="020B0503020204020204" pitchFamily="34" charset="-122"/>
              </a:rPr>
              <a:t>;</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int date[3] = {0};</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(regex_search(input, sm, get_date)){</a:t>
            </a:r>
          </a:p>
          <a:p>
            <a:r>
              <a:rPr lang="en-GB" altLang="zh-CN" sz="2000" dirty="0">
                <a:solidFill>
                  <a:srgbClr val="000000"/>
                </a:solidFill>
                <a:latin typeface="Consolas" panose="020B0609020204030204" pitchFamily="49" charset="0"/>
                <a:ea typeface="微软雅黑" panose="020B0503020204020204" pitchFamily="34" charset="-122"/>
              </a:rPr>
              <a:t>		for (int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 1;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&lt;= 3; </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date[</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 - 1] = </a:t>
            </a:r>
            <a:r>
              <a:rPr lang="en-GB" altLang="zh-CN" sz="2000" dirty="0" err="1">
                <a:solidFill>
                  <a:srgbClr val="000000"/>
                </a:solidFill>
                <a:latin typeface="Consolas" panose="020B0609020204030204" pitchFamily="49" charset="0"/>
                <a:ea typeface="微软雅黑" panose="020B0503020204020204" pitchFamily="34" charset="-122"/>
              </a:rPr>
              <a:t>stoi</a:t>
            </a:r>
            <a:r>
              <a:rPr lang="en-GB" altLang="zh-CN" sz="2000" dirty="0">
                <a:solidFill>
                  <a:srgbClr val="000000"/>
                </a:solidFill>
                <a:latin typeface="Consolas" panose="020B0609020204030204" pitchFamily="49" charset="0"/>
                <a:ea typeface="微软雅黑" panose="020B0503020204020204" pitchFamily="34" charset="-122"/>
              </a:rPr>
              <a:t>(</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a:t>
            </a:r>
            <a:r>
              <a:rPr lang="en-GB" altLang="zh-CN" sz="2000" dirty="0" err="1">
                <a:solidFill>
                  <a:srgbClr val="000000"/>
                </a:solidFill>
                <a:latin typeface="Consolas" panose="020B0609020204030204" pitchFamily="49" charset="0"/>
                <a:ea typeface="微软雅黑" panose="020B0503020204020204" pitchFamily="34" charset="-122"/>
              </a:rPr>
              <a:t>i</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cout &lt;&lt; date[0] &lt;&lt; "." &lt;&lt; date[1] &lt;&lt; "." &lt;&lt; </a:t>
            </a:r>
          </a:p>
          <a:p>
            <a:r>
              <a:rPr lang="en-GB" altLang="zh-CN" sz="2000" dirty="0">
                <a:solidFill>
                  <a:srgbClr val="000000"/>
                </a:solidFill>
                <a:latin typeface="Consolas" panose="020B0609020204030204" pitchFamily="49" charset="0"/>
                <a:ea typeface="微软雅黑" panose="020B0503020204020204" pitchFamily="34" charset="-122"/>
              </a:rPr>
              <a:t>					date[2] &lt;&lt;endl;</a:t>
            </a:r>
          </a:p>
          <a:p>
            <a:r>
              <a:rPr lang="en-GB" altLang="zh-CN" sz="2000" dirty="0">
                <a:solidFill>
                  <a:srgbClr val="000000"/>
                </a:solidFill>
                <a:latin typeface="Consolas" panose="020B0609020204030204" pitchFamily="49" charset="0"/>
                <a:ea typeface="微软雅黑" panose="020B0503020204020204" pitchFamily="34" charset="-122"/>
              </a:rPr>
              <a:t>	}</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a:t>
            </a:r>
            <a:r>
              <a:rPr lang="en-GB" altLang="zh-CN" sz="2000" dirty="0" err="1">
                <a:solidFill>
                  <a:srgbClr val="000000"/>
                </a:solidFill>
                <a:latin typeface="Consolas" panose="020B0609020204030204" pitchFamily="49" charset="0"/>
                <a:ea typeface="微软雅黑" panose="020B0503020204020204" pitchFamily="34" charset="-122"/>
              </a:rPr>
              <a:t>regex_search</a:t>
            </a:r>
            <a:r>
              <a:rPr lang="en-GB" altLang="zh-CN" sz="2000" dirty="0">
                <a:solidFill>
                  <a:srgbClr val="000000"/>
                </a:solidFill>
                <a:latin typeface="Consolas" panose="020B0609020204030204" pitchFamily="49" charset="0"/>
                <a:ea typeface="微软雅黑" panose="020B0503020204020204" pitchFamily="34" charset="-122"/>
              </a:rPr>
              <a:t>(input, </a:t>
            </a:r>
            <a:r>
              <a:rPr lang="en-GB" altLang="zh-CN" sz="2000" dirty="0" err="1">
                <a:solidFill>
                  <a:srgbClr val="000000"/>
                </a:solidFill>
                <a:latin typeface="Consolas" panose="020B0609020204030204" pitchFamily="49" charset="0"/>
                <a:ea typeface="微软雅黑" panose="020B0503020204020204" pitchFamily="34" charset="-122"/>
              </a:rPr>
              <a:t>sm</a:t>
            </a:r>
            <a:r>
              <a:rPr lang="en-GB" altLang="zh-CN" sz="2000" dirty="0">
                <a:solidFill>
                  <a:srgbClr val="000000"/>
                </a:solidFill>
                <a:latin typeface="Consolas" panose="020B0609020204030204" pitchFamily="49" charset="0"/>
                <a:ea typeface="微软雅黑" panose="020B0503020204020204" pitchFamily="34" charset="-122"/>
              </a:rPr>
              <a:t>, </a:t>
            </a:r>
            <a:r>
              <a:rPr lang="en-GB" altLang="zh-CN" sz="2000" dirty="0" err="1">
                <a:solidFill>
                  <a:srgbClr val="000000"/>
                </a:solidFill>
                <a:latin typeface="Consolas" panose="020B0609020204030204" pitchFamily="49" charset="0"/>
                <a:ea typeface="微软雅黑" panose="020B0503020204020204" pitchFamily="34" charset="-122"/>
              </a:rPr>
              <a:t>get_mobile</a:t>
            </a:r>
            <a:r>
              <a:rPr lang="en-GB" altLang="zh-CN" sz="2000" dirty="0">
                <a:solidFill>
                  <a:srgbClr val="000000"/>
                </a:solidFill>
                <a:latin typeface="Consolas" panose="020B0609020204030204" pitchFamily="49" charset="0"/>
                <a:ea typeface="微软雅黑" panose="020B0503020204020204" pitchFamily="34" charset="-122"/>
              </a:rPr>
              <a:t>))</a:t>
            </a:r>
          </a:p>
          <a:p>
            <a:r>
              <a:rPr lang="en-GB" altLang="zh-CN" sz="2000" dirty="0">
                <a:solidFill>
                  <a:srgbClr val="000000"/>
                </a:solidFill>
                <a:latin typeface="Consolas" panose="020B0609020204030204" pitchFamily="49" charset="0"/>
                <a:ea typeface="微软雅黑" panose="020B0503020204020204" pitchFamily="34" charset="-122"/>
              </a:rPr>
              <a:t>		cout &lt;&lt; sm[0] &lt;&lt; endl;</a:t>
            </a:r>
            <a:br>
              <a:rPr lang="en-GB" altLang="zh-CN" sz="2000" dirty="0">
                <a:solidFill>
                  <a:srgbClr val="000000"/>
                </a:solidFill>
                <a:latin typeface="Consolas" panose="020B0609020204030204" pitchFamily="49" charset="0"/>
                <a:ea typeface="微软雅黑" panose="020B0503020204020204" pitchFamily="34" charset="-122"/>
              </a:rPr>
            </a:br>
            <a:r>
              <a:rPr lang="en-GB" altLang="zh-CN" sz="2000" dirty="0">
                <a:solidFill>
                  <a:srgbClr val="000000"/>
                </a:solidFill>
                <a:latin typeface="Consolas" panose="020B0609020204030204" pitchFamily="49" charset="0"/>
                <a:ea typeface="微软雅黑" panose="020B0503020204020204" pitchFamily="34" charset="-122"/>
              </a:rPr>
              <a:t>	if (regex_search(input, sm, get_email))</a:t>
            </a:r>
          </a:p>
          <a:p>
            <a:r>
              <a:rPr lang="en-GB" altLang="zh-CN" sz="2000" dirty="0">
                <a:solidFill>
                  <a:srgbClr val="000000"/>
                </a:solidFill>
                <a:latin typeface="Consolas" panose="020B0609020204030204" pitchFamily="49" charset="0"/>
                <a:ea typeface="微软雅黑" panose="020B0503020204020204" pitchFamily="34" charset="-122"/>
              </a:rPr>
              <a:t>		cout &lt;&lt; sm[0] &lt;&lt; endl;</a:t>
            </a:r>
          </a:p>
          <a:p>
            <a:r>
              <a:rPr lang="en-GB" altLang="zh-CN" sz="2000" dirty="0">
                <a:solidFill>
                  <a:srgbClr val="000000"/>
                </a:solidFill>
                <a:latin typeface="Consolas" panose="020B0609020204030204" pitchFamily="49" charset="0"/>
                <a:ea typeface="微软雅黑" panose="020B0503020204020204" pitchFamily="34" charset="-122"/>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34C3BD7-260C-4BC9-9C17-940D7F59C4D1}" type="slidenum">
              <a:rPr lang="en-US" altLang="zh-CN" smtClean="0"/>
              <a:t>57</a:t>
            </a:fld>
            <a:endParaRPr lang="en-US" altLang="zh-CN"/>
          </a:p>
        </p:txBody>
      </p:sp>
      <p:sp>
        <p:nvSpPr>
          <p:cNvPr id="3" name="文本框 2"/>
          <p:cNvSpPr txBox="1"/>
          <p:nvPr/>
        </p:nvSpPr>
        <p:spPr>
          <a:xfrm>
            <a:off x="561928" y="332656"/>
            <a:ext cx="8020144" cy="4093428"/>
          </a:xfrm>
          <a:prstGeom prst="rect">
            <a:avLst/>
          </a:prstGeom>
          <a:noFill/>
        </p:spPr>
        <p:txBody>
          <a:bodyPr wrap="none" rtlCol="0">
            <a:spAutoFit/>
          </a:bodyPr>
          <a:lstStyle/>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&lt;iostream&gt;</a:t>
            </a:r>
          </a:p>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&lt;regex&gt;</a:t>
            </a:r>
          </a:p>
          <a:p>
            <a:r>
              <a:rPr lang="en-US" altLang="zh-CN" sz="2000" dirty="0">
                <a:solidFill>
                  <a:srgbClr val="C00000"/>
                </a:solidFill>
                <a:latin typeface="Consolas" panose="020B0609020204030204" pitchFamily="49" charset="0"/>
              </a:rPr>
              <a:t>#include </a:t>
            </a:r>
            <a:r>
              <a:rPr lang="en-US" altLang="zh-CN" sz="2000" dirty="0">
                <a:latin typeface="Consolas" panose="020B0609020204030204" pitchFamily="49" charset="0"/>
              </a:rPr>
              <a:t>&lt;string&gt;</a:t>
            </a:r>
          </a:p>
          <a:p>
            <a:r>
              <a:rPr lang="en-US" altLang="zh-CN" sz="2000" dirty="0">
                <a:latin typeface="Consolas" panose="020B0609020204030204" pitchFamily="49" charset="0"/>
              </a:rPr>
              <a:t>using namespace std;</a:t>
            </a:r>
          </a:p>
          <a:p>
            <a:r>
              <a:rPr lang="en-US" altLang="zh-CN" sz="2000" dirty="0">
                <a:latin typeface="Consolas" panose="020B0609020204030204" pitchFamily="49" charset="0"/>
              </a:rPr>
              <a:t>void extract(string input);</a:t>
            </a:r>
          </a:p>
          <a:p>
            <a:r>
              <a:rPr lang="en-US" altLang="zh-CN" sz="2000" dirty="0">
                <a:latin typeface="Consolas" panose="020B0609020204030204" pitchFamily="49" charset="0"/>
              </a:rPr>
              <a:t>int main() {</a:t>
            </a:r>
          </a:p>
          <a:p>
            <a:r>
              <a:rPr lang="en-US" altLang="zh-CN" sz="2000" dirty="0">
                <a:latin typeface="Consolas" panose="020B0609020204030204" pitchFamily="49" charset="0"/>
              </a:rPr>
              <a:t>    string str(</a:t>
            </a:r>
            <a:r>
              <a:rPr lang="en-US" altLang="zh-CN" sz="2000" dirty="0">
                <a:solidFill>
                  <a:srgbClr val="C00000"/>
                </a:solidFill>
                <a:latin typeface="Consolas" panose="020B0609020204030204" pitchFamily="49" charset="0"/>
              </a:rPr>
              <a:t>"I am </a:t>
            </a:r>
            <a:r>
              <a:rPr lang="en-US" altLang="zh-CN" sz="2000" dirty="0" err="1">
                <a:solidFill>
                  <a:srgbClr val="C00000"/>
                </a:solidFill>
                <a:latin typeface="Consolas" panose="020B0609020204030204" pitchFamily="49" charset="0"/>
              </a:rPr>
              <a:t>zhangshuaishuai</a:t>
            </a:r>
            <a:r>
              <a:rPr lang="en-US" altLang="zh-CN" sz="2000" dirty="0">
                <a:solidFill>
                  <a:srgbClr val="C00000"/>
                </a:solidFill>
                <a:latin typeface="Consolas" panose="020B0609020204030204" pitchFamily="49" charset="0"/>
              </a:rPr>
              <a:t>. \</a:t>
            </a:r>
          </a:p>
          <a:p>
            <a:r>
              <a:rPr lang="en-US" altLang="zh-CN" sz="2000" dirty="0">
                <a:solidFill>
                  <a:srgbClr val="C00000"/>
                </a:solidFill>
                <a:latin typeface="Consolas" panose="020B0609020204030204" pitchFamily="49" charset="0"/>
              </a:rPr>
              <a:t>		I was born on 2000.10.2. \</a:t>
            </a:r>
          </a:p>
          <a:p>
            <a:r>
              <a:rPr lang="en-US" altLang="zh-CN" sz="2000" dirty="0">
                <a:solidFill>
                  <a:srgbClr val="C00000"/>
                </a:solidFill>
                <a:latin typeface="Consolas" panose="020B0609020204030204" pitchFamily="49" charset="0"/>
              </a:rPr>
              <a:t>		My phone number is 18866667777 and you can also \</a:t>
            </a:r>
          </a:p>
          <a:p>
            <a:r>
              <a:rPr lang="en-US" altLang="zh-CN" sz="2000" dirty="0">
                <a:solidFill>
                  <a:srgbClr val="C00000"/>
                </a:solidFill>
                <a:latin typeface="Consolas" panose="020B0609020204030204" pitchFamily="49" charset="0"/>
              </a:rPr>
              <a:t>		reach me by my email: zhangss@tsinghua.edu.cn"</a:t>
            </a:r>
            <a:r>
              <a:rPr lang="en-US" altLang="zh-CN" sz="2000" dirty="0">
                <a:latin typeface="Consolas" panose="020B0609020204030204" pitchFamily="49" charset="0"/>
              </a:rPr>
              <a:t>);</a:t>
            </a:r>
          </a:p>
          <a:p>
            <a:r>
              <a:rPr lang="en-US" altLang="zh-CN" sz="2000" dirty="0">
                <a:latin typeface="Consolas" panose="020B0609020204030204" pitchFamily="49" charset="0"/>
              </a:rPr>
              <a:t>    extract(str);</a:t>
            </a:r>
          </a:p>
          <a:p>
            <a:r>
              <a:rPr lang="en-US" altLang="zh-CN" sz="2000" dirty="0">
                <a:latin typeface="Consolas" panose="020B0609020204030204" pitchFamily="49" charset="0"/>
              </a:rPr>
              <a:t>    return 0;</a:t>
            </a:r>
          </a:p>
          <a:p>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4" name="文本框 3"/>
          <p:cNvSpPr txBox="1"/>
          <p:nvPr/>
        </p:nvSpPr>
        <p:spPr>
          <a:xfrm>
            <a:off x="1187624" y="4725144"/>
            <a:ext cx="902811" cy="523220"/>
          </a:xfrm>
          <a:prstGeom prst="rect">
            <a:avLst/>
          </a:prstGeom>
          <a:noFill/>
        </p:spPr>
        <p:txBody>
          <a:bodyPr wrap="none" rtlCol="0">
            <a:spAutoFit/>
          </a:bodyPr>
          <a:lstStyle/>
          <a:p>
            <a:r>
              <a:rPr lang="zh-CN" altLang="en-US" sz="2800" b="1" dirty="0"/>
              <a:t>输出</a:t>
            </a:r>
          </a:p>
        </p:txBody>
      </p:sp>
      <p:sp>
        <p:nvSpPr>
          <p:cNvPr id="5" name="文本框 4"/>
          <p:cNvSpPr txBox="1"/>
          <p:nvPr/>
        </p:nvSpPr>
        <p:spPr>
          <a:xfrm>
            <a:off x="2499156" y="4657935"/>
            <a:ext cx="4145687" cy="1815882"/>
          </a:xfrm>
          <a:prstGeom prst="rect">
            <a:avLst/>
          </a:prstGeom>
          <a:noFill/>
        </p:spPr>
        <p:txBody>
          <a:bodyPr wrap="none" rtlCol="0">
            <a:spAutoFit/>
          </a:bodyPr>
          <a:lstStyle/>
          <a:p>
            <a:r>
              <a:rPr lang="en-US" altLang="zh-CN" sz="2800" b="1" dirty="0" err="1"/>
              <a:t>zhangshuaishuai</a:t>
            </a:r>
            <a:endParaRPr lang="en-US" altLang="zh-CN" sz="2800" b="1" dirty="0"/>
          </a:p>
          <a:p>
            <a:r>
              <a:rPr lang="en-US" altLang="zh-CN" sz="2800" b="1" dirty="0"/>
              <a:t>2000.10.2</a:t>
            </a:r>
          </a:p>
          <a:p>
            <a:r>
              <a:rPr lang="en-US" altLang="zh-CN" sz="2800" b="1" dirty="0"/>
              <a:t>18866667777</a:t>
            </a:r>
          </a:p>
          <a:p>
            <a:r>
              <a:rPr lang="en-US" altLang="zh-CN" sz="2800" b="1" dirty="0"/>
              <a:t>zhangss@tsinghua.edu.cn</a:t>
            </a:r>
            <a:endParaRPr lang="zh-CN" altLang="en-US" sz="2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9D922-E5F4-8945-B736-81DECE426B47}"/>
              </a:ext>
            </a:extLst>
          </p:cNvPr>
          <p:cNvSpPr>
            <a:spLocks noGrp="1"/>
          </p:cNvSpPr>
          <p:nvPr>
            <p:ph type="title"/>
          </p:nvPr>
        </p:nvSpPr>
        <p:spPr>
          <a:xfrm>
            <a:off x="251520" y="-315416"/>
            <a:ext cx="7886700" cy="1325563"/>
          </a:xfrm>
        </p:spPr>
        <p:txBody>
          <a:bodyPr/>
          <a:lstStyle/>
          <a:p>
            <a:r>
              <a:rPr lang="zh-CN" altLang="en-US" dirty="0"/>
              <a:t>字符簇（自学）</a:t>
            </a:r>
            <a:endParaRPr kumimoji="1" lang="zh-CN" altLang="en-US" dirty="0"/>
          </a:p>
        </p:txBody>
      </p:sp>
      <p:sp>
        <p:nvSpPr>
          <p:cNvPr id="3" name="内容占位符 2">
            <a:extLst>
              <a:ext uri="{FF2B5EF4-FFF2-40B4-BE49-F238E27FC236}">
                <a16:creationId xmlns:a16="http://schemas.microsoft.com/office/drawing/2014/main" id="{254C825A-8D5E-514A-9D5E-01B2939E274A}"/>
              </a:ext>
            </a:extLst>
          </p:cNvPr>
          <p:cNvSpPr>
            <a:spLocks noGrp="1"/>
          </p:cNvSpPr>
          <p:nvPr>
            <p:ph idx="1"/>
          </p:nvPr>
        </p:nvSpPr>
        <p:spPr>
          <a:xfrm>
            <a:off x="98959" y="620688"/>
            <a:ext cx="9045041" cy="4749029"/>
          </a:xfrm>
        </p:spPr>
        <p:txBody>
          <a:bodyPr/>
          <a:lstStyle/>
          <a:p>
            <a:r>
              <a:rPr lang="zh-CN" altLang="en-US" dirty="0"/>
              <a:t>转义字符</a:t>
            </a:r>
            <a:endParaRPr lang="en-US" altLang="zh-CN" dirty="0"/>
          </a:p>
          <a:p>
            <a:pPr lvl="1"/>
            <a:r>
              <a:rPr lang="en-US" altLang="zh-CN" dirty="0"/>
              <a:t>\n</a:t>
            </a:r>
            <a:r>
              <a:rPr lang="zh-CN" altLang="en-US" dirty="0"/>
              <a:t>表示换行、</a:t>
            </a:r>
            <a:r>
              <a:rPr lang="en-US" altLang="zh-CN" dirty="0"/>
              <a:t>\t</a:t>
            </a:r>
            <a:r>
              <a:rPr lang="zh-CN" altLang="en-US" dirty="0"/>
              <a:t>表示制表符</a:t>
            </a:r>
            <a:endParaRPr lang="en-US" altLang="zh-CN" dirty="0"/>
          </a:p>
          <a:p>
            <a:r>
              <a:rPr lang="zh-CN" altLang="en-US" dirty="0"/>
              <a:t>范围取反</a:t>
            </a:r>
            <a:endParaRPr lang="en-US" altLang="zh-CN" dirty="0"/>
          </a:p>
          <a:p>
            <a:pPr lvl="1"/>
            <a:r>
              <a:rPr lang="en-US" altLang="zh-CN" dirty="0"/>
              <a:t>[^a-z]:</a:t>
            </a:r>
            <a:r>
              <a:rPr lang="zh-CN" altLang="en-US" dirty="0"/>
              <a:t> 匹配所有非小写字母的单个字符</a:t>
            </a:r>
            <a:endParaRPr lang="en-US" altLang="zh-CN" dirty="0"/>
          </a:p>
          <a:p>
            <a:pPr lvl="1"/>
            <a:r>
              <a:rPr lang="en-US" altLang="zh-CN" dirty="0"/>
              <a:t>[^c]</a:t>
            </a:r>
            <a:r>
              <a:rPr lang="en-US" altLang="zh-CN" dirty="0" err="1"/>
              <a:t>ar</a:t>
            </a:r>
            <a:r>
              <a:rPr lang="en-US" altLang="zh-CN" dirty="0"/>
              <a:t>:</a:t>
            </a:r>
            <a:r>
              <a:rPr lang="zh-CN" altLang="en-US" dirty="0"/>
              <a:t> </a:t>
            </a:r>
            <a:r>
              <a:rPr lang="en-US" altLang="zh-CN" dirty="0"/>
              <a:t>The car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pPr lvl="1"/>
            <a:r>
              <a:rPr lang="en-US" altLang="zh-CN" dirty="0"/>
              <a:t>^[^0-9][0-9]$:</a:t>
            </a:r>
            <a:r>
              <a:rPr lang="zh-CN" altLang="en-US" dirty="0"/>
              <a:t> 匹配长度为</a:t>
            </a:r>
            <a:r>
              <a:rPr lang="en-US" altLang="zh-CN" dirty="0"/>
              <a:t>2</a:t>
            </a:r>
            <a:r>
              <a:rPr lang="zh-CN" altLang="en-US" dirty="0"/>
              <a:t>的内容，且第一个不为数字，第二个为数字</a:t>
            </a:r>
            <a:endParaRPr lang="en-US" altLang="zh-CN" dirty="0"/>
          </a:p>
          <a:p>
            <a:r>
              <a:rPr lang="zh-CN" altLang="en-US" dirty="0"/>
              <a:t>特殊字符</a:t>
            </a:r>
            <a:endParaRPr lang="en-US" altLang="zh-CN" dirty="0"/>
          </a:p>
          <a:p>
            <a:pPr lvl="1"/>
            <a:r>
              <a:rPr lang="en-US" altLang="zh-CN" dirty="0"/>
              <a:t>\D</a:t>
            </a:r>
            <a:r>
              <a:rPr lang="zh-CN" altLang="en-US" dirty="0"/>
              <a:t> 等价</a:t>
            </a:r>
            <a:r>
              <a:rPr lang="en-US" altLang="zh-CN" dirty="0"/>
              <a:t>[^0-9]</a:t>
            </a:r>
            <a:r>
              <a:rPr lang="zh-CN" altLang="en-US" dirty="0"/>
              <a:t>，匹配所有单个非数字</a:t>
            </a:r>
            <a:endParaRPr lang="en-US" altLang="zh-CN" dirty="0"/>
          </a:p>
          <a:p>
            <a:pPr lvl="1"/>
            <a:r>
              <a:rPr lang="en-US" altLang="zh-CN" dirty="0"/>
              <a:t>\s </a:t>
            </a:r>
            <a:r>
              <a:rPr lang="zh-CN" altLang="en-US" dirty="0"/>
              <a:t>匹配所有空白字符，如</a:t>
            </a:r>
            <a:r>
              <a:rPr lang="en-US" altLang="zh-CN" dirty="0"/>
              <a:t>\t,\n</a:t>
            </a:r>
          </a:p>
          <a:p>
            <a:pPr lvl="1"/>
            <a:r>
              <a:rPr lang="en-US" altLang="zh-CN" dirty="0"/>
              <a:t>\S </a:t>
            </a:r>
            <a:r>
              <a:rPr lang="zh-CN" altLang="en-US" dirty="0"/>
              <a:t>匹配所有非空白字符</a:t>
            </a:r>
            <a:endParaRPr lang="en-US" altLang="zh-CN" dirty="0"/>
          </a:p>
          <a:p>
            <a:pPr lvl="1"/>
            <a:r>
              <a:rPr lang="en-US" altLang="zh-CN" dirty="0"/>
              <a:t>\W </a:t>
            </a:r>
            <a:r>
              <a:rPr lang="zh-CN" altLang="en-US" dirty="0"/>
              <a:t>匹配非字母、数字、下划线，等价</a:t>
            </a:r>
            <a:r>
              <a:rPr lang="en-US" altLang="zh-CN" dirty="0"/>
              <a:t>[^a-zA-Z0-9_]</a:t>
            </a:r>
          </a:p>
          <a:p>
            <a:pPr lvl="1"/>
            <a:r>
              <a:rPr lang="en-US" altLang="zh-CN" dirty="0"/>
              <a:t>^</a:t>
            </a:r>
            <a:r>
              <a:rPr lang="zh-CN" altLang="en-US" dirty="0"/>
              <a:t>代表字符串开头，</a:t>
            </a:r>
            <a:r>
              <a:rPr lang="en-US" altLang="zh-CN" dirty="0"/>
              <a:t>$</a:t>
            </a:r>
            <a:r>
              <a:rPr lang="zh-CN" altLang="en-US" dirty="0"/>
              <a:t>代表字符串结尾</a:t>
            </a:r>
            <a:endParaRPr lang="en-US" altLang="zh-CN" dirty="0"/>
          </a:p>
          <a:p>
            <a:pPr lvl="2"/>
            <a:r>
              <a:rPr lang="zh-CN" altLang="en-US" sz="2400" dirty="0"/>
              <a:t>如：</a:t>
            </a:r>
            <a:r>
              <a:rPr lang="en-US" altLang="zh-CN" sz="2400" dirty="0"/>
              <a:t>^\t</a:t>
            </a:r>
            <a:r>
              <a:rPr lang="zh-CN" altLang="en-US" sz="2400" dirty="0"/>
              <a:t>只能匹配到以制表符开头的内容</a:t>
            </a:r>
            <a:endParaRPr lang="en-US" altLang="zh-CN" sz="2400" dirty="0"/>
          </a:p>
          <a:p>
            <a:pPr lvl="2"/>
            <a:r>
              <a:rPr lang="zh-CN" altLang="en-US" sz="2400" dirty="0"/>
              <a:t>如：</a:t>
            </a:r>
            <a:r>
              <a:rPr lang="en-US" altLang="zh-CN" sz="2400" dirty="0"/>
              <a:t>^bucket$</a:t>
            </a:r>
            <a:r>
              <a:rPr lang="zh-CN" altLang="en-US" sz="2400" dirty="0"/>
              <a:t>只能匹配到只含</a:t>
            </a:r>
            <a:r>
              <a:rPr lang="en-US" altLang="zh-CN" sz="2400" dirty="0"/>
              <a:t>bucket</a:t>
            </a:r>
            <a:r>
              <a:rPr lang="zh-CN" altLang="en-US" sz="2400" dirty="0"/>
              <a:t>的内容</a:t>
            </a:r>
          </a:p>
        </p:txBody>
      </p:sp>
      <p:sp>
        <p:nvSpPr>
          <p:cNvPr id="4" name="灯片编号占位符 3">
            <a:extLst>
              <a:ext uri="{FF2B5EF4-FFF2-40B4-BE49-F238E27FC236}">
                <a16:creationId xmlns:a16="http://schemas.microsoft.com/office/drawing/2014/main" id="{D9EEA008-2A51-C444-ABAC-752D682E90A6}"/>
              </a:ext>
            </a:extLst>
          </p:cNvPr>
          <p:cNvSpPr>
            <a:spLocks noGrp="1"/>
          </p:cNvSpPr>
          <p:nvPr>
            <p:ph type="sldNum" sz="quarter" idx="12"/>
          </p:nvPr>
        </p:nvSpPr>
        <p:spPr/>
        <p:txBody>
          <a:bodyPr/>
          <a:lstStyle/>
          <a:p>
            <a:pPr>
              <a:defRPr/>
            </a:pPr>
            <a:fld id="{BFD7BE51-03DD-4CCA-8227-D775462981B4}" type="slidenum">
              <a:rPr lang="en-US" altLang="zh-CN" smtClean="0"/>
              <a:t>59</a:t>
            </a:fld>
            <a:endParaRPr lang="en-US" altLang="zh-CN"/>
          </a:p>
        </p:txBody>
      </p:sp>
    </p:spTree>
    <p:extLst>
      <p:ext uri="{BB962C8B-B14F-4D97-AF65-F5344CB8AC3E}">
        <p14:creationId xmlns:p14="http://schemas.microsoft.com/office/powerpoint/2010/main" val="322820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类常用函数</a:t>
            </a:r>
          </a:p>
        </p:txBody>
      </p:sp>
      <p:sp>
        <p:nvSpPr>
          <p:cNvPr id="3" name="内容占位符 2"/>
          <p:cNvSpPr>
            <a:spLocks noGrp="1"/>
          </p:cNvSpPr>
          <p:nvPr>
            <p:ph idx="1"/>
          </p:nvPr>
        </p:nvSpPr>
        <p:spPr>
          <a:xfrm>
            <a:off x="628650" y="1628800"/>
            <a:ext cx="8191822" cy="4749029"/>
          </a:xfrm>
        </p:spPr>
        <p:txBody>
          <a:bodyPr/>
          <a:lstStyle/>
          <a:p>
            <a:r>
              <a:rPr lang="zh-CN" altLang="en-US" dirty="0"/>
              <a:t>构造方式</a:t>
            </a:r>
            <a:endParaRPr lang="en-US" altLang="zh-CN" dirty="0"/>
          </a:p>
          <a:p>
            <a:pPr lvl="1"/>
            <a:r>
              <a:rPr lang="en-US" altLang="zh-CN" sz="2000" dirty="0"/>
              <a:t>string s0(</a:t>
            </a:r>
            <a:r>
              <a:rPr lang="en-US" altLang="zh-CN" sz="2000" b="1" dirty="0">
                <a:ea typeface="幼圆" panose="02010509060101010101" charset="-122"/>
              </a:rPr>
              <a:t>"</a:t>
            </a:r>
            <a:r>
              <a:rPr lang="en-US" altLang="zh-CN" sz="2000" dirty="0"/>
              <a:t>Initial string</a:t>
            </a:r>
            <a:r>
              <a:rPr lang="en-US" altLang="zh-CN" sz="2000" b="1" dirty="0">
                <a:ea typeface="幼圆" panose="02010509060101010101" charset="-122"/>
              </a:rPr>
              <a:t>"</a:t>
            </a:r>
            <a:r>
              <a:rPr lang="en-US" altLang="zh-CN" sz="2000" dirty="0"/>
              <a:t>); </a:t>
            </a:r>
            <a:r>
              <a:rPr lang="en-US" altLang="zh-CN" sz="2000" dirty="0">
                <a:solidFill>
                  <a:schemeClr val="accent1"/>
                </a:solidFill>
              </a:rPr>
              <a:t>//</a:t>
            </a:r>
            <a:r>
              <a:rPr lang="zh-CN" altLang="en-US" sz="2000" dirty="0">
                <a:solidFill>
                  <a:schemeClr val="accent1"/>
                </a:solidFill>
              </a:rPr>
              <a:t>从</a:t>
            </a:r>
            <a:r>
              <a:rPr lang="en-US" altLang="zh-CN" sz="2000" dirty="0">
                <a:solidFill>
                  <a:schemeClr val="accent1"/>
                </a:solidFill>
              </a:rPr>
              <a:t>c</a:t>
            </a:r>
            <a:r>
              <a:rPr lang="zh-CN" altLang="en-US" sz="2000" dirty="0">
                <a:solidFill>
                  <a:schemeClr val="accent1"/>
                </a:solidFill>
              </a:rPr>
              <a:t>风格字符串构造</a:t>
            </a:r>
            <a:endParaRPr lang="en-US" altLang="zh-CN" sz="2000" dirty="0">
              <a:solidFill>
                <a:schemeClr val="accent1"/>
              </a:solidFill>
            </a:endParaRPr>
          </a:p>
          <a:p>
            <a:pPr lvl="1"/>
            <a:r>
              <a:rPr lang="en-US" altLang="zh-CN" sz="2000" dirty="0"/>
              <a:t>string s1;			 </a:t>
            </a:r>
            <a:r>
              <a:rPr lang="en-US" altLang="zh-CN" sz="2000" dirty="0">
                <a:solidFill>
                  <a:schemeClr val="accent1"/>
                </a:solidFill>
              </a:rPr>
              <a:t>//</a:t>
            </a:r>
            <a:r>
              <a:rPr lang="zh-CN" altLang="en-US" sz="2000" dirty="0">
                <a:solidFill>
                  <a:schemeClr val="accent1"/>
                </a:solidFill>
              </a:rPr>
              <a:t>默认空字符串</a:t>
            </a:r>
            <a:endParaRPr lang="en-US" altLang="zh-CN" sz="2000" dirty="0">
              <a:solidFill>
                <a:schemeClr val="accent1"/>
              </a:solidFill>
            </a:endParaRPr>
          </a:p>
          <a:p>
            <a:pPr lvl="1"/>
            <a:r>
              <a:rPr lang="en-US" altLang="zh-CN" sz="2000" dirty="0"/>
              <a:t>string s2(s0, 8, 3);		</a:t>
            </a:r>
            <a:r>
              <a:rPr lang="en-US" altLang="zh-CN" sz="2000" dirty="0">
                <a:solidFill>
                  <a:schemeClr val="accent1"/>
                </a:solidFill>
              </a:rPr>
              <a:t> //</a:t>
            </a:r>
            <a:r>
              <a:rPr lang="zh-CN" altLang="en-US" sz="2000" dirty="0">
                <a:solidFill>
                  <a:schemeClr val="accent1"/>
                </a:solidFill>
              </a:rPr>
              <a:t>截取：“</a:t>
            </a:r>
            <a:r>
              <a:rPr lang="en-US" altLang="zh-CN" sz="2000" dirty="0" err="1">
                <a:solidFill>
                  <a:schemeClr val="accent1"/>
                </a:solidFill>
              </a:rPr>
              <a:t>str</a:t>
            </a:r>
            <a:r>
              <a:rPr lang="zh-CN" altLang="en-US" sz="2000" dirty="0">
                <a:solidFill>
                  <a:schemeClr val="accent1"/>
                </a:solidFill>
              </a:rPr>
              <a:t>”，</a:t>
            </a:r>
            <a:r>
              <a:rPr lang="en-US" altLang="zh-CN" sz="2000" dirty="0">
                <a:solidFill>
                  <a:schemeClr val="accent1"/>
                </a:solidFill>
              </a:rPr>
              <a:t>index</a:t>
            </a:r>
            <a:r>
              <a:rPr lang="zh-CN" altLang="en-US" sz="2000" dirty="0">
                <a:solidFill>
                  <a:schemeClr val="accent1"/>
                </a:solidFill>
              </a:rPr>
              <a:t>从</a:t>
            </a:r>
            <a:r>
              <a:rPr lang="en-US" altLang="zh-CN" sz="2000" dirty="0">
                <a:solidFill>
                  <a:schemeClr val="accent1"/>
                </a:solidFill>
              </a:rPr>
              <a:t>8</a:t>
            </a:r>
            <a:r>
              <a:rPr lang="zh-CN" altLang="en-US" sz="2000" dirty="0">
                <a:solidFill>
                  <a:schemeClr val="accent1"/>
                </a:solidFill>
              </a:rPr>
              <a:t>开始，长度为</a:t>
            </a:r>
            <a:r>
              <a:rPr lang="en-US" altLang="zh-CN" sz="2000" dirty="0">
                <a:solidFill>
                  <a:schemeClr val="accent1"/>
                </a:solidFill>
              </a:rPr>
              <a:t>3</a:t>
            </a:r>
          </a:p>
          <a:p>
            <a:pPr lvl="1"/>
            <a:r>
              <a:rPr lang="en-US" altLang="zh-CN" sz="2000" dirty="0"/>
              <a:t>string s3(</a:t>
            </a:r>
            <a:r>
              <a:rPr lang="en-US" altLang="zh-CN" sz="2000" b="1" dirty="0">
                <a:ea typeface="幼圆" panose="02010509060101010101" charset="-122"/>
                <a:sym typeface="+mn-ea"/>
              </a:rPr>
              <a:t>"</a:t>
            </a:r>
            <a:r>
              <a:rPr lang="en-US" altLang="zh-CN" sz="2000" dirty="0"/>
              <a:t>Another character sequence</a:t>
            </a:r>
            <a:r>
              <a:rPr lang="en-US" altLang="zh-CN" sz="2000" b="1" dirty="0">
                <a:ea typeface="幼圆" panose="02010509060101010101" charset="-122"/>
                <a:sym typeface="+mn-ea"/>
              </a:rPr>
              <a:t>"</a:t>
            </a:r>
            <a:r>
              <a:rPr lang="en-US" altLang="zh-CN" sz="2000" dirty="0"/>
              <a:t>, 12);</a:t>
            </a:r>
            <a:br>
              <a:rPr lang="en-US" altLang="zh-CN" sz="2000" dirty="0"/>
            </a:br>
            <a:r>
              <a:rPr lang="en-US" altLang="zh-CN" sz="2000" dirty="0"/>
              <a:t>					  </a:t>
            </a:r>
            <a:r>
              <a:rPr lang="en-US" altLang="zh-CN" sz="2000" dirty="0">
                <a:solidFill>
                  <a:schemeClr val="accent1"/>
                </a:solidFill>
              </a:rPr>
              <a:t>//</a:t>
            </a:r>
            <a:r>
              <a:rPr lang="zh-CN" altLang="en-US" sz="2000" dirty="0">
                <a:solidFill>
                  <a:schemeClr val="accent1"/>
                </a:solidFill>
              </a:rPr>
              <a:t>截取：“</a:t>
            </a:r>
            <a:r>
              <a:rPr lang="en-US" altLang="zh-CN" sz="2000" dirty="0">
                <a:solidFill>
                  <a:schemeClr val="accent1"/>
                </a:solidFill>
              </a:rPr>
              <a:t>Another char</a:t>
            </a:r>
            <a:r>
              <a:rPr lang="zh-CN" altLang="en-US" dirty="0">
                <a:solidFill>
                  <a:schemeClr val="accent1"/>
                </a:solidFill>
              </a:rPr>
              <a:t>”</a:t>
            </a:r>
            <a:endParaRPr lang="en-US" altLang="zh-CN" dirty="0">
              <a:solidFill>
                <a:schemeClr val="accent1"/>
              </a:solidFill>
            </a:endParaRPr>
          </a:p>
          <a:p>
            <a:pPr lvl="1"/>
            <a:r>
              <a:rPr lang="en-US" altLang="zh-CN" sz="2000" dirty="0"/>
              <a:t>string s4(10, 'x');		 </a:t>
            </a:r>
            <a:r>
              <a:rPr lang="en-US" altLang="zh-CN" sz="2000" dirty="0">
                <a:solidFill>
                  <a:schemeClr val="accent1"/>
                </a:solidFill>
              </a:rPr>
              <a:t>//</a:t>
            </a:r>
            <a:r>
              <a:rPr lang="zh-CN" altLang="en-US" sz="2000" dirty="0">
                <a:solidFill>
                  <a:schemeClr val="accent1"/>
                </a:solidFill>
              </a:rPr>
              <a:t>复制字符：</a:t>
            </a:r>
            <a:r>
              <a:rPr lang="en-US" altLang="zh-CN" sz="2000" dirty="0" err="1">
                <a:solidFill>
                  <a:schemeClr val="accent1"/>
                </a:solidFill>
              </a:rPr>
              <a:t>xxxxxxxxxx</a:t>
            </a:r>
            <a:endParaRPr lang="en-US" altLang="zh-CN" sz="2000" dirty="0">
              <a:solidFill>
                <a:schemeClr val="accent1"/>
              </a:solidFill>
            </a:endParaRPr>
          </a:p>
          <a:p>
            <a:pPr lvl="1"/>
            <a:r>
              <a:rPr lang="en-US" altLang="zh-CN" sz="2000" dirty="0"/>
              <a:t>string s5(s0.begin(), s0.begin()+7);</a:t>
            </a:r>
            <a:br>
              <a:rPr lang="en-US" altLang="zh-CN" sz="2000" dirty="0"/>
            </a:br>
            <a:r>
              <a:rPr lang="en-US" altLang="zh-CN" sz="2000" dirty="0"/>
              <a:t>					 </a:t>
            </a:r>
            <a:r>
              <a:rPr lang="en-US" altLang="zh-CN" sz="2000" dirty="0">
                <a:solidFill>
                  <a:schemeClr val="accent1"/>
                </a:solidFill>
              </a:rPr>
              <a:t>//</a:t>
            </a:r>
            <a:r>
              <a:rPr lang="zh-CN" altLang="en-US" sz="2000" dirty="0">
                <a:solidFill>
                  <a:schemeClr val="accent1"/>
                </a:solidFill>
              </a:rPr>
              <a:t>复制截取</a:t>
            </a:r>
            <a:r>
              <a:rPr lang="en-US" altLang="zh-CN" sz="2000" dirty="0">
                <a:solidFill>
                  <a:schemeClr val="accent1"/>
                </a:solidFill>
              </a:rPr>
              <a:t>: Initial</a:t>
            </a:r>
          </a:p>
          <a:p>
            <a:pPr lvl="1"/>
            <a:endParaRPr lang="en-US" altLang="zh-CN" sz="2000" dirty="0"/>
          </a:p>
          <a:p>
            <a:r>
              <a:rPr lang="zh-CN" altLang="en-US" dirty="0"/>
              <a:t>转换为</a:t>
            </a:r>
            <a:r>
              <a:rPr lang="en-US" altLang="zh-CN" dirty="0"/>
              <a:t>c</a:t>
            </a:r>
            <a:r>
              <a:rPr lang="zh-CN" altLang="en-US" dirty="0"/>
              <a:t>风格字符串</a:t>
            </a:r>
            <a:endParaRPr lang="en-US" altLang="zh-CN" dirty="0"/>
          </a:p>
          <a:p>
            <a:pPr lvl="1"/>
            <a:r>
              <a:rPr lang="en-US" altLang="zh-CN" sz="2000" dirty="0" err="1"/>
              <a:t>str.c_str</a:t>
            </a:r>
            <a:r>
              <a:rPr lang="en-US" altLang="zh-CN" sz="2000" dirty="0"/>
              <a:t>() </a:t>
            </a:r>
            <a:r>
              <a:rPr lang="en-US" altLang="zh-CN" sz="2000" dirty="0">
                <a:solidFill>
                  <a:schemeClr val="accent1"/>
                </a:solidFill>
              </a:rPr>
              <a:t>//</a:t>
            </a:r>
            <a:r>
              <a:rPr lang="zh-CN" altLang="en-US" sz="2000" dirty="0">
                <a:solidFill>
                  <a:schemeClr val="accent1"/>
                </a:solidFill>
              </a:rPr>
              <a:t>注意返回值为</a:t>
            </a:r>
            <a:r>
              <a:rPr lang="zh-CN" altLang="en-US" sz="2000" dirty="0">
                <a:solidFill>
                  <a:srgbClr val="FF0000"/>
                </a:solidFill>
              </a:rPr>
              <a:t>常量字符指针</a:t>
            </a:r>
            <a:r>
              <a:rPr lang="en-US" altLang="zh-CN" sz="2000" dirty="0">
                <a:solidFill>
                  <a:srgbClr val="FF0000"/>
                </a:solidFill>
              </a:rPr>
              <a:t>(const char*)</a:t>
            </a:r>
            <a:r>
              <a:rPr lang="zh-CN" altLang="en-US" sz="2000" dirty="0">
                <a:solidFill>
                  <a:schemeClr val="accent1"/>
                </a:solidFill>
              </a:rPr>
              <a:t>，不能修改</a:t>
            </a:r>
            <a:endParaRPr lang="en-US" altLang="zh-CN" sz="2000" dirty="0">
              <a:solidFill>
                <a:schemeClr val="accent1"/>
              </a:solidFill>
            </a:endParaRPr>
          </a:p>
          <a:p>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重复模式（自学）</a:t>
            </a:r>
          </a:p>
        </p:txBody>
      </p:sp>
      <p:sp>
        <p:nvSpPr>
          <p:cNvPr id="3" name="内容占位符 2"/>
          <p:cNvSpPr>
            <a:spLocks noGrp="1"/>
          </p:cNvSpPr>
          <p:nvPr>
            <p:ph idx="1"/>
          </p:nvPr>
        </p:nvSpPr>
        <p:spPr>
          <a:xfrm>
            <a:off x="633880" y="1439865"/>
            <a:ext cx="8510120" cy="4968552"/>
          </a:xfrm>
        </p:spPr>
        <p:txBody>
          <a:bodyPr/>
          <a:lstStyle/>
          <a:p>
            <a:r>
              <a:rPr lang="en-US" altLang="zh-CN" dirty="0"/>
              <a:t>x{</a:t>
            </a:r>
            <a:r>
              <a:rPr lang="en-US" altLang="zh-CN" dirty="0" err="1"/>
              <a:t>n,m</a:t>
            </a:r>
            <a:r>
              <a:rPr lang="en-US" altLang="zh-CN" dirty="0"/>
              <a:t>}</a:t>
            </a:r>
            <a:r>
              <a:rPr lang="zh-CN" altLang="en-US" dirty="0"/>
              <a:t>代表前面内容出现次数重复</a:t>
            </a:r>
            <a:r>
              <a:rPr lang="en-US" altLang="zh-CN" dirty="0" err="1"/>
              <a:t>n~m</a:t>
            </a:r>
            <a:r>
              <a:rPr lang="zh-CN" altLang="en-US" dirty="0"/>
              <a:t>次，可扩展到字符簇</a:t>
            </a:r>
            <a:endParaRPr lang="en-US" altLang="zh-CN" dirty="0"/>
          </a:p>
          <a:p>
            <a:pPr lvl="1"/>
            <a:r>
              <a:rPr lang="en-US" altLang="zh-CN" dirty="0"/>
              <a:t>[a-z]{5,12} </a:t>
            </a:r>
            <a:r>
              <a:rPr lang="zh-CN" altLang="en-US" dirty="0"/>
              <a:t>代表为长度为</a:t>
            </a:r>
            <a:r>
              <a:rPr lang="en-US" altLang="zh-CN" dirty="0"/>
              <a:t>5~12</a:t>
            </a:r>
            <a:r>
              <a:rPr lang="zh-CN" altLang="en-US" dirty="0"/>
              <a:t>的英文字母组合</a:t>
            </a:r>
            <a:endParaRPr lang="en-US" altLang="zh-CN" dirty="0"/>
          </a:p>
          <a:p>
            <a:pPr lvl="1"/>
            <a:r>
              <a:rPr lang="en-US" altLang="zh-CN" dirty="0"/>
              <a:t>.{5} </a:t>
            </a:r>
            <a:r>
              <a:rPr lang="zh-CN" altLang="en-US" dirty="0"/>
              <a:t>所有长度为</a:t>
            </a:r>
            <a:r>
              <a:rPr lang="en-US" altLang="zh-CN" dirty="0"/>
              <a:t>5</a:t>
            </a:r>
            <a:r>
              <a:rPr lang="zh-CN" altLang="en-US" dirty="0"/>
              <a:t>的字符</a:t>
            </a:r>
            <a:endParaRPr lang="en-US" altLang="zh-CN" dirty="0"/>
          </a:p>
          <a:p>
            <a:pPr lvl="1"/>
            <a:endParaRPr lang="en-US" altLang="zh-CN" dirty="0"/>
          </a:p>
          <a:p>
            <a:r>
              <a:rPr lang="zh-CN" altLang="en-US" dirty="0"/>
              <a:t>特殊字符</a:t>
            </a:r>
            <a:endParaRPr lang="en-US" altLang="zh-CN" dirty="0"/>
          </a:p>
          <a:p>
            <a:pPr lvl="1"/>
            <a:r>
              <a:rPr lang="en-US" altLang="zh-CN" dirty="0"/>
              <a:t>? </a:t>
            </a:r>
            <a:r>
              <a:rPr lang="zh-CN" altLang="en-US" dirty="0"/>
              <a:t>出现</a:t>
            </a:r>
            <a:r>
              <a:rPr lang="en-US" altLang="zh-CN" dirty="0"/>
              <a:t>0</a:t>
            </a:r>
            <a:r>
              <a:rPr lang="zh-CN" altLang="en-US" dirty="0"/>
              <a:t>次或</a:t>
            </a:r>
            <a:r>
              <a:rPr lang="en-US" altLang="zh-CN" dirty="0"/>
              <a:t>1</a:t>
            </a:r>
            <a:r>
              <a:rPr lang="zh-CN" altLang="en-US" dirty="0"/>
              <a:t>次</a:t>
            </a:r>
            <a:endParaRPr lang="en-US" altLang="zh-CN" dirty="0"/>
          </a:p>
          <a:p>
            <a:pPr lvl="2"/>
            <a:r>
              <a:rPr lang="en-US" altLang="zh-CN" dirty="0"/>
              <a:t>[T]?he:</a:t>
            </a:r>
            <a:r>
              <a:rPr lang="zh-CN" altLang="en-US" dirty="0"/>
              <a:t> </a:t>
            </a:r>
            <a:r>
              <a:rPr lang="en-US" altLang="zh-CN" b="1" dirty="0">
                <a:solidFill>
                  <a:srgbClr val="0070C0"/>
                </a:solidFill>
              </a:rPr>
              <a:t>The</a:t>
            </a:r>
            <a:r>
              <a:rPr lang="en-US" altLang="zh-CN" dirty="0"/>
              <a:t> car parked in t</a:t>
            </a:r>
            <a:r>
              <a:rPr lang="en-US" altLang="zh-CN" b="1" dirty="0">
                <a:solidFill>
                  <a:srgbClr val="0070C0"/>
                </a:solidFill>
              </a:rPr>
              <a:t>he</a:t>
            </a:r>
            <a:r>
              <a:rPr lang="en-US" altLang="zh-CN" dirty="0"/>
              <a:t> garage.</a:t>
            </a:r>
          </a:p>
          <a:p>
            <a:pPr lvl="1"/>
            <a:r>
              <a:rPr lang="en-US" altLang="zh-CN" dirty="0"/>
              <a:t>+</a:t>
            </a:r>
            <a:r>
              <a:rPr lang="zh-CN" altLang="en-US" dirty="0"/>
              <a:t> 至少连续出现</a:t>
            </a:r>
            <a:r>
              <a:rPr lang="en-US" altLang="zh-CN" dirty="0"/>
              <a:t>1</a:t>
            </a:r>
            <a:r>
              <a:rPr lang="zh-CN" altLang="en-US" dirty="0"/>
              <a:t>次及以上</a:t>
            </a:r>
            <a:endParaRPr lang="en-US" altLang="zh-CN" dirty="0"/>
          </a:p>
          <a:p>
            <a:pPr lvl="2"/>
            <a:r>
              <a:rPr lang="en-US" altLang="zh-CN" dirty="0" err="1"/>
              <a:t>c.+e</a:t>
            </a:r>
            <a:r>
              <a:rPr lang="en-US" altLang="zh-CN" dirty="0"/>
              <a:t>:</a:t>
            </a:r>
            <a:r>
              <a:rPr lang="zh-CN" altLang="en-US" dirty="0"/>
              <a:t> </a:t>
            </a:r>
            <a:r>
              <a:rPr lang="en-US" altLang="zh-CN" dirty="0"/>
              <a:t>The </a:t>
            </a:r>
            <a:r>
              <a:rPr lang="en-US" altLang="zh-CN" b="1" dirty="0">
                <a:solidFill>
                  <a:srgbClr val="0070C0"/>
                </a:solidFill>
              </a:rPr>
              <a:t>car parked in the garage</a:t>
            </a:r>
            <a:r>
              <a:rPr lang="en-US" altLang="zh-CN" dirty="0"/>
              <a:t>.</a:t>
            </a:r>
          </a:p>
          <a:p>
            <a:pPr lvl="1"/>
            <a:r>
              <a:rPr lang="en-US" altLang="zh-CN" dirty="0"/>
              <a:t>* </a:t>
            </a:r>
            <a:r>
              <a:rPr lang="zh-CN" altLang="en-US" dirty="0"/>
              <a:t>至少连续出现</a:t>
            </a:r>
            <a:r>
              <a:rPr lang="en-US" altLang="zh-CN" dirty="0"/>
              <a:t>0</a:t>
            </a:r>
            <a:r>
              <a:rPr lang="zh-CN" altLang="en-US" dirty="0"/>
              <a:t>次及以上</a:t>
            </a:r>
            <a:endParaRPr lang="en-US" altLang="zh-CN" dirty="0"/>
          </a:p>
          <a:p>
            <a:pPr lvl="2"/>
            <a:r>
              <a:rPr lang="en-US" altLang="zh-CN" dirty="0"/>
              <a:t>[a-z]</a:t>
            </a:r>
            <a:r>
              <a:rPr lang="zh-CN" altLang="en-US" dirty="0"/>
              <a:t>*</a:t>
            </a:r>
            <a:r>
              <a:rPr lang="en-US" altLang="zh-CN" dirty="0"/>
              <a:t>:</a:t>
            </a:r>
            <a:r>
              <a:rPr lang="zh-CN" altLang="en-US" dirty="0"/>
              <a:t> </a:t>
            </a:r>
            <a:r>
              <a:rPr lang="en-US" altLang="zh-CN" dirty="0"/>
              <a:t>T</a:t>
            </a:r>
            <a:r>
              <a:rPr lang="en-US" altLang="zh-CN" b="1" dirty="0">
                <a:solidFill>
                  <a:srgbClr val="0070C0"/>
                </a:solidFill>
              </a:rPr>
              <a:t>he car parked in the garage</a:t>
            </a:r>
            <a:r>
              <a:rPr lang="en-US" altLang="zh-CN" dirty="0"/>
              <a:t>.</a:t>
            </a:r>
          </a:p>
          <a:p>
            <a:pPr lvl="1"/>
            <a:endParaRPr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或连接符（自学）</a:t>
            </a:r>
          </a:p>
        </p:txBody>
      </p:sp>
      <p:sp>
        <p:nvSpPr>
          <p:cNvPr id="3" name="内容占位符 2"/>
          <p:cNvSpPr>
            <a:spLocks noGrp="1"/>
          </p:cNvSpPr>
          <p:nvPr>
            <p:ph idx="1"/>
          </p:nvPr>
        </p:nvSpPr>
        <p:spPr/>
        <p:txBody>
          <a:bodyPr/>
          <a:lstStyle/>
          <a:p>
            <a:r>
              <a:rPr lang="zh-CN" altLang="en-US" dirty="0"/>
              <a:t>匹配模式可以使用</a:t>
            </a:r>
            <a:r>
              <a:rPr lang="en-US" altLang="zh-CN" dirty="0"/>
              <a:t>'|'</a:t>
            </a:r>
            <a:r>
              <a:rPr lang="zh-CN" altLang="en-US" dirty="0"/>
              <a:t>进行连接</a:t>
            </a:r>
            <a:endParaRPr lang="en-US" altLang="zh-CN" dirty="0"/>
          </a:p>
          <a:p>
            <a:pPr lvl="1"/>
            <a:r>
              <a:rPr lang="fr-FR" altLang="zh-CN" dirty="0"/>
              <a:t>(Chapter|Section) [1-9][0-9]</a:t>
            </a:r>
            <a:r>
              <a:rPr lang="en-US" altLang="zh-CN" dirty="0"/>
              <a:t>?</a:t>
            </a:r>
            <a:endParaRPr lang="fr-FR" altLang="zh-CN" dirty="0"/>
          </a:p>
          <a:p>
            <a:pPr marL="457200" lvl="1" indent="0">
              <a:buNone/>
            </a:pPr>
            <a:r>
              <a:rPr lang="fr-FR" altLang="zh-CN" dirty="0"/>
              <a:t>	</a:t>
            </a:r>
            <a:r>
              <a:rPr lang="zh-CN" altLang="en-US" dirty="0"/>
              <a:t>可以匹配</a:t>
            </a:r>
            <a:r>
              <a:rPr lang="en-US" altLang="zh-CN" dirty="0"/>
              <a:t>Chapter 1</a:t>
            </a:r>
            <a:r>
              <a:rPr lang="zh-CN" altLang="en-US" dirty="0"/>
              <a:t>、</a:t>
            </a:r>
            <a:r>
              <a:rPr lang="en-US" altLang="zh-CN" dirty="0"/>
              <a:t>Section 10</a:t>
            </a:r>
            <a:r>
              <a:rPr lang="zh-CN" altLang="en-US" dirty="0"/>
              <a:t>等</a:t>
            </a:r>
            <a:endParaRPr lang="fr-FR" altLang="zh-CN" dirty="0"/>
          </a:p>
          <a:p>
            <a:pPr lvl="1"/>
            <a:r>
              <a:rPr lang="en-US" altLang="zh-CN" dirty="0"/>
              <a:t>0\d{2}-\d{8}|0\d{3}-\d{7}</a:t>
            </a:r>
          </a:p>
          <a:p>
            <a:pPr marL="457200" lvl="1" indent="0">
              <a:buNone/>
            </a:pPr>
            <a:r>
              <a:rPr lang="en-US" altLang="zh-CN" dirty="0"/>
              <a:t>	</a:t>
            </a:r>
            <a:r>
              <a:rPr lang="zh-CN" altLang="en-US" dirty="0"/>
              <a:t>可以匹配</a:t>
            </a:r>
            <a:r>
              <a:rPr lang="en-US" altLang="zh-CN" dirty="0"/>
              <a:t>010-12345678</a:t>
            </a:r>
            <a:r>
              <a:rPr lang="zh-CN" altLang="en-US" dirty="0"/>
              <a:t>、</a:t>
            </a:r>
            <a:r>
              <a:rPr lang="en-US" altLang="zh-CN" dirty="0"/>
              <a:t>0376-2233445</a:t>
            </a:r>
          </a:p>
          <a:p>
            <a:pPr lvl="1"/>
            <a:r>
              <a:rPr lang="en-US" altLang="zh-CN" dirty="0"/>
              <a:t>(</a:t>
            </a:r>
            <a:r>
              <a:rPr lang="en-US" altLang="zh-CN" dirty="0" err="1"/>
              <a:t>c|g|p</a:t>
            </a:r>
            <a:r>
              <a:rPr lang="en-US" altLang="zh-CN" dirty="0"/>
              <a:t>)</a:t>
            </a:r>
            <a:r>
              <a:rPr lang="en-US" altLang="zh-CN" dirty="0" err="1"/>
              <a:t>ar</a:t>
            </a:r>
            <a:r>
              <a:rPr lang="en-US" altLang="zh-CN" dirty="0"/>
              <a:t>:</a:t>
            </a:r>
            <a:r>
              <a:rPr lang="zh-CN" altLang="en-US" dirty="0"/>
              <a:t> </a:t>
            </a:r>
            <a:r>
              <a:rPr lang="en-US" altLang="zh-CN" dirty="0"/>
              <a:t>The </a:t>
            </a:r>
            <a:r>
              <a:rPr lang="en-US" altLang="zh-CN" b="1" dirty="0">
                <a:solidFill>
                  <a:srgbClr val="0070C0"/>
                </a:solidFill>
              </a:rPr>
              <a:t>car</a:t>
            </a:r>
            <a:r>
              <a:rPr lang="en-US" altLang="zh-CN" dirty="0"/>
              <a:t> </a:t>
            </a:r>
            <a:r>
              <a:rPr lang="en-US" altLang="zh-CN" b="1" dirty="0">
                <a:solidFill>
                  <a:srgbClr val="0070C0"/>
                </a:solidFill>
              </a:rPr>
              <a:t>par</a:t>
            </a:r>
            <a:r>
              <a:rPr lang="en-US" altLang="zh-CN" dirty="0"/>
              <a:t>ked in the </a:t>
            </a:r>
            <a:r>
              <a:rPr lang="en-US" altLang="zh-CN" b="1" dirty="0">
                <a:solidFill>
                  <a:srgbClr val="0070C0"/>
                </a:solidFill>
              </a:rPr>
              <a:t>gar</a:t>
            </a:r>
            <a:r>
              <a:rPr lang="en-US" altLang="zh-CN" dirty="0"/>
              <a:t>age.</a:t>
            </a:r>
          </a:p>
          <a:p>
            <a:endParaRPr lang="en-US" altLang="zh-CN" dirty="0"/>
          </a:p>
          <a:p>
            <a:r>
              <a:rPr lang="zh-CN" altLang="en-US" dirty="0"/>
              <a:t>使用</a:t>
            </a:r>
            <a:r>
              <a:rPr lang="en-US" altLang="zh-CN" dirty="0"/>
              <a:t>()</a:t>
            </a:r>
            <a:r>
              <a:rPr lang="zh-CN" altLang="en-US" dirty="0"/>
              <a:t>改变优先级</a:t>
            </a:r>
            <a:endParaRPr lang="en-US" altLang="zh-CN" dirty="0"/>
          </a:p>
          <a:p>
            <a:pPr lvl="1"/>
            <a:r>
              <a:rPr lang="en-US" altLang="zh-CN" dirty="0" err="1"/>
              <a:t>m|food</a:t>
            </a:r>
            <a:r>
              <a:rPr lang="en-US" altLang="zh-CN" dirty="0"/>
              <a:t> </a:t>
            </a:r>
            <a:r>
              <a:rPr lang="zh-CN" altLang="en-US" dirty="0"/>
              <a:t>可以匹配 </a:t>
            </a:r>
            <a:r>
              <a:rPr lang="en-US" altLang="zh-CN" dirty="0"/>
              <a:t>m </a:t>
            </a:r>
            <a:r>
              <a:rPr lang="zh-CN" altLang="en-US" dirty="0"/>
              <a:t>或者 </a:t>
            </a:r>
            <a:r>
              <a:rPr lang="en-US" altLang="zh-CN" dirty="0"/>
              <a:t>food</a:t>
            </a:r>
          </a:p>
          <a:p>
            <a:pPr lvl="1"/>
            <a:r>
              <a:rPr lang="en-US" altLang="zh-CN" dirty="0"/>
              <a:t>(</a:t>
            </a:r>
            <a:r>
              <a:rPr lang="en-US" altLang="zh-CN" dirty="0" err="1"/>
              <a:t>m|f</a:t>
            </a:r>
            <a:r>
              <a:rPr lang="en-US" altLang="zh-CN" dirty="0"/>
              <a:t>)</a:t>
            </a:r>
            <a:r>
              <a:rPr lang="en-US" altLang="zh-CN" dirty="0" err="1"/>
              <a:t>ood</a:t>
            </a:r>
            <a:r>
              <a:rPr lang="en-US" altLang="zh-CN" dirty="0"/>
              <a:t> </a:t>
            </a:r>
            <a:r>
              <a:rPr lang="zh-CN" altLang="en-US" dirty="0"/>
              <a:t>可以匹配 </a:t>
            </a:r>
            <a:r>
              <a:rPr lang="en-US" altLang="zh-CN" dirty="0"/>
              <a:t>mood</a:t>
            </a:r>
            <a:r>
              <a:rPr lang="zh-CN" altLang="en-US" dirty="0"/>
              <a:t> 或者 </a:t>
            </a:r>
            <a:r>
              <a:rPr lang="en-US" altLang="zh-CN" dirty="0"/>
              <a:t>food</a:t>
            </a:r>
          </a:p>
          <a:p>
            <a:pPr lvl="1"/>
            <a:r>
              <a:rPr lang="en-US" altLang="zh-CN" dirty="0"/>
              <a:t>(</a:t>
            </a:r>
            <a:r>
              <a:rPr lang="en-US" altLang="zh-CN" dirty="0" err="1"/>
              <a:t>T|t</a:t>
            </a:r>
            <a:r>
              <a:rPr lang="en-US" altLang="zh-CN" dirty="0"/>
              <a:t>)</a:t>
            </a:r>
            <a:r>
              <a:rPr lang="en-US" altLang="zh-CN" dirty="0" err="1"/>
              <a:t>he|car</a:t>
            </a:r>
            <a:r>
              <a:rPr lang="en-US" altLang="zh-CN" dirty="0"/>
              <a:t>:</a:t>
            </a:r>
            <a:r>
              <a:rPr lang="zh-CN" altLang="en-US" dirty="0"/>
              <a:t> </a:t>
            </a:r>
            <a:r>
              <a:rPr lang="en-US" altLang="zh-CN" b="1" dirty="0">
                <a:solidFill>
                  <a:srgbClr val="0070C0"/>
                </a:solidFill>
              </a:rPr>
              <a:t>The car </a:t>
            </a:r>
            <a:r>
              <a:rPr lang="en-US" altLang="zh-CN" dirty="0"/>
              <a:t>parked in </a:t>
            </a:r>
            <a:r>
              <a:rPr lang="en-US" altLang="zh-CN" b="1" dirty="0">
                <a:solidFill>
                  <a:srgbClr val="0070C0"/>
                </a:solidFill>
              </a:rPr>
              <a:t>the</a:t>
            </a:r>
            <a:r>
              <a:rPr lang="en-US" altLang="zh-CN" dirty="0"/>
              <a:t> garage.</a:t>
            </a:r>
          </a:p>
          <a:p>
            <a:endParaRPr kumimoji="1" lang="zh-CN" altLang="en-US" dirty="0"/>
          </a:p>
          <a:p>
            <a:pPr lvl="1"/>
            <a:endParaRPr lang="en-US" altLang="zh-CN" dirty="0"/>
          </a:p>
          <a:p>
            <a:pPr marL="457200" lvl="1" indent="0">
              <a:buNone/>
            </a:pPr>
            <a:endParaRPr lang="en-US" altLang="zh-CN" dirty="0"/>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捕获和分组</a:t>
            </a:r>
            <a:r>
              <a:rPr lang="zh-CN" altLang="en-US" dirty="0"/>
              <a:t>（自学）</a:t>
            </a:r>
            <a:endParaRPr kumimoji="1" lang="zh-CN" altLang="en-US" dirty="0"/>
          </a:p>
        </p:txBody>
      </p:sp>
      <p:sp>
        <p:nvSpPr>
          <p:cNvPr id="3" name="内容占位符 2"/>
          <p:cNvSpPr>
            <a:spLocks noGrp="1"/>
          </p:cNvSpPr>
          <p:nvPr>
            <p:ph idx="1"/>
          </p:nvPr>
        </p:nvSpPr>
        <p:spPr/>
        <p:txBody>
          <a:bodyPr/>
          <a:lstStyle/>
          <a:p>
            <a:r>
              <a:rPr lang="zh-CN" altLang="en-US" dirty="0"/>
              <a:t>分组会按顺序标号</a:t>
            </a:r>
            <a:endParaRPr lang="en-US" altLang="zh-CN" dirty="0"/>
          </a:p>
          <a:p>
            <a:pPr lvl="1"/>
            <a:r>
              <a:rPr lang="en-US" altLang="zh-CN" dirty="0"/>
              <a:t>0</a:t>
            </a:r>
            <a:r>
              <a:rPr lang="zh-CN" altLang="en-US" dirty="0"/>
              <a:t>号永远是匹配的字符串本身</a:t>
            </a:r>
            <a:endParaRPr lang="en-US" altLang="zh-CN" dirty="0"/>
          </a:p>
          <a:p>
            <a:pPr lvl="1"/>
            <a:r>
              <a:rPr lang="en-US" altLang="zh-CN" dirty="0"/>
              <a:t>(a)(</a:t>
            </a:r>
            <a:r>
              <a:rPr lang="en-US" altLang="zh-CN" dirty="0" err="1"/>
              <a:t>pple</a:t>
            </a:r>
            <a:r>
              <a:rPr lang="en-US" altLang="zh-CN" dirty="0"/>
              <a:t>)</a:t>
            </a:r>
            <a:r>
              <a:rPr lang="zh-CN" altLang="en-US" dirty="0"/>
              <a:t>：</a:t>
            </a:r>
            <a:r>
              <a:rPr lang="en-US" altLang="zh-CN" dirty="0"/>
              <a:t> 0</a:t>
            </a:r>
            <a:r>
              <a:rPr lang="zh-CN" altLang="en-US" dirty="0"/>
              <a:t>号为</a:t>
            </a:r>
            <a:r>
              <a:rPr lang="en-US" altLang="zh-CN" dirty="0"/>
              <a:t>apple</a:t>
            </a:r>
            <a:r>
              <a:rPr lang="zh-CN" altLang="en-US" dirty="0"/>
              <a:t>，</a:t>
            </a:r>
            <a:r>
              <a:rPr lang="en-US" altLang="zh-CN" dirty="0"/>
              <a:t>1</a:t>
            </a:r>
            <a:r>
              <a:rPr lang="zh-CN" altLang="en-US" dirty="0"/>
              <a:t>号为</a:t>
            </a:r>
            <a:r>
              <a:rPr lang="en-US" altLang="zh-CN" dirty="0"/>
              <a:t>a</a:t>
            </a:r>
            <a:r>
              <a:rPr lang="zh-CN" altLang="en-US" dirty="0"/>
              <a:t>，</a:t>
            </a:r>
            <a:r>
              <a:rPr lang="en-US" altLang="zh-CN" dirty="0"/>
              <a:t>2</a:t>
            </a:r>
            <a:r>
              <a:rPr lang="zh-CN" altLang="en-US" dirty="0"/>
              <a:t>号为</a:t>
            </a:r>
            <a:r>
              <a:rPr lang="en-US" altLang="zh-CN" dirty="0" err="1"/>
              <a:t>pple</a:t>
            </a:r>
            <a:endParaRPr lang="en-US" altLang="zh-CN" dirty="0"/>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号为</a:t>
            </a:r>
            <a:r>
              <a:rPr lang="en-US" altLang="zh-CN" dirty="0"/>
              <a:t>subject</a:t>
            </a:r>
            <a:r>
              <a:rPr lang="zh-CN" altLang="en-US" dirty="0"/>
              <a:t>，</a:t>
            </a:r>
            <a:r>
              <a:rPr lang="en-US" altLang="zh-CN" dirty="0"/>
              <a:t>1</a:t>
            </a:r>
            <a:r>
              <a:rPr lang="zh-CN" altLang="en-US" dirty="0"/>
              <a:t>号为</a:t>
            </a:r>
            <a:r>
              <a:rPr lang="en-US" altLang="zh-CN" dirty="0"/>
              <a:t>sub</a:t>
            </a:r>
            <a:r>
              <a:rPr lang="zh-CN" altLang="en-US" dirty="0"/>
              <a:t>，</a:t>
            </a:r>
            <a:r>
              <a:rPr lang="en-US" altLang="zh-CN" dirty="0"/>
              <a:t>2</a:t>
            </a:r>
            <a:r>
              <a:rPr lang="zh-CN" altLang="en-US" dirty="0"/>
              <a:t>号为</a:t>
            </a:r>
            <a:r>
              <a:rPr lang="en-US" altLang="zh-CN" dirty="0" err="1"/>
              <a:t>ject</a:t>
            </a:r>
            <a:endParaRPr lang="en-US" altLang="zh-CN" dirty="0"/>
          </a:p>
          <a:p>
            <a:endParaRPr lang="en-US" altLang="zh-CN" dirty="0"/>
          </a:p>
          <a:p>
            <a:r>
              <a:rPr lang="zh-CN" altLang="en-US" dirty="0"/>
              <a:t>如果需要括号，又不想捕获该分组，可以使用</a:t>
            </a:r>
            <a:r>
              <a:rPr lang="en-US" altLang="zh-CN" dirty="0"/>
              <a:t>(?:pattern)</a:t>
            </a:r>
          </a:p>
          <a:p>
            <a:pPr lvl="1"/>
            <a:r>
              <a:rPr lang="zh-CN" altLang="en-US" dirty="0"/>
              <a:t>用</a:t>
            </a:r>
            <a:r>
              <a:rPr lang="en-US" altLang="zh-CN" dirty="0"/>
              <a:t>(?:sub)(.*)</a:t>
            </a:r>
            <a:r>
              <a:rPr lang="zh-CN" altLang="en-US" dirty="0"/>
              <a:t>匹配</a:t>
            </a:r>
            <a:r>
              <a:rPr lang="en-US" altLang="zh-CN" dirty="0"/>
              <a:t>subject</a:t>
            </a:r>
            <a:r>
              <a:rPr lang="zh-CN" altLang="en-US" dirty="0"/>
              <a:t>：</a:t>
            </a:r>
            <a:r>
              <a:rPr lang="en-US" altLang="zh-CN" dirty="0"/>
              <a:t>0</a:t>
            </a:r>
            <a:r>
              <a:rPr lang="zh-CN" altLang="en-US" dirty="0"/>
              <a:t>号为</a:t>
            </a:r>
            <a:r>
              <a:rPr lang="en-US" altLang="zh-CN" dirty="0"/>
              <a:t>subject</a:t>
            </a:r>
            <a:r>
              <a:rPr lang="zh-CN" altLang="en-US" dirty="0"/>
              <a:t>，</a:t>
            </a:r>
            <a:r>
              <a:rPr lang="en-US" altLang="zh-CN" dirty="0"/>
              <a:t>1</a:t>
            </a:r>
            <a:r>
              <a:rPr lang="zh-CN" altLang="en-US" dirty="0"/>
              <a:t>号为</a:t>
            </a:r>
            <a:r>
              <a:rPr lang="en-US" altLang="zh-CN" dirty="0" err="1"/>
              <a:t>ject</a:t>
            </a:r>
            <a:endParaRPr lang="en-US" altLang="zh-CN" dirty="0"/>
          </a:p>
          <a:p>
            <a:endParaRPr kumimoji="1" lang="zh-CN" altLang="en-US"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更多内容（自学）</a:t>
            </a:r>
          </a:p>
        </p:txBody>
      </p:sp>
      <p:sp>
        <p:nvSpPr>
          <p:cNvPr id="3" name="内容占位符 2"/>
          <p:cNvSpPr>
            <a:spLocks noGrp="1"/>
          </p:cNvSpPr>
          <p:nvPr>
            <p:ph idx="1"/>
          </p:nvPr>
        </p:nvSpPr>
        <p:spPr>
          <a:xfrm>
            <a:off x="628650" y="1628800"/>
            <a:ext cx="8191822" cy="4749029"/>
          </a:xfrm>
        </p:spPr>
        <p:txBody>
          <a:bodyPr/>
          <a:lstStyle/>
          <a:p>
            <a:r>
              <a:rPr lang="zh-CN" altLang="en-US" dirty="0"/>
              <a:t>预查</a:t>
            </a:r>
            <a:endParaRPr lang="en-US" altLang="zh-CN" dirty="0"/>
          </a:p>
          <a:p>
            <a:pPr lvl="1"/>
            <a:r>
              <a:rPr lang="zh-CN" altLang="en-US" dirty="0"/>
              <a:t>正向预查</a:t>
            </a:r>
            <a:r>
              <a:rPr lang="en-US" altLang="zh-CN" dirty="0"/>
              <a:t>(?=pattern) (?!pattern)</a:t>
            </a:r>
          </a:p>
          <a:p>
            <a:pPr lvl="1"/>
            <a:r>
              <a:rPr lang="zh-CN" altLang="en-US" dirty="0"/>
              <a:t>反向预查</a:t>
            </a:r>
            <a:r>
              <a:rPr lang="en-US" altLang="zh-CN" dirty="0"/>
              <a:t>(?&lt;=pattern) (?&lt;!pattern)</a:t>
            </a:r>
          </a:p>
          <a:p>
            <a:endParaRPr lang="en-US" altLang="zh-CN" dirty="0"/>
          </a:p>
          <a:p>
            <a:r>
              <a:rPr lang="zh-CN" altLang="en-US" dirty="0"/>
              <a:t>后向引用</a:t>
            </a:r>
            <a:endParaRPr lang="en-US" altLang="zh-CN" dirty="0"/>
          </a:p>
          <a:p>
            <a:pPr lvl="1"/>
            <a:r>
              <a:rPr lang="pl-PL" altLang="zh-CN" dirty="0"/>
              <a:t>\b(\w+)\b\s+\1\b</a:t>
            </a:r>
            <a:r>
              <a:rPr lang="en-US" altLang="zh-CN" dirty="0"/>
              <a:t> </a:t>
            </a:r>
            <a:r>
              <a:rPr lang="zh-CN" altLang="en-US" dirty="0"/>
              <a:t>匹配重复两遍的单词</a:t>
            </a:r>
            <a:endParaRPr lang="en-US" altLang="zh-CN" dirty="0"/>
          </a:p>
          <a:p>
            <a:pPr lvl="1"/>
            <a:r>
              <a:rPr lang="zh-CN" altLang="en-US" dirty="0"/>
              <a:t>比如</a:t>
            </a:r>
            <a:r>
              <a:rPr lang="en-US" altLang="zh-CN" dirty="0"/>
              <a:t>go </a:t>
            </a:r>
            <a:r>
              <a:rPr lang="en-US" altLang="zh-CN" dirty="0" err="1"/>
              <a:t>go</a:t>
            </a:r>
            <a:r>
              <a:rPr lang="en-US" altLang="zh-CN" dirty="0"/>
              <a:t> </a:t>
            </a:r>
            <a:r>
              <a:rPr lang="zh-CN" altLang="en-US" dirty="0"/>
              <a:t>或 </a:t>
            </a:r>
            <a:r>
              <a:rPr lang="en-US" altLang="zh-CN" dirty="0"/>
              <a:t>kitty </a:t>
            </a:r>
            <a:r>
              <a:rPr lang="en-US" altLang="zh-CN" dirty="0" err="1"/>
              <a:t>kitty</a:t>
            </a:r>
            <a:endParaRPr lang="en-US" altLang="zh-CN" dirty="0"/>
          </a:p>
          <a:p>
            <a:pPr lvl="1"/>
            <a:endParaRPr lang="en-US" altLang="zh-CN" dirty="0"/>
          </a:p>
          <a:p>
            <a:r>
              <a:rPr lang="zh-CN" altLang="en-US" dirty="0"/>
              <a:t>贪婪与懒惰</a:t>
            </a:r>
            <a:endParaRPr lang="en-US" altLang="zh-CN" dirty="0"/>
          </a:p>
          <a:p>
            <a:pPr lvl="1"/>
            <a:r>
              <a:rPr lang="zh-CN" altLang="en-US" dirty="0"/>
              <a:t>默认多次重复为贪婪匹配，即匹配次数最多</a:t>
            </a:r>
            <a:endParaRPr lang="en-US" altLang="zh-CN" dirty="0"/>
          </a:p>
          <a:p>
            <a:pPr lvl="1"/>
            <a:r>
              <a:rPr lang="zh-CN" altLang="en-US" dirty="0"/>
              <a:t>在重复模式后加？可以变为懒惰匹配，即匹配次数最少</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63</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类常用函数</a:t>
            </a:r>
          </a:p>
        </p:txBody>
      </p:sp>
      <p:sp>
        <p:nvSpPr>
          <p:cNvPr id="3" name="内容占位符 2"/>
          <p:cNvSpPr>
            <a:spLocks noGrp="1"/>
          </p:cNvSpPr>
          <p:nvPr>
            <p:ph idx="1"/>
          </p:nvPr>
        </p:nvSpPr>
        <p:spPr/>
        <p:txBody>
          <a:bodyPr/>
          <a:lstStyle/>
          <a:p>
            <a:r>
              <a:rPr lang="zh-CN" altLang="en-US" dirty="0"/>
              <a:t>和</a:t>
            </a:r>
            <a:r>
              <a:rPr lang="en-US" altLang="zh-CN" dirty="0"/>
              <a:t>vector</a:t>
            </a:r>
            <a:r>
              <a:rPr lang="zh-CN" altLang="en-US" dirty="0"/>
              <a:t>类似</a:t>
            </a:r>
            <a:endParaRPr lang="en-US" altLang="zh-CN" dirty="0"/>
          </a:p>
          <a:p>
            <a:pPr lvl="1"/>
            <a:r>
              <a:rPr lang="zh-CN" altLang="en-US" dirty="0"/>
              <a:t>访问</a:t>
            </a:r>
            <a:r>
              <a:rPr lang="en-US" altLang="zh-CN" dirty="0"/>
              <a:t>/</a:t>
            </a:r>
            <a:r>
              <a:rPr lang="zh-CN" altLang="en-US" dirty="0"/>
              <a:t>修改元素：</a:t>
            </a:r>
            <a:r>
              <a:rPr lang="en-US" altLang="zh-CN" dirty="0" err="1"/>
              <a:t>cout</a:t>
            </a:r>
            <a:r>
              <a:rPr lang="en-US" altLang="zh-CN" dirty="0"/>
              <a:t> &lt;&lt; </a:t>
            </a:r>
            <a:r>
              <a:rPr lang="en-US" altLang="zh-CN" dirty="0" err="1"/>
              <a:t>str</a:t>
            </a:r>
            <a:r>
              <a:rPr lang="en-US" altLang="zh-CN" dirty="0"/>
              <a:t>[1]; </a:t>
            </a:r>
            <a:r>
              <a:rPr lang="en-US" altLang="zh-CN" dirty="0" err="1"/>
              <a:t>str</a:t>
            </a:r>
            <a:r>
              <a:rPr lang="en-US" altLang="zh-CN" dirty="0"/>
              <a:t>[1]='a';</a:t>
            </a:r>
          </a:p>
          <a:p>
            <a:pPr lvl="1"/>
            <a:r>
              <a:rPr lang="zh-CN" altLang="en-US" dirty="0"/>
              <a:t>查询长度：</a:t>
            </a:r>
            <a:r>
              <a:rPr lang="en-US" altLang="zh-CN" dirty="0" err="1"/>
              <a:t>str.size</a:t>
            </a:r>
            <a:r>
              <a:rPr lang="en-US" altLang="zh-CN" dirty="0"/>
              <a:t>()</a:t>
            </a:r>
          </a:p>
          <a:p>
            <a:pPr lvl="1"/>
            <a:r>
              <a:rPr lang="zh-CN" altLang="en-US" dirty="0">
                <a:latin typeface="华文楷体" panose="02010600040101010101" pitchFamily="2" charset="-122"/>
              </a:rPr>
              <a:t>清空</a:t>
            </a:r>
            <a:r>
              <a:rPr lang="en-US" altLang="zh-CN" dirty="0">
                <a:latin typeface="华文楷体" panose="02010600040101010101" pitchFamily="2" charset="-122"/>
              </a:rPr>
              <a:t>:</a:t>
            </a:r>
            <a:r>
              <a:rPr lang="en-US" altLang="zh-CN" dirty="0"/>
              <a:t>     </a:t>
            </a:r>
            <a:r>
              <a:rPr lang="en-US" altLang="zh-CN" dirty="0" err="1"/>
              <a:t>str.clear</a:t>
            </a:r>
            <a:r>
              <a:rPr lang="en-US" altLang="zh-CN" dirty="0"/>
              <a:t>()</a:t>
            </a:r>
          </a:p>
          <a:p>
            <a:pPr lvl="1"/>
            <a:r>
              <a:rPr lang="zh-CN" altLang="en-US" dirty="0"/>
              <a:t>查询是否为空：</a:t>
            </a:r>
            <a:r>
              <a:rPr lang="en-US" altLang="zh-CN" dirty="0" err="1"/>
              <a:t>str.empty</a:t>
            </a:r>
            <a:r>
              <a:rPr lang="en-US" altLang="zh-CN" dirty="0"/>
              <a:t>()</a:t>
            </a:r>
          </a:p>
          <a:p>
            <a:pPr lvl="1"/>
            <a:r>
              <a:rPr lang="zh-CN" altLang="en-US" dirty="0"/>
              <a:t>迭代访问</a:t>
            </a:r>
            <a:r>
              <a:rPr lang="en-US" altLang="zh-CN" dirty="0">
                <a:latin typeface="华文楷体" panose="02010600040101010101" pitchFamily="2" charset="-122"/>
              </a:rPr>
              <a:t>:</a:t>
            </a:r>
            <a:r>
              <a:rPr lang="en-US" altLang="zh-CN" dirty="0"/>
              <a:t> for(char c : </a:t>
            </a:r>
            <a:r>
              <a:rPr lang="en-US" altLang="zh-CN" dirty="0" err="1"/>
              <a:t>str</a:t>
            </a:r>
            <a:r>
              <a:rPr lang="en-US" altLang="zh-CN" dirty="0"/>
              <a:t>)</a:t>
            </a:r>
          </a:p>
          <a:p>
            <a:pPr lvl="1"/>
            <a:r>
              <a:rPr lang="zh-CN" altLang="en-US" dirty="0"/>
              <a:t>向尾部增加：</a:t>
            </a:r>
            <a:br>
              <a:rPr lang="en-US" altLang="zh-CN" dirty="0"/>
            </a:br>
            <a:r>
              <a:rPr lang="en-US" altLang="zh-CN" dirty="0"/>
              <a:t>		</a:t>
            </a:r>
            <a:r>
              <a:rPr lang="en-US" altLang="zh-CN" dirty="0" err="1"/>
              <a:t>str.push_back</a:t>
            </a:r>
            <a:r>
              <a:rPr lang="en-US" altLang="zh-CN" dirty="0"/>
              <a:t>('a');</a:t>
            </a:r>
            <a:br>
              <a:rPr lang="en-US" altLang="zh-CN" dirty="0"/>
            </a:br>
            <a:r>
              <a:rPr lang="en-US" altLang="zh-CN" dirty="0"/>
              <a:t>		</a:t>
            </a:r>
            <a:r>
              <a:rPr lang="en-US" altLang="zh-CN" dirty="0" err="1"/>
              <a:t>str.append</a:t>
            </a:r>
            <a:r>
              <a:rPr lang="en-US" altLang="zh-CN" dirty="0"/>
              <a:t>(s2);</a:t>
            </a:r>
          </a:p>
          <a:p>
            <a:r>
              <a:rPr lang="zh-CN" altLang="en-US" dirty="0"/>
              <a:t>不同之处</a:t>
            </a:r>
            <a:endParaRPr lang="en-US" altLang="zh-CN" dirty="0"/>
          </a:p>
          <a:p>
            <a:pPr lvl="1"/>
            <a:r>
              <a:rPr lang="zh-CN" altLang="en-US" sz="2000" dirty="0"/>
              <a:t>查询长度也可以使用</a:t>
            </a:r>
            <a:r>
              <a:rPr lang="en-US" altLang="zh-CN" sz="2000" dirty="0" err="1"/>
              <a:t>str.length</a:t>
            </a:r>
            <a:r>
              <a:rPr lang="en-US" altLang="zh-CN" sz="2000" dirty="0"/>
              <a:t>()</a:t>
            </a:r>
            <a:r>
              <a:rPr lang="zh-CN" altLang="en-US" sz="2000" dirty="0"/>
              <a:t>，与</a:t>
            </a:r>
            <a:r>
              <a:rPr lang="en-US" altLang="zh-CN" sz="2000" dirty="0"/>
              <a:t>size()</a:t>
            </a:r>
            <a:r>
              <a:rPr lang="zh-CN" altLang="en-US" sz="2000" dirty="0"/>
              <a:t>返回值相同</a:t>
            </a:r>
            <a:endParaRPr lang="en-US" altLang="zh-CN" sz="2000" dirty="0"/>
          </a:p>
          <a:p>
            <a:pPr lvl="1"/>
            <a:r>
              <a:rPr lang="zh-CN" altLang="en-US" sz="2000" dirty="0"/>
              <a:t>向尾部增加也可以使用 </a:t>
            </a:r>
            <a:r>
              <a:rPr lang="en-US" altLang="zh-CN" sz="2000" dirty="0" err="1"/>
              <a:t>str</a:t>
            </a:r>
            <a:r>
              <a:rPr lang="en-US" altLang="zh-CN" sz="2000" dirty="0"/>
              <a:t> += 'a' </a:t>
            </a:r>
            <a:r>
              <a:rPr lang="zh-CN" altLang="en-US" sz="2000" dirty="0"/>
              <a:t>或者 </a:t>
            </a:r>
            <a:r>
              <a:rPr lang="en-US" altLang="zh-CN" sz="2000" dirty="0" err="1"/>
              <a:t>str</a:t>
            </a:r>
            <a:r>
              <a:rPr lang="en-US" altLang="zh-CN" sz="2000" dirty="0"/>
              <a:t> += s2</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类常用函数</a:t>
            </a:r>
          </a:p>
        </p:txBody>
      </p:sp>
      <p:sp>
        <p:nvSpPr>
          <p:cNvPr id="3" name="内容占位符 2"/>
          <p:cNvSpPr>
            <a:spLocks noGrp="1"/>
          </p:cNvSpPr>
          <p:nvPr>
            <p:ph idx="1"/>
          </p:nvPr>
        </p:nvSpPr>
        <p:spPr/>
        <p:txBody>
          <a:bodyPr/>
          <a:lstStyle/>
          <a:p>
            <a:r>
              <a:rPr lang="zh-CN" altLang="en-US" dirty="0"/>
              <a:t>三种输入方式</a:t>
            </a:r>
            <a:endParaRPr lang="en-US" altLang="zh-CN" dirty="0"/>
          </a:p>
          <a:p>
            <a:pPr lvl="1"/>
            <a:r>
              <a:rPr lang="zh-CN" altLang="en-US" dirty="0"/>
              <a:t>读取可见字符直到遇到空格</a:t>
            </a:r>
            <a:br>
              <a:rPr lang="en-US" altLang="zh-CN" dirty="0"/>
            </a:br>
            <a:r>
              <a:rPr lang="en-US" altLang="zh-CN" dirty="0"/>
              <a:t>	</a:t>
            </a:r>
            <a:r>
              <a:rPr lang="en-US" altLang="zh-CN" dirty="0" err="1"/>
              <a:t>cin</a:t>
            </a:r>
            <a:r>
              <a:rPr lang="en-US" altLang="zh-CN" dirty="0"/>
              <a:t> &gt;&gt; </a:t>
            </a:r>
            <a:r>
              <a:rPr lang="en-US" altLang="zh-CN" dirty="0" err="1"/>
              <a:t>firstname</a:t>
            </a:r>
            <a:r>
              <a:rPr lang="en-US" altLang="zh-CN" dirty="0"/>
              <a:t>;</a:t>
            </a:r>
            <a:br>
              <a:rPr lang="en-US" altLang="zh-CN" dirty="0"/>
            </a:br>
            <a:r>
              <a:rPr lang="en-US" altLang="zh-CN" dirty="0"/>
              <a:t>		</a:t>
            </a:r>
            <a:r>
              <a:rPr lang="en-US" altLang="zh-CN" dirty="0">
                <a:solidFill>
                  <a:schemeClr val="accent1"/>
                </a:solidFill>
              </a:rPr>
              <a:t>//Mike</a:t>
            </a:r>
          </a:p>
          <a:p>
            <a:pPr lvl="1"/>
            <a:endParaRPr lang="en-US" altLang="zh-CN" dirty="0"/>
          </a:p>
          <a:p>
            <a:pPr lvl="1"/>
            <a:r>
              <a:rPr lang="zh-CN" altLang="en-US" dirty="0"/>
              <a:t>读一行</a:t>
            </a:r>
            <a:br>
              <a:rPr lang="en-US" altLang="zh-CN" dirty="0"/>
            </a:br>
            <a:r>
              <a:rPr lang="en-US" altLang="zh-CN" dirty="0"/>
              <a:t>	</a:t>
            </a:r>
            <a:r>
              <a:rPr lang="en-US" altLang="zh-CN" dirty="0" err="1"/>
              <a:t>getline</a:t>
            </a:r>
            <a:r>
              <a:rPr lang="en-US" altLang="zh-CN" dirty="0"/>
              <a:t>(</a:t>
            </a:r>
            <a:r>
              <a:rPr lang="en-US" altLang="zh-CN" dirty="0" err="1"/>
              <a:t>cin</a:t>
            </a:r>
            <a:r>
              <a:rPr lang="en-US" altLang="zh-CN" dirty="0"/>
              <a:t>, </a:t>
            </a:r>
            <a:r>
              <a:rPr lang="en-US" altLang="zh-CN" dirty="0" err="1"/>
              <a:t>fullname</a:t>
            </a:r>
            <a:r>
              <a:rPr lang="en-US" altLang="zh-CN" dirty="0"/>
              <a:t>); </a:t>
            </a:r>
            <a:r>
              <a:rPr lang="en-US" altLang="zh-CN" dirty="0">
                <a:solidFill>
                  <a:schemeClr val="accent1"/>
                </a:solidFill>
              </a:rPr>
              <a:t>//Mike William</a:t>
            </a:r>
          </a:p>
          <a:p>
            <a:pPr lvl="1"/>
            <a:endParaRPr lang="en-US" altLang="zh-CN" dirty="0"/>
          </a:p>
          <a:p>
            <a:pPr lvl="1"/>
            <a:r>
              <a:rPr lang="zh-CN" altLang="en-US" dirty="0"/>
              <a:t>读到指定分隔符为止（可以读入换行符）</a:t>
            </a:r>
            <a:br>
              <a:rPr lang="en-US" altLang="zh-CN" dirty="0"/>
            </a:br>
            <a:r>
              <a:rPr lang="en-US" altLang="zh-CN" dirty="0"/>
              <a:t>	</a:t>
            </a:r>
            <a:r>
              <a:rPr lang="en-US" altLang="zh-CN" dirty="0" err="1"/>
              <a:t>getline</a:t>
            </a:r>
            <a:r>
              <a:rPr lang="en-US" altLang="zh-CN" dirty="0"/>
              <a:t>(</a:t>
            </a:r>
            <a:r>
              <a:rPr lang="en-US" altLang="zh-CN" dirty="0" err="1"/>
              <a:t>cin</a:t>
            </a:r>
            <a:r>
              <a:rPr lang="en-US" altLang="zh-CN" dirty="0"/>
              <a:t>, </a:t>
            </a:r>
            <a:r>
              <a:rPr lang="en-US" altLang="zh-CN" dirty="0" err="1"/>
              <a:t>fullnames</a:t>
            </a:r>
            <a:r>
              <a:rPr lang="en-US" altLang="zh-CN" dirty="0"/>
              <a:t>, '</a:t>
            </a:r>
            <a:r>
              <a:rPr lang="en-US" altLang="zh-CN" dirty="0">
                <a:solidFill>
                  <a:srgbClr val="FF0000"/>
                </a:solidFill>
              </a:rPr>
              <a:t>#</a:t>
            </a:r>
            <a:r>
              <a:rPr lang="en-US" altLang="zh-CN" dirty="0"/>
              <a:t>');</a:t>
            </a:r>
            <a:br>
              <a:rPr lang="en-US" altLang="zh-CN" dirty="0"/>
            </a:br>
            <a:r>
              <a:rPr lang="en-US" altLang="zh-CN" dirty="0"/>
              <a:t>		</a:t>
            </a:r>
            <a:r>
              <a:rPr lang="en-US" altLang="zh-CN" dirty="0">
                <a:solidFill>
                  <a:schemeClr val="accent1"/>
                </a:solidFill>
              </a:rPr>
              <a:t>//"Mike William</a:t>
            </a:r>
            <a:r>
              <a:rPr lang="en-US" altLang="zh-CN" dirty="0">
                <a:solidFill>
                  <a:srgbClr val="FF0000"/>
                </a:solidFill>
              </a:rPr>
              <a:t>\</a:t>
            </a:r>
            <a:r>
              <a:rPr lang="en-US" altLang="zh-CN" dirty="0" err="1">
                <a:solidFill>
                  <a:srgbClr val="FF0000"/>
                </a:solidFill>
              </a:rPr>
              <a:t>n</a:t>
            </a:r>
            <a:r>
              <a:rPr lang="en-US" altLang="zh-CN" dirty="0" err="1">
                <a:solidFill>
                  <a:schemeClr val="accent1"/>
                </a:solidFill>
              </a:rPr>
              <a:t>Andy</a:t>
            </a:r>
            <a:r>
              <a:rPr lang="en-US" altLang="zh-CN" dirty="0">
                <a:solidFill>
                  <a:schemeClr val="accent1"/>
                </a:solidFill>
              </a:rPr>
              <a:t> William</a:t>
            </a:r>
            <a:r>
              <a:rPr lang="en-US" altLang="zh-CN" dirty="0">
                <a:solidFill>
                  <a:srgbClr val="FF0000"/>
                </a:solidFill>
              </a:rPr>
              <a:t>\n</a:t>
            </a:r>
            <a:r>
              <a:rPr lang="en-US" altLang="zh-CN" dirty="0">
                <a:solidFill>
                  <a:schemeClr val="accent1"/>
                </a:solidFill>
              </a:rPr>
              <a:t>"</a:t>
            </a:r>
          </a:p>
          <a:p>
            <a:pPr lvl="1"/>
            <a:endParaRPr lang="en-US" altLang="zh-CN" dirty="0"/>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8</a:t>
            </a:fld>
            <a:endParaRPr lang="en-US" altLang="zh-CN"/>
          </a:p>
        </p:txBody>
      </p:sp>
      <p:sp>
        <p:nvSpPr>
          <p:cNvPr id="5" name="文本框 4"/>
          <p:cNvSpPr txBox="1"/>
          <p:nvPr/>
        </p:nvSpPr>
        <p:spPr>
          <a:xfrm>
            <a:off x="5858050" y="1628799"/>
            <a:ext cx="2818406" cy="1815882"/>
          </a:xfrm>
          <a:prstGeom prst="rect">
            <a:avLst/>
          </a:prstGeom>
          <a:noFill/>
          <a:ln w="22225">
            <a:solidFill>
              <a:schemeClr val="tx1"/>
            </a:solidFill>
            <a:prstDash val="dash"/>
          </a:ln>
        </p:spPr>
        <p:txBody>
          <a:bodyPr wrap="square" rtlCol="0">
            <a:spAutoFit/>
          </a:bodyPr>
          <a:lstStyle/>
          <a:p>
            <a:r>
              <a:rPr lang="zh-CN" altLang="en-US" sz="2800" b="1" dirty="0"/>
              <a:t>输入文本</a:t>
            </a:r>
            <a:endParaRPr lang="en-US" altLang="zh-CN" sz="2800" b="1" dirty="0"/>
          </a:p>
          <a:p>
            <a:r>
              <a:rPr lang="en-US" altLang="zh-CN" sz="2800" b="1" dirty="0"/>
              <a:t>	Mike William</a:t>
            </a:r>
          </a:p>
          <a:p>
            <a:r>
              <a:rPr lang="en-US" altLang="zh-CN" sz="2800" b="1" dirty="0"/>
              <a:t>	Andy William</a:t>
            </a:r>
          </a:p>
          <a:p>
            <a:r>
              <a:rPr lang="en-US" altLang="zh-CN" sz="2800" b="1" dirty="0"/>
              <a:t>	#</a:t>
            </a:r>
            <a:endParaRPr lang="zh-CN" alt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r>
              <a:rPr lang="zh-CN" altLang="en-US" dirty="0"/>
              <a:t>类常用函数</a:t>
            </a:r>
          </a:p>
        </p:txBody>
      </p:sp>
      <p:sp>
        <p:nvSpPr>
          <p:cNvPr id="3" name="内容占位符 2"/>
          <p:cNvSpPr>
            <a:spLocks noGrp="1"/>
          </p:cNvSpPr>
          <p:nvPr>
            <p:ph idx="1"/>
          </p:nvPr>
        </p:nvSpPr>
        <p:spPr>
          <a:xfrm>
            <a:off x="683568" y="1442195"/>
            <a:ext cx="8047806" cy="4749029"/>
          </a:xfrm>
        </p:spPr>
        <p:txBody>
          <a:bodyPr/>
          <a:lstStyle/>
          <a:p>
            <a:r>
              <a:rPr lang="zh-CN" altLang="en-US" dirty="0"/>
              <a:t>拼接</a:t>
            </a:r>
            <a:endParaRPr lang="en-US" altLang="zh-CN" dirty="0"/>
          </a:p>
          <a:p>
            <a:pPr lvl="1"/>
            <a:r>
              <a:rPr lang="en-US" altLang="zh-CN" sz="2000" dirty="0"/>
              <a:t>string </a:t>
            </a:r>
            <a:r>
              <a:rPr lang="en-US" altLang="zh-CN" sz="2000" dirty="0" err="1"/>
              <a:t>fullname</a:t>
            </a:r>
            <a:r>
              <a:rPr lang="en-US" altLang="zh-CN" sz="2000" dirty="0"/>
              <a:t> = </a:t>
            </a:r>
            <a:r>
              <a:rPr lang="en-US" altLang="zh-CN" sz="2000" dirty="0" err="1"/>
              <a:t>firstname</a:t>
            </a:r>
            <a:r>
              <a:rPr lang="en-US" altLang="zh-CN" sz="2000" dirty="0"/>
              <a:t> + " " + </a:t>
            </a:r>
            <a:r>
              <a:rPr lang="en-US" altLang="zh-CN" sz="2000" dirty="0" err="1"/>
              <a:t>lastname</a:t>
            </a:r>
            <a:r>
              <a:rPr lang="en-US" altLang="zh-CN" sz="2000" dirty="0"/>
              <a:t>;</a:t>
            </a:r>
          </a:p>
          <a:p>
            <a:pPr lvl="1"/>
            <a:r>
              <a:rPr lang="zh-CN" altLang="en-US" sz="2000" dirty="0"/>
              <a:t>注意：拼接的</a:t>
            </a:r>
            <a:r>
              <a:rPr lang="zh-CN" altLang="en-US" sz="2000" dirty="0">
                <a:solidFill>
                  <a:srgbClr val="FF0000"/>
                </a:solidFill>
              </a:rPr>
              <a:t>时间复杂度</a:t>
            </a:r>
            <a:r>
              <a:rPr lang="zh-CN" altLang="en-US" sz="2000" dirty="0"/>
              <a:t>为生成的字符串长度</a:t>
            </a:r>
            <a:endParaRPr lang="en-US" altLang="zh-CN" sz="2000" dirty="0"/>
          </a:p>
          <a:p>
            <a:pPr lvl="1"/>
            <a:r>
              <a:rPr lang="zh-CN" altLang="en-US" sz="2000" dirty="0"/>
              <a:t>例如：</a:t>
            </a:r>
            <a:endParaRPr lang="en-US" altLang="zh-CN" sz="2000" dirty="0"/>
          </a:p>
          <a:p>
            <a:pPr marL="457200" lvl="1"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n; </a:t>
            </a:r>
            <a:r>
              <a:rPr lang="en-US" altLang="zh-CN" sz="2000" dirty="0" err="1"/>
              <a:t>i</a:t>
            </a:r>
            <a:r>
              <a:rPr lang="en-US" altLang="zh-CN" sz="2000" dirty="0"/>
              <a:t>++)</a:t>
            </a:r>
          </a:p>
          <a:p>
            <a:pPr marL="457200" lvl="1" indent="0">
              <a:buNone/>
            </a:pPr>
            <a:r>
              <a:rPr lang="en-US" altLang="zh-CN" sz="2000" dirty="0"/>
              <a:t>      </a:t>
            </a:r>
            <a:r>
              <a:rPr lang="en-US" altLang="zh-CN" sz="2000" dirty="0" err="1"/>
              <a:t>allname</a:t>
            </a:r>
            <a:r>
              <a:rPr lang="en-US" altLang="zh-CN" sz="2000" dirty="0"/>
              <a:t> = </a:t>
            </a:r>
            <a:r>
              <a:rPr lang="en-US" altLang="zh-CN" sz="2000" dirty="0" err="1"/>
              <a:t>allname</a:t>
            </a:r>
            <a:r>
              <a:rPr lang="en-US" altLang="zh-CN" sz="2000" dirty="0"/>
              <a:t> + name[</a:t>
            </a:r>
            <a:r>
              <a:rPr lang="en-US" altLang="zh-CN" sz="2000" dirty="0" err="1"/>
              <a:t>i</a:t>
            </a:r>
            <a:r>
              <a:rPr lang="en-US" altLang="zh-CN" sz="2000" dirty="0"/>
              <a:t>] + "\n"</a:t>
            </a:r>
          </a:p>
          <a:p>
            <a:pPr marL="457200" lvl="1" indent="0">
              <a:buNone/>
            </a:pPr>
            <a:r>
              <a:rPr lang="en-US" altLang="zh-CN" sz="1800" dirty="0"/>
              <a:t>	</a:t>
            </a:r>
            <a:r>
              <a:rPr lang="en-US" altLang="zh-CN" sz="1800" dirty="0">
                <a:solidFill>
                  <a:srgbClr val="FF0000"/>
                </a:solidFill>
              </a:rPr>
              <a:t>//</a:t>
            </a:r>
            <a:r>
              <a:rPr lang="zh-CN" altLang="en-US" sz="1800" dirty="0">
                <a:solidFill>
                  <a:srgbClr val="FF0000"/>
                </a:solidFill>
              </a:rPr>
              <a:t>时间复杂度</a:t>
            </a:r>
            <a:r>
              <a:rPr lang="en-US" altLang="zh-CN" sz="1800" dirty="0">
                <a:solidFill>
                  <a:srgbClr val="FF0000"/>
                </a:solidFill>
              </a:rPr>
              <a:t>O(n^2</a:t>
            </a:r>
            <a:r>
              <a:rPr lang="zh-CN" altLang="en-US" sz="1800" dirty="0">
                <a:solidFill>
                  <a:srgbClr val="FF0000"/>
                </a:solidFill>
              </a:rPr>
              <a:t>*</a:t>
            </a:r>
            <a:r>
              <a:rPr lang="en-US" altLang="zh-CN" sz="1800" dirty="0">
                <a:solidFill>
                  <a:srgbClr val="FF0000"/>
                </a:solidFill>
              </a:rPr>
              <a:t>L)</a:t>
            </a:r>
            <a:r>
              <a:rPr lang="zh-CN" altLang="en-US" sz="1800" dirty="0">
                <a:solidFill>
                  <a:srgbClr val="FF0000"/>
                </a:solidFill>
              </a:rPr>
              <a:t>的时间，</a:t>
            </a:r>
            <a:r>
              <a:rPr lang="en-US" altLang="zh-CN" sz="1800" dirty="0">
                <a:solidFill>
                  <a:srgbClr val="FF0000"/>
                </a:solidFill>
              </a:rPr>
              <a:t>L</a:t>
            </a:r>
            <a:r>
              <a:rPr lang="zh-CN" altLang="en-US" sz="1800" dirty="0">
                <a:solidFill>
                  <a:srgbClr val="FF0000"/>
                </a:solidFill>
              </a:rPr>
              <a:t>表示每个子串的平均长度</a:t>
            </a:r>
            <a:endParaRPr lang="en-US" altLang="zh-CN" sz="1800" dirty="0">
              <a:solidFill>
                <a:srgbClr val="FF0000"/>
              </a:solidFill>
            </a:endParaRPr>
          </a:p>
          <a:p>
            <a:pPr lvl="1"/>
            <a:r>
              <a:rPr lang="zh-CN" altLang="en-US" sz="1800" dirty="0"/>
              <a:t>拼接多个字符串最好使用 </a:t>
            </a:r>
            <a:r>
              <a:rPr lang="en-US" altLang="zh-CN" sz="2000" dirty="0"/>
              <a:t>operator+= </a:t>
            </a:r>
            <a:r>
              <a:rPr lang="zh-CN" altLang="en-US" sz="1800" dirty="0"/>
              <a:t>或者 </a:t>
            </a:r>
            <a:r>
              <a:rPr lang="en-US" altLang="zh-CN" sz="2000" dirty="0" err="1"/>
              <a:t>stringstream</a:t>
            </a:r>
            <a:endParaRPr lang="en-US" altLang="zh-CN" sz="1800" dirty="0"/>
          </a:p>
          <a:p>
            <a:r>
              <a:rPr lang="zh-CN" altLang="en-US" dirty="0"/>
              <a:t>比较</a:t>
            </a:r>
            <a:endParaRPr lang="en-US" altLang="zh-CN" dirty="0"/>
          </a:p>
          <a:p>
            <a:pPr lvl="1"/>
            <a:r>
              <a:rPr lang="zh-CN" altLang="en-US" dirty="0"/>
              <a:t>我们可以直接使用运算符按</a:t>
            </a:r>
            <a:r>
              <a:rPr lang="zh-CN" altLang="en-US" dirty="0">
                <a:solidFill>
                  <a:srgbClr val="FF0000"/>
                </a:solidFill>
              </a:rPr>
              <a:t>字典序</a:t>
            </a:r>
            <a:r>
              <a:rPr lang="zh-CN" altLang="en-US" dirty="0"/>
              <a:t>比较字符串大小</a:t>
            </a:r>
            <a:endParaRPr lang="en-US" altLang="zh-CN" dirty="0"/>
          </a:p>
          <a:p>
            <a:pPr lvl="1"/>
            <a:r>
              <a:rPr lang="en-US" altLang="zh-CN" dirty="0"/>
              <a:t>string a</a:t>
            </a:r>
            <a:r>
              <a:rPr lang="zh-CN" altLang="en-US" dirty="0"/>
              <a:t> </a:t>
            </a:r>
            <a:r>
              <a:rPr lang="en-US" altLang="zh-CN" dirty="0"/>
              <a:t>=</a:t>
            </a:r>
            <a:r>
              <a:rPr lang="zh-CN" altLang="en-US" dirty="0"/>
              <a:t> </a:t>
            </a:r>
            <a:r>
              <a:rPr lang="en-US" altLang="zh-CN" dirty="0"/>
              <a:t>"</a:t>
            </a:r>
            <a:r>
              <a:rPr lang="en-US" altLang="zh-CN" dirty="0" err="1"/>
              <a:t>alice</a:t>
            </a:r>
            <a:r>
              <a:rPr lang="en-US" altLang="zh-CN" dirty="0"/>
              <a:t>", b = "bob";</a:t>
            </a:r>
          </a:p>
          <a:p>
            <a:pPr lvl="1"/>
            <a:r>
              <a:rPr lang="en-US" altLang="zh-CN" dirty="0"/>
              <a:t>a == b </a:t>
            </a:r>
            <a:r>
              <a:rPr lang="en-US" altLang="zh-CN" dirty="0">
                <a:solidFill>
                  <a:schemeClr val="accent1"/>
                </a:solidFill>
              </a:rPr>
              <a:t>//False</a:t>
            </a:r>
            <a:br>
              <a:rPr lang="en-US" altLang="zh-CN" dirty="0"/>
            </a:br>
            <a:r>
              <a:rPr lang="en-US" altLang="zh-CN" dirty="0"/>
              <a:t>a</a:t>
            </a:r>
            <a:r>
              <a:rPr lang="zh-CN" altLang="en-US" dirty="0"/>
              <a:t> </a:t>
            </a:r>
            <a:r>
              <a:rPr lang="en-US" altLang="zh-CN" dirty="0"/>
              <a:t>&lt;</a:t>
            </a:r>
            <a:r>
              <a:rPr lang="zh-CN" altLang="en-US" dirty="0"/>
              <a:t> </a:t>
            </a:r>
            <a:r>
              <a:rPr lang="en-US" altLang="zh-CN" dirty="0"/>
              <a:t>b</a:t>
            </a:r>
            <a:r>
              <a:rPr lang="zh-CN" altLang="en-US" dirty="0"/>
              <a:t>  </a:t>
            </a:r>
            <a:r>
              <a:rPr lang="en-US" altLang="zh-CN" dirty="0">
                <a:solidFill>
                  <a:schemeClr val="accent1"/>
                </a:solidFill>
              </a:rPr>
              <a:t>//True</a:t>
            </a:r>
          </a:p>
        </p:txBody>
      </p:sp>
      <p:sp>
        <p:nvSpPr>
          <p:cNvPr id="4" name="灯片编号占位符 3"/>
          <p:cNvSpPr>
            <a:spLocks noGrp="1"/>
          </p:cNvSpPr>
          <p:nvPr>
            <p:ph type="sldNum" sz="quarter" idx="12"/>
          </p:nvPr>
        </p:nvSpPr>
        <p:spPr/>
        <p:txBody>
          <a:bodyPr/>
          <a:lstStyle/>
          <a:p>
            <a:pPr>
              <a:defRPr/>
            </a:pPr>
            <a:fld id="{BFD7BE51-03DD-4CCA-8227-D775462981B4}" type="slidenum">
              <a:rPr lang="en-US" altLang="zh-CN" smtClean="0"/>
              <a:t>9</a:t>
            </a:fld>
            <a:endParaRPr lang="en-US" altLang="zh-CN"/>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RkOWI0ZDVhODk5OWZmYTlmNWZlOGI1NDY0YzQxODcifQ=="/>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129</TotalTime>
  <Words>6892</Words>
  <Application>Microsoft Macintosh PowerPoint</Application>
  <PresentationFormat>全屏显示(4:3)</PresentationFormat>
  <Paragraphs>981</Paragraphs>
  <Slides>63</Slides>
  <Notes>27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华文楷体</vt:lpstr>
      <vt:lpstr>宋体</vt:lpstr>
      <vt:lpstr>微软雅黑</vt:lpstr>
      <vt:lpstr>幼圆</vt:lpstr>
      <vt:lpstr>Kaiti SC</vt:lpstr>
      <vt:lpstr>Arial</vt:lpstr>
      <vt:lpstr>Calibri</vt:lpstr>
      <vt:lpstr>Calibri Light</vt:lpstr>
      <vt:lpstr>Consolas</vt:lpstr>
      <vt:lpstr>Helvetica Neue</vt:lpstr>
      <vt:lpstr>Lucida Console</vt:lpstr>
      <vt:lpstr>Wingdings</vt:lpstr>
      <vt:lpstr>Office Theme</vt:lpstr>
      <vt:lpstr>STL 和字符串处理 （OOP）</vt:lpstr>
      <vt:lpstr>上期要点回顾</vt:lpstr>
      <vt:lpstr>本讲内容提要</vt:lpstr>
      <vt:lpstr>string 字符串类</vt:lpstr>
      <vt:lpstr>变长字符串</vt:lpstr>
      <vt:lpstr>string类常用函数</vt:lpstr>
      <vt:lpstr>string类常用函数</vt:lpstr>
      <vt:lpstr>string类常用函数</vt:lpstr>
      <vt:lpstr>string类常用函数</vt:lpstr>
      <vt:lpstr>string类常用函数</vt:lpstr>
      <vt:lpstr>iostream 输入输出流</vt:lpstr>
      <vt:lpstr>回忆：重载输出流运算符</vt:lpstr>
      <vt:lpstr>STL输入输出流</vt:lpstr>
      <vt:lpstr>从ostream和cout开始</vt:lpstr>
      <vt:lpstr>实现自己的ostream</vt:lpstr>
      <vt:lpstr>格式化输出</vt:lpstr>
      <vt:lpstr>格式化输出</vt:lpstr>
      <vt:lpstr>流操纵算子(stream manipulator)</vt:lpstr>
      <vt:lpstr>流操纵算子：endl</vt:lpstr>
      <vt:lpstr>流操纵算子：endl</vt:lpstr>
      <vt:lpstr>不能复制的cout</vt:lpstr>
      <vt:lpstr>不能复制的cout</vt:lpstr>
      <vt:lpstr>文件输入输出流</vt:lpstr>
      <vt:lpstr>读入示例</vt:lpstr>
      <vt:lpstr>其他操作</vt:lpstr>
      <vt:lpstr>istream与scanf</vt:lpstr>
      <vt:lpstr>字符串输入输出流</vt:lpstr>
      <vt:lpstr>stringstream</vt:lpstr>
      <vt:lpstr>使用示例</vt:lpstr>
      <vt:lpstr>获取stringstream的buffer</vt:lpstr>
      <vt:lpstr>获取stringstream的buffer</vt:lpstr>
      <vt:lpstr>实现一个类型转换函数</vt:lpstr>
      <vt:lpstr>实现一个类型转换函数</vt:lpstr>
      <vt:lpstr>补充：函数模板的部分显式指定</vt:lpstr>
      <vt:lpstr>字符串处理与 正则表达式</vt:lpstr>
      <vt:lpstr>用户名注册</vt:lpstr>
      <vt:lpstr>正则表达式</vt:lpstr>
      <vt:lpstr>正则表达式</vt:lpstr>
      <vt:lpstr>字符簇</vt:lpstr>
      <vt:lpstr>字符簇</vt:lpstr>
      <vt:lpstr>重复模式</vt:lpstr>
      <vt:lpstr>正则表达式辅助工具</vt:lpstr>
      <vt:lpstr>正则表达式库 &lt;regex&gt;</vt:lpstr>
      <vt:lpstr>原生字符串</vt:lpstr>
      <vt:lpstr>正则表达式库 &lt;regex&gt;</vt:lpstr>
      <vt:lpstr>捕获和分组</vt:lpstr>
      <vt:lpstr>正则表达式库 &lt;regex&gt;</vt:lpstr>
      <vt:lpstr>捕获和分组</vt:lpstr>
      <vt:lpstr>正则表达式库 &lt;regex&gt;</vt:lpstr>
      <vt:lpstr>搜索的例子</vt:lpstr>
      <vt:lpstr>正则表达式库 &lt;regex&gt;</vt:lpstr>
      <vt:lpstr>替换的例子</vt:lpstr>
      <vt:lpstr>正则表达式库 &lt;regex&gt;</vt:lpstr>
      <vt:lpstr>替换的例子</vt:lpstr>
      <vt:lpstr>PowerPoint 演示文稿</vt:lpstr>
      <vt:lpstr>PowerPoint 演示文稿</vt:lpstr>
      <vt:lpstr>PowerPoint 演示文稿</vt:lpstr>
      <vt:lpstr>结 束</vt:lpstr>
      <vt:lpstr>字符簇（自学）</vt:lpstr>
      <vt:lpstr>重复模式（自学）</vt:lpstr>
      <vt:lpstr>或连接符（自学）</vt:lpstr>
      <vt:lpstr>捕获和分组（自学）</vt:lpstr>
      <vt:lpstr>更多内容（自学）</vt:lpstr>
    </vt:vector>
  </TitlesOfParts>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课程介绍</dc:title>
  <dc:creator>徐明星</dc:creator>
  <cp:lastModifiedBy>Sunny Song</cp:lastModifiedBy>
  <cp:revision>3041</cp:revision>
  <cp:lastPrinted>2020-05-09T01:16:00Z</cp:lastPrinted>
  <dcterms:created xsi:type="dcterms:W3CDTF">2002-09-18T00:55:00Z</dcterms:created>
  <dcterms:modified xsi:type="dcterms:W3CDTF">2025-05-09T23:51:25Z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94B8C0FCFD5142B3817300765C57B4EA_12</vt:lpwstr>
  </property>
</Properties>
</file>